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>
      <p:cViewPr varScale="1">
        <p:scale>
          <a:sx n="115" d="100"/>
          <a:sy n="115" d="100"/>
        </p:scale>
        <p:origin x="1464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6381" y="201879"/>
            <a:ext cx="7711236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41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41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41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45107"/>
            <a:ext cx="5409466" cy="41984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381" y="885571"/>
            <a:ext cx="357251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41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1295552"/>
            <a:ext cx="7606030" cy="4522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85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uoitre.v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9525"/>
            <a:ext cx="9144000" cy="538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7254" y="2514600"/>
            <a:ext cx="6629400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0495" marR="5080" indent="-751840" algn="l">
              <a:lnSpc>
                <a:spcPct val="100000"/>
              </a:lnSpc>
              <a:spcBef>
                <a:spcPts val="100"/>
              </a:spcBef>
            </a:pPr>
            <a:r>
              <a:rPr lang="vi-VN" sz="3000" b="1" dirty="0">
                <a:latin typeface="Arial"/>
                <a:cs typeface="Arial"/>
              </a:rPr>
              <a:t>Chương </a:t>
            </a:r>
            <a:r>
              <a:rPr lang="vi-VN" sz="3000" b="1" spc="-5" dirty="0"/>
              <a:t>5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– </a:t>
            </a:r>
            <a:r>
              <a:rPr lang="vi-VN" sz="3000" b="1" dirty="0">
                <a:latin typeface="Arial"/>
                <a:cs typeface="Arial"/>
              </a:rPr>
              <a:t>TÌM HIỂU TRUYỀN THÔNG TRONG THỜI KỲ SỐ</a:t>
            </a:r>
            <a:endParaRPr sz="3000" dirty="0">
              <a:latin typeface="Arial"/>
              <a:cs typeface="Arial"/>
            </a:endParaRPr>
          </a:p>
          <a:p>
            <a:pPr marL="12700" marR="1391920" indent="19685" algn="r">
              <a:lnSpc>
                <a:spcPct val="100000"/>
              </a:lnSpc>
              <a:spcBef>
                <a:spcPts val="30"/>
              </a:spcBef>
            </a:pPr>
            <a:r>
              <a:rPr lang="vi-VN" sz="1600" dirty="0"/>
              <a:t>Giảng viên: ThS. Vũ Ngoc Anh</a:t>
            </a:r>
            <a:br>
              <a:rPr lang="vi-VN" sz="1600" dirty="0"/>
            </a:br>
            <a:r>
              <a:rPr lang="vi-VN" sz="1600" dirty="0"/>
              <a:t>Email: anh.vuthingoc1@phenikaa-uni.edu.vn</a:t>
            </a:r>
            <a:endParaRPr sz="16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7F52B7-B0D0-8340-9837-2B53F9A52D62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D66C4B-5B24-6E4F-A994-794DD7C34510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562B052-ABDE-0349-87C0-583CE345C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154" y="859662"/>
            <a:ext cx="4754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 err="1"/>
              <a:t>Kiến</a:t>
            </a:r>
            <a:r>
              <a:rPr spc="-165" dirty="0"/>
              <a:t> </a:t>
            </a:r>
            <a:r>
              <a:rPr spc="-90" dirty="0"/>
              <a:t>thức </a:t>
            </a:r>
            <a:r>
              <a:rPr spc="-229" dirty="0"/>
              <a:t>cơ </a:t>
            </a:r>
            <a:r>
              <a:rPr spc="-135" dirty="0"/>
              <a:t>bản </a:t>
            </a:r>
            <a:r>
              <a:rPr spc="-170" dirty="0"/>
              <a:t>về</a:t>
            </a:r>
            <a:r>
              <a:rPr spc="-120" dirty="0"/>
              <a:t> </a:t>
            </a:r>
            <a:r>
              <a:rPr spc="-40" dirty="0"/>
              <a:t>Internet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5104" y="1431406"/>
            <a:ext cx="7648575" cy="464439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400" spc="-145" dirty="0">
                <a:solidFill>
                  <a:srgbClr val="4471C4"/>
                </a:solidFill>
                <a:latin typeface="Arial"/>
                <a:cs typeface="Arial"/>
              </a:rPr>
              <a:t>Dịch </a:t>
            </a:r>
            <a:r>
              <a:rPr sz="2400" spc="-120" dirty="0">
                <a:solidFill>
                  <a:srgbClr val="4471C4"/>
                </a:solidFill>
                <a:latin typeface="Arial"/>
                <a:cs typeface="Arial"/>
              </a:rPr>
              <a:t>vụ </a:t>
            </a:r>
            <a:r>
              <a:rPr sz="2400" spc="-65" dirty="0">
                <a:solidFill>
                  <a:srgbClr val="4471C4"/>
                </a:solidFill>
                <a:latin typeface="Arial"/>
                <a:cs typeface="Arial"/>
              </a:rPr>
              <a:t>truyền </a:t>
            </a:r>
            <a:r>
              <a:rPr sz="2400" spc="10" dirty="0">
                <a:solidFill>
                  <a:srgbClr val="4471C4"/>
                </a:solidFill>
                <a:latin typeface="Arial"/>
                <a:cs typeface="Arial"/>
              </a:rPr>
              <a:t>tin</a:t>
            </a:r>
            <a:r>
              <a:rPr sz="2400" spc="-40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4471C4"/>
                </a:solidFill>
                <a:latin typeface="Arial"/>
                <a:cs typeface="Arial"/>
              </a:rPr>
              <a:t>(FTP)</a:t>
            </a:r>
            <a:endParaRPr sz="2400">
              <a:latin typeface="Arial"/>
              <a:cs typeface="Arial"/>
            </a:endParaRPr>
          </a:p>
          <a:p>
            <a:pPr marL="240665" marR="8255" indent="-228600">
              <a:lnSpc>
                <a:spcPct val="130000"/>
              </a:lnSpc>
              <a:spcBef>
                <a:spcPts val="570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130" dirty="0">
                <a:latin typeface="Arial"/>
                <a:cs typeface="Arial"/>
              </a:rPr>
              <a:t>Dịch </a:t>
            </a:r>
            <a:r>
              <a:rPr sz="2200" spc="-110" dirty="0">
                <a:latin typeface="Arial"/>
                <a:cs typeface="Arial"/>
              </a:rPr>
              <a:t>vụ </a:t>
            </a:r>
            <a:r>
              <a:rPr sz="2200" spc="-55" dirty="0">
                <a:latin typeface="Arial"/>
                <a:cs typeface="Arial"/>
              </a:rPr>
              <a:t>truyền tập </a:t>
            </a:r>
            <a:r>
              <a:rPr sz="2200" dirty="0">
                <a:latin typeface="Arial"/>
                <a:cs typeface="Arial"/>
              </a:rPr>
              <a:t>tin </a:t>
            </a:r>
            <a:r>
              <a:rPr sz="2200" spc="-220" dirty="0">
                <a:latin typeface="Arial"/>
                <a:cs typeface="Arial"/>
              </a:rPr>
              <a:t>(FTP: </a:t>
            </a:r>
            <a:r>
              <a:rPr sz="2200" spc="-125" dirty="0">
                <a:latin typeface="Arial"/>
                <a:cs typeface="Arial"/>
              </a:rPr>
              <a:t>File </a:t>
            </a:r>
            <a:r>
              <a:rPr sz="2200" spc="-145" dirty="0">
                <a:latin typeface="Arial"/>
                <a:cs typeface="Arial"/>
              </a:rPr>
              <a:t>Transfer </a:t>
            </a:r>
            <a:r>
              <a:rPr sz="2200" spc="-100" dirty="0">
                <a:latin typeface="Arial"/>
                <a:cs typeface="Arial"/>
              </a:rPr>
              <a:t>Protocol) là </a:t>
            </a:r>
            <a:r>
              <a:rPr sz="2200" spc="-25" dirty="0">
                <a:latin typeface="Arial"/>
                <a:cs typeface="Arial"/>
              </a:rPr>
              <a:t>một </a:t>
            </a:r>
            <a:r>
              <a:rPr sz="2200" spc="-114" dirty="0">
                <a:latin typeface="Arial"/>
                <a:cs typeface="Arial"/>
              </a:rPr>
              <a:t>hệ </a:t>
            </a:r>
            <a:r>
              <a:rPr sz="2200" spc="-70" dirty="0">
                <a:latin typeface="Arial"/>
                <a:cs typeface="Arial"/>
              </a:rPr>
              <a:t>thống  </a:t>
            </a:r>
            <a:r>
              <a:rPr sz="2200" spc="-114" dirty="0">
                <a:latin typeface="Arial"/>
                <a:cs typeface="Arial"/>
              </a:rPr>
              <a:t>chính </a:t>
            </a:r>
            <a:r>
              <a:rPr sz="2200" spc="-120" dirty="0">
                <a:latin typeface="Arial"/>
                <a:cs typeface="Arial"/>
              </a:rPr>
              <a:t>yếu </a:t>
            </a:r>
            <a:r>
              <a:rPr sz="2200" spc="-90" dirty="0">
                <a:latin typeface="Arial"/>
                <a:cs typeface="Arial"/>
              </a:rPr>
              <a:t>để </a:t>
            </a:r>
            <a:r>
              <a:rPr sz="2200" spc="-114" dirty="0">
                <a:latin typeface="Arial"/>
                <a:cs typeface="Arial"/>
              </a:rPr>
              <a:t>chuyển </a:t>
            </a:r>
            <a:r>
              <a:rPr sz="2200" spc="-30" dirty="0">
                <a:latin typeface="Arial"/>
                <a:cs typeface="Arial"/>
              </a:rPr>
              <a:t>tải file </a:t>
            </a:r>
            <a:r>
              <a:rPr sz="2200" spc="-150" dirty="0">
                <a:latin typeface="Arial"/>
                <a:cs typeface="Arial"/>
              </a:rPr>
              <a:t>giữa </a:t>
            </a:r>
            <a:r>
              <a:rPr sz="2200" spc="-185" dirty="0">
                <a:latin typeface="Arial"/>
                <a:cs typeface="Arial"/>
              </a:rPr>
              <a:t>các </a:t>
            </a:r>
            <a:r>
              <a:rPr sz="2200" spc="-160" dirty="0">
                <a:latin typeface="Arial"/>
                <a:cs typeface="Arial"/>
              </a:rPr>
              <a:t>máy </a:t>
            </a:r>
            <a:r>
              <a:rPr sz="2200" spc="-70" dirty="0">
                <a:latin typeface="Arial"/>
                <a:cs typeface="Arial"/>
              </a:rPr>
              <a:t>vi </a:t>
            </a:r>
            <a:r>
              <a:rPr sz="2200" spc="-50" dirty="0">
                <a:latin typeface="Arial"/>
                <a:cs typeface="Arial"/>
              </a:rPr>
              <a:t>tính </a:t>
            </a:r>
            <a:r>
              <a:rPr sz="2200" spc="-150" dirty="0">
                <a:latin typeface="Arial"/>
                <a:cs typeface="Arial"/>
              </a:rPr>
              <a:t>vào </a:t>
            </a:r>
            <a:r>
              <a:rPr sz="2200" spc="-50" dirty="0">
                <a:latin typeface="Arial"/>
                <a:cs typeface="Arial"/>
              </a:rPr>
              <a:t>Internet. </a:t>
            </a:r>
            <a:r>
              <a:rPr sz="2200" spc="-125" dirty="0">
                <a:latin typeface="Arial"/>
                <a:cs typeface="Arial"/>
              </a:rPr>
              <a:t>File  </a:t>
            </a:r>
            <a:r>
              <a:rPr sz="2200" spc="-170" dirty="0">
                <a:latin typeface="Arial"/>
                <a:cs typeface="Arial"/>
              </a:rPr>
              <a:t>được </a:t>
            </a:r>
            <a:r>
              <a:rPr sz="2200" spc="-120" dirty="0">
                <a:latin typeface="Arial"/>
                <a:cs typeface="Arial"/>
              </a:rPr>
              <a:t>chuyển </a:t>
            </a:r>
            <a:r>
              <a:rPr sz="2200" spc="-30" dirty="0">
                <a:latin typeface="Arial"/>
                <a:cs typeface="Arial"/>
              </a:rPr>
              <a:t>tải </a:t>
            </a:r>
            <a:r>
              <a:rPr sz="2200" spc="-135" dirty="0">
                <a:latin typeface="Arial"/>
                <a:cs typeface="Arial"/>
              </a:rPr>
              <a:t>có </a:t>
            </a:r>
            <a:r>
              <a:rPr sz="2200" spc="-114" dirty="0">
                <a:latin typeface="Arial"/>
                <a:cs typeface="Arial"/>
              </a:rPr>
              <a:t>dung </a:t>
            </a:r>
            <a:r>
              <a:rPr sz="2200" spc="-150" dirty="0">
                <a:latin typeface="Arial"/>
                <a:cs typeface="Arial"/>
              </a:rPr>
              <a:t>lượng </a:t>
            </a:r>
            <a:r>
              <a:rPr sz="2200" spc="-20" dirty="0">
                <a:latin typeface="Arial"/>
                <a:cs typeface="Arial"/>
              </a:rPr>
              <a:t>rất </a:t>
            </a:r>
            <a:r>
              <a:rPr sz="2200" spc="-110" dirty="0">
                <a:latin typeface="Arial"/>
                <a:cs typeface="Arial"/>
              </a:rPr>
              <a:t>lớn. </a:t>
            </a:r>
            <a:r>
              <a:rPr sz="2200" spc="-330" dirty="0">
                <a:latin typeface="Arial"/>
                <a:cs typeface="Arial"/>
              </a:rPr>
              <a:t>FTP </a:t>
            </a:r>
            <a:r>
              <a:rPr sz="2200" spc="-120" dirty="0">
                <a:latin typeface="Arial"/>
                <a:cs typeface="Arial"/>
              </a:rPr>
              <a:t>hầu </a:t>
            </a:r>
            <a:r>
              <a:rPr sz="2200" spc="-40" dirty="0">
                <a:latin typeface="Arial"/>
                <a:cs typeface="Arial"/>
              </a:rPr>
              <a:t>hết </a:t>
            </a:r>
            <a:r>
              <a:rPr sz="2200" spc="-170" dirty="0">
                <a:latin typeface="Arial"/>
                <a:cs typeface="Arial"/>
              </a:rPr>
              <a:t>được </a:t>
            </a:r>
            <a:r>
              <a:rPr sz="2200" spc="-229" dirty="0">
                <a:latin typeface="Arial"/>
                <a:cs typeface="Arial"/>
              </a:rPr>
              <a:t>sử </a:t>
            </a:r>
            <a:r>
              <a:rPr sz="2200" spc="-114" dirty="0">
                <a:latin typeface="Arial"/>
                <a:cs typeface="Arial"/>
              </a:rPr>
              <a:t>dụng  cho việc </a:t>
            </a:r>
            <a:r>
              <a:rPr sz="2200" spc="-120" dirty="0">
                <a:latin typeface="Arial"/>
                <a:cs typeface="Arial"/>
              </a:rPr>
              <a:t>chuyển </a:t>
            </a:r>
            <a:r>
              <a:rPr sz="2200" spc="-30" dirty="0">
                <a:latin typeface="Arial"/>
                <a:cs typeface="Arial"/>
              </a:rPr>
              <a:t>tải </a:t>
            </a:r>
            <a:r>
              <a:rPr sz="2200" spc="-130" dirty="0">
                <a:latin typeface="Arial"/>
                <a:cs typeface="Arial"/>
              </a:rPr>
              <a:t>những </a:t>
            </a:r>
            <a:r>
              <a:rPr sz="2200" spc="-145" dirty="0">
                <a:latin typeface="Arial"/>
                <a:cs typeface="Arial"/>
              </a:rPr>
              <a:t>dữ </a:t>
            </a:r>
            <a:r>
              <a:rPr sz="2200" spc="-65" dirty="0">
                <a:latin typeface="Arial"/>
                <a:cs typeface="Arial"/>
              </a:rPr>
              <a:t>liệu </a:t>
            </a:r>
            <a:r>
              <a:rPr sz="2200" spc="-145" dirty="0">
                <a:latin typeface="Arial"/>
                <a:cs typeface="Arial"/>
              </a:rPr>
              <a:t>mang </a:t>
            </a:r>
            <a:r>
              <a:rPr sz="2200" spc="-50" dirty="0">
                <a:latin typeface="Arial"/>
                <a:cs typeface="Arial"/>
              </a:rPr>
              <a:t>tính </a:t>
            </a:r>
            <a:r>
              <a:rPr sz="2200" spc="-190" dirty="0">
                <a:latin typeface="Arial"/>
                <a:cs typeface="Arial"/>
              </a:rPr>
              <a:t>cá </a:t>
            </a:r>
            <a:r>
              <a:rPr sz="2200" spc="-105" dirty="0">
                <a:latin typeface="Arial"/>
                <a:cs typeface="Arial"/>
              </a:rPr>
              <a:t>nhân.</a:t>
            </a:r>
            <a:endParaRPr sz="2200">
              <a:latin typeface="Arial"/>
              <a:cs typeface="Arial"/>
            </a:endParaRPr>
          </a:p>
          <a:p>
            <a:pPr marL="240665" marR="5080" indent="-228600">
              <a:lnSpc>
                <a:spcPct val="130000"/>
              </a:lnSpc>
              <a:spcBef>
                <a:spcPts val="530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150" dirty="0">
                <a:latin typeface="Arial"/>
                <a:cs typeface="Arial"/>
              </a:rPr>
              <a:t>Thông </a:t>
            </a:r>
            <a:r>
              <a:rPr sz="2200" spc="-114" dirty="0">
                <a:latin typeface="Arial"/>
                <a:cs typeface="Arial"/>
              </a:rPr>
              <a:t>thường, </a:t>
            </a:r>
            <a:r>
              <a:rPr sz="2200" spc="-195" dirty="0">
                <a:latin typeface="Arial"/>
                <a:cs typeface="Arial"/>
              </a:rPr>
              <a:t>sẽ </a:t>
            </a:r>
            <a:r>
              <a:rPr sz="2200" spc="-114" dirty="0">
                <a:latin typeface="Arial"/>
                <a:cs typeface="Arial"/>
              </a:rPr>
              <a:t>dùng </a:t>
            </a:r>
            <a:r>
              <a:rPr sz="2200" spc="-325" dirty="0">
                <a:latin typeface="Arial"/>
                <a:cs typeface="Arial"/>
              </a:rPr>
              <a:t>FTP </a:t>
            </a:r>
            <a:r>
              <a:rPr sz="2200" spc="-90" dirty="0">
                <a:latin typeface="Arial"/>
                <a:cs typeface="Arial"/>
              </a:rPr>
              <a:t>để </a:t>
            </a:r>
            <a:r>
              <a:rPr sz="2200" spc="-125" dirty="0">
                <a:latin typeface="Arial"/>
                <a:cs typeface="Arial"/>
              </a:rPr>
              <a:t>chép </a:t>
            </a:r>
            <a:r>
              <a:rPr sz="2200" spc="-30" dirty="0">
                <a:latin typeface="Arial"/>
                <a:cs typeface="Arial"/>
              </a:rPr>
              <a:t>file </a:t>
            </a:r>
            <a:r>
              <a:rPr sz="2200" spc="-35" dirty="0">
                <a:latin typeface="Arial"/>
                <a:cs typeface="Arial"/>
              </a:rPr>
              <a:t>trên </a:t>
            </a:r>
            <a:r>
              <a:rPr sz="2200" spc="-20" dirty="0">
                <a:latin typeface="Arial"/>
                <a:cs typeface="Arial"/>
              </a:rPr>
              <a:t>một </a:t>
            </a:r>
            <a:r>
              <a:rPr sz="2200" spc="-160" dirty="0">
                <a:latin typeface="Arial"/>
                <a:cs typeface="Arial"/>
              </a:rPr>
              <a:t>máy </a:t>
            </a:r>
            <a:r>
              <a:rPr sz="2200" spc="-114" dirty="0">
                <a:latin typeface="Arial"/>
                <a:cs typeface="Arial"/>
              </a:rPr>
              <a:t>chủ </a:t>
            </a:r>
            <a:r>
              <a:rPr sz="2200" spc="-45" dirty="0">
                <a:latin typeface="Arial"/>
                <a:cs typeface="Arial"/>
              </a:rPr>
              <a:t>từ </a:t>
            </a:r>
            <a:r>
              <a:rPr sz="2200" spc="-210" dirty="0">
                <a:latin typeface="Arial"/>
                <a:cs typeface="Arial"/>
              </a:rPr>
              <a:t>xa  </a:t>
            </a:r>
            <a:r>
              <a:rPr sz="2200" spc="-150" dirty="0">
                <a:latin typeface="Arial"/>
                <a:cs typeface="Arial"/>
              </a:rPr>
              <a:t>vào </a:t>
            </a:r>
            <a:r>
              <a:rPr sz="2200" spc="-160" dirty="0">
                <a:latin typeface="Arial"/>
                <a:cs typeface="Arial"/>
              </a:rPr>
              <a:t>máy </a:t>
            </a:r>
            <a:r>
              <a:rPr sz="2200" spc="-70" dirty="0">
                <a:latin typeface="Arial"/>
                <a:cs typeface="Arial"/>
              </a:rPr>
              <a:t>vi </a:t>
            </a:r>
            <a:r>
              <a:rPr sz="2200" spc="-55" dirty="0">
                <a:latin typeface="Arial"/>
                <a:cs typeface="Arial"/>
              </a:rPr>
              <a:t>tính, </a:t>
            </a:r>
            <a:r>
              <a:rPr sz="2200" spc="-114" dirty="0">
                <a:latin typeface="Arial"/>
                <a:cs typeface="Arial"/>
              </a:rPr>
              <a:t>việc </a:t>
            </a:r>
            <a:r>
              <a:rPr sz="2200" spc="-195" dirty="0">
                <a:latin typeface="Arial"/>
                <a:cs typeface="Arial"/>
              </a:rPr>
              <a:t>xử </a:t>
            </a:r>
            <a:r>
              <a:rPr sz="2200" spc="-70" dirty="0">
                <a:latin typeface="Arial"/>
                <a:cs typeface="Arial"/>
              </a:rPr>
              <a:t>lý </a:t>
            </a:r>
            <a:r>
              <a:rPr sz="2200" spc="-155" dirty="0">
                <a:latin typeface="Arial"/>
                <a:cs typeface="Arial"/>
              </a:rPr>
              <a:t>này </a:t>
            </a:r>
            <a:r>
              <a:rPr sz="2200" spc="-95" dirty="0">
                <a:latin typeface="Arial"/>
                <a:cs typeface="Arial"/>
              </a:rPr>
              <a:t>gọi </a:t>
            </a:r>
            <a:r>
              <a:rPr sz="2200" spc="-100" dirty="0">
                <a:latin typeface="Arial"/>
                <a:cs typeface="Arial"/>
              </a:rPr>
              <a:t>là </a:t>
            </a:r>
            <a:r>
              <a:rPr sz="2200" spc="-120" dirty="0">
                <a:latin typeface="Arial"/>
                <a:cs typeface="Arial"/>
              </a:rPr>
              <a:t>nạp </a:t>
            </a:r>
            <a:r>
              <a:rPr sz="2200" spc="-130" dirty="0">
                <a:latin typeface="Arial"/>
                <a:cs typeface="Arial"/>
              </a:rPr>
              <a:t>xuống </a:t>
            </a:r>
            <a:r>
              <a:rPr sz="2200" spc="-90" dirty="0">
                <a:latin typeface="Arial"/>
                <a:cs typeface="Arial"/>
              </a:rPr>
              <a:t>(downloading). </a:t>
            </a:r>
            <a:r>
              <a:rPr sz="2200" spc="-225" dirty="0">
                <a:latin typeface="Arial"/>
                <a:cs typeface="Arial"/>
              </a:rPr>
              <a:t>Tuy  </a:t>
            </a:r>
            <a:r>
              <a:rPr sz="2200" spc="-85" dirty="0">
                <a:latin typeface="Arial"/>
                <a:cs typeface="Arial"/>
              </a:rPr>
              <a:t>nhiên, </a:t>
            </a:r>
            <a:r>
              <a:rPr sz="2200" spc="-140" dirty="0">
                <a:latin typeface="Arial"/>
                <a:cs typeface="Arial"/>
              </a:rPr>
              <a:t>cũng </a:t>
            </a:r>
            <a:r>
              <a:rPr sz="2200" spc="-135" dirty="0">
                <a:latin typeface="Arial"/>
                <a:cs typeface="Arial"/>
              </a:rPr>
              <a:t>có </a:t>
            </a:r>
            <a:r>
              <a:rPr sz="2200" spc="-40" dirty="0">
                <a:latin typeface="Arial"/>
                <a:cs typeface="Arial"/>
              </a:rPr>
              <a:t>thể </a:t>
            </a:r>
            <a:r>
              <a:rPr sz="2200" spc="-120" dirty="0">
                <a:latin typeface="Arial"/>
                <a:cs typeface="Arial"/>
              </a:rPr>
              <a:t>chuyển </a:t>
            </a:r>
            <a:r>
              <a:rPr sz="2200" spc="-30" dirty="0">
                <a:latin typeface="Arial"/>
                <a:cs typeface="Arial"/>
              </a:rPr>
              <a:t>file </a:t>
            </a:r>
            <a:r>
              <a:rPr sz="2200" spc="-50" dirty="0">
                <a:latin typeface="Arial"/>
                <a:cs typeface="Arial"/>
              </a:rPr>
              <a:t>từ </a:t>
            </a:r>
            <a:r>
              <a:rPr sz="2200" spc="-155" dirty="0">
                <a:latin typeface="Arial"/>
                <a:cs typeface="Arial"/>
              </a:rPr>
              <a:t>máy </a:t>
            </a:r>
            <a:r>
              <a:rPr sz="2200" spc="-70" dirty="0">
                <a:latin typeface="Arial"/>
                <a:cs typeface="Arial"/>
              </a:rPr>
              <a:t>vi </a:t>
            </a:r>
            <a:r>
              <a:rPr sz="2200" spc="-50" dirty="0">
                <a:latin typeface="Arial"/>
                <a:cs typeface="Arial"/>
              </a:rPr>
              <a:t>tính </a:t>
            </a:r>
            <a:r>
              <a:rPr sz="2200" spc="-150" dirty="0">
                <a:latin typeface="Arial"/>
                <a:cs typeface="Arial"/>
              </a:rPr>
              <a:t>vào </a:t>
            </a:r>
            <a:r>
              <a:rPr sz="2200" spc="-160" dirty="0">
                <a:latin typeface="Arial"/>
                <a:cs typeface="Arial"/>
              </a:rPr>
              <a:t>máy </a:t>
            </a:r>
            <a:r>
              <a:rPr sz="2200" spc="-114" dirty="0">
                <a:latin typeface="Arial"/>
                <a:cs typeface="Arial"/>
              </a:rPr>
              <a:t>chủ </a:t>
            </a:r>
            <a:r>
              <a:rPr sz="2200" spc="-55" dirty="0">
                <a:latin typeface="Arial"/>
                <a:cs typeface="Arial"/>
              </a:rPr>
              <a:t>từ </a:t>
            </a:r>
            <a:r>
              <a:rPr sz="2200" spc="-165" dirty="0">
                <a:latin typeface="Arial"/>
                <a:cs typeface="Arial"/>
              </a:rPr>
              <a:t>xa,  </a:t>
            </a:r>
            <a:r>
              <a:rPr sz="2200" spc="-70" dirty="0">
                <a:latin typeface="Arial"/>
                <a:cs typeface="Arial"/>
              </a:rPr>
              <a:t>điều </a:t>
            </a:r>
            <a:r>
              <a:rPr sz="2200" spc="-155" dirty="0">
                <a:latin typeface="Arial"/>
                <a:cs typeface="Arial"/>
              </a:rPr>
              <a:t>này </a:t>
            </a:r>
            <a:r>
              <a:rPr sz="2200" spc="-95" dirty="0">
                <a:latin typeface="Arial"/>
                <a:cs typeface="Arial"/>
              </a:rPr>
              <a:t>gọi </a:t>
            </a:r>
            <a:r>
              <a:rPr sz="2200" spc="-100" dirty="0">
                <a:latin typeface="Arial"/>
                <a:cs typeface="Arial"/>
              </a:rPr>
              <a:t>là </a:t>
            </a:r>
            <a:r>
              <a:rPr sz="2200" spc="-125" dirty="0">
                <a:latin typeface="Arial"/>
                <a:cs typeface="Arial"/>
              </a:rPr>
              <a:t>nạp </a:t>
            </a:r>
            <a:r>
              <a:rPr sz="2200" spc="-80" dirty="0">
                <a:latin typeface="Arial"/>
                <a:cs typeface="Arial"/>
              </a:rPr>
              <a:t>lên </a:t>
            </a:r>
            <a:r>
              <a:rPr sz="2200" spc="-90" dirty="0">
                <a:latin typeface="Arial"/>
                <a:cs typeface="Arial"/>
              </a:rPr>
              <a:t>(uploading). </a:t>
            </a:r>
            <a:r>
              <a:rPr sz="2200" spc="-155" dirty="0">
                <a:latin typeface="Arial"/>
                <a:cs typeface="Arial"/>
              </a:rPr>
              <a:t>Thêm </a:t>
            </a:r>
            <a:r>
              <a:rPr sz="2200" spc="-145" dirty="0">
                <a:latin typeface="Arial"/>
                <a:cs typeface="Arial"/>
              </a:rPr>
              <a:t>vào </a:t>
            </a:r>
            <a:r>
              <a:rPr sz="2200" spc="-85" dirty="0">
                <a:latin typeface="Arial"/>
                <a:cs typeface="Arial"/>
              </a:rPr>
              <a:t>đó, </a:t>
            </a:r>
            <a:r>
              <a:rPr sz="2200" spc="-105" dirty="0">
                <a:latin typeface="Arial"/>
                <a:cs typeface="Arial"/>
              </a:rPr>
              <a:t>nếu </a:t>
            </a:r>
            <a:r>
              <a:rPr sz="2200" spc="-150" dirty="0">
                <a:latin typeface="Arial"/>
                <a:cs typeface="Arial"/>
              </a:rPr>
              <a:t>cần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thiết,</a:t>
            </a:r>
            <a:endParaRPr sz="2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790"/>
              </a:spcBef>
            </a:pPr>
            <a:r>
              <a:rPr sz="2200" spc="-330" dirty="0">
                <a:latin typeface="Arial"/>
                <a:cs typeface="Arial"/>
              </a:rPr>
              <a:t>FTP </a:t>
            </a:r>
            <a:r>
              <a:rPr sz="2200" spc="-195" dirty="0">
                <a:latin typeface="Arial"/>
                <a:cs typeface="Arial"/>
              </a:rPr>
              <a:t>sẽ </a:t>
            </a:r>
            <a:r>
              <a:rPr sz="2200" spc="-110" dirty="0">
                <a:latin typeface="Arial"/>
                <a:cs typeface="Arial"/>
              </a:rPr>
              <a:t>cho </a:t>
            </a:r>
            <a:r>
              <a:rPr sz="2200" spc="-100" dirty="0">
                <a:latin typeface="Arial"/>
                <a:cs typeface="Arial"/>
              </a:rPr>
              <a:t>phép </a:t>
            </a:r>
            <a:r>
              <a:rPr sz="2200" spc="-120" dirty="0">
                <a:latin typeface="Arial"/>
                <a:cs typeface="Arial"/>
              </a:rPr>
              <a:t>chép </a:t>
            </a:r>
            <a:r>
              <a:rPr sz="2200" spc="-30" dirty="0">
                <a:latin typeface="Arial"/>
                <a:cs typeface="Arial"/>
              </a:rPr>
              <a:t>file </a:t>
            </a:r>
            <a:r>
              <a:rPr sz="2200" spc="-50" dirty="0">
                <a:latin typeface="Arial"/>
                <a:cs typeface="Arial"/>
              </a:rPr>
              <a:t>từ </a:t>
            </a:r>
            <a:r>
              <a:rPr sz="2200" spc="-25" dirty="0">
                <a:latin typeface="Arial"/>
                <a:cs typeface="Arial"/>
              </a:rPr>
              <a:t>một </a:t>
            </a:r>
            <a:r>
              <a:rPr sz="2200" spc="-160" dirty="0">
                <a:latin typeface="Arial"/>
                <a:cs typeface="Arial"/>
              </a:rPr>
              <a:t>máy </a:t>
            </a:r>
            <a:r>
              <a:rPr sz="2200" spc="-114" dirty="0">
                <a:latin typeface="Arial"/>
                <a:cs typeface="Arial"/>
              </a:rPr>
              <a:t>chủ </a:t>
            </a:r>
            <a:r>
              <a:rPr sz="2200" spc="-55" dirty="0">
                <a:latin typeface="Arial"/>
                <a:cs typeface="Arial"/>
              </a:rPr>
              <a:t>từ </a:t>
            </a:r>
            <a:r>
              <a:rPr sz="2200" spc="-210" dirty="0">
                <a:latin typeface="Arial"/>
                <a:cs typeface="Arial"/>
              </a:rPr>
              <a:t>xa </a:t>
            </a:r>
            <a:r>
              <a:rPr sz="2200" spc="-55" dirty="0">
                <a:latin typeface="Arial"/>
                <a:cs typeface="Arial"/>
              </a:rPr>
              <a:t>tới </a:t>
            </a:r>
            <a:r>
              <a:rPr sz="2200" spc="-25" dirty="0">
                <a:latin typeface="Arial"/>
                <a:cs typeface="Arial"/>
              </a:rPr>
              <a:t>một </a:t>
            </a:r>
            <a:r>
              <a:rPr sz="2200" spc="-160" dirty="0">
                <a:latin typeface="Arial"/>
                <a:cs typeface="Arial"/>
              </a:rPr>
              <a:t>máy</a:t>
            </a:r>
            <a:r>
              <a:rPr sz="2200" spc="-31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khác.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3ED209-D27D-3F46-A398-882CA9B31F3B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80305D-DCB0-D548-8367-3B6FD27F50BE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68B59409-CC4C-774F-A972-69997E081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154" y="859662"/>
            <a:ext cx="4754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5" dirty="0" err="1">
                <a:solidFill>
                  <a:srgbClr val="004164"/>
                </a:solidFill>
                <a:latin typeface="Arial"/>
                <a:cs typeface="Arial"/>
              </a:rPr>
              <a:t>Kiến</a:t>
            </a:r>
            <a:r>
              <a:rPr sz="2800" spc="-16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004164"/>
                </a:solidFill>
                <a:latin typeface="Arial"/>
                <a:cs typeface="Arial"/>
              </a:rPr>
              <a:t>thức </a:t>
            </a:r>
            <a:r>
              <a:rPr sz="2800" spc="-229" dirty="0">
                <a:solidFill>
                  <a:srgbClr val="004164"/>
                </a:solidFill>
                <a:latin typeface="Arial"/>
                <a:cs typeface="Arial"/>
              </a:rPr>
              <a:t>cơ </a:t>
            </a:r>
            <a:r>
              <a:rPr sz="2800" spc="-135" dirty="0">
                <a:solidFill>
                  <a:srgbClr val="004164"/>
                </a:solidFill>
                <a:latin typeface="Arial"/>
                <a:cs typeface="Arial"/>
              </a:rPr>
              <a:t>bản </a:t>
            </a:r>
            <a:r>
              <a:rPr sz="2800" spc="-170" dirty="0">
                <a:solidFill>
                  <a:srgbClr val="004164"/>
                </a:solidFill>
                <a:latin typeface="Arial"/>
                <a:cs typeface="Arial"/>
              </a:rPr>
              <a:t>về</a:t>
            </a:r>
            <a:r>
              <a:rPr sz="2800" spc="-12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004164"/>
                </a:solidFill>
                <a:latin typeface="Arial"/>
                <a:cs typeface="Arial"/>
              </a:rPr>
              <a:t>Internet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410969"/>
            <a:ext cx="3714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35" dirty="0">
                <a:solidFill>
                  <a:srgbClr val="4471C4"/>
                </a:solidFill>
                <a:latin typeface="Arial"/>
                <a:cs typeface="Arial"/>
              </a:rPr>
              <a:t>Dịch</a:t>
            </a:r>
            <a:r>
              <a:rPr sz="2200" spc="-19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4471C4"/>
                </a:solidFill>
                <a:latin typeface="Arial"/>
                <a:cs typeface="Arial"/>
              </a:rPr>
              <a:t>vụ</a:t>
            </a:r>
            <a:r>
              <a:rPr sz="2200" spc="-15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4471C4"/>
                </a:solidFill>
                <a:latin typeface="Arial"/>
                <a:cs typeface="Arial"/>
              </a:rPr>
              <a:t>lưu</a:t>
            </a:r>
            <a:r>
              <a:rPr sz="2200" spc="-17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4471C4"/>
                </a:solidFill>
                <a:latin typeface="Arial"/>
                <a:cs typeface="Arial"/>
              </a:rPr>
              <a:t>trữ</a:t>
            </a:r>
            <a:r>
              <a:rPr sz="2200" spc="-16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4471C4"/>
                </a:solidFill>
                <a:latin typeface="Arial"/>
                <a:cs typeface="Arial"/>
              </a:rPr>
              <a:t>dữ</a:t>
            </a:r>
            <a:r>
              <a:rPr sz="2200" spc="-17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4471C4"/>
                </a:solidFill>
                <a:latin typeface="Arial"/>
                <a:cs typeface="Arial"/>
              </a:rPr>
              <a:t>liệu</a:t>
            </a:r>
            <a:r>
              <a:rPr sz="2200" spc="-18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4471C4"/>
                </a:solidFill>
                <a:latin typeface="Arial"/>
                <a:cs typeface="Arial"/>
              </a:rPr>
              <a:t>trực</a:t>
            </a:r>
            <a:r>
              <a:rPr sz="2200" spc="-17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4471C4"/>
                </a:solidFill>
                <a:latin typeface="Arial"/>
                <a:cs typeface="Arial"/>
              </a:rPr>
              <a:t>tuyến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83" y="1830438"/>
            <a:ext cx="7782433" cy="4397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02EE29-A77F-FC4C-BD12-1C3D4A398ADE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EAF0BC-98DA-0A40-8473-6B7B224FBA57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FBB14E21-BD17-3541-87BB-E0CA5808D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154" y="859662"/>
            <a:ext cx="4754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5" dirty="0" err="1">
                <a:solidFill>
                  <a:srgbClr val="004164"/>
                </a:solidFill>
                <a:latin typeface="Arial"/>
                <a:cs typeface="Arial"/>
              </a:rPr>
              <a:t>Kiến</a:t>
            </a:r>
            <a:r>
              <a:rPr sz="2800" spc="-16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004164"/>
                </a:solidFill>
                <a:latin typeface="Arial"/>
                <a:cs typeface="Arial"/>
              </a:rPr>
              <a:t>thức </a:t>
            </a:r>
            <a:r>
              <a:rPr sz="2800" spc="-229" dirty="0">
                <a:solidFill>
                  <a:srgbClr val="004164"/>
                </a:solidFill>
                <a:latin typeface="Arial"/>
                <a:cs typeface="Arial"/>
              </a:rPr>
              <a:t>cơ </a:t>
            </a:r>
            <a:r>
              <a:rPr sz="2800" spc="-135" dirty="0">
                <a:solidFill>
                  <a:srgbClr val="004164"/>
                </a:solidFill>
                <a:latin typeface="Arial"/>
                <a:cs typeface="Arial"/>
              </a:rPr>
              <a:t>bản </a:t>
            </a:r>
            <a:r>
              <a:rPr sz="2800" spc="-170" dirty="0">
                <a:solidFill>
                  <a:srgbClr val="004164"/>
                </a:solidFill>
                <a:latin typeface="Arial"/>
                <a:cs typeface="Arial"/>
              </a:rPr>
              <a:t>về</a:t>
            </a:r>
            <a:r>
              <a:rPr sz="2800" spc="-12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004164"/>
                </a:solidFill>
                <a:latin typeface="Arial"/>
                <a:cs typeface="Arial"/>
              </a:rPr>
              <a:t>Internet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410969"/>
            <a:ext cx="13716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20" dirty="0">
                <a:solidFill>
                  <a:srgbClr val="4471C4"/>
                </a:solidFill>
                <a:latin typeface="Arial"/>
                <a:cs typeface="Arial"/>
              </a:rPr>
              <a:t>Mạng </a:t>
            </a:r>
            <a:r>
              <a:rPr sz="2200" spc="-215" dirty="0">
                <a:solidFill>
                  <a:srgbClr val="4471C4"/>
                </a:solidFill>
                <a:latin typeface="Arial"/>
                <a:cs typeface="Arial"/>
              </a:rPr>
              <a:t>xã</a:t>
            </a:r>
            <a:r>
              <a:rPr sz="2200" spc="-29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4471C4"/>
                </a:solidFill>
                <a:latin typeface="Arial"/>
                <a:cs typeface="Arial"/>
              </a:rPr>
              <a:t>hội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450" y="1637664"/>
            <a:ext cx="8515350" cy="4718685"/>
            <a:chOff x="171450" y="1637664"/>
            <a:chExt cx="8515350" cy="4718685"/>
          </a:xfrm>
        </p:grpSpPr>
        <p:sp>
          <p:nvSpPr>
            <p:cNvPr id="5" name="object 5"/>
            <p:cNvSpPr/>
            <p:nvPr/>
          </p:nvSpPr>
          <p:spPr>
            <a:xfrm>
              <a:off x="4124452" y="1637664"/>
              <a:ext cx="4562348" cy="47186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450" y="2663697"/>
              <a:ext cx="3953002" cy="250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51AB5-2A04-0640-8B98-79D0BACB1EF6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3868E2E-C194-8B4C-8E26-D43DD32FA8AF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4A5C164-CF80-C842-B3EE-4EE3E05ED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764" y="898398"/>
            <a:ext cx="5254625" cy="3424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1190" lvl="1" indent="-61912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631825" algn="l"/>
              </a:tabLst>
            </a:pPr>
            <a:r>
              <a:rPr sz="2800" spc="-250" dirty="0">
                <a:solidFill>
                  <a:srgbClr val="004164"/>
                </a:solidFill>
                <a:latin typeface="Arial"/>
                <a:cs typeface="Arial"/>
              </a:rPr>
              <a:t>Bảo </a:t>
            </a:r>
            <a:r>
              <a:rPr sz="2800" spc="-90" dirty="0">
                <a:solidFill>
                  <a:srgbClr val="004164"/>
                </a:solidFill>
                <a:latin typeface="Arial"/>
                <a:cs typeface="Arial"/>
              </a:rPr>
              <a:t>mật </a:t>
            </a:r>
            <a:r>
              <a:rPr sz="2800" spc="-105" dirty="0">
                <a:solidFill>
                  <a:srgbClr val="004164"/>
                </a:solidFill>
                <a:latin typeface="Arial"/>
                <a:cs typeface="Arial"/>
              </a:rPr>
              <a:t>khi </a:t>
            </a:r>
            <a:r>
              <a:rPr sz="2800" spc="-125" dirty="0">
                <a:solidFill>
                  <a:srgbClr val="004164"/>
                </a:solidFill>
                <a:latin typeface="Arial"/>
                <a:cs typeface="Arial"/>
              </a:rPr>
              <a:t>làm </a:t>
            </a:r>
            <a:r>
              <a:rPr sz="2800" spc="-145" dirty="0">
                <a:solidFill>
                  <a:srgbClr val="004164"/>
                </a:solidFill>
                <a:latin typeface="Arial"/>
                <a:cs typeface="Arial"/>
              </a:rPr>
              <a:t>việc </a:t>
            </a:r>
            <a:r>
              <a:rPr sz="2800" spc="-180" dirty="0">
                <a:solidFill>
                  <a:srgbClr val="004164"/>
                </a:solidFill>
                <a:latin typeface="Arial"/>
                <a:cs typeface="Arial"/>
              </a:rPr>
              <a:t>với</a:t>
            </a:r>
            <a:r>
              <a:rPr sz="2800" spc="-49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004164"/>
                </a:solidFill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4164"/>
              </a:buClr>
              <a:buFont typeface="Arial"/>
              <a:buAutoNum type="arabicPeriod" startAt="2"/>
            </a:pPr>
            <a:endParaRPr sz="2500">
              <a:latin typeface="Arial"/>
              <a:cs typeface="Arial"/>
            </a:endParaRPr>
          </a:p>
          <a:p>
            <a:pPr marL="440055" lvl="2" indent="-229235">
              <a:lnSpc>
                <a:spcPct val="100000"/>
              </a:lnSpc>
              <a:spcBef>
                <a:spcPts val="5"/>
              </a:spcBef>
              <a:buClr>
                <a:srgbClr val="009FDA"/>
              </a:buClr>
              <a:buChar char="•"/>
              <a:tabLst>
                <a:tab pos="440690" algn="l"/>
              </a:tabLst>
            </a:pPr>
            <a:r>
              <a:rPr sz="2800" spc="-245" dirty="0">
                <a:latin typeface="Arial"/>
                <a:cs typeface="Arial"/>
              </a:rPr>
              <a:t>Bảo </a:t>
            </a:r>
            <a:r>
              <a:rPr sz="2800" spc="-75" dirty="0">
                <a:latin typeface="Arial"/>
                <a:cs typeface="Arial"/>
              </a:rPr>
              <a:t>mật </a:t>
            </a:r>
            <a:r>
              <a:rPr sz="2800" spc="-50" dirty="0">
                <a:latin typeface="Arial"/>
                <a:cs typeface="Arial"/>
              </a:rPr>
              <a:t>tài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khoản</a:t>
            </a:r>
            <a:endParaRPr sz="2800">
              <a:latin typeface="Arial"/>
              <a:cs typeface="Arial"/>
            </a:endParaRPr>
          </a:p>
          <a:p>
            <a:pPr marL="440055" lvl="2" indent="-229235">
              <a:lnSpc>
                <a:spcPct val="100000"/>
              </a:lnSpc>
              <a:spcBef>
                <a:spcPts val="2355"/>
              </a:spcBef>
              <a:buClr>
                <a:srgbClr val="009FDA"/>
              </a:buClr>
              <a:buChar char="•"/>
              <a:tabLst>
                <a:tab pos="440690" algn="l"/>
              </a:tabLst>
            </a:pPr>
            <a:r>
              <a:rPr sz="2800" spc="-240" dirty="0">
                <a:latin typeface="Arial"/>
                <a:cs typeface="Arial"/>
              </a:rPr>
              <a:t>Bảo </a:t>
            </a:r>
            <a:r>
              <a:rPr sz="2800" spc="-75" dirty="0">
                <a:latin typeface="Arial"/>
                <a:cs typeface="Arial"/>
              </a:rPr>
              <a:t>mật </a:t>
            </a:r>
            <a:r>
              <a:rPr sz="2800" spc="-85" dirty="0">
                <a:latin typeface="Arial"/>
                <a:cs typeface="Arial"/>
              </a:rPr>
              <a:t>thông </a:t>
            </a:r>
            <a:r>
              <a:rPr sz="2800" spc="10" dirty="0">
                <a:latin typeface="Arial"/>
                <a:cs typeface="Arial"/>
              </a:rPr>
              <a:t>tin </a:t>
            </a:r>
            <a:r>
              <a:rPr sz="2800" spc="-240" dirty="0">
                <a:latin typeface="Arial"/>
                <a:cs typeface="Arial"/>
              </a:rPr>
              <a:t>cá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nhân</a:t>
            </a:r>
            <a:endParaRPr sz="2800">
              <a:latin typeface="Arial"/>
              <a:cs typeface="Arial"/>
            </a:endParaRPr>
          </a:p>
          <a:p>
            <a:pPr marL="440055" lvl="2" indent="-229235">
              <a:lnSpc>
                <a:spcPct val="100000"/>
              </a:lnSpc>
              <a:spcBef>
                <a:spcPts val="2350"/>
              </a:spcBef>
              <a:buClr>
                <a:srgbClr val="009FDA"/>
              </a:buClr>
              <a:buChar char="•"/>
              <a:tabLst>
                <a:tab pos="440690" algn="l"/>
              </a:tabLst>
            </a:pPr>
            <a:r>
              <a:rPr sz="2800" spc="-210" dirty="0">
                <a:latin typeface="Arial"/>
                <a:cs typeface="Arial"/>
              </a:rPr>
              <a:t>Tránh </a:t>
            </a:r>
            <a:r>
              <a:rPr sz="2800" spc="-235" dirty="0">
                <a:latin typeface="Arial"/>
                <a:cs typeface="Arial"/>
              </a:rPr>
              <a:t>các </a:t>
            </a:r>
            <a:r>
              <a:rPr sz="2800" spc="-100" dirty="0">
                <a:latin typeface="Arial"/>
                <a:cs typeface="Arial"/>
              </a:rPr>
              <a:t>trang </a:t>
            </a:r>
            <a:r>
              <a:rPr sz="2800" spc="-130" dirty="0">
                <a:latin typeface="Arial"/>
                <a:cs typeface="Arial"/>
              </a:rPr>
              <a:t>web </a:t>
            </a:r>
            <a:r>
              <a:rPr sz="2800" spc="-125" dirty="0">
                <a:latin typeface="Arial"/>
                <a:cs typeface="Arial"/>
              </a:rPr>
              <a:t>độc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hại</a:t>
            </a:r>
            <a:endParaRPr sz="2800">
              <a:latin typeface="Arial"/>
              <a:cs typeface="Arial"/>
            </a:endParaRPr>
          </a:p>
          <a:p>
            <a:pPr marL="440055" lvl="2" indent="-229235">
              <a:lnSpc>
                <a:spcPct val="100000"/>
              </a:lnSpc>
              <a:spcBef>
                <a:spcPts val="2355"/>
              </a:spcBef>
              <a:buClr>
                <a:srgbClr val="009FDA"/>
              </a:buClr>
              <a:buChar char="•"/>
              <a:tabLst>
                <a:tab pos="440690" algn="l"/>
              </a:tabLst>
            </a:pPr>
            <a:r>
              <a:rPr sz="2800" spc="-210" dirty="0">
                <a:latin typeface="Arial"/>
                <a:cs typeface="Arial"/>
              </a:rPr>
              <a:t>Tránh </a:t>
            </a:r>
            <a:r>
              <a:rPr sz="2800" spc="-229" dirty="0">
                <a:latin typeface="Arial"/>
                <a:cs typeface="Arial"/>
              </a:rPr>
              <a:t>các </a:t>
            </a:r>
            <a:r>
              <a:rPr sz="2800" spc="-140" dirty="0">
                <a:latin typeface="Arial"/>
                <a:cs typeface="Arial"/>
              </a:rPr>
              <a:t>phần mềm </a:t>
            </a:r>
            <a:r>
              <a:rPr sz="2800" spc="-155" dirty="0">
                <a:latin typeface="Arial"/>
                <a:cs typeface="Arial"/>
              </a:rPr>
              <a:t>gián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điệp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43DEC0-E211-9446-905B-EB62D8816EAC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093133-764F-1949-BB1C-A1EB7315806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158B497A-7D41-9445-A4D6-A0435FACE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232" y="859662"/>
            <a:ext cx="41071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34" dirty="0" err="1"/>
              <a:t>Sử</a:t>
            </a:r>
            <a:r>
              <a:rPr spc="-434" dirty="0"/>
              <a:t> </a:t>
            </a:r>
            <a:r>
              <a:rPr spc="-155" dirty="0"/>
              <a:t>dụng </a:t>
            </a:r>
            <a:r>
              <a:rPr spc="-50" dirty="0"/>
              <a:t>trình </a:t>
            </a:r>
            <a:r>
              <a:rPr spc="-100" dirty="0"/>
              <a:t>duyệt</a:t>
            </a:r>
            <a:r>
              <a:rPr spc="-540" dirty="0"/>
              <a:t> </a:t>
            </a:r>
            <a:r>
              <a:rPr spc="-140" dirty="0"/>
              <a:t>web</a:t>
            </a:r>
          </a:p>
        </p:txBody>
      </p:sp>
      <p:sp>
        <p:nvSpPr>
          <p:cNvPr id="3" name="object 3"/>
          <p:cNvSpPr/>
          <p:nvPr/>
        </p:nvSpPr>
        <p:spPr>
          <a:xfrm>
            <a:off x="1068387" y="1585086"/>
            <a:ext cx="7007225" cy="4771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30F34E-B50D-ED4D-BF7C-59B4B571778E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D97C6A-9F53-F14E-A192-E0F91ADF8A02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C8B526FE-A3CB-924A-BAB2-772CDF55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232" y="859662"/>
            <a:ext cx="41071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34" dirty="0" err="1"/>
              <a:t>Sử</a:t>
            </a:r>
            <a:r>
              <a:rPr spc="-434" dirty="0"/>
              <a:t> </a:t>
            </a:r>
            <a:r>
              <a:rPr spc="-155" dirty="0"/>
              <a:t>dụng </a:t>
            </a:r>
            <a:r>
              <a:rPr spc="-50" dirty="0"/>
              <a:t>trình </a:t>
            </a:r>
            <a:r>
              <a:rPr spc="-100" dirty="0"/>
              <a:t>duyệt</a:t>
            </a:r>
            <a:r>
              <a:rPr spc="-540" dirty="0"/>
              <a:t> </a:t>
            </a:r>
            <a:r>
              <a:rPr spc="-140" dirty="0"/>
              <a:t>web</a:t>
            </a:r>
          </a:p>
        </p:txBody>
      </p:sp>
      <p:sp>
        <p:nvSpPr>
          <p:cNvPr id="3" name="object 3"/>
          <p:cNvSpPr/>
          <p:nvPr/>
        </p:nvSpPr>
        <p:spPr>
          <a:xfrm>
            <a:off x="1200226" y="1349819"/>
            <a:ext cx="6743573" cy="4909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38E41E-A01D-2844-8534-5E8EB641149F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9E8E876-A526-B049-A1D8-64E468C381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5BD17B36-BF65-374F-8913-A327FDC0B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104" y="859662"/>
            <a:ext cx="4330065" cy="4326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95"/>
              </a:spcBef>
            </a:pPr>
            <a:r>
              <a:rPr sz="3200" spc="-434" dirty="0" err="1">
                <a:solidFill>
                  <a:srgbClr val="0070C0"/>
                </a:solidFill>
                <a:latin typeface="Arial"/>
                <a:cs typeface="Arial"/>
              </a:rPr>
              <a:t>Sử</a:t>
            </a:r>
            <a:r>
              <a:rPr sz="3200" spc="-434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0070C0"/>
                </a:solidFill>
                <a:latin typeface="Arial"/>
                <a:cs typeface="Arial"/>
              </a:rPr>
              <a:t>dụng </a:t>
            </a:r>
            <a:r>
              <a:rPr sz="3200" spc="-50" dirty="0">
                <a:solidFill>
                  <a:srgbClr val="0070C0"/>
                </a:solidFill>
                <a:latin typeface="Arial"/>
                <a:cs typeface="Arial"/>
              </a:rPr>
              <a:t>trình </a:t>
            </a:r>
            <a:r>
              <a:rPr sz="3200" spc="-100" dirty="0" err="1">
                <a:solidFill>
                  <a:srgbClr val="0070C0"/>
                </a:solidFill>
                <a:latin typeface="Arial"/>
                <a:cs typeface="Arial"/>
              </a:rPr>
              <a:t>duyệt</a:t>
            </a:r>
            <a:r>
              <a:rPr sz="3200" spc="-5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vi-VN" sz="3200" spc="-5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0070C0"/>
                </a:solidFill>
                <a:latin typeface="Arial"/>
                <a:cs typeface="Arial"/>
              </a:rPr>
              <a:t>web</a:t>
            </a:r>
            <a:endParaRPr sz="3200" dirty="0">
              <a:solidFill>
                <a:srgbClr val="0070C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800" spc="-180" dirty="0">
                <a:latin typeface="Arial"/>
                <a:cs typeface="Arial"/>
              </a:rPr>
              <a:t>Nhập </a:t>
            </a:r>
            <a:r>
              <a:rPr sz="2800" spc="-105" dirty="0">
                <a:latin typeface="Arial"/>
                <a:cs typeface="Arial"/>
              </a:rPr>
              <a:t>địa </a:t>
            </a:r>
            <a:r>
              <a:rPr sz="2800" spc="-114" dirty="0">
                <a:latin typeface="Arial"/>
                <a:cs typeface="Arial"/>
              </a:rPr>
              <a:t>chỉ </a:t>
            </a:r>
            <a:r>
              <a:rPr sz="2800" spc="-100" dirty="0">
                <a:latin typeface="Arial"/>
                <a:cs typeface="Arial"/>
              </a:rPr>
              <a:t>trang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web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355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800" spc="-280" dirty="0">
                <a:latin typeface="Arial"/>
                <a:cs typeface="Arial"/>
              </a:rPr>
              <a:t>Xem </a:t>
            </a:r>
            <a:r>
              <a:rPr sz="2800" spc="-90" dirty="0">
                <a:latin typeface="Arial"/>
                <a:cs typeface="Arial"/>
              </a:rPr>
              <a:t>lịch </a:t>
            </a:r>
            <a:r>
              <a:rPr sz="2800" spc="-290" dirty="0">
                <a:latin typeface="Arial"/>
                <a:cs typeface="Arial"/>
              </a:rPr>
              <a:t>sử </a:t>
            </a:r>
            <a:r>
              <a:rPr sz="2800" spc="-85" dirty="0">
                <a:latin typeface="Arial"/>
                <a:cs typeface="Arial"/>
              </a:rPr>
              <a:t>duyệt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web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350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800" spc="-250" dirty="0">
                <a:latin typeface="Arial"/>
                <a:cs typeface="Arial"/>
              </a:rPr>
              <a:t>Lưu </a:t>
            </a:r>
            <a:r>
              <a:rPr sz="2800" spc="-85" dirty="0">
                <a:latin typeface="Arial"/>
                <a:cs typeface="Arial"/>
              </a:rPr>
              <a:t>lại </a:t>
            </a:r>
            <a:r>
              <a:rPr sz="2800" spc="-100" dirty="0">
                <a:latin typeface="Arial"/>
                <a:cs typeface="Arial"/>
              </a:rPr>
              <a:t>trang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web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355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Đánh </a:t>
            </a:r>
            <a:r>
              <a:rPr sz="2800" spc="-150" dirty="0">
                <a:latin typeface="Arial"/>
                <a:cs typeface="Arial"/>
              </a:rPr>
              <a:t>dấu </a:t>
            </a:r>
            <a:r>
              <a:rPr sz="2800" spc="-100" dirty="0">
                <a:latin typeface="Arial"/>
                <a:cs typeface="Arial"/>
              </a:rPr>
              <a:t>trang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(Bookmarks)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355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Tải </a:t>
            </a:r>
            <a:r>
              <a:rPr sz="2800" spc="-125" dirty="0">
                <a:latin typeface="Arial"/>
                <a:cs typeface="Arial"/>
              </a:rPr>
              <a:t>hình </a:t>
            </a:r>
            <a:r>
              <a:rPr sz="2800" spc="-140" dirty="0">
                <a:latin typeface="Arial"/>
                <a:cs typeface="Arial"/>
              </a:rPr>
              <a:t>ảnh, </a:t>
            </a:r>
            <a:r>
              <a:rPr sz="2800" spc="-185" dirty="0">
                <a:latin typeface="Arial"/>
                <a:cs typeface="Arial"/>
              </a:rPr>
              <a:t>dữ </a:t>
            </a:r>
            <a:r>
              <a:rPr sz="2800" spc="-85" dirty="0">
                <a:latin typeface="Arial"/>
                <a:cs typeface="Arial"/>
              </a:rPr>
              <a:t>liệu,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video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C17800-A739-3B49-8F7F-94EDA56F55F1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FCE02A2-30EB-C44F-887F-50D581A9EA28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19B5CB9-3A51-274B-8D5A-5E617134E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849" y="885571"/>
            <a:ext cx="6339205" cy="281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lvl="1">
              <a:lnSpc>
                <a:spcPct val="100000"/>
              </a:lnSpc>
              <a:spcBef>
                <a:spcPts val="95"/>
              </a:spcBef>
              <a:tabLst>
                <a:tab pos="631825" algn="l"/>
              </a:tabLst>
            </a:pPr>
            <a:r>
              <a:rPr sz="3200" spc="-434" dirty="0">
                <a:solidFill>
                  <a:srgbClr val="0070C0"/>
                </a:solidFill>
                <a:latin typeface="Arial"/>
                <a:cs typeface="Arial"/>
              </a:rPr>
              <a:t>Sử </a:t>
            </a:r>
            <a:r>
              <a:rPr sz="3200" spc="-155" dirty="0">
                <a:solidFill>
                  <a:srgbClr val="0070C0"/>
                </a:solidFill>
                <a:latin typeface="Arial"/>
                <a:cs typeface="Arial"/>
              </a:rPr>
              <a:t>dụng</a:t>
            </a:r>
            <a:r>
              <a:rPr sz="3200" spc="-3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0070C0"/>
                </a:solidFill>
                <a:latin typeface="Arial"/>
                <a:cs typeface="Arial"/>
              </a:rPr>
              <a:t>Website</a:t>
            </a:r>
            <a:endParaRPr sz="3200" dirty="0">
              <a:solidFill>
                <a:srgbClr val="0070C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4164"/>
              </a:buClr>
              <a:buFont typeface="Arial"/>
              <a:buAutoNum type="arabicPeriod" startAt="4"/>
            </a:pPr>
            <a:endParaRPr sz="2600" dirty="0">
              <a:latin typeface="Arial"/>
              <a:cs typeface="Arial"/>
            </a:endParaRPr>
          </a:p>
          <a:p>
            <a:pPr marL="295275" lvl="2" indent="-229235">
              <a:lnSpc>
                <a:spcPct val="100000"/>
              </a:lnSpc>
              <a:buClr>
                <a:srgbClr val="009FDA"/>
              </a:buClr>
              <a:buChar char="•"/>
              <a:tabLst>
                <a:tab pos="295910" algn="l"/>
              </a:tabLst>
            </a:pPr>
            <a:r>
              <a:rPr sz="2800" spc="-200" dirty="0">
                <a:latin typeface="Arial"/>
                <a:cs typeface="Arial"/>
              </a:rPr>
              <a:t>Truy </a:t>
            </a:r>
            <a:r>
              <a:rPr sz="2800" spc="-190" dirty="0">
                <a:latin typeface="Arial"/>
                <a:cs typeface="Arial"/>
              </a:rPr>
              <a:t>cập </a:t>
            </a:r>
            <a:r>
              <a:rPr sz="2800" spc="-235" dirty="0">
                <a:latin typeface="Arial"/>
                <a:cs typeface="Arial"/>
              </a:rPr>
              <a:t>các </a:t>
            </a:r>
            <a:r>
              <a:rPr sz="2800" spc="-100" dirty="0">
                <a:latin typeface="Arial"/>
                <a:cs typeface="Arial"/>
              </a:rPr>
              <a:t>trang </a:t>
            </a:r>
            <a:r>
              <a:rPr sz="2800" spc="-130" dirty="0">
                <a:latin typeface="Arial"/>
                <a:cs typeface="Arial"/>
              </a:rPr>
              <a:t>web </a:t>
            </a:r>
            <a:r>
              <a:rPr sz="2800" spc="-85" dirty="0">
                <a:latin typeface="Arial"/>
                <a:cs typeface="Arial"/>
              </a:rPr>
              <a:t>thông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thường</a:t>
            </a:r>
            <a:endParaRPr sz="2800" dirty="0">
              <a:latin typeface="Arial"/>
              <a:cs typeface="Arial"/>
            </a:endParaRPr>
          </a:p>
          <a:p>
            <a:pPr marL="295275" lvl="2" indent="-229235">
              <a:lnSpc>
                <a:spcPct val="100000"/>
              </a:lnSpc>
              <a:spcBef>
                <a:spcPts val="2355"/>
              </a:spcBef>
              <a:buClr>
                <a:srgbClr val="009FDA"/>
              </a:buClr>
              <a:buChar char="•"/>
              <a:tabLst>
                <a:tab pos="295910" algn="l"/>
              </a:tabLst>
            </a:pPr>
            <a:r>
              <a:rPr sz="2800" spc="-200" dirty="0">
                <a:latin typeface="Arial"/>
                <a:cs typeface="Arial"/>
              </a:rPr>
              <a:t>Truy </a:t>
            </a:r>
            <a:r>
              <a:rPr sz="2800" spc="-190" dirty="0">
                <a:latin typeface="Arial"/>
                <a:cs typeface="Arial"/>
              </a:rPr>
              <a:t>cập </a:t>
            </a:r>
            <a:r>
              <a:rPr sz="2800" spc="-229" dirty="0">
                <a:latin typeface="Arial"/>
                <a:cs typeface="Arial"/>
              </a:rPr>
              <a:t>các </a:t>
            </a:r>
            <a:r>
              <a:rPr sz="2800" spc="-100" dirty="0">
                <a:latin typeface="Arial"/>
                <a:cs typeface="Arial"/>
              </a:rPr>
              <a:t>trang </a:t>
            </a:r>
            <a:r>
              <a:rPr sz="2800" spc="-125" dirty="0">
                <a:latin typeface="Arial"/>
                <a:cs typeface="Arial"/>
              </a:rPr>
              <a:t>web </a:t>
            </a:r>
            <a:r>
              <a:rPr sz="2800" spc="-165" dirty="0">
                <a:latin typeface="Arial"/>
                <a:cs typeface="Arial"/>
              </a:rPr>
              <a:t>yêu </a:t>
            </a:r>
            <a:r>
              <a:rPr sz="2800" spc="-190" dirty="0">
                <a:latin typeface="Arial"/>
                <a:cs typeface="Arial"/>
              </a:rPr>
              <a:t>cầu </a:t>
            </a:r>
            <a:r>
              <a:rPr sz="2800" spc="-165" dirty="0">
                <a:latin typeface="Arial"/>
                <a:cs typeface="Arial"/>
              </a:rPr>
              <a:t>đăng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nhập</a:t>
            </a:r>
            <a:endParaRPr sz="2800" dirty="0">
              <a:latin typeface="Arial"/>
              <a:cs typeface="Arial"/>
            </a:endParaRPr>
          </a:p>
          <a:p>
            <a:pPr marL="295275" lvl="2" indent="-229235">
              <a:lnSpc>
                <a:spcPct val="100000"/>
              </a:lnSpc>
              <a:spcBef>
                <a:spcPts val="2350"/>
              </a:spcBef>
              <a:buClr>
                <a:srgbClr val="009FDA"/>
              </a:buClr>
              <a:buChar char="•"/>
              <a:tabLst>
                <a:tab pos="295910" algn="l"/>
              </a:tabLst>
            </a:pPr>
            <a:r>
              <a:rPr sz="2800" spc="-235" dirty="0">
                <a:latin typeface="Arial"/>
                <a:cs typeface="Arial"/>
              </a:rPr>
              <a:t>Tạo </a:t>
            </a:r>
            <a:r>
              <a:rPr sz="2800" spc="-100" dirty="0">
                <a:latin typeface="Arial"/>
                <a:cs typeface="Arial"/>
              </a:rPr>
              <a:t>trang </a:t>
            </a:r>
            <a:r>
              <a:rPr sz="2800" spc="-245" dirty="0">
                <a:latin typeface="Arial"/>
                <a:cs typeface="Arial"/>
              </a:rPr>
              <a:t>cá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nhân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802D3A-851D-884B-85EC-54F3847BA0B7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FA5290E-EFEE-8849-A695-9C6791C3363A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BE896612-A698-9A46-B7B4-993DF3E2A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81" y="885571"/>
            <a:ext cx="3572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0" dirty="0" err="1"/>
              <a:t>Sử</a:t>
            </a:r>
            <a:r>
              <a:rPr spc="-390" dirty="0"/>
              <a:t> </a:t>
            </a:r>
            <a:r>
              <a:rPr spc="-135" dirty="0"/>
              <a:t>dụng </a:t>
            </a:r>
            <a:r>
              <a:rPr spc="-40" dirty="0"/>
              <a:t>thư </a:t>
            </a:r>
            <a:r>
              <a:rPr spc="-65" dirty="0"/>
              <a:t>điện</a:t>
            </a:r>
            <a:r>
              <a:rPr spc="-425" dirty="0"/>
              <a:t> </a:t>
            </a:r>
            <a:r>
              <a:rPr spc="-20" dirty="0"/>
              <a:t>tử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5104" y="1422716"/>
            <a:ext cx="7905496" cy="4673284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700"/>
              </a:spcBef>
            </a:pPr>
            <a:r>
              <a:rPr sz="2600" spc="-185" dirty="0">
                <a:solidFill>
                  <a:srgbClr val="4471C4"/>
                </a:solidFill>
                <a:latin typeface="Arial"/>
                <a:cs typeface="Arial"/>
              </a:rPr>
              <a:t>Giới </a:t>
            </a:r>
            <a:r>
              <a:rPr sz="2600" spc="-55" dirty="0">
                <a:solidFill>
                  <a:srgbClr val="4471C4"/>
                </a:solidFill>
                <a:latin typeface="Arial"/>
                <a:cs typeface="Arial"/>
              </a:rPr>
              <a:t>thiệu</a:t>
            </a:r>
            <a:r>
              <a:rPr sz="2600" spc="-229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600" spc="-175" dirty="0">
                <a:solidFill>
                  <a:srgbClr val="4471C4"/>
                </a:solidFill>
                <a:latin typeface="Arial"/>
                <a:cs typeface="Arial"/>
              </a:rPr>
              <a:t>Email</a:t>
            </a:r>
            <a:endParaRPr sz="2600" dirty="0">
              <a:latin typeface="Arial"/>
              <a:cs typeface="Arial"/>
            </a:endParaRPr>
          </a:p>
          <a:p>
            <a:pPr marL="240665" marR="5080" indent="-228600" algn="just">
              <a:lnSpc>
                <a:spcPct val="130000"/>
              </a:lnSpc>
              <a:spcBef>
                <a:spcPts val="615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400" spc="-160" dirty="0">
                <a:latin typeface="Arial"/>
                <a:cs typeface="Arial"/>
              </a:rPr>
              <a:t>Email </a:t>
            </a:r>
            <a:r>
              <a:rPr sz="2400" spc="-80" dirty="0">
                <a:latin typeface="Arial"/>
                <a:cs typeface="Arial"/>
              </a:rPr>
              <a:t>(electronic </a:t>
            </a:r>
            <a:r>
              <a:rPr sz="2400" spc="-85" dirty="0">
                <a:latin typeface="Arial"/>
                <a:cs typeface="Arial"/>
              </a:rPr>
              <a:t>mail) </a:t>
            </a:r>
            <a:r>
              <a:rPr sz="2400" spc="-45" dirty="0">
                <a:latin typeface="Arial"/>
                <a:cs typeface="Arial"/>
              </a:rPr>
              <a:t>đôi </a:t>
            </a:r>
            <a:r>
              <a:rPr sz="2400" spc="-80" dirty="0">
                <a:latin typeface="Arial"/>
                <a:cs typeface="Arial"/>
              </a:rPr>
              <a:t>khi </a:t>
            </a:r>
            <a:r>
              <a:rPr sz="2400" spc="-185" dirty="0">
                <a:latin typeface="Arial"/>
                <a:cs typeface="Arial"/>
              </a:rPr>
              <a:t>được </a:t>
            </a:r>
            <a:r>
              <a:rPr sz="2400" spc="-100" dirty="0">
                <a:latin typeface="Arial"/>
                <a:cs typeface="Arial"/>
              </a:rPr>
              <a:t>gọi </a:t>
            </a:r>
            <a:r>
              <a:rPr sz="2400" spc="-105" dirty="0">
                <a:latin typeface="Arial"/>
                <a:cs typeface="Arial"/>
              </a:rPr>
              <a:t>là </a:t>
            </a:r>
            <a:r>
              <a:rPr sz="2400" spc="-65" dirty="0">
                <a:latin typeface="Arial"/>
                <a:cs typeface="Arial"/>
              </a:rPr>
              <a:t>thư </a:t>
            </a:r>
            <a:r>
              <a:rPr sz="2400" spc="-70" dirty="0">
                <a:latin typeface="Arial"/>
                <a:cs typeface="Arial"/>
              </a:rPr>
              <a:t>điện </a:t>
            </a:r>
            <a:r>
              <a:rPr sz="2400" spc="-60" dirty="0">
                <a:latin typeface="Arial"/>
                <a:cs typeface="Arial"/>
              </a:rPr>
              <a:t>tử.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270" dirty="0">
                <a:latin typeface="Arial"/>
                <a:cs typeface="Arial"/>
              </a:rPr>
              <a:t>Là </a:t>
            </a:r>
            <a:r>
              <a:rPr sz="2400" spc="-30" dirty="0">
                <a:latin typeface="Arial"/>
                <a:cs typeface="Arial"/>
              </a:rPr>
              <a:t>một  </a:t>
            </a:r>
            <a:r>
              <a:rPr sz="2400" spc="-120" dirty="0">
                <a:latin typeface="Arial"/>
                <a:cs typeface="Arial"/>
              </a:rPr>
              <a:t>hệ </a:t>
            </a:r>
            <a:r>
              <a:rPr sz="2400" spc="-70" dirty="0">
                <a:latin typeface="Arial"/>
                <a:cs typeface="Arial"/>
              </a:rPr>
              <a:t>thống </a:t>
            </a:r>
            <a:r>
              <a:rPr sz="2400" spc="-130" dirty="0">
                <a:latin typeface="Arial"/>
                <a:cs typeface="Arial"/>
              </a:rPr>
              <a:t>chuyển </a:t>
            </a:r>
            <a:r>
              <a:rPr sz="2400" spc="-120" dirty="0">
                <a:latin typeface="Arial"/>
                <a:cs typeface="Arial"/>
              </a:rPr>
              <a:t>nhận </a:t>
            </a:r>
            <a:r>
              <a:rPr sz="2400" spc="-65" dirty="0">
                <a:latin typeface="Arial"/>
                <a:cs typeface="Arial"/>
              </a:rPr>
              <a:t>thư </a:t>
            </a:r>
            <a:r>
              <a:rPr sz="2400" spc="-50" dirty="0">
                <a:latin typeface="Arial"/>
                <a:cs typeface="Arial"/>
              </a:rPr>
              <a:t>từ </a:t>
            </a:r>
            <a:r>
              <a:rPr sz="2400" spc="-130" dirty="0">
                <a:latin typeface="Arial"/>
                <a:cs typeface="Arial"/>
              </a:rPr>
              <a:t>qua </a:t>
            </a:r>
            <a:r>
              <a:rPr sz="2400" spc="-200" dirty="0">
                <a:latin typeface="Arial"/>
                <a:cs typeface="Arial"/>
              </a:rPr>
              <a:t>các </a:t>
            </a:r>
            <a:r>
              <a:rPr sz="2400" spc="-155" dirty="0">
                <a:latin typeface="Arial"/>
                <a:cs typeface="Arial"/>
              </a:rPr>
              <a:t>mạng </a:t>
            </a:r>
            <a:r>
              <a:rPr sz="2400" spc="-170" dirty="0">
                <a:latin typeface="Arial"/>
                <a:cs typeface="Arial"/>
              </a:rPr>
              <a:t>máy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tính.</a:t>
            </a:r>
            <a:endParaRPr sz="2400" dirty="0">
              <a:latin typeface="Arial"/>
              <a:cs typeface="Arial"/>
            </a:endParaRPr>
          </a:p>
          <a:p>
            <a:pPr marL="240665" marR="634365" indent="-228600" algn="just">
              <a:lnSpc>
                <a:spcPct val="130100"/>
              </a:lnSpc>
              <a:spcBef>
                <a:spcPts val="570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400" spc="-160" dirty="0">
                <a:latin typeface="Arial"/>
                <a:cs typeface="Arial"/>
              </a:rPr>
              <a:t>Email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là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một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phương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tiện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thông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rất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nhanh.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Một</a:t>
            </a:r>
            <a:r>
              <a:rPr sz="2400" spc="-140" dirty="0">
                <a:latin typeface="Arial"/>
                <a:cs typeface="Arial"/>
              </a:rPr>
              <a:t> mẫu  </a:t>
            </a:r>
            <a:r>
              <a:rPr sz="2400" spc="-70" dirty="0">
                <a:latin typeface="Arial"/>
                <a:cs typeface="Arial"/>
              </a:rPr>
              <a:t>thông </a:t>
            </a:r>
            <a:r>
              <a:rPr sz="2400" spc="5" dirty="0">
                <a:latin typeface="Arial"/>
                <a:cs typeface="Arial"/>
              </a:rPr>
              <a:t>tin </a:t>
            </a:r>
            <a:r>
              <a:rPr sz="2400" spc="-70" dirty="0">
                <a:latin typeface="Arial"/>
                <a:cs typeface="Arial"/>
              </a:rPr>
              <a:t>(thư </a:t>
            </a:r>
            <a:r>
              <a:rPr sz="2400" spc="-60" dirty="0">
                <a:latin typeface="Arial"/>
                <a:cs typeface="Arial"/>
              </a:rPr>
              <a:t>từ) </a:t>
            </a:r>
            <a:r>
              <a:rPr sz="2400" spc="-145" dirty="0">
                <a:latin typeface="Arial"/>
                <a:cs typeface="Arial"/>
              </a:rPr>
              <a:t>có </a:t>
            </a:r>
            <a:r>
              <a:rPr sz="2400" spc="-40" dirty="0">
                <a:latin typeface="Arial"/>
                <a:cs typeface="Arial"/>
              </a:rPr>
              <a:t>thể </a:t>
            </a:r>
            <a:r>
              <a:rPr sz="2400" spc="-185" dirty="0">
                <a:latin typeface="Arial"/>
                <a:cs typeface="Arial"/>
              </a:rPr>
              <a:t>được </a:t>
            </a:r>
            <a:r>
              <a:rPr sz="2400" spc="-145" dirty="0">
                <a:latin typeface="Arial"/>
                <a:cs typeface="Arial"/>
              </a:rPr>
              <a:t>gửi </a:t>
            </a:r>
            <a:r>
              <a:rPr sz="2400" spc="-20" dirty="0">
                <a:latin typeface="Arial"/>
                <a:cs typeface="Arial"/>
              </a:rPr>
              <a:t>đi </a:t>
            </a:r>
            <a:r>
              <a:rPr sz="2400" spc="-285" dirty="0">
                <a:latin typeface="Arial"/>
                <a:cs typeface="Arial"/>
              </a:rPr>
              <a:t>ở </a:t>
            </a:r>
            <a:r>
              <a:rPr sz="2400" spc="-150" dirty="0">
                <a:latin typeface="Arial"/>
                <a:cs typeface="Arial"/>
              </a:rPr>
              <a:t>dạng </a:t>
            </a:r>
            <a:r>
              <a:rPr sz="2400" spc="-155" dirty="0">
                <a:latin typeface="Arial"/>
                <a:cs typeface="Arial"/>
              </a:rPr>
              <a:t>mã </a:t>
            </a:r>
            <a:r>
              <a:rPr sz="2400" spc="-130" dirty="0" err="1">
                <a:latin typeface="Arial"/>
                <a:cs typeface="Arial"/>
              </a:rPr>
              <a:t>hoá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hay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sz="2400" spc="-150" dirty="0" err="1">
                <a:latin typeface="Arial"/>
                <a:cs typeface="Arial"/>
              </a:rPr>
              <a:t>dạng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thông </a:t>
            </a:r>
            <a:r>
              <a:rPr sz="2400" spc="-130" dirty="0">
                <a:latin typeface="Arial"/>
                <a:cs typeface="Arial"/>
              </a:rPr>
              <a:t>thường </a:t>
            </a:r>
            <a:r>
              <a:rPr sz="2400" spc="-195" dirty="0">
                <a:latin typeface="Arial"/>
                <a:cs typeface="Arial"/>
              </a:rPr>
              <a:t>và </a:t>
            </a:r>
            <a:r>
              <a:rPr sz="2400" spc="-180" dirty="0">
                <a:latin typeface="Arial"/>
                <a:cs typeface="Arial"/>
              </a:rPr>
              <a:t>được </a:t>
            </a:r>
            <a:r>
              <a:rPr sz="2400" spc="-130" dirty="0">
                <a:latin typeface="Arial"/>
                <a:cs typeface="Arial"/>
              </a:rPr>
              <a:t>chuyển qua </a:t>
            </a:r>
            <a:r>
              <a:rPr sz="2400" spc="-200" dirty="0">
                <a:latin typeface="Arial"/>
                <a:cs typeface="Arial"/>
              </a:rPr>
              <a:t>các </a:t>
            </a:r>
            <a:r>
              <a:rPr sz="2400" spc="-155" dirty="0">
                <a:latin typeface="Arial"/>
                <a:cs typeface="Arial"/>
              </a:rPr>
              <a:t>mạng </a:t>
            </a:r>
            <a:r>
              <a:rPr sz="2400" spc="-170" dirty="0">
                <a:latin typeface="Arial"/>
                <a:cs typeface="Arial"/>
              </a:rPr>
              <a:t>máy </a:t>
            </a:r>
            <a:r>
              <a:rPr sz="2400" spc="-50" dirty="0">
                <a:latin typeface="Arial"/>
                <a:cs typeface="Arial"/>
              </a:rPr>
              <a:t>tính  </a:t>
            </a:r>
            <a:r>
              <a:rPr sz="2400" spc="-140" dirty="0">
                <a:latin typeface="Arial"/>
                <a:cs typeface="Arial"/>
              </a:rPr>
              <a:t>đặc </a:t>
            </a:r>
            <a:r>
              <a:rPr sz="2400" spc="-30" dirty="0">
                <a:latin typeface="Arial"/>
                <a:cs typeface="Arial"/>
              </a:rPr>
              <a:t>biệt </a:t>
            </a:r>
            <a:r>
              <a:rPr sz="2400" spc="-105" dirty="0">
                <a:latin typeface="Arial"/>
                <a:cs typeface="Arial"/>
              </a:rPr>
              <a:t>là </a:t>
            </a:r>
            <a:r>
              <a:rPr sz="2400" spc="-155" dirty="0">
                <a:latin typeface="Arial"/>
                <a:cs typeface="Arial"/>
              </a:rPr>
              <a:t>mạng </a:t>
            </a:r>
            <a:r>
              <a:rPr sz="2400" spc="-50" dirty="0">
                <a:latin typeface="Arial"/>
                <a:cs typeface="Arial"/>
              </a:rPr>
              <a:t>Internet. </a:t>
            </a:r>
            <a:r>
              <a:rPr sz="2400" spc="-145" dirty="0">
                <a:latin typeface="Arial"/>
                <a:cs typeface="Arial"/>
              </a:rPr>
              <a:t>Nó có </a:t>
            </a:r>
            <a:r>
              <a:rPr sz="2400" spc="-40" dirty="0">
                <a:latin typeface="Arial"/>
                <a:cs typeface="Arial"/>
              </a:rPr>
              <a:t>thể </a:t>
            </a:r>
            <a:r>
              <a:rPr sz="2400" spc="-130" dirty="0">
                <a:latin typeface="Arial"/>
                <a:cs typeface="Arial"/>
              </a:rPr>
              <a:t>chuyển </a:t>
            </a:r>
            <a:r>
              <a:rPr sz="2400" spc="-135" dirty="0">
                <a:latin typeface="Arial"/>
                <a:cs typeface="Arial"/>
              </a:rPr>
              <a:t>mẫu </a:t>
            </a:r>
            <a:r>
              <a:rPr sz="2400" spc="-70" dirty="0">
                <a:latin typeface="Arial"/>
                <a:cs typeface="Arial"/>
              </a:rPr>
              <a:t>thông </a:t>
            </a:r>
            <a:r>
              <a:rPr sz="2400" spc="10" dirty="0">
                <a:latin typeface="Arial"/>
                <a:cs typeface="Arial"/>
              </a:rPr>
              <a:t>tin  </a:t>
            </a:r>
            <a:r>
              <a:rPr sz="2400" spc="-50" dirty="0">
                <a:latin typeface="Arial"/>
                <a:cs typeface="Arial"/>
              </a:rPr>
              <a:t>từ </a:t>
            </a:r>
            <a:r>
              <a:rPr sz="2400" spc="-25" dirty="0">
                <a:latin typeface="Arial"/>
                <a:cs typeface="Arial"/>
              </a:rPr>
              <a:t>một </a:t>
            </a:r>
            <a:r>
              <a:rPr sz="2400" spc="-170" dirty="0">
                <a:latin typeface="Arial"/>
                <a:cs typeface="Arial"/>
              </a:rPr>
              <a:t>máy </a:t>
            </a:r>
            <a:r>
              <a:rPr sz="2400" spc="-114" dirty="0">
                <a:latin typeface="Arial"/>
                <a:cs typeface="Arial"/>
              </a:rPr>
              <a:t>nguồn </a:t>
            </a:r>
            <a:r>
              <a:rPr sz="2400" spc="-60" dirty="0">
                <a:latin typeface="Arial"/>
                <a:cs typeface="Arial"/>
              </a:rPr>
              <a:t>tới </a:t>
            </a:r>
            <a:r>
              <a:rPr sz="2400" spc="-25" dirty="0">
                <a:latin typeface="Arial"/>
                <a:cs typeface="Arial"/>
              </a:rPr>
              <a:t>một </a:t>
            </a:r>
            <a:r>
              <a:rPr sz="2400" spc="-165" dirty="0">
                <a:latin typeface="Arial"/>
                <a:cs typeface="Arial"/>
              </a:rPr>
              <a:t>hay </a:t>
            </a:r>
            <a:r>
              <a:rPr sz="2400" spc="-20" dirty="0">
                <a:latin typeface="Arial"/>
                <a:cs typeface="Arial"/>
              </a:rPr>
              <a:t>rất </a:t>
            </a:r>
            <a:r>
              <a:rPr sz="2400" spc="-85" dirty="0">
                <a:latin typeface="Arial"/>
                <a:cs typeface="Arial"/>
              </a:rPr>
              <a:t>nhiều </a:t>
            </a:r>
            <a:r>
              <a:rPr sz="2400" spc="-170" dirty="0">
                <a:latin typeface="Arial"/>
                <a:cs typeface="Arial"/>
              </a:rPr>
              <a:t>máy </a:t>
            </a:r>
            <a:r>
              <a:rPr sz="2400" spc="-120" dirty="0">
                <a:latin typeface="Arial"/>
                <a:cs typeface="Arial"/>
              </a:rPr>
              <a:t>nhận </a:t>
            </a:r>
            <a:r>
              <a:rPr sz="2400" spc="-60" dirty="0">
                <a:latin typeface="Arial"/>
                <a:cs typeface="Arial"/>
              </a:rPr>
              <a:t>trong  </a:t>
            </a:r>
            <a:r>
              <a:rPr sz="2400" spc="-145" dirty="0">
                <a:latin typeface="Arial"/>
                <a:cs typeface="Arial"/>
              </a:rPr>
              <a:t>cùng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lúc.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A42CFB-BF4C-3243-969F-2A188919945B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812BB6-7518-974C-8255-2C82E1292BF6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F59E391D-CFF0-8B4F-BEE3-1B577F02B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0" dirty="0" err="1"/>
              <a:t>Sử</a:t>
            </a:r>
            <a:r>
              <a:rPr spc="-390" dirty="0"/>
              <a:t> </a:t>
            </a:r>
            <a:r>
              <a:rPr spc="-135" dirty="0"/>
              <a:t>dụng </a:t>
            </a:r>
            <a:r>
              <a:rPr spc="-40" dirty="0"/>
              <a:t>thư </a:t>
            </a:r>
            <a:r>
              <a:rPr spc="-65" dirty="0"/>
              <a:t>điện</a:t>
            </a:r>
            <a:r>
              <a:rPr spc="-425" dirty="0"/>
              <a:t> </a:t>
            </a:r>
            <a:r>
              <a:rPr spc="-20" dirty="0"/>
              <a:t>tử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20"/>
              </a:spcBef>
            </a:pPr>
            <a:r>
              <a:rPr spc="-185" dirty="0"/>
              <a:t>Phân </a:t>
            </a:r>
            <a:r>
              <a:rPr spc="-35" dirty="0"/>
              <a:t>biệt</a:t>
            </a:r>
            <a:r>
              <a:rPr spc="-185" dirty="0"/>
              <a:t> </a:t>
            </a:r>
            <a:r>
              <a:rPr spc="-150" dirty="0"/>
              <a:t>Email</a:t>
            </a:r>
          </a:p>
          <a:p>
            <a:pPr marL="241300" indent="-228600" algn="just">
              <a:lnSpc>
                <a:spcPct val="100000"/>
              </a:lnSpc>
              <a:spcBef>
                <a:spcPts val="1320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pc="-180" dirty="0">
                <a:solidFill>
                  <a:srgbClr val="000000"/>
                </a:solidFill>
              </a:rPr>
              <a:t>Phần </a:t>
            </a:r>
            <a:r>
              <a:rPr spc="-114" dirty="0">
                <a:solidFill>
                  <a:srgbClr val="000000"/>
                </a:solidFill>
              </a:rPr>
              <a:t>mềm </a:t>
            </a:r>
            <a:r>
              <a:rPr spc="-60" dirty="0">
                <a:solidFill>
                  <a:srgbClr val="000000"/>
                </a:solidFill>
              </a:rPr>
              <a:t>thư </a:t>
            </a:r>
            <a:r>
              <a:rPr spc="-70" dirty="0">
                <a:solidFill>
                  <a:srgbClr val="000000"/>
                </a:solidFill>
              </a:rPr>
              <a:t>điện </a:t>
            </a:r>
            <a:r>
              <a:rPr spc="-50" dirty="0">
                <a:solidFill>
                  <a:srgbClr val="000000"/>
                </a:solidFill>
              </a:rPr>
              <a:t>tử </a:t>
            </a:r>
            <a:r>
              <a:rPr spc="-90" dirty="0">
                <a:solidFill>
                  <a:srgbClr val="000000"/>
                </a:solidFill>
              </a:rPr>
              <a:t>(email </a:t>
            </a:r>
            <a:r>
              <a:rPr spc="-80" dirty="0">
                <a:solidFill>
                  <a:srgbClr val="000000"/>
                </a:solidFill>
              </a:rPr>
              <a:t>software) </a:t>
            </a:r>
            <a:r>
              <a:rPr spc="-100" dirty="0">
                <a:solidFill>
                  <a:srgbClr val="000000"/>
                </a:solidFill>
              </a:rPr>
              <a:t>là </a:t>
            </a:r>
            <a:r>
              <a:rPr spc="-75" dirty="0">
                <a:solidFill>
                  <a:srgbClr val="000000"/>
                </a:solidFill>
              </a:rPr>
              <a:t>loại </a:t>
            </a:r>
            <a:r>
              <a:rPr spc="-110" dirty="0">
                <a:solidFill>
                  <a:srgbClr val="000000"/>
                </a:solidFill>
              </a:rPr>
              <a:t>phần </a:t>
            </a:r>
            <a:r>
              <a:rPr spc="-114" dirty="0">
                <a:solidFill>
                  <a:srgbClr val="000000"/>
                </a:solidFill>
              </a:rPr>
              <a:t>mềm</a:t>
            </a:r>
            <a:r>
              <a:rPr spc="-225" dirty="0">
                <a:solidFill>
                  <a:srgbClr val="000000"/>
                </a:solidFill>
              </a:rPr>
              <a:t> </a:t>
            </a:r>
            <a:r>
              <a:rPr spc="-114" dirty="0">
                <a:solidFill>
                  <a:srgbClr val="000000"/>
                </a:solidFill>
              </a:rPr>
              <a:t>nhằm</a:t>
            </a:r>
          </a:p>
          <a:p>
            <a:pPr marL="241300" marR="345440" algn="just">
              <a:lnSpc>
                <a:spcPct val="130000"/>
              </a:lnSpc>
            </a:pPr>
            <a:r>
              <a:rPr spc="-80" dirty="0">
                <a:solidFill>
                  <a:srgbClr val="000000"/>
                </a:solidFill>
              </a:rPr>
              <a:t>hỗ </a:t>
            </a:r>
            <a:r>
              <a:rPr spc="-45" dirty="0">
                <a:solidFill>
                  <a:srgbClr val="000000"/>
                </a:solidFill>
              </a:rPr>
              <a:t>trợ </a:t>
            </a:r>
            <a:r>
              <a:rPr spc="-114" dirty="0">
                <a:solidFill>
                  <a:srgbClr val="000000"/>
                </a:solidFill>
              </a:rPr>
              <a:t>cho </a:t>
            </a:r>
            <a:r>
              <a:rPr spc="-155" dirty="0">
                <a:solidFill>
                  <a:srgbClr val="000000"/>
                </a:solidFill>
              </a:rPr>
              <a:t>người </a:t>
            </a:r>
            <a:r>
              <a:rPr spc="-114" dirty="0">
                <a:solidFill>
                  <a:srgbClr val="000000"/>
                </a:solidFill>
              </a:rPr>
              <a:t>dùng việc </a:t>
            </a:r>
            <a:r>
              <a:rPr spc="-120" dirty="0">
                <a:solidFill>
                  <a:srgbClr val="000000"/>
                </a:solidFill>
              </a:rPr>
              <a:t>chuyển </a:t>
            </a:r>
            <a:r>
              <a:rPr spc="-180" dirty="0">
                <a:solidFill>
                  <a:srgbClr val="000000"/>
                </a:solidFill>
              </a:rPr>
              <a:t>và </a:t>
            </a:r>
            <a:r>
              <a:rPr spc="-110" dirty="0">
                <a:solidFill>
                  <a:srgbClr val="000000"/>
                </a:solidFill>
              </a:rPr>
              <a:t>nhận </a:t>
            </a:r>
            <a:r>
              <a:rPr spc="-185" dirty="0">
                <a:solidFill>
                  <a:srgbClr val="000000"/>
                </a:solidFill>
              </a:rPr>
              <a:t>các </a:t>
            </a:r>
            <a:r>
              <a:rPr spc="-125" dirty="0">
                <a:solidFill>
                  <a:srgbClr val="000000"/>
                </a:solidFill>
              </a:rPr>
              <a:t>mẫu </a:t>
            </a:r>
            <a:r>
              <a:rPr spc="-70" dirty="0">
                <a:solidFill>
                  <a:srgbClr val="000000"/>
                </a:solidFill>
              </a:rPr>
              <a:t>thông </a:t>
            </a:r>
            <a:r>
              <a:rPr spc="5" dirty="0">
                <a:solidFill>
                  <a:srgbClr val="000000"/>
                </a:solidFill>
              </a:rPr>
              <a:t>tin  </a:t>
            </a:r>
            <a:r>
              <a:rPr spc="-114" dirty="0">
                <a:solidFill>
                  <a:srgbClr val="000000"/>
                </a:solidFill>
              </a:rPr>
              <a:t>(thường </a:t>
            </a:r>
            <a:r>
              <a:rPr spc="-100" dirty="0">
                <a:solidFill>
                  <a:srgbClr val="000000"/>
                </a:solidFill>
              </a:rPr>
              <a:t>là </a:t>
            </a:r>
            <a:r>
              <a:rPr spc="-140" dirty="0">
                <a:solidFill>
                  <a:srgbClr val="000000"/>
                </a:solidFill>
              </a:rPr>
              <a:t>dạng </a:t>
            </a:r>
            <a:r>
              <a:rPr spc="-125" dirty="0">
                <a:solidFill>
                  <a:srgbClr val="000000"/>
                </a:solidFill>
              </a:rPr>
              <a:t>chữ). </a:t>
            </a:r>
            <a:r>
              <a:rPr spc="-150" dirty="0">
                <a:solidFill>
                  <a:srgbClr val="000000"/>
                </a:solidFill>
              </a:rPr>
              <a:t>Thông </a:t>
            </a:r>
            <a:r>
              <a:rPr dirty="0">
                <a:solidFill>
                  <a:srgbClr val="000000"/>
                </a:solidFill>
              </a:rPr>
              <a:t>tin </a:t>
            </a:r>
            <a:r>
              <a:rPr spc="-135" dirty="0">
                <a:solidFill>
                  <a:srgbClr val="000000"/>
                </a:solidFill>
              </a:rPr>
              <a:t>có </a:t>
            </a:r>
            <a:r>
              <a:rPr spc="-40" dirty="0">
                <a:solidFill>
                  <a:srgbClr val="000000"/>
                </a:solidFill>
              </a:rPr>
              <a:t>thể </a:t>
            </a:r>
            <a:r>
              <a:rPr spc="-145" dirty="0">
                <a:solidFill>
                  <a:srgbClr val="000000"/>
                </a:solidFill>
              </a:rPr>
              <a:t>đưa </a:t>
            </a:r>
            <a:r>
              <a:rPr spc="-150" dirty="0">
                <a:solidFill>
                  <a:srgbClr val="000000"/>
                </a:solidFill>
              </a:rPr>
              <a:t>vào </a:t>
            </a:r>
            <a:r>
              <a:rPr spc="-110" dirty="0">
                <a:solidFill>
                  <a:srgbClr val="000000"/>
                </a:solidFill>
              </a:rPr>
              <a:t>phần </a:t>
            </a:r>
            <a:r>
              <a:rPr spc="-114" dirty="0">
                <a:solidFill>
                  <a:srgbClr val="000000"/>
                </a:solidFill>
              </a:rPr>
              <a:t>mềm </a:t>
            </a:r>
            <a:r>
              <a:rPr spc="-65" dirty="0">
                <a:solidFill>
                  <a:srgbClr val="000000"/>
                </a:solidFill>
              </a:rPr>
              <a:t>thư  </a:t>
            </a:r>
            <a:r>
              <a:rPr spc="-70" dirty="0">
                <a:solidFill>
                  <a:srgbClr val="000000"/>
                </a:solidFill>
              </a:rPr>
              <a:t>điện </a:t>
            </a:r>
            <a:r>
              <a:rPr spc="-50" dirty="0">
                <a:solidFill>
                  <a:srgbClr val="000000"/>
                </a:solidFill>
              </a:rPr>
              <a:t>tử </a:t>
            </a:r>
            <a:r>
              <a:rPr spc="-140" dirty="0">
                <a:solidFill>
                  <a:srgbClr val="000000"/>
                </a:solidFill>
              </a:rPr>
              <a:t>bằng </a:t>
            </a:r>
            <a:r>
              <a:rPr spc="-160" dirty="0">
                <a:solidFill>
                  <a:srgbClr val="000000"/>
                </a:solidFill>
              </a:rPr>
              <a:t>cách </a:t>
            </a:r>
            <a:r>
              <a:rPr spc="-70" dirty="0">
                <a:solidFill>
                  <a:srgbClr val="000000"/>
                </a:solidFill>
              </a:rPr>
              <a:t>thông </a:t>
            </a:r>
            <a:r>
              <a:rPr spc="-114" dirty="0">
                <a:solidFill>
                  <a:srgbClr val="000000"/>
                </a:solidFill>
              </a:rPr>
              <a:t>dụng </a:t>
            </a:r>
            <a:r>
              <a:rPr spc="-65" dirty="0">
                <a:solidFill>
                  <a:srgbClr val="000000"/>
                </a:solidFill>
              </a:rPr>
              <a:t>nhất </a:t>
            </a:r>
            <a:r>
              <a:rPr spc="-100" dirty="0">
                <a:solidFill>
                  <a:srgbClr val="000000"/>
                </a:solidFill>
              </a:rPr>
              <a:t>là </a:t>
            </a:r>
            <a:r>
              <a:rPr spc="-140" dirty="0">
                <a:solidFill>
                  <a:srgbClr val="000000"/>
                </a:solidFill>
              </a:rPr>
              <a:t>gõ </a:t>
            </a:r>
            <a:r>
              <a:rPr spc="-155" dirty="0">
                <a:solidFill>
                  <a:srgbClr val="000000"/>
                </a:solidFill>
              </a:rPr>
              <a:t>chữ </a:t>
            </a:r>
            <a:r>
              <a:rPr spc="-120" dirty="0">
                <a:solidFill>
                  <a:srgbClr val="000000"/>
                </a:solidFill>
              </a:rPr>
              <a:t>bàn </a:t>
            </a:r>
            <a:r>
              <a:rPr spc="-100" dirty="0">
                <a:solidFill>
                  <a:srgbClr val="000000"/>
                </a:solidFill>
              </a:rPr>
              <a:t>phím.</a:t>
            </a:r>
            <a:r>
              <a:rPr spc="-110" dirty="0">
                <a:solidFill>
                  <a:srgbClr val="000000"/>
                </a:solidFill>
              </a:rPr>
              <a:t> </a:t>
            </a:r>
            <a:r>
              <a:rPr spc="-180" dirty="0">
                <a:solidFill>
                  <a:srgbClr val="000000"/>
                </a:solidFill>
              </a:rPr>
              <a:t>Phần</a:t>
            </a:r>
          </a:p>
          <a:p>
            <a:pPr marL="241300" marR="5080" algn="just">
              <a:lnSpc>
                <a:spcPts val="3429"/>
              </a:lnSpc>
              <a:spcBef>
                <a:spcPts val="250"/>
              </a:spcBef>
            </a:pPr>
            <a:r>
              <a:rPr spc="-114" dirty="0">
                <a:solidFill>
                  <a:srgbClr val="000000"/>
                </a:solidFill>
              </a:rPr>
              <a:t>mềm </a:t>
            </a:r>
            <a:r>
              <a:rPr spc="-60" dirty="0">
                <a:solidFill>
                  <a:srgbClr val="000000"/>
                </a:solidFill>
              </a:rPr>
              <a:t>thư </a:t>
            </a:r>
            <a:r>
              <a:rPr spc="-70" dirty="0">
                <a:solidFill>
                  <a:srgbClr val="000000"/>
                </a:solidFill>
              </a:rPr>
              <a:t>điện </a:t>
            </a:r>
            <a:r>
              <a:rPr spc="-50" dirty="0">
                <a:solidFill>
                  <a:srgbClr val="000000"/>
                </a:solidFill>
              </a:rPr>
              <a:t>tử </a:t>
            </a:r>
            <a:r>
              <a:rPr spc="-95" dirty="0">
                <a:solidFill>
                  <a:srgbClr val="000000"/>
                </a:solidFill>
              </a:rPr>
              <a:t>giúp </a:t>
            </a:r>
            <a:r>
              <a:rPr spc="-155" dirty="0">
                <a:solidFill>
                  <a:srgbClr val="000000"/>
                </a:solidFill>
              </a:rPr>
              <a:t>đỡ </a:t>
            </a:r>
            <a:r>
              <a:rPr spc="-114" dirty="0">
                <a:solidFill>
                  <a:srgbClr val="000000"/>
                </a:solidFill>
              </a:rPr>
              <a:t>cho việc </a:t>
            </a:r>
            <a:r>
              <a:rPr spc="-35" dirty="0">
                <a:solidFill>
                  <a:srgbClr val="000000"/>
                </a:solidFill>
              </a:rPr>
              <a:t>tiến </a:t>
            </a:r>
            <a:r>
              <a:rPr spc="-110" dirty="0">
                <a:solidFill>
                  <a:srgbClr val="000000"/>
                </a:solidFill>
              </a:rPr>
              <a:t>hành </a:t>
            </a:r>
            <a:r>
              <a:rPr spc="-155" dirty="0">
                <a:solidFill>
                  <a:srgbClr val="000000"/>
                </a:solidFill>
              </a:rPr>
              <a:t>soạn </a:t>
            </a:r>
            <a:r>
              <a:rPr spc="-80" dirty="0">
                <a:solidFill>
                  <a:srgbClr val="000000"/>
                </a:solidFill>
              </a:rPr>
              <a:t>thảo, </a:t>
            </a:r>
            <a:r>
              <a:rPr spc="-120" dirty="0">
                <a:solidFill>
                  <a:srgbClr val="000000"/>
                </a:solidFill>
              </a:rPr>
              <a:t>gửi,</a:t>
            </a:r>
            <a:r>
              <a:rPr spc="-240" dirty="0">
                <a:solidFill>
                  <a:srgbClr val="000000"/>
                </a:solidFill>
              </a:rPr>
              <a:t> </a:t>
            </a:r>
            <a:r>
              <a:rPr spc="-105" dirty="0">
                <a:solidFill>
                  <a:srgbClr val="000000"/>
                </a:solidFill>
              </a:rPr>
              <a:t>nhận,  </a:t>
            </a:r>
            <a:r>
              <a:rPr spc="-95" dirty="0">
                <a:solidFill>
                  <a:srgbClr val="000000"/>
                </a:solidFill>
              </a:rPr>
              <a:t>đọc, </a:t>
            </a:r>
            <a:r>
              <a:rPr spc="-55" dirty="0">
                <a:solidFill>
                  <a:srgbClr val="000000"/>
                </a:solidFill>
              </a:rPr>
              <a:t>in, </a:t>
            </a:r>
            <a:r>
              <a:rPr spc="-175" dirty="0">
                <a:solidFill>
                  <a:srgbClr val="000000"/>
                </a:solidFill>
              </a:rPr>
              <a:t>xoá </a:t>
            </a:r>
            <a:r>
              <a:rPr spc="-155" dirty="0">
                <a:solidFill>
                  <a:srgbClr val="000000"/>
                </a:solidFill>
              </a:rPr>
              <a:t>hay </a:t>
            </a:r>
            <a:r>
              <a:rPr spc="-100" dirty="0">
                <a:solidFill>
                  <a:srgbClr val="000000"/>
                </a:solidFill>
              </a:rPr>
              <a:t>lưu </a:t>
            </a:r>
            <a:r>
              <a:rPr spc="-135" dirty="0">
                <a:solidFill>
                  <a:srgbClr val="000000"/>
                </a:solidFill>
              </a:rPr>
              <a:t>giữ </a:t>
            </a:r>
            <a:r>
              <a:rPr spc="-185" dirty="0">
                <a:solidFill>
                  <a:srgbClr val="000000"/>
                </a:solidFill>
              </a:rPr>
              <a:t>các </a:t>
            </a:r>
            <a:r>
              <a:rPr spc="-70" dirty="0">
                <a:solidFill>
                  <a:srgbClr val="000000"/>
                </a:solidFill>
              </a:rPr>
              <a:t>(điện) </a:t>
            </a:r>
            <a:r>
              <a:rPr spc="-65" dirty="0">
                <a:solidFill>
                  <a:srgbClr val="000000"/>
                </a:solidFill>
              </a:rPr>
              <a:t>thư. </a:t>
            </a:r>
            <a:r>
              <a:rPr spc="-250" dirty="0">
                <a:solidFill>
                  <a:srgbClr val="000000"/>
                </a:solidFill>
              </a:rPr>
              <a:t>Có </a:t>
            </a:r>
            <a:r>
              <a:rPr spc="-95" dirty="0">
                <a:solidFill>
                  <a:srgbClr val="000000"/>
                </a:solidFill>
              </a:rPr>
              <a:t>hai </a:t>
            </a:r>
            <a:r>
              <a:rPr spc="-105" dirty="0">
                <a:solidFill>
                  <a:srgbClr val="000000"/>
                </a:solidFill>
              </a:rPr>
              <a:t>trường </a:t>
            </a:r>
            <a:r>
              <a:rPr spc="-145" dirty="0">
                <a:solidFill>
                  <a:srgbClr val="000000"/>
                </a:solidFill>
              </a:rPr>
              <a:t>hợp</a:t>
            </a:r>
            <a:r>
              <a:rPr spc="-254" dirty="0">
                <a:solidFill>
                  <a:srgbClr val="000000"/>
                </a:solidFill>
              </a:rPr>
              <a:t> </a:t>
            </a:r>
            <a:r>
              <a:rPr spc="-110" dirty="0">
                <a:solidFill>
                  <a:srgbClr val="000000"/>
                </a:solidFill>
              </a:rPr>
              <a:t>phân</a:t>
            </a:r>
          </a:p>
          <a:p>
            <a:pPr marL="241300" algn="just">
              <a:lnSpc>
                <a:spcPct val="100000"/>
              </a:lnSpc>
              <a:spcBef>
                <a:spcPts val="550"/>
              </a:spcBef>
            </a:pPr>
            <a:r>
              <a:rPr spc="-35" dirty="0">
                <a:solidFill>
                  <a:srgbClr val="000000"/>
                </a:solidFill>
              </a:rPr>
              <a:t>biệt </a:t>
            </a:r>
            <a:r>
              <a:rPr spc="-110" dirty="0">
                <a:solidFill>
                  <a:srgbClr val="000000"/>
                </a:solidFill>
              </a:rPr>
              <a:t>phần </a:t>
            </a:r>
            <a:r>
              <a:rPr spc="-114" dirty="0">
                <a:solidFill>
                  <a:srgbClr val="000000"/>
                </a:solidFill>
              </a:rPr>
              <a:t>mềm </a:t>
            </a:r>
            <a:r>
              <a:rPr spc="-60" dirty="0">
                <a:solidFill>
                  <a:srgbClr val="000000"/>
                </a:solidFill>
              </a:rPr>
              <a:t>thư </a:t>
            </a:r>
            <a:r>
              <a:rPr spc="-70" dirty="0">
                <a:solidFill>
                  <a:srgbClr val="000000"/>
                </a:solidFill>
              </a:rPr>
              <a:t>điện </a:t>
            </a:r>
            <a:r>
              <a:rPr spc="-50" dirty="0">
                <a:solidFill>
                  <a:srgbClr val="000000"/>
                </a:solidFill>
              </a:rPr>
              <a:t>tử</a:t>
            </a:r>
            <a:r>
              <a:rPr spc="-280" dirty="0">
                <a:solidFill>
                  <a:srgbClr val="000000"/>
                </a:solidFill>
              </a:rPr>
              <a:t> </a:t>
            </a:r>
            <a:r>
              <a:rPr spc="-80" dirty="0">
                <a:solidFill>
                  <a:srgbClr val="000000"/>
                </a:solidFill>
              </a:rPr>
              <a:t>là:</a:t>
            </a:r>
          </a:p>
          <a:p>
            <a:pPr marL="697865" lvl="1" indent="-228600" algn="just">
              <a:lnSpc>
                <a:spcPct val="100000"/>
              </a:lnSpc>
              <a:spcBef>
                <a:spcPts val="1185"/>
              </a:spcBef>
              <a:buClr>
                <a:srgbClr val="009FDA"/>
              </a:buClr>
              <a:buChar char="•"/>
              <a:tabLst>
                <a:tab pos="697865" algn="l"/>
                <a:tab pos="698500" algn="l"/>
              </a:tabLst>
            </a:pPr>
            <a:r>
              <a:rPr sz="1900" spc="-140" dirty="0">
                <a:solidFill>
                  <a:srgbClr val="4471C4"/>
                </a:solidFill>
                <a:latin typeface="Arial"/>
                <a:cs typeface="Arial"/>
              </a:rPr>
              <a:t>Web</a:t>
            </a:r>
            <a:r>
              <a:rPr sz="1900" spc="-16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4471C4"/>
                </a:solidFill>
                <a:latin typeface="Arial"/>
                <a:cs typeface="Arial"/>
              </a:rPr>
              <a:t>Mail</a:t>
            </a:r>
            <a:endParaRPr sz="1900" dirty="0">
              <a:latin typeface="Arial"/>
              <a:cs typeface="Arial"/>
            </a:endParaRPr>
          </a:p>
          <a:p>
            <a:pPr marL="697865" lvl="1" indent="-228600" algn="just">
              <a:lnSpc>
                <a:spcPct val="100000"/>
              </a:lnSpc>
              <a:spcBef>
                <a:spcPts val="1145"/>
              </a:spcBef>
              <a:buClr>
                <a:srgbClr val="009FDA"/>
              </a:buClr>
              <a:buChar char="•"/>
              <a:tabLst>
                <a:tab pos="697865" algn="l"/>
                <a:tab pos="698500" algn="l"/>
              </a:tabLst>
            </a:pPr>
            <a:r>
              <a:rPr sz="1900" spc="-85" dirty="0">
                <a:solidFill>
                  <a:srgbClr val="4471C4"/>
                </a:solidFill>
                <a:latin typeface="Arial"/>
                <a:cs typeface="Arial"/>
              </a:rPr>
              <a:t>Client</a:t>
            </a:r>
            <a:r>
              <a:rPr sz="1900" spc="-16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4471C4"/>
                </a:solidFill>
                <a:latin typeface="Arial"/>
                <a:cs typeface="Arial"/>
              </a:rPr>
              <a:t>Mail</a:t>
            </a:r>
            <a:endParaRPr sz="1900" dirty="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C3EC3F-B90A-1C4E-81F2-B7E6C0C9B62C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F087A9-8A16-384D-9C2B-5646D74B1AF1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1C5A7027-30F1-5D41-9081-F73A82B8E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56" y="1252473"/>
            <a:ext cx="324754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Nội</a:t>
            </a:r>
            <a:r>
              <a:rPr spc="-250" dirty="0"/>
              <a:t> </a:t>
            </a:r>
            <a:r>
              <a:rPr spc="-155" dirty="0"/>
              <a:t>dung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3857" y="1881885"/>
            <a:ext cx="4900930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FDA"/>
              </a:buClr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sz="2400" spc="-165" dirty="0" err="1">
                <a:solidFill>
                  <a:srgbClr val="004164"/>
                </a:solidFill>
                <a:latin typeface="Arial"/>
                <a:cs typeface="Arial"/>
              </a:rPr>
              <a:t>Kiến</a:t>
            </a:r>
            <a:r>
              <a:rPr sz="2400" spc="-16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4164"/>
                </a:solidFill>
                <a:latin typeface="Arial"/>
                <a:cs typeface="Arial"/>
              </a:rPr>
              <a:t>thức </a:t>
            </a:r>
            <a:r>
              <a:rPr sz="2400" spc="-235" dirty="0">
                <a:solidFill>
                  <a:srgbClr val="004164"/>
                </a:solidFill>
                <a:latin typeface="Arial"/>
                <a:cs typeface="Arial"/>
              </a:rPr>
              <a:t>cơ </a:t>
            </a:r>
            <a:r>
              <a:rPr sz="2400" spc="-130" dirty="0">
                <a:solidFill>
                  <a:srgbClr val="004164"/>
                </a:solidFill>
                <a:latin typeface="Arial"/>
                <a:cs typeface="Arial"/>
              </a:rPr>
              <a:t>bản </a:t>
            </a:r>
            <a:r>
              <a:rPr sz="2400" spc="-150" dirty="0">
                <a:solidFill>
                  <a:srgbClr val="004164"/>
                </a:solidFill>
                <a:latin typeface="Arial"/>
                <a:cs typeface="Arial"/>
              </a:rPr>
              <a:t>về</a:t>
            </a:r>
            <a:r>
              <a:rPr sz="2400" spc="-50" dirty="0">
                <a:solidFill>
                  <a:srgbClr val="004164"/>
                </a:solidFill>
                <a:latin typeface="Arial"/>
                <a:cs typeface="Arial"/>
              </a:rPr>
              <a:t> Internet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009FDA"/>
              </a:buClr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sz="2400" spc="-204" dirty="0" err="1">
                <a:solidFill>
                  <a:srgbClr val="004164"/>
                </a:solidFill>
                <a:latin typeface="Arial"/>
                <a:cs typeface="Arial"/>
              </a:rPr>
              <a:t>Bảo</a:t>
            </a:r>
            <a:r>
              <a:rPr sz="2400" spc="-204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4164"/>
                </a:solidFill>
                <a:latin typeface="Arial"/>
                <a:cs typeface="Arial"/>
              </a:rPr>
              <a:t>mật </a:t>
            </a:r>
            <a:r>
              <a:rPr sz="2400" spc="-80" dirty="0">
                <a:solidFill>
                  <a:srgbClr val="004164"/>
                </a:solidFill>
                <a:latin typeface="Arial"/>
                <a:cs typeface="Arial"/>
              </a:rPr>
              <a:t>khi </a:t>
            </a:r>
            <a:r>
              <a:rPr sz="2400" spc="-110" dirty="0">
                <a:solidFill>
                  <a:srgbClr val="004164"/>
                </a:solidFill>
                <a:latin typeface="Arial"/>
                <a:cs typeface="Arial"/>
              </a:rPr>
              <a:t>làm </a:t>
            </a:r>
            <a:r>
              <a:rPr sz="2400" spc="-120" dirty="0">
                <a:solidFill>
                  <a:srgbClr val="004164"/>
                </a:solidFill>
                <a:latin typeface="Arial"/>
                <a:cs typeface="Arial"/>
              </a:rPr>
              <a:t>việc </a:t>
            </a:r>
            <a:r>
              <a:rPr sz="2400" spc="-145" dirty="0">
                <a:solidFill>
                  <a:srgbClr val="004164"/>
                </a:solidFill>
                <a:latin typeface="Arial"/>
                <a:cs typeface="Arial"/>
              </a:rPr>
              <a:t>với</a:t>
            </a:r>
            <a:r>
              <a:rPr sz="2400" spc="-27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4164"/>
                </a:solidFill>
                <a:latin typeface="Arial"/>
                <a:cs typeface="Arial"/>
              </a:rPr>
              <a:t>Internet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009FDA"/>
              </a:buClr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sz="2400" spc="-365" dirty="0" err="1">
                <a:solidFill>
                  <a:srgbClr val="004164"/>
                </a:solidFill>
                <a:latin typeface="Arial"/>
                <a:cs typeface="Arial"/>
              </a:rPr>
              <a:t>Sử</a:t>
            </a:r>
            <a:r>
              <a:rPr sz="2400" spc="-36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lang="vi-VN" sz="2400" spc="-36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120" dirty="0" err="1">
                <a:solidFill>
                  <a:srgbClr val="004164"/>
                </a:solidFill>
                <a:latin typeface="Arial"/>
                <a:cs typeface="Arial"/>
              </a:rPr>
              <a:t>dụng</a:t>
            </a:r>
            <a:r>
              <a:rPr sz="2400" spc="-12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lang="vi-VN" sz="2400" spc="-12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35" dirty="0" err="1">
                <a:solidFill>
                  <a:srgbClr val="004164"/>
                </a:solidFill>
                <a:latin typeface="Arial"/>
                <a:cs typeface="Arial"/>
              </a:rPr>
              <a:t>trình</a:t>
            </a:r>
            <a:r>
              <a:rPr sz="2400" spc="-3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lang="vi-VN" sz="2400" spc="-3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70" dirty="0" err="1">
                <a:solidFill>
                  <a:srgbClr val="004164"/>
                </a:solidFill>
                <a:latin typeface="Arial"/>
                <a:cs typeface="Arial"/>
              </a:rPr>
              <a:t>duyệt</a:t>
            </a:r>
            <a:r>
              <a:rPr lang="vi-VN" sz="2400" spc="-7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35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4164"/>
                </a:solidFill>
                <a:latin typeface="Arial"/>
                <a:cs typeface="Arial"/>
              </a:rPr>
              <a:t>web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009FDA"/>
              </a:buClr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sz="2400" spc="-365" dirty="0" err="1">
                <a:solidFill>
                  <a:srgbClr val="004164"/>
                </a:solidFill>
                <a:latin typeface="Arial"/>
                <a:cs typeface="Arial"/>
              </a:rPr>
              <a:t>Sử</a:t>
            </a:r>
            <a:r>
              <a:rPr sz="2400" spc="-36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lang="vi-VN" sz="2400" spc="-36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125" dirty="0" err="1">
                <a:solidFill>
                  <a:srgbClr val="004164"/>
                </a:solidFill>
                <a:latin typeface="Arial"/>
                <a:cs typeface="Arial"/>
              </a:rPr>
              <a:t>dụng</a:t>
            </a:r>
            <a:r>
              <a:rPr sz="2400" spc="-229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lang="vi-VN" sz="2400" spc="-229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4164"/>
                </a:solidFill>
                <a:latin typeface="Arial"/>
                <a:cs typeface="Arial"/>
              </a:rPr>
              <a:t>Website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009FDA"/>
              </a:buClr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sz="2400" spc="-365" dirty="0" err="1">
                <a:solidFill>
                  <a:srgbClr val="004164"/>
                </a:solidFill>
                <a:latin typeface="Arial"/>
                <a:cs typeface="Arial"/>
              </a:rPr>
              <a:t>Sử</a:t>
            </a:r>
            <a:r>
              <a:rPr sz="2400" spc="-36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lang="vi-VN" sz="2400" spc="-36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120" dirty="0" err="1">
                <a:solidFill>
                  <a:srgbClr val="004164"/>
                </a:solidFill>
                <a:latin typeface="Arial"/>
                <a:cs typeface="Arial"/>
              </a:rPr>
              <a:t>dụng</a:t>
            </a:r>
            <a:r>
              <a:rPr sz="2400" spc="-12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lang="vi-VN" sz="2400" spc="-12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04164"/>
                </a:solidFill>
                <a:latin typeface="Arial"/>
                <a:cs typeface="Arial"/>
              </a:rPr>
              <a:t>t</a:t>
            </a:r>
            <a:r>
              <a:rPr lang="vi-VN" sz="2400" spc="1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10" dirty="0" err="1">
                <a:solidFill>
                  <a:srgbClr val="004164"/>
                </a:solidFill>
                <a:latin typeface="Arial"/>
                <a:cs typeface="Arial"/>
              </a:rPr>
              <a:t>h</a:t>
            </a:r>
            <a:r>
              <a:rPr sz="2400" spc="10" dirty="0" err="1">
                <a:solidFill>
                  <a:srgbClr val="004164"/>
                </a:solidFill>
                <a:latin typeface="Times New Roman"/>
                <a:cs typeface="Times New Roman"/>
              </a:rPr>
              <a:t>ư</a:t>
            </a:r>
            <a:r>
              <a:rPr sz="2400" spc="10" dirty="0">
                <a:solidFill>
                  <a:srgbClr val="004164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004164"/>
                </a:solidFill>
                <a:latin typeface="Arial"/>
                <a:cs typeface="Arial"/>
              </a:rPr>
              <a:t>điện</a:t>
            </a:r>
            <a:r>
              <a:rPr sz="2400" spc="-33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4164"/>
                </a:solidFill>
                <a:latin typeface="Arial"/>
                <a:cs typeface="Arial"/>
              </a:rPr>
              <a:t>tử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C3476E-EEFA-3547-9FA7-921190E83AE8}"/>
              </a:ext>
            </a:extLst>
          </p:cNvPr>
          <p:cNvGrpSpPr/>
          <p:nvPr/>
        </p:nvGrpSpPr>
        <p:grpSpPr>
          <a:xfrm>
            <a:off x="16476" y="1644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0D6EFE-FC24-4F43-B036-02C05B340094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310DB99-420F-594B-BAFE-E61E97054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81" y="885571"/>
            <a:ext cx="3572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0" dirty="0" err="1"/>
              <a:t>Sử</a:t>
            </a:r>
            <a:r>
              <a:rPr spc="-390" dirty="0"/>
              <a:t> </a:t>
            </a:r>
            <a:r>
              <a:rPr spc="-135" dirty="0"/>
              <a:t>dụng </a:t>
            </a:r>
            <a:r>
              <a:rPr spc="-40" dirty="0"/>
              <a:t>thư </a:t>
            </a:r>
            <a:r>
              <a:rPr spc="-65" dirty="0"/>
              <a:t>điện</a:t>
            </a:r>
            <a:r>
              <a:rPr spc="-425" dirty="0"/>
              <a:t> </a:t>
            </a:r>
            <a:r>
              <a:rPr spc="-20" dirty="0"/>
              <a:t>tử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30857"/>
            <a:ext cx="7708900" cy="4068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600" spc="-114" dirty="0">
                <a:solidFill>
                  <a:srgbClr val="4471C4"/>
                </a:solidFill>
                <a:latin typeface="Arial"/>
                <a:cs typeface="Arial"/>
              </a:rPr>
              <a:t>WebMail:</a:t>
            </a:r>
            <a:endParaRPr sz="2600" dirty="0">
              <a:latin typeface="Arial"/>
              <a:cs typeface="Arial"/>
            </a:endParaRPr>
          </a:p>
          <a:p>
            <a:pPr marL="241300" marR="5080" indent="-228600" algn="just">
              <a:lnSpc>
                <a:spcPct val="150000"/>
              </a:lnSpc>
              <a:spcBef>
                <a:spcPts val="620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600" spc="-290" dirty="0">
                <a:latin typeface="Arial"/>
                <a:cs typeface="Arial"/>
              </a:rPr>
              <a:t>Là </a:t>
            </a:r>
            <a:r>
              <a:rPr sz="2600" spc="-80" dirty="0">
                <a:latin typeface="Arial"/>
                <a:cs typeface="Arial"/>
              </a:rPr>
              <a:t>loại </a:t>
            </a:r>
            <a:r>
              <a:rPr sz="2600" spc="-125" dirty="0">
                <a:latin typeface="Arial"/>
                <a:cs typeface="Arial"/>
              </a:rPr>
              <a:t>phần </a:t>
            </a:r>
            <a:r>
              <a:rPr sz="2600" spc="-130" dirty="0">
                <a:latin typeface="Arial"/>
                <a:cs typeface="Arial"/>
              </a:rPr>
              <a:t>mềm </a:t>
            </a:r>
            <a:r>
              <a:rPr sz="2600" spc="-65" dirty="0">
                <a:latin typeface="Arial"/>
                <a:cs typeface="Arial"/>
              </a:rPr>
              <a:t>thư </a:t>
            </a:r>
            <a:r>
              <a:rPr sz="2600" spc="-80" dirty="0">
                <a:latin typeface="Arial"/>
                <a:cs typeface="Arial"/>
              </a:rPr>
              <a:t>điện </a:t>
            </a:r>
            <a:r>
              <a:rPr sz="2600" spc="-55" dirty="0">
                <a:latin typeface="Arial"/>
                <a:cs typeface="Arial"/>
              </a:rPr>
              <a:t>tử </a:t>
            </a:r>
            <a:r>
              <a:rPr sz="2600" spc="-135" dirty="0">
                <a:latin typeface="Arial"/>
                <a:cs typeface="Arial"/>
              </a:rPr>
              <a:t>không </a:t>
            </a:r>
            <a:r>
              <a:rPr sz="2600" spc="-175" dirty="0">
                <a:latin typeface="Arial"/>
                <a:cs typeface="Arial"/>
              </a:rPr>
              <a:t>cần </a:t>
            </a:r>
            <a:r>
              <a:rPr sz="2600" spc="-105" dirty="0">
                <a:latin typeface="Arial"/>
                <a:cs typeface="Arial"/>
              </a:rPr>
              <a:t>phải </a:t>
            </a:r>
            <a:r>
              <a:rPr sz="2600" spc="-150" dirty="0">
                <a:latin typeface="Arial"/>
                <a:cs typeface="Arial"/>
              </a:rPr>
              <a:t>cài </a:t>
            </a:r>
            <a:r>
              <a:rPr sz="2600" spc="-45" dirty="0">
                <a:latin typeface="Arial"/>
                <a:cs typeface="Arial"/>
              </a:rPr>
              <a:t>đặt</a:t>
            </a:r>
            <a:r>
              <a:rPr sz="2600" spc="-350" dirty="0">
                <a:latin typeface="Arial"/>
                <a:cs typeface="Arial"/>
              </a:rPr>
              <a:t> </a:t>
            </a:r>
            <a:r>
              <a:rPr sz="2600" spc="-170" dirty="0">
                <a:latin typeface="Arial"/>
                <a:cs typeface="Arial"/>
              </a:rPr>
              <a:t>mà  </a:t>
            </a:r>
            <a:r>
              <a:rPr sz="2600" spc="-95" dirty="0">
                <a:latin typeface="Arial"/>
                <a:cs typeface="Arial"/>
              </a:rPr>
              <a:t>nó </a:t>
            </a:r>
            <a:r>
              <a:rPr sz="2600" spc="-195" dirty="0">
                <a:latin typeface="Arial"/>
                <a:cs typeface="Arial"/>
              </a:rPr>
              <a:t>được </a:t>
            </a:r>
            <a:r>
              <a:rPr sz="2600" spc="-155" dirty="0">
                <a:latin typeface="Arial"/>
                <a:cs typeface="Arial"/>
              </a:rPr>
              <a:t>cung </a:t>
            </a:r>
            <a:r>
              <a:rPr sz="2600" spc="-185" dirty="0">
                <a:latin typeface="Arial"/>
                <a:cs typeface="Arial"/>
              </a:rPr>
              <a:t>ứng </a:t>
            </a:r>
            <a:r>
              <a:rPr sz="2600" spc="-135" dirty="0">
                <a:latin typeface="Arial"/>
                <a:cs typeface="Arial"/>
              </a:rPr>
              <a:t>bởi </a:t>
            </a:r>
            <a:r>
              <a:rPr sz="2600" spc="-215" dirty="0">
                <a:latin typeface="Arial"/>
                <a:cs typeface="Arial"/>
              </a:rPr>
              <a:t>các </a:t>
            </a:r>
            <a:r>
              <a:rPr sz="2600" spc="-180" dirty="0">
                <a:latin typeface="Arial"/>
                <a:cs typeface="Arial"/>
              </a:rPr>
              <a:t>máy </a:t>
            </a:r>
            <a:r>
              <a:rPr sz="2600" spc="-130" dirty="0">
                <a:latin typeface="Arial"/>
                <a:cs typeface="Arial"/>
              </a:rPr>
              <a:t>chủ </a:t>
            </a:r>
            <a:r>
              <a:rPr sz="2600" spc="-110" dirty="0">
                <a:latin typeface="Arial"/>
                <a:cs typeface="Arial"/>
              </a:rPr>
              <a:t>(web </a:t>
            </a:r>
            <a:r>
              <a:rPr sz="2600" spc="-120" dirty="0">
                <a:latin typeface="Arial"/>
                <a:cs typeface="Arial"/>
              </a:rPr>
              <a:t>server) </a:t>
            </a:r>
            <a:r>
              <a:rPr sz="2600" spc="-35" dirty="0">
                <a:latin typeface="Arial"/>
                <a:cs typeface="Arial"/>
              </a:rPr>
              <a:t>trên  </a:t>
            </a:r>
            <a:r>
              <a:rPr sz="2600" spc="-50" dirty="0">
                <a:latin typeface="Arial"/>
                <a:cs typeface="Arial"/>
              </a:rPr>
              <a:t>Internet </a:t>
            </a:r>
            <a:r>
              <a:rPr sz="2600" spc="-110" dirty="0">
                <a:latin typeface="Arial"/>
                <a:cs typeface="Arial"/>
              </a:rPr>
              <a:t>gọi </a:t>
            </a:r>
            <a:r>
              <a:rPr sz="2600" spc="-114" dirty="0">
                <a:latin typeface="Arial"/>
                <a:cs typeface="Arial"/>
              </a:rPr>
              <a:t>là </a:t>
            </a:r>
            <a:r>
              <a:rPr sz="2600" spc="-105" dirty="0">
                <a:latin typeface="Arial"/>
                <a:cs typeface="Arial"/>
              </a:rPr>
              <a:t>WebMail, </a:t>
            </a:r>
            <a:r>
              <a:rPr sz="2600" spc="-175" dirty="0">
                <a:latin typeface="Arial"/>
                <a:cs typeface="Arial"/>
              </a:rPr>
              <a:t>hay </a:t>
            </a:r>
            <a:r>
              <a:rPr sz="2600" spc="-204" dirty="0">
                <a:latin typeface="Arial"/>
                <a:cs typeface="Arial"/>
              </a:rPr>
              <a:t>Phần </a:t>
            </a:r>
            <a:r>
              <a:rPr sz="2600" spc="-130" dirty="0">
                <a:latin typeface="Arial"/>
                <a:cs typeface="Arial"/>
              </a:rPr>
              <a:t>mềm </a:t>
            </a:r>
            <a:r>
              <a:rPr sz="2600" spc="-65" dirty="0">
                <a:latin typeface="Arial"/>
                <a:cs typeface="Arial"/>
              </a:rPr>
              <a:t>thư </a:t>
            </a:r>
            <a:r>
              <a:rPr sz="2600" spc="-80" dirty="0">
                <a:latin typeface="Arial"/>
                <a:cs typeface="Arial"/>
              </a:rPr>
              <a:t>điện </a:t>
            </a:r>
            <a:r>
              <a:rPr sz="2600" spc="-55" dirty="0">
                <a:latin typeface="Arial"/>
                <a:cs typeface="Arial"/>
              </a:rPr>
              <a:t>tử </a:t>
            </a:r>
            <a:r>
              <a:rPr sz="2600" spc="-140" dirty="0">
                <a:latin typeface="Arial"/>
                <a:cs typeface="Arial"/>
              </a:rPr>
              <a:t>qua  </a:t>
            </a:r>
            <a:r>
              <a:rPr sz="2600" spc="-155" dirty="0">
                <a:latin typeface="Arial"/>
                <a:cs typeface="Arial"/>
              </a:rPr>
              <a:t>Web. </a:t>
            </a:r>
            <a:r>
              <a:rPr sz="2600" spc="-220" dirty="0">
                <a:latin typeface="Arial"/>
                <a:cs typeface="Arial"/>
              </a:rPr>
              <a:t>Để </a:t>
            </a:r>
            <a:r>
              <a:rPr sz="2600" spc="-125" dirty="0">
                <a:latin typeface="Arial"/>
                <a:cs typeface="Arial"/>
              </a:rPr>
              <a:t>dùng </a:t>
            </a:r>
            <a:r>
              <a:rPr sz="2600" spc="-195" dirty="0">
                <a:latin typeface="Arial"/>
                <a:cs typeface="Arial"/>
              </a:rPr>
              <a:t>được </a:t>
            </a:r>
            <a:r>
              <a:rPr sz="2600" spc="-215" dirty="0">
                <a:latin typeface="Arial"/>
                <a:cs typeface="Arial"/>
              </a:rPr>
              <a:t>các </a:t>
            </a:r>
            <a:r>
              <a:rPr sz="2600" spc="-125" dirty="0">
                <a:latin typeface="Arial"/>
                <a:cs typeface="Arial"/>
              </a:rPr>
              <a:t>phần </a:t>
            </a:r>
            <a:r>
              <a:rPr sz="2600" spc="-130" dirty="0">
                <a:latin typeface="Arial"/>
                <a:cs typeface="Arial"/>
              </a:rPr>
              <a:t>mềm </a:t>
            </a:r>
            <a:r>
              <a:rPr sz="2600" spc="-80" dirty="0">
                <a:latin typeface="Arial"/>
                <a:cs typeface="Arial"/>
              </a:rPr>
              <a:t>loại </a:t>
            </a:r>
            <a:r>
              <a:rPr sz="2600" spc="-175" dirty="0">
                <a:latin typeface="Arial"/>
                <a:cs typeface="Arial"/>
              </a:rPr>
              <a:t>này </a:t>
            </a:r>
            <a:r>
              <a:rPr sz="2600" spc="-140" dirty="0">
                <a:latin typeface="Arial"/>
                <a:cs typeface="Arial"/>
              </a:rPr>
              <a:t>thường </a:t>
            </a:r>
            <a:r>
              <a:rPr sz="2600" spc="-215" dirty="0">
                <a:latin typeface="Arial"/>
                <a:cs typeface="Arial"/>
              </a:rPr>
              <a:t>các  </a:t>
            </a:r>
            <a:r>
              <a:rPr sz="2600" spc="-180" dirty="0">
                <a:latin typeface="Arial"/>
                <a:cs typeface="Arial"/>
              </a:rPr>
              <a:t>máy </a:t>
            </a:r>
            <a:r>
              <a:rPr sz="2600" spc="-55" dirty="0">
                <a:latin typeface="Arial"/>
                <a:cs typeface="Arial"/>
              </a:rPr>
              <a:t>tính </a:t>
            </a:r>
            <a:r>
              <a:rPr sz="2600" spc="-65" dirty="0">
                <a:latin typeface="Arial"/>
                <a:cs typeface="Arial"/>
              </a:rPr>
              <a:t>nối </a:t>
            </a:r>
            <a:r>
              <a:rPr sz="2600" spc="-170" dirty="0">
                <a:latin typeface="Arial"/>
                <a:cs typeface="Arial"/>
              </a:rPr>
              <a:t>vào </a:t>
            </a:r>
            <a:r>
              <a:rPr sz="2600" spc="-105" dirty="0">
                <a:latin typeface="Arial"/>
                <a:cs typeface="Arial"/>
              </a:rPr>
              <a:t>phải </a:t>
            </a:r>
            <a:r>
              <a:rPr sz="2600" spc="-160" dirty="0">
                <a:latin typeface="Arial"/>
                <a:cs typeface="Arial"/>
              </a:rPr>
              <a:t>có </a:t>
            </a:r>
            <a:r>
              <a:rPr sz="2600" spc="-25" dirty="0">
                <a:latin typeface="Arial"/>
                <a:cs typeface="Arial"/>
              </a:rPr>
              <a:t>một </a:t>
            </a:r>
            <a:r>
              <a:rPr sz="2600" spc="-180" dirty="0">
                <a:latin typeface="Arial"/>
                <a:cs typeface="Arial"/>
              </a:rPr>
              <a:t>máy </a:t>
            </a:r>
            <a:r>
              <a:rPr sz="2600" spc="-20" dirty="0">
                <a:latin typeface="Arial"/>
                <a:cs typeface="Arial"/>
              </a:rPr>
              <a:t>truy </a:t>
            </a:r>
            <a:r>
              <a:rPr sz="2600" spc="-175" dirty="0">
                <a:latin typeface="Arial"/>
                <a:cs typeface="Arial"/>
              </a:rPr>
              <a:t>cập </a:t>
            </a:r>
            <a:r>
              <a:rPr sz="2600" spc="-150" dirty="0">
                <a:latin typeface="Arial"/>
                <a:cs typeface="Arial"/>
              </a:rPr>
              <a:t>tương </a:t>
            </a:r>
            <a:r>
              <a:rPr sz="2600" spc="-80" dirty="0">
                <a:latin typeface="Arial"/>
                <a:cs typeface="Arial"/>
              </a:rPr>
              <a:t>thích  </a:t>
            </a:r>
            <a:r>
              <a:rPr sz="2600" spc="-155" dirty="0">
                <a:latin typeface="Arial"/>
                <a:cs typeface="Arial"/>
              </a:rPr>
              <a:t>với </a:t>
            </a:r>
            <a:r>
              <a:rPr sz="2600" spc="-265" dirty="0">
                <a:latin typeface="Arial"/>
                <a:cs typeface="Arial"/>
              </a:rPr>
              <a:t>sự </a:t>
            </a:r>
            <a:r>
              <a:rPr sz="2600" spc="-155" dirty="0">
                <a:latin typeface="Arial"/>
                <a:cs typeface="Arial"/>
              </a:rPr>
              <a:t>cung </a:t>
            </a:r>
            <a:r>
              <a:rPr sz="2600" spc="-185" dirty="0">
                <a:latin typeface="Arial"/>
                <a:cs typeface="Arial"/>
              </a:rPr>
              <a:t>ứng </a:t>
            </a:r>
            <a:r>
              <a:rPr sz="2600" spc="-175" dirty="0">
                <a:latin typeface="Arial"/>
                <a:cs typeface="Arial"/>
              </a:rPr>
              <a:t>của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WebMail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DFF064-6969-6C40-8DE5-2739B3D0EF91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001CFB5-27E3-F94E-8FD0-4EE079C5403E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E2EBEDB3-7CA9-904D-B9EC-0D962E71F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81" y="885571"/>
            <a:ext cx="3572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0" dirty="0" err="1"/>
              <a:t>Sử</a:t>
            </a:r>
            <a:r>
              <a:rPr spc="-390" dirty="0"/>
              <a:t> </a:t>
            </a:r>
            <a:r>
              <a:rPr spc="-135" dirty="0"/>
              <a:t>dụng </a:t>
            </a:r>
            <a:r>
              <a:rPr spc="-40" dirty="0"/>
              <a:t>thư </a:t>
            </a:r>
            <a:r>
              <a:rPr spc="-65" dirty="0"/>
              <a:t>điện</a:t>
            </a:r>
            <a:r>
              <a:rPr spc="-425" dirty="0"/>
              <a:t> </a:t>
            </a:r>
            <a:r>
              <a:rPr spc="-20" dirty="0"/>
              <a:t>tử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503426"/>
            <a:ext cx="6695440" cy="8489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solidFill>
                  <a:srgbClr val="4471C4"/>
                </a:solidFill>
                <a:latin typeface="Arial"/>
                <a:cs typeface="Arial"/>
              </a:rPr>
              <a:t>WebMail: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60" dirty="0">
                <a:latin typeface="Arial"/>
                <a:cs typeface="Arial"/>
              </a:rPr>
              <a:t>Mail.outlook.com, </a:t>
            </a:r>
            <a:r>
              <a:rPr sz="2000" spc="-95" dirty="0">
                <a:latin typeface="Arial"/>
                <a:cs typeface="Arial"/>
              </a:rPr>
              <a:t>mail.yahoo.com, </a:t>
            </a:r>
            <a:r>
              <a:rPr sz="2000" spc="-65" dirty="0">
                <a:latin typeface="Arial"/>
                <a:cs typeface="Arial"/>
              </a:rPr>
              <a:t>hotmail.com </a:t>
            </a:r>
            <a:r>
              <a:rPr sz="2000" spc="-130" dirty="0">
                <a:latin typeface="Arial"/>
                <a:cs typeface="Arial"/>
              </a:rPr>
              <a:t>hay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gmail.com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4688" y="2493898"/>
            <a:ext cx="6356985" cy="3872229"/>
            <a:chOff x="1444688" y="2493898"/>
            <a:chExt cx="6356985" cy="3872229"/>
          </a:xfrm>
        </p:grpSpPr>
        <p:sp>
          <p:nvSpPr>
            <p:cNvPr id="5" name="object 5"/>
            <p:cNvSpPr/>
            <p:nvPr/>
          </p:nvSpPr>
          <p:spPr>
            <a:xfrm>
              <a:off x="1454276" y="2503423"/>
              <a:ext cx="6337427" cy="38529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9450" y="2498661"/>
              <a:ext cx="6347460" cy="3862704"/>
            </a:xfrm>
            <a:custGeom>
              <a:avLst/>
              <a:gdLst/>
              <a:ahLst/>
              <a:cxnLst/>
              <a:rect l="l" t="t" r="r" b="b"/>
              <a:pathLst>
                <a:path w="6347459" h="3862704">
                  <a:moveTo>
                    <a:pt x="0" y="3862451"/>
                  </a:moveTo>
                  <a:lnTo>
                    <a:pt x="6346952" y="3862451"/>
                  </a:lnTo>
                  <a:lnTo>
                    <a:pt x="6346952" y="0"/>
                  </a:lnTo>
                  <a:lnTo>
                    <a:pt x="0" y="0"/>
                  </a:lnTo>
                  <a:lnTo>
                    <a:pt x="0" y="38624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0986BE-1EC2-7C4F-B8FE-1C2974054EC2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C676B7-5973-0B48-8FC2-834FEC91A41A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C0213938-B70A-9543-9174-6FABF4ADD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81" y="885571"/>
            <a:ext cx="3572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0" dirty="0" err="1"/>
              <a:t>Sử</a:t>
            </a:r>
            <a:r>
              <a:rPr spc="-390" dirty="0"/>
              <a:t> </a:t>
            </a:r>
            <a:r>
              <a:rPr spc="-135" dirty="0"/>
              <a:t>dụng </a:t>
            </a:r>
            <a:r>
              <a:rPr spc="-40" dirty="0"/>
              <a:t>thư </a:t>
            </a:r>
            <a:r>
              <a:rPr spc="-65" dirty="0"/>
              <a:t>điện</a:t>
            </a:r>
            <a:r>
              <a:rPr spc="-425" dirty="0"/>
              <a:t> </a:t>
            </a:r>
            <a:r>
              <a:rPr spc="-20" dirty="0"/>
              <a:t>tử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494282"/>
            <a:ext cx="7719695" cy="456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solidFill>
                  <a:srgbClr val="4471C4"/>
                </a:solidFill>
                <a:latin typeface="Arial"/>
                <a:cs typeface="Arial"/>
              </a:rPr>
              <a:t>Email </a:t>
            </a:r>
            <a:r>
              <a:rPr sz="2400" spc="-100" dirty="0">
                <a:solidFill>
                  <a:srgbClr val="4471C4"/>
                </a:solidFill>
                <a:latin typeface="Arial"/>
                <a:cs typeface="Arial"/>
              </a:rPr>
              <a:t>Client:</a:t>
            </a:r>
            <a:r>
              <a:rPr sz="2400" spc="-18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355" dirty="0">
                <a:latin typeface="Arial"/>
                <a:cs typeface="Arial"/>
              </a:rPr>
              <a:t>•</a:t>
            </a:r>
            <a:endParaRPr sz="2400" dirty="0">
              <a:latin typeface="Arial"/>
              <a:cs typeface="Arial"/>
            </a:endParaRPr>
          </a:p>
          <a:p>
            <a:pPr marL="241300" marR="5080" indent="-228600" algn="just">
              <a:lnSpc>
                <a:spcPct val="140000"/>
              </a:lnSpc>
              <a:spcBef>
                <a:spcPts val="575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400" spc="-160" dirty="0">
                <a:latin typeface="Arial"/>
                <a:cs typeface="Arial"/>
              </a:rPr>
              <a:t>Loại </a:t>
            </a:r>
            <a:r>
              <a:rPr sz="2400" spc="-120" dirty="0">
                <a:latin typeface="Arial"/>
                <a:cs typeface="Arial"/>
              </a:rPr>
              <a:t>phần </a:t>
            </a:r>
            <a:r>
              <a:rPr sz="2400" spc="-125" dirty="0">
                <a:latin typeface="Arial"/>
                <a:cs typeface="Arial"/>
              </a:rPr>
              <a:t>mềm </a:t>
            </a:r>
            <a:r>
              <a:rPr sz="2400" spc="-65" dirty="0">
                <a:latin typeface="Arial"/>
                <a:cs typeface="Arial"/>
              </a:rPr>
              <a:t>thư </a:t>
            </a:r>
            <a:r>
              <a:rPr sz="2400" spc="-70" dirty="0">
                <a:latin typeface="Arial"/>
                <a:cs typeface="Arial"/>
              </a:rPr>
              <a:t>điện </a:t>
            </a:r>
            <a:r>
              <a:rPr sz="2400" spc="-50" dirty="0">
                <a:latin typeface="Arial"/>
                <a:cs typeface="Arial"/>
              </a:rPr>
              <a:t>tử </a:t>
            </a:r>
            <a:r>
              <a:rPr sz="2400" spc="-180" dirty="0">
                <a:latin typeface="Arial"/>
                <a:cs typeface="Arial"/>
              </a:rPr>
              <a:t>được </a:t>
            </a:r>
            <a:r>
              <a:rPr sz="2400" spc="-140" dirty="0">
                <a:latin typeface="Arial"/>
                <a:cs typeface="Arial"/>
              </a:rPr>
              <a:t>cài </a:t>
            </a:r>
            <a:r>
              <a:rPr sz="2400" spc="-45" dirty="0">
                <a:latin typeface="Arial"/>
                <a:cs typeface="Arial"/>
              </a:rPr>
              <a:t>đặt </a:t>
            </a:r>
            <a:r>
              <a:rPr sz="2400" spc="-35" dirty="0">
                <a:latin typeface="Arial"/>
                <a:cs typeface="Arial"/>
              </a:rPr>
              <a:t>trên </a:t>
            </a:r>
            <a:r>
              <a:rPr sz="2400" spc="-100" dirty="0">
                <a:latin typeface="Arial"/>
                <a:cs typeface="Arial"/>
              </a:rPr>
              <a:t>từng </a:t>
            </a:r>
            <a:r>
              <a:rPr sz="2400" spc="-170" dirty="0">
                <a:latin typeface="Arial"/>
                <a:cs typeface="Arial"/>
              </a:rPr>
              <a:t>máy </a:t>
            </a:r>
            <a:r>
              <a:rPr sz="2400" spc="-50" dirty="0">
                <a:latin typeface="Arial"/>
                <a:cs typeface="Arial"/>
              </a:rPr>
              <a:t>tính  </a:t>
            </a:r>
            <a:r>
              <a:rPr sz="2400" spc="-165" dirty="0">
                <a:latin typeface="Arial"/>
                <a:cs typeface="Arial"/>
              </a:rPr>
              <a:t>của người </a:t>
            </a:r>
            <a:r>
              <a:rPr sz="2400" spc="-110" dirty="0">
                <a:latin typeface="Arial"/>
                <a:cs typeface="Arial"/>
              </a:rPr>
              <a:t>dùng, </a:t>
            </a:r>
            <a:r>
              <a:rPr sz="2400" spc="-165" dirty="0">
                <a:latin typeface="Arial"/>
                <a:cs typeface="Arial"/>
              </a:rPr>
              <a:t>hay </a:t>
            </a:r>
            <a:r>
              <a:rPr sz="2400" spc="-120" dirty="0">
                <a:latin typeface="Arial"/>
                <a:cs typeface="Arial"/>
              </a:rPr>
              <a:t>phần </a:t>
            </a:r>
            <a:r>
              <a:rPr sz="2400" spc="-125" dirty="0">
                <a:latin typeface="Arial"/>
                <a:cs typeface="Arial"/>
              </a:rPr>
              <a:t>mềm </a:t>
            </a:r>
            <a:r>
              <a:rPr sz="2400" spc="-65" dirty="0">
                <a:latin typeface="Arial"/>
                <a:cs typeface="Arial"/>
              </a:rPr>
              <a:t>thư </a:t>
            </a:r>
            <a:r>
              <a:rPr sz="2400" spc="-70" dirty="0">
                <a:latin typeface="Arial"/>
                <a:cs typeface="Arial"/>
              </a:rPr>
              <a:t>điện </a:t>
            </a:r>
            <a:r>
              <a:rPr sz="2400" spc="-50" dirty="0">
                <a:latin typeface="Arial"/>
                <a:cs typeface="Arial"/>
              </a:rPr>
              <a:t>tử </a:t>
            </a:r>
            <a:r>
              <a:rPr sz="2400" spc="-105" dirty="0">
                <a:latin typeface="Arial"/>
                <a:cs typeface="Arial"/>
              </a:rPr>
              <a:t>(cho) </a:t>
            </a:r>
            <a:r>
              <a:rPr sz="2400" spc="-170" dirty="0">
                <a:latin typeface="Arial"/>
                <a:cs typeface="Arial"/>
              </a:rPr>
              <a:t>máy </a:t>
            </a:r>
            <a:r>
              <a:rPr sz="2400" spc="-135" dirty="0">
                <a:latin typeface="Arial"/>
                <a:cs typeface="Arial"/>
              </a:rPr>
              <a:t>khách.  </a:t>
            </a:r>
            <a:r>
              <a:rPr sz="2400" spc="-285" dirty="0">
                <a:latin typeface="Arial"/>
                <a:cs typeface="Arial"/>
              </a:rPr>
              <a:t>Các </a:t>
            </a:r>
            <a:r>
              <a:rPr sz="2400" spc="-35" dirty="0">
                <a:latin typeface="Arial"/>
                <a:cs typeface="Arial"/>
              </a:rPr>
              <a:t>thí </a:t>
            </a:r>
            <a:r>
              <a:rPr sz="2400" spc="-90" dirty="0">
                <a:latin typeface="Arial"/>
                <a:cs typeface="Arial"/>
              </a:rPr>
              <a:t>dụ </a:t>
            </a:r>
            <a:r>
              <a:rPr sz="2400" spc="-80" dirty="0">
                <a:latin typeface="Arial"/>
                <a:cs typeface="Arial"/>
              </a:rPr>
              <a:t>loại </a:t>
            </a:r>
            <a:r>
              <a:rPr sz="2400" spc="-120" dirty="0">
                <a:latin typeface="Arial"/>
                <a:cs typeface="Arial"/>
              </a:rPr>
              <a:t>phần </a:t>
            </a:r>
            <a:r>
              <a:rPr sz="2400" spc="-125" dirty="0">
                <a:latin typeface="Arial"/>
                <a:cs typeface="Arial"/>
              </a:rPr>
              <a:t>mềm </a:t>
            </a:r>
            <a:r>
              <a:rPr sz="2400" spc="-165" dirty="0">
                <a:latin typeface="Arial"/>
                <a:cs typeface="Arial"/>
              </a:rPr>
              <a:t>này </a:t>
            </a:r>
            <a:r>
              <a:rPr sz="2400" spc="-130" dirty="0">
                <a:latin typeface="Arial"/>
                <a:cs typeface="Arial"/>
              </a:rPr>
              <a:t>bao </a:t>
            </a:r>
            <a:r>
              <a:rPr sz="2400" spc="-114" dirty="0">
                <a:latin typeface="Arial"/>
                <a:cs typeface="Arial"/>
              </a:rPr>
              <a:t>gồm: </a:t>
            </a:r>
            <a:r>
              <a:rPr sz="2400" spc="-55" dirty="0">
                <a:latin typeface="Arial"/>
                <a:cs typeface="Arial"/>
              </a:rPr>
              <a:t>Microsoft </a:t>
            </a:r>
            <a:r>
              <a:rPr sz="2400" spc="-90" dirty="0">
                <a:latin typeface="Arial"/>
                <a:cs typeface="Arial"/>
              </a:rPr>
              <a:t>Outlook,  </a:t>
            </a:r>
            <a:r>
              <a:rPr sz="2400" spc="-55" dirty="0">
                <a:latin typeface="Arial"/>
                <a:cs typeface="Arial"/>
              </a:rPr>
              <a:t>Microsoft </a:t>
            </a:r>
            <a:r>
              <a:rPr sz="2400" spc="-90" dirty="0">
                <a:latin typeface="Arial"/>
                <a:cs typeface="Arial"/>
              </a:rPr>
              <a:t>Outlook </a:t>
            </a:r>
            <a:r>
              <a:rPr sz="2400" spc="-190" dirty="0">
                <a:latin typeface="Arial"/>
                <a:cs typeface="Arial"/>
              </a:rPr>
              <a:t>Express, </a:t>
            </a:r>
            <a:r>
              <a:rPr sz="2400" spc="-150" dirty="0">
                <a:latin typeface="Arial"/>
                <a:cs typeface="Arial"/>
              </a:rPr>
              <a:t>Netscape </a:t>
            </a:r>
            <a:r>
              <a:rPr sz="2400" spc="-135" dirty="0">
                <a:latin typeface="Arial"/>
                <a:cs typeface="Arial"/>
              </a:rPr>
              <a:t>Comunicator,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hay</a:t>
            </a:r>
            <a:endParaRPr sz="2400" dirty="0">
              <a:latin typeface="Arial"/>
              <a:cs typeface="Arial"/>
            </a:endParaRPr>
          </a:p>
          <a:p>
            <a:pPr marL="241300" marR="224154" algn="just">
              <a:lnSpc>
                <a:spcPct val="140000"/>
              </a:lnSpc>
            </a:pPr>
            <a:r>
              <a:rPr sz="2400" spc="-145" dirty="0">
                <a:latin typeface="Arial"/>
                <a:cs typeface="Arial"/>
              </a:rPr>
              <a:t>Eudora. </a:t>
            </a:r>
            <a:r>
              <a:rPr sz="2400" spc="-195" dirty="0">
                <a:latin typeface="Arial"/>
                <a:cs typeface="Arial"/>
              </a:rPr>
              <a:t>Phần </a:t>
            </a:r>
            <a:r>
              <a:rPr sz="2400" spc="-125" dirty="0">
                <a:latin typeface="Arial"/>
                <a:cs typeface="Arial"/>
              </a:rPr>
              <a:t>mềm </a:t>
            </a:r>
            <a:r>
              <a:rPr sz="2400" spc="-65" dirty="0">
                <a:latin typeface="Arial"/>
                <a:cs typeface="Arial"/>
              </a:rPr>
              <a:t>thư </a:t>
            </a:r>
            <a:r>
              <a:rPr sz="2400" spc="-70" dirty="0">
                <a:latin typeface="Arial"/>
                <a:cs typeface="Arial"/>
              </a:rPr>
              <a:t>điện </a:t>
            </a:r>
            <a:r>
              <a:rPr sz="2400" spc="-50" dirty="0">
                <a:latin typeface="Arial"/>
                <a:cs typeface="Arial"/>
              </a:rPr>
              <a:t>tử </a:t>
            </a:r>
            <a:r>
              <a:rPr sz="2400" spc="-165" dirty="0">
                <a:latin typeface="Arial"/>
                <a:cs typeface="Arial"/>
              </a:rPr>
              <a:t>này </a:t>
            </a:r>
            <a:r>
              <a:rPr sz="2400" spc="-130" dirty="0">
                <a:latin typeface="Arial"/>
                <a:cs typeface="Arial"/>
              </a:rPr>
              <a:t>còn </a:t>
            </a:r>
            <a:r>
              <a:rPr sz="2400" spc="-150" dirty="0">
                <a:latin typeface="Arial"/>
                <a:cs typeface="Arial"/>
              </a:rPr>
              <a:t>có </a:t>
            </a:r>
            <a:r>
              <a:rPr sz="2400" spc="-45" dirty="0">
                <a:latin typeface="Arial"/>
                <a:cs typeface="Arial"/>
              </a:rPr>
              <a:t>tên </a:t>
            </a:r>
            <a:r>
              <a:rPr sz="2400" spc="-105" dirty="0">
                <a:latin typeface="Arial"/>
                <a:cs typeface="Arial"/>
              </a:rPr>
              <a:t>là </a:t>
            </a:r>
            <a:r>
              <a:rPr sz="2400" spc="-165" dirty="0">
                <a:latin typeface="Arial"/>
                <a:cs typeface="Arial"/>
              </a:rPr>
              <a:t>MUA </a:t>
            </a:r>
            <a:r>
              <a:rPr sz="2400" spc="-60" dirty="0">
                <a:latin typeface="Arial"/>
                <a:cs typeface="Arial"/>
              </a:rPr>
              <a:t>(từ  </a:t>
            </a:r>
            <a:r>
              <a:rPr sz="2400" spc="-170" dirty="0">
                <a:latin typeface="Arial"/>
                <a:cs typeface="Arial"/>
              </a:rPr>
              <a:t>chữ </a:t>
            </a:r>
            <a:r>
              <a:rPr sz="2400" spc="-80" dirty="0">
                <a:latin typeface="Arial"/>
                <a:cs typeface="Arial"/>
              </a:rPr>
              <a:t>mail </a:t>
            </a:r>
            <a:r>
              <a:rPr sz="2400" spc="-125" dirty="0">
                <a:latin typeface="Arial"/>
                <a:cs typeface="Arial"/>
              </a:rPr>
              <a:t>user </a:t>
            </a:r>
            <a:r>
              <a:rPr sz="2400" spc="-114" dirty="0">
                <a:latin typeface="Arial"/>
                <a:cs typeface="Arial"/>
              </a:rPr>
              <a:t>agent) </a:t>
            </a:r>
            <a:r>
              <a:rPr sz="2400" spc="-95" dirty="0">
                <a:latin typeface="Arial"/>
                <a:cs typeface="Arial"/>
              </a:rPr>
              <a:t>tức </a:t>
            </a:r>
            <a:r>
              <a:rPr sz="2400" spc="-105" dirty="0">
                <a:latin typeface="Arial"/>
                <a:cs typeface="Arial"/>
              </a:rPr>
              <a:t>là </a:t>
            </a:r>
            <a:r>
              <a:rPr sz="2400" spc="-295" dirty="0">
                <a:latin typeface="Arial"/>
                <a:cs typeface="Arial"/>
              </a:rPr>
              <a:t>Tác </a:t>
            </a:r>
            <a:r>
              <a:rPr sz="2400" spc="-120" dirty="0">
                <a:latin typeface="Arial"/>
                <a:cs typeface="Arial"/>
              </a:rPr>
              <a:t>nhân </a:t>
            </a:r>
            <a:r>
              <a:rPr sz="2400" spc="-250" dirty="0">
                <a:latin typeface="Arial"/>
                <a:cs typeface="Arial"/>
              </a:rPr>
              <a:t>sử </a:t>
            </a:r>
            <a:r>
              <a:rPr sz="2400" spc="-120" dirty="0">
                <a:latin typeface="Arial"/>
                <a:cs typeface="Arial"/>
              </a:rPr>
              <a:t>dụng </a:t>
            </a:r>
            <a:r>
              <a:rPr sz="2400" spc="-70" dirty="0">
                <a:latin typeface="Arial"/>
                <a:cs typeface="Arial"/>
              </a:rPr>
              <a:t>thư. </a:t>
            </a:r>
            <a:r>
              <a:rPr sz="2400" spc="20" dirty="0">
                <a:latin typeface="Arial"/>
                <a:cs typeface="Arial"/>
              </a:rPr>
              <a:t>Một </a:t>
            </a:r>
            <a:r>
              <a:rPr sz="2400" spc="-170" dirty="0">
                <a:latin typeface="Arial"/>
                <a:cs typeface="Arial"/>
              </a:rPr>
              <a:t>cách  </a:t>
            </a:r>
            <a:r>
              <a:rPr sz="2400" spc="-100" dirty="0">
                <a:latin typeface="Arial"/>
                <a:cs typeface="Arial"/>
              </a:rPr>
              <a:t>gọi </a:t>
            </a:r>
            <a:r>
              <a:rPr sz="2400" spc="-50" dirty="0">
                <a:latin typeface="Arial"/>
                <a:cs typeface="Arial"/>
              </a:rPr>
              <a:t>tên </a:t>
            </a:r>
            <a:r>
              <a:rPr sz="2400" spc="-70" dirty="0">
                <a:latin typeface="Arial"/>
                <a:cs typeface="Arial"/>
              </a:rPr>
              <a:t>thông </a:t>
            </a:r>
            <a:r>
              <a:rPr sz="2400" spc="-120" dirty="0">
                <a:latin typeface="Arial"/>
                <a:cs typeface="Arial"/>
              </a:rPr>
              <a:t>dụng </a:t>
            </a:r>
            <a:r>
              <a:rPr sz="2400" spc="-155" dirty="0">
                <a:latin typeface="Arial"/>
                <a:cs typeface="Arial"/>
              </a:rPr>
              <a:t>khác </a:t>
            </a:r>
            <a:r>
              <a:rPr sz="2400" spc="-165" dirty="0">
                <a:latin typeface="Arial"/>
                <a:cs typeface="Arial"/>
              </a:rPr>
              <a:t>của </a:t>
            </a:r>
            <a:r>
              <a:rPr sz="2400" spc="-100" dirty="0">
                <a:latin typeface="Arial"/>
                <a:cs typeface="Arial"/>
              </a:rPr>
              <a:t>email </a:t>
            </a:r>
            <a:r>
              <a:rPr sz="2400" spc="-60" dirty="0">
                <a:latin typeface="Arial"/>
                <a:cs typeface="Arial"/>
              </a:rPr>
              <a:t>client </a:t>
            </a:r>
            <a:r>
              <a:rPr sz="2400" spc="-105" dirty="0">
                <a:latin typeface="Arial"/>
                <a:cs typeface="Arial"/>
              </a:rPr>
              <a:t>là </a:t>
            </a:r>
            <a:r>
              <a:rPr sz="2400" spc="-175" dirty="0">
                <a:latin typeface="Arial"/>
                <a:cs typeface="Arial"/>
              </a:rPr>
              <a:t>ứng </a:t>
            </a:r>
            <a:r>
              <a:rPr sz="2400" spc="-120" dirty="0">
                <a:latin typeface="Arial"/>
                <a:cs typeface="Arial"/>
              </a:rPr>
              <a:t>dụng </a:t>
            </a:r>
            <a:r>
              <a:rPr sz="2400" spc="-65" dirty="0">
                <a:latin typeface="Arial"/>
                <a:cs typeface="Arial"/>
              </a:rPr>
              <a:t>thư  </a:t>
            </a:r>
            <a:r>
              <a:rPr sz="2400" spc="-70" dirty="0">
                <a:latin typeface="Arial"/>
                <a:cs typeface="Arial"/>
              </a:rPr>
              <a:t>điện </a:t>
            </a:r>
            <a:r>
              <a:rPr sz="2400" spc="-50" dirty="0">
                <a:latin typeface="Arial"/>
                <a:cs typeface="Arial"/>
              </a:rPr>
              <a:t>tử </a:t>
            </a:r>
            <a:r>
              <a:rPr sz="2400" spc="-95" dirty="0">
                <a:latin typeface="Arial"/>
                <a:cs typeface="Arial"/>
              </a:rPr>
              <a:t>(email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application).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62B057-5D55-F84A-8B88-1EBA14E48BB2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7B68B5D-FE29-3348-9217-A3FACC437210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9AFBE765-8F5D-F04F-A8F2-AF233C2A2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81" y="816188"/>
            <a:ext cx="4998085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pc="-390" dirty="0" err="1"/>
              <a:t>Sử</a:t>
            </a:r>
            <a:r>
              <a:rPr spc="-390" dirty="0"/>
              <a:t> </a:t>
            </a:r>
            <a:r>
              <a:rPr spc="-135" dirty="0"/>
              <a:t>dụng </a:t>
            </a:r>
            <a:r>
              <a:rPr spc="-40" dirty="0"/>
              <a:t>thư </a:t>
            </a:r>
            <a:r>
              <a:rPr spc="-65" dirty="0"/>
              <a:t>điện</a:t>
            </a:r>
            <a:r>
              <a:rPr spc="-385" dirty="0"/>
              <a:t> </a:t>
            </a:r>
            <a:r>
              <a:rPr spc="-20" dirty="0"/>
              <a:t>tử</a:t>
            </a:r>
          </a:p>
          <a:p>
            <a:pPr marL="145415">
              <a:lnSpc>
                <a:spcPct val="100000"/>
              </a:lnSpc>
              <a:spcBef>
                <a:spcPts val="515"/>
              </a:spcBef>
            </a:pPr>
            <a:r>
              <a:rPr sz="2600" spc="-175" dirty="0">
                <a:solidFill>
                  <a:srgbClr val="4471C4"/>
                </a:solidFill>
              </a:rPr>
              <a:t>Email </a:t>
            </a:r>
            <a:r>
              <a:rPr sz="2600" spc="-114" dirty="0">
                <a:solidFill>
                  <a:srgbClr val="4471C4"/>
                </a:solidFill>
              </a:rPr>
              <a:t>Client: </a:t>
            </a:r>
            <a:r>
              <a:rPr sz="2600" spc="-55" dirty="0">
                <a:solidFill>
                  <a:srgbClr val="000000"/>
                </a:solidFill>
              </a:rPr>
              <a:t>Microsoft </a:t>
            </a:r>
            <a:r>
              <a:rPr sz="2600" spc="-95" dirty="0">
                <a:solidFill>
                  <a:srgbClr val="000000"/>
                </a:solidFill>
              </a:rPr>
              <a:t>Outlook</a:t>
            </a:r>
            <a:endParaRPr sz="2600" dirty="0"/>
          </a:p>
        </p:txBody>
      </p:sp>
      <p:sp>
        <p:nvSpPr>
          <p:cNvPr id="3" name="object 3"/>
          <p:cNvSpPr/>
          <p:nvPr/>
        </p:nvSpPr>
        <p:spPr>
          <a:xfrm>
            <a:off x="820610" y="1887385"/>
            <a:ext cx="7666863" cy="4525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E278DC-AA13-D543-8841-66B9F4DA7C15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D569D9-14D1-564E-8731-CCFA4659EB24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D6B570FB-8067-6443-AAB3-1B1F6B0A9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81" y="885571"/>
            <a:ext cx="3572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0" dirty="0" err="1"/>
              <a:t>Sử</a:t>
            </a:r>
            <a:r>
              <a:rPr spc="-390" dirty="0"/>
              <a:t> </a:t>
            </a:r>
            <a:r>
              <a:rPr spc="-135" dirty="0"/>
              <a:t>dụng </a:t>
            </a:r>
            <a:r>
              <a:rPr spc="-40" dirty="0"/>
              <a:t>thư </a:t>
            </a:r>
            <a:r>
              <a:rPr spc="-65" dirty="0"/>
              <a:t>điện</a:t>
            </a:r>
            <a:r>
              <a:rPr spc="-425" dirty="0"/>
              <a:t> </a:t>
            </a:r>
            <a:r>
              <a:rPr spc="-20" dirty="0"/>
              <a:t>tử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9274" y="1376299"/>
            <a:ext cx="6185535" cy="3790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80" dirty="0">
                <a:solidFill>
                  <a:srgbClr val="4471C4"/>
                </a:solidFill>
                <a:latin typeface="Arial"/>
                <a:cs typeface="Arial"/>
              </a:rPr>
              <a:t>Google</a:t>
            </a:r>
            <a:r>
              <a:rPr sz="2600" spc="-21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600" spc="-65" dirty="0">
                <a:solidFill>
                  <a:srgbClr val="4471C4"/>
                </a:solidFill>
                <a:latin typeface="Arial"/>
                <a:cs typeface="Arial"/>
              </a:rPr>
              <a:t>Mail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180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600" spc="-220" dirty="0">
                <a:latin typeface="Arial"/>
                <a:cs typeface="Arial"/>
              </a:rPr>
              <a:t>Tạo </a:t>
            </a:r>
            <a:r>
              <a:rPr sz="2600" spc="-45" dirty="0">
                <a:latin typeface="Arial"/>
                <a:cs typeface="Arial"/>
              </a:rPr>
              <a:t>tài </a:t>
            </a:r>
            <a:r>
              <a:rPr sz="2600" spc="-130" dirty="0">
                <a:latin typeface="Arial"/>
                <a:cs typeface="Arial"/>
              </a:rPr>
              <a:t>khoản </a:t>
            </a:r>
            <a:r>
              <a:rPr sz="2600" spc="-90" dirty="0">
                <a:latin typeface="Arial"/>
                <a:cs typeface="Arial"/>
              </a:rPr>
              <a:t>mail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@google.com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190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600" spc="-210" dirty="0">
                <a:latin typeface="Arial"/>
                <a:cs typeface="Arial"/>
              </a:rPr>
              <a:t>Đăng </a:t>
            </a:r>
            <a:r>
              <a:rPr sz="2600" spc="-125" dirty="0">
                <a:latin typeface="Arial"/>
                <a:cs typeface="Arial"/>
              </a:rPr>
              <a:t>nhập </a:t>
            </a:r>
            <a:r>
              <a:rPr sz="2600" spc="-45" dirty="0">
                <a:latin typeface="Arial"/>
                <a:cs typeface="Arial"/>
              </a:rPr>
              <a:t>tài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khoản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180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600" spc="-254" dirty="0">
                <a:latin typeface="Arial"/>
                <a:cs typeface="Arial"/>
              </a:rPr>
              <a:t>Cách </a:t>
            </a:r>
            <a:r>
              <a:rPr sz="2600" spc="-180" dirty="0">
                <a:latin typeface="Arial"/>
                <a:cs typeface="Arial"/>
              </a:rPr>
              <a:t>gởi </a:t>
            </a:r>
            <a:r>
              <a:rPr sz="2600" spc="-210" dirty="0">
                <a:latin typeface="Arial"/>
                <a:cs typeface="Arial"/>
              </a:rPr>
              <a:t>và </a:t>
            </a:r>
            <a:r>
              <a:rPr sz="2600" spc="-125" dirty="0">
                <a:latin typeface="Arial"/>
                <a:cs typeface="Arial"/>
              </a:rPr>
              <a:t>nhận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160" dirty="0">
                <a:latin typeface="Arial"/>
                <a:cs typeface="Arial"/>
              </a:rPr>
              <a:t>Email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190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600" spc="-215" dirty="0">
                <a:latin typeface="Arial"/>
                <a:cs typeface="Arial"/>
              </a:rPr>
              <a:t>Tạo </a:t>
            </a:r>
            <a:r>
              <a:rPr sz="2600" spc="-180" dirty="0">
                <a:latin typeface="Arial"/>
                <a:cs typeface="Arial"/>
              </a:rPr>
              <a:t>chữ </a:t>
            </a:r>
            <a:r>
              <a:rPr sz="2600" spc="-155" dirty="0">
                <a:latin typeface="Arial"/>
                <a:cs typeface="Arial"/>
              </a:rPr>
              <a:t>ký </a:t>
            </a:r>
            <a:r>
              <a:rPr sz="2600" spc="-75" dirty="0">
                <a:latin typeface="Arial"/>
                <a:cs typeface="Arial"/>
              </a:rPr>
              <a:t>điện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tử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185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600" spc="-254" dirty="0">
                <a:latin typeface="Arial"/>
                <a:cs typeface="Arial"/>
              </a:rPr>
              <a:t>Cách </a:t>
            </a:r>
            <a:r>
              <a:rPr sz="2600" spc="-265" dirty="0">
                <a:latin typeface="Arial"/>
                <a:cs typeface="Arial"/>
              </a:rPr>
              <a:t>sử </a:t>
            </a:r>
            <a:r>
              <a:rPr sz="2600" spc="-130" dirty="0">
                <a:latin typeface="Arial"/>
                <a:cs typeface="Arial"/>
              </a:rPr>
              <a:t>dụng </a:t>
            </a:r>
            <a:r>
              <a:rPr sz="2600" spc="-165" dirty="0">
                <a:latin typeface="Arial"/>
                <a:cs typeface="Arial"/>
              </a:rPr>
              <a:t>Google </a:t>
            </a:r>
            <a:r>
              <a:rPr sz="2600" spc="-120" dirty="0">
                <a:latin typeface="Arial"/>
                <a:cs typeface="Arial"/>
              </a:rPr>
              <a:t>Drive, </a:t>
            </a:r>
            <a:r>
              <a:rPr sz="2600" spc="-165" dirty="0">
                <a:latin typeface="Arial"/>
                <a:cs typeface="Arial"/>
              </a:rPr>
              <a:t>Google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Translate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5C95AC-75CC-6440-AB9C-053B3454DDED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1E73F82-8C9C-EB47-87AE-43EB17899861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CE1CC929-4D30-CD48-850C-1B04F49F3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81" y="222847"/>
            <a:ext cx="3771900" cy="9721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pc="-390" dirty="0" err="1"/>
              <a:t>Sử</a:t>
            </a:r>
            <a:r>
              <a:rPr spc="-390" dirty="0"/>
              <a:t> </a:t>
            </a:r>
            <a:r>
              <a:rPr spc="-135" dirty="0"/>
              <a:t>dụng </a:t>
            </a:r>
            <a:r>
              <a:rPr spc="-40" dirty="0"/>
              <a:t>thư </a:t>
            </a:r>
            <a:r>
              <a:rPr spc="-65" dirty="0"/>
              <a:t>điện</a:t>
            </a:r>
            <a:r>
              <a:rPr spc="-409" dirty="0"/>
              <a:t> </a:t>
            </a:r>
            <a:r>
              <a:rPr spc="-20" dirty="0"/>
              <a:t>tử</a:t>
            </a:r>
          </a:p>
          <a:p>
            <a:pPr marL="363855">
              <a:lnSpc>
                <a:spcPct val="100000"/>
              </a:lnSpc>
              <a:spcBef>
                <a:spcPts val="475"/>
              </a:spcBef>
            </a:pPr>
            <a:r>
              <a:rPr sz="2600" spc="-225" dirty="0">
                <a:solidFill>
                  <a:srgbClr val="4471C4"/>
                </a:solidFill>
              </a:rPr>
              <a:t>Tạo </a:t>
            </a:r>
            <a:r>
              <a:rPr sz="2600" spc="-50" dirty="0">
                <a:solidFill>
                  <a:srgbClr val="4471C4"/>
                </a:solidFill>
              </a:rPr>
              <a:t>tài </a:t>
            </a:r>
            <a:r>
              <a:rPr sz="2600" spc="-150" dirty="0">
                <a:solidFill>
                  <a:srgbClr val="4471C4"/>
                </a:solidFill>
              </a:rPr>
              <a:t>khoản </a:t>
            </a:r>
            <a:r>
              <a:rPr sz="2600" spc="-180" dirty="0">
                <a:solidFill>
                  <a:srgbClr val="4471C4"/>
                </a:solidFill>
              </a:rPr>
              <a:t>Google</a:t>
            </a:r>
            <a:r>
              <a:rPr sz="2600" spc="-420" dirty="0">
                <a:solidFill>
                  <a:srgbClr val="4471C4"/>
                </a:solidFill>
              </a:rPr>
              <a:t> </a:t>
            </a:r>
            <a:r>
              <a:rPr sz="2600" spc="-65" dirty="0">
                <a:solidFill>
                  <a:srgbClr val="4471C4"/>
                </a:solidFill>
              </a:rPr>
              <a:t>Mail</a:t>
            </a:r>
            <a:endParaRPr sz="2600" dirty="0"/>
          </a:p>
        </p:txBody>
      </p:sp>
      <p:sp>
        <p:nvSpPr>
          <p:cNvPr id="3" name="object 3"/>
          <p:cNvSpPr/>
          <p:nvPr/>
        </p:nvSpPr>
        <p:spPr>
          <a:xfrm>
            <a:off x="989253" y="1323873"/>
            <a:ext cx="6800850" cy="4911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057CFB-78BB-6849-B224-108668357F14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9FDA94-542D-1B4E-A29D-4ED12608630D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F14D0420-37EA-9F4C-A61E-D79ED29BA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81" y="885571"/>
            <a:ext cx="3572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0" dirty="0" err="1"/>
              <a:t>Sử</a:t>
            </a:r>
            <a:r>
              <a:rPr spc="-390" dirty="0"/>
              <a:t> </a:t>
            </a:r>
            <a:r>
              <a:rPr spc="-135" dirty="0"/>
              <a:t>dụng </a:t>
            </a:r>
            <a:r>
              <a:rPr spc="-40" dirty="0"/>
              <a:t>thư </a:t>
            </a:r>
            <a:r>
              <a:rPr spc="-65" dirty="0"/>
              <a:t>điện</a:t>
            </a:r>
            <a:r>
              <a:rPr spc="-425" dirty="0"/>
              <a:t> </a:t>
            </a:r>
            <a:r>
              <a:rPr spc="-20" dirty="0"/>
              <a:t>tử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274" y="1376299"/>
            <a:ext cx="3965575" cy="2443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20" dirty="0">
                <a:solidFill>
                  <a:srgbClr val="4471C4"/>
                </a:solidFill>
                <a:latin typeface="Arial"/>
                <a:cs typeface="Arial"/>
              </a:rPr>
              <a:t>Đăng </a:t>
            </a:r>
            <a:r>
              <a:rPr sz="2600" spc="-140" dirty="0">
                <a:solidFill>
                  <a:srgbClr val="4471C4"/>
                </a:solidFill>
                <a:latin typeface="Arial"/>
                <a:cs typeface="Arial"/>
              </a:rPr>
              <a:t>nhập </a:t>
            </a:r>
            <a:r>
              <a:rPr sz="2600" spc="-50" dirty="0">
                <a:solidFill>
                  <a:srgbClr val="4471C4"/>
                </a:solidFill>
                <a:latin typeface="Arial"/>
                <a:cs typeface="Arial"/>
              </a:rPr>
              <a:t>tài </a:t>
            </a:r>
            <a:r>
              <a:rPr sz="2600" spc="-145" dirty="0">
                <a:solidFill>
                  <a:srgbClr val="4471C4"/>
                </a:solidFill>
                <a:latin typeface="Arial"/>
                <a:cs typeface="Arial"/>
              </a:rPr>
              <a:t>khoản</a:t>
            </a:r>
            <a:r>
              <a:rPr sz="2600" spc="-44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600" spc="-150" dirty="0">
                <a:solidFill>
                  <a:srgbClr val="4471C4"/>
                </a:solidFill>
                <a:latin typeface="Arial"/>
                <a:cs typeface="Arial"/>
              </a:rPr>
              <a:t>google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70000"/>
              </a:lnSpc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600" spc="-290" dirty="0">
                <a:latin typeface="Arial"/>
                <a:cs typeface="Arial"/>
              </a:rPr>
              <a:t>Sau </a:t>
            </a:r>
            <a:r>
              <a:rPr sz="2600" spc="-85" dirty="0">
                <a:latin typeface="Arial"/>
                <a:cs typeface="Arial"/>
              </a:rPr>
              <a:t>khi </a:t>
            </a:r>
            <a:r>
              <a:rPr sz="2600" spc="-150" dirty="0">
                <a:latin typeface="Arial"/>
                <a:cs typeface="Arial"/>
              </a:rPr>
              <a:t>đăng </a:t>
            </a:r>
            <a:r>
              <a:rPr sz="2600" spc="-155" dirty="0">
                <a:latin typeface="Arial"/>
                <a:cs typeface="Arial"/>
              </a:rPr>
              <a:t>ký </a:t>
            </a:r>
            <a:r>
              <a:rPr sz="2600" spc="-75" dirty="0">
                <a:latin typeface="Arial"/>
                <a:cs typeface="Arial"/>
              </a:rPr>
              <a:t>thành </a:t>
            </a:r>
            <a:r>
              <a:rPr sz="2600" spc="-165" dirty="0">
                <a:latin typeface="Arial"/>
                <a:cs typeface="Arial"/>
              </a:rPr>
              <a:t>công  </a:t>
            </a:r>
            <a:r>
              <a:rPr sz="2600" spc="-65" dirty="0">
                <a:latin typeface="Arial"/>
                <a:cs typeface="Arial"/>
              </a:rPr>
              <a:t>ta </a:t>
            </a:r>
            <a:r>
              <a:rPr sz="2600" spc="-155" dirty="0">
                <a:latin typeface="Arial"/>
                <a:cs typeface="Arial"/>
              </a:rPr>
              <a:t>có </a:t>
            </a:r>
            <a:r>
              <a:rPr sz="2600" spc="-40" dirty="0">
                <a:latin typeface="Arial"/>
                <a:cs typeface="Arial"/>
              </a:rPr>
              <a:t>thể </a:t>
            </a:r>
            <a:r>
              <a:rPr sz="2600" spc="-150" dirty="0">
                <a:latin typeface="Arial"/>
                <a:cs typeface="Arial"/>
              </a:rPr>
              <a:t>đăng </a:t>
            </a:r>
            <a:r>
              <a:rPr sz="2600" spc="-125" dirty="0">
                <a:latin typeface="Arial"/>
                <a:cs typeface="Arial"/>
              </a:rPr>
              <a:t>nhập </a:t>
            </a:r>
            <a:r>
              <a:rPr sz="2600" spc="-45" dirty="0">
                <a:latin typeface="Arial"/>
                <a:cs typeface="Arial"/>
              </a:rPr>
              <a:t>tài</a:t>
            </a:r>
            <a:r>
              <a:rPr sz="2600" spc="-395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khoản  </a:t>
            </a:r>
            <a:r>
              <a:rPr sz="2600" spc="-165" dirty="0">
                <a:latin typeface="Arial"/>
                <a:cs typeface="Arial"/>
              </a:rPr>
              <a:t>Google </a:t>
            </a:r>
            <a:r>
              <a:rPr sz="2600" spc="-100" dirty="0">
                <a:latin typeface="Arial"/>
                <a:cs typeface="Arial"/>
              </a:rPr>
              <a:t>để </a:t>
            </a:r>
            <a:r>
              <a:rPr sz="2600" spc="-265" dirty="0">
                <a:latin typeface="Arial"/>
                <a:cs typeface="Arial"/>
              </a:rPr>
              <a:t>sử </a:t>
            </a:r>
            <a:r>
              <a:rPr sz="2600" spc="-130" dirty="0">
                <a:latin typeface="Arial"/>
                <a:cs typeface="Arial"/>
              </a:rPr>
              <a:t>dụng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email.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3667" y="1312672"/>
            <a:ext cx="2559431" cy="3536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29201" y="5003800"/>
            <a:ext cx="4419600" cy="1352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071472-6038-1547-B60C-5BA60279C3DB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CA45A49-FB8E-4B48-AB20-5F4F80324EB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5C511705-55F4-604F-9716-B8F2EEE85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81" y="816188"/>
            <a:ext cx="4434205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pc="-390" dirty="0" err="1"/>
              <a:t>Sử</a:t>
            </a:r>
            <a:r>
              <a:rPr spc="-390" dirty="0"/>
              <a:t> </a:t>
            </a:r>
            <a:r>
              <a:rPr spc="-135" dirty="0"/>
              <a:t>dụng </a:t>
            </a:r>
            <a:r>
              <a:rPr spc="-40" dirty="0"/>
              <a:t>thư </a:t>
            </a:r>
            <a:r>
              <a:rPr spc="-65" dirty="0"/>
              <a:t>điện</a:t>
            </a:r>
            <a:r>
              <a:rPr spc="-390" dirty="0"/>
              <a:t> </a:t>
            </a:r>
            <a:r>
              <a:rPr spc="-20" dirty="0"/>
              <a:t>tử</a:t>
            </a:r>
          </a:p>
          <a:p>
            <a:pPr marL="145415">
              <a:lnSpc>
                <a:spcPct val="100000"/>
              </a:lnSpc>
              <a:spcBef>
                <a:spcPts val="515"/>
              </a:spcBef>
            </a:pPr>
            <a:r>
              <a:rPr sz="2600" spc="-260" dirty="0">
                <a:solidFill>
                  <a:srgbClr val="4471C4"/>
                </a:solidFill>
              </a:rPr>
              <a:t>Cách </a:t>
            </a:r>
            <a:r>
              <a:rPr sz="2600" spc="-190" dirty="0">
                <a:solidFill>
                  <a:srgbClr val="4471C4"/>
                </a:solidFill>
              </a:rPr>
              <a:t>gởi </a:t>
            </a:r>
            <a:r>
              <a:rPr sz="2600" spc="-210" dirty="0">
                <a:solidFill>
                  <a:srgbClr val="4471C4"/>
                </a:solidFill>
              </a:rPr>
              <a:t>và </a:t>
            </a:r>
            <a:r>
              <a:rPr sz="2600" spc="-140" dirty="0">
                <a:solidFill>
                  <a:srgbClr val="4471C4"/>
                </a:solidFill>
              </a:rPr>
              <a:t>nhận </a:t>
            </a:r>
            <a:r>
              <a:rPr sz="2600" spc="-180" dirty="0">
                <a:solidFill>
                  <a:srgbClr val="4471C4"/>
                </a:solidFill>
              </a:rPr>
              <a:t>Email </a:t>
            </a:r>
            <a:r>
              <a:rPr sz="2600" spc="-165" dirty="0">
                <a:solidFill>
                  <a:srgbClr val="4471C4"/>
                </a:solidFill>
              </a:rPr>
              <a:t>với</a:t>
            </a:r>
            <a:r>
              <a:rPr sz="2600" spc="-235" dirty="0">
                <a:solidFill>
                  <a:srgbClr val="4471C4"/>
                </a:solidFill>
              </a:rPr>
              <a:t> </a:t>
            </a:r>
            <a:r>
              <a:rPr sz="2600" spc="-165" dirty="0">
                <a:solidFill>
                  <a:srgbClr val="4471C4"/>
                </a:solidFill>
              </a:rPr>
              <a:t>Gmail</a:t>
            </a:r>
            <a:endParaRPr sz="2600" dirty="0"/>
          </a:p>
        </p:txBody>
      </p:sp>
      <p:sp>
        <p:nvSpPr>
          <p:cNvPr id="3" name="object 3"/>
          <p:cNvSpPr/>
          <p:nvPr/>
        </p:nvSpPr>
        <p:spPr>
          <a:xfrm>
            <a:off x="1112837" y="1864360"/>
            <a:ext cx="1533525" cy="176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19197" y="1864385"/>
            <a:ext cx="4956683" cy="4540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78E3D4-078A-BE40-998D-9AAC79B1F50F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9977520-4D79-4D42-BBF3-AFEB706621B0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12CD16F7-3698-274A-AAAA-B8576E33E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81" y="816188"/>
            <a:ext cx="4434205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pc="-390" dirty="0" err="1"/>
              <a:t>Sử</a:t>
            </a:r>
            <a:r>
              <a:rPr spc="-390" dirty="0"/>
              <a:t> </a:t>
            </a:r>
            <a:r>
              <a:rPr spc="-135" dirty="0"/>
              <a:t>dụng </a:t>
            </a:r>
            <a:r>
              <a:rPr spc="-40" dirty="0"/>
              <a:t>thư </a:t>
            </a:r>
            <a:r>
              <a:rPr spc="-65" dirty="0"/>
              <a:t>điện</a:t>
            </a:r>
            <a:r>
              <a:rPr spc="-390" dirty="0"/>
              <a:t> </a:t>
            </a:r>
            <a:r>
              <a:rPr spc="-20" dirty="0"/>
              <a:t>tử</a:t>
            </a:r>
          </a:p>
          <a:p>
            <a:pPr marL="145415">
              <a:lnSpc>
                <a:spcPct val="100000"/>
              </a:lnSpc>
              <a:spcBef>
                <a:spcPts val="515"/>
              </a:spcBef>
            </a:pPr>
            <a:r>
              <a:rPr sz="2600" spc="-260" dirty="0">
                <a:solidFill>
                  <a:srgbClr val="4471C4"/>
                </a:solidFill>
              </a:rPr>
              <a:t>Cách </a:t>
            </a:r>
            <a:r>
              <a:rPr sz="2600" spc="-190" dirty="0">
                <a:solidFill>
                  <a:srgbClr val="4471C4"/>
                </a:solidFill>
              </a:rPr>
              <a:t>gởi </a:t>
            </a:r>
            <a:r>
              <a:rPr sz="2600" spc="-210" dirty="0">
                <a:solidFill>
                  <a:srgbClr val="4471C4"/>
                </a:solidFill>
              </a:rPr>
              <a:t>và </a:t>
            </a:r>
            <a:r>
              <a:rPr sz="2600" spc="-140" dirty="0">
                <a:solidFill>
                  <a:srgbClr val="4471C4"/>
                </a:solidFill>
              </a:rPr>
              <a:t>nhận </a:t>
            </a:r>
            <a:r>
              <a:rPr sz="2600" spc="-180" dirty="0">
                <a:solidFill>
                  <a:srgbClr val="4471C4"/>
                </a:solidFill>
              </a:rPr>
              <a:t>Email </a:t>
            </a:r>
            <a:r>
              <a:rPr sz="2600" spc="-165" dirty="0">
                <a:solidFill>
                  <a:srgbClr val="4471C4"/>
                </a:solidFill>
              </a:rPr>
              <a:t>với</a:t>
            </a:r>
            <a:r>
              <a:rPr sz="2600" spc="-235" dirty="0">
                <a:solidFill>
                  <a:srgbClr val="4471C4"/>
                </a:solidFill>
              </a:rPr>
              <a:t> </a:t>
            </a:r>
            <a:r>
              <a:rPr sz="2600" spc="-165" dirty="0">
                <a:solidFill>
                  <a:srgbClr val="4471C4"/>
                </a:solidFill>
              </a:rPr>
              <a:t>Gmail</a:t>
            </a:r>
            <a:endParaRPr sz="2600" dirty="0"/>
          </a:p>
        </p:txBody>
      </p:sp>
      <p:sp>
        <p:nvSpPr>
          <p:cNvPr id="3" name="object 3"/>
          <p:cNvSpPr/>
          <p:nvPr/>
        </p:nvSpPr>
        <p:spPr>
          <a:xfrm>
            <a:off x="770318" y="2023998"/>
            <a:ext cx="7000875" cy="1057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0318" y="3548507"/>
            <a:ext cx="7688707" cy="1658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7969E1-C971-704D-806E-27F9F749347A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919D67C-98D4-5946-B9B8-327E11D03123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E61DD9A8-7DF9-6048-93F2-40C7FE21C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381" y="201879"/>
            <a:ext cx="3572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90" dirty="0" err="1">
                <a:solidFill>
                  <a:srgbClr val="004164"/>
                </a:solidFill>
                <a:latin typeface="Arial"/>
                <a:cs typeface="Arial"/>
              </a:rPr>
              <a:t>Sử</a:t>
            </a:r>
            <a:r>
              <a:rPr sz="2800" spc="-39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004164"/>
                </a:solidFill>
                <a:latin typeface="Arial"/>
                <a:cs typeface="Arial"/>
              </a:rPr>
              <a:t>dụng </a:t>
            </a:r>
            <a:r>
              <a:rPr sz="2800" spc="-40" dirty="0">
                <a:solidFill>
                  <a:srgbClr val="004164"/>
                </a:solidFill>
                <a:latin typeface="Arial"/>
                <a:cs typeface="Arial"/>
              </a:rPr>
              <a:t>thư </a:t>
            </a:r>
            <a:r>
              <a:rPr sz="2800" spc="-65" dirty="0">
                <a:solidFill>
                  <a:srgbClr val="004164"/>
                </a:solidFill>
                <a:latin typeface="Arial"/>
                <a:cs typeface="Arial"/>
              </a:rPr>
              <a:t>điện</a:t>
            </a:r>
            <a:r>
              <a:rPr sz="2800" spc="-45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004164"/>
                </a:solidFill>
                <a:latin typeface="Arial"/>
                <a:cs typeface="Arial"/>
              </a:rPr>
              <a:t>tử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18438"/>
            <a:ext cx="43033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80" dirty="0">
                <a:solidFill>
                  <a:srgbClr val="4471C4"/>
                </a:solidFill>
                <a:latin typeface="Arial"/>
                <a:cs typeface="Arial"/>
              </a:rPr>
              <a:t>Google </a:t>
            </a:r>
            <a:r>
              <a:rPr sz="2600" spc="-65" dirty="0">
                <a:solidFill>
                  <a:srgbClr val="4471C4"/>
                </a:solidFill>
                <a:latin typeface="Arial"/>
                <a:cs typeface="Arial"/>
              </a:rPr>
              <a:t>Mail </a:t>
            </a:r>
            <a:r>
              <a:rPr sz="2600" spc="-70" dirty="0">
                <a:solidFill>
                  <a:srgbClr val="4471C4"/>
                </a:solidFill>
                <a:latin typeface="Arial"/>
                <a:cs typeface="Arial"/>
              </a:rPr>
              <a:t>- </a:t>
            </a:r>
            <a:r>
              <a:rPr sz="2600" spc="-215" dirty="0">
                <a:latin typeface="Arial"/>
                <a:cs typeface="Arial"/>
              </a:rPr>
              <a:t>Tạo </a:t>
            </a:r>
            <a:r>
              <a:rPr sz="2600" spc="-180" dirty="0">
                <a:latin typeface="Arial"/>
                <a:cs typeface="Arial"/>
              </a:rPr>
              <a:t>chữ </a:t>
            </a:r>
            <a:r>
              <a:rPr sz="2600" spc="-155" dirty="0">
                <a:latin typeface="Arial"/>
                <a:cs typeface="Arial"/>
              </a:rPr>
              <a:t>ký </a:t>
            </a:r>
            <a:r>
              <a:rPr sz="2600" spc="-75" dirty="0">
                <a:latin typeface="Arial"/>
                <a:cs typeface="Arial"/>
              </a:rPr>
              <a:t>điện</a:t>
            </a:r>
            <a:r>
              <a:rPr sz="2600" spc="-33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tử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9333" y="1985949"/>
            <a:ext cx="5631434" cy="3672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620" y="1986026"/>
            <a:ext cx="2295525" cy="3439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6ED201-FD80-304D-8D6A-AFB6B54CC941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1EFFB4-E167-AB41-9C72-D2EEDB37E51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474368B0-64C7-074E-93E9-C64A802F5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306" y="859662"/>
            <a:ext cx="461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 err="1"/>
              <a:t>Kiến</a:t>
            </a:r>
            <a:r>
              <a:rPr spc="-195" dirty="0"/>
              <a:t> </a:t>
            </a:r>
            <a:r>
              <a:rPr spc="-125" dirty="0"/>
              <a:t>thức </a:t>
            </a:r>
            <a:r>
              <a:rPr spc="-285" dirty="0"/>
              <a:t>cơ </a:t>
            </a:r>
            <a:r>
              <a:rPr spc="-160" dirty="0"/>
              <a:t>bản </a:t>
            </a:r>
            <a:r>
              <a:rPr spc="-175" dirty="0"/>
              <a:t>về</a:t>
            </a:r>
            <a:r>
              <a:rPr spc="-320" dirty="0"/>
              <a:t> </a:t>
            </a:r>
            <a:r>
              <a:rPr spc="-70" dirty="0"/>
              <a:t>Internet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5104" y="1449984"/>
            <a:ext cx="7532370" cy="36474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20"/>
              </a:spcBef>
            </a:pPr>
            <a:r>
              <a:rPr sz="2200" spc="-65" dirty="0">
                <a:solidFill>
                  <a:srgbClr val="4471C4"/>
                </a:solidFill>
                <a:latin typeface="Arial"/>
                <a:cs typeface="Arial"/>
              </a:rPr>
              <a:t>Interner </a:t>
            </a:r>
            <a:r>
              <a:rPr sz="2200" spc="-95" dirty="0">
                <a:solidFill>
                  <a:srgbClr val="4471C4"/>
                </a:solidFill>
                <a:latin typeface="Arial"/>
                <a:cs typeface="Arial"/>
              </a:rPr>
              <a:t>là</a:t>
            </a:r>
            <a:r>
              <a:rPr sz="2200" spc="-28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4471C4"/>
                </a:solidFill>
                <a:latin typeface="Arial"/>
                <a:cs typeface="Arial"/>
              </a:rPr>
              <a:t>gì?</a:t>
            </a:r>
            <a:endParaRPr sz="2200" dirty="0">
              <a:latin typeface="Arial"/>
              <a:cs typeface="Arial"/>
            </a:endParaRPr>
          </a:p>
          <a:p>
            <a:pPr marL="12700" marR="5080" algn="just">
              <a:lnSpc>
                <a:spcPct val="130100"/>
              </a:lnSpc>
              <a:spcBef>
                <a:spcPts val="525"/>
              </a:spcBef>
            </a:pPr>
            <a:r>
              <a:rPr sz="2200" spc="-50" dirty="0">
                <a:latin typeface="Arial"/>
                <a:cs typeface="Arial"/>
              </a:rPr>
              <a:t>Internet </a:t>
            </a:r>
            <a:r>
              <a:rPr sz="2200" spc="-100" dirty="0">
                <a:latin typeface="Arial"/>
                <a:cs typeface="Arial"/>
              </a:rPr>
              <a:t>là </a:t>
            </a:r>
            <a:r>
              <a:rPr sz="2200" spc="-114" dirty="0">
                <a:latin typeface="Arial"/>
                <a:cs typeface="Arial"/>
              </a:rPr>
              <a:t>hệ </a:t>
            </a:r>
            <a:r>
              <a:rPr sz="2200" spc="-70" dirty="0">
                <a:latin typeface="Arial"/>
                <a:cs typeface="Arial"/>
              </a:rPr>
              <a:t>thống thông </a:t>
            </a:r>
            <a:r>
              <a:rPr sz="2200" dirty="0">
                <a:latin typeface="Arial"/>
                <a:cs typeface="Arial"/>
              </a:rPr>
              <a:t>tin </a:t>
            </a:r>
            <a:r>
              <a:rPr sz="2200" spc="-70" dirty="0">
                <a:latin typeface="Arial"/>
                <a:cs typeface="Arial"/>
              </a:rPr>
              <a:t>toàn </a:t>
            </a:r>
            <a:r>
              <a:rPr sz="2200" spc="-150" dirty="0">
                <a:latin typeface="Arial"/>
                <a:cs typeface="Arial"/>
              </a:rPr>
              <a:t>cầu </a:t>
            </a:r>
            <a:r>
              <a:rPr sz="2200" spc="-135" dirty="0">
                <a:latin typeface="Arial"/>
                <a:cs typeface="Arial"/>
              </a:rPr>
              <a:t>có </a:t>
            </a:r>
            <a:r>
              <a:rPr sz="2200" spc="-40" dirty="0">
                <a:latin typeface="Arial"/>
                <a:cs typeface="Arial"/>
              </a:rPr>
              <a:t>thể </a:t>
            </a:r>
            <a:r>
              <a:rPr sz="2200" spc="-170" dirty="0">
                <a:latin typeface="Arial"/>
                <a:cs typeface="Arial"/>
              </a:rPr>
              <a:t>được </a:t>
            </a:r>
            <a:r>
              <a:rPr sz="2200" spc="-20" dirty="0">
                <a:latin typeface="Arial"/>
                <a:cs typeface="Arial"/>
              </a:rPr>
              <a:t>truy </a:t>
            </a:r>
            <a:r>
              <a:rPr sz="2200" spc="-110" dirty="0">
                <a:latin typeface="Arial"/>
                <a:cs typeface="Arial"/>
              </a:rPr>
              <a:t>nhập</a:t>
            </a:r>
            <a:r>
              <a:rPr sz="2200" spc="-385" dirty="0"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công  </a:t>
            </a:r>
            <a:r>
              <a:rPr sz="2200" spc="-135" dirty="0">
                <a:latin typeface="Arial"/>
                <a:cs typeface="Arial"/>
              </a:rPr>
              <a:t>cộng </a:t>
            </a:r>
            <a:r>
              <a:rPr sz="2200" spc="-125" dirty="0">
                <a:latin typeface="Arial"/>
                <a:cs typeface="Arial"/>
              </a:rPr>
              <a:t>gồm </a:t>
            </a:r>
            <a:r>
              <a:rPr sz="2200" spc="-185" dirty="0">
                <a:latin typeface="Arial"/>
                <a:cs typeface="Arial"/>
              </a:rPr>
              <a:t>các </a:t>
            </a:r>
            <a:r>
              <a:rPr sz="2200" spc="-145" dirty="0">
                <a:latin typeface="Arial"/>
                <a:cs typeface="Arial"/>
              </a:rPr>
              <a:t>mạng </a:t>
            </a:r>
            <a:r>
              <a:rPr sz="2200" spc="-160" dirty="0">
                <a:latin typeface="Arial"/>
                <a:cs typeface="Arial"/>
              </a:rPr>
              <a:t>máy </a:t>
            </a:r>
            <a:r>
              <a:rPr sz="2200" spc="-50" dirty="0">
                <a:latin typeface="Arial"/>
                <a:cs typeface="Arial"/>
              </a:rPr>
              <a:t>tính </a:t>
            </a:r>
            <a:r>
              <a:rPr sz="2200" spc="-170" dirty="0">
                <a:latin typeface="Arial"/>
                <a:cs typeface="Arial"/>
              </a:rPr>
              <a:t>được </a:t>
            </a:r>
            <a:r>
              <a:rPr sz="2200" spc="-65" dirty="0">
                <a:latin typeface="Arial"/>
                <a:cs typeface="Arial"/>
              </a:rPr>
              <a:t>liên </a:t>
            </a:r>
            <a:r>
              <a:rPr sz="2200" spc="-55" dirty="0">
                <a:latin typeface="Arial"/>
                <a:cs typeface="Arial"/>
              </a:rPr>
              <a:t>kết </a:t>
            </a:r>
            <a:r>
              <a:rPr sz="2200" spc="-135" dirty="0">
                <a:latin typeface="Arial"/>
                <a:cs typeface="Arial"/>
              </a:rPr>
              <a:t>với </a:t>
            </a:r>
            <a:r>
              <a:rPr sz="2200" spc="-105" dirty="0">
                <a:latin typeface="Arial"/>
                <a:cs typeface="Arial"/>
              </a:rPr>
              <a:t>nhau. </a:t>
            </a:r>
            <a:r>
              <a:rPr sz="2200" spc="-190" dirty="0">
                <a:latin typeface="Arial"/>
                <a:cs typeface="Arial"/>
              </a:rPr>
              <a:t>Hệ </a:t>
            </a:r>
            <a:r>
              <a:rPr sz="2200" spc="-70" dirty="0">
                <a:latin typeface="Arial"/>
                <a:cs typeface="Arial"/>
              </a:rPr>
              <a:t>thống </a:t>
            </a:r>
            <a:r>
              <a:rPr sz="2200" spc="-155" dirty="0">
                <a:latin typeface="Arial"/>
                <a:cs typeface="Arial"/>
              </a:rPr>
              <a:t>này  </a:t>
            </a:r>
            <a:r>
              <a:rPr sz="2200" spc="-55" dirty="0">
                <a:latin typeface="Arial"/>
                <a:cs typeface="Arial"/>
              </a:rPr>
              <a:t>truyền </a:t>
            </a:r>
            <a:r>
              <a:rPr sz="2200" spc="-70" dirty="0">
                <a:latin typeface="Arial"/>
                <a:cs typeface="Arial"/>
              </a:rPr>
              <a:t>thông </a:t>
            </a:r>
            <a:r>
              <a:rPr sz="2200" dirty="0">
                <a:latin typeface="Arial"/>
                <a:cs typeface="Arial"/>
              </a:rPr>
              <a:t>tin </a:t>
            </a:r>
            <a:r>
              <a:rPr sz="2200" spc="-50" dirty="0">
                <a:latin typeface="Arial"/>
                <a:cs typeface="Arial"/>
              </a:rPr>
              <a:t>theo </a:t>
            </a:r>
            <a:r>
              <a:rPr sz="2200" spc="-90" dirty="0">
                <a:latin typeface="Arial"/>
                <a:cs typeface="Arial"/>
              </a:rPr>
              <a:t>kiểu </a:t>
            </a:r>
            <a:r>
              <a:rPr sz="2200" spc="-120" dirty="0">
                <a:latin typeface="Arial"/>
                <a:cs typeface="Arial"/>
              </a:rPr>
              <a:t>chuyển </a:t>
            </a:r>
            <a:r>
              <a:rPr sz="2200" spc="-135" dirty="0">
                <a:latin typeface="Arial"/>
                <a:cs typeface="Arial"/>
              </a:rPr>
              <a:t>mạch </a:t>
            </a:r>
            <a:r>
              <a:rPr sz="2200" spc="-95" dirty="0">
                <a:latin typeface="Arial"/>
                <a:cs typeface="Arial"/>
              </a:rPr>
              <a:t>gói </a:t>
            </a:r>
            <a:r>
              <a:rPr sz="2200" spc="-145" dirty="0">
                <a:latin typeface="Arial"/>
                <a:cs typeface="Arial"/>
              </a:rPr>
              <a:t>dữ </a:t>
            </a:r>
            <a:r>
              <a:rPr sz="2200" spc="-65" dirty="0">
                <a:latin typeface="Arial"/>
                <a:cs typeface="Arial"/>
              </a:rPr>
              <a:t>liệu</a:t>
            </a:r>
            <a:r>
              <a:rPr sz="2200" spc="-29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(packet</a:t>
            </a:r>
            <a:endParaRPr sz="2200" dirty="0">
              <a:latin typeface="Arial"/>
              <a:cs typeface="Arial"/>
            </a:endParaRPr>
          </a:p>
          <a:p>
            <a:pPr marL="12700" marR="83185">
              <a:lnSpc>
                <a:spcPct val="130000"/>
              </a:lnSpc>
            </a:pPr>
            <a:r>
              <a:rPr sz="2200" spc="-90" dirty="0">
                <a:latin typeface="Arial"/>
                <a:cs typeface="Arial"/>
              </a:rPr>
              <a:t>switching) </a:t>
            </a:r>
            <a:r>
              <a:rPr sz="2200" spc="-160" dirty="0">
                <a:latin typeface="Arial"/>
                <a:cs typeface="Arial"/>
              </a:rPr>
              <a:t>dựa </a:t>
            </a:r>
            <a:r>
              <a:rPr sz="2200" spc="-35" dirty="0">
                <a:latin typeface="Arial"/>
                <a:cs typeface="Arial"/>
              </a:rPr>
              <a:t>trên </a:t>
            </a:r>
            <a:r>
              <a:rPr sz="2200" spc="-85" dirty="0">
                <a:latin typeface="Arial"/>
                <a:cs typeface="Arial"/>
              </a:rPr>
              <a:t>bộ </a:t>
            </a:r>
            <a:r>
              <a:rPr sz="2200" spc="-120" dirty="0">
                <a:latin typeface="Arial"/>
                <a:cs typeface="Arial"/>
              </a:rPr>
              <a:t>giao </a:t>
            </a:r>
            <a:r>
              <a:rPr sz="2200" spc="-90" dirty="0">
                <a:latin typeface="Arial"/>
                <a:cs typeface="Arial"/>
              </a:rPr>
              <a:t>thức </a:t>
            </a:r>
            <a:r>
              <a:rPr sz="2200" spc="-114" dirty="0">
                <a:latin typeface="Arial"/>
                <a:cs typeface="Arial"/>
              </a:rPr>
              <a:t>đã </a:t>
            </a:r>
            <a:r>
              <a:rPr sz="2200" spc="-170" dirty="0">
                <a:latin typeface="Arial"/>
                <a:cs typeface="Arial"/>
              </a:rPr>
              <a:t>được </a:t>
            </a:r>
            <a:r>
              <a:rPr sz="2200" spc="-125" dirty="0">
                <a:latin typeface="Arial"/>
                <a:cs typeface="Arial"/>
              </a:rPr>
              <a:t>chuẩn </a:t>
            </a:r>
            <a:r>
              <a:rPr sz="2200" spc="-120" dirty="0">
                <a:latin typeface="Arial"/>
                <a:cs typeface="Arial"/>
              </a:rPr>
              <a:t>hóa </a:t>
            </a:r>
            <a:r>
              <a:rPr sz="2200" spc="-110" dirty="0">
                <a:latin typeface="Arial"/>
                <a:cs typeface="Arial"/>
              </a:rPr>
              <a:t>(giao </a:t>
            </a:r>
            <a:r>
              <a:rPr sz="2200" spc="-90" dirty="0">
                <a:latin typeface="Arial"/>
                <a:cs typeface="Arial"/>
              </a:rPr>
              <a:t>thức  </a:t>
            </a:r>
            <a:r>
              <a:rPr sz="2200" spc="-210" dirty="0">
                <a:latin typeface="Arial"/>
                <a:cs typeface="Arial"/>
              </a:rPr>
              <a:t>TCP/IP). </a:t>
            </a:r>
            <a:r>
              <a:rPr sz="2200" spc="-185" dirty="0">
                <a:latin typeface="Arial"/>
                <a:cs typeface="Arial"/>
              </a:rPr>
              <a:t>Hệ </a:t>
            </a:r>
            <a:r>
              <a:rPr sz="2200" spc="-70" dirty="0">
                <a:latin typeface="Arial"/>
                <a:cs typeface="Arial"/>
              </a:rPr>
              <a:t>thống </a:t>
            </a:r>
            <a:r>
              <a:rPr sz="2200" spc="-155" dirty="0">
                <a:latin typeface="Arial"/>
                <a:cs typeface="Arial"/>
              </a:rPr>
              <a:t>này </a:t>
            </a:r>
            <a:r>
              <a:rPr sz="2200" spc="-120" dirty="0">
                <a:latin typeface="Arial"/>
                <a:cs typeface="Arial"/>
              </a:rPr>
              <a:t>bao </a:t>
            </a:r>
            <a:r>
              <a:rPr sz="2200" spc="-125" dirty="0">
                <a:latin typeface="Arial"/>
                <a:cs typeface="Arial"/>
              </a:rPr>
              <a:t>gồm </a:t>
            </a:r>
            <a:r>
              <a:rPr sz="2200" spc="-140" dirty="0">
                <a:latin typeface="Arial"/>
                <a:cs typeface="Arial"/>
              </a:rPr>
              <a:t>hàng </a:t>
            </a:r>
            <a:r>
              <a:rPr sz="2200" spc="-150" dirty="0">
                <a:latin typeface="Arial"/>
                <a:cs typeface="Arial"/>
              </a:rPr>
              <a:t>ngàn </a:t>
            </a:r>
            <a:r>
              <a:rPr sz="2200" spc="-145" dirty="0">
                <a:latin typeface="Arial"/>
                <a:cs typeface="Arial"/>
              </a:rPr>
              <a:t>mạng </a:t>
            </a:r>
            <a:r>
              <a:rPr sz="2200" spc="-155" dirty="0">
                <a:latin typeface="Arial"/>
                <a:cs typeface="Arial"/>
              </a:rPr>
              <a:t>máy </a:t>
            </a:r>
            <a:r>
              <a:rPr sz="2200" spc="-50" dirty="0">
                <a:latin typeface="Arial"/>
                <a:cs typeface="Arial"/>
              </a:rPr>
              <a:t>tính </a:t>
            </a:r>
            <a:r>
              <a:rPr sz="2200" spc="-80" dirty="0">
                <a:latin typeface="Arial"/>
                <a:cs typeface="Arial"/>
              </a:rPr>
              <a:t>nhỏ </a:t>
            </a:r>
            <a:r>
              <a:rPr sz="2200" spc="-145" dirty="0">
                <a:latin typeface="Arial"/>
                <a:cs typeface="Arial"/>
              </a:rPr>
              <a:t>hơn  </a:t>
            </a:r>
            <a:r>
              <a:rPr sz="2200" spc="-150" dirty="0">
                <a:latin typeface="Arial"/>
                <a:cs typeface="Arial"/>
              </a:rPr>
              <a:t>của </a:t>
            </a:r>
            <a:r>
              <a:rPr sz="2200" spc="-185" dirty="0">
                <a:latin typeface="Arial"/>
                <a:cs typeface="Arial"/>
              </a:rPr>
              <a:t>các </a:t>
            </a:r>
            <a:r>
              <a:rPr sz="2200" spc="-110" dirty="0">
                <a:latin typeface="Arial"/>
                <a:cs typeface="Arial"/>
              </a:rPr>
              <a:t>doanh </a:t>
            </a:r>
            <a:r>
              <a:rPr sz="2200" spc="-100" dirty="0">
                <a:latin typeface="Arial"/>
                <a:cs typeface="Arial"/>
              </a:rPr>
              <a:t>nghiệp, </a:t>
            </a:r>
            <a:r>
              <a:rPr sz="2200" spc="-150" dirty="0">
                <a:latin typeface="Arial"/>
                <a:cs typeface="Arial"/>
              </a:rPr>
              <a:t>của </a:t>
            </a:r>
            <a:r>
              <a:rPr sz="2200" spc="-185" dirty="0">
                <a:latin typeface="Arial"/>
                <a:cs typeface="Arial"/>
              </a:rPr>
              <a:t>các </a:t>
            </a:r>
            <a:r>
              <a:rPr sz="2200" spc="-90" dirty="0">
                <a:latin typeface="Arial"/>
                <a:cs typeface="Arial"/>
              </a:rPr>
              <a:t>viện </a:t>
            </a:r>
            <a:r>
              <a:rPr sz="2200" spc="-100" dirty="0">
                <a:latin typeface="Arial"/>
                <a:cs typeface="Arial"/>
              </a:rPr>
              <a:t>nghiên </a:t>
            </a:r>
            <a:r>
              <a:rPr sz="2200" spc="-155" dirty="0">
                <a:latin typeface="Arial"/>
                <a:cs typeface="Arial"/>
              </a:rPr>
              <a:t>cứu </a:t>
            </a:r>
            <a:r>
              <a:rPr sz="2200" spc="-180" dirty="0">
                <a:latin typeface="Arial"/>
                <a:cs typeface="Arial"/>
              </a:rPr>
              <a:t>và </a:t>
            </a:r>
            <a:r>
              <a:rPr sz="2200" spc="-185" dirty="0">
                <a:latin typeface="Arial"/>
                <a:cs typeface="Arial"/>
              </a:rPr>
              <a:t>các </a:t>
            </a:r>
            <a:r>
              <a:rPr sz="2200" spc="-105" dirty="0">
                <a:latin typeface="Arial"/>
                <a:cs typeface="Arial"/>
              </a:rPr>
              <a:t>trường </a:t>
            </a:r>
            <a:r>
              <a:rPr sz="2200" spc="-85" dirty="0">
                <a:latin typeface="Arial"/>
                <a:cs typeface="Arial"/>
              </a:rPr>
              <a:t>đại  </a:t>
            </a:r>
            <a:r>
              <a:rPr sz="2200" spc="-105" dirty="0">
                <a:latin typeface="Arial"/>
                <a:cs typeface="Arial"/>
              </a:rPr>
              <a:t>học, </a:t>
            </a:r>
            <a:r>
              <a:rPr sz="2200" spc="-145" dirty="0">
                <a:latin typeface="Arial"/>
                <a:cs typeface="Arial"/>
              </a:rPr>
              <a:t>của </a:t>
            </a:r>
            <a:r>
              <a:rPr sz="2200" spc="-150" dirty="0">
                <a:latin typeface="Arial"/>
                <a:cs typeface="Arial"/>
              </a:rPr>
              <a:t>người </a:t>
            </a:r>
            <a:r>
              <a:rPr sz="2200" spc="-114" dirty="0">
                <a:latin typeface="Arial"/>
                <a:cs typeface="Arial"/>
              </a:rPr>
              <a:t>dùng </a:t>
            </a:r>
            <a:r>
              <a:rPr sz="2200" spc="-190" dirty="0">
                <a:latin typeface="Arial"/>
                <a:cs typeface="Arial"/>
              </a:rPr>
              <a:t>cá </a:t>
            </a:r>
            <a:r>
              <a:rPr sz="2200" spc="-105" dirty="0">
                <a:latin typeface="Arial"/>
                <a:cs typeface="Arial"/>
              </a:rPr>
              <a:t>nhân, </a:t>
            </a:r>
            <a:r>
              <a:rPr sz="2200" spc="-180" dirty="0">
                <a:latin typeface="Arial"/>
                <a:cs typeface="Arial"/>
              </a:rPr>
              <a:t>và </a:t>
            </a:r>
            <a:r>
              <a:rPr sz="2200" spc="-185" dirty="0">
                <a:latin typeface="Arial"/>
                <a:cs typeface="Arial"/>
              </a:rPr>
              <a:t>các </a:t>
            </a:r>
            <a:r>
              <a:rPr sz="2200" spc="-114" dirty="0">
                <a:latin typeface="Arial"/>
                <a:cs typeface="Arial"/>
              </a:rPr>
              <a:t>chính </a:t>
            </a:r>
            <a:r>
              <a:rPr sz="2200" spc="-90" dirty="0">
                <a:latin typeface="Arial"/>
                <a:cs typeface="Arial"/>
              </a:rPr>
              <a:t>phủ </a:t>
            </a:r>
            <a:r>
              <a:rPr sz="2200" spc="-40" dirty="0">
                <a:latin typeface="Arial"/>
                <a:cs typeface="Arial"/>
              </a:rPr>
              <a:t>trên </a:t>
            </a:r>
            <a:r>
              <a:rPr sz="2200" spc="-75" dirty="0">
                <a:latin typeface="Arial"/>
                <a:cs typeface="Arial"/>
              </a:rPr>
              <a:t>toàn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cầu.</a:t>
            </a:r>
            <a:endParaRPr sz="2200" dirty="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66CCB4-791F-BC46-961D-795FB2C0391C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303811-1B41-4F45-8EA8-8F76E7F25892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630E09C7-CC99-6942-A01C-88C98031B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81" y="885571"/>
            <a:ext cx="3572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0" dirty="0" err="1"/>
              <a:t>Sử</a:t>
            </a:r>
            <a:r>
              <a:rPr spc="-390" dirty="0"/>
              <a:t> </a:t>
            </a:r>
            <a:r>
              <a:rPr spc="-135" dirty="0"/>
              <a:t>dụng </a:t>
            </a:r>
            <a:r>
              <a:rPr spc="-40" dirty="0"/>
              <a:t>thư </a:t>
            </a:r>
            <a:r>
              <a:rPr spc="-65" dirty="0"/>
              <a:t>điện</a:t>
            </a:r>
            <a:r>
              <a:rPr spc="-425" dirty="0"/>
              <a:t> </a:t>
            </a:r>
            <a:r>
              <a:rPr spc="-20" dirty="0"/>
              <a:t>tử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274" y="1376299"/>
            <a:ext cx="3744595" cy="4068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405" dirty="0">
                <a:solidFill>
                  <a:srgbClr val="4471C4"/>
                </a:solidFill>
                <a:latin typeface="Arial"/>
                <a:cs typeface="Arial"/>
              </a:rPr>
              <a:t>Sử </a:t>
            </a:r>
            <a:r>
              <a:rPr sz="2600" spc="-140" dirty="0">
                <a:solidFill>
                  <a:srgbClr val="4471C4"/>
                </a:solidFill>
                <a:latin typeface="Arial"/>
                <a:cs typeface="Arial"/>
              </a:rPr>
              <a:t>dụng </a:t>
            </a:r>
            <a:r>
              <a:rPr sz="2600" spc="-180" dirty="0">
                <a:solidFill>
                  <a:srgbClr val="4471C4"/>
                </a:solidFill>
                <a:latin typeface="Arial"/>
                <a:cs typeface="Arial"/>
              </a:rPr>
              <a:t>Google</a:t>
            </a:r>
            <a:r>
              <a:rPr sz="2600" spc="-39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4471C4"/>
                </a:solidFill>
                <a:latin typeface="Arial"/>
                <a:cs typeface="Arial"/>
              </a:rPr>
              <a:t>Drive</a:t>
            </a:r>
            <a:endParaRPr sz="26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180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600" spc="-290" dirty="0">
                <a:latin typeface="Arial"/>
                <a:cs typeface="Arial"/>
              </a:rPr>
              <a:t>Sau </a:t>
            </a:r>
            <a:r>
              <a:rPr sz="2600" spc="-85" dirty="0">
                <a:latin typeface="Arial"/>
                <a:cs typeface="Arial"/>
              </a:rPr>
              <a:t>khi </a:t>
            </a:r>
            <a:r>
              <a:rPr sz="2600" spc="-150" dirty="0">
                <a:latin typeface="Arial"/>
                <a:cs typeface="Arial"/>
              </a:rPr>
              <a:t>đăng </a:t>
            </a:r>
            <a:r>
              <a:rPr sz="2600" spc="-125" dirty="0">
                <a:latin typeface="Arial"/>
                <a:cs typeface="Arial"/>
              </a:rPr>
              <a:t>nhập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tài</a:t>
            </a:r>
            <a:endParaRPr sz="2600" dirty="0">
              <a:latin typeface="Arial"/>
              <a:cs typeface="Arial"/>
            </a:endParaRPr>
          </a:p>
          <a:p>
            <a:pPr marL="241300" marR="5080" algn="just">
              <a:lnSpc>
                <a:spcPct val="150000"/>
              </a:lnSpc>
              <a:spcBef>
                <a:spcPts val="5"/>
              </a:spcBef>
            </a:pPr>
            <a:r>
              <a:rPr sz="2600" spc="-130" dirty="0">
                <a:latin typeface="Arial"/>
                <a:cs typeface="Arial"/>
              </a:rPr>
              <a:t>khoản </a:t>
            </a:r>
            <a:r>
              <a:rPr sz="2600" spc="-155" dirty="0">
                <a:latin typeface="Arial"/>
                <a:cs typeface="Arial"/>
              </a:rPr>
              <a:t>Google, </a:t>
            </a:r>
            <a:r>
              <a:rPr sz="2600" spc="-135" dirty="0">
                <a:latin typeface="Arial"/>
                <a:cs typeface="Arial"/>
              </a:rPr>
              <a:t>nhà </a:t>
            </a:r>
            <a:r>
              <a:rPr sz="2600" spc="-155" dirty="0">
                <a:latin typeface="Arial"/>
                <a:cs typeface="Arial"/>
              </a:rPr>
              <a:t>cung  </a:t>
            </a:r>
            <a:r>
              <a:rPr sz="2600" spc="-175" dirty="0">
                <a:latin typeface="Arial"/>
                <a:cs typeface="Arial"/>
              </a:rPr>
              <a:t>cấp này cấp </a:t>
            </a:r>
            <a:r>
              <a:rPr sz="2600" spc="-75" dirty="0">
                <a:latin typeface="Arial"/>
                <a:cs typeface="Arial"/>
              </a:rPr>
              <a:t>phát </a:t>
            </a:r>
            <a:r>
              <a:rPr sz="2600" spc="-130" dirty="0">
                <a:latin typeface="Arial"/>
                <a:cs typeface="Arial"/>
              </a:rPr>
              <a:t>cho  </a:t>
            </a:r>
            <a:r>
              <a:rPr sz="2600" spc="-175" dirty="0">
                <a:latin typeface="Arial"/>
                <a:cs typeface="Arial"/>
              </a:rPr>
              <a:t>người </a:t>
            </a:r>
            <a:r>
              <a:rPr sz="2600" spc="-130" dirty="0">
                <a:latin typeface="Arial"/>
                <a:cs typeface="Arial"/>
              </a:rPr>
              <a:t>dung </a:t>
            </a:r>
            <a:r>
              <a:rPr sz="2600" spc="-25" dirty="0">
                <a:latin typeface="Arial"/>
                <a:cs typeface="Arial"/>
              </a:rPr>
              <a:t>một </a:t>
            </a:r>
            <a:r>
              <a:rPr sz="2600" spc="-135" dirty="0">
                <a:latin typeface="Arial"/>
                <a:cs typeface="Arial"/>
              </a:rPr>
              <a:t>không  </a:t>
            </a:r>
            <a:r>
              <a:rPr sz="2600" spc="-140" dirty="0">
                <a:latin typeface="Arial"/>
                <a:cs typeface="Arial"/>
              </a:rPr>
              <a:t>gian </a:t>
            </a:r>
            <a:r>
              <a:rPr sz="2600" spc="-110" dirty="0">
                <a:latin typeface="Arial"/>
                <a:cs typeface="Arial"/>
              </a:rPr>
              <a:t>lưu </a:t>
            </a:r>
            <a:r>
              <a:rPr sz="2600" spc="-25" dirty="0">
                <a:latin typeface="Arial"/>
                <a:cs typeface="Arial"/>
              </a:rPr>
              <a:t>trữ </a:t>
            </a:r>
            <a:r>
              <a:rPr sz="2600" spc="-70" dirty="0">
                <a:latin typeface="Arial"/>
                <a:cs typeface="Arial"/>
              </a:rPr>
              <a:t>trực </a:t>
            </a:r>
            <a:r>
              <a:rPr sz="2600" spc="-75" dirty="0">
                <a:latin typeface="Arial"/>
                <a:cs typeface="Arial"/>
              </a:rPr>
              <a:t>tuyến</a:t>
            </a:r>
            <a:r>
              <a:rPr sz="2600" spc="-434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gọi  </a:t>
            </a:r>
            <a:r>
              <a:rPr sz="2600" spc="-114" dirty="0">
                <a:latin typeface="Arial"/>
                <a:cs typeface="Arial"/>
              </a:rPr>
              <a:t>là </a:t>
            </a:r>
            <a:r>
              <a:rPr sz="2600" spc="-165" dirty="0">
                <a:latin typeface="Arial"/>
                <a:cs typeface="Arial"/>
              </a:rPr>
              <a:t>Google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Drive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5375" y="1092987"/>
            <a:ext cx="3105150" cy="5210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BB0913-04C8-8C4B-9D92-3E24BAE5F54F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1697A4-BF01-8F48-9289-D4094A758573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701D2916-F7C7-2546-91AF-FB60BB5CE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81" y="885571"/>
            <a:ext cx="3572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0" dirty="0" err="1"/>
              <a:t>Sử</a:t>
            </a:r>
            <a:r>
              <a:rPr spc="-390" dirty="0"/>
              <a:t> </a:t>
            </a:r>
            <a:r>
              <a:rPr spc="-135" dirty="0"/>
              <a:t>dụng </a:t>
            </a:r>
            <a:r>
              <a:rPr spc="-40" dirty="0"/>
              <a:t>thư </a:t>
            </a:r>
            <a:r>
              <a:rPr spc="-65" dirty="0"/>
              <a:t>điện</a:t>
            </a:r>
            <a:r>
              <a:rPr spc="-425" dirty="0"/>
              <a:t> </a:t>
            </a:r>
            <a:r>
              <a:rPr spc="-20" dirty="0"/>
              <a:t>tử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274" y="1345819"/>
            <a:ext cx="3456304" cy="4385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405" dirty="0">
                <a:solidFill>
                  <a:srgbClr val="4471C4"/>
                </a:solidFill>
                <a:latin typeface="Arial"/>
                <a:cs typeface="Arial"/>
              </a:rPr>
              <a:t>Sử </a:t>
            </a:r>
            <a:r>
              <a:rPr sz="2600" spc="-140" dirty="0">
                <a:solidFill>
                  <a:srgbClr val="4471C4"/>
                </a:solidFill>
                <a:latin typeface="Arial"/>
                <a:cs typeface="Arial"/>
              </a:rPr>
              <a:t>dụng </a:t>
            </a:r>
            <a:r>
              <a:rPr sz="2600" spc="-180" dirty="0">
                <a:solidFill>
                  <a:srgbClr val="4471C4"/>
                </a:solidFill>
                <a:latin typeface="Arial"/>
                <a:cs typeface="Arial"/>
              </a:rPr>
              <a:t>Google</a:t>
            </a:r>
            <a:r>
              <a:rPr sz="2600" spc="-39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4471C4"/>
                </a:solidFill>
                <a:latin typeface="Arial"/>
                <a:cs typeface="Arial"/>
              </a:rPr>
              <a:t>Drive</a:t>
            </a:r>
            <a:endParaRPr sz="26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870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600" spc="-290" dirty="0">
                <a:latin typeface="Arial"/>
                <a:cs typeface="Arial"/>
              </a:rPr>
              <a:t>Sau </a:t>
            </a:r>
            <a:r>
              <a:rPr sz="2600" spc="-85" dirty="0">
                <a:latin typeface="Arial"/>
                <a:cs typeface="Arial"/>
              </a:rPr>
              <a:t>khi </a:t>
            </a:r>
            <a:r>
              <a:rPr sz="2600" spc="-150" dirty="0">
                <a:latin typeface="Arial"/>
                <a:cs typeface="Arial"/>
              </a:rPr>
              <a:t>đăng </a:t>
            </a:r>
            <a:r>
              <a:rPr sz="2600" spc="-125" dirty="0">
                <a:latin typeface="Arial"/>
                <a:cs typeface="Arial"/>
              </a:rPr>
              <a:t>nhập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tài</a:t>
            </a:r>
            <a:endParaRPr sz="2600" dirty="0">
              <a:latin typeface="Arial"/>
              <a:cs typeface="Arial"/>
            </a:endParaRPr>
          </a:p>
          <a:p>
            <a:pPr marL="241300" marR="5080">
              <a:lnSpc>
                <a:spcPct val="140000"/>
              </a:lnSpc>
            </a:pPr>
            <a:r>
              <a:rPr sz="2600" spc="-130" dirty="0">
                <a:latin typeface="Arial"/>
                <a:cs typeface="Arial"/>
              </a:rPr>
              <a:t>khoản </a:t>
            </a:r>
            <a:r>
              <a:rPr sz="2600" spc="-155" dirty="0">
                <a:latin typeface="Arial"/>
                <a:cs typeface="Arial"/>
              </a:rPr>
              <a:t>Google, </a:t>
            </a:r>
            <a:r>
              <a:rPr sz="2600" spc="-135" dirty="0">
                <a:latin typeface="Arial"/>
                <a:cs typeface="Arial"/>
              </a:rPr>
              <a:t>nhà</a:t>
            </a:r>
            <a:r>
              <a:rPr sz="2600" spc="-225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cung  </a:t>
            </a:r>
            <a:r>
              <a:rPr sz="2600" spc="-175" dirty="0">
                <a:latin typeface="Arial"/>
                <a:cs typeface="Arial"/>
              </a:rPr>
              <a:t>cấp này cấp </a:t>
            </a:r>
            <a:r>
              <a:rPr sz="2600" spc="-75" dirty="0">
                <a:latin typeface="Arial"/>
                <a:cs typeface="Arial"/>
              </a:rPr>
              <a:t>phát </a:t>
            </a:r>
            <a:r>
              <a:rPr sz="2600" spc="-130" dirty="0">
                <a:latin typeface="Arial"/>
                <a:cs typeface="Arial"/>
              </a:rPr>
              <a:t>cho  </a:t>
            </a:r>
            <a:r>
              <a:rPr sz="2600" spc="-175" dirty="0">
                <a:latin typeface="Arial"/>
                <a:cs typeface="Arial"/>
              </a:rPr>
              <a:t>người </a:t>
            </a:r>
            <a:r>
              <a:rPr sz="2600" spc="-130" dirty="0">
                <a:latin typeface="Arial"/>
                <a:cs typeface="Arial"/>
              </a:rPr>
              <a:t>dung </a:t>
            </a:r>
            <a:r>
              <a:rPr sz="2600" spc="-25" dirty="0">
                <a:latin typeface="Arial"/>
                <a:cs typeface="Arial"/>
              </a:rPr>
              <a:t>một </a:t>
            </a:r>
            <a:r>
              <a:rPr sz="2600" spc="-135" dirty="0">
                <a:latin typeface="Arial"/>
                <a:cs typeface="Arial"/>
              </a:rPr>
              <a:t>không  </a:t>
            </a:r>
            <a:r>
              <a:rPr sz="2600" spc="-140" dirty="0">
                <a:latin typeface="Arial"/>
                <a:cs typeface="Arial"/>
              </a:rPr>
              <a:t>gian </a:t>
            </a:r>
            <a:r>
              <a:rPr sz="2600" spc="-110" dirty="0">
                <a:latin typeface="Arial"/>
                <a:cs typeface="Arial"/>
              </a:rPr>
              <a:t>lưu </a:t>
            </a:r>
            <a:r>
              <a:rPr sz="2600" spc="-25" dirty="0">
                <a:latin typeface="Arial"/>
                <a:cs typeface="Arial"/>
              </a:rPr>
              <a:t>trữ </a:t>
            </a:r>
            <a:r>
              <a:rPr sz="2600" spc="-70" dirty="0">
                <a:latin typeface="Arial"/>
                <a:cs typeface="Arial"/>
              </a:rPr>
              <a:t>trực </a:t>
            </a:r>
            <a:r>
              <a:rPr sz="2600" spc="-75" dirty="0">
                <a:latin typeface="Arial"/>
                <a:cs typeface="Arial"/>
              </a:rPr>
              <a:t>tuyến  </a:t>
            </a:r>
            <a:r>
              <a:rPr sz="2600" spc="-95" dirty="0">
                <a:latin typeface="Arial"/>
                <a:cs typeface="Arial"/>
              </a:rPr>
              <a:t>miễn </a:t>
            </a:r>
            <a:r>
              <a:rPr sz="2600" spc="-114" dirty="0">
                <a:latin typeface="Arial"/>
                <a:cs typeface="Arial"/>
              </a:rPr>
              <a:t>phí </a:t>
            </a:r>
            <a:r>
              <a:rPr sz="2600" spc="-265" dirty="0">
                <a:latin typeface="Arial"/>
                <a:cs typeface="Arial"/>
              </a:rPr>
              <a:t>15GB </a:t>
            </a:r>
            <a:r>
              <a:rPr sz="2600" spc="-110" dirty="0">
                <a:latin typeface="Arial"/>
                <a:cs typeface="Arial"/>
              </a:rPr>
              <a:t>gọi </a:t>
            </a:r>
            <a:r>
              <a:rPr sz="2600" spc="-114" dirty="0">
                <a:latin typeface="Arial"/>
                <a:cs typeface="Arial"/>
              </a:rPr>
              <a:t>là  </a:t>
            </a:r>
            <a:r>
              <a:rPr sz="2600" spc="-165" dirty="0">
                <a:latin typeface="Arial"/>
                <a:cs typeface="Arial"/>
              </a:rPr>
              <a:t>Google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Drive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5375" y="1092987"/>
            <a:ext cx="3105150" cy="5210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A3666A-C596-A048-9846-6A44CC2BC5B9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94C6ED-C680-F945-93C6-7876D0717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60D3BEAD-132C-3F46-994A-12393BD5B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81" y="816188"/>
            <a:ext cx="3572510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pc="-390" dirty="0" err="1"/>
              <a:t>Sử</a:t>
            </a:r>
            <a:r>
              <a:rPr spc="-390" dirty="0"/>
              <a:t> </a:t>
            </a:r>
            <a:r>
              <a:rPr spc="-135" dirty="0"/>
              <a:t>dụng </a:t>
            </a:r>
            <a:r>
              <a:rPr spc="-40" dirty="0"/>
              <a:t>thư </a:t>
            </a:r>
            <a:r>
              <a:rPr spc="-65" dirty="0"/>
              <a:t>điện</a:t>
            </a:r>
            <a:r>
              <a:rPr spc="-425" dirty="0"/>
              <a:t> </a:t>
            </a:r>
            <a:r>
              <a:rPr spc="-20" dirty="0"/>
              <a:t>tử</a:t>
            </a:r>
          </a:p>
          <a:p>
            <a:pPr marL="145415">
              <a:lnSpc>
                <a:spcPct val="100000"/>
              </a:lnSpc>
              <a:spcBef>
                <a:spcPts val="515"/>
              </a:spcBef>
            </a:pPr>
            <a:r>
              <a:rPr sz="2600" spc="-405" dirty="0">
                <a:solidFill>
                  <a:srgbClr val="4471C4"/>
                </a:solidFill>
              </a:rPr>
              <a:t>Sử </a:t>
            </a:r>
            <a:r>
              <a:rPr sz="2600" spc="-140" dirty="0">
                <a:solidFill>
                  <a:srgbClr val="4471C4"/>
                </a:solidFill>
              </a:rPr>
              <a:t>dụng </a:t>
            </a:r>
            <a:r>
              <a:rPr sz="2600" spc="-180" dirty="0">
                <a:solidFill>
                  <a:srgbClr val="4471C4"/>
                </a:solidFill>
              </a:rPr>
              <a:t>Google</a:t>
            </a:r>
            <a:r>
              <a:rPr sz="2600" spc="-395" dirty="0">
                <a:solidFill>
                  <a:srgbClr val="4471C4"/>
                </a:solidFill>
              </a:rPr>
              <a:t> </a:t>
            </a:r>
            <a:r>
              <a:rPr sz="2600" spc="-135" dirty="0">
                <a:solidFill>
                  <a:srgbClr val="4471C4"/>
                </a:solidFill>
              </a:rPr>
              <a:t>Drive</a:t>
            </a:r>
            <a:endParaRPr sz="2600" dirty="0"/>
          </a:p>
        </p:txBody>
      </p:sp>
      <p:sp>
        <p:nvSpPr>
          <p:cNvPr id="3" name="object 3"/>
          <p:cNvSpPr/>
          <p:nvPr/>
        </p:nvSpPr>
        <p:spPr>
          <a:xfrm>
            <a:off x="770318" y="1910372"/>
            <a:ext cx="8231758" cy="3982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BF2F81-A5B8-8542-BC67-622BB4135B7B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B0403D-177F-574E-9C70-443535FCDFB0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9420E33C-5026-6E42-861C-ECAD6C23F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81" y="816188"/>
            <a:ext cx="3572510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pc="-390" dirty="0" err="1"/>
              <a:t>Sử</a:t>
            </a:r>
            <a:r>
              <a:rPr spc="-390" dirty="0"/>
              <a:t> </a:t>
            </a:r>
            <a:r>
              <a:rPr spc="-135" dirty="0"/>
              <a:t>dụng </a:t>
            </a:r>
            <a:r>
              <a:rPr spc="-40" dirty="0"/>
              <a:t>thư </a:t>
            </a:r>
            <a:r>
              <a:rPr spc="-65" dirty="0"/>
              <a:t>điện</a:t>
            </a:r>
            <a:r>
              <a:rPr spc="-425" dirty="0"/>
              <a:t> </a:t>
            </a:r>
            <a:r>
              <a:rPr spc="-20" dirty="0"/>
              <a:t>tử</a:t>
            </a:r>
          </a:p>
          <a:p>
            <a:pPr marL="145415">
              <a:lnSpc>
                <a:spcPct val="100000"/>
              </a:lnSpc>
              <a:spcBef>
                <a:spcPts val="515"/>
              </a:spcBef>
            </a:pPr>
            <a:r>
              <a:rPr sz="2600" spc="-405" dirty="0">
                <a:solidFill>
                  <a:srgbClr val="4471C4"/>
                </a:solidFill>
              </a:rPr>
              <a:t>Sử </a:t>
            </a:r>
            <a:r>
              <a:rPr sz="2600" spc="-140" dirty="0">
                <a:solidFill>
                  <a:srgbClr val="4471C4"/>
                </a:solidFill>
              </a:rPr>
              <a:t>dụng </a:t>
            </a:r>
            <a:r>
              <a:rPr sz="2600" spc="-180" dirty="0">
                <a:solidFill>
                  <a:srgbClr val="4471C4"/>
                </a:solidFill>
              </a:rPr>
              <a:t>Google</a:t>
            </a:r>
            <a:r>
              <a:rPr sz="2600" spc="-405" dirty="0">
                <a:solidFill>
                  <a:srgbClr val="4471C4"/>
                </a:solidFill>
              </a:rPr>
              <a:t> </a:t>
            </a:r>
            <a:r>
              <a:rPr sz="2600" spc="-180" dirty="0">
                <a:solidFill>
                  <a:srgbClr val="4471C4"/>
                </a:solidFill>
              </a:rPr>
              <a:t>Translate</a:t>
            </a:r>
            <a:endParaRPr sz="2600" dirty="0"/>
          </a:p>
        </p:txBody>
      </p:sp>
      <p:sp>
        <p:nvSpPr>
          <p:cNvPr id="3" name="object 3"/>
          <p:cNvSpPr/>
          <p:nvPr/>
        </p:nvSpPr>
        <p:spPr>
          <a:xfrm>
            <a:off x="434682" y="1874901"/>
            <a:ext cx="1909952" cy="3358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0335" y="1874901"/>
            <a:ext cx="6365367" cy="1937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0335" y="4034739"/>
            <a:ext cx="6218936" cy="1978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27BF40-B2CB-C54F-8602-98E48ACB805A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1D7580-7B93-0745-8CD5-5DF937699984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D4207BCB-40D2-7445-A8AF-66C7898C1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306" y="859662"/>
            <a:ext cx="461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 err="1"/>
              <a:t>Kiến</a:t>
            </a:r>
            <a:r>
              <a:rPr spc="-195" dirty="0"/>
              <a:t> </a:t>
            </a:r>
            <a:r>
              <a:rPr spc="-125" dirty="0"/>
              <a:t>thức </a:t>
            </a:r>
            <a:r>
              <a:rPr spc="-285" dirty="0"/>
              <a:t>cơ </a:t>
            </a:r>
            <a:r>
              <a:rPr spc="-160" dirty="0"/>
              <a:t>bản </a:t>
            </a:r>
            <a:r>
              <a:rPr spc="-175" dirty="0"/>
              <a:t>về</a:t>
            </a:r>
            <a:r>
              <a:rPr spc="-320" dirty="0"/>
              <a:t> </a:t>
            </a:r>
            <a:r>
              <a:rPr spc="-70" dirty="0"/>
              <a:t>Internet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5104" y="1447224"/>
            <a:ext cx="7620000" cy="382841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40"/>
              </a:spcBef>
            </a:pPr>
            <a:r>
              <a:rPr sz="2200" spc="-150" dirty="0">
                <a:solidFill>
                  <a:srgbClr val="4471C4"/>
                </a:solidFill>
                <a:latin typeface="Arial"/>
                <a:cs typeface="Arial"/>
              </a:rPr>
              <a:t>Địa </a:t>
            </a:r>
            <a:r>
              <a:rPr sz="2200" spc="-95" dirty="0">
                <a:solidFill>
                  <a:srgbClr val="4471C4"/>
                </a:solidFill>
                <a:latin typeface="Arial"/>
                <a:cs typeface="Arial"/>
              </a:rPr>
              <a:t>chỉ</a:t>
            </a:r>
            <a:r>
              <a:rPr sz="2200" spc="-19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4471C4"/>
                </a:solidFill>
                <a:latin typeface="Arial"/>
                <a:cs typeface="Arial"/>
              </a:rPr>
              <a:t>IP</a:t>
            </a:r>
            <a:endParaRPr sz="2200" dirty="0">
              <a:latin typeface="Arial"/>
              <a:cs typeface="Arial"/>
            </a:endParaRPr>
          </a:p>
          <a:p>
            <a:pPr marL="12700" marR="66675" algn="just">
              <a:lnSpc>
                <a:spcPct val="130100"/>
              </a:lnSpc>
              <a:spcBef>
                <a:spcPts val="509"/>
              </a:spcBef>
            </a:pPr>
            <a:r>
              <a:rPr sz="2000" spc="-140" dirty="0">
                <a:latin typeface="Arial"/>
                <a:cs typeface="Arial"/>
              </a:rPr>
              <a:t>Khi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tham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gia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vào </a:t>
            </a:r>
            <a:r>
              <a:rPr sz="2000" spc="-30" dirty="0">
                <a:latin typeface="Arial"/>
                <a:cs typeface="Arial"/>
              </a:rPr>
              <a:t>Interntet,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mỗi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máy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tính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gọi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là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host,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phải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có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một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địa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chỉ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00" dirty="0">
                <a:latin typeface="Arial"/>
                <a:cs typeface="Arial"/>
              </a:rPr>
              <a:t>IP  </a:t>
            </a:r>
            <a:r>
              <a:rPr sz="2000" spc="-100" dirty="0">
                <a:latin typeface="Arial"/>
                <a:cs typeface="Arial"/>
              </a:rPr>
              <a:t>dùng </a:t>
            </a:r>
            <a:r>
              <a:rPr sz="2000" spc="-80" dirty="0">
                <a:latin typeface="Arial"/>
                <a:cs typeface="Arial"/>
              </a:rPr>
              <a:t>để </a:t>
            </a:r>
            <a:r>
              <a:rPr sz="2000" spc="-95" dirty="0">
                <a:latin typeface="Arial"/>
                <a:cs typeface="Arial"/>
              </a:rPr>
              <a:t>nhận </a:t>
            </a:r>
            <a:r>
              <a:rPr sz="2000" spc="-110" dirty="0">
                <a:latin typeface="Arial"/>
                <a:cs typeface="Arial"/>
              </a:rPr>
              <a:t>dạng. </a:t>
            </a:r>
            <a:r>
              <a:rPr sz="2000" spc="-135" dirty="0">
                <a:latin typeface="Arial"/>
                <a:cs typeface="Arial"/>
              </a:rPr>
              <a:t>Địa </a:t>
            </a:r>
            <a:r>
              <a:rPr sz="2000" spc="-80" dirty="0">
                <a:latin typeface="Arial"/>
                <a:cs typeface="Arial"/>
              </a:rPr>
              <a:t>chỉ </a:t>
            </a:r>
            <a:r>
              <a:rPr sz="2000" spc="-160" dirty="0">
                <a:latin typeface="Arial"/>
                <a:cs typeface="Arial"/>
              </a:rPr>
              <a:t>IPv4 </a:t>
            </a:r>
            <a:r>
              <a:rPr sz="2000" spc="-150" dirty="0">
                <a:latin typeface="Arial"/>
                <a:cs typeface="Arial"/>
              </a:rPr>
              <a:t>được </a:t>
            </a:r>
            <a:r>
              <a:rPr sz="2000" spc="-105" dirty="0">
                <a:latin typeface="Arial"/>
                <a:cs typeface="Arial"/>
              </a:rPr>
              <a:t>chia </a:t>
            </a:r>
            <a:r>
              <a:rPr sz="2000" spc="-85" dirty="0">
                <a:latin typeface="Arial"/>
                <a:cs typeface="Arial"/>
              </a:rPr>
              <a:t>làm </a:t>
            </a:r>
            <a:r>
              <a:rPr sz="2000" spc="-100" dirty="0">
                <a:latin typeface="Arial"/>
                <a:cs typeface="Arial"/>
              </a:rPr>
              <a:t>4 </a:t>
            </a:r>
            <a:r>
              <a:rPr sz="2000" spc="-150" dirty="0">
                <a:latin typeface="Arial"/>
                <a:cs typeface="Arial"/>
              </a:rPr>
              <a:t>số </a:t>
            </a:r>
            <a:r>
              <a:rPr sz="2000" spc="-55" dirty="0">
                <a:latin typeface="Arial"/>
                <a:cs typeface="Arial"/>
              </a:rPr>
              <a:t>thập </a:t>
            </a:r>
            <a:r>
              <a:rPr sz="2000" spc="-95" dirty="0">
                <a:latin typeface="Arial"/>
                <a:cs typeface="Arial"/>
              </a:rPr>
              <a:t>phân </a:t>
            </a:r>
            <a:r>
              <a:rPr sz="2000" spc="-120" dirty="0">
                <a:latin typeface="Arial"/>
                <a:cs typeface="Arial"/>
              </a:rPr>
              <a:t>có </a:t>
            </a:r>
            <a:r>
              <a:rPr sz="2000" spc="-114" dirty="0">
                <a:latin typeface="Arial"/>
                <a:cs typeface="Arial"/>
              </a:rPr>
              <a:t>giá </a:t>
            </a:r>
            <a:r>
              <a:rPr sz="2000" spc="40" dirty="0">
                <a:latin typeface="Arial"/>
                <a:cs typeface="Arial"/>
              </a:rPr>
              <a:t>trị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từ  </a:t>
            </a:r>
            <a:r>
              <a:rPr sz="2000" spc="-100" dirty="0">
                <a:latin typeface="Arial"/>
                <a:cs typeface="Arial"/>
              </a:rPr>
              <a:t>0 </a:t>
            </a:r>
            <a:r>
              <a:rPr sz="2000" spc="-55" dirty="0">
                <a:latin typeface="Arial"/>
                <a:cs typeface="Arial"/>
              </a:rPr>
              <a:t>- </a:t>
            </a:r>
            <a:r>
              <a:rPr sz="2000" spc="-90" dirty="0">
                <a:latin typeface="Arial"/>
                <a:cs typeface="Arial"/>
              </a:rPr>
              <a:t>255, </a:t>
            </a:r>
            <a:r>
              <a:rPr sz="2000" spc="-95" dirty="0">
                <a:latin typeface="Arial"/>
                <a:cs typeface="Arial"/>
              </a:rPr>
              <a:t>phân </a:t>
            </a:r>
            <a:r>
              <a:rPr sz="2000" spc="-145" dirty="0">
                <a:latin typeface="Arial"/>
                <a:cs typeface="Arial"/>
              </a:rPr>
              <a:t>cách </a:t>
            </a:r>
            <a:r>
              <a:rPr sz="2000" spc="-95" dirty="0">
                <a:latin typeface="Arial"/>
                <a:cs typeface="Arial"/>
              </a:rPr>
              <a:t>nhau </a:t>
            </a:r>
            <a:r>
              <a:rPr sz="2000" spc="-125" dirty="0">
                <a:latin typeface="Arial"/>
                <a:cs typeface="Arial"/>
              </a:rPr>
              <a:t>bằng </a:t>
            </a:r>
            <a:r>
              <a:rPr sz="2000" spc="-105" dirty="0">
                <a:latin typeface="Arial"/>
                <a:cs typeface="Arial"/>
              </a:rPr>
              <a:t>dấu </a:t>
            </a:r>
            <a:r>
              <a:rPr sz="2000" spc="-120" dirty="0">
                <a:latin typeface="Arial"/>
                <a:cs typeface="Arial"/>
              </a:rPr>
              <a:t>chấm </a:t>
            </a:r>
            <a:r>
              <a:rPr sz="2000" spc="-100" dirty="0">
                <a:latin typeface="Arial"/>
                <a:cs typeface="Arial"/>
              </a:rPr>
              <a:t>(ví </a:t>
            </a:r>
            <a:r>
              <a:rPr sz="2000" spc="-75" dirty="0">
                <a:latin typeface="Arial"/>
                <a:cs typeface="Arial"/>
              </a:rPr>
              <a:t>dụ </a:t>
            </a:r>
            <a:r>
              <a:rPr sz="2000" spc="-90" dirty="0">
                <a:latin typeface="Arial"/>
                <a:cs typeface="Arial"/>
              </a:rPr>
              <a:t>như: 172.16.19.5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hoặc</a:t>
            </a:r>
            <a:endParaRPr sz="2000" dirty="0">
              <a:latin typeface="Arial"/>
              <a:cs typeface="Arial"/>
            </a:endParaRPr>
          </a:p>
          <a:p>
            <a:pPr marL="12700" marR="1393190" algn="just">
              <a:lnSpc>
                <a:spcPts val="3120"/>
              </a:lnSpc>
              <a:spcBef>
                <a:spcPts val="225"/>
              </a:spcBef>
            </a:pPr>
            <a:r>
              <a:rPr sz="2000" spc="-90" dirty="0">
                <a:latin typeface="Arial"/>
                <a:cs typeface="Arial"/>
              </a:rPr>
              <a:t>172.16.0.3).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Để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truy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xuất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vào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trang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chủ </a:t>
            </a:r>
            <a:r>
              <a:rPr sz="2000" spc="-135" dirty="0">
                <a:latin typeface="Arial"/>
                <a:cs typeface="Arial"/>
              </a:rPr>
              <a:t>của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báo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tuổi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trẻ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gõ  </a:t>
            </a:r>
            <a:r>
              <a:rPr sz="2000" spc="-95" dirty="0">
                <a:latin typeface="Arial"/>
                <a:cs typeface="Arial"/>
              </a:rPr>
              <a:t>123.30.128.10 </a:t>
            </a:r>
            <a:r>
              <a:rPr sz="2000" spc="-130" dirty="0">
                <a:latin typeface="Arial"/>
                <a:cs typeface="Arial"/>
              </a:rPr>
              <a:t>vào </a:t>
            </a:r>
            <a:r>
              <a:rPr sz="2000" spc="-70" dirty="0">
                <a:latin typeface="Arial"/>
                <a:cs typeface="Arial"/>
              </a:rPr>
              <a:t>ô địa </a:t>
            </a:r>
            <a:r>
              <a:rPr sz="2000" spc="-80" dirty="0">
                <a:latin typeface="Arial"/>
                <a:cs typeface="Arial"/>
              </a:rPr>
              <a:t>chỉ </a:t>
            </a:r>
            <a:r>
              <a:rPr sz="2000" spc="-25" dirty="0">
                <a:latin typeface="Arial"/>
                <a:cs typeface="Arial"/>
              </a:rPr>
              <a:t>trên </a:t>
            </a:r>
            <a:r>
              <a:rPr sz="2000" spc="-30" dirty="0">
                <a:latin typeface="Arial"/>
                <a:cs typeface="Arial"/>
              </a:rPr>
              <a:t>trình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duyệt.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30000"/>
              </a:lnSpc>
              <a:spcBef>
                <a:spcPts val="259"/>
              </a:spcBef>
            </a:pPr>
            <a:r>
              <a:rPr sz="2000" spc="-195" dirty="0">
                <a:latin typeface="Arial"/>
                <a:cs typeface="Arial"/>
              </a:rPr>
              <a:t>Cách </a:t>
            </a:r>
            <a:r>
              <a:rPr sz="2000" spc="-85" dirty="0">
                <a:latin typeface="Arial"/>
                <a:cs typeface="Arial"/>
              </a:rPr>
              <a:t>đánh </a:t>
            </a:r>
            <a:r>
              <a:rPr sz="2000" spc="-195" dirty="0">
                <a:latin typeface="Arial"/>
                <a:cs typeface="Arial"/>
              </a:rPr>
              <a:t>IP </a:t>
            </a:r>
            <a:r>
              <a:rPr sz="2000" spc="-110" dirty="0">
                <a:latin typeface="Arial"/>
                <a:cs typeface="Arial"/>
              </a:rPr>
              <a:t>gồm </a:t>
            </a:r>
            <a:r>
              <a:rPr sz="2000" spc="-100" dirty="0">
                <a:latin typeface="Arial"/>
                <a:cs typeface="Arial"/>
              </a:rPr>
              <a:t>4 </a:t>
            </a:r>
            <a:r>
              <a:rPr sz="2000" spc="-150" dirty="0">
                <a:latin typeface="Arial"/>
                <a:cs typeface="Arial"/>
              </a:rPr>
              <a:t>số </a:t>
            </a:r>
            <a:r>
              <a:rPr sz="2000" spc="-55" dirty="0">
                <a:latin typeface="Arial"/>
                <a:cs typeface="Arial"/>
              </a:rPr>
              <a:t>thập </a:t>
            </a:r>
            <a:r>
              <a:rPr sz="2000" spc="-95" dirty="0">
                <a:latin typeface="Arial"/>
                <a:cs typeface="Arial"/>
              </a:rPr>
              <a:t>phân </a:t>
            </a:r>
            <a:r>
              <a:rPr sz="2000" spc="-110" dirty="0">
                <a:latin typeface="Arial"/>
                <a:cs typeface="Arial"/>
              </a:rPr>
              <a:t>như </a:t>
            </a:r>
            <a:r>
              <a:rPr sz="2000" spc="-30" dirty="0">
                <a:latin typeface="Arial"/>
                <a:cs typeface="Arial"/>
              </a:rPr>
              <a:t>trình </a:t>
            </a:r>
            <a:r>
              <a:rPr sz="2000" spc="-130" dirty="0">
                <a:latin typeface="Arial"/>
                <a:cs typeface="Arial"/>
              </a:rPr>
              <a:t>bày </a:t>
            </a:r>
            <a:r>
              <a:rPr sz="2000" spc="-240" dirty="0">
                <a:latin typeface="Arial"/>
                <a:cs typeface="Arial"/>
              </a:rPr>
              <a:t>ở </a:t>
            </a:r>
            <a:r>
              <a:rPr sz="2000" spc="-25" dirty="0">
                <a:latin typeface="Arial"/>
                <a:cs typeface="Arial"/>
              </a:rPr>
              <a:t>trên </a:t>
            </a:r>
            <a:r>
              <a:rPr sz="2000" spc="-85" dirty="0">
                <a:latin typeface="Arial"/>
                <a:cs typeface="Arial"/>
              </a:rPr>
              <a:t>gọi </a:t>
            </a:r>
            <a:r>
              <a:rPr sz="2000" spc="-90" dirty="0">
                <a:latin typeface="Arial"/>
                <a:cs typeface="Arial"/>
              </a:rPr>
              <a:t>là </a:t>
            </a:r>
            <a:r>
              <a:rPr sz="2000" spc="-140" dirty="0">
                <a:latin typeface="Arial"/>
                <a:cs typeface="Arial"/>
              </a:rPr>
              <a:t>IPv4. </a:t>
            </a:r>
            <a:r>
              <a:rPr sz="2000" spc="-105" dirty="0">
                <a:latin typeface="Arial"/>
                <a:cs typeface="Arial"/>
              </a:rPr>
              <a:t>Hiện </a:t>
            </a:r>
            <a:r>
              <a:rPr sz="2000" spc="-130" dirty="0">
                <a:latin typeface="Arial"/>
                <a:cs typeface="Arial"/>
              </a:rPr>
              <a:t>nay  </a:t>
            </a:r>
            <a:r>
              <a:rPr sz="2000" spc="-70" dirty="0">
                <a:latin typeface="Arial"/>
                <a:cs typeface="Arial"/>
              </a:rPr>
              <a:t>do </a:t>
            </a:r>
            <a:r>
              <a:rPr sz="2000" spc="-40" dirty="0">
                <a:latin typeface="Arial"/>
                <a:cs typeface="Arial"/>
              </a:rPr>
              <a:t>tốc </a:t>
            </a:r>
            <a:r>
              <a:rPr sz="2000" spc="-50" dirty="0">
                <a:latin typeface="Arial"/>
                <a:cs typeface="Arial"/>
              </a:rPr>
              <a:t>độ </a:t>
            </a:r>
            <a:r>
              <a:rPr sz="2000" spc="-60" dirty="0">
                <a:latin typeface="Arial"/>
                <a:cs typeface="Arial"/>
              </a:rPr>
              <a:t>phát </a:t>
            </a:r>
            <a:r>
              <a:rPr sz="2000" spc="-15" dirty="0">
                <a:latin typeface="Arial"/>
                <a:cs typeface="Arial"/>
              </a:rPr>
              <a:t>triển </a:t>
            </a:r>
            <a:r>
              <a:rPr sz="2000" spc="-105" dirty="0">
                <a:latin typeface="Arial"/>
                <a:cs typeface="Arial"/>
              </a:rPr>
              <a:t>quá </a:t>
            </a:r>
            <a:r>
              <a:rPr sz="2000" spc="-90" dirty="0">
                <a:latin typeface="Arial"/>
                <a:cs typeface="Arial"/>
              </a:rPr>
              <a:t>nhanh </a:t>
            </a:r>
            <a:r>
              <a:rPr sz="2000" spc="-135" dirty="0">
                <a:latin typeface="Arial"/>
                <a:cs typeface="Arial"/>
              </a:rPr>
              <a:t>của </a:t>
            </a:r>
            <a:r>
              <a:rPr sz="2000" spc="-40" dirty="0">
                <a:latin typeface="Arial"/>
                <a:cs typeface="Arial"/>
              </a:rPr>
              <a:t>Internet, </a:t>
            </a:r>
            <a:r>
              <a:rPr sz="2000" spc="-160" dirty="0">
                <a:latin typeface="Arial"/>
                <a:cs typeface="Arial"/>
              </a:rPr>
              <a:t>IPv4 </a:t>
            </a:r>
            <a:r>
              <a:rPr sz="2000" spc="-105" dirty="0">
                <a:latin typeface="Arial"/>
                <a:cs typeface="Arial"/>
              </a:rPr>
              <a:t>(có </a:t>
            </a:r>
            <a:r>
              <a:rPr sz="2000" spc="-85" dirty="0">
                <a:latin typeface="Arial"/>
                <a:cs typeface="Arial"/>
              </a:rPr>
              <a:t>chiều dài </a:t>
            </a:r>
            <a:r>
              <a:rPr sz="2000" spc="-100" dirty="0">
                <a:latin typeface="Arial"/>
                <a:cs typeface="Arial"/>
              </a:rPr>
              <a:t>32 </a:t>
            </a:r>
            <a:r>
              <a:rPr sz="2000" spc="-10" dirty="0">
                <a:latin typeface="Arial"/>
                <a:cs typeface="Arial"/>
              </a:rPr>
              <a:t>bit) </a:t>
            </a:r>
            <a:r>
              <a:rPr sz="2000" spc="-105" dirty="0">
                <a:latin typeface="Arial"/>
                <a:cs typeface="Arial"/>
              </a:rPr>
              <a:t>đã  </a:t>
            </a:r>
            <a:r>
              <a:rPr sz="2000" spc="-135" dirty="0">
                <a:latin typeface="Arial"/>
                <a:cs typeface="Arial"/>
              </a:rPr>
              <a:t>cạn </a:t>
            </a:r>
            <a:r>
              <a:rPr sz="2000" spc="-40" dirty="0">
                <a:latin typeface="Arial"/>
                <a:cs typeface="Arial"/>
              </a:rPr>
              <a:t>kiệt. Internet </a:t>
            </a:r>
            <a:r>
              <a:rPr sz="2000" spc="-110" dirty="0">
                <a:latin typeface="Arial"/>
                <a:cs typeface="Arial"/>
              </a:rPr>
              <a:t>đang </a:t>
            </a:r>
            <a:r>
              <a:rPr sz="2000" spc="-105" dirty="0">
                <a:latin typeface="Arial"/>
                <a:cs typeface="Arial"/>
              </a:rPr>
              <a:t>chuyển </a:t>
            </a:r>
            <a:r>
              <a:rPr sz="2000" spc="-35" dirty="0">
                <a:latin typeface="Arial"/>
                <a:cs typeface="Arial"/>
              </a:rPr>
              <a:t>đổi </a:t>
            </a:r>
            <a:r>
              <a:rPr sz="2000" spc="-105" dirty="0">
                <a:latin typeface="Arial"/>
                <a:cs typeface="Arial"/>
              </a:rPr>
              <a:t>dần </a:t>
            </a:r>
            <a:r>
              <a:rPr sz="2000" spc="-160" dirty="0">
                <a:latin typeface="Arial"/>
                <a:cs typeface="Arial"/>
              </a:rPr>
              <a:t>sang IPv6 </a:t>
            </a:r>
            <a:r>
              <a:rPr sz="2000" spc="-90" dirty="0">
                <a:latin typeface="Arial"/>
                <a:cs typeface="Arial"/>
              </a:rPr>
              <a:t>(128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bit).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8F241A-E565-7242-A73A-887F93B519E4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FB5E849-EA68-0A4F-B007-4BA1B1B3C70E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F5B5AF34-918C-5C42-B943-52D3E8C27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306" y="859662"/>
            <a:ext cx="62098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95" dirty="0" err="1"/>
              <a:t>Kiến</a:t>
            </a:r>
            <a:r>
              <a:rPr lang="en-US" spc="-195" dirty="0"/>
              <a:t> </a:t>
            </a:r>
            <a:r>
              <a:rPr spc="-125" dirty="0" err="1"/>
              <a:t>thức</a:t>
            </a:r>
            <a:r>
              <a:rPr spc="-125" dirty="0"/>
              <a:t> </a:t>
            </a:r>
            <a:r>
              <a:rPr spc="-285" dirty="0"/>
              <a:t>cơ </a:t>
            </a:r>
            <a:r>
              <a:rPr spc="-160" dirty="0"/>
              <a:t>bản </a:t>
            </a:r>
            <a:r>
              <a:rPr spc="-175" dirty="0"/>
              <a:t>về</a:t>
            </a:r>
            <a:r>
              <a:rPr spc="-320" dirty="0"/>
              <a:t> </a:t>
            </a:r>
            <a:r>
              <a:rPr spc="-70" dirty="0"/>
              <a:t>Internet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5104" y="1403312"/>
            <a:ext cx="7718425" cy="4390390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905"/>
              </a:spcBef>
            </a:pPr>
            <a:r>
              <a:rPr sz="2900" spc="-300" dirty="0">
                <a:solidFill>
                  <a:srgbClr val="4471C4"/>
                </a:solidFill>
                <a:latin typeface="Arial"/>
                <a:cs typeface="Arial"/>
              </a:rPr>
              <a:t>Tên </a:t>
            </a:r>
            <a:r>
              <a:rPr sz="2900" spc="-120" dirty="0">
                <a:solidFill>
                  <a:srgbClr val="4471C4"/>
                </a:solidFill>
                <a:latin typeface="Arial"/>
                <a:cs typeface="Arial"/>
              </a:rPr>
              <a:t>miền</a:t>
            </a:r>
            <a:r>
              <a:rPr sz="2900" spc="-16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900" spc="-135" dirty="0">
                <a:solidFill>
                  <a:srgbClr val="4471C4"/>
                </a:solidFill>
                <a:latin typeface="Arial"/>
                <a:cs typeface="Arial"/>
              </a:rPr>
              <a:t>(domain)</a:t>
            </a:r>
            <a:endParaRPr sz="2900" dirty="0">
              <a:latin typeface="Arial"/>
              <a:cs typeface="Arial"/>
            </a:endParaRPr>
          </a:p>
          <a:p>
            <a:pPr marL="12700" marR="5080" algn="just">
              <a:lnSpc>
                <a:spcPct val="130000"/>
              </a:lnSpc>
              <a:spcBef>
                <a:spcPts val="685"/>
              </a:spcBef>
              <a:tabLst>
                <a:tab pos="5155565" algn="l"/>
                <a:tab pos="6920865" algn="l"/>
              </a:tabLst>
            </a:pPr>
            <a:r>
              <a:rPr sz="2600" spc="-125" dirty="0">
                <a:latin typeface="Arial"/>
                <a:cs typeface="Arial"/>
              </a:rPr>
              <a:t>Đối </a:t>
            </a:r>
            <a:r>
              <a:rPr sz="2600" spc="-155" dirty="0">
                <a:latin typeface="Arial"/>
                <a:cs typeface="Arial"/>
              </a:rPr>
              <a:t>với </a:t>
            </a:r>
            <a:r>
              <a:rPr sz="2600" spc="-140" dirty="0">
                <a:latin typeface="Arial"/>
                <a:cs typeface="Arial"/>
              </a:rPr>
              <a:t>con </a:t>
            </a:r>
            <a:r>
              <a:rPr sz="2600" spc="-160" dirty="0">
                <a:latin typeface="Arial"/>
                <a:cs typeface="Arial"/>
              </a:rPr>
              <a:t>người, </a:t>
            </a:r>
            <a:r>
              <a:rPr sz="2600" spc="-185" dirty="0">
                <a:latin typeface="Arial"/>
                <a:cs typeface="Arial"/>
              </a:rPr>
              <a:t>cách </a:t>
            </a:r>
            <a:r>
              <a:rPr sz="2600" spc="-20" dirty="0">
                <a:latin typeface="Arial"/>
                <a:cs typeface="Arial"/>
              </a:rPr>
              <a:t>truy </a:t>
            </a:r>
            <a:r>
              <a:rPr sz="2600" spc="-105" dirty="0">
                <a:latin typeface="Arial"/>
                <a:cs typeface="Arial"/>
              </a:rPr>
              <a:t>xuất </a:t>
            </a:r>
            <a:r>
              <a:rPr sz="2600" spc="-25" dirty="0">
                <a:latin typeface="Arial"/>
                <a:cs typeface="Arial"/>
              </a:rPr>
              <a:t>một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website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(như	</a:t>
            </a:r>
            <a:r>
              <a:rPr sz="2600" spc="-85" dirty="0">
                <a:latin typeface="Arial"/>
                <a:cs typeface="Arial"/>
              </a:rPr>
              <a:t>trang  </a:t>
            </a:r>
            <a:r>
              <a:rPr sz="2600" spc="-130" dirty="0">
                <a:latin typeface="Arial"/>
                <a:cs typeface="Arial"/>
              </a:rPr>
              <a:t>chủ </a:t>
            </a:r>
            <a:r>
              <a:rPr sz="2600" spc="-135" dirty="0">
                <a:latin typeface="Arial"/>
                <a:cs typeface="Arial"/>
              </a:rPr>
              <a:t>báo </a:t>
            </a:r>
            <a:r>
              <a:rPr sz="2600" spc="-15" dirty="0">
                <a:latin typeface="Arial"/>
                <a:cs typeface="Arial"/>
              </a:rPr>
              <a:t>tuổi </a:t>
            </a:r>
            <a:r>
              <a:rPr sz="2600" dirty="0">
                <a:latin typeface="Arial"/>
                <a:cs typeface="Arial"/>
              </a:rPr>
              <a:t>trẻ </a:t>
            </a:r>
            <a:r>
              <a:rPr sz="2600" spc="-65" dirty="0">
                <a:latin typeface="Arial"/>
                <a:cs typeface="Arial"/>
              </a:rPr>
              <a:t>nói </a:t>
            </a:r>
            <a:r>
              <a:rPr sz="2600" spc="-45" dirty="0">
                <a:latin typeface="Arial"/>
                <a:cs typeface="Arial"/>
              </a:rPr>
              <a:t>trên)</a:t>
            </a:r>
            <a:r>
              <a:rPr sz="2600" spc="-495" dirty="0">
                <a:latin typeface="Arial"/>
                <a:cs typeface="Arial"/>
              </a:rPr>
              <a:t> </a:t>
            </a:r>
            <a:r>
              <a:rPr sz="2600" spc="-160" dirty="0">
                <a:latin typeface="Arial"/>
                <a:cs typeface="Arial"/>
              </a:rPr>
              <a:t>bằng </a:t>
            </a:r>
            <a:r>
              <a:rPr sz="2600" spc="-254" dirty="0">
                <a:latin typeface="Arial"/>
                <a:cs typeface="Arial"/>
              </a:rPr>
              <a:t>IP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như	</a:t>
            </a:r>
            <a:r>
              <a:rPr sz="2600" spc="-35" dirty="0">
                <a:latin typeface="Arial"/>
                <a:cs typeface="Arial"/>
              </a:rPr>
              <a:t>trên </a:t>
            </a:r>
            <a:r>
              <a:rPr sz="2600" spc="-114" dirty="0">
                <a:latin typeface="Arial"/>
                <a:cs typeface="Arial"/>
              </a:rPr>
              <a:t>là </a:t>
            </a:r>
            <a:r>
              <a:rPr sz="2600" spc="-20" dirty="0">
                <a:latin typeface="Arial"/>
                <a:cs typeface="Arial"/>
              </a:rPr>
              <a:t>rất </a:t>
            </a:r>
            <a:r>
              <a:rPr sz="2600" spc="-114" dirty="0">
                <a:latin typeface="Arial"/>
                <a:cs typeface="Arial"/>
              </a:rPr>
              <a:t>khó</a:t>
            </a:r>
            <a:r>
              <a:rPr sz="2600" spc="-465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nhớ.</a:t>
            </a:r>
            <a:endParaRPr sz="2600" dirty="0">
              <a:latin typeface="Arial"/>
              <a:cs typeface="Arial"/>
            </a:endParaRPr>
          </a:p>
          <a:p>
            <a:pPr marL="12700" marR="229235" algn="just">
              <a:lnSpc>
                <a:spcPct val="130000"/>
              </a:lnSpc>
            </a:pPr>
            <a:r>
              <a:rPr sz="2600" spc="-195" dirty="0">
                <a:latin typeface="Arial"/>
                <a:cs typeface="Arial"/>
              </a:rPr>
              <a:t>Do </a:t>
            </a:r>
            <a:r>
              <a:rPr sz="2600" spc="-65" dirty="0">
                <a:latin typeface="Arial"/>
                <a:cs typeface="Arial"/>
              </a:rPr>
              <a:t>đó </a:t>
            </a:r>
            <a:r>
              <a:rPr sz="2600" spc="-130" dirty="0">
                <a:latin typeface="Arial"/>
                <a:cs typeface="Arial"/>
              </a:rPr>
              <a:t>hệ </a:t>
            </a:r>
            <a:r>
              <a:rPr sz="2600" spc="-75" dirty="0">
                <a:latin typeface="Arial"/>
                <a:cs typeface="Arial"/>
              </a:rPr>
              <a:t>thống </a:t>
            </a:r>
            <a:r>
              <a:rPr sz="2600" spc="-55" dirty="0">
                <a:latin typeface="Arial"/>
                <a:cs typeface="Arial"/>
              </a:rPr>
              <a:t>tên </a:t>
            </a:r>
            <a:r>
              <a:rPr sz="2600" spc="-95" dirty="0">
                <a:latin typeface="Arial"/>
                <a:cs typeface="Arial"/>
              </a:rPr>
              <a:t>miền </a:t>
            </a:r>
            <a:r>
              <a:rPr sz="2600" spc="-360" dirty="0">
                <a:latin typeface="Arial"/>
                <a:cs typeface="Arial"/>
              </a:rPr>
              <a:t>DNS </a:t>
            </a:r>
            <a:r>
              <a:rPr sz="2600" spc="-105" dirty="0">
                <a:latin typeface="Arial"/>
                <a:cs typeface="Arial"/>
              </a:rPr>
              <a:t>giúp </a:t>
            </a:r>
            <a:r>
              <a:rPr sz="2600" spc="-140" dirty="0">
                <a:latin typeface="Arial"/>
                <a:cs typeface="Arial"/>
              </a:rPr>
              <a:t>ánh </a:t>
            </a:r>
            <a:r>
              <a:rPr sz="2600" spc="-220" dirty="0">
                <a:latin typeface="Arial"/>
                <a:cs typeface="Arial"/>
              </a:rPr>
              <a:t>xạ </a:t>
            </a:r>
            <a:r>
              <a:rPr sz="2600" spc="-175" dirty="0">
                <a:latin typeface="Arial"/>
                <a:cs typeface="Arial"/>
              </a:rPr>
              <a:t>giữa </a:t>
            </a:r>
            <a:r>
              <a:rPr sz="2600" spc="-55" dirty="0">
                <a:latin typeface="Arial"/>
                <a:cs typeface="Arial"/>
              </a:rPr>
              <a:t>tên </a:t>
            </a:r>
            <a:r>
              <a:rPr sz="2600" spc="-210" dirty="0">
                <a:latin typeface="Arial"/>
                <a:cs typeface="Arial"/>
              </a:rPr>
              <a:t>và </a:t>
            </a:r>
            <a:r>
              <a:rPr sz="2600" spc="-254" dirty="0">
                <a:latin typeface="Arial"/>
                <a:cs typeface="Arial"/>
              </a:rPr>
              <a:t>IP  </a:t>
            </a:r>
            <a:r>
              <a:rPr sz="2600" spc="-105" dirty="0">
                <a:latin typeface="Arial"/>
                <a:cs typeface="Arial"/>
              </a:rPr>
              <a:t>giúp </a:t>
            </a:r>
            <a:r>
              <a:rPr sz="2600" spc="-125" dirty="0">
                <a:latin typeface="Arial"/>
                <a:cs typeface="Arial"/>
              </a:rPr>
              <a:t>dễ </a:t>
            </a:r>
            <a:r>
              <a:rPr sz="2600" spc="-160" dirty="0">
                <a:latin typeface="Arial"/>
                <a:cs typeface="Arial"/>
              </a:rPr>
              <a:t>dàng </a:t>
            </a:r>
            <a:r>
              <a:rPr sz="2600" spc="-265" dirty="0">
                <a:latin typeface="Arial"/>
                <a:cs typeface="Arial"/>
              </a:rPr>
              <a:t>sử </a:t>
            </a:r>
            <a:r>
              <a:rPr sz="2600" spc="-125" dirty="0">
                <a:latin typeface="Arial"/>
                <a:cs typeface="Arial"/>
              </a:rPr>
              <a:t>dụng </a:t>
            </a:r>
            <a:r>
              <a:rPr sz="2600" spc="-145" dirty="0">
                <a:latin typeface="Arial"/>
                <a:cs typeface="Arial"/>
              </a:rPr>
              <a:t>hơn. </a:t>
            </a:r>
            <a:r>
              <a:rPr sz="2600" spc="-225" dirty="0">
                <a:latin typeface="Arial"/>
                <a:cs typeface="Arial"/>
              </a:rPr>
              <a:t>Ví </a:t>
            </a:r>
            <a:r>
              <a:rPr sz="2600" spc="-90" dirty="0">
                <a:latin typeface="Arial"/>
                <a:cs typeface="Arial"/>
              </a:rPr>
              <a:t>dụ, </a:t>
            </a:r>
            <a:r>
              <a:rPr sz="2600" spc="-75" dirty="0">
                <a:latin typeface="Arial"/>
                <a:cs typeface="Arial"/>
                <a:hlinkClick r:id="rId2"/>
              </a:rPr>
              <a:t>www.tuoitre.vn </a:t>
            </a:r>
            <a:r>
              <a:rPr sz="2600" spc="-125" dirty="0">
                <a:latin typeface="Arial"/>
                <a:cs typeface="Arial"/>
              </a:rPr>
              <a:t>dễ </a:t>
            </a:r>
            <a:r>
              <a:rPr sz="2600" spc="-165" dirty="0">
                <a:latin typeface="Arial"/>
                <a:cs typeface="Arial"/>
              </a:rPr>
              <a:t>nhớ  hơn </a:t>
            </a:r>
            <a:r>
              <a:rPr sz="2600" spc="-90" dirty="0">
                <a:latin typeface="Arial"/>
                <a:cs typeface="Arial"/>
              </a:rPr>
              <a:t>nhiều </a:t>
            </a:r>
            <a:r>
              <a:rPr sz="2600" spc="-195" dirty="0">
                <a:latin typeface="Arial"/>
                <a:cs typeface="Arial"/>
              </a:rPr>
              <a:t>so </a:t>
            </a:r>
            <a:r>
              <a:rPr sz="2600" spc="-155" dirty="0">
                <a:latin typeface="Arial"/>
                <a:cs typeface="Arial"/>
              </a:rPr>
              <a:t>với </a:t>
            </a:r>
            <a:r>
              <a:rPr sz="2600" spc="-254" dirty="0">
                <a:latin typeface="Arial"/>
                <a:cs typeface="Arial"/>
              </a:rPr>
              <a:t>IP </a:t>
            </a:r>
            <a:r>
              <a:rPr sz="2600" spc="-114" dirty="0">
                <a:latin typeface="Arial"/>
                <a:cs typeface="Arial"/>
              </a:rPr>
              <a:t>là </a:t>
            </a:r>
            <a:r>
              <a:rPr sz="2600" spc="-120" dirty="0">
                <a:latin typeface="Arial"/>
                <a:cs typeface="Arial"/>
              </a:rPr>
              <a:t>123.30.128.10. </a:t>
            </a:r>
            <a:r>
              <a:rPr sz="2600" spc="-265" dirty="0">
                <a:latin typeface="Arial"/>
                <a:cs typeface="Arial"/>
              </a:rPr>
              <a:t>Tên </a:t>
            </a:r>
            <a:r>
              <a:rPr sz="2600" spc="-95" dirty="0">
                <a:latin typeface="Arial"/>
                <a:cs typeface="Arial"/>
              </a:rPr>
              <a:t>miền </a:t>
            </a:r>
            <a:r>
              <a:rPr sz="2600" spc="-360" dirty="0">
                <a:latin typeface="Arial"/>
                <a:cs typeface="Arial"/>
              </a:rPr>
              <a:t>DNS </a:t>
            </a:r>
            <a:r>
              <a:rPr sz="2600" spc="-95" dirty="0">
                <a:latin typeface="Arial"/>
                <a:cs typeface="Arial"/>
              </a:rPr>
              <a:t>do  </a:t>
            </a:r>
            <a:r>
              <a:rPr sz="2600" spc="-215" dirty="0">
                <a:latin typeface="Arial"/>
                <a:cs typeface="Arial"/>
              </a:rPr>
              <a:t>các </a:t>
            </a:r>
            <a:r>
              <a:rPr sz="2600" spc="-360" dirty="0">
                <a:latin typeface="Arial"/>
                <a:cs typeface="Arial"/>
              </a:rPr>
              <a:t>DNS </a:t>
            </a:r>
            <a:r>
              <a:rPr lang="vi-VN" sz="2600" spc="-36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server đảm </a:t>
            </a:r>
            <a:r>
              <a:rPr sz="2600" spc="-85" dirty="0">
                <a:latin typeface="Arial"/>
                <a:cs typeface="Arial"/>
              </a:rPr>
              <a:t>trách, </a:t>
            </a:r>
            <a:r>
              <a:rPr sz="2600" spc="-95" dirty="0">
                <a:latin typeface="Arial"/>
                <a:cs typeface="Arial"/>
              </a:rPr>
              <a:t>do </a:t>
            </a:r>
            <a:r>
              <a:rPr sz="2600" spc="-65" dirty="0">
                <a:latin typeface="Arial"/>
                <a:cs typeface="Arial"/>
              </a:rPr>
              <a:t>đó </a:t>
            </a:r>
            <a:r>
              <a:rPr sz="2600" spc="-145" dirty="0">
                <a:latin typeface="Arial"/>
                <a:cs typeface="Arial"/>
              </a:rPr>
              <a:t>chúng </a:t>
            </a:r>
            <a:r>
              <a:rPr sz="2600" spc="-70" dirty="0">
                <a:latin typeface="Arial"/>
                <a:cs typeface="Arial"/>
              </a:rPr>
              <a:t>ta </a:t>
            </a:r>
            <a:r>
              <a:rPr sz="2600" spc="-105" dirty="0">
                <a:latin typeface="Arial"/>
                <a:cs typeface="Arial"/>
              </a:rPr>
              <a:t>phải </a:t>
            </a:r>
            <a:r>
              <a:rPr sz="2600" spc="-20" dirty="0">
                <a:latin typeface="Arial"/>
                <a:cs typeface="Arial"/>
              </a:rPr>
              <a:t>trả</a:t>
            </a:r>
            <a:r>
              <a:rPr sz="2600" spc="-53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phí</a:t>
            </a:r>
            <a:endParaRPr sz="26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40"/>
              </a:spcBef>
            </a:pPr>
            <a:r>
              <a:rPr sz="2600" spc="-160" dirty="0">
                <a:latin typeface="Arial"/>
                <a:cs typeface="Arial"/>
              </a:rPr>
              <a:t>hàng </a:t>
            </a:r>
            <a:r>
              <a:rPr sz="2600" spc="-140" dirty="0">
                <a:latin typeface="Arial"/>
                <a:cs typeface="Arial"/>
              </a:rPr>
              <a:t>năm </a:t>
            </a:r>
            <a:r>
              <a:rPr sz="2600" spc="-130" dirty="0">
                <a:latin typeface="Arial"/>
                <a:cs typeface="Arial"/>
              </a:rPr>
              <a:t>cho </a:t>
            </a:r>
            <a:r>
              <a:rPr sz="2600" spc="-135" dirty="0">
                <a:latin typeface="Arial"/>
                <a:cs typeface="Arial"/>
              </a:rPr>
              <a:t>việc </a:t>
            </a:r>
            <a:r>
              <a:rPr sz="2600" spc="-145" dirty="0">
                <a:latin typeface="Arial"/>
                <a:cs typeface="Arial"/>
              </a:rPr>
              <a:t>đăng </a:t>
            </a:r>
            <a:r>
              <a:rPr sz="2600" spc="-155" dirty="0">
                <a:latin typeface="Arial"/>
                <a:cs typeface="Arial"/>
              </a:rPr>
              <a:t>ký </a:t>
            </a:r>
            <a:r>
              <a:rPr sz="2600" spc="-55" dirty="0">
                <a:latin typeface="Arial"/>
                <a:cs typeface="Arial"/>
              </a:rPr>
              <a:t>tên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miền.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B89A60-F9EA-7D42-A2A8-18ADC4BDD955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4A7CDA-B2D3-B942-A7BA-BBBB0383E56F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BD05928C-EF5D-CE46-AFBF-BB9862F77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306" y="859662"/>
            <a:ext cx="461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5" dirty="0" err="1">
                <a:solidFill>
                  <a:srgbClr val="004164"/>
                </a:solidFill>
                <a:latin typeface="Arial"/>
                <a:cs typeface="Arial"/>
              </a:rPr>
              <a:t>Kiến</a:t>
            </a:r>
            <a:r>
              <a:rPr sz="2800" spc="-195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004164"/>
                </a:solidFill>
                <a:latin typeface="Arial"/>
                <a:cs typeface="Arial"/>
              </a:rPr>
              <a:t>thức </a:t>
            </a:r>
            <a:r>
              <a:rPr sz="2800" spc="-285" dirty="0">
                <a:solidFill>
                  <a:srgbClr val="004164"/>
                </a:solidFill>
                <a:latin typeface="Arial"/>
                <a:cs typeface="Arial"/>
              </a:rPr>
              <a:t>cơ </a:t>
            </a:r>
            <a:r>
              <a:rPr sz="2800" spc="-160" dirty="0">
                <a:solidFill>
                  <a:srgbClr val="004164"/>
                </a:solidFill>
                <a:latin typeface="Arial"/>
                <a:cs typeface="Arial"/>
              </a:rPr>
              <a:t>bản </a:t>
            </a:r>
            <a:r>
              <a:rPr sz="2800" spc="-175" dirty="0">
                <a:solidFill>
                  <a:srgbClr val="004164"/>
                </a:solidFill>
                <a:latin typeface="Arial"/>
                <a:cs typeface="Arial"/>
              </a:rPr>
              <a:t>về</a:t>
            </a:r>
            <a:r>
              <a:rPr sz="2800" spc="-320" dirty="0">
                <a:solidFill>
                  <a:srgbClr val="004164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004164"/>
                </a:solidFill>
                <a:latin typeface="Arial"/>
                <a:cs typeface="Arial"/>
              </a:rPr>
              <a:t>Internet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5104" y="1668525"/>
            <a:ext cx="27336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45" dirty="0">
                <a:solidFill>
                  <a:srgbClr val="4471C4"/>
                </a:solidFill>
                <a:latin typeface="Arial"/>
                <a:cs typeface="Arial"/>
              </a:rPr>
              <a:t>Xác </a:t>
            </a:r>
            <a:r>
              <a:rPr sz="2200" spc="-60" dirty="0">
                <a:solidFill>
                  <a:srgbClr val="4471C4"/>
                </a:solidFill>
                <a:latin typeface="Arial"/>
                <a:cs typeface="Arial"/>
              </a:rPr>
              <a:t>định </a:t>
            </a:r>
            <a:r>
              <a:rPr sz="2200" spc="-220" dirty="0">
                <a:solidFill>
                  <a:srgbClr val="4471C4"/>
                </a:solidFill>
                <a:latin typeface="Arial"/>
                <a:cs typeface="Arial"/>
              </a:rPr>
              <a:t>IP </a:t>
            </a:r>
            <a:r>
              <a:rPr sz="2200" spc="-150" dirty="0">
                <a:solidFill>
                  <a:srgbClr val="4471C4"/>
                </a:solidFill>
                <a:latin typeface="Arial"/>
                <a:cs typeface="Arial"/>
              </a:rPr>
              <a:t>của </a:t>
            </a:r>
            <a:r>
              <a:rPr sz="2200" spc="-50" dirty="0">
                <a:solidFill>
                  <a:srgbClr val="4471C4"/>
                </a:solidFill>
                <a:latin typeface="Arial"/>
                <a:cs typeface="Arial"/>
              </a:rPr>
              <a:t>tên</a:t>
            </a:r>
            <a:r>
              <a:rPr sz="2200" spc="-21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4471C4"/>
                </a:solidFill>
                <a:latin typeface="Arial"/>
                <a:cs typeface="Arial"/>
              </a:rPr>
              <a:t>miền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237" y="2198954"/>
            <a:ext cx="7605268" cy="38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469FC9-082C-FD45-93A0-B31D470AF5E0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831EBBA-E172-9445-BDC1-C86834999DB6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59DC2B5A-2EC9-E441-B7D6-20281708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306" y="859662"/>
            <a:ext cx="461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 err="1"/>
              <a:t>Kiến</a:t>
            </a:r>
            <a:r>
              <a:rPr spc="-195" dirty="0"/>
              <a:t> </a:t>
            </a:r>
            <a:r>
              <a:rPr spc="-125" dirty="0"/>
              <a:t>thức </a:t>
            </a:r>
            <a:r>
              <a:rPr spc="-285" dirty="0"/>
              <a:t>cơ </a:t>
            </a:r>
            <a:r>
              <a:rPr spc="-160" dirty="0"/>
              <a:t>bản </a:t>
            </a:r>
            <a:r>
              <a:rPr spc="-175" dirty="0"/>
              <a:t>về</a:t>
            </a:r>
            <a:r>
              <a:rPr spc="-320" dirty="0"/>
              <a:t> </a:t>
            </a:r>
            <a:r>
              <a:rPr spc="-70" dirty="0"/>
              <a:t>Internet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46793"/>
            <a:ext cx="7942580" cy="4390390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905"/>
              </a:spcBef>
            </a:pPr>
            <a:r>
              <a:rPr sz="2900" spc="-295" dirty="0">
                <a:solidFill>
                  <a:srgbClr val="4471C4"/>
                </a:solidFill>
                <a:latin typeface="Arial"/>
                <a:cs typeface="Arial"/>
              </a:rPr>
              <a:t>IAP</a:t>
            </a:r>
            <a:endParaRPr sz="2900" dirty="0">
              <a:latin typeface="Arial"/>
              <a:cs typeface="Arial"/>
            </a:endParaRPr>
          </a:p>
          <a:p>
            <a:pPr marL="12700" marR="332105" algn="just">
              <a:lnSpc>
                <a:spcPct val="130000"/>
              </a:lnSpc>
              <a:spcBef>
                <a:spcPts val="685"/>
              </a:spcBef>
            </a:pPr>
            <a:r>
              <a:rPr sz="2600" spc="-260" dirty="0">
                <a:latin typeface="Arial"/>
                <a:cs typeface="Arial"/>
              </a:rPr>
              <a:t>IAP </a:t>
            </a:r>
            <a:r>
              <a:rPr sz="2600" spc="-55" dirty="0">
                <a:latin typeface="Arial"/>
                <a:cs typeface="Arial"/>
              </a:rPr>
              <a:t>(Internet </a:t>
            </a:r>
            <a:r>
              <a:rPr sz="2600" spc="-240" dirty="0">
                <a:latin typeface="Arial"/>
                <a:cs typeface="Arial"/>
              </a:rPr>
              <a:t>Access </a:t>
            </a:r>
            <a:r>
              <a:rPr sz="2600" spc="-114" dirty="0">
                <a:latin typeface="Arial"/>
                <a:cs typeface="Arial"/>
              </a:rPr>
              <a:t>Provider) là </a:t>
            </a:r>
            <a:r>
              <a:rPr sz="2600" spc="-135" dirty="0">
                <a:latin typeface="Arial"/>
                <a:cs typeface="Arial"/>
              </a:rPr>
              <a:t>nhà </a:t>
            </a:r>
            <a:r>
              <a:rPr sz="2600" spc="-155" dirty="0">
                <a:latin typeface="Arial"/>
                <a:cs typeface="Arial"/>
              </a:rPr>
              <a:t>cung </a:t>
            </a:r>
            <a:r>
              <a:rPr sz="2600" spc="-175" dirty="0">
                <a:latin typeface="Arial"/>
                <a:cs typeface="Arial"/>
              </a:rPr>
              <a:t>cấp </a:t>
            </a:r>
            <a:r>
              <a:rPr sz="2600" spc="-100" dirty="0">
                <a:latin typeface="Arial"/>
                <a:cs typeface="Arial"/>
              </a:rPr>
              <a:t>dịch </a:t>
            </a:r>
            <a:r>
              <a:rPr sz="2600" spc="-125" dirty="0">
                <a:latin typeface="Arial"/>
                <a:cs typeface="Arial"/>
              </a:rPr>
              <a:t>vụ  </a:t>
            </a:r>
            <a:r>
              <a:rPr sz="2600" spc="-185" dirty="0">
                <a:latin typeface="Arial"/>
                <a:cs typeface="Arial"/>
              </a:rPr>
              <a:t>đường </a:t>
            </a:r>
            <a:r>
              <a:rPr sz="2600" spc="-60" dirty="0">
                <a:latin typeface="Arial"/>
                <a:cs typeface="Arial"/>
              </a:rPr>
              <a:t>truyền </a:t>
            </a:r>
            <a:r>
              <a:rPr sz="2600" spc="-100" dirty="0">
                <a:latin typeface="Arial"/>
                <a:cs typeface="Arial"/>
              </a:rPr>
              <a:t>để </a:t>
            </a:r>
            <a:r>
              <a:rPr sz="2600" spc="-60" dirty="0">
                <a:latin typeface="Arial"/>
                <a:cs typeface="Arial"/>
              </a:rPr>
              <a:t>kết </a:t>
            </a:r>
            <a:r>
              <a:rPr sz="2600" spc="-65" dirty="0">
                <a:latin typeface="Arial"/>
                <a:cs typeface="Arial"/>
              </a:rPr>
              <a:t>nối </a:t>
            </a:r>
            <a:r>
              <a:rPr sz="2600" spc="-155" dirty="0">
                <a:latin typeface="Arial"/>
                <a:cs typeface="Arial"/>
              </a:rPr>
              <a:t>với </a:t>
            </a:r>
            <a:r>
              <a:rPr sz="2600" spc="-55" dirty="0">
                <a:latin typeface="Arial"/>
                <a:cs typeface="Arial"/>
              </a:rPr>
              <a:t>Internet, </a:t>
            </a:r>
            <a:r>
              <a:rPr sz="2600" spc="-125" dirty="0">
                <a:latin typeface="Arial"/>
                <a:cs typeface="Arial"/>
              </a:rPr>
              <a:t>quản </a:t>
            </a:r>
            <a:r>
              <a:rPr sz="2600" spc="-80" dirty="0">
                <a:latin typeface="Arial"/>
                <a:cs typeface="Arial"/>
              </a:rPr>
              <a:t>lý </a:t>
            </a:r>
            <a:r>
              <a:rPr sz="2600" spc="-155" dirty="0">
                <a:latin typeface="Arial"/>
                <a:cs typeface="Arial"/>
              </a:rPr>
              <a:t>cổng  </a:t>
            </a:r>
            <a:r>
              <a:rPr sz="2600" spc="-145" dirty="0">
                <a:latin typeface="Arial"/>
                <a:cs typeface="Arial"/>
              </a:rPr>
              <a:t>(gateway) </a:t>
            </a:r>
            <a:r>
              <a:rPr sz="2600" spc="-65" dirty="0">
                <a:latin typeface="Arial"/>
                <a:cs typeface="Arial"/>
              </a:rPr>
              <a:t>nối </a:t>
            </a:r>
            <a:r>
              <a:rPr sz="2600" spc="-155" dirty="0">
                <a:latin typeface="Arial"/>
                <a:cs typeface="Arial"/>
              </a:rPr>
              <a:t>với </a:t>
            </a:r>
            <a:r>
              <a:rPr sz="2600" spc="-120" dirty="0">
                <a:latin typeface="Arial"/>
                <a:cs typeface="Arial"/>
              </a:rPr>
              <a:t>quốc </a:t>
            </a:r>
            <a:r>
              <a:rPr sz="2600" spc="-40" dirty="0">
                <a:latin typeface="Arial"/>
                <a:cs typeface="Arial"/>
              </a:rPr>
              <a:t>tế. </a:t>
            </a:r>
            <a:r>
              <a:rPr sz="2600" spc="-305" dirty="0">
                <a:latin typeface="Arial"/>
                <a:cs typeface="Arial"/>
              </a:rPr>
              <a:t>Các </a:t>
            </a:r>
            <a:r>
              <a:rPr sz="2600" spc="-180" dirty="0">
                <a:latin typeface="Arial"/>
                <a:cs typeface="Arial"/>
              </a:rPr>
              <a:t>máy </a:t>
            </a:r>
            <a:r>
              <a:rPr sz="2600" spc="-55" dirty="0">
                <a:latin typeface="Arial"/>
                <a:cs typeface="Arial"/>
              </a:rPr>
              <a:t>tính </a:t>
            </a:r>
            <a:r>
              <a:rPr sz="2600" spc="-310" dirty="0">
                <a:latin typeface="Arial"/>
                <a:cs typeface="Arial"/>
              </a:rPr>
              <a:t>ở </a:t>
            </a:r>
            <a:r>
              <a:rPr sz="2600" spc="-215" dirty="0">
                <a:latin typeface="Arial"/>
                <a:cs typeface="Arial"/>
              </a:rPr>
              <a:t>các </a:t>
            </a:r>
            <a:r>
              <a:rPr sz="2600" spc="-120" dirty="0">
                <a:latin typeface="Arial"/>
                <a:cs typeface="Arial"/>
              </a:rPr>
              <a:t>quốc</a:t>
            </a:r>
            <a:r>
              <a:rPr sz="2600" spc="-405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gia</a:t>
            </a:r>
            <a:endParaRPr sz="2600" dirty="0">
              <a:latin typeface="Arial"/>
              <a:cs typeface="Arial"/>
            </a:endParaRPr>
          </a:p>
          <a:p>
            <a:pPr marL="12700" marR="5080" algn="just">
              <a:lnSpc>
                <a:spcPct val="130000"/>
              </a:lnSpc>
              <a:tabLst>
                <a:tab pos="4819650" algn="l"/>
              </a:tabLst>
            </a:pPr>
            <a:r>
              <a:rPr sz="2600" spc="-165" dirty="0">
                <a:latin typeface="Arial"/>
                <a:cs typeface="Arial"/>
              </a:rPr>
              <a:t>khác </a:t>
            </a:r>
            <a:r>
              <a:rPr sz="2600" spc="-100" dirty="0">
                <a:latin typeface="Arial"/>
                <a:cs typeface="Arial"/>
              </a:rPr>
              <a:t>muốn </a:t>
            </a:r>
            <a:r>
              <a:rPr sz="2600" spc="-60" dirty="0">
                <a:latin typeface="Arial"/>
                <a:cs typeface="Arial"/>
              </a:rPr>
              <a:t>kết </a:t>
            </a:r>
            <a:r>
              <a:rPr sz="2600" spc="-65" dirty="0">
                <a:latin typeface="Arial"/>
                <a:cs typeface="Arial"/>
              </a:rPr>
              <a:t>nối </a:t>
            </a:r>
            <a:r>
              <a:rPr sz="2600" spc="-155" dirty="0">
                <a:latin typeface="Arial"/>
                <a:cs typeface="Arial"/>
              </a:rPr>
              <a:t>với </a:t>
            </a:r>
            <a:r>
              <a:rPr sz="2600" spc="-125" dirty="0">
                <a:latin typeface="Arial"/>
                <a:cs typeface="Arial"/>
              </a:rPr>
              <a:t>nhau </a:t>
            </a:r>
            <a:r>
              <a:rPr sz="2600" spc="-105" dirty="0">
                <a:latin typeface="Arial"/>
                <a:cs typeface="Arial"/>
              </a:rPr>
              <a:t>phải </a:t>
            </a:r>
            <a:r>
              <a:rPr sz="2600" spc="-155" dirty="0">
                <a:latin typeface="Arial"/>
                <a:cs typeface="Arial"/>
              </a:rPr>
              <a:t>có </a:t>
            </a:r>
            <a:r>
              <a:rPr sz="2600" spc="-254" dirty="0">
                <a:latin typeface="Arial"/>
                <a:cs typeface="Arial"/>
              </a:rPr>
              <a:t>cơ </a:t>
            </a:r>
            <a:r>
              <a:rPr sz="2600" spc="-300" dirty="0">
                <a:latin typeface="Arial"/>
                <a:cs typeface="Arial"/>
              </a:rPr>
              <a:t>sở </a:t>
            </a:r>
            <a:r>
              <a:rPr sz="2600" spc="-160" dirty="0">
                <a:latin typeface="Arial"/>
                <a:cs typeface="Arial"/>
              </a:rPr>
              <a:t>hạ </a:t>
            </a:r>
            <a:r>
              <a:rPr sz="2600" spc="-100" dirty="0">
                <a:latin typeface="Arial"/>
                <a:cs typeface="Arial"/>
              </a:rPr>
              <a:t>tầng, </a:t>
            </a:r>
            <a:r>
              <a:rPr sz="2600" spc="-90" dirty="0">
                <a:latin typeface="Arial"/>
                <a:cs typeface="Arial"/>
              </a:rPr>
              <a:t>do </a:t>
            </a:r>
            <a:r>
              <a:rPr sz="2600" spc="-65" dirty="0">
                <a:latin typeface="Arial"/>
                <a:cs typeface="Arial"/>
              </a:rPr>
              <a:t>đó  </a:t>
            </a:r>
            <a:r>
              <a:rPr sz="2600" spc="-105" dirty="0">
                <a:latin typeface="Arial"/>
                <a:cs typeface="Arial"/>
              </a:rPr>
              <a:t>phải </a:t>
            </a:r>
            <a:r>
              <a:rPr sz="2600" spc="-165" dirty="0">
                <a:latin typeface="Arial"/>
                <a:cs typeface="Arial"/>
              </a:rPr>
              <a:t>nhờ </a:t>
            </a:r>
            <a:r>
              <a:rPr sz="2600" spc="-100" dirty="0">
                <a:latin typeface="Arial"/>
                <a:cs typeface="Arial"/>
              </a:rPr>
              <a:t>đến </a:t>
            </a:r>
            <a:r>
              <a:rPr sz="2600" spc="-310" dirty="0">
                <a:latin typeface="Arial"/>
                <a:cs typeface="Arial"/>
              </a:rPr>
              <a:t>IAP.  </a:t>
            </a:r>
            <a:r>
              <a:rPr sz="2600" spc="-190" dirty="0">
                <a:latin typeface="Arial"/>
                <a:cs typeface="Arial"/>
              </a:rPr>
              <a:t>Tại </a:t>
            </a:r>
            <a:r>
              <a:rPr sz="2600" spc="-85" dirty="0">
                <a:latin typeface="Arial"/>
                <a:cs typeface="Arial"/>
              </a:rPr>
              <a:t>Việt</a:t>
            </a:r>
            <a:r>
              <a:rPr sz="2600" spc="-345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Nam,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260" dirty="0">
                <a:latin typeface="Arial"/>
                <a:cs typeface="Arial"/>
              </a:rPr>
              <a:t>IAP	</a:t>
            </a:r>
            <a:r>
              <a:rPr sz="2600" spc="-114" dirty="0">
                <a:latin typeface="Arial"/>
                <a:cs typeface="Arial"/>
              </a:rPr>
              <a:t>là </a:t>
            </a:r>
            <a:r>
              <a:rPr sz="2600" spc="-160" dirty="0">
                <a:latin typeface="Arial"/>
                <a:cs typeface="Arial"/>
              </a:rPr>
              <a:t>công </a:t>
            </a:r>
            <a:r>
              <a:rPr sz="2600" spc="-10" dirty="0">
                <a:latin typeface="Arial"/>
                <a:cs typeface="Arial"/>
              </a:rPr>
              <a:t>ty </a:t>
            </a:r>
            <a:r>
              <a:rPr sz="2600" spc="-100" dirty="0">
                <a:latin typeface="Arial"/>
                <a:cs typeface="Arial"/>
              </a:rPr>
              <a:t>dịch</a:t>
            </a:r>
            <a:r>
              <a:rPr sz="2600" spc="-32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vụ</a:t>
            </a:r>
            <a:endParaRPr sz="2600" dirty="0">
              <a:latin typeface="Arial"/>
              <a:cs typeface="Arial"/>
            </a:endParaRPr>
          </a:p>
          <a:p>
            <a:pPr marL="12700" marR="431800" algn="just">
              <a:lnSpc>
                <a:spcPts val="4060"/>
              </a:lnSpc>
              <a:spcBef>
                <a:spcPts val="290"/>
              </a:spcBef>
            </a:pPr>
            <a:r>
              <a:rPr sz="2600" spc="-60" dirty="0">
                <a:latin typeface="Arial"/>
                <a:cs typeface="Arial"/>
              </a:rPr>
              <a:t>truyền </a:t>
            </a:r>
            <a:r>
              <a:rPr sz="2600" spc="-195" dirty="0">
                <a:latin typeface="Arial"/>
                <a:cs typeface="Arial"/>
              </a:rPr>
              <a:t>số </a:t>
            </a:r>
            <a:r>
              <a:rPr sz="2600" spc="-65" dirty="0">
                <a:latin typeface="Arial"/>
                <a:cs typeface="Arial"/>
              </a:rPr>
              <a:t>liệu </a:t>
            </a:r>
            <a:r>
              <a:rPr sz="2600" spc="-365" dirty="0">
                <a:latin typeface="Arial"/>
                <a:cs typeface="Arial"/>
              </a:rPr>
              <a:t>VDC </a:t>
            </a:r>
            <a:r>
              <a:rPr sz="2600" spc="-70" dirty="0">
                <a:latin typeface="Arial"/>
                <a:cs typeface="Arial"/>
              </a:rPr>
              <a:t>thuộc tổng </a:t>
            </a:r>
            <a:r>
              <a:rPr sz="2600" spc="-160" dirty="0">
                <a:latin typeface="Arial"/>
                <a:cs typeface="Arial"/>
              </a:rPr>
              <a:t>công </a:t>
            </a:r>
            <a:r>
              <a:rPr sz="2600" spc="-10" dirty="0">
                <a:latin typeface="Arial"/>
                <a:cs typeface="Arial"/>
              </a:rPr>
              <a:t>ty </a:t>
            </a:r>
            <a:r>
              <a:rPr sz="2600" spc="-140" dirty="0">
                <a:latin typeface="Arial"/>
                <a:cs typeface="Arial"/>
              </a:rPr>
              <a:t>bưu </a:t>
            </a:r>
            <a:r>
              <a:rPr sz="2600" spc="-130" dirty="0">
                <a:latin typeface="Arial"/>
                <a:cs typeface="Arial"/>
              </a:rPr>
              <a:t>chính</a:t>
            </a:r>
            <a:r>
              <a:rPr sz="2600" spc="-38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viễn  </a:t>
            </a:r>
            <a:r>
              <a:rPr sz="2600" spc="-75" dirty="0">
                <a:latin typeface="Arial"/>
                <a:cs typeface="Arial"/>
              </a:rPr>
              <a:t>thông, </a:t>
            </a:r>
            <a:r>
              <a:rPr sz="2600" spc="-254" dirty="0">
                <a:latin typeface="Arial"/>
                <a:cs typeface="Arial"/>
              </a:rPr>
              <a:t>cơ </a:t>
            </a:r>
            <a:r>
              <a:rPr sz="2600" spc="-125" dirty="0">
                <a:latin typeface="Arial"/>
                <a:cs typeface="Arial"/>
              </a:rPr>
              <a:t>quan </a:t>
            </a:r>
            <a:r>
              <a:rPr sz="2600" spc="-100" dirty="0">
                <a:latin typeface="Arial"/>
                <a:cs typeface="Arial"/>
              </a:rPr>
              <a:t>thực </a:t>
            </a:r>
            <a:r>
              <a:rPr sz="2600" spc="-90" dirty="0">
                <a:latin typeface="Arial"/>
                <a:cs typeface="Arial"/>
              </a:rPr>
              <a:t>hiện </a:t>
            </a:r>
            <a:r>
              <a:rPr sz="2600" spc="-70" dirty="0">
                <a:latin typeface="Arial"/>
                <a:cs typeface="Arial"/>
              </a:rPr>
              <a:t>trực </a:t>
            </a:r>
            <a:r>
              <a:rPr sz="2600" spc="-35" dirty="0">
                <a:latin typeface="Arial"/>
                <a:cs typeface="Arial"/>
              </a:rPr>
              <a:t>tiếp </a:t>
            </a:r>
            <a:r>
              <a:rPr sz="2600" spc="-114" dirty="0">
                <a:latin typeface="Arial"/>
                <a:cs typeface="Arial"/>
              </a:rPr>
              <a:t>là</a:t>
            </a:r>
            <a:r>
              <a:rPr sz="2600" spc="-440" dirty="0">
                <a:latin typeface="Arial"/>
                <a:cs typeface="Arial"/>
              </a:rPr>
              <a:t> </a:t>
            </a:r>
            <a:r>
              <a:rPr sz="2600" spc="-210" dirty="0">
                <a:latin typeface="Arial"/>
                <a:cs typeface="Arial"/>
              </a:rPr>
              <a:t>VNN.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2DCC05-7474-7B43-BE86-6F08B4A40835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13693B-C729-BD41-A399-99454B4241F6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A601E02B-0A5F-F744-936C-994D9CB1F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306" y="859662"/>
            <a:ext cx="461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 err="1"/>
              <a:t>Kiến</a:t>
            </a:r>
            <a:r>
              <a:rPr spc="-195" dirty="0"/>
              <a:t> </a:t>
            </a:r>
            <a:r>
              <a:rPr spc="-125" dirty="0"/>
              <a:t>thức </a:t>
            </a:r>
            <a:r>
              <a:rPr spc="-285" dirty="0"/>
              <a:t>cơ </a:t>
            </a:r>
            <a:r>
              <a:rPr spc="-160" dirty="0"/>
              <a:t>bản </a:t>
            </a:r>
            <a:r>
              <a:rPr spc="-175" dirty="0"/>
              <a:t>về</a:t>
            </a:r>
            <a:r>
              <a:rPr spc="-320" dirty="0"/>
              <a:t> </a:t>
            </a:r>
            <a:r>
              <a:rPr spc="-70" dirty="0"/>
              <a:t>Internet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5104" y="1447224"/>
            <a:ext cx="7981696" cy="4152419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40"/>
              </a:spcBef>
            </a:pPr>
            <a:r>
              <a:rPr sz="2200" spc="-310" dirty="0">
                <a:solidFill>
                  <a:srgbClr val="4471C4"/>
                </a:solidFill>
                <a:latin typeface="Arial"/>
                <a:cs typeface="Arial"/>
              </a:rPr>
              <a:t>ISP</a:t>
            </a:r>
            <a:endParaRPr sz="2200" dirty="0">
              <a:latin typeface="Arial"/>
              <a:cs typeface="Arial"/>
            </a:endParaRPr>
          </a:p>
          <a:p>
            <a:pPr marL="240665" marR="5080" indent="-228600" algn="just">
              <a:lnSpc>
                <a:spcPct val="130000"/>
              </a:lnSpc>
              <a:spcBef>
                <a:spcPts val="515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270" dirty="0">
                <a:latin typeface="Arial"/>
                <a:cs typeface="Arial"/>
              </a:rPr>
              <a:t>ISP </a:t>
            </a:r>
            <a:r>
              <a:rPr sz="2000" spc="-40" dirty="0">
                <a:latin typeface="Arial"/>
                <a:cs typeface="Arial"/>
              </a:rPr>
              <a:t>(Internet </a:t>
            </a:r>
            <a:r>
              <a:rPr sz="2000" spc="-130" dirty="0">
                <a:latin typeface="Arial"/>
                <a:cs typeface="Arial"/>
              </a:rPr>
              <a:t>Service </a:t>
            </a:r>
            <a:r>
              <a:rPr sz="2000" spc="-90" dirty="0">
                <a:latin typeface="Arial"/>
                <a:cs typeface="Arial"/>
              </a:rPr>
              <a:t>Provider) </a:t>
            </a:r>
            <a:r>
              <a:rPr lang="vi-VN" sz="2000" spc="-90" dirty="0">
                <a:latin typeface="Arial"/>
                <a:cs typeface="Arial"/>
              </a:rPr>
              <a:t> </a:t>
            </a:r>
            <a:r>
              <a:rPr sz="2000" spc="-90" dirty="0" err="1">
                <a:latin typeface="Arial"/>
                <a:cs typeface="Arial"/>
              </a:rPr>
              <a:t>là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nhà </a:t>
            </a:r>
            <a:r>
              <a:rPr sz="2000" spc="-120" dirty="0">
                <a:latin typeface="Arial"/>
                <a:cs typeface="Arial"/>
              </a:rPr>
              <a:t>cung </a:t>
            </a:r>
            <a:r>
              <a:rPr sz="2000" spc="-135" dirty="0">
                <a:latin typeface="Arial"/>
                <a:cs typeface="Arial"/>
              </a:rPr>
              <a:t>cấp </a:t>
            </a:r>
            <a:r>
              <a:rPr sz="2000" spc="-75" dirty="0">
                <a:latin typeface="Arial"/>
                <a:cs typeface="Arial"/>
              </a:rPr>
              <a:t>dịch </a:t>
            </a:r>
            <a:r>
              <a:rPr sz="2000" spc="-95" dirty="0">
                <a:latin typeface="Arial"/>
                <a:cs typeface="Arial"/>
              </a:rPr>
              <a:t>vụ </a:t>
            </a:r>
            <a:r>
              <a:rPr sz="2000" spc="-40" dirty="0">
                <a:latin typeface="Arial"/>
                <a:cs typeface="Arial"/>
              </a:rPr>
              <a:t>Internet </a:t>
            </a:r>
            <a:r>
              <a:rPr sz="2000" spc="-100" dirty="0">
                <a:latin typeface="Arial"/>
                <a:cs typeface="Arial"/>
              </a:rPr>
              <a:t>cho </a:t>
            </a:r>
            <a:r>
              <a:rPr sz="2000" spc="-165" dirty="0">
                <a:latin typeface="Arial"/>
                <a:cs typeface="Arial"/>
              </a:rPr>
              <a:t>các </a:t>
            </a:r>
            <a:r>
              <a:rPr sz="2000" spc="15" dirty="0">
                <a:latin typeface="Arial"/>
                <a:cs typeface="Arial"/>
              </a:rPr>
              <a:t>tổ  </a:t>
            </a:r>
            <a:r>
              <a:rPr sz="2000" spc="-145" dirty="0">
                <a:latin typeface="Arial"/>
                <a:cs typeface="Arial"/>
              </a:rPr>
              <a:t>chức </a:t>
            </a:r>
            <a:r>
              <a:rPr sz="2000" spc="-160" dirty="0">
                <a:latin typeface="Arial"/>
                <a:cs typeface="Arial"/>
              </a:rPr>
              <a:t>và </a:t>
            </a:r>
            <a:r>
              <a:rPr sz="2000" spc="-175" dirty="0">
                <a:latin typeface="Arial"/>
                <a:cs typeface="Arial"/>
              </a:rPr>
              <a:t>cá </a:t>
            </a:r>
            <a:r>
              <a:rPr sz="2000" spc="-90" dirty="0">
                <a:latin typeface="Arial"/>
                <a:cs typeface="Arial"/>
              </a:rPr>
              <a:t>nhân. </a:t>
            </a:r>
            <a:r>
              <a:rPr sz="2000" spc="-270" dirty="0">
                <a:latin typeface="Arial"/>
                <a:cs typeface="Arial"/>
              </a:rPr>
              <a:t>ISP </a:t>
            </a:r>
            <a:r>
              <a:rPr lang="vi-VN" sz="2000" spc="-270" dirty="0">
                <a:latin typeface="Arial"/>
                <a:cs typeface="Arial"/>
              </a:rPr>
              <a:t> </a:t>
            </a:r>
            <a:r>
              <a:rPr sz="2000" spc="-80" dirty="0" err="1">
                <a:latin typeface="Arial"/>
                <a:cs typeface="Arial"/>
              </a:rPr>
              <a:t>phải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lang="vi-VN" sz="2000" spc="-80" dirty="0">
                <a:latin typeface="Arial"/>
                <a:cs typeface="Arial"/>
              </a:rPr>
              <a:t> </a:t>
            </a:r>
            <a:r>
              <a:rPr sz="2000" spc="-45" dirty="0" err="1">
                <a:latin typeface="Arial"/>
                <a:cs typeface="Arial"/>
              </a:rPr>
              <a:t>thuê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đường </a:t>
            </a:r>
            <a:r>
              <a:rPr sz="2000" spc="-45" dirty="0">
                <a:latin typeface="Arial"/>
                <a:cs typeface="Arial"/>
              </a:rPr>
              <a:t>truyền </a:t>
            </a:r>
            <a:r>
              <a:rPr sz="2000" spc="-160" dirty="0">
                <a:latin typeface="Arial"/>
                <a:cs typeface="Arial"/>
              </a:rPr>
              <a:t>và </a:t>
            </a:r>
            <a:r>
              <a:rPr sz="2000" spc="-120" dirty="0">
                <a:latin typeface="Arial"/>
                <a:cs typeface="Arial"/>
              </a:rPr>
              <a:t>cổng </a:t>
            </a:r>
            <a:r>
              <a:rPr sz="2000" spc="-135" dirty="0">
                <a:latin typeface="Arial"/>
                <a:cs typeface="Arial"/>
              </a:rPr>
              <a:t>của </a:t>
            </a:r>
            <a:r>
              <a:rPr sz="2000" spc="-20" dirty="0">
                <a:latin typeface="Arial"/>
                <a:cs typeface="Arial"/>
              </a:rPr>
              <a:t>một </a:t>
            </a:r>
            <a:r>
              <a:rPr sz="2000" spc="-235" dirty="0">
                <a:latin typeface="Arial"/>
                <a:cs typeface="Arial"/>
              </a:rPr>
              <a:t>IAP. </a:t>
            </a:r>
            <a:r>
              <a:rPr sz="2000" spc="-65" dirty="0">
                <a:latin typeface="Arial"/>
                <a:cs typeface="Arial"/>
              </a:rPr>
              <a:t>Việt  </a:t>
            </a:r>
            <a:r>
              <a:rPr sz="2000" spc="-140" dirty="0">
                <a:latin typeface="Arial"/>
                <a:cs typeface="Arial"/>
              </a:rPr>
              <a:t>Nam </a:t>
            </a:r>
            <a:r>
              <a:rPr sz="2000" spc="-120" dirty="0">
                <a:latin typeface="Arial"/>
                <a:cs typeface="Arial"/>
              </a:rPr>
              <a:t>có </a:t>
            </a:r>
            <a:r>
              <a:rPr sz="2000" spc="-70" dirty="0">
                <a:latin typeface="Arial"/>
                <a:cs typeface="Arial"/>
              </a:rPr>
              <a:t>nhiều </a:t>
            </a:r>
            <a:r>
              <a:rPr sz="2000" spc="-270" dirty="0">
                <a:latin typeface="Arial"/>
                <a:cs typeface="Arial"/>
              </a:rPr>
              <a:t>ISP </a:t>
            </a:r>
            <a:r>
              <a:rPr sz="2000" spc="-110" dirty="0">
                <a:latin typeface="Arial"/>
                <a:cs typeface="Arial"/>
              </a:rPr>
              <a:t>thương </a:t>
            </a:r>
            <a:r>
              <a:rPr sz="2000" spc="-75" dirty="0">
                <a:latin typeface="Arial"/>
                <a:cs typeface="Arial"/>
              </a:rPr>
              <a:t>mại: </a:t>
            </a:r>
            <a:r>
              <a:rPr sz="2000" spc="-175" dirty="0">
                <a:latin typeface="Arial"/>
                <a:cs typeface="Arial"/>
              </a:rPr>
              <a:t>Công </a:t>
            </a:r>
            <a:r>
              <a:rPr sz="2000" spc="-10" dirty="0">
                <a:latin typeface="Arial"/>
                <a:cs typeface="Arial"/>
              </a:rPr>
              <a:t>ty </a:t>
            </a:r>
            <a:r>
              <a:rPr sz="2000" spc="-90" dirty="0">
                <a:latin typeface="Arial"/>
                <a:cs typeface="Arial"/>
              </a:rPr>
              <a:t>dịchvụ </a:t>
            </a:r>
            <a:r>
              <a:rPr sz="2000" spc="-45" dirty="0">
                <a:latin typeface="Arial"/>
                <a:cs typeface="Arial"/>
              </a:rPr>
              <a:t>truyền </a:t>
            </a:r>
            <a:r>
              <a:rPr sz="2000" spc="-150" dirty="0">
                <a:latin typeface="Arial"/>
                <a:cs typeface="Arial"/>
              </a:rPr>
              <a:t>số </a:t>
            </a:r>
            <a:r>
              <a:rPr sz="2000" spc="-50" dirty="0">
                <a:latin typeface="Arial"/>
                <a:cs typeface="Arial"/>
              </a:rPr>
              <a:t>liệu </a:t>
            </a:r>
            <a:r>
              <a:rPr sz="2000" spc="-229" dirty="0">
                <a:latin typeface="Arial"/>
                <a:cs typeface="Arial"/>
              </a:rPr>
              <a:t>VDC, </a:t>
            </a:r>
            <a:r>
              <a:rPr sz="2000" spc="-175" dirty="0">
                <a:latin typeface="Arial"/>
                <a:cs typeface="Arial"/>
              </a:rPr>
              <a:t>Công </a:t>
            </a:r>
            <a:r>
              <a:rPr sz="2000" spc="-10" dirty="0">
                <a:latin typeface="Arial"/>
                <a:cs typeface="Arial"/>
              </a:rPr>
              <a:t>ty  </a:t>
            </a:r>
            <a:r>
              <a:rPr sz="2000" spc="-290" dirty="0">
                <a:latin typeface="Arial"/>
                <a:cs typeface="Arial"/>
              </a:rPr>
              <a:t>FPT,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300" dirty="0">
                <a:latin typeface="Arial"/>
                <a:cs typeface="Arial"/>
              </a:rPr>
              <a:t>VIETTEL…</a:t>
            </a:r>
            <a:endParaRPr sz="2000" dirty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1200"/>
              </a:spcBef>
              <a:buClr>
                <a:srgbClr val="009FDA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140" dirty="0">
                <a:latin typeface="Arial"/>
                <a:cs typeface="Arial"/>
              </a:rPr>
              <a:t>Khi </a:t>
            </a:r>
            <a:r>
              <a:rPr sz="2000" spc="-110" dirty="0">
                <a:latin typeface="Arial"/>
                <a:cs typeface="Arial"/>
              </a:rPr>
              <a:t>đăng </a:t>
            </a:r>
            <a:r>
              <a:rPr sz="2000" spc="-120" dirty="0">
                <a:latin typeface="Arial"/>
                <a:cs typeface="Arial"/>
              </a:rPr>
              <a:t>ký với </a:t>
            </a:r>
            <a:r>
              <a:rPr sz="2000" spc="-20" dirty="0">
                <a:latin typeface="Arial"/>
                <a:cs typeface="Arial"/>
              </a:rPr>
              <a:t>một </a:t>
            </a:r>
            <a:r>
              <a:rPr sz="2000" spc="-285" dirty="0">
                <a:latin typeface="Arial"/>
                <a:cs typeface="Arial"/>
              </a:rPr>
              <a:t>ISP, </a:t>
            </a:r>
            <a:r>
              <a:rPr sz="2000" spc="-135" dirty="0">
                <a:latin typeface="Arial"/>
                <a:cs typeface="Arial"/>
              </a:rPr>
              <a:t>người </a:t>
            </a:r>
            <a:r>
              <a:rPr sz="2000" spc="-100" dirty="0">
                <a:latin typeface="Arial"/>
                <a:cs typeface="Arial"/>
              </a:rPr>
              <a:t>dùng </a:t>
            </a:r>
            <a:r>
              <a:rPr sz="2000" spc="-150" dirty="0">
                <a:latin typeface="Arial"/>
                <a:cs typeface="Arial"/>
              </a:rPr>
              <a:t>được </a:t>
            </a:r>
            <a:r>
              <a:rPr sz="2000" spc="-120" dirty="0">
                <a:latin typeface="Arial"/>
                <a:cs typeface="Arial"/>
              </a:rPr>
              <a:t>cung </a:t>
            </a:r>
            <a:r>
              <a:rPr sz="2000" spc="-135" dirty="0">
                <a:latin typeface="Arial"/>
                <a:cs typeface="Arial"/>
              </a:rPr>
              <a:t>cấp </a:t>
            </a:r>
            <a:r>
              <a:rPr sz="2000" spc="-20" dirty="0">
                <a:latin typeface="Arial"/>
                <a:cs typeface="Arial"/>
              </a:rPr>
              <a:t>một </a:t>
            </a:r>
            <a:r>
              <a:rPr sz="2000" spc="-35" dirty="0">
                <a:latin typeface="Arial"/>
                <a:cs typeface="Arial"/>
              </a:rPr>
              <a:t>tài </a:t>
            </a:r>
            <a:r>
              <a:rPr sz="2000" spc="-105" dirty="0">
                <a:latin typeface="Arial"/>
                <a:cs typeface="Arial"/>
              </a:rPr>
              <a:t>khoản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để</a:t>
            </a:r>
            <a:endParaRPr sz="2000" dirty="0">
              <a:latin typeface="Arial"/>
              <a:cs typeface="Arial"/>
            </a:endParaRPr>
          </a:p>
          <a:p>
            <a:pPr marL="240665" marR="247015" algn="just">
              <a:lnSpc>
                <a:spcPct val="130000"/>
              </a:lnSpc>
            </a:pPr>
            <a:r>
              <a:rPr sz="2000" spc="-95" dirty="0">
                <a:latin typeface="Arial"/>
                <a:cs typeface="Arial"/>
              </a:rPr>
              <a:t>quản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lý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truy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cập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và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tính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phí.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Mỗi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tài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khoản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bao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gồm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tên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(User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name)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và  </a:t>
            </a:r>
            <a:r>
              <a:rPr sz="2000" spc="-55" dirty="0">
                <a:latin typeface="Arial"/>
                <a:cs typeface="Arial"/>
              </a:rPr>
              <a:t>mật </a:t>
            </a:r>
            <a:r>
              <a:rPr sz="2000" spc="-110" dirty="0">
                <a:latin typeface="Arial"/>
                <a:cs typeface="Arial"/>
              </a:rPr>
              <a:t>khẩu đăng </a:t>
            </a:r>
            <a:r>
              <a:rPr sz="2000" spc="-95" dirty="0">
                <a:latin typeface="Arial"/>
                <a:cs typeface="Arial"/>
              </a:rPr>
              <a:t>nhập </a:t>
            </a:r>
            <a:r>
              <a:rPr sz="2000" spc="-130" dirty="0">
                <a:latin typeface="Arial"/>
                <a:cs typeface="Arial"/>
              </a:rPr>
              <a:t>(Password). </a:t>
            </a:r>
            <a:r>
              <a:rPr sz="2000" spc="-180" dirty="0">
                <a:latin typeface="Arial"/>
                <a:cs typeface="Arial"/>
              </a:rPr>
              <a:t>Tài </a:t>
            </a:r>
            <a:r>
              <a:rPr sz="2000" spc="-105" dirty="0">
                <a:latin typeface="Arial"/>
                <a:cs typeface="Arial"/>
              </a:rPr>
              <a:t>khoản </a:t>
            </a:r>
            <a:r>
              <a:rPr sz="2000" spc="-130" dirty="0">
                <a:latin typeface="Arial"/>
                <a:cs typeface="Arial"/>
              </a:rPr>
              <a:t>này </a:t>
            </a:r>
            <a:r>
              <a:rPr sz="2000" spc="-110" dirty="0">
                <a:latin typeface="Arial"/>
                <a:cs typeface="Arial"/>
              </a:rPr>
              <a:t>thường </a:t>
            </a:r>
            <a:r>
              <a:rPr sz="2000" spc="-150" dirty="0">
                <a:latin typeface="Arial"/>
                <a:cs typeface="Arial"/>
              </a:rPr>
              <a:t>được </a:t>
            </a:r>
            <a:r>
              <a:rPr sz="2000" spc="-85" dirty="0">
                <a:latin typeface="Arial"/>
                <a:cs typeface="Arial"/>
              </a:rPr>
              <a:t>lưu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sẵn</a:t>
            </a:r>
            <a:endParaRPr sz="2000" dirty="0">
              <a:latin typeface="Arial"/>
              <a:cs typeface="Arial"/>
            </a:endParaRPr>
          </a:p>
          <a:p>
            <a:pPr marL="240665" algn="just">
              <a:lnSpc>
                <a:spcPct val="100000"/>
              </a:lnSpc>
              <a:spcBef>
                <a:spcPts val="720"/>
              </a:spcBef>
            </a:pPr>
            <a:r>
              <a:rPr sz="2000" spc="-45" dirty="0">
                <a:latin typeface="Arial"/>
                <a:cs typeface="Arial"/>
              </a:rPr>
              <a:t>trong </a:t>
            </a:r>
            <a:r>
              <a:rPr sz="2000" spc="-165" dirty="0">
                <a:latin typeface="Arial"/>
                <a:cs typeface="Arial"/>
              </a:rPr>
              <a:t>các </a:t>
            </a:r>
            <a:r>
              <a:rPr sz="2000" dirty="0">
                <a:latin typeface="Arial"/>
                <a:cs typeface="Arial"/>
              </a:rPr>
              <a:t>thiết </a:t>
            </a:r>
            <a:r>
              <a:rPr sz="2000" spc="-40" dirty="0">
                <a:latin typeface="Arial"/>
                <a:cs typeface="Arial"/>
              </a:rPr>
              <a:t>bị </a:t>
            </a:r>
            <a:r>
              <a:rPr sz="2000" spc="-100" dirty="0">
                <a:latin typeface="Arial"/>
                <a:cs typeface="Arial"/>
              </a:rPr>
              <a:t>(như </a:t>
            </a:r>
            <a:r>
              <a:rPr sz="2000" spc="-165" dirty="0">
                <a:latin typeface="Arial"/>
                <a:cs typeface="Arial"/>
              </a:rPr>
              <a:t>các </a:t>
            </a:r>
            <a:r>
              <a:rPr sz="2000" spc="-90" dirty="0">
                <a:latin typeface="Arial"/>
                <a:cs typeface="Arial"/>
              </a:rPr>
              <a:t>modem) </a:t>
            </a:r>
            <a:r>
              <a:rPr sz="2000" spc="-150" dirty="0">
                <a:latin typeface="Arial"/>
                <a:cs typeface="Arial"/>
              </a:rPr>
              <a:t>được </a:t>
            </a:r>
            <a:r>
              <a:rPr sz="2000" spc="-110" dirty="0">
                <a:latin typeface="Arial"/>
                <a:cs typeface="Arial"/>
              </a:rPr>
              <a:t>cấuhình </a:t>
            </a:r>
            <a:r>
              <a:rPr sz="2000" spc="-105" dirty="0">
                <a:latin typeface="Arial"/>
                <a:cs typeface="Arial"/>
              </a:rPr>
              <a:t>bởi </a:t>
            </a:r>
            <a:r>
              <a:rPr sz="2000" spc="-270" dirty="0">
                <a:latin typeface="Arial"/>
                <a:cs typeface="Arial"/>
              </a:rPr>
              <a:t>ISP </a:t>
            </a:r>
            <a:r>
              <a:rPr sz="2000" spc="-90" dirty="0">
                <a:latin typeface="Arial"/>
                <a:cs typeface="Arial"/>
              </a:rPr>
              <a:t>nên </a:t>
            </a:r>
            <a:r>
              <a:rPr sz="2000" spc="-135" dirty="0">
                <a:latin typeface="Arial"/>
                <a:cs typeface="Arial"/>
              </a:rPr>
              <a:t>người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dùng</a:t>
            </a:r>
            <a:endParaRPr sz="2000" dirty="0">
              <a:latin typeface="Arial"/>
              <a:cs typeface="Arial"/>
            </a:endParaRPr>
          </a:p>
          <a:p>
            <a:pPr marL="240665" algn="just">
              <a:lnSpc>
                <a:spcPct val="100000"/>
              </a:lnSpc>
              <a:spcBef>
                <a:spcPts val="725"/>
              </a:spcBef>
            </a:pPr>
            <a:r>
              <a:rPr sz="2000" spc="-100" dirty="0">
                <a:latin typeface="Arial"/>
                <a:cs typeface="Arial"/>
              </a:rPr>
              <a:t>không </a:t>
            </a:r>
            <a:r>
              <a:rPr sz="2000" spc="-204" dirty="0">
                <a:latin typeface="Arial"/>
                <a:cs typeface="Arial"/>
              </a:rPr>
              <a:t>sử </a:t>
            </a:r>
            <a:r>
              <a:rPr sz="2000" spc="-100" dirty="0">
                <a:latin typeface="Arial"/>
                <a:cs typeface="Arial"/>
              </a:rPr>
              <a:t>dụng </a:t>
            </a:r>
            <a:r>
              <a:rPr sz="2000" spc="-50" dirty="0">
                <a:latin typeface="Arial"/>
                <a:cs typeface="Arial"/>
              </a:rPr>
              <a:t>trực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tiếp.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FE2072-E195-974B-AD3E-3422C7F1964E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BF42A8A-8618-BD49-B1B7-9F60676B68A0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320DBEA-1FE5-454F-951E-5F4CA8BFA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154" y="859662"/>
            <a:ext cx="4754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 err="1"/>
              <a:t>Kiến</a:t>
            </a:r>
            <a:r>
              <a:rPr spc="-165" dirty="0"/>
              <a:t> </a:t>
            </a:r>
            <a:r>
              <a:rPr spc="-90" dirty="0"/>
              <a:t>thức </a:t>
            </a:r>
            <a:r>
              <a:rPr spc="-229" dirty="0"/>
              <a:t>cơ </a:t>
            </a:r>
            <a:r>
              <a:rPr spc="-135" dirty="0"/>
              <a:t>bản </a:t>
            </a:r>
            <a:r>
              <a:rPr spc="-170" dirty="0"/>
              <a:t>về</a:t>
            </a:r>
            <a:r>
              <a:rPr spc="-120" dirty="0"/>
              <a:t> </a:t>
            </a:r>
            <a:r>
              <a:rPr spc="-40" dirty="0"/>
              <a:t>Internet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5104" y="1654810"/>
            <a:ext cx="7600315" cy="4086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60" dirty="0">
                <a:solidFill>
                  <a:srgbClr val="4471C4"/>
                </a:solidFill>
                <a:latin typeface="Arial"/>
                <a:cs typeface="Arial"/>
              </a:rPr>
              <a:t>Dịch </a:t>
            </a:r>
            <a:r>
              <a:rPr sz="2600" spc="-130" dirty="0">
                <a:solidFill>
                  <a:srgbClr val="4471C4"/>
                </a:solidFill>
                <a:latin typeface="Arial"/>
                <a:cs typeface="Arial"/>
              </a:rPr>
              <a:t>vụ </a:t>
            </a:r>
            <a:r>
              <a:rPr sz="2600" spc="-190" dirty="0">
                <a:solidFill>
                  <a:srgbClr val="4471C4"/>
                </a:solidFill>
                <a:latin typeface="Arial"/>
                <a:cs typeface="Arial"/>
              </a:rPr>
              <a:t>Web</a:t>
            </a:r>
            <a:r>
              <a:rPr sz="2600" spc="-32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600" spc="-155" dirty="0">
                <a:solidFill>
                  <a:srgbClr val="4471C4"/>
                </a:solidFill>
                <a:latin typeface="Arial"/>
                <a:cs typeface="Arial"/>
              </a:rPr>
              <a:t>(WWW)</a:t>
            </a:r>
            <a:endParaRPr sz="2600">
              <a:latin typeface="Arial"/>
              <a:cs typeface="Arial"/>
            </a:endParaRPr>
          </a:p>
          <a:p>
            <a:pPr marL="240665" marR="5080" indent="-228600">
              <a:lnSpc>
                <a:spcPct val="140000"/>
              </a:lnSpc>
              <a:spcBef>
                <a:spcPts val="620"/>
              </a:spcBef>
              <a:buClr>
                <a:srgbClr val="009FDA"/>
              </a:buClr>
              <a:buChar char="•"/>
              <a:tabLst>
                <a:tab pos="241300" algn="l"/>
              </a:tabLst>
            </a:pPr>
            <a:r>
              <a:rPr sz="2400" spc="-225" dirty="0">
                <a:latin typeface="Arial"/>
                <a:cs typeface="Arial"/>
              </a:rPr>
              <a:t>Đây </a:t>
            </a:r>
            <a:r>
              <a:rPr sz="2400" spc="-105" dirty="0">
                <a:latin typeface="Arial"/>
                <a:cs typeface="Arial"/>
              </a:rPr>
              <a:t>là </a:t>
            </a:r>
            <a:r>
              <a:rPr sz="2400" spc="-90" dirty="0">
                <a:latin typeface="Arial"/>
                <a:cs typeface="Arial"/>
              </a:rPr>
              <a:t>dịch </a:t>
            </a:r>
            <a:r>
              <a:rPr sz="2400" spc="-120" dirty="0">
                <a:latin typeface="Arial"/>
                <a:cs typeface="Arial"/>
              </a:rPr>
              <a:t>vụ </a:t>
            </a:r>
            <a:r>
              <a:rPr sz="2400" spc="-180" dirty="0">
                <a:latin typeface="Arial"/>
                <a:cs typeface="Arial"/>
              </a:rPr>
              <a:t>được </a:t>
            </a:r>
            <a:r>
              <a:rPr sz="2400" spc="-120" dirty="0">
                <a:latin typeface="Arial"/>
                <a:cs typeface="Arial"/>
              </a:rPr>
              <a:t>dùng </a:t>
            </a:r>
            <a:r>
              <a:rPr sz="2400" spc="-90" dirty="0">
                <a:latin typeface="Arial"/>
                <a:cs typeface="Arial"/>
              </a:rPr>
              <a:t>nhiều </a:t>
            </a:r>
            <a:r>
              <a:rPr sz="2400" spc="-70" dirty="0">
                <a:latin typeface="Arial"/>
                <a:cs typeface="Arial"/>
              </a:rPr>
              <a:t>nhất. </a:t>
            </a:r>
            <a:r>
              <a:rPr sz="2400" spc="-240" dirty="0">
                <a:latin typeface="Arial"/>
                <a:cs typeface="Arial"/>
              </a:rPr>
              <a:t>Được </a:t>
            </a:r>
            <a:r>
              <a:rPr sz="2400" spc="-45" dirty="0">
                <a:latin typeface="Arial"/>
                <a:cs typeface="Arial"/>
              </a:rPr>
              <a:t>viết </a:t>
            </a:r>
            <a:r>
              <a:rPr sz="2400" spc="10" dirty="0">
                <a:latin typeface="Arial"/>
                <a:cs typeface="Arial"/>
              </a:rPr>
              <a:t>tắt </a:t>
            </a:r>
            <a:r>
              <a:rPr sz="2400" spc="-105" dirty="0">
                <a:latin typeface="Arial"/>
                <a:cs typeface="Arial"/>
              </a:rPr>
              <a:t>là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WWW  </a:t>
            </a:r>
            <a:r>
              <a:rPr sz="2400" spc="-165" dirty="0">
                <a:latin typeface="Arial"/>
                <a:cs typeface="Arial"/>
              </a:rPr>
              <a:t>hay </a:t>
            </a:r>
            <a:r>
              <a:rPr sz="2400" spc="-100" dirty="0">
                <a:latin typeface="Arial"/>
                <a:cs typeface="Arial"/>
              </a:rPr>
              <a:t>gọi </a:t>
            </a:r>
            <a:r>
              <a:rPr sz="2400" spc="-150" dirty="0">
                <a:latin typeface="Arial"/>
                <a:cs typeface="Arial"/>
              </a:rPr>
              <a:t>ngắn </a:t>
            </a:r>
            <a:r>
              <a:rPr sz="2400" spc="-130" dirty="0">
                <a:latin typeface="Arial"/>
                <a:cs typeface="Arial"/>
              </a:rPr>
              <a:t>gọn </a:t>
            </a:r>
            <a:r>
              <a:rPr sz="2400" spc="-105" dirty="0">
                <a:latin typeface="Arial"/>
                <a:cs typeface="Arial"/>
              </a:rPr>
              <a:t>là </a:t>
            </a:r>
            <a:r>
              <a:rPr sz="2400" spc="-145" dirty="0">
                <a:latin typeface="Arial"/>
                <a:cs typeface="Arial"/>
              </a:rPr>
              <a:t>Web. </a:t>
            </a:r>
            <a:r>
              <a:rPr sz="2400" spc="-165" dirty="0">
                <a:latin typeface="Arial"/>
                <a:cs typeface="Arial"/>
              </a:rPr>
              <a:t>Web </a:t>
            </a:r>
            <a:r>
              <a:rPr sz="2400" spc="-180" dirty="0">
                <a:latin typeface="Arial"/>
                <a:cs typeface="Arial"/>
              </a:rPr>
              <a:t>chứa </a:t>
            </a:r>
            <a:r>
              <a:rPr sz="2400" spc="-70" dirty="0">
                <a:latin typeface="Arial"/>
                <a:cs typeface="Arial"/>
              </a:rPr>
              <a:t>thông </a:t>
            </a:r>
            <a:r>
              <a:rPr sz="2400" spc="10" dirty="0">
                <a:latin typeface="Arial"/>
                <a:cs typeface="Arial"/>
              </a:rPr>
              <a:t>tin </a:t>
            </a:r>
            <a:r>
              <a:rPr sz="2400" spc="-130" dirty="0">
                <a:latin typeface="Arial"/>
                <a:cs typeface="Arial"/>
              </a:rPr>
              <a:t>bao </a:t>
            </a:r>
            <a:r>
              <a:rPr sz="2400" spc="-135" dirty="0">
                <a:latin typeface="Arial"/>
                <a:cs typeface="Arial"/>
              </a:rPr>
              <a:t>gồm </a:t>
            </a:r>
            <a:r>
              <a:rPr sz="2400" spc="-150" dirty="0">
                <a:latin typeface="Arial"/>
                <a:cs typeface="Arial"/>
              </a:rPr>
              <a:t>văn  </a:t>
            </a:r>
            <a:r>
              <a:rPr sz="2400" spc="-120" dirty="0">
                <a:latin typeface="Arial"/>
                <a:cs typeface="Arial"/>
              </a:rPr>
              <a:t>bản, </a:t>
            </a:r>
            <a:r>
              <a:rPr sz="2400" spc="-105" dirty="0">
                <a:latin typeface="Arial"/>
                <a:cs typeface="Arial"/>
              </a:rPr>
              <a:t>hình </a:t>
            </a:r>
            <a:r>
              <a:rPr sz="2400" spc="-120" dirty="0">
                <a:latin typeface="Arial"/>
                <a:cs typeface="Arial"/>
              </a:rPr>
              <a:t>ảnh, </a:t>
            </a:r>
            <a:r>
              <a:rPr sz="2400" spc="-155" dirty="0">
                <a:latin typeface="Arial"/>
                <a:cs typeface="Arial"/>
              </a:rPr>
              <a:t>âm </a:t>
            </a:r>
            <a:r>
              <a:rPr sz="2400" spc="-70" dirty="0">
                <a:latin typeface="Arial"/>
                <a:cs typeface="Arial"/>
              </a:rPr>
              <a:t>thanh </a:t>
            </a:r>
            <a:r>
              <a:rPr sz="2400" spc="-195" dirty="0">
                <a:latin typeface="Arial"/>
                <a:cs typeface="Arial"/>
              </a:rPr>
              <a:t>và </a:t>
            </a:r>
            <a:r>
              <a:rPr sz="2400" spc="-70" dirty="0">
                <a:latin typeface="Arial"/>
                <a:cs typeface="Arial"/>
              </a:rPr>
              <a:t>thậm </a:t>
            </a:r>
            <a:r>
              <a:rPr sz="2400" spc="-140" dirty="0">
                <a:latin typeface="Arial"/>
                <a:cs typeface="Arial"/>
              </a:rPr>
              <a:t>chí </a:t>
            </a:r>
            <a:r>
              <a:rPr sz="2400" spc="-195" dirty="0">
                <a:latin typeface="Arial"/>
                <a:cs typeface="Arial"/>
              </a:rPr>
              <a:t>cả </a:t>
            </a:r>
            <a:r>
              <a:rPr sz="2400" spc="-100" dirty="0">
                <a:latin typeface="Arial"/>
                <a:cs typeface="Arial"/>
              </a:rPr>
              <a:t>video </a:t>
            </a:r>
            <a:r>
              <a:rPr sz="2400" spc="-180" dirty="0">
                <a:latin typeface="Arial"/>
                <a:cs typeface="Arial"/>
              </a:rPr>
              <a:t>được </a:t>
            </a:r>
            <a:r>
              <a:rPr sz="2400" spc="-65" dirty="0">
                <a:latin typeface="Arial"/>
                <a:cs typeface="Arial"/>
              </a:rPr>
              <a:t>kết </a:t>
            </a:r>
            <a:r>
              <a:rPr sz="2400" spc="-155" dirty="0">
                <a:latin typeface="Arial"/>
                <a:cs typeface="Arial"/>
              </a:rPr>
              <a:t>hợp  </a:t>
            </a:r>
            <a:r>
              <a:rPr sz="2400" spc="-145" dirty="0">
                <a:latin typeface="Arial"/>
                <a:cs typeface="Arial"/>
              </a:rPr>
              <a:t>với </a:t>
            </a:r>
            <a:r>
              <a:rPr sz="2400" spc="-110" dirty="0">
                <a:latin typeface="Arial"/>
                <a:cs typeface="Arial"/>
              </a:rPr>
              <a:t>nhau. </a:t>
            </a:r>
            <a:r>
              <a:rPr sz="2400" spc="-165" dirty="0">
                <a:latin typeface="Arial"/>
                <a:cs typeface="Arial"/>
              </a:rPr>
              <a:t>Web </a:t>
            </a:r>
            <a:r>
              <a:rPr sz="2400" spc="-120" dirty="0">
                <a:latin typeface="Arial"/>
                <a:cs typeface="Arial"/>
              </a:rPr>
              <a:t>cho </a:t>
            </a:r>
            <a:r>
              <a:rPr sz="2400" spc="-105" dirty="0">
                <a:latin typeface="Arial"/>
                <a:cs typeface="Arial"/>
              </a:rPr>
              <a:t>phép </a:t>
            </a:r>
            <a:r>
              <a:rPr sz="2400" spc="-70" dirty="0">
                <a:latin typeface="Arial"/>
                <a:cs typeface="Arial"/>
              </a:rPr>
              <a:t>thâm </a:t>
            </a:r>
            <a:r>
              <a:rPr sz="2400" spc="-120" dirty="0">
                <a:latin typeface="Arial"/>
                <a:cs typeface="Arial"/>
              </a:rPr>
              <a:t>nhập </a:t>
            </a:r>
            <a:r>
              <a:rPr sz="2400" spc="-160" dirty="0">
                <a:latin typeface="Arial"/>
                <a:cs typeface="Arial"/>
              </a:rPr>
              <a:t>vào </a:t>
            </a:r>
            <a:r>
              <a:rPr sz="2400" spc="-65" dirty="0">
                <a:latin typeface="Arial"/>
                <a:cs typeface="Arial"/>
              </a:rPr>
              <a:t>mọi </a:t>
            </a:r>
            <a:r>
              <a:rPr sz="2400" spc="-130" dirty="0">
                <a:latin typeface="Arial"/>
                <a:cs typeface="Arial"/>
              </a:rPr>
              <a:t>ngõ </a:t>
            </a:r>
            <a:r>
              <a:rPr sz="2400" spc="-165" dirty="0">
                <a:latin typeface="Arial"/>
                <a:cs typeface="Arial"/>
              </a:rPr>
              <a:t>ngách </a:t>
            </a:r>
            <a:r>
              <a:rPr sz="2400" spc="-35" dirty="0">
                <a:latin typeface="Arial"/>
                <a:cs typeface="Arial"/>
              </a:rPr>
              <a:t>trên  </a:t>
            </a:r>
            <a:r>
              <a:rPr sz="2400" spc="-50" dirty="0">
                <a:latin typeface="Arial"/>
                <a:cs typeface="Arial"/>
              </a:rPr>
              <a:t>Internet, </a:t>
            </a:r>
            <a:r>
              <a:rPr sz="2400" spc="-105" dirty="0">
                <a:latin typeface="Arial"/>
                <a:cs typeface="Arial"/>
              </a:rPr>
              <a:t>là </a:t>
            </a:r>
            <a:r>
              <a:rPr sz="2400" spc="-140" dirty="0">
                <a:latin typeface="Arial"/>
                <a:cs typeface="Arial"/>
              </a:rPr>
              <a:t>những </a:t>
            </a:r>
            <a:r>
              <a:rPr sz="2400" spc="-75" dirty="0">
                <a:latin typeface="Arial"/>
                <a:cs typeface="Arial"/>
              </a:rPr>
              <a:t>điểm </a:t>
            </a:r>
            <a:r>
              <a:rPr sz="2400" spc="-180" dirty="0">
                <a:latin typeface="Arial"/>
                <a:cs typeface="Arial"/>
              </a:rPr>
              <a:t>chứa </a:t>
            </a:r>
            <a:r>
              <a:rPr sz="2400" spc="-155" dirty="0">
                <a:latin typeface="Arial"/>
                <a:cs typeface="Arial"/>
              </a:rPr>
              <a:t>dữ </a:t>
            </a:r>
            <a:r>
              <a:rPr sz="2400" spc="-65" dirty="0">
                <a:latin typeface="Arial"/>
                <a:cs typeface="Arial"/>
              </a:rPr>
              <a:t>liệu </a:t>
            </a:r>
            <a:r>
              <a:rPr sz="2400" spc="-100" dirty="0">
                <a:latin typeface="Arial"/>
                <a:cs typeface="Arial"/>
              </a:rPr>
              <a:t>gọi </a:t>
            </a:r>
            <a:r>
              <a:rPr sz="2400" spc="-105" dirty="0">
                <a:latin typeface="Arial"/>
                <a:cs typeface="Arial"/>
              </a:rPr>
              <a:t>là </a:t>
            </a:r>
            <a:r>
              <a:rPr sz="2400" spc="-114" dirty="0">
                <a:latin typeface="Arial"/>
                <a:cs typeface="Arial"/>
              </a:rPr>
              <a:t>Website. </a:t>
            </a:r>
            <a:r>
              <a:rPr sz="2400" spc="-195" dirty="0">
                <a:latin typeface="Arial"/>
                <a:cs typeface="Arial"/>
              </a:rPr>
              <a:t>Nhờ </a:t>
            </a:r>
            <a:r>
              <a:rPr sz="2400" spc="-150" dirty="0">
                <a:latin typeface="Arial"/>
                <a:cs typeface="Arial"/>
              </a:rPr>
              <a:t>có  </a:t>
            </a:r>
            <a:r>
              <a:rPr sz="2400" spc="-145" dirty="0">
                <a:latin typeface="Arial"/>
                <a:cs typeface="Arial"/>
              </a:rPr>
              <a:t>Web, </a:t>
            </a:r>
            <a:r>
              <a:rPr sz="2400" spc="-110" dirty="0">
                <a:latin typeface="Arial"/>
                <a:cs typeface="Arial"/>
              </a:rPr>
              <a:t>nên </a:t>
            </a:r>
            <a:r>
              <a:rPr sz="2400" spc="-90" dirty="0">
                <a:latin typeface="Arial"/>
                <a:cs typeface="Arial"/>
              </a:rPr>
              <a:t>dù </a:t>
            </a:r>
            <a:r>
              <a:rPr sz="2400" spc="-125" dirty="0">
                <a:latin typeface="Arial"/>
                <a:cs typeface="Arial"/>
              </a:rPr>
              <a:t>không </a:t>
            </a:r>
            <a:r>
              <a:rPr sz="2400" spc="-100" dirty="0">
                <a:latin typeface="Arial"/>
                <a:cs typeface="Arial"/>
              </a:rPr>
              <a:t>phải </a:t>
            </a:r>
            <a:r>
              <a:rPr sz="2400" spc="-110" dirty="0">
                <a:latin typeface="Arial"/>
                <a:cs typeface="Arial"/>
              </a:rPr>
              <a:t>là </a:t>
            </a:r>
            <a:r>
              <a:rPr sz="2400" spc="-25" dirty="0">
                <a:latin typeface="Arial"/>
                <a:cs typeface="Arial"/>
              </a:rPr>
              <a:t>một </a:t>
            </a:r>
            <a:r>
              <a:rPr sz="2400" spc="-135" dirty="0">
                <a:latin typeface="Arial"/>
                <a:cs typeface="Arial"/>
              </a:rPr>
              <a:t>chuyên </a:t>
            </a:r>
            <a:r>
              <a:rPr sz="2400" spc="-125" dirty="0">
                <a:latin typeface="Arial"/>
                <a:cs typeface="Arial"/>
              </a:rPr>
              <a:t>gia, </a:t>
            </a:r>
            <a:r>
              <a:rPr sz="2400" spc="-165" dirty="0">
                <a:latin typeface="Arial"/>
                <a:cs typeface="Arial"/>
              </a:rPr>
              <a:t>người </a:t>
            </a:r>
            <a:r>
              <a:rPr sz="2400" spc="-120" dirty="0">
                <a:latin typeface="Arial"/>
                <a:cs typeface="Arial"/>
              </a:rPr>
              <a:t>dùng </a:t>
            </a:r>
            <a:r>
              <a:rPr sz="2400" spc="-150" dirty="0">
                <a:latin typeface="Arial"/>
                <a:cs typeface="Arial"/>
              </a:rPr>
              <a:t>vẫn  </a:t>
            </a:r>
            <a:r>
              <a:rPr sz="2400" spc="-145" dirty="0">
                <a:latin typeface="Arial"/>
                <a:cs typeface="Arial"/>
              </a:rPr>
              <a:t>có </a:t>
            </a:r>
            <a:r>
              <a:rPr sz="2400" spc="-40" dirty="0">
                <a:latin typeface="Arial"/>
                <a:cs typeface="Arial"/>
              </a:rPr>
              <a:t>thể </a:t>
            </a:r>
            <a:r>
              <a:rPr sz="2400" spc="-245" dirty="0">
                <a:latin typeface="Arial"/>
                <a:cs typeface="Arial"/>
              </a:rPr>
              <a:t>sử </a:t>
            </a:r>
            <a:r>
              <a:rPr sz="2400" spc="-120" dirty="0">
                <a:latin typeface="Arial"/>
                <a:cs typeface="Arial"/>
              </a:rPr>
              <a:t>dụng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Internet.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EE4A6D-B82F-1E4E-B65E-DCD74049B301}"/>
              </a:ext>
            </a:extLst>
          </p:cNvPr>
          <p:cNvGrpSpPr/>
          <p:nvPr/>
        </p:nvGrpSpPr>
        <p:grpSpPr>
          <a:xfrm>
            <a:off x="16476" y="12005"/>
            <a:ext cx="9063681" cy="749995"/>
            <a:chOff x="16476" y="12005"/>
            <a:chExt cx="9063681" cy="7499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A352B3-3177-6149-992D-C1931BE62BC3}"/>
                </a:ext>
              </a:extLst>
            </p:cNvPr>
            <p:cNvCxnSpPr>
              <a:cxnSpLocks/>
            </p:cNvCxnSpPr>
            <p:nvPr/>
          </p:nvCxnSpPr>
          <p:spPr>
            <a:xfrm>
              <a:off x="16476" y="762000"/>
              <a:ext cx="691772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7874628F-1F54-5248-B270-F0F7BA6E1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253" y="12005"/>
              <a:ext cx="2777904" cy="694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1707</Words>
  <Application>Microsoft Macintosh PowerPoint</Application>
  <PresentationFormat>On-screen Show (4:3)</PresentationFormat>
  <Paragraphs>155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Carlito</vt:lpstr>
      <vt:lpstr>Times New Roman</vt:lpstr>
      <vt:lpstr>Wingdings</vt:lpstr>
      <vt:lpstr>Office Theme</vt:lpstr>
      <vt:lpstr>Chương 5 – TÌM HIỂU TRUYỀN THÔNG TRONG THỜI KỲ SỐ Giảng viên: ThS. Vũ Ngoc Anh Email: anh.vuthingoc1@phenikaa-uni.edu.vn</vt:lpstr>
      <vt:lpstr>Nội dung</vt:lpstr>
      <vt:lpstr>Kiến thức cơ bản về Internet</vt:lpstr>
      <vt:lpstr>Kiến thức cơ bản về Internet</vt:lpstr>
      <vt:lpstr>Kiến thức cơ bản về Internet</vt:lpstr>
      <vt:lpstr>PowerPoint Presentation</vt:lpstr>
      <vt:lpstr>Kiến thức cơ bản về Internet</vt:lpstr>
      <vt:lpstr>Kiến thức cơ bản về Internet</vt:lpstr>
      <vt:lpstr>Kiến thức cơ bản về Internet</vt:lpstr>
      <vt:lpstr>Kiến thức cơ bản về Internet</vt:lpstr>
      <vt:lpstr>PowerPoint Presentation</vt:lpstr>
      <vt:lpstr>PowerPoint Presentation</vt:lpstr>
      <vt:lpstr>PowerPoint Presentation</vt:lpstr>
      <vt:lpstr>Sử dụng trình duyệt web</vt:lpstr>
      <vt:lpstr>Sử dụng trình duyệt web</vt:lpstr>
      <vt:lpstr>PowerPoint Presentation</vt:lpstr>
      <vt:lpstr>PowerPoint Presentation</vt:lpstr>
      <vt:lpstr>Sử dụng thư điện tử</vt:lpstr>
      <vt:lpstr>Sử dụng thư điện tử</vt:lpstr>
      <vt:lpstr>Sử dụng thư điện tử</vt:lpstr>
      <vt:lpstr>Sử dụng thư điện tử</vt:lpstr>
      <vt:lpstr>Sử dụng thư điện tử</vt:lpstr>
      <vt:lpstr>Sử dụng thư điện tử Email Client: Microsoft Outlook</vt:lpstr>
      <vt:lpstr>Sử dụng thư điện tử</vt:lpstr>
      <vt:lpstr>Sử dụng thư điện tử Tạo tài khoản Google Mail</vt:lpstr>
      <vt:lpstr>Sử dụng thư điện tử</vt:lpstr>
      <vt:lpstr>Sử dụng thư điện tử Cách gởi và nhận Email với Gmail</vt:lpstr>
      <vt:lpstr>Sử dụng thư điện tử Cách gởi và nhận Email với Gmail</vt:lpstr>
      <vt:lpstr>PowerPoint Presentation</vt:lpstr>
      <vt:lpstr>Sử dụng thư điện tử</vt:lpstr>
      <vt:lpstr>Sử dụng thư điện tử</vt:lpstr>
      <vt:lpstr>Sử dụng thư điện tử Sử dụng Google Drive</vt:lpstr>
      <vt:lpstr>Sử dụng thư điện tử Sử dụng Google Translate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MOODLE</dc:creator>
  <cp:lastModifiedBy>Vu Thi . Ngoc Anh</cp:lastModifiedBy>
  <cp:revision>2</cp:revision>
  <dcterms:created xsi:type="dcterms:W3CDTF">2021-10-01T14:09:25Z</dcterms:created>
  <dcterms:modified xsi:type="dcterms:W3CDTF">2021-10-01T14:53:38Z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2021-10-01T00:00:00Z</vt:filetime>
  </property>
</Properties>
</file>