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4" r:id="rId10"/>
    <p:sldId id="268" r:id="rId11"/>
    <p:sldId id="265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Proxima Nova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2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a907dd92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a907dd92a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a907dd92a1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a907dd92a1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a907dd92a1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a907dd92a1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a907dd92a1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a907dd92a1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a907dd92a1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a907dd92a1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a907dd92a1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a907dd92a1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a907dd92a1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a907dd92a1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56175" y="7221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22"/>
              <a:t>Personal Investment Management System</a:t>
            </a:r>
            <a:endParaRPr sz="5022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275008" y="3291925"/>
            <a:ext cx="7452092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lnSpc>
                <a:spcPct val="80000"/>
              </a:lnSpc>
            </a:pPr>
            <a:r>
              <a:rPr lang="en-GB" sz="2000" dirty="0"/>
              <a:t>Catherine Christina Ganduri-CCG220000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 err="1"/>
              <a:t>Hrushikesh</a:t>
            </a:r>
            <a:r>
              <a:rPr lang="en-GB" sz="2000" dirty="0"/>
              <a:t> </a:t>
            </a:r>
            <a:r>
              <a:rPr lang="en-GB" sz="2000" dirty="0" err="1"/>
              <a:t>Sriramaneni</a:t>
            </a:r>
            <a:r>
              <a:rPr lang="en-GB" sz="2000" dirty="0"/>
              <a:t> - HXS220013</a:t>
            </a:r>
            <a:endParaRPr sz="2000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Koushik </a:t>
            </a:r>
            <a:r>
              <a:rPr lang="en-GB" sz="2000" dirty="0" err="1"/>
              <a:t>Gadpale</a:t>
            </a:r>
            <a:r>
              <a:rPr lang="en-GB" sz="2000" dirty="0"/>
              <a:t> -KXG220036</a:t>
            </a:r>
            <a:endParaRPr sz="2000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Rachana </a:t>
            </a:r>
            <a:r>
              <a:rPr lang="en-GB" sz="2000" dirty="0" err="1"/>
              <a:t>Gaddam</a:t>
            </a:r>
            <a:r>
              <a:rPr lang="en-GB" sz="2000" dirty="0"/>
              <a:t>- RXG220036</a:t>
            </a:r>
            <a:endParaRPr sz="2000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Yamini Avula-YXA220018</a:t>
            </a:r>
            <a:endParaRPr sz="2000"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7484" y="4092836"/>
            <a:ext cx="1226520" cy="99351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7156804" y="2571750"/>
            <a:ext cx="1987200" cy="16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06020-9DD4-4D9E-F0C6-C44DC1862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14" y="445025"/>
            <a:ext cx="8337286" cy="57270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Triggers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ECE0F-7B98-C3DF-3014-A567F91E72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solidFill>
                  <a:schemeClr val="tx1"/>
                </a:solidFill>
              </a:rPr>
              <a:t>Creating a trigger and using </a:t>
            </a:r>
            <a:r>
              <a:rPr lang="en-US" b="1" dirty="0">
                <a:solidFill>
                  <a:schemeClr val="tx1"/>
                </a:solidFill>
              </a:rPr>
              <a:t>BEFORE DELETE</a:t>
            </a:r>
            <a:r>
              <a:rPr lang="en-US" dirty="0">
                <a:solidFill>
                  <a:schemeClr val="tx1"/>
                </a:solidFill>
              </a:rPr>
              <a:t>  on the </a:t>
            </a:r>
            <a:r>
              <a:rPr lang="en-US" b="1" i="1" dirty="0" err="1">
                <a:solidFill>
                  <a:schemeClr val="tx1"/>
                </a:solidFill>
              </a:rPr>
              <a:t>user_profiles_t</a:t>
            </a:r>
            <a:r>
              <a:rPr lang="en-US" dirty="0">
                <a:solidFill>
                  <a:schemeClr val="tx1"/>
                </a:solidFill>
              </a:rPr>
              <a:t> table for getting access to the older customers.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solidFill>
                  <a:schemeClr val="tx1"/>
                </a:solidFill>
              </a:rPr>
              <a:t>Creating a trigger and using </a:t>
            </a:r>
            <a:r>
              <a:rPr lang="en-US" b="1" dirty="0">
                <a:solidFill>
                  <a:schemeClr val="tx1"/>
                </a:solidFill>
              </a:rPr>
              <a:t>AFTER UPDATE</a:t>
            </a:r>
            <a:r>
              <a:rPr lang="en-US" dirty="0">
                <a:solidFill>
                  <a:schemeClr val="tx1"/>
                </a:solidFill>
              </a:rPr>
              <a:t> on the </a:t>
            </a:r>
            <a:r>
              <a:rPr lang="en-US" b="1" i="1" dirty="0" err="1">
                <a:solidFill>
                  <a:schemeClr val="tx1"/>
                </a:solidFill>
              </a:rPr>
              <a:t>stocks_t</a:t>
            </a:r>
            <a:r>
              <a:rPr lang="en-US" dirty="0">
                <a:solidFill>
                  <a:schemeClr val="tx1"/>
                </a:solidFill>
              </a:rPr>
              <a:t> table for getting to know the change history and updating the related records in stocks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solidFill>
                  <a:schemeClr val="tx1"/>
                </a:solidFill>
              </a:rPr>
              <a:t>Created a trigger named </a:t>
            </a:r>
            <a:r>
              <a:rPr lang="en-US" b="1" dirty="0" err="1">
                <a:solidFill>
                  <a:schemeClr val="tx1"/>
                </a:solidFill>
              </a:rPr>
              <a:t>incometax_audit</a:t>
            </a:r>
            <a:r>
              <a:rPr lang="en-US" dirty="0">
                <a:solidFill>
                  <a:schemeClr val="tx1"/>
                </a:solidFill>
              </a:rPr>
              <a:t> using </a:t>
            </a:r>
            <a:r>
              <a:rPr lang="en-US" b="1" dirty="0">
                <a:solidFill>
                  <a:schemeClr val="tx1"/>
                </a:solidFill>
              </a:rPr>
              <a:t>BEFORE UPDATE </a:t>
            </a:r>
            <a:r>
              <a:rPr lang="en-US" dirty="0">
                <a:solidFill>
                  <a:schemeClr val="tx1"/>
                </a:solidFill>
              </a:rPr>
              <a:t>on</a:t>
            </a:r>
            <a:r>
              <a:rPr lang="en-US" b="1" dirty="0">
                <a:solidFill>
                  <a:schemeClr val="tx1"/>
                </a:solidFill>
              </a:rPr>
              <a:t> the </a:t>
            </a:r>
            <a:r>
              <a:rPr lang="en-US" b="1" dirty="0" err="1">
                <a:solidFill>
                  <a:schemeClr val="tx1"/>
                </a:solidFill>
              </a:rPr>
              <a:t>incometax_t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table to get access to the old income data for users.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079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7484" y="4092836"/>
            <a:ext cx="1226520" cy="993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00"/>
            <a:ext cx="9143999" cy="42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529874" y="445025"/>
            <a:ext cx="83024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620" b="1" dirty="0"/>
              <a:t>Overview</a:t>
            </a:r>
            <a:endParaRPr sz="2620" b="1" dirty="0"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529874" y="900650"/>
            <a:ext cx="7688700" cy="40838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400" dirty="0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Budgeting, saving, and spending money over time while taking into account different financial risks is Personal Investment(Single or Family)</a:t>
            </a:r>
            <a:endParaRPr sz="6400" dirty="0">
              <a:solidFill>
                <a:srgbClr val="43434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400" b="1" dirty="0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Investment management </a:t>
            </a:r>
            <a:r>
              <a:rPr lang="en-GB" sz="6400" dirty="0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- Collection of financial assets(independently or with an investment manager's help)</a:t>
            </a:r>
            <a:endParaRPr sz="6400" dirty="0">
              <a:solidFill>
                <a:srgbClr val="43434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Lato"/>
              <a:buChar char="➔"/>
            </a:pPr>
            <a:r>
              <a:rPr lang="en-GB" sz="6400" dirty="0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purchasing and selling assets, </a:t>
            </a:r>
            <a:endParaRPr sz="6400" dirty="0">
              <a:solidFill>
                <a:srgbClr val="43434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Lato"/>
              <a:buChar char="➔"/>
            </a:pPr>
            <a:r>
              <a:rPr lang="en-GB" sz="6400" dirty="0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creating short- or long-term investment strategies</a:t>
            </a:r>
            <a:endParaRPr sz="6400" dirty="0">
              <a:solidFill>
                <a:srgbClr val="43434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Lato"/>
              <a:buChar char="➔"/>
            </a:pPr>
            <a:r>
              <a:rPr lang="en-GB" sz="6400" dirty="0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overseeing a portfolio's asset allocation </a:t>
            </a:r>
            <a:endParaRPr sz="6400" dirty="0">
              <a:solidFill>
                <a:srgbClr val="43434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Lato"/>
              <a:buChar char="➔"/>
            </a:pPr>
            <a:r>
              <a:rPr lang="en-GB" sz="6400" dirty="0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developing a tax strategy</a:t>
            </a:r>
            <a:endParaRPr sz="6400" dirty="0">
              <a:solidFill>
                <a:srgbClr val="43434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400" b="1" dirty="0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Investment portfolio- </a:t>
            </a:r>
            <a:r>
              <a:rPr lang="en-GB" sz="6400" dirty="0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Not just about handling specific assets in a portfolio. It’s more than that!</a:t>
            </a:r>
            <a:endParaRPr sz="6400" dirty="0">
              <a:solidFill>
                <a:srgbClr val="43434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Lato"/>
              <a:buChar char="➔"/>
            </a:pPr>
            <a:r>
              <a:rPr lang="en-GB" sz="6400" dirty="0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Risk tolerance</a:t>
            </a:r>
            <a:endParaRPr sz="6400" dirty="0">
              <a:solidFill>
                <a:srgbClr val="43434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Lato"/>
              <a:buChar char="➔"/>
            </a:pPr>
            <a:r>
              <a:rPr lang="en-GB" sz="6400" dirty="0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financial priorities</a:t>
            </a:r>
            <a:endParaRPr sz="6400" dirty="0">
              <a:solidFill>
                <a:srgbClr val="43434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Lato"/>
              <a:buChar char="➔"/>
            </a:pPr>
            <a:r>
              <a:rPr lang="en-GB" sz="6400" dirty="0">
                <a:solidFill>
                  <a:srgbClr val="43434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investment management</a:t>
            </a:r>
            <a:endParaRPr sz="6400" dirty="0">
              <a:solidFill>
                <a:srgbClr val="43434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900" dirty="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sz="4900" dirty="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/>
              <a:t> </a:t>
            </a:r>
            <a:endParaRPr dirty="0"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7484" y="4092836"/>
            <a:ext cx="1226520" cy="993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Objective</a:t>
            </a:r>
            <a:endParaRPr b="1"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088975"/>
            <a:ext cx="8266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To create a personal investment management system with the following capabilities:</a:t>
            </a:r>
            <a:endParaRPr sz="19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❏"/>
            </a:pPr>
            <a:r>
              <a:rPr lang="en-GB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Portfolio Management</a:t>
            </a:r>
            <a:endParaRPr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❏"/>
            </a:pPr>
            <a:r>
              <a:rPr lang="en-GB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Investment Analysis</a:t>
            </a:r>
            <a:endParaRPr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❏"/>
            </a:pPr>
            <a:r>
              <a:rPr lang="en-GB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Asset Performance Measure</a:t>
            </a:r>
            <a:endParaRPr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❏"/>
            </a:pPr>
            <a:r>
              <a:rPr lang="en-GB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Data driven decision making</a:t>
            </a:r>
            <a:endParaRPr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7484" y="4092836"/>
            <a:ext cx="1226520" cy="993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459050" y="522514"/>
            <a:ext cx="7836300" cy="809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Designing Investment Management System</a:t>
            </a:r>
            <a:endParaRPr b="1"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459050" y="1430039"/>
            <a:ext cx="7688700" cy="29099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37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alibri"/>
              </a:rPr>
              <a:t>Database is developed using MySQL  by the following steps</a:t>
            </a:r>
            <a:endParaRPr sz="3700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Calibr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37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alibri"/>
              </a:rPr>
              <a:t>1.Designing Relational Schema </a:t>
            </a:r>
            <a:endParaRPr sz="3700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Calibr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37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alibri"/>
              </a:rPr>
              <a:t>2.Creation of Database, Tables, Structures, Data Types and Formats</a:t>
            </a:r>
            <a:endParaRPr sz="3700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Calibr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37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alibri"/>
              </a:rPr>
              <a:t>3.Creation of Queries</a:t>
            </a:r>
            <a:endParaRPr sz="3700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Calibr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37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alibri"/>
              </a:rPr>
              <a:t>4.Creation of Stored procedures, functions and triggers corresponding to the distinct requirements</a:t>
            </a:r>
            <a:endParaRPr sz="3700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7484" y="4092836"/>
            <a:ext cx="1226520" cy="993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405636" y="247507"/>
            <a:ext cx="7391014" cy="5156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Relational Schema – ER Diagram</a:t>
            </a:r>
            <a:endParaRPr b="1" dirty="0"/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l="18914" t="6436" r="15593" b="5028"/>
          <a:stretch/>
        </p:blipFill>
        <p:spPr>
          <a:xfrm>
            <a:off x="928150" y="1027550"/>
            <a:ext cx="6820187" cy="377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7484" y="4092836"/>
            <a:ext cx="1226520" cy="993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727650" y="323134"/>
            <a:ext cx="7688700" cy="8342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Tables</a:t>
            </a:r>
            <a:endParaRPr b="1" dirty="0"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729450" y="955651"/>
            <a:ext cx="8153700" cy="39518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tx1"/>
                </a:solidFill>
              </a:rPr>
              <a:t>This database consists of a total of 13 tables which includes the following asset categories</a:t>
            </a:r>
            <a:endParaRPr sz="1600" dirty="0">
              <a:solidFill>
                <a:schemeClr val="tx1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GB" sz="1600" dirty="0">
                <a:solidFill>
                  <a:schemeClr val="tx1"/>
                </a:solidFill>
              </a:rPr>
              <a:t>Stocks</a:t>
            </a:r>
            <a:endParaRPr sz="1600" dirty="0">
              <a:solidFill>
                <a:schemeClr val="tx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 dirty="0">
                <a:solidFill>
                  <a:schemeClr val="tx1"/>
                </a:solidFill>
              </a:rPr>
              <a:t>Crypto</a:t>
            </a:r>
            <a:endParaRPr sz="1600" dirty="0">
              <a:solidFill>
                <a:schemeClr val="tx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 dirty="0">
                <a:solidFill>
                  <a:schemeClr val="tx1"/>
                </a:solidFill>
              </a:rPr>
              <a:t>Mutual funds</a:t>
            </a:r>
            <a:endParaRPr sz="1600" dirty="0">
              <a:solidFill>
                <a:schemeClr val="tx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 dirty="0">
                <a:solidFill>
                  <a:schemeClr val="tx1"/>
                </a:solidFill>
              </a:rPr>
              <a:t>Collectables</a:t>
            </a:r>
            <a:endParaRPr sz="1600" dirty="0">
              <a:solidFill>
                <a:schemeClr val="tx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 dirty="0">
                <a:solidFill>
                  <a:schemeClr val="tx1"/>
                </a:solidFill>
              </a:rPr>
              <a:t>Provident fund</a:t>
            </a:r>
            <a:endParaRPr sz="1600" dirty="0">
              <a:solidFill>
                <a:schemeClr val="tx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 dirty="0">
                <a:solidFill>
                  <a:schemeClr val="tx1"/>
                </a:solidFill>
              </a:rPr>
              <a:t>Insurance</a:t>
            </a:r>
            <a:endParaRPr sz="1600" dirty="0">
              <a:solidFill>
                <a:schemeClr val="tx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 dirty="0">
                <a:solidFill>
                  <a:schemeClr val="tx1"/>
                </a:solidFill>
              </a:rPr>
              <a:t>Fixed Deposits</a:t>
            </a:r>
            <a:endParaRPr sz="1600" dirty="0">
              <a:solidFill>
                <a:schemeClr val="tx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 dirty="0">
                <a:solidFill>
                  <a:schemeClr val="tx1"/>
                </a:solidFill>
              </a:rPr>
              <a:t>Personal Savings</a:t>
            </a:r>
            <a:endParaRPr sz="1600" dirty="0">
              <a:solidFill>
                <a:schemeClr val="tx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 dirty="0">
                <a:solidFill>
                  <a:schemeClr val="tx1"/>
                </a:solidFill>
              </a:rPr>
              <a:t>Real Estate</a:t>
            </a:r>
            <a:endParaRPr sz="1600" dirty="0">
              <a:solidFill>
                <a:schemeClr val="tx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 dirty="0">
                <a:solidFill>
                  <a:schemeClr val="tx1"/>
                </a:solidFill>
              </a:rPr>
              <a:t>Commodities</a:t>
            </a:r>
            <a:endParaRPr sz="1600" dirty="0">
              <a:solidFill>
                <a:schemeClr val="tx1"/>
              </a:solidFill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7484" y="4092836"/>
            <a:ext cx="1226520" cy="993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D7FC2-3E26-BB2E-24B5-5C5588924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/>
              <a:t>Queries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E2A89-2B81-910D-2EFE-707714FA3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48776"/>
            <a:ext cx="8520600" cy="3620099"/>
          </a:xfrm>
        </p:spPr>
        <p:txBody>
          <a:bodyPr/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1"/>
                </a:solidFill>
              </a:rPr>
              <a:t>JOINS</a:t>
            </a:r>
            <a:r>
              <a:rPr lang="en-US" sz="1800" dirty="0">
                <a:solidFill>
                  <a:schemeClr val="tx1"/>
                </a:solidFill>
              </a:rPr>
              <a:t> : </a:t>
            </a: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By using join performed profit/Loss for three asset categories Real estate, Mutual funds, and stocks for 4 users.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Calculated total profit for each user across all his crypto holdings by joining the user profile and Crypto table.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tx1"/>
                </a:solidFill>
              </a:rPr>
              <a:t>SubQuery</a:t>
            </a:r>
            <a:r>
              <a:rPr lang="en-US" sz="1800" b="1" dirty="0">
                <a:solidFill>
                  <a:schemeClr val="tx1"/>
                </a:solidFill>
              </a:rPr>
              <a:t> :</a:t>
            </a:r>
            <a:r>
              <a:rPr lang="en-US" sz="1800" dirty="0">
                <a:solidFill>
                  <a:schemeClr val="tx1"/>
                </a:solidFill>
              </a:rPr>
              <a:t>  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W</a:t>
            </a:r>
            <a:r>
              <a:rPr lang="en-US" sz="1800" dirty="0">
                <a:solidFill>
                  <a:schemeClr val="tx1"/>
                </a:solidFill>
              </a:rPr>
              <a:t>e used a subquery to obtain the personal savings of each individual who pays income tax of more than 4%.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897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03D72-ACF5-69D7-0F92-30666E329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Queries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4334D-CC35-96A7-47F8-68B5A869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8134" y="1072529"/>
            <a:ext cx="8454165" cy="3496346"/>
          </a:xfrm>
        </p:spPr>
        <p:txBody>
          <a:bodyPr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1"/>
                </a:solidFill>
              </a:rPr>
              <a:t>View: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Created a view to find out the users who have cars in their collectables.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1"/>
                </a:solidFill>
              </a:rPr>
              <a:t>Union: 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Obtained the user who has profit more than a million from either crypto or stocks.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1"/>
                </a:solidFill>
              </a:rPr>
              <a:t>Aggregate functions: 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Found out users who pay total premium more than $1000 and total claim less than $50000.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5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622950" y="5894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Stored Procedures and Functions 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729450" y="1223783"/>
            <a:ext cx="7688700" cy="35132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dirty="0">
                <a:solidFill>
                  <a:schemeClr val="tx1"/>
                </a:solidFill>
              </a:rPr>
              <a:t>Using </a:t>
            </a:r>
            <a:r>
              <a:rPr lang="en-US" b="1" dirty="0" err="1">
                <a:solidFill>
                  <a:schemeClr val="tx1"/>
                </a:solidFill>
              </a:rPr>
              <a:t>get_profit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stored procedure we obtained profits across all the asset categories for a given user. </a:t>
            </a: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Call procedure </a:t>
            </a:r>
            <a:r>
              <a:rPr lang="en-US" b="1" dirty="0" err="1">
                <a:solidFill>
                  <a:schemeClr val="tx1"/>
                </a:solidFill>
              </a:rPr>
              <a:t>get_profit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chemeClr val="tx1"/>
                </a:solidFill>
              </a:rPr>
              <a:t>ssn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  <a:p>
            <a:pPr marL="457200" lvl="0" indent="-317182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US" dirty="0">
                <a:solidFill>
                  <a:schemeClr val="tx1"/>
                </a:solidFill>
              </a:rPr>
              <a:t>Using </a:t>
            </a:r>
            <a:r>
              <a:rPr lang="en-US" b="1" dirty="0" err="1">
                <a:solidFill>
                  <a:schemeClr val="tx1"/>
                </a:solidFill>
              </a:rPr>
              <a:t>mfund_assetperformace</a:t>
            </a:r>
            <a:r>
              <a:rPr lang="en-US" dirty="0">
                <a:solidFill>
                  <a:schemeClr val="tx1"/>
                </a:solidFill>
              </a:rPr>
              <a:t> stored procedure we categorize a users asset into Low, Average and High performing investments based on a </a:t>
            </a:r>
            <a:r>
              <a:rPr lang="en-US" b="1" dirty="0">
                <a:solidFill>
                  <a:schemeClr val="tx1"/>
                </a:solidFill>
              </a:rPr>
              <a:t>function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categorize_assets</a:t>
            </a:r>
            <a:r>
              <a:rPr lang="en-US" dirty="0">
                <a:solidFill>
                  <a:schemeClr val="tx1"/>
                </a:solidFill>
              </a:rPr>
              <a:t>( ).</a:t>
            </a: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Call procedure </a:t>
            </a:r>
            <a:r>
              <a:rPr lang="en-US" b="1" dirty="0" err="1">
                <a:solidFill>
                  <a:schemeClr val="tx1"/>
                </a:solidFill>
              </a:rPr>
              <a:t>mfund_assetperformance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chemeClr val="tx1"/>
                </a:solidFill>
              </a:rPr>
              <a:t>ssn</a:t>
            </a:r>
            <a:r>
              <a:rPr lang="en-US" b="1" dirty="0">
                <a:solidFill>
                  <a:schemeClr val="tx1"/>
                </a:solidFill>
              </a:rPr>
              <a:t>).</a:t>
            </a:r>
          </a:p>
          <a:p>
            <a:pPr marL="457200" lvl="0" indent="-317182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US" dirty="0">
                <a:solidFill>
                  <a:schemeClr val="tx1"/>
                </a:solidFill>
              </a:rPr>
              <a:t>Using </a:t>
            </a:r>
            <a:r>
              <a:rPr lang="en-US" b="1" dirty="0" err="1">
                <a:solidFill>
                  <a:schemeClr val="tx1"/>
                </a:solidFill>
              </a:rPr>
              <a:t>crypto_calculator</a:t>
            </a:r>
            <a:r>
              <a:rPr lang="en-US" dirty="0">
                <a:solidFill>
                  <a:schemeClr val="tx1"/>
                </a:solidFill>
              </a:rPr>
              <a:t> stored function we can get the total investment for each user in his crypto portfolio</a:t>
            </a: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7484" y="4092836"/>
            <a:ext cx="1226520" cy="993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511</Words>
  <Application>Microsoft Office PowerPoint</Application>
  <PresentationFormat>On-screen Show (16:9)</PresentationFormat>
  <Paragraphs>68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Lato</vt:lpstr>
      <vt:lpstr>Arial</vt:lpstr>
      <vt:lpstr>Calibri</vt:lpstr>
      <vt:lpstr>Proxima Nova</vt:lpstr>
      <vt:lpstr>Spearmint</vt:lpstr>
      <vt:lpstr>Personal Investment Management System</vt:lpstr>
      <vt:lpstr>Overview</vt:lpstr>
      <vt:lpstr>Objective</vt:lpstr>
      <vt:lpstr>Designing Investment Management System</vt:lpstr>
      <vt:lpstr>Relational Schema – ER Diagram</vt:lpstr>
      <vt:lpstr>Tables</vt:lpstr>
      <vt:lpstr>Queries</vt:lpstr>
      <vt:lpstr>Queries</vt:lpstr>
      <vt:lpstr>Stored Procedures and Functions  </vt:lpstr>
      <vt:lpstr>Triggers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Investment Management System</dc:title>
  <cp:lastModifiedBy>Ganduri, Catherine Christina</cp:lastModifiedBy>
  <cp:revision>5</cp:revision>
  <dcterms:modified xsi:type="dcterms:W3CDTF">2022-12-13T03:38:30Z</dcterms:modified>
</cp:coreProperties>
</file>