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4" r:id="rId5"/>
    <p:sldId id="262" r:id="rId6"/>
    <p:sldId id="270" r:id="rId7"/>
    <p:sldId id="272" r:id="rId8"/>
    <p:sldId id="273" r:id="rId9"/>
    <p:sldId id="276" r:id="rId10"/>
    <p:sldId id="277" r:id="rId11"/>
    <p:sldId id="281" r:id="rId12"/>
    <p:sldId id="279" r:id="rId13"/>
    <p:sldId id="263" r:id="rId14"/>
    <p:sldId id="266" r:id="rId15"/>
    <p:sldId id="264" r:id="rId16"/>
    <p:sldId id="267" r:id="rId17"/>
    <p:sldId id="265" r:id="rId18"/>
    <p:sldId id="268" r:id="rId19"/>
    <p:sldId id="261"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62" autoAdjust="0"/>
    <p:restoredTop sz="94633"/>
  </p:normalViewPr>
  <p:slideViewPr>
    <p:cSldViewPr snapToGrid="0">
      <p:cViewPr>
        <p:scale>
          <a:sx n="78" d="100"/>
          <a:sy n="78"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CF1488-B764-48D1-BB77-07574EECF68B}"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lang="en-US"/>
        </a:p>
      </dgm:t>
    </dgm:pt>
    <dgm:pt modelId="{FDF9721A-21D2-42B3-BC81-4EBA9E32FCAE}">
      <dgm:prSet/>
      <dgm:spPr/>
      <dgm:t>
        <a:bodyPr/>
        <a:lstStyle/>
        <a:p>
          <a:r>
            <a:rPr lang="en-US" dirty="0"/>
            <a:t>The data set consists of </a:t>
          </a:r>
          <a:r>
            <a:rPr lang="en-US" b="1" dirty="0"/>
            <a:t>10127 observations </a:t>
          </a:r>
          <a:r>
            <a:rPr lang="en-US" dirty="0"/>
            <a:t>and </a:t>
          </a:r>
          <a:r>
            <a:rPr lang="en-US" b="1" dirty="0"/>
            <a:t>21 columns </a:t>
          </a:r>
          <a:r>
            <a:rPr lang="en-US" dirty="0"/>
            <a:t>with credit card details, one for each customer in the bank.</a:t>
          </a:r>
        </a:p>
      </dgm:t>
    </dgm:pt>
    <dgm:pt modelId="{26BF2C47-462E-424B-83CF-3A32440CA9BD}" type="parTrans" cxnId="{BF6A3963-FFB0-456A-A5D0-7584B5A3448A}">
      <dgm:prSet/>
      <dgm:spPr/>
      <dgm:t>
        <a:bodyPr/>
        <a:lstStyle/>
        <a:p>
          <a:endParaRPr lang="en-US"/>
        </a:p>
      </dgm:t>
    </dgm:pt>
    <dgm:pt modelId="{4FD0C4F9-D744-4BE6-8117-209A00F64681}" type="sibTrans" cxnId="{BF6A3963-FFB0-456A-A5D0-7584B5A3448A}">
      <dgm:prSet/>
      <dgm:spPr/>
      <dgm:t>
        <a:bodyPr/>
        <a:lstStyle/>
        <a:p>
          <a:endParaRPr lang="en-US"/>
        </a:p>
      </dgm:t>
    </dgm:pt>
    <dgm:pt modelId="{AD61F8A8-E26A-43CA-B95B-FE8A61A82B27}">
      <dgm:prSet/>
      <dgm:spPr/>
      <dgm:t>
        <a:bodyPr/>
        <a:lstStyle/>
        <a:p>
          <a:r>
            <a:rPr lang="en-US" b="1" dirty="0"/>
            <a:t>Feature Attributes:</a:t>
          </a:r>
          <a:endParaRPr lang="en-US" dirty="0"/>
        </a:p>
      </dgm:t>
    </dgm:pt>
    <dgm:pt modelId="{2D0063DD-1D7A-4CF7-910D-860EBF8D5BF4}" type="parTrans" cxnId="{0695F02D-E78A-4DFD-9EFC-C568E7F9ADD1}">
      <dgm:prSet/>
      <dgm:spPr/>
      <dgm:t>
        <a:bodyPr/>
        <a:lstStyle/>
        <a:p>
          <a:endParaRPr lang="en-US"/>
        </a:p>
      </dgm:t>
    </dgm:pt>
    <dgm:pt modelId="{DE4AF645-4D51-49FC-B28E-89B2B4DB5B90}" type="sibTrans" cxnId="{0695F02D-E78A-4DFD-9EFC-C568E7F9ADD1}">
      <dgm:prSet/>
      <dgm:spPr/>
      <dgm:t>
        <a:bodyPr/>
        <a:lstStyle/>
        <a:p>
          <a:endParaRPr lang="en-US"/>
        </a:p>
      </dgm:t>
    </dgm:pt>
    <dgm:pt modelId="{D323BF3B-1E48-4E07-ABFB-BAEA63C81832}">
      <dgm:prSet/>
      <dgm:spPr/>
      <dgm:t>
        <a:bodyPr/>
        <a:lstStyle/>
        <a:p>
          <a:r>
            <a:rPr lang="en-US" b="1" dirty="0"/>
            <a:t>Attrition Flag:</a:t>
          </a:r>
          <a:r>
            <a:rPr lang="en-US" dirty="0"/>
            <a:t> This is our target variable, which means whether our customer decided to leave the organization or that there is a high probability the customer will leave.</a:t>
          </a:r>
        </a:p>
      </dgm:t>
    </dgm:pt>
    <dgm:pt modelId="{61FF42F7-DC9A-48BC-9A21-0A3301B3D732}" type="parTrans" cxnId="{9E1BE641-3EB0-4D90-BE09-C37BDFAFD506}">
      <dgm:prSet/>
      <dgm:spPr/>
      <dgm:t>
        <a:bodyPr/>
        <a:lstStyle/>
        <a:p>
          <a:endParaRPr lang="en-US"/>
        </a:p>
      </dgm:t>
    </dgm:pt>
    <dgm:pt modelId="{270B91FE-DD77-4CBD-9C51-144F33667A4E}" type="sibTrans" cxnId="{9E1BE641-3EB0-4D90-BE09-C37BDFAFD506}">
      <dgm:prSet/>
      <dgm:spPr/>
      <dgm:t>
        <a:bodyPr/>
        <a:lstStyle/>
        <a:p>
          <a:endParaRPr lang="en-US"/>
        </a:p>
      </dgm:t>
    </dgm:pt>
    <dgm:pt modelId="{AB279139-BD84-4ADD-8DB9-DE42F9988496}">
      <dgm:prSet/>
      <dgm:spPr/>
      <dgm:t>
        <a:bodyPr/>
        <a:lstStyle/>
        <a:p>
          <a:r>
            <a:rPr lang="en-US" b="1"/>
            <a:t>Gender: </a:t>
          </a:r>
          <a:r>
            <a:rPr lang="en-US"/>
            <a:t>Male or Female</a:t>
          </a:r>
        </a:p>
      </dgm:t>
    </dgm:pt>
    <dgm:pt modelId="{B2822AA9-E7FB-4262-9C4E-7AE05152B9E5}" type="parTrans" cxnId="{DA611F21-2AF3-4FF5-BFE6-9670EC259D56}">
      <dgm:prSet/>
      <dgm:spPr/>
      <dgm:t>
        <a:bodyPr/>
        <a:lstStyle/>
        <a:p>
          <a:endParaRPr lang="en-US"/>
        </a:p>
      </dgm:t>
    </dgm:pt>
    <dgm:pt modelId="{30A2EA92-6AA5-4D91-ADCB-5769E69A69D2}" type="sibTrans" cxnId="{DA611F21-2AF3-4FF5-BFE6-9670EC259D56}">
      <dgm:prSet/>
      <dgm:spPr/>
      <dgm:t>
        <a:bodyPr/>
        <a:lstStyle/>
        <a:p>
          <a:endParaRPr lang="en-US"/>
        </a:p>
      </dgm:t>
    </dgm:pt>
    <dgm:pt modelId="{416F050A-93C1-4A34-8393-D7DFE22AE80B}">
      <dgm:prSet/>
      <dgm:spPr/>
      <dgm:t>
        <a:bodyPr/>
        <a:lstStyle/>
        <a:p>
          <a:r>
            <a:rPr lang="en-US" b="1" dirty="0"/>
            <a:t>Customer age:</a:t>
          </a:r>
          <a:r>
            <a:rPr lang="en-US" dirty="0"/>
            <a:t> Age of the customer</a:t>
          </a:r>
        </a:p>
      </dgm:t>
    </dgm:pt>
    <dgm:pt modelId="{535DB201-DF65-4801-8124-1B71AA677C4B}" type="parTrans" cxnId="{CE633ACE-479D-4791-8E35-AEE8B7011623}">
      <dgm:prSet/>
      <dgm:spPr/>
      <dgm:t>
        <a:bodyPr/>
        <a:lstStyle/>
        <a:p>
          <a:endParaRPr lang="en-US"/>
        </a:p>
      </dgm:t>
    </dgm:pt>
    <dgm:pt modelId="{C681CA69-440F-4F12-9EE7-66CF0FB74085}" type="sibTrans" cxnId="{CE633ACE-479D-4791-8E35-AEE8B7011623}">
      <dgm:prSet/>
      <dgm:spPr/>
      <dgm:t>
        <a:bodyPr/>
        <a:lstStyle/>
        <a:p>
          <a:endParaRPr lang="en-US"/>
        </a:p>
      </dgm:t>
    </dgm:pt>
    <dgm:pt modelId="{ED8A3504-0BA9-4D71-B853-7B911B7DD396}">
      <dgm:prSet/>
      <dgm:spPr/>
      <dgm:t>
        <a:bodyPr/>
        <a:lstStyle/>
        <a:p>
          <a:r>
            <a:rPr lang="en-US" b="1"/>
            <a:t>Income category: </a:t>
          </a:r>
          <a:r>
            <a:rPr lang="en-US"/>
            <a:t>To which income category does the customer belongs to.</a:t>
          </a:r>
        </a:p>
      </dgm:t>
    </dgm:pt>
    <dgm:pt modelId="{64A6A553-BBD7-4117-A446-CD06599E985A}" type="parTrans" cxnId="{16C200CB-0B06-4828-B0D6-D6FE51F59E43}">
      <dgm:prSet/>
      <dgm:spPr/>
      <dgm:t>
        <a:bodyPr/>
        <a:lstStyle/>
        <a:p>
          <a:endParaRPr lang="en-US"/>
        </a:p>
      </dgm:t>
    </dgm:pt>
    <dgm:pt modelId="{024EFDBE-E48D-4E0E-A92C-92645323E090}" type="sibTrans" cxnId="{16C200CB-0B06-4828-B0D6-D6FE51F59E43}">
      <dgm:prSet/>
      <dgm:spPr/>
      <dgm:t>
        <a:bodyPr/>
        <a:lstStyle/>
        <a:p>
          <a:endParaRPr lang="en-US"/>
        </a:p>
      </dgm:t>
    </dgm:pt>
    <dgm:pt modelId="{D3F2E3A2-D1B6-4909-824B-C85155E434A4}">
      <dgm:prSet/>
      <dgm:spPr/>
      <dgm:t>
        <a:bodyPr/>
        <a:lstStyle/>
        <a:p>
          <a:r>
            <a:rPr lang="en-US" b="1"/>
            <a:t>Card category:</a:t>
          </a:r>
          <a:r>
            <a:rPr lang="en-US"/>
            <a:t> Which card category does the customer have?</a:t>
          </a:r>
        </a:p>
      </dgm:t>
    </dgm:pt>
    <dgm:pt modelId="{F8502C3B-AFA2-4B5B-8E0D-27EB164D3057}" type="parTrans" cxnId="{2EE51337-DFCE-4F3A-AC24-BFD10BADAAFF}">
      <dgm:prSet/>
      <dgm:spPr/>
      <dgm:t>
        <a:bodyPr/>
        <a:lstStyle/>
        <a:p>
          <a:endParaRPr lang="en-US"/>
        </a:p>
      </dgm:t>
    </dgm:pt>
    <dgm:pt modelId="{20BD2B0B-6DC2-421C-908A-1E904C843AA9}" type="sibTrans" cxnId="{2EE51337-DFCE-4F3A-AC24-BFD10BADAAFF}">
      <dgm:prSet/>
      <dgm:spPr/>
      <dgm:t>
        <a:bodyPr/>
        <a:lstStyle/>
        <a:p>
          <a:endParaRPr lang="en-US"/>
        </a:p>
      </dgm:t>
    </dgm:pt>
    <dgm:pt modelId="{16F03B93-DF2F-443D-9BC4-DD29714D539D}">
      <dgm:prSet/>
      <dgm:spPr/>
      <dgm:t>
        <a:bodyPr/>
        <a:lstStyle/>
        <a:p>
          <a:r>
            <a:rPr lang="en-US" b="1" dirty="0"/>
            <a:t>Months Inactive:</a:t>
          </a:r>
          <a:r>
            <a:rPr lang="en-US" dirty="0"/>
            <a:t> Amount of inactivity when using the credit card.</a:t>
          </a:r>
        </a:p>
      </dgm:t>
    </dgm:pt>
    <dgm:pt modelId="{492E7B4C-851C-492B-8D9B-DCD7203D5D9A}" type="parTrans" cxnId="{036CEB2F-08EA-4292-8849-331298B1AFFE}">
      <dgm:prSet/>
      <dgm:spPr/>
      <dgm:t>
        <a:bodyPr/>
        <a:lstStyle/>
        <a:p>
          <a:endParaRPr lang="en-US"/>
        </a:p>
      </dgm:t>
    </dgm:pt>
    <dgm:pt modelId="{A2B509E3-5544-4EE2-9EB1-7A13044DF2FA}" type="sibTrans" cxnId="{036CEB2F-08EA-4292-8849-331298B1AFFE}">
      <dgm:prSet/>
      <dgm:spPr/>
      <dgm:t>
        <a:bodyPr/>
        <a:lstStyle/>
        <a:p>
          <a:endParaRPr lang="en-US"/>
        </a:p>
      </dgm:t>
    </dgm:pt>
    <dgm:pt modelId="{89679B3D-F4C7-4C7E-A7F1-14267B37829F}">
      <dgm:prSet/>
      <dgm:spPr/>
      <dgm:t>
        <a:bodyPr/>
        <a:lstStyle/>
        <a:p>
          <a:r>
            <a:rPr lang="en-US" b="1"/>
            <a:t>Credit Limit:</a:t>
          </a:r>
          <a:r>
            <a:rPr lang="en-US"/>
            <a:t> Credit Limit the customer currently has.</a:t>
          </a:r>
        </a:p>
      </dgm:t>
    </dgm:pt>
    <dgm:pt modelId="{4DF922B7-A058-42E7-A2A3-70FA2C8377C0}" type="parTrans" cxnId="{B2120755-E780-402F-B0E7-944686491C29}">
      <dgm:prSet/>
      <dgm:spPr/>
      <dgm:t>
        <a:bodyPr/>
        <a:lstStyle/>
        <a:p>
          <a:endParaRPr lang="en-US"/>
        </a:p>
      </dgm:t>
    </dgm:pt>
    <dgm:pt modelId="{F141B2C2-B9C4-4E38-964C-DD1B4D5FF90C}" type="sibTrans" cxnId="{B2120755-E780-402F-B0E7-944686491C29}">
      <dgm:prSet/>
      <dgm:spPr/>
      <dgm:t>
        <a:bodyPr/>
        <a:lstStyle/>
        <a:p>
          <a:endParaRPr lang="en-US"/>
        </a:p>
      </dgm:t>
    </dgm:pt>
    <dgm:pt modelId="{04F862FD-91AA-4B2C-A046-3DD03EEFE110}">
      <dgm:prSet/>
      <dgm:spPr/>
      <dgm:t>
        <a:bodyPr/>
        <a:lstStyle/>
        <a:p>
          <a:r>
            <a:rPr lang="en-US" b="1"/>
            <a:t>Total Revolving Balance:</a:t>
          </a:r>
          <a:r>
            <a:rPr lang="en-US"/>
            <a:t> The unpaid portion that carries over to the next month when a customer does not pay.</a:t>
          </a:r>
        </a:p>
      </dgm:t>
    </dgm:pt>
    <dgm:pt modelId="{CB8F0EC2-44EB-42F7-884E-BD155B720AF3}" type="parTrans" cxnId="{E7F73DB8-21EE-453B-9C20-0BEEF8C95671}">
      <dgm:prSet/>
      <dgm:spPr/>
      <dgm:t>
        <a:bodyPr/>
        <a:lstStyle/>
        <a:p>
          <a:endParaRPr lang="en-US"/>
        </a:p>
      </dgm:t>
    </dgm:pt>
    <dgm:pt modelId="{1E82C2C7-2BFB-45B3-9580-C0B7CD5EC44B}" type="sibTrans" cxnId="{E7F73DB8-21EE-453B-9C20-0BEEF8C95671}">
      <dgm:prSet/>
      <dgm:spPr/>
      <dgm:t>
        <a:bodyPr/>
        <a:lstStyle/>
        <a:p>
          <a:endParaRPr lang="en-US"/>
        </a:p>
      </dgm:t>
    </dgm:pt>
    <dgm:pt modelId="{89330981-3B0B-48E2-BE39-FA6A65D1B65B}" type="pres">
      <dgm:prSet presAssocID="{95CF1488-B764-48D1-BB77-07574EECF68B}" presName="Name0" presStyleCnt="0">
        <dgm:presLayoutVars>
          <dgm:dir/>
          <dgm:resizeHandles val="exact"/>
        </dgm:presLayoutVars>
      </dgm:prSet>
      <dgm:spPr/>
    </dgm:pt>
    <dgm:pt modelId="{51E70C28-3A54-4829-861B-89EBB60EF665}" type="pres">
      <dgm:prSet presAssocID="{FDF9721A-21D2-42B3-BC81-4EBA9E32FCAE}" presName="parAndChTx" presStyleLbl="node1" presStyleIdx="0" presStyleCnt="2">
        <dgm:presLayoutVars>
          <dgm:bulletEnabled val="1"/>
        </dgm:presLayoutVars>
      </dgm:prSet>
      <dgm:spPr/>
    </dgm:pt>
    <dgm:pt modelId="{F5D85801-CCF4-4850-8E51-49AD7623B8BA}" type="pres">
      <dgm:prSet presAssocID="{4FD0C4F9-D744-4BE6-8117-209A00F64681}" presName="parAndChSpace" presStyleCnt="0"/>
      <dgm:spPr/>
    </dgm:pt>
    <dgm:pt modelId="{EE9DC648-6388-4EB8-A3FF-61CBAC6C6F1A}" type="pres">
      <dgm:prSet presAssocID="{AD61F8A8-E26A-43CA-B95B-FE8A61A82B27}" presName="parAndChTx" presStyleLbl="node1" presStyleIdx="1" presStyleCnt="2">
        <dgm:presLayoutVars>
          <dgm:bulletEnabled val="1"/>
        </dgm:presLayoutVars>
      </dgm:prSet>
      <dgm:spPr/>
    </dgm:pt>
  </dgm:ptLst>
  <dgm:cxnLst>
    <dgm:cxn modelId="{C14FAF02-0824-42B3-A0BA-A03530BEF94D}" type="presOf" srcId="{16F03B93-DF2F-443D-9BC4-DD29714D539D}" destId="{EE9DC648-6388-4EB8-A3FF-61CBAC6C6F1A}" srcOrd="0" destOrd="6" presId="urn:microsoft.com/office/officeart/2005/8/layout/hChevron3"/>
    <dgm:cxn modelId="{DA611F21-2AF3-4FF5-BFE6-9670EC259D56}" srcId="{AD61F8A8-E26A-43CA-B95B-FE8A61A82B27}" destId="{AB279139-BD84-4ADD-8DB9-DE42F9988496}" srcOrd="1" destOrd="0" parTransId="{B2822AA9-E7FB-4262-9C4E-7AE05152B9E5}" sibTransId="{30A2EA92-6AA5-4D91-ADCB-5769E69A69D2}"/>
    <dgm:cxn modelId="{0695F02D-E78A-4DFD-9EFC-C568E7F9ADD1}" srcId="{95CF1488-B764-48D1-BB77-07574EECF68B}" destId="{AD61F8A8-E26A-43CA-B95B-FE8A61A82B27}" srcOrd="1" destOrd="0" parTransId="{2D0063DD-1D7A-4CF7-910D-860EBF8D5BF4}" sibTransId="{DE4AF645-4D51-49FC-B28E-89B2B4DB5B90}"/>
    <dgm:cxn modelId="{036CEB2F-08EA-4292-8849-331298B1AFFE}" srcId="{AD61F8A8-E26A-43CA-B95B-FE8A61A82B27}" destId="{16F03B93-DF2F-443D-9BC4-DD29714D539D}" srcOrd="5" destOrd="0" parTransId="{492E7B4C-851C-492B-8D9B-DCD7203D5D9A}" sibTransId="{A2B509E3-5544-4EE2-9EB1-7A13044DF2FA}"/>
    <dgm:cxn modelId="{1F5B8A30-9964-4D21-8710-4D9DB79B2E51}" type="presOf" srcId="{416F050A-93C1-4A34-8393-D7DFE22AE80B}" destId="{EE9DC648-6388-4EB8-A3FF-61CBAC6C6F1A}" srcOrd="0" destOrd="3" presId="urn:microsoft.com/office/officeart/2005/8/layout/hChevron3"/>
    <dgm:cxn modelId="{2EE51337-DFCE-4F3A-AC24-BFD10BADAAFF}" srcId="{AD61F8A8-E26A-43CA-B95B-FE8A61A82B27}" destId="{D3F2E3A2-D1B6-4909-824B-C85155E434A4}" srcOrd="4" destOrd="0" parTransId="{F8502C3B-AFA2-4B5B-8E0D-27EB164D3057}" sibTransId="{20BD2B0B-6DC2-421C-908A-1E904C843AA9}"/>
    <dgm:cxn modelId="{9E1BE641-3EB0-4D90-BE09-C37BDFAFD506}" srcId="{AD61F8A8-E26A-43CA-B95B-FE8A61A82B27}" destId="{D323BF3B-1E48-4E07-ABFB-BAEA63C81832}" srcOrd="0" destOrd="0" parTransId="{61FF42F7-DC9A-48BC-9A21-0A3301B3D732}" sibTransId="{270B91FE-DD77-4CBD-9C51-144F33667A4E}"/>
    <dgm:cxn modelId="{1B240143-01EB-45E5-B143-B17B8F42E91C}" type="presOf" srcId="{FDF9721A-21D2-42B3-BC81-4EBA9E32FCAE}" destId="{51E70C28-3A54-4829-861B-89EBB60EF665}" srcOrd="0" destOrd="0" presId="urn:microsoft.com/office/officeart/2005/8/layout/hChevron3"/>
    <dgm:cxn modelId="{BF6A3963-FFB0-456A-A5D0-7584B5A3448A}" srcId="{95CF1488-B764-48D1-BB77-07574EECF68B}" destId="{FDF9721A-21D2-42B3-BC81-4EBA9E32FCAE}" srcOrd="0" destOrd="0" parTransId="{26BF2C47-462E-424B-83CF-3A32440CA9BD}" sibTransId="{4FD0C4F9-D744-4BE6-8117-209A00F64681}"/>
    <dgm:cxn modelId="{A40E4466-F028-4205-B0CD-35C8F95CC455}" type="presOf" srcId="{D323BF3B-1E48-4E07-ABFB-BAEA63C81832}" destId="{EE9DC648-6388-4EB8-A3FF-61CBAC6C6F1A}" srcOrd="0" destOrd="1" presId="urn:microsoft.com/office/officeart/2005/8/layout/hChevron3"/>
    <dgm:cxn modelId="{9CA17366-A97D-40D7-AFE3-5D634F0CF995}" type="presOf" srcId="{AB279139-BD84-4ADD-8DB9-DE42F9988496}" destId="{EE9DC648-6388-4EB8-A3FF-61CBAC6C6F1A}" srcOrd="0" destOrd="2" presId="urn:microsoft.com/office/officeart/2005/8/layout/hChevron3"/>
    <dgm:cxn modelId="{D3115A6E-1B31-4244-B007-D3250478905D}" type="presOf" srcId="{89679B3D-F4C7-4C7E-A7F1-14267B37829F}" destId="{EE9DC648-6388-4EB8-A3FF-61CBAC6C6F1A}" srcOrd="0" destOrd="7" presId="urn:microsoft.com/office/officeart/2005/8/layout/hChevron3"/>
    <dgm:cxn modelId="{B2120755-E780-402F-B0E7-944686491C29}" srcId="{AD61F8A8-E26A-43CA-B95B-FE8A61A82B27}" destId="{89679B3D-F4C7-4C7E-A7F1-14267B37829F}" srcOrd="6" destOrd="0" parTransId="{4DF922B7-A058-42E7-A2A3-70FA2C8377C0}" sibTransId="{F141B2C2-B9C4-4E38-964C-DD1B4D5FF90C}"/>
    <dgm:cxn modelId="{69986276-BBEC-43D7-A35D-9675CD612795}" type="presOf" srcId="{D3F2E3A2-D1B6-4909-824B-C85155E434A4}" destId="{EE9DC648-6388-4EB8-A3FF-61CBAC6C6F1A}" srcOrd="0" destOrd="5" presId="urn:microsoft.com/office/officeart/2005/8/layout/hChevron3"/>
    <dgm:cxn modelId="{FCF10386-D6F4-4C51-A2D0-933C183E89F9}" type="presOf" srcId="{95CF1488-B764-48D1-BB77-07574EECF68B}" destId="{89330981-3B0B-48E2-BE39-FA6A65D1B65B}" srcOrd="0" destOrd="0" presId="urn:microsoft.com/office/officeart/2005/8/layout/hChevron3"/>
    <dgm:cxn modelId="{48568189-3FFC-47BF-B33C-51F26410C145}" type="presOf" srcId="{AD61F8A8-E26A-43CA-B95B-FE8A61A82B27}" destId="{EE9DC648-6388-4EB8-A3FF-61CBAC6C6F1A}" srcOrd="0" destOrd="0" presId="urn:microsoft.com/office/officeart/2005/8/layout/hChevron3"/>
    <dgm:cxn modelId="{43C8A8AC-852C-4D76-B709-E45B306EA505}" type="presOf" srcId="{ED8A3504-0BA9-4D71-B853-7B911B7DD396}" destId="{EE9DC648-6388-4EB8-A3FF-61CBAC6C6F1A}" srcOrd="0" destOrd="4" presId="urn:microsoft.com/office/officeart/2005/8/layout/hChevron3"/>
    <dgm:cxn modelId="{E7F73DB8-21EE-453B-9C20-0BEEF8C95671}" srcId="{AD61F8A8-E26A-43CA-B95B-FE8A61A82B27}" destId="{04F862FD-91AA-4B2C-A046-3DD03EEFE110}" srcOrd="7" destOrd="0" parTransId="{CB8F0EC2-44EB-42F7-884E-BD155B720AF3}" sibTransId="{1E82C2C7-2BFB-45B3-9580-C0B7CD5EC44B}"/>
    <dgm:cxn modelId="{749668C4-01E1-4531-89F3-2BCBE1F2FEAC}" type="presOf" srcId="{04F862FD-91AA-4B2C-A046-3DD03EEFE110}" destId="{EE9DC648-6388-4EB8-A3FF-61CBAC6C6F1A}" srcOrd="0" destOrd="8" presId="urn:microsoft.com/office/officeart/2005/8/layout/hChevron3"/>
    <dgm:cxn modelId="{16C200CB-0B06-4828-B0D6-D6FE51F59E43}" srcId="{AD61F8A8-E26A-43CA-B95B-FE8A61A82B27}" destId="{ED8A3504-0BA9-4D71-B853-7B911B7DD396}" srcOrd="3" destOrd="0" parTransId="{64A6A553-BBD7-4117-A446-CD06599E985A}" sibTransId="{024EFDBE-E48D-4E0E-A92C-92645323E090}"/>
    <dgm:cxn modelId="{CE633ACE-479D-4791-8E35-AEE8B7011623}" srcId="{AD61F8A8-E26A-43CA-B95B-FE8A61A82B27}" destId="{416F050A-93C1-4A34-8393-D7DFE22AE80B}" srcOrd="2" destOrd="0" parTransId="{535DB201-DF65-4801-8124-1B71AA677C4B}" sibTransId="{C681CA69-440F-4F12-9EE7-66CF0FB74085}"/>
    <dgm:cxn modelId="{2BFAF9B5-860E-42C3-AC11-4D88B7C13636}" type="presParOf" srcId="{89330981-3B0B-48E2-BE39-FA6A65D1B65B}" destId="{51E70C28-3A54-4829-861B-89EBB60EF665}" srcOrd="0" destOrd="0" presId="urn:microsoft.com/office/officeart/2005/8/layout/hChevron3"/>
    <dgm:cxn modelId="{F5225DF6-BE99-4526-83E3-AEFB891A4AC3}" type="presParOf" srcId="{89330981-3B0B-48E2-BE39-FA6A65D1B65B}" destId="{F5D85801-CCF4-4850-8E51-49AD7623B8BA}" srcOrd="1" destOrd="0" presId="urn:microsoft.com/office/officeart/2005/8/layout/hChevron3"/>
    <dgm:cxn modelId="{F8944B9A-3D30-45AC-8447-4531813B8327}" type="presParOf" srcId="{89330981-3B0B-48E2-BE39-FA6A65D1B65B}" destId="{EE9DC648-6388-4EB8-A3FF-61CBAC6C6F1A}"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A72B64-C72D-4DAD-A52D-32D2FA6338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4A7CE6-C1A0-4849-92B8-2C194D79EEB2}">
      <dgm:prSet/>
      <dgm:spPr/>
      <dgm:t>
        <a:bodyPr/>
        <a:lstStyle/>
        <a:p>
          <a:pPr>
            <a:lnSpc>
              <a:spcPct val="100000"/>
            </a:lnSpc>
          </a:pPr>
          <a:r>
            <a:rPr lang="en-US"/>
            <a:t>On the test data, model predicted the attrited customers with an accuracy of 93.3% and sensitivity of 96.5% When total transactions are less than 55 and revolving balance is less than 629 customers are more attrited.</a:t>
          </a:r>
        </a:p>
      </dgm:t>
    </dgm:pt>
    <dgm:pt modelId="{28E3EA62-9CB8-4284-9A64-3559F42F3348}" type="parTrans" cxnId="{90F8D343-0EA0-4D3E-8DB4-C24F05C35EE3}">
      <dgm:prSet/>
      <dgm:spPr/>
      <dgm:t>
        <a:bodyPr/>
        <a:lstStyle/>
        <a:p>
          <a:endParaRPr lang="en-US"/>
        </a:p>
      </dgm:t>
    </dgm:pt>
    <dgm:pt modelId="{64B8FC48-735F-486B-8527-CF937D78A001}" type="sibTrans" cxnId="{90F8D343-0EA0-4D3E-8DB4-C24F05C35EE3}">
      <dgm:prSet/>
      <dgm:spPr/>
      <dgm:t>
        <a:bodyPr/>
        <a:lstStyle/>
        <a:p>
          <a:endParaRPr lang="en-US"/>
        </a:p>
      </dgm:t>
    </dgm:pt>
    <dgm:pt modelId="{F17D9E19-E24B-4ACF-A317-04609DE26B69}">
      <dgm:prSet/>
      <dgm:spPr/>
      <dgm:t>
        <a:bodyPr/>
        <a:lstStyle/>
        <a:p>
          <a:pPr>
            <a:lnSpc>
              <a:spcPct val="100000"/>
            </a:lnSpc>
          </a:pPr>
          <a:r>
            <a:rPr lang="en-US"/>
            <a:t>When total transactions are greater than 55 and total transaction amount is less than or equal to 5365, customers are less attrited which is a true positive</a:t>
          </a:r>
        </a:p>
      </dgm:t>
    </dgm:pt>
    <dgm:pt modelId="{8B6DB346-0A9F-4809-98E8-D7366EF5227F}" type="parTrans" cxnId="{486C7D53-0244-40FF-A2D8-CBB84A164FB4}">
      <dgm:prSet/>
      <dgm:spPr/>
      <dgm:t>
        <a:bodyPr/>
        <a:lstStyle/>
        <a:p>
          <a:endParaRPr lang="en-US"/>
        </a:p>
      </dgm:t>
    </dgm:pt>
    <dgm:pt modelId="{514042B9-FA45-4335-8CE4-A72D1C280B05}" type="sibTrans" cxnId="{486C7D53-0244-40FF-A2D8-CBB84A164FB4}">
      <dgm:prSet/>
      <dgm:spPr/>
      <dgm:t>
        <a:bodyPr/>
        <a:lstStyle/>
        <a:p>
          <a:endParaRPr lang="en-US"/>
        </a:p>
      </dgm:t>
    </dgm:pt>
    <dgm:pt modelId="{598D1336-4215-49E7-A2D1-1B0C4803B99E}" type="pres">
      <dgm:prSet presAssocID="{81A72B64-C72D-4DAD-A52D-32D2FA6338E6}" presName="root" presStyleCnt="0">
        <dgm:presLayoutVars>
          <dgm:dir/>
          <dgm:resizeHandles val="exact"/>
        </dgm:presLayoutVars>
      </dgm:prSet>
      <dgm:spPr/>
    </dgm:pt>
    <dgm:pt modelId="{8DACED25-1469-4B55-A636-10F3FB81E1BA}" type="pres">
      <dgm:prSet presAssocID="{1A4A7CE6-C1A0-4849-92B8-2C194D79EEB2}" presName="compNode" presStyleCnt="0"/>
      <dgm:spPr/>
    </dgm:pt>
    <dgm:pt modelId="{A1F1D6BB-B17C-4806-967D-61F26C442599}" type="pres">
      <dgm:prSet presAssocID="{1A4A7CE6-C1A0-4849-92B8-2C194D79EEB2}" presName="bgRect" presStyleLbl="bgShp" presStyleIdx="0" presStyleCnt="2"/>
      <dgm:spPr/>
    </dgm:pt>
    <dgm:pt modelId="{CB959808-674A-4CC2-819B-DBC6DE929EAB}" type="pres">
      <dgm:prSet presAssocID="{1A4A7CE6-C1A0-4849-92B8-2C194D79EE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Bar Chart"/>
        </a:ext>
      </dgm:extLst>
    </dgm:pt>
    <dgm:pt modelId="{F1426485-3258-4FDA-B59D-1879404ED0AA}" type="pres">
      <dgm:prSet presAssocID="{1A4A7CE6-C1A0-4849-92B8-2C194D79EEB2}" presName="spaceRect" presStyleCnt="0"/>
      <dgm:spPr/>
    </dgm:pt>
    <dgm:pt modelId="{7A78AF2F-9375-4208-84D9-1D04010EAF8E}" type="pres">
      <dgm:prSet presAssocID="{1A4A7CE6-C1A0-4849-92B8-2C194D79EEB2}" presName="parTx" presStyleLbl="revTx" presStyleIdx="0" presStyleCnt="2">
        <dgm:presLayoutVars>
          <dgm:chMax val="0"/>
          <dgm:chPref val="0"/>
        </dgm:presLayoutVars>
      </dgm:prSet>
      <dgm:spPr/>
    </dgm:pt>
    <dgm:pt modelId="{6E83B36B-AA74-4829-B96F-F727440CC123}" type="pres">
      <dgm:prSet presAssocID="{64B8FC48-735F-486B-8527-CF937D78A001}" presName="sibTrans" presStyleCnt="0"/>
      <dgm:spPr/>
    </dgm:pt>
    <dgm:pt modelId="{EB301A37-50C1-4ADD-A2F4-17B06938BF4E}" type="pres">
      <dgm:prSet presAssocID="{F17D9E19-E24B-4ACF-A317-04609DE26B69}" presName="compNode" presStyleCnt="0"/>
      <dgm:spPr/>
    </dgm:pt>
    <dgm:pt modelId="{4ED5C477-D745-4F18-A8BA-CF492DA65D94}" type="pres">
      <dgm:prSet presAssocID="{F17D9E19-E24B-4ACF-A317-04609DE26B69}" presName="bgRect" presStyleLbl="bgShp" presStyleIdx="1" presStyleCnt="2"/>
      <dgm:spPr/>
    </dgm:pt>
    <dgm:pt modelId="{24C3C3F7-B05E-4FED-BC36-C97334595CF1}" type="pres">
      <dgm:prSet presAssocID="{F17D9E19-E24B-4ACF-A317-04609DE26B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B89A4F6E-72E2-4F28-B2CC-999B909BF444}" type="pres">
      <dgm:prSet presAssocID="{F17D9E19-E24B-4ACF-A317-04609DE26B69}" presName="spaceRect" presStyleCnt="0"/>
      <dgm:spPr/>
    </dgm:pt>
    <dgm:pt modelId="{84398820-DEA5-4EAD-9CC6-D5ABB89F697C}" type="pres">
      <dgm:prSet presAssocID="{F17D9E19-E24B-4ACF-A317-04609DE26B69}" presName="parTx" presStyleLbl="revTx" presStyleIdx="1" presStyleCnt="2">
        <dgm:presLayoutVars>
          <dgm:chMax val="0"/>
          <dgm:chPref val="0"/>
        </dgm:presLayoutVars>
      </dgm:prSet>
      <dgm:spPr/>
    </dgm:pt>
  </dgm:ptLst>
  <dgm:cxnLst>
    <dgm:cxn modelId="{90F8D343-0EA0-4D3E-8DB4-C24F05C35EE3}" srcId="{81A72B64-C72D-4DAD-A52D-32D2FA6338E6}" destId="{1A4A7CE6-C1A0-4849-92B8-2C194D79EEB2}" srcOrd="0" destOrd="0" parTransId="{28E3EA62-9CB8-4284-9A64-3559F42F3348}" sibTransId="{64B8FC48-735F-486B-8527-CF937D78A001}"/>
    <dgm:cxn modelId="{486C7D53-0244-40FF-A2D8-CBB84A164FB4}" srcId="{81A72B64-C72D-4DAD-A52D-32D2FA6338E6}" destId="{F17D9E19-E24B-4ACF-A317-04609DE26B69}" srcOrd="1" destOrd="0" parTransId="{8B6DB346-0A9F-4809-98E8-D7366EF5227F}" sibTransId="{514042B9-FA45-4335-8CE4-A72D1C280B05}"/>
    <dgm:cxn modelId="{5F684B7B-10DA-4372-97DB-3C7538C68668}" type="presOf" srcId="{F17D9E19-E24B-4ACF-A317-04609DE26B69}" destId="{84398820-DEA5-4EAD-9CC6-D5ABB89F697C}" srcOrd="0" destOrd="0" presId="urn:microsoft.com/office/officeart/2018/2/layout/IconVerticalSolidList"/>
    <dgm:cxn modelId="{D7380C82-4AC0-41AE-B805-F8B5AA58B037}" type="presOf" srcId="{81A72B64-C72D-4DAD-A52D-32D2FA6338E6}" destId="{598D1336-4215-49E7-A2D1-1B0C4803B99E}" srcOrd="0" destOrd="0" presId="urn:microsoft.com/office/officeart/2018/2/layout/IconVerticalSolidList"/>
    <dgm:cxn modelId="{C3EC2CF6-9D91-44D4-BA50-A96C1AB45416}" type="presOf" srcId="{1A4A7CE6-C1A0-4849-92B8-2C194D79EEB2}" destId="{7A78AF2F-9375-4208-84D9-1D04010EAF8E}" srcOrd="0" destOrd="0" presId="urn:microsoft.com/office/officeart/2018/2/layout/IconVerticalSolidList"/>
    <dgm:cxn modelId="{9E10A5D9-3402-4B47-B7FD-1A53800BFF3E}" type="presParOf" srcId="{598D1336-4215-49E7-A2D1-1B0C4803B99E}" destId="{8DACED25-1469-4B55-A636-10F3FB81E1BA}" srcOrd="0" destOrd="0" presId="urn:microsoft.com/office/officeart/2018/2/layout/IconVerticalSolidList"/>
    <dgm:cxn modelId="{7651BCCD-27BD-4321-BA6F-D0CF06DB6831}" type="presParOf" srcId="{8DACED25-1469-4B55-A636-10F3FB81E1BA}" destId="{A1F1D6BB-B17C-4806-967D-61F26C442599}" srcOrd="0" destOrd="0" presId="urn:microsoft.com/office/officeart/2018/2/layout/IconVerticalSolidList"/>
    <dgm:cxn modelId="{0C549BCB-FA33-45ED-9E22-DF9EFF58E9E6}" type="presParOf" srcId="{8DACED25-1469-4B55-A636-10F3FB81E1BA}" destId="{CB959808-674A-4CC2-819B-DBC6DE929EAB}" srcOrd="1" destOrd="0" presId="urn:microsoft.com/office/officeart/2018/2/layout/IconVerticalSolidList"/>
    <dgm:cxn modelId="{C84B531A-9FC7-46CA-9AEF-67F0AC5A29F7}" type="presParOf" srcId="{8DACED25-1469-4B55-A636-10F3FB81E1BA}" destId="{F1426485-3258-4FDA-B59D-1879404ED0AA}" srcOrd="2" destOrd="0" presId="urn:microsoft.com/office/officeart/2018/2/layout/IconVerticalSolidList"/>
    <dgm:cxn modelId="{4D897158-09FB-4FCC-8946-18D3E27FD615}" type="presParOf" srcId="{8DACED25-1469-4B55-A636-10F3FB81E1BA}" destId="{7A78AF2F-9375-4208-84D9-1D04010EAF8E}" srcOrd="3" destOrd="0" presId="urn:microsoft.com/office/officeart/2018/2/layout/IconVerticalSolidList"/>
    <dgm:cxn modelId="{BAF09FB2-11A2-48E8-9BD7-FE729C5C8A1B}" type="presParOf" srcId="{598D1336-4215-49E7-A2D1-1B0C4803B99E}" destId="{6E83B36B-AA74-4829-B96F-F727440CC123}" srcOrd="1" destOrd="0" presId="urn:microsoft.com/office/officeart/2018/2/layout/IconVerticalSolidList"/>
    <dgm:cxn modelId="{DC3C4DF1-CA0F-4539-A6E0-16C5AC7943C1}" type="presParOf" srcId="{598D1336-4215-49E7-A2D1-1B0C4803B99E}" destId="{EB301A37-50C1-4ADD-A2F4-17B06938BF4E}" srcOrd="2" destOrd="0" presId="urn:microsoft.com/office/officeart/2018/2/layout/IconVerticalSolidList"/>
    <dgm:cxn modelId="{AE722F98-9862-40EA-9763-7FE195C29419}" type="presParOf" srcId="{EB301A37-50C1-4ADD-A2F4-17B06938BF4E}" destId="{4ED5C477-D745-4F18-A8BA-CF492DA65D94}" srcOrd="0" destOrd="0" presId="urn:microsoft.com/office/officeart/2018/2/layout/IconVerticalSolidList"/>
    <dgm:cxn modelId="{2D2D23FD-93DB-4A9B-9793-0F1988F6A49E}" type="presParOf" srcId="{EB301A37-50C1-4ADD-A2F4-17B06938BF4E}" destId="{24C3C3F7-B05E-4FED-BC36-C97334595CF1}" srcOrd="1" destOrd="0" presId="urn:microsoft.com/office/officeart/2018/2/layout/IconVerticalSolidList"/>
    <dgm:cxn modelId="{B08FD843-8FE4-47D7-97C0-8F260D1D711B}" type="presParOf" srcId="{EB301A37-50C1-4ADD-A2F4-17B06938BF4E}" destId="{B89A4F6E-72E2-4F28-B2CC-999B909BF444}" srcOrd="2" destOrd="0" presId="urn:microsoft.com/office/officeart/2018/2/layout/IconVerticalSolidList"/>
    <dgm:cxn modelId="{FBA9E3C4-DACE-4985-BDF5-05EE4C4DEE9D}" type="presParOf" srcId="{EB301A37-50C1-4ADD-A2F4-17B06938BF4E}" destId="{84398820-DEA5-4EAD-9CC6-D5ABB89F69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70C28-3A54-4829-861B-89EBB60EF665}">
      <dsp:nvSpPr>
        <dsp:cNvPr id="0" name=""/>
        <dsp:cNvSpPr/>
      </dsp:nvSpPr>
      <dsp:spPr>
        <a:xfrm>
          <a:off x="8453" y="0"/>
          <a:ext cx="6001940" cy="4460240"/>
        </a:xfrm>
        <a:prstGeom prst="homePlate">
          <a:avLst>
            <a:gd name="adj" fmla="val 2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735" tIns="45720" rIns="846941" bIns="45720" numCol="1" spcCol="1270" anchor="ctr" anchorCtr="0">
          <a:noAutofit/>
        </a:bodyPr>
        <a:lstStyle/>
        <a:p>
          <a:pPr marL="0" lvl="0" indent="0" algn="ctr" defTabSz="800100">
            <a:lnSpc>
              <a:spcPct val="90000"/>
            </a:lnSpc>
            <a:spcBef>
              <a:spcPct val="0"/>
            </a:spcBef>
            <a:spcAft>
              <a:spcPct val="35000"/>
            </a:spcAft>
            <a:buNone/>
          </a:pPr>
          <a:r>
            <a:rPr lang="en-US" sz="1800" kern="1200" dirty="0"/>
            <a:t>The data set consists of </a:t>
          </a:r>
          <a:r>
            <a:rPr lang="en-US" sz="1800" b="1" kern="1200" dirty="0"/>
            <a:t>10127 observations </a:t>
          </a:r>
          <a:r>
            <a:rPr lang="en-US" sz="1800" kern="1200" dirty="0"/>
            <a:t>and </a:t>
          </a:r>
          <a:r>
            <a:rPr lang="en-US" sz="1800" b="1" kern="1200" dirty="0"/>
            <a:t>21 columns </a:t>
          </a:r>
          <a:r>
            <a:rPr lang="en-US" sz="1800" kern="1200" dirty="0"/>
            <a:t>with credit card details, one for each customer in the bank.</a:t>
          </a:r>
        </a:p>
      </dsp:txBody>
      <dsp:txXfrm>
        <a:off x="8453" y="0"/>
        <a:ext cx="5444410" cy="4460240"/>
      </dsp:txXfrm>
    </dsp:sp>
    <dsp:sp modelId="{EE9DC648-6388-4EB8-A3FF-61CBAC6C6F1A}">
      <dsp:nvSpPr>
        <dsp:cNvPr id="0" name=""/>
        <dsp:cNvSpPr/>
      </dsp:nvSpPr>
      <dsp:spPr>
        <a:xfrm>
          <a:off x="4810005" y="0"/>
          <a:ext cx="6001940" cy="4460240"/>
        </a:xfrm>
        <a:prstGeom prst="chevron">
          <a:avLst>
            <a:gd name="adj" fmla="val 25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735" tIns="45720" rIns="211735" bIns="45720" numCol="1" spcCol="1270" anchor="t" anchorCtr="0">
          <a:noAutofit/>
        </a:bodyPr>
        <a:lstStyle/>
        <a:p>
          <a:pPr marL="0" lvl="0" indent="0" algn="l" defTabSz="800100">
            <a:lnSpc>
              <a:spcPct val="90000"/>
            </a:lnSpc>
            <a:spcBef>
              <a:spcPct val="0"/>
            </a:spcBef>
            <a:spcAft>
              <a:spcPct val="35000"/>
            </a:spcAft>
            <a:buNone/>
          </a:pPr>
          <a:r>
            <a:rPr lang="en-US" sz="1800" b="1" kern="1200" dirty="0"/>
            <a:t>Feature Attributes:</a:t>
          </a:r>
          <a:endParaRPr lang="en-US" sz="1800" kern="1200" dirty="0"/>
        </a:p>
        <a:p>
          <a:pPr marL="114300" lvl="1" indent="-114300" algn="l" defTabSz="622300">
            <a:lnSpc>
              <a:spcPct val="90000"/>
            </a:lnSpc>
            <a:spcBef>
              <a:spcPct val="0"/>
            </a:spcBef>
            <a:spcAft>
              <a:spcPct val="15000"/>
            </a:spcAft>
            <a:buChar char="•"/>
          </a:pPr>
          <a:r>
            <a:rPr lang="en-US" sz="1400" b="1" kern="1200" dirty="0"/>
            <a:t>Attrition Flag:</a:t>
          </a:r>
          <a:r>
            <a:rPr lang="en-US" sz="1400" kern="1200" dirty="0"/>
            <a:t> This is our target variable, which means whether our customer decided to leave the organization or that there is a high probability the customer will leave.</a:t>
          </a:r>
        </a:p>
        <a:p>
          <a:pPr marL="114300" lvl="1" indent="-114300" algn="l" defTabSz="622300">
            <a:lnSpc>
              <a:spcPct val="90000"/>
            </a:lnSpc>
            <a:spcBef>
              <a:spcPct val="0"/>
            </a:spcBef>
            <a:spcAft>
              <a:spcPct val="15000"/>
            </a:spcAft>
            <a:buChar char="•"/>
          </a:pPr>
          <a:r>
            <a:rPr lang="en-US" sz="1400" b="1" kern="1200"/>
            <a:t>Gender: </a:t>
          </a:r>
          <a:r>
            <a:rPr lang="en-US" sz="1400" kern="1200"/>
            <a:t>Male or Female</a:t>
          </a:r>
        </a:p>
        <a:p>
          <a:pPr marL="114300" lvl="1" indent="-114300" algn="l" defTabSz="622300">
            <a:lnSpc>
              <a:spcPct val="90000"/>
            </a:lnSpc>
            <a:spcBef>
              <a:spcPct val="0"/>
            </a:spcBef>
            <a:spcAft>
              <a:spcPct val="15000"/>
            </a:spcAft>
            <a:buChar char="•"/>
          </a:pPr>
          <a:r>
            <a:rPr lang="en-US" sz="1400" b="1" kern="1200" dirty="0"/>
            <a:t>Customer age:</a:t>
          </a:r>
          <a:r>
            <a:rPr lang="en-US" sz="1400" kern="1200" dirty="0"/>
            <a:t> Age of the customer</a:t>
          </a:r>
        </a:p>
        <a:p>
          <a:pPr marL="114300" lvl="1" indent="-114300" algn="l" defTabSz="622300">
            <a:lnSpc>
              <a:spcPct val="90000"/>
            </a:lnSpc>
            <a:spcBef>
              <a:spcPct val="0"/>
            </a:spcBef>
            <a:spcAft>
              <a:spcPct val="15000"/>
            </a:spcAft>
            <a:buChar char="•"/>
          </a:pPr>
          <a:r>
            <a:rPr lang="en-US" sz="1400" b="1" kern="1200"/>
            <a:t>Income category: </a:t>
          </a:r>
          <a:r>
            <a:rPr lang="en-US" sz="1400" kern="1200"/>
            <a:t>To which income category does the customer belongs to.</a:t>
          </a:r>
        </a:p>
        <a:p>
          <a:pPr marL="114300" lvl="1" indent="-114300" algn="l" defTabSz="622300">
            <a:lnSpc>
              <a:spcPct val="90000"/>
            </a:lnSpc>
            <a:spcBef>
              <a:spcPct val="0"/>
            </a:spcBef>
            <a:spcAft>
              <a:spcPct val="15000"/>
            </a:spcAft>
            <a:buChar char="•"/>
          </a:pPr>
          <a:r>
            <a:rPr lang="en-US" sz="1400" b="1" kern="1200"/>
            <a:t>Card category:</a:t>
          </a:r>
          <a:r>
            <a:rPr lang="en-US" sz="1400" kern="1200"/>
            <a:t> Which card category does the customer have?</a:t>
          </a:r>
        </a:p>
        <a:p>
          <a:pPr marL="114300" lvl="1" indent="-114300" algn="l" defTabSz="622300">
            <a:lnSpc>
              <a:spcPct val="90000"/>
            </a:lnSpc>
            <a:spcBef>
              <a:spcPct val="0"/>
            </a:spcBef>
            <a:spcAft>
              <a:spcPct val="15000"/>
            </a:spcAft>
            <a:buChar char="•"/>
          </a:pPr>
          <a:r>
            <a:rPr lang="en-US" sz="1400" b="1" kern="1200" dirty="0"/>
            <a:t>Months Inactive:</a:t>
          </a:r>
          <a:r>
            <a:rPr lang="en-US" sz="1400" kern="1200" dirty="0"/>
            <a:t> Amount of inactivity when using the credit card.</a:t>
          </a:r>
        </a:p>
        <a:p>
          <a:pPr marL="114300" lvl="1" indent="-114300" algn="l" defTabSz="622300">
            <a:lnSpc>
              <a:spcPct val="90000"/>
            </a:lnSpc>
            <a:spcBef>
              <a:spcPct val="0"/>
            </a:spcBef>
            <a:spcAft>
              <a:spcPct val="15000"/>
            </a:spcAft>
            <a:buChar char="•"/>
          </a:pPr>
          <a:r>
            <a:rPr lang="en-US" sz="1400" b="1" kern="1200"/>
            <a:t>Credit Limit:</a:t>
          </a:r>
          <a:r>
            <a:rPr lang="en-US" sz="1400" kern="1200"/>
            <a:t> Credit Limit the customer currently has.</a:t>
          </a:r>
        </a:p>
        <a:p>
          <a:pPr marL="114300" lvl="1" indent="-114300" algn="l" defTabSz="622300">
            <a:lnSpc>
              <a:spcPct val="90000"/>
            </a:lnSpc>
            <a:spcBef>
              <a:spcPct val="0"/>
            </a:spcBef>
            <a:spcAft>
              <a:spcPct val="15000"/>
            </a:spcAft>
            <a:buChar char="•"/>
          </a:pPr>
          <a:r>
            <a:rPr lang="en-US" sz="1400" b="1" kern="1200"/>
            <a:t>Total Revolving Balance:</a:t>
          </a:r>
          <a:r>
            <a:rPr lang="en-US" sz="1400" kern="1200"/>
            <a:t> The unpaid portion that carries over to the next month when a customer does not pay.</a:t>
          </a:r>
        </a:p>
      </dsp:txBody>
      <dsp:txXfrm>
        <a:off x="5925065" y="0"/>
        <a:ext cx="3771820" cy="4460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1D6BB-B17C-4806-967D-61F26C442599}">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959808-674A-4CC2-819B-DBC6DE929EA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8AF2F-9375-4208-84D9-1D04010EAF8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On the test data, model predicted the attrited customers with an accuracy of 93.3% and sensitivity of 96.5% When total transactions are less than 55 and revolving balance is less than 629 customers are more attrited.</a:t>
          </a:r>
        </a:p>
      </dsp:txBody>
      <dsp:txXfrm>
        <a:off x="1507738" y="707092"/>
        <a:ext cx="9007861" cy="1305401"/>
      </dsp:txXfrm>
    </dsp:sp>
    <dsp:sp modelId="{4ED5C477-D745-4F18-A8BA-CF492DA65D94}">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3C3F7-B05E-4FED-BC36-C97334595CF1}">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98820-DEA5-4EAD-9CC6-D5ABB89F697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When total transactions are greater than 55 and total transaction amount is less than or equal to 5365, customers are less attrited which is a true positive</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56B01-0006-42BD-821F-9FC77438AEC7}"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D178F-0109-49A2-95CD-5EFC25885FAF}" type="slidenum">
              <a:rPr lang="en-US" smtClean="0"/>
              <a:t>‹#›</a:t>
            </a:fld>
            <a:endParaRPr lang="en-US"/>
          </a:p>
        </p:txBody>
      </p:sp>
    </p:spTree>
    <p:extLst>
      <p:ext uri="{BB962C8B-B14F-4D97-AF65-F5344CB8AC3E}">
        <p14:creationId xmlns:p14="http://schemas.microsoft.com/office/powerpoint/2010/main" val="1207496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CD178F-0109-49A2-95CD-5EFC25885FAF}" type="slidenum">
              <a:rPr lang="en-US" smtClean="0"/>
              <a:t>1</a:t>
            </a:fld>
            <a:endParaRPr lang="en-US"/>
          </a:p>
        </p:txBody>
      </p:sp>
    </p:spTree>
    <p:extLst>
      <p:ext uri="{BB962C8B-B14F-4D97-AF65-F5344CB8AC3E}">
        <p14:creationId xmlns:p14="http://schemas.microsoft.com/office/powerpoint/2010/main" val="251161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CD178F-0109-49A2-95CD-5EFC25885FAF}" type="slidenum">
              <a:rPr lang="en-US" smtClean="0"/>
              <a:t>2</a:t>
            </a:fld>
            <a:endParaRPr lang="en-US"/>
          </a:p>
        </p:txBody>
      </p:sp>
    </p:spTree>
    <p:extLst>
      <p:ext uri="{BB962C8B-B14F-4D97-AF65-F5344CB8AC3E}">
        <p14:creationId xmlns:p14="http://schemas.microsoft.com/office/powerpoint/2010/main" val="411522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CD178F-0109-49A2-95CD-5EFC25885FAF}" type="slidenum">
              <a:rPr lang="en-US" smtClean="0"/>
              <a:t>3</a:t>
            </a:fld>
            <a:endParaRPr lang="en-US"/>
          </a:p>
        </p:txBody>
      </p:sp>
    </p:spTree>
    <p:extLst>
      <p:ext uri="{BB962C8B-B14F-4D97-AF65-F5344CB8AC3E}">
        <p14:creationId xmlns:p14="http://schemas.microsoft.com/office/powerpoint/2010/main" val="2457275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46DD-5BD6-4FAF-91AB-A249F091E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2030D6-8352-4623-B238-FFB72D831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EA3F5-D2A6-4199-8CA7-F7178197A487}"/>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5" name="Footer Placeholder 4">
            <a:extLst>
              <a:ext uri="{FF2B5EF4-FFF2-40B4-BE49-F238E27FC236}">
                <a16:creationId xmlns:a16="http://schemas.microsoft.com/office/drawing/2014/main" id="{9051E9C6-71FB-4FE1-B337-72DD1B60C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D2D26-E117-49C5-A80F-CC12B3C52AF2}"/>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373406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ED18-5862-48DE-B513-FFB5E9AD51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B5629-8750-4C26-87D9-296B01C47F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3F14F-2E8C-49D6-A431-62BD4D25ED26}"/>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5" name="Footer Placeholder 4">
            <a:extLst>
              <a:ext uri="{FF2B5EF4-FFF2-40B4-BE49-F238E27FC236}">
                <a16:creationId xmlns:a16="http://schemas.microsoft.com/office/drawing/2014/main" id="{D6E58DF7-DDF8-435B-A236-B074EC45C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B4468-442A-47CF-B341-BD16B2378D0A}"/>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313587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9C205-51BE-42DF-8DA2-B64168DE4C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B15943-9F54-4ADB-B6E1-C0F875A658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BD673-E134-4718-BB9B-75FFDEF6524A}"/>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5" name="Footer Placeholder 4">
            <a:extLst>
              <a:ext uri="{FF2B5EF4-FFF2-40B4-BE49-F238E27FC236}">
                <a16:creationId xmlns:a16="http://schemas.microsoft.com/office/drawing/2014/main" id="{B6D84994-00F3-4ECD-AC41-F174ED21E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A5DC5-A9AB-4A72-9FC6-DFA84EB86B8C}"/>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37512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03E3-A905-4552-8D6A-3B18E2ABE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5CD3F-3897-4B0A-A81F-2F32D46019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CD4C0-A6CF-416D-96F0-34E564301828}"/>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5" name="Footer Placeholder 4">
            <a:extLst>
              <a:ext uri="{FF2B5EF4-FFF2-40B4-BE49-F238E27FC236}">
                <a16:creationId xmlns:a16="http://schemas.microsoft.com/office/drawing/2014/main" id="{F27AA758-A5C3-4BE9-B43C-8DE76530B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A7303-D2A9-4BBF-8ACE-37309FA61F3D}"/>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123960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4BB7-0307-4214-AE50-9387A3F30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F4C9E1-1813-4AA6-848B-1E8AA23F4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E9933-4918-4327-9275-E09C48D0EEDB}"/>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5" name="Footer Placeholder 4">
            <a:extLst>
              <a:ext uri="{FF2B5EF4-FFF2-40B4-BE49-F238E27FC236}">
                <a16:creationId xmlns:a16="http://schemas.microsoft.com/office/drawing/2014/main" id="{B95C27AB-228E-4705-84EC-527C34120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D5C76-4B62-46C9-8420-967F2595D59F}"/>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164957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088D-19F2-4B1A-B76C-18E913825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F1B618-47DA-4A25-8B20-6A292DD76D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4AF0D7-14E0-40C0-AB06-6F811BA26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89FC6A-BF91-4540-8D23-E99642E4EE5B}"/>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6" name="Footer Placeholder 5">
            <a:extLst>
              <a:ext uri="{FF2B5EF4-FFF2-40B4-BE49-F238E27FC236}">
                <a16:creationId xmlns:a16="http://schemas.microsoft.com/office/drawing/2014/main" id="{C1519D9C-B3A0-4FE1-9703-D39FBC139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76C57-35B7-439A-9B40-C2EF25A7FF8D}"/>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149691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D89B-5F89-4F8C-8DD2-E6D8568D62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88DC1D-F3C9-4A91-A3A5-2A9363024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6AF2E-9153-486D-85CE-46D99872C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5C72B2-7D41-4E65-93AF-89E601C40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EAC82-9257-4DB5-9647-5008F3EDDE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E7FFE-28FA-4734-83BE-9F970B7710ED}"/>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8" name="Footer Placeholder 7">
            <a:extLst>
              <a:ext uri="{FF2B5EF4-FFF2-40B4-BE49-F238E27FC236}">
                <a16:creationId xmlns:a16="http://schemas.microsoft.com/office/drawing/2014/main" id="{BC9D56E3-2D80-483D-9EA5-225A77C45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F0E39F-005F-4794-B11C-2D8C55ECFD7E}"/>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275498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987C-1F7C-4DB4-A065-6189B0B8E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93599-2189-475B-AE7D-B9B1F5915709}"/>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4" name="Footer Placeholder 3">
            <a:extLst>
              <a:ext uri="{FF2B5EF4-FFF2-40B4-BE49-F238E27FC236}">
                <a16:creationId xmlns:a16="http://schemas.microsoft.com/office/drawing/2014/main" id="{2E4C515B-904F-48DA-920B-1C63AED0C8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CE09E8-A16D-4EDC-8A51-290370EA00BB}"/>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361952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4BD334-0526-4585-98F8-62AF281E4A50}"/>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3" name="Footer Placeholder 2">
            <a:extLst>
              <a:ext uri="{FF2B5EF4-FFF2-40B4-BE49-F238E27FC236}">
                <a16:creationId xmlns:a16="http://schemas.microsoft.com/office/drawing/2014/main" id="{B1D3E28B-3F1E-4A02-A144-D1B82A30BC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7AE781-F2FE-4D29-9147-2704AFCA495D}"/>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232935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C95D-988C-4036-8B38-97EC51B6A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3A230-4F59-4EFD-8756-3CA17E8C0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849E7F-983B-4EDC-AA46-859D2FDD8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61FE0-F4CB-4CFB-A8F2-FE628500DC1B}"/>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6" name="Footer Placeholder 5">
            <a:extLst>
              <a:ext uri="{FF2B5EF4-FFF2-40B4-BE49-F238E27FC236}">
                <a16:creationId xmlns:a16="http://schemas.microsoft.com/office/drawing/2014/main" id="{CF7305E7-6503-4CB2-A015-EC6027E73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86C11-5135-4B72-87E1-680B163DE7CA}"/>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92658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D9A0-B815-434B-8615-502D7F85D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FD3086-DC70-491E-BA0C-D9E9D7EB2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9FCFE-D145-429D-8BD1-603CE3EDE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E55C2-7363-4DF0-A0E2-1CAEE52847C4}"/>
              </a:ext>
            </a:extLst>
          </p:cNvPr>
          <p:cNvSpPr>
            <a:spLocks noGrp="1"/>
          </p:cNvSpPr>
          <p:nvPr>
            <p:ph type="dt" sz="half" idx="10"/>
          </p:nvPr>
        </p:nvSpPr>
        <p:spPr/>
        <p:txBody>
          <a:bodyPr/>
          <a:lstStyle/>
          <a:p>
            <a:fld id="{787A7922-BA25-4B5B-AB0D-ACC8291E8330}" type="datetimeFigureOut">
              <a:rPr lang="en-US" smtClean="0"/>
              <a:t>12/5/2022</a:t>
            </a:fld>
            <a:endParaRPr lang="en-US"/>
          </a:p>
        </p:txBody>
      </p:sp>
      <p:sp>
        <p:nvSpPr>
          <p:cNvPr id="6" name="Footer Placeholder 5">
            <a:extLst>
              <a:ext uri="{FF2B5EF4-FFF2-40B4-BE49-F238E27FC236}">
                <a16:creationId xmlns:a16="http://schemas.microsoft.com/office/drawing/2014/main" id="{1AAFE910-B6DE-4F8B-864C-1A2C3E36A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64F70-BB04-466F-B48A-97973FBC5356}"/>
              </a:ext>
            </a:extLst>
          </p:cNvPr>
          <p:cNvSpPr>
            <a:spLocks noGrp="1"/>
          </p:cNvSpPr>
          <p:nvPr>
            <p:ph type="sldNum" sz="quarter" idx="12"/>
          </p:nvPr>
        </p:nvSpPr>
        <p:spPr/>
        <p:txBody>
          <a:bodyPr/>
          <a:lstStyle/>
          <a:p>
            <a:fld id="{267BE96D-3E23-4BB5-8494-BF121DCB1FDD}" type="slidenum">
              <a:rPr lang="en-US" smtClean="0"/>
              <a:t>‹#›</a:t>
            </a:fld>
            <a:endParaRPr lang="en-US"/>
          </a:p>
        </p:txBody>
      </p:sp>
    </p:spTree>
    <p:extLst>
      <p:ext uri="{BB962C8B-B14F-4D97-AF65-F5344CB8AC3E}">
        <p14:creationId xmlns:p14="http://schemas.microsoft.com/office/powerpoint/2010/main" val="192023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5082C-027D-437C-AB42-BF5C7A53D0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9F9107-0378-4A53-9E96-83656784A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6B7C6-F8FB-42FF-A8BE-96966F302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A7922-BA25-4B5B-AB0D-ACC8291E8330}" type="datetimeFigureOut">
              <a:rPr lang="en-US" smtClean="0"/>
              <a:t>12/5/2022</a:t>
            </a:fld>
            <a:endParaRPr lang="en-US"/>
          </a:p>
        </p:txBody>
      </p:sp>
      <p:sp>
        <p:nvSpPr>
          <p:cNvPr id="5" name="Footer Placeholder 4">
            <a:extLst>
              <a:ext uri="{FF2B5EF4-FFF2-40B4-BE49-F238E27FC236}">
                <a16:creationId xmlns:a16="http://schemas.microsoft.com/office/drawing/2014/main" id="{3FFAD8A4-FE08-4DDB-B5C4-AFB718748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AA45A-C0FB-4F59-B7F9-116FD803D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BE96D-3E23-4BB5-8494-BF121DCB1FDD}" type="slidenum">
              <a:rPr lang="en-US" smtClean="0"/>
              <a:t>‹#›</a:t>
            </a:fld>
            <a:endParaRPr lang="en-US"/>
          </a:p>
        </p:txBody>
      </p:sp>
    </p:spTree>
    <p:extLst>
      <p:ext uri="{BB962C8B-B14F-4D97-AF65-F5344CB8AC3E}">
        <p14:creationId xmlns:p14="http://schemas.microsoft.com/office/powerpoint/2010/main" val="420860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22801-B671-4E28-B8F8-B3B6317AF40E}"/>
              </a:ext>
            </a:extLst>
          </p:cNvPr>
          <p:cNvSpPr>
            <a:spLocks noGrp="1"/>
          </p:cNvSpPr>
          <p:nvPr>
            <p:ph type="ctrTitle"/>
          </p:nvPr>
        </p:nvSpPr>
        <p:spPr>
          <a:xfrm>
            <a:off x="-68580" y="318656"/>
            <a:ext cx="5838825" cy="2075202"/>
          </a:xfrm>
        </p:spPr>
        <p:txBody>
          <a:bodyPr anchor="b">
            <a:normAutofit fontScale="90000"/>
          </a:bodyPr>
          <a:lstStyle/>
          <a:p>
            <a:pPr>
              <a:lnSpc>
                <a:spcPct val="100000"/>
              </a:lnSpc>
            </a:pPr>
            <a:br>
              <a:rPr lang="en-US" sz="5000" b="1" dirty="0">
                <a:effectLst/>
                <a:latin typeface="Times New Roman" panose="02020603050405020304" pitchFamily="18" charset="0"/>
                <a:ea typeface="Calibri" panose="020F0502020204030204" pitchFamily="34" charset="0"/>
              </a:rPr>
            </a:br>
            <a:r>
              <a:rPr lang="en-US" sz="5000" b="1" dirty="0">
                <a:solidFill>
                  <a:schemeClr val="accent1"/>
                </a:solidFill>
                <a:effectLst/>
                <a:latin typeface="Times New Roman" panose="02020603050405020304" pitchFamily="18" charset="0"/>
                <a:ea typeface="Calibri" panose="020F0502020204030204" pitchFamily="34" charset="0"/>
              </a:rPr>
              <a:t>Credit Card Customer Attrition</a:t>
            </a:r>
            <a:endParaRPr lang="en-US" sz="5000" b="1" dirty="0">
              <a:solidFill>
                <a:schemeClr val="accent1"/>
              </a:solidFill>
            </a:endParaRPr>
          </a:p>
        </p:txBody>
      </p:sp>
      <p:sp>
        <p:nvSpPr>
          <p:cNvPr id="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2C2F01-1572-43D1-B0AC-0238DC29A4BF}"/>
              </a:ext>
            </a:extLst>
          </p:cNvPr>
          <p:cNvSpPr txBox="1"/>
          <p:nvPr/>
        </p:nvSpPr>
        <p:spPr>
          <a:xfrm>
            <a:off x="691676" y="2951418"/>
            <a:ext cx="4793673" cy="1569660"/>
          </a:xfrm>
          <a:prstGeom prst="rect">
            <a:avLst/>
          </a:prstGeom>
          <a:noFill/>
        </p:spPr>
        <p:txBody>
          <a:bodyPr wrap="square" rtlCol="0">
            <a:spAutoFit/>
          </a:bodyPr>
          <a:lstStyle/>
          <a:p>
            <a:pPr algn="l"/>
            <a:endParaRPr lang="en-US" sz="800" dirty="0"/>
          </a:p>
          <a:p>
            <a:pPr algn="l">
              <a:lnSpc>
                <a:spcPct val="150000"/>
              </a:lnSpc>
            </a:pPr>
            <a:r>
              <a:rPr lang="en-US" sz="2800" b="1" dirty="0"/>
              <a:t>Business Analytics with R </a:t>
            </a:r>
          </a:p>
          <a:p>
            <a:pPr marL="285750" indent="-285750" algn="l">
              <a:buFontTx/>
              <a:buChar char="-"/>
            </a:pPr>
            <a:r>
              <a:rPr lang="en-US" sz="2800" i="1" dirty="0">
                <a:effectLst/>
                <a:latin typeface="Times New Roman" panose="02020603050405020304" pitchFamily="18" charset="0"/>
                <a:ea typeface="Calibri" panose="020F0502020204030204" pitchFamily="34" charset="0"/>
              </a:rPr>
              <a:t>Prof. </a:t>
            </a:r>
            <a:r>
              <a:rPr lang="en-US" sz="2800" i="1" dirty="0" err="1">
                <a:latin typeface="Times New Roman" panose="02020603050405020304" pitchFamily="18" charset="0"/>
                <a:ea typeface="Calibri" panose="020F0502020204030204" pitchFamily="34" charset="0"/>
              </a:rPr>
              <a:t>Zhe</a:t>
            </a:r>
            <a:r>
              <a:rPr lang="en-US" sz="2800" i="1" dirty="0">
                <a:latin typeface="Times New Roman" panose="02020603050405020304" pitchFamily="18" charset="0"/>
                <a:ea typeface="Calibri" panose="020F0502020204030204" pitchFamily="34" charset="0"/>
              </a:rPr>
              <a:t> Zhang</a:t>
            </a:r>
            <a:endParaRPr lang="en-US" sz="2800" i="1" dirty="0">
              <a:effectLst/>
              <a:latin typeface="Times New Roman" panose="02020603050405020304" pitchFamily="18" charset="0"/>
              <a:ea typeface="Calibri" panose="020F0502020204030204" pitchFamily="34" charset="0"/>
            </a:endParaRPr>
          </a:p>
          <a:p>
            <a:endParaRPr lang="en-US" dirty="0"/>
          </a:p>
        </p:txBody>
      </p:sp>
      <p:sp>
        <p:nvSpPr>
          <p:cNvPr id="8" name="TextBox 7">
            <a:extLst>
              <a:ext uri="{FF2B5EF4-FFF2-40B4-BE49-F238E27FC236}">
                <a16:creationId xmlns:a16="http://schemas.microsoft.com/office/drawing/2014/main" id="{D0356AA5-E517-4822-9E19-6751618A77AB}"/>
              </a:ext>
            </a:extLst>
          </p:cNvPr>
          <p:cNvSpPr txBox="1"/>
          <p:nvPr/>
        </p:nvSpPr>
        <p:spPr>
          <a:xfrm>
            <a:off x="691676" y="4240751"/>
            <a:ext cx="4103048" cy="3416320"/>
          </a:xfrm>
          <a:prstGeom prst="rect">
            <a:avLst/>
          </a:prstGeom>
          <a:noFill/>
        </p:spPr>
        <p:txBody>
          <a:bodyPr wrap="square" rtlCol="0">
            <a:spAutoFit/>
          </a:bodyPr>
          <a:lstStyle/>
          <a:p>
            <a:endParaRPr lang="en-US" b="1" dirty="0">
              <a:effectLst/>
              <a:latin typeface="Times New Roman" panose="02020603050405020304" pitchFamily="18" charset="0"/>
              <a:ea typeface="Calibri" panose="020F0502020204030204" pitchFamily="34" charset="0"/>
            </a:endParaRPr>
          </a:p>
          <a:p>
            <a:pPr algn="ctr"/>
            <a:r>
              <a:rPr lang="en-US" b="1" i="1" dirty="0">
                <a:effectLst/>
                <a:latin typeface="Times New Roman" panose="02020603050405020304" pitchFamily="18" charset="0"/>
                <a:ea typeface="Calibri" panose="020F0502020204030204" pitchFamily="34" charset="0"/>
              </a:rPr>
              <a:t>Group-8</a:t>
            </a:r>
          </a:p>
          <a:p>
            <a:pPr marL="285750" indent="-285750">
              <a:buFontTx/>
              <a:buChar char="-"/>
            </a:pPr>
            <a:r>
              <a:rPr lang="en-US" i="1" dirty="0">
                <a:latin typeface="Times New Roman" panose="02020603050405020304" pitchFamily="18" charset="0"/>
                <a:ea typeface="Calibri" panose="020F0502020204030204" pitchFamily="34" charset="0"/>
              </a:rPr>
              <a:t>Suma </a:t>
            </a:r>
            <a:r>
              <a:rPr lang="en-US" i="1" dirty="0" err="1">
                <a:latin typeface="Times New Roman" panose="02020603050405020304" pitchFamily="18" charset="0"/>
                <a:ea typeface="Calibri" panose="020F0502020204030204" pitchFamily="34" charset="0"/>
              </a:rPr>
              <a:t>Harshini</a:t>
            </a:r>
            <a:r>
              <a:rPr lang="en-US" i="1" dirty="0">
                <a:latin typeface="Times New Roman" panose="02020603050405020304" pitchFamily="18" charset="0"/>
                <a:ea typeface="Calibri" panose="020F0502020204030204" pitchFamily="34" charset="0"/>
              </a:rPr>
              <a:t> </a:t>
            </a:r>
            <a:r>
              <a:rPr lang="en-US" i="1" dirty="0" err="1">
                <a:latin typeface="Times New Roman" panose="02020603050405020304" pitchFamily="18" charset="0"/>
                <a:ea typeface="Calibri" panose="020F0502020204030204" pitchFamily="34" charset="0"/>
              </a:rPr>
              <a:t>Samanthula</a:t>
            </a:r>
            <a:endParaRPr lang="en-US" i="1" dirty="0">
              <a:latin typeface="Times New Roman" panose="02020603050405020304" pitchFamily="18" charset="0"/>
              <a:ea typeface="Calibri" panose="020F0502020204030204" pitchFamily="34" charset="0"/>
            </a:endParaRPr>
          </a:p>
          <a:p>
            <a:pPr marL="285750" indent="-285750">
              <a:buFontTx/>
              <a:buChar char="-"/>
            </a:pPr>
            <a:r>
              <a:rPr lang="en-US" i="1" dirty="0">
                <a:latin typeface="Times New Roman" panose="02020603050405020304" pitchFamily="18" charset="0"/>
                <a:ea typeface="Calibri" panose="020F0502020204030204" pitchFamily="34" charset="0"/>
              </a:rPr>
              <a:t>Catherine Christina Ganduri</a:t>
            </a:r>
            <a:endParaRPr lang="en-US" i="1" dirty="0">
              <a:effectLst/>
              <a:latin typeface="Times New Roman" panose="02020603050405020304" pitchFamily="18" charset="0"/>
              <a:ea typeface="Calibri" panose="020F0502020204030204" pitchFamily="34" charset="0"/>
            </a:endParaRPr>
          </a:p>
          <a:p>
            <a:pPr marL="285750" indent="-285750">
              <a:buFontTx/>
              <a:buChar char="-"/>
            </a:pPr>
            <a:r>
              <a:rPr lang="en-US" i="1" dirty="0" err="1">
                <a:latin typeface="Times New Roman" panose="02020603050405020304" pitchFamily="18" charset="0"/>
                <a:ea typeface="Calibri" panose="020F0502020204030204" pitchFamily="34" charset="0"/>
              </a:rPr>
              <a:t>Srija</a:t>
            </a:r>
            <a:r>
              <a:rPr lang="en-US" i="1" dirty="0">
                <a:latin typeface="Times New Roman" panose="02020603050405020304" pitchFamily="18" charset="0"/>
                <a:ea typeface="Calibri" panose="020F0502020204030204" pitchFamily="34" charset="0"/>
              </a:rPr>
              <a:t> Mannam</a:t>
            </a:r>
            <a:endParaRPr lang="en-US" i="1" dirty="0">
              <a:effectLst/>
              <a:latin typeface="Times New Roman" panose="02020603050405020304" pitchFamily="18" charset="0"/>
              <a:ea typeface="Calibri" panose="020F0502020204030204" pitchFamily="34" charset="0"/>
            </a:endParaRPr>
          </a:p>
          <a:p>
            <a:pPr marL="285750" indent="-285750">
              <a:buFontTx/>
              <a:buChar char="-"/>
            </a:pPr>
            <a:r>
              <a:rPr lang="en-US" i="1" dirty="0">
                <a:latin typeface="Times New Roman" panose="02020603050405020304" pitchFamily="18" charset="0"/>
                <a:ea typeface="Calibri" panose="020F0502020204030204" pitchFamily="34" charset="0"/>
              </a:rPr>
              <a:t>Ramakrishna </a:t>
            </a:r>
            <a:r>
              <a:rPr lang="en-US" i="1" dirty="0" err="1">
                <a:latin typeface="Times New Roman" panose="02020603050405020304" pitchFamily="18" charset="0"/>
                <a:ea typeface="Calibri" panose="020F0502020204030204" pitchFamily="34" charset="0"/>
              </a:rPr>
              <a:t>Chepuri</a:t>
            </a:r>
            <a:endParaRPr lang="en-US" i="1" dirty="0">
              <a:effectLst/>
              <a:latin typeface="Times New Roman" panose="02020603050405020304" pitchFamily="18" charset="0"/>
              <a:ea typeface="Calibri" panose="020F0502020204030204" pitchFamily="34" charset="0"/>
            </a:endParaRPr>
          </a:p>
          <a:p>
            <a:pPr marL="285750" indent="-285750">
              <a:buFontTx/>
              <a:buChar char="-"/>
            </a:pPr>
            <a:r>
              <a:rPr lang="en-US" i="1" dirty="0" err="1">
                <a:latin typeface="Times New Roman" panose="02020603050405020304" pitchFamily="18" charset="0"/>
                <a:ea typeface="Calibri" panose="020F0502020204030204" pitchFamily="34" charset="0"/>
                <a:cs typeface="Times New Roman" panose="02020603050405020304" pitchFamily="18" charset="0"/>
              </a:rPr>
              <a:t>Dharmik</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Mahendra</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Bhanushali</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Times New Roman" panose="02020603050405020304" pitchFamily="18" charset="0"/>
              <a:ea typeface="Calibri" panose="020F0502020204030204" pitchFamily="34" charset="0"/>
            </a:endParaRPr>
          </a:p>
          <a:p>
            <a:endParaRPr lang="en-US" b="1" dirty="0">
              <a:effectLst/>
              <a:latin typeface="Times New Roman" panose="02020603050405020304" pitchFamily="18" charset="0"/>
              <a:ea typeface="Calibri" panose="020F0502020204030204" pitchFamily="34" charset="0"/>
            </a:endParaRPr>
          </a:p>
          <a:p>
            <a:pPr marL="285750" indent="-285750">
              <a:buFontTx/>
              <a:buChar char="-"/>
            </a:pPr>
            <a:endParaRPr lang="en-US" dirty="0">
              <a:effectLst/>
              <a:latin typeface="Times New Roman" panose="02020603050405020304" pitchFamily="18" charset="0"/>
              <a:ea typeface="Calibri" panose="020F0502020204030204" pitchFamily="34" charset="0"/>
            </a:endParaRPr>
          </a:p>
          <a:p>
            <a:endParaRPr lang="en-US" dirty="0"/>
          </a:p>
        </p:txBody>
      </p:sp>
      <p:pic>
        <p:nvPicPr>
          <p:cNvPr id="11" name="Picture 10">
            <a:extLst>
              <a:ext uri="{FF2B5EF4-FFF2-40B4-BE49-F238E27FC236}">
                <a16:creationId xmlns:a16="http://schemas.microsoft.com/office/drawing/2014/main" id="{DF7F5C71-7C02-F1F9-5124-D60E4211719E}"/>
              </a:ext>
            </a:extLst>
          </p:cNvPr>
          <p:cNvPicPr>
            <a:picLocks noChangeAspect="1"/>
          </p:cNvPicPr>
          <p:nvPr/>
        </p:nvPicPr>
        <p:blipFill>
          <a:blip r:embed="rId3"/>
          <a:stretch>
            <a:fillRect/>
          </a:stretch>
        </p:blipFill>
        <p:spPr>
          <a:xfrm>
            <a:off x="5770245" y="245364"/>
            <a:ext cx="6367272" cy="6367272"/>
          </a:xfrm>
          <a:prstGeom prst="rect">
            <a:avLst/>
          </a:prstGeom>
        </p:spPr>
      </p:pic>
    </p:spTree>
    <p:extLst>
      <p:ext uri="{BB962C8B-B14F-4D97-AF65-F5344CB8AC3E}">
        <p14:creationId xmlns:p14="http://schemas.microsoft.com/office/powerpoint/2010/main" val="344448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19BE5869-0785-4175-A519-69828F7E8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729685"/>
            <a:ext cx="5628018" cy="3165759"/>
          </a:xfrm>
          <a:prstGeom prst="rect">
            <a:avLst/>
          </a:prstGeom>
        </p:spPr>
      </p:pic>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8">
            <a:extLst>
              <a:ext uri="{FF2B5EF4-FFF2-40B4-BE49-F238E27FC236}">
                <a16:creationId xmlns:a16="http://schemas.microsoft.com/office/drawing/2014/main" id="{42DABB57-6A75-F141-3BCB-B1467589A1F9}"/>
              </a:ext>
            </a:extLst>
          </p:cNvPr>
          <p:cNvSpPr>
            <a:spLocks noGrp="1"/>
          </p:cNvSpPr>
          <p:nvPr>
            <p:ph idx="1"/>
          </p:nvPr>
        </p:nvSpPr>
        <p:spPr>
          <a:xfrm>
            <a:off x="7239012" y="2031101"/>
            <a:ext cx="4282984" cy="3511943"/>
          </a:xfrm>
        </p:spPr>
        <p:txBody>
          <a:bodyPr anchor="ctr">
            <a:normAutofit/>
          </a:bodyPr>
          <a:lstStyle/>
          <a:p>
            <a:r>
              <a:rPr lang="en-US" sz="1800" dirty="0">
                <a:latin typeface="Times New Roman" panose="02020603050405020304" pitchFamily="18" charset="0"/>
                <a:cs typeface="Times New Roman" panose="02020603050405020304" pitchFamily="18" charset="0"/>
              </a:rPr>
              <a:t>Main education level of the customers is graduated people, followed by high school. </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4FD626-50F3-BBF2-0D6C-9E87FC1B4BF2}"/>
              </a:ext>
            </a:extLst>
          </p:cNvPr>
          <p:cNvSpPr txBox="1"/>
          <p:nvPr/>
        </p:nvSpPr>
        <p:spPr>
          <a:xfrm flipH="1">
            <a:off x="7277786" y="1314956"/>
            <a:ext cx="3860186" cy="369332"/>
          </a:xfrm>
          <a:prstGeom prst="rect">
            <a:avLst/>
          </a:prstGeom>
          <a:noFill/>
        </p:spPr>
        <p:txBody>
          <a:bodyPr wrap="square" rtlCol="0">
            <a:spAutoFit/>
          </a:bodyPr>
          <a:lstStyle/>
          <a:p>
            <a:r>
              <a:rPr lang="en-US" b="1" dirty="0"/>
              <a:t>Customer Status on Education level</a:t>
            </a:r>
          </a:p>
        </p:txBody>
      </p:sp>
    </p:spTree>
    <p:extLst>
      <p:ext uri="{BB962C8B-B14F-4D97-AF65-F5344CB8AC3E}">
        <p14:creationId xmlns:p14="http://schemas.microsoft.com/office/powerpoint/2010/main" val="49547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12C8C8-0642-432A-095D-31B3AE0941CE}"/>
              </a:ext>
            </a:extLst>
          </p:cNvPr>
          <p:cNvSpPr txBox="1"/>
          <p:nvPr/>
        </p:nvSpPr>
        <p:spPr>
          <a:xfrm>
            <a:off x="643940" y="338328"/>
            <a:ext cx="10895788"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We can also notice here that there is no great difference between the ratios of the educational level between the existing and attired customers</a:t>
            </a:r>
          </a:p>
        </p:txBody>
      </p:sp>
      <p:sp>
        <p:nvSpPr>
          <p:cNvPr id="26"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DF1622-8F34-B649-EFFD-3D641E7681A4}"/>
              </a:ext>
            </a:extLst>
          </p:cNvPr>
          <p:cNvPicPr>
            <a:picLocks noChangeAspect="1"/>
          </p:cNvPicPr>
          <p:nvPr/>
        </p:nvPicPr>
        <p:blipFill>
          <a:blip r:embed="rId2"/>
          <a:stretch>
            <a:fillRect/>
          </a:stretch>
        </p:blipFill>
        <p:spPr>
          <a:xfrm>
            <a:off x="643939" y="2742397"/>
            <a:ext cx="4968817" cy="3291840"/>
          </a:xfrm>
          <a:prstGeom prst="rect">
            <a:avLst/>
          </a:prstGeom>
        </p:spPr>
      </p:pic>
      <p:sp>
        <p:nvSpPr>
          <p:cNvPr id="2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85669A-5FAF-B10B-4C73-7DAF3E01D324}"/>
              </a:ext>
            </a:extLst>
          </p:cNvPr>
          <p:cNvPicPr>
            <a:picLocks noChangeAspect="1"/>
          </p:cNvPicPr>
          <p:nvPr/>
        </p:nvPicPr>
        <p:blipFill>
          <a:blip r:embed="rId3"/>
          <a:stretch>
            <a:fillRect/>
          </a:stretch>
        </p:blipFill>
        <p:spPr>
          <a:xfrm>
            <a:off x="6576484" y="2784094"/>
            <a:ext cx="4974336" cy="3208445"/>
          </a:xfrm>
          <a:prstGeom prst="rect">
            <a:avLst/>
          </a:prstGeom>
        </p:spPr>
      </p:pic>
    </p:spTree>
    <p:extLst>
      <p:ext uri="{BB962C8B-B14F-4D97-AF65-F5344CB8AC3E}">
        <p14:creationId xmlns:p14="http://schemas.microsoft.com/office/powerpoint/2010/main" val="313673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FA2FCC-552D-4583-83E1-6095A66B6F78}"/>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T</a:t>
            </a:r>
            <a:r>
              <a:rPr lang="en-US">
                <a:effectLst/>
              </a:rPr>
              <a:t>he density graph can be interpreted that the customers whose total transaction count is less than 75 have highly resulted in credit card attrition and the customers with a total transaction count greater than 75 are existing customers.</a:t>
            </a:r>
            <a:endParaRPr lang="en-US"/>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10;&#10;Description automatically generated">
            <a:extLst>
              <a:ext uri="{FF2B5EF4-FFF2-40B4-BE49-F238E27FC236}">
                <a16:creationId xmlns:a16="http://schemas.microsoft.com/office/drawing/2014/main" id="{9B722F96-E6FD-4E82-B013-9032BBC2C4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7738" y="1280698"/>
            <a:ext cx="5628018" cy="4063734"/>
          </a:xfrm>
          <a:prstGeom prst="rect">
            <a:avLst/>
          </a:prstGeom>
        </p:spPr>
      </p:pic>
      <p:sp>
        <p:nvSpPr>
          <p:cNvPr id="2" name="TextBox 1">
            <a:extLst>
              <a:ext uri="{FF2B5EF4-FFF2-40B4-BE49-F238E27FC236}">
                <a16:creationId xmlns:a16="http://schemas.microsoft.com/office/drawing/2014/main" id="{DC0AB1B7-5E53-9EC6-B1D6-524ACA818DC5}"/>
              </a:ext>
            </a:extLst>
          </p:cNvPr>
          <p:cNvSpPr txBox="1"/>
          <p:nvPr/>
        </p:nvSpPr>
        <p:spPr>
          <a:xfrm>
            <a:off x="526811" y="1516825"/>
            <a:ext cx="4519494" cy="369332"/>
          </a:xfrm>
          <a:prstGeom prst="rect">
            <a:avLst/>
          </a:prstGeom>
          <a:noFill/>
        </p:spPr>
        <p:txBody>
          <a:bodyPr wrap="square" rtlCol="0">
            <a:spAutoFit/>
          </a:bodyPr>
          <a:lstStyle/>
          <a:p>
            <a:r>
              <a:rPr lang="en-US" b="1" dirty="0"/>
              <a:t>Customer status on Total Transaction counts</a:t>
            </a:r>
          </a:p>
        </p:txBody>
      </p:sp>
    </p:spTree>
    <p:extLst>
      <p:ext uri="{BB962C8B-B14F-4D97-AF65-F5344CB8AC3E}">
        <p14:creationId xmlns:p14="http://schemas.microsoft.com/office/powerpoint/2010/main" val="138991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581AD-3ED8-A63A-F316-36BBB93F614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Decision</a:t>
            </a:r>
            <a:r>
              <a:rPr lang="en-US" sz="3200" kern="1200">
                <a:solidFill>
                  <a:schemeClr val="bg1"/>
                </a:solidFill>
                <a:latin typeface="+mj-lt"/>
                <a:ea typeface="+mj-ea"/>
                <a:cs typeface="+mj-cs"/>
              </a:rPr>
              <a:t> </a:t>
            </a:r>
            <a:r>
              <a:rPr lang="en-US" sz="3200" b="1" kern="1200">
                <a:solidFill>
                  <a:schemeClr val="bg1"/>
                </a:solidFill>
                <a:latin typeface="+mj-lt"/>
                <a:ea typeface="+mj-ea"/>
                <a:cs typeface="+mj-cs"/>
              </a:rPr>
              <a:t>Tree:</a:t>
            </a:r>
            <a:r>
              <a:rPr lang="en-US" sz="3200" kern="1200">
                <a:solidFill>
                  <a:schemeClr val="bg1"/>
                </a:solidFill>
                <a:latin typeface="+mj-lt"/>
                <a:ea typeface="+mj-ea"/>
                <a:cs typeface="+mj-cs"/>
              </a:rPr>
              <a:t> </a:t>
            </a:r>
          </a:p>
        </p:txBody>
      </p:sp>
      <p:pic>
        <p:nvPicPr>
          <p:cNvPr id="9" name="Content Placeholder 8" descr="Diagram&#10;&#10;Description automatically generated">
            <a:extLst>
              <a:ext uri="{FF2B5EF4-FFF2-40B4-BE49-F238E27FC236}">
                <a16:creationId xmlns:a16="http://schemas.microsoft.com/office/drawing/2014/main" id="{34B8698C-3B14-4D3E-9853-3089330CD7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425" r="1" b="1"/>
          <a:stretch/>
        </p:blipFill>
        <p:spPr>
          <a:xfrm>
            <a:off x="243841" y="1675227"/>
            <a:ext cx="11694160" cy="5091333"/>
          </a:xfrm>
          <a:prstGeom prst="rect">
            <a:avLst/>
          </a:prstGeom>
        </p:spPr>
      </p:pic>
    </p:spTree>
    <p:extLst>
      <p:ext uri="{BB962C8B-B14F-4D97-AF65-F5344CB8AC3E}">
        <p14:creationId xmlns:p14="http://schemas.microsoft.com/office/powerpoint/2010/main" val="315791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2">
            <a:extLst>
              <a:ext uri="{FF2B5EF4-FFF2-40B4-BE49-F238E27FC236}">
                <a16:creationId xmlns:a16="http://schemas.microsoft.com/office/drawing/2014/main" id="{375F5F9F-9713-DD08-93A3-8C84D712B1FB}"/>
              </a:ext>
            </a:extLst>
          </p:cNvPr>
          <p:cNvGraphicFramePr>
            <a:graphicFrameLocks noGrp="1"/>
          </p:cNvGraphicFramePr>
          <p:nvPr>
            <p:ph idx="1"/>
          </p:nvPr>
        </p:nvGraphicFramePr>
        <p:xfrm>
          <a:off x="563880" y="6673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5AA3C72D-7FA3-E2C2-DB97-C0B449D8C13F}"/>
              </a:ext>
            </a:extLst>
          </p:cNvPr>
          <p:cNvPicPr>
            <a:picLocks noChangeAspect="1"/>
          </p:cNvPicPr>
          <p:nvPr/>
        </p:nvPicPr>
        <p:blipFill>
          <a:blip r:embed="rId7"/>
          <a:stretch>
            <a:fillRect/>
          </a:stretch>
        </p:blipFill>
        <p:spPr>
          <a:xfrm>
            <a:off x="638579" y="4751526"/>
            <a:ext cx="6007100" cy="1003300"/>
          </a:xfrm>
          <a:prstGeom prst="rect">
            <a:avLst/>
          </a:prstGeom>
        </p:spPr>
      </p:pic>
      <p:sp>
        <p:nvSpPr>
          <p:cNvPr id="4" name="Left Arrow 3">
            <a:extLst>
              <a:ext uri="{FF2B5EF4-FFF2-40B4-BE49-F238E27FC236}">
                <a16:creationId xmlns:a16="http://schemas.microsoft.com/office/drawing/2014/main" id="{264BE69B-B57A-342B-B56D-FA89A9E9EB79}"/>
              </a:ext>
            </a:extLst>
          </p:cNvPr>
          <p:cNvSpPr/>
          <p:nvPr/>
        </p:nvSpPr>
        <p:spPr>
          <a:xfrm>
            <a:off x="6788034" y="5018723"/>
            <a:ext cx="498764" cy="3325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2911D6-2673-DD43-FE4E-401D2239BC2A}"/>
              </a:ext>
            </a:extLst>
          </p:cNvPr>
          <p:cNvSpPr txBox="1"/>
          <p:nvPr/>
        </p:nvSpPr>
        <p:spPr>
          <a:xfrm>
            <a:off x="7760739" y="4836715"/>
            <a:ext cx="3792682" cy="646331"/>
          </a:xfrm>
          <a:prstGeom prst="rect">
            <a:avLst/>
          </a:prstGeom>
          <a:noFill/>
        </p:spPr>
        <p:txBody>
          <a:bodyPr wrap="square" rtlCol="0">
            <a:spAutoFit/>
          </a:bodyPr>
          <a:lstStyle/>
          <a:p>
            <a:r>
              <a:rPr lang="en-US" dirty="0"/>
              <a:t>True positives and True negatives are high.</a:t>
            </a:r>
          </a:p>
        </p:txBody>
      </p:sp>
    </p:spTree>
    <p:extLst>
      <p:ext uri="{BB962C8B-B14F-4D97-AF65-F5344CB8AC3E}">
        <p14:creationId xmlns:p14="http://schemas.microsoft.com/office/powerpoint/2010/main" val="322105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65137-BD37-0EB7-DDE2-A9B966E455FF}"/>
              </a:ext>
            </a:extLst>
          </p:cNvPr>
          <p:cNvSpPr>
            <a:spLocks noGrp="1"/>
          </p:cNvSpPr>
          <p:nvPr>
            <p:ph type="title"/>
          </p:nvPr>
        </p:nvSpPr>
        <p:spPr>
          <a:xfrm>
            <a:off x="207739" y="372159"/>
            <a:ext cx="5712072" cy="889814"/>
          </a:xfrm>
        </p:spPr>
        <p:txBody>
          <a:bodyPr anchor="ctr">
            <a:normAutofit/>
          </a:bodyPr>
          <a:lstStyle/>
          <a:p>
            <a:r>
              <a:rPr lang="en-US" b="1" dirty="0">
                <a:solidFill>
                  <a:schemeClr val="accent1"/>
                </a:solidFill>
                <a:latin typeface="Times New Roman" panose="02020603050405020304" pitchFamily="18" charset="0"/>
                <a:cs typeface="Times New Roman" panose="02020603050405020304" pitchFamily="18" charset="0"/>
              </a:rPr>
              <a:t>Logistic Regression: </a:t>
            </a:r>
          </a:p>
        </p:txBody>
      </p:sp>
      <p:pic>
        <p:nvPicPr>
          <p:cNvPr id="6" name="Content Placeholder 4">
            <a:extLst>
              <a:ext uri="{FF2B5EF4-FFF2-40B4-BE49-F238E27FC236}">
                <a16:creationId xmlns:a16="http://schemas.microsoft.com/office/drawing/2014/main" id="{35E9D33B-93CE-1B57-8657-FC47CF725B3A}"/>
              </a:ext>
            </a:extLst>
          </p:cNvPr>
          <p:cNvPicPr>
            <a:picLocks noChangeAspect="1"/>
          </p:cNvPicPr>
          <p:nvPr/>
        </p:nvPicPr>
        <p:blipFill>
          <a:blip r:embed="rId2"/>
          <a:stretch>
            <a:fillRect/>
          </a:stretch>
        </p:blipFill>
        <p:spPr>
          <a:xfrm>
            <a:off x="598011" y="1730881"/>
            <a:ext cx="4610100" cy="1028700"/>
          </a:xfrm>
          <a:prstGeom prst="rect">
            <a:avLst/>
          </a:prstGeom>
        </p:spPr>
      </p:pic>
      <p:pic>
        <p:nvPicPr>
          <p:cNvPr id="7" name="Picture 6">
            <a:extLst>
              <a:ext uri="{FF2B5EF4-FFF2-40B4-BE49-F238E27FC236}">
                <a16:creationId xmlns:a16="http://schemas.microsoft.com/office/drawing/2014/main" id="{3230743A-0266-6D5E-1849-C35D9B384D89}"/>
              </a:ext>
            </a:extLst>
          </p:cNvPr>
          <p:cNvPicPr>
            <a:picLocks noChangeAspect="1"/>
          </p:cNvPicPr>
          <p:nvPr/>
        </p:nvPicPr>
        <p:blipFill>
          <a:blip r:embed="rId3"/>
          <a:stretch>
            <a:fillRect/>
          </a:stretch>
        </p:blipFill>
        <p:spPr>
          <a:xfrm>
            <a:off x="5521906" y="797773"/>
            <a:ext cx="6353251" cy="5596027"/>
          </a:xfrm>
          <a:prstGeom prst="rect">
            <a:avLst/>
          </a:prstGeom>
        </p:spPr>
      </p:pic>
      <p:sp>
        <p:nvSpPr>
          <p:cNvPr id="9" name="TextBox 8">
            <a:extLst>
              <a:ext uri="{FF2B5EF4-FFF2-40B4-BE49-F238E27FC236}">
                <a16:creationId xmlns:a16="http://schemas.microsoft.com/office/drawing/2014/main" id="{5D0E03BE-0EB6-1917-73BA-2E3304C88810}"/>
              </a:ext>
            </a:extLst>
          </p:cNvPr>
          <p:cNvSpPr txBox="1"/>
          <p:nvPr/>
        </p:nvSpPr>
        <p:spPr>
          <a:xfrm>
            <a:off x="297376" y="3595787"/>
            <a:ext cx="4276889" cy="646331"/>
          </a:xfrm>
          <a:prstGeom prst="rect">
            <a:avLst/>
          </a:prstGeom>
          <a:noFill/>
          <a:ln>
            <a:solidFill>
              <a:schemeClr val="accent1"/>
            </a:solidFill>
          </a:ln>
        </p:spPr>
        <p:txBody>
          <a:bodyPr wrap="square" rtlCol="0">
            <a:spAutoFit/>
          </a:bodyPr>
          <a:lstStyle/>
          <a:p>
            <a:r>
              <a:rPr lang="en-US" dirty="0"/>
              <a:t>These are the significant variables used for logistic regression.</a:t>
            </a:r>
          </a:p>
        </p:txBody>
      </p:sp>
      <p:sp>
        <p:nvSpPr>
          <p:cNvPr id="10" name="Right Arrow 9">
            <a:extLst>
              <a:ext uri="{FF2B5EF4-FFF2-40B4-BE49-F238E27FC236}">
                <a16:creationId xmlns:a16="http://schemas.microsoft.com/office/drawing/2014/main" id="{DD165992-30EF-86E9-FA1F-A184E7243CA2}"/>
              </a:ext>
            </a:extLst>
          </p:cNvPr>
          <p:cNvSpPr/>
          <p:nvPr/>
        </p:nvSpPr>
        <p:spPr>
          <a:xfrm>
            <a:off x="4574265" y="3786968"/>
            <a:ext cx="852054" cy="280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972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7">
            <a:extLst>
              <a:ext uri="{FF2B5EF4-FFF2-40B4-BE49-F238E27FC236}">
                <a16:creationId xmlns:a16="http://schemas.microsoft.com/office/drawing/2014/main" id="{37FA3D70-0D49-B02E-71DA-8B067006F5D8}"/>
              </a:ext>
            </a:extLst>
          </p:cNvPr>
          <p:cNvSpPr txBox="1">
            <a:spLocks/>
          </p:cNvSpPr>
          <p:nvPr/>
        </p:nvSpPr>
        <p:spPr>
          <a:xfrm>
            <a:off x="645066" y="2031101"/>
            <a:ext cx="4282984" cy="3511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endParaRPr lang="en-US" sz="1800"/>
          </a:p>
          <a:p>
            <a:pPr>
              <a:spcBef>
                <a:spcPts val="0"/>
              </a:spcBef>
            </a:pPr>
            <a:r>
              <a:rPr lang="en-US" sz="1800"/>
              <a:t>This model predicted the attrited customers with an accuracy of 90.8% and sensitivity of 96.2%.</a:t>
            </a:r>
          </a:p>
          <a:p>
            <a:pPr marL="0">
              <a:spcBef>
                <a:spcPts val="0"/>
              </a:spcBef>
            </a:pPr>
            <a:r>
              <a:rPr lang="en-US" sz="1800"/>
              <a:t> </a:t>
            </a:r>
          </a:p>
          <a:p>
            <a:pPr>
              <a:spcBef>
                <a:spcPts val="0"/>
              </a:spcBef>
            </a:pPr>
            <a:r>
              <a:rPr lang="en-US" sz="1800"/>
              <a:t>Our prediction through test data from logistics regression model tells us that 12.7% are predicted to be attrited.</a:t>
            </a:r>
          </a:p>
          <a:p>
            <a:endParaRPr lang="en-US" sz="1800"/>
          </a:p>
        </p:txBody>
      </p:sp>
      <p:sp>
        <p:nvSpPr>
          <p:cNvPr id="3083" name="Rectangle 308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a:extLst>
              <a:ext uri="{FF2B5EF4-FFF2-40B4-BE49-F238E27FC236}">
                <a16:creationId xmlns:a16="http://schemas.microsoft.com/office/drawing/2014/main" id="{D9099AF8-10B7-CE61-FCF8-093931F61F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6262" y="650494"/>
            <a:ext cx="5230970" cy="53241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BA7804-5ED3-F0B8-6D29-B5FEE82A4DDB}"/>
              </a:ext>
            </a:extLst>
          </p:cNvPr>
          <p:cNvSpPr txBox="1"/>
          <p:nvPr/>
        </p:nvSpPr>
        <p:spPr>
          <a:xfrm>
            <a:off x="774768" y="1491349"/>
            <a:ext cx="3553392" cy="369332"/>
          </a:xfrm>
          <a:prstGeom prst="rect">
            <a:avLst/>
          </a:prstGeom>
          <a:noFill/>
        </p:spPr>
        <p:txBody>
          <a:bodyPr wrap="square" rtlCol="0">
            <a:spAutoFit/>
          </a:bodyPr>
          <a:lstStyle/>
          <a:p>
            <a:r>
              <a:rPr lang="en-US" b="1" dirty="0"/>
              <a:t>Customer Status</a:t>
            </a:r>
          </a:p>
        </p:txBody>
      </p:sp>
    </p:spTree>
    <p:extLst>
      <p:ext uri="{BB962C8B-B14F-4D97-AF65-F5344CB8AC3E}">
        <p14:creationId xmlns:p14="http://schemas.microsoft.com/office/powerpoint/2010/main" val="44305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EF69-C45B-8101-A927-3A31385979A7}"/>
              </a:ext>
            </a:extLst>
          </p:cNvPr>
          <p:cNvSpPr>
            <a:spLocks noGrp="1"/>
          </p:cNvSpPr>
          <p:nvPr>
            <p:ph type="title"/>
          </p:nvPr>
        </p:nvSpPr>
        <p:spPr/>
        <p:txBody>
          <a:bodyPr/>
          <a:lstStyle/>
          <a:p>
            <a:r>
              <a:rPr lang="en-US" b="1" dirty="0" err="1">
                <a:solidFill>
                  <a:schemeClr val="accent1"/>
                </a:solidFill>
                <a:latin typeface="Times New Roman" panose="02020603050405020304" pitchFamily="18" charset="0"/>
                <a:cs typeface="Times New Roman" panose="02020603050405020304" pitchFamily="18" charset="0"/>
              </a:rPr>
              <a:t>Naïves</a:t>
            </a:r>
            <a:r>
              <a:rPr lang="en-US" b="1" dirty="0">
                <a:solidFill>
                  <a:schemeClr val="accent1"/>
                </a:solidFill>
                <a:latin typeface="Times New Roman" panose="02020603050405020304" pitchFamily="18" charset="0"/>
                <a:cs typeface="Times New Roman" panose="02020603050405020304" pitchFamily="18" charset="0"/>
              </a:rPr>
              <a:t> Bayes:</a:t>
            </a:r>
            <a:r>
              <a:rPr lang="en-US" dirty="0">
                <a:solidFill>
                  <a:schemeClr val="accent1"/>
                </a:solidFill>
              </a:rPr>
              <a:t> </a:t>
            </a:r>
          </a:p>
        </p:txBody>
      </p:sp>
      <p:pic>
        <p:nvPicPr>
          <p:cNvPr id="11" name="Content Placeholder 10">
            <a:extLst>
              <a:ext uri="{FF2B5EF4-FFF2-40B4-BE49-F238E27FC236}">
                <a16:creationId xmlns:a16="http://schemas.microsoft.com/office/drawing/2014/main" id="{F0279D9B-9EA3-5209-463F-77C97B65C78E}"/>
              </a:ext>
            </a:extLst>
          </p:cNvPr>
          <p:cNvPicPr>
            <a:picLocks noGrp="1" noChangeAspect="1"/>
          </p:cNvPicPr>
          <p:nvPr>
            <p:ph idx="1"/>
          </p:nvPr>
        </p:nvPicPr>
        <p:blipFill>
          <a:blip r:embed="rId2"/>
          <a:stretch>
            <a:fillRect/>
          </a:stretch>
        </p:blipFill>
        <p:spPr>
          <a:xfrm>
            <a:off x="5697683" y="798737"/>
            <a:ext cx="5787735" cy="5530689"/>
          </a:xfrm>
          <a:prstGeom prst="rect">
            <a:avLst/>
          </a:prstGeom>
        </p:spPr>
      </p:pic>
      <p:sp>
        <p:nvSpPr>
          <p:cNvPr id="12" name="Right Arrow 11">
            <a:extLst>
              <a:ext uri="{FF2B5EF4-FFF2-40B4-BE49-F238E27FC236}">
                <a16:creationId xmlns:a16="http://schemas.microsoft.com/office/drawing/2014/main" id="{6964E7F2-D4C1-DE57-6944-1BB22BD2A196}"/>
              </a:ext>
            </a:extLst>
          </p:cNvPr>
          <p:cNvSpPr/>
          <p:nvPr/>
        </p:nvSpPr>
        <p:spPr>
          <a:xfrm>
            <a:off x="4301836" y="3096491"/>
            <a:ext cx="820882" cy="467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AA5914F-4242-DE97-9F17-52156A80FBD5}"/>
              </a:ext>
            </a:extLst>
          </p:cNvPr>
          <p:cNvSpPr txBox="1"/>
          <p:nvPr/>
        </p:nvSpPr>
        <p:spPr>
          <a:xfrm>
            <a:off x="706582" y="2967335"/>
            <a:ext cx="347056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False negative is high in Naïve bayes when compared to other models.</a:t>
            </a:r>
          </a:p>
        </p:txBody>
      </p:sp>
    </p:spTree>
    <p:extLst>
      <p:ext uri="{BB962C8B-B14F-4D97-AF65-F5344CB8AC3E}">
        <p14:creationId xmlns:p14="http://schemas.microsoft.com/office/powerpoint/2010/main" val="2123995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6ACB-D189-8351-6E75-EF3E22EEBE1D}"/>
              </a:ext>
            </a:extLst>
          </p:cNvPr>
          <p:cNvSpPr>
            <a:spLocks noGrp="1"/>
          </p:cNvSpPr>
          <p:nvPr>
            <p:ph type="title"/>
          </p:nvPr>
        </p:nvSpPr>
        <p:spPr>
          <a:xfrm>
            <a:off x="543560" y="90805"/>
            <a:ext cx="10515600" cy="1325563"/>
          </a:xfrm>
        </p:spPr>
        <p:txBody>
          <a:bodyPr/>
          <a:lstStyle/>
          <a:p>
            <a:r>
              <a:rPr lang="en-US" b="1" dirty="0">
                <a:solidFill>
                  <a:schemeClr val="accent1"/>
                </a:solidFill>
                <a:latin typeface="Times New Roman" panose="02020603050405020304" pitchFamily="18" charset="0"/>
                <a:cs typeface="Times New Roman" panose="02020603050405020304" pitchFamily="18" charset="0"/>
              </a:rPr>
              <a:t>Comparing Our Classification Models</a:t>
            </a:r>
            <a:r>
              <a:rPr lang="en-US" b="1" dirty="0">
                <a:solidFill>
                  <a:schemeClr val="accent1"/>
                </a:solidFill>
              </a:rPr>
              <a:t>:</a:t>
            </a:r>
          </a:p>
        </p:txBody>
      </p:sp>
      <p:pic>
        <p:nvPicPr>
          <p:cNvPr id="4" name="Content Placeholder 3">
            <a:extLst>
              <a:ext uri="{FF2B5EF4-FFF2-40B4-BE49-F238E27FC236}">
                <a16:creationId xmlns:a16="http://schemas.microsoft.com/office/drawing/2014/main" id="{8E4DE1E2-8B31-4BEB-860A-4116A19E00F5}"/>
              </a:ext>
            </a:extLst>
          </p:cNvPr>
          <p:cNvPicPr>
            <a:picLocks noGrp="1" noChangeAspect="1"/>
          </p:cNvPicPr>
          <p:nvPr>
            <p:ph idx="1"/>
          </p:nvPr>
        </p:nvPicPr>
        <p:blipFill rotWithShape="1">
          <a:blip r:embed="rId2"/>
          <a:srcRect t="505" r="16055" b="4210"/>
          <a:stretch/>
        </p:blipFill>
        <p:spPr>
          <a:xfrm>
            <a:off x="1220233" y="1193388"/>
            <a:ext cx="9564498" cy="4885293"/>
          </a:xfrm>
          <a:prstGeom prst="rect">
            <a:avLst/>
          </a:prstGeom>
        </p:spPr>
      </p:pic>
    </p:spTree>
    <p:extLst>
      <p:ext uri="{BB962C8B-B14F-4D97-AF65-F5344CB8AC3E}">
        <p14:creationId xmlns:p14="http://schemas.microsoft.com/office/powerpoint/2010/main" val="156669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B1897-A6EC-4D02-7ABD-ECF24DD9CA63}"/>
              </a:ext>
            </a:extLst>
          </p:cNvPr>
          <p:cNvSpPr>
            <a:spLocks noGrp="1"/>
          </p:cNvSpPr>
          <p:nvPr>
            <p:ph type="title"/>
          </p:nvPr>
        </p:nvSpPr>
        <p:spPr>
          <a:xfrm>
            <a:off x="5297762" y="329184"/>
            <a:ext cx="6251110" cy="1783080"/>
          </a:xfrm>
        </p:spPr>
        <p:txBody>
          <a:bodyPr anchor="b">
            <a:normAutofit/>
          </a:bodyPr>
          <a:lstStyle/>
          <a:p>
            <a:r>
              <a:rPr lang="en-US" sz="5400" b="1">
                <a:latin typeface="Times New Roman" panose="02020603050405020304" pitchFamily="18" charset="0"/>
                <a:cs typeface="Times New Roman" panose="02020603050405020304" pitchFamily="18" charset="0"/>
              </a:rPr>
              <a:t>Conclusion:</a:t>
            </a:r>
            <a:endParaRPr lang="en-US" sz="5400"/>
          </a:p>
        </p:txBody>
      </p:sp>
      <p:pic>
        <p:nvPicPr>
          <p:cNvPr id="5" name="Picture 4" descr="3D stairs design">
            <a:extLst>
              <a:ext uri="{FF2B5EF4-FFF2-40B4-BE49-F238E27FC236}">
                <a16:creationId xmlns:a16="http://schemas.microsoft.com/office/drawing/2014/main" id="{2CF647BD-0917-B9B0-2092-D3563DC7A491}"/>
              </a:ext>
            </a:extLst>
          </p:cNvPr>
          <p:cNvPicPr>
            <a:picLocks noChangeAspect="1"/>
          </p:cNvPicPr>
          <p:nvPr/>
        </p:nvPicPr>
        <p:blipFill rotWithShape="1">
          <a:blip r:embed="rId2"/>
          <a:srcRect l="27865" r="2120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5EA60D-3EED-AD74-D3A8-9A9E8DD80127}"/>
              </a:ext>
            </a:extLst>
          </p:cNvPr>
          <p:cNvSpPr>
            <a:spLocks noGrp="1"/>
          </p:cNvSpPr>
          <p:nvPr>
            <p:ph idx="1"/>
          </p:nvPr>
        </p:nvSpPr>
        <p:spPr>
          <a:xfrm>
            <a:off x="5297762" y="2706624"/>
            <a:ext cx="6251110" cy="3483864"/>
          </a:xfrm>
        </p:spPr>
        <p:txBody>
          <a:bodyPr>
            <a:normAutofit/>
          </a:bodyPr>
          <a:lstStyle/>
          <a:p>
            <a:pPr>
              <a:buFont typeface="Wingdings" panose="05000000000000000000" pitchFamily="2" charset="2"/>
              <a:buChar char="Ø"/>
            </a:pPr>
            <a:r>
              <a:rPr lang="en-US" sz="2200">
                <a:effectLst/>
                <a:latin typeface="Times New Roman" panose="02020603050405020304" pitchFamily="18" charset="0"/>
                <a:ea typeface="Calibri" panose="020F0502020204030204" pitchFamily="34" charset="0"/>
                <a:cs typeface="Times New Roman" panose="02020603050405020304" pitchFamily="18" charset="0"/>
              </a:rPr>
              <a:t>Three prediction models have been built to predict whether a customer is attrited or not. Those models were Decision Tree, logistic regression model and Naïve Bayes method model. </a:t>
            </a:r>
          </a:p>
          <a:p>
            <a:pPr>
              <a:buFont typeface="Wingdings" panose="05000000000000000000" pitchFamily="2" charset="2"/>
              <a:buChar char="Ø"/>
            </a:pPr>
            <a:r>
              <a:rPr lang="en-US" sz="2200">
                <a:effectLst/>
                <a:latin typeface="Times New Roman" panose="02020603050405020304" pitchFamily="18" charset="0"/>
                <a:ea typeface="Calibri" panose="020F0502020204030204" pitchFamily="34" charset="0"/>
                <a:cs typeface="Times New Roman" panose="02020603050405020304" pitchFamily="18" charset="0"/>
              </a:rPr>
              <a:t>To guarantee a high accuracy </a:t>
            </a:r>
            <a:r>
              <a:rPr lang="en-US" sz="2200" b="1">
                <a:effectLst/>
                <a:latin typeface="Times New Roman" panose="02020603050405020304" pitchFamily="18" charset="0"/>
                <a:ea typeface="Calibri" panose="020F0502020204030204" pitchFamily="34" charset="0"/>
                <a:cs typeface="Times New Roman" panose="02020603050405020304" pitchFamily="18" charset="0"/>
              </a:rPr>
              <a:t>Decision Tree model </a:t>
            </a:r>
            <a:r>
              <a:rPr lang="en-US" sz="2200">
                <a:latin typeface="Times New Roman" panose="02020603050405020304" pitchFamily="18" charset="0"/>
                <a:ea typeface="Calibri" panose="020F0502020204030204" pitchFamily="34" charset="0"/>
                <a:cs typeface="Times New Roman" panose="02020603050405020304" pitchFamily="18" charset="0"/>
              </a:rPr>
              <a:t>will be a good model.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200">
                <a:latin typeface="Times New Roman" panose="02020603050405020304" pitchFamily="18" charset="0"/>
                <a:ea typeface="Calibri" panose="020F0502020204030204" pitchFamily="34" charset="0"/>
                <a:cs typeface="Times New Roman" panose="02020603050405020304" pitchFamily="18" charset="0"/>
              </a:rPr>
              <a:t>But since we want to capture a greater number of customers in the false negative region in </a:t>
            </a:r>
            <a:r>
              <a:rPr lang="en-US" sz="2200" b="1">
                <a:latin typeface="Times New Roman" panose="02020603050405020304" pitchFamily="18" charset="0"/>
                <a:ea typeface="Calibri" panose="020F0502020204030204" pitchFamily="34" charset="0"/>
                <a:cs typeface="Times New Roman" panose="02020603050405020304" pitchFamily="18" charset="0"/>
              </a:rPr>
              <a:t>Naïve Bayes </a:t>
            </a:r>
            <a:r>
              <a:rPr lang="en-US" sz="2200">
                <a:latin typeface="Times New Roman" panose="02020603050405020304" pitchFamily="18" charset="0"/>
                <a:ea typeface="Calibri" panose="020F0502020204030204" pitchFamily="34" charset="0"/>
                <a:cs typeface="Times New Roman" panose="02020603050405020304" pitchFamily="18" charset="0"/>
              </a:rPr>
              <a:t>model would give more better results compared to decision tree.</a:t>
            </a:r>
          </a:p>
          <a:p>
            <a:pPr>
              <a:buFont typeface="Wingdings" panose="05000000000000000000" pitchFamily="2" charset="2"/>
              <a:buChar char="Ø"/>
            </a:pPr>
            <a:endParaRPr lang="en-US" sz="220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a:p>
        </p:txBody>
      </p:sp>
    </p:spTree>
    <p:extLst>
      <p:ext uri="{BB962C8B-B14F-4D97-AF65-F5344CB8AC3E}">
        <p14:creationId xmlns:p14="http://schemas.microsoft.com/office/powerpoint/2010/main" val="337557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9">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Shape 25">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84716B-2CEB-41C4-A321-7843B8D5A5C1}"/>
              </a:ext>
            </a:extLst>
          </p:cNvPr>
          <p:cNvSpPr>
            <a:spLocks noGrp="1"/>
          </p:cNvSpPr>
          <p:nvPr>
            <p:ph type="title"/>
          </p:nvPr>
        </p:nvSpPr>
        <p:spPr>
          <a:xfrm>
            <a:off x="934872" y="982272"/>
            <a:ext cx="3388419" cy="4560970"/>
          </a:xfrm>
        </p:spPr>
        <p:txBody>
          <a:bodyPr>
            <a:normAutofit/>
          </a:bodyPr>
          <a:lstStyle/>
          <a:p>
            <a:r>
              <a:rPr lang="en-US" sz="40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Business Problem:</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a:solidFill>
                <a:srgbClr val="FFFFFF"/>
              </a:solidFill>
            </a:endParaRPr>
          </a:p>
        </p:txBody>
      </p:sp>
      <p:sp>
        <p:nvSpPr>
          <p:cNvPr id="68"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Content Placeholder 2">
            <a:extLst>
              <a:ext uri="{FF2B5EF4-FFF2-40B4-BE49-F238E27FC236}">
                <a16:creationId xmlns:a16="http://schemas.microsoft.com/office/drawing/2014/main" id="{94C326E1-84AE-4A59-A4C4-B7F8F388567D}"/>
              </a:ext>
            </a:extLst>
          </p:cNvPr>
          <p:cNvSpPr>
            <a:spLocks noGrp="1"/>
          </p:cNvSpPr>
          <p:nvPr>
            <p:ph idx="1"/>
          </p:nvPr>
        </p:nvSpPr>
        <p:spPr>
          <a:xfrm>
            <a:off x="5221862" y="1719618"/>
            <a:ext cx="5948831" cy="4334629"/>
          </a:xfrm>
        </p:spPr>
        <p:txBody>
          <a:bodyPr anchor="ctr">
            <a:normAutofit/>
          </a:bodyPr>
          <a:lstStyle/>
          <a:p>
            <a:pPr>
              <a:spcBef>
                <a:spcPts val="1200"/>
              </a:spcBef>
              <a:buFont typeface="Wingdings" panose="05000000000000000000" pitchFamily="2" charset="2"/>
              <a:buChar char="Ø"/>
            </a:pPr>
            <a:r>
              <a:rPr lang="en-US" sz="1700">
                <a:solidFill>
                  <a:srgbClr val="FEFFFF"/>
                </a:solidFill>
                <a:latin typeface="Times New Roman" panose="02020603050405020304" pitchFamily="18" charset="0"/>
                <a:ea typeface="Times New Roman" panose="02020603050405020304" pitchFamily="18" charset="0"/>
                <a:cs typeface="Times New Roman" panose="02020603050405020304" pitchFamily="18" charset="0"/>
              </a:rPr>
              <a:t>Attrition on credit cards has become a major concern for the banking industry in recent years as an alarming number of consumers are dropping the bank's credit card services, which worries the manager there. </a:t>
            </a:r>
          </a:p>
          <a:p>
            <a:pPr>
              <a:spcBef>
                <a:spcPts val="1200"/>
              </a:spcBef>
              <a:buFont typeface="Wingdings" panose="05000000000000000000" pitchFamily="2" charset="2"/>
              <a:buChar char="Ø"/>
            </a:pPr>
            <a:r>
              <a:rPr lang="en-US" sz="1700">
                <a:solidFill>
                  <a:srgbClr val="FEFFFF"/>
                </a:solidFill>
                <a:latin typeface="Times New Roman" panose="02020603050405020304" pitchFamily="18" charset="0"/>
                <a:ea typeface="Times New Roman" panose="02020603050405020304" pitchFamily="18" charset="0"/>
                <a:cs typeface="Times New Roman" panose="02020603050405020304" pitchFamily="18" charset="0"/>
              </a:rPr>
              <a:t>Given that the expense of obtaining new consumers is greater than the expense of keeping existing customers, it has a substantial impact on profitability.</a:t>
            </a:r>
          </a:p>
          <a:p>
            <a:pPr>
              <a:spcBef>
                <a:spcPts val="1200"/>
              </a:spcBef>
              <a:buFont typeface="Wingdings" panose="05000000000000000000" pitchFamily="2" charset="2"/>
              <a:buChar char="Ø"/>
            </a:pPr>
            <a:r>
              <a:rPr lang="en-US" sz="1700">
                <a:solidFill>
                  <a:srgbClr val="FEFFFF"/>
                </a:solidFill>
                <a:effectLst/>
                <a:latin typeface="Times New Roman" panose="02020603050405020304" pitchFamily="18" charset="0"/>
                <a:ea typeface="Times New Roman" panose="02020603050405020304" pitchFamily="18" charset="0"/>
                <a:cs typeface="Times New Roman" panose="02020603050405020304" pitchFamily="18" charset="0"/>
              </a:rPr>
              <a:t>There will be many reasons for leaving the bank that are dissimilar from those given by other clients, however what if there is a </a:t>
            </a:r>
            <a:r>
              <a:rPr lang="en-US" sz="1700" b="1">
                <a:solidFill>
                  <a:srgbClr val="FEFFFF"/>
                </a:solidFill>
                <a:effectLst/>
                <a:latin typeface="Times New Roman" panose="02020603050405020304" pitchFamily="18" charset="0"/>
                <a:ea typeface="Times New Roman" panose="02020603050405020304" pitchFamily="18" charset="0"/>
                <a:cs typeface="Times New Roman" panose="02020603050405020304" pitchFamily="18" charset="0"/>
              </a:rPr>
              <a:t>pattern in the reasons </a:t>
            </a:r>
            <a:r>
              <a:rPr lang="en-US" sz="1700">
                <a:solidFill>
                  <a:srgbClr val="FEFFFF"/>
                </a:solidFill>
                <a:effectLst/>
                <a:latin typeface="Times New Roman" panose="02020603050405020304" pitchFamily="18" charset="0"/>
                <a:ea typeface="Times New Roman" panose="02020603050405020304" pitchFamily="18" charset="0"/>
                <a:cs typeface="Times New Roman" panose="02020603050405020304" pitchFamily="18" charset="0"/>
              </a:rPr>
              <a:t>clients chose to do so?</a:t>
            </a:r>
          </a:p>
          <a:p>
            <a:pPr>
              <a:spcBef>
                <a:spcPts val="1200"/>
              </a:spcBef>
              <a:buFont typeface="Wingdings" panose="05000000000000000000" pitchFamily="2" charset="2"/>
              <a:buChar char="Ø"/>
            </a:pPr>
            <a:r>
              <a:rPr lang="en-US" sz="1700">
                <a:solidFill>
                  <a:srgbClr val="FEFFFF"/>
                </a:solidFill>
                <a:effectLst/>
                <a:latin typeface="Times New Roman" panose="02020603050405020304" pitchFamily="18" charset="0"/>
                <a:ea typeface="Times New Roman" panose="02020603050405020304" pitchFamily="18" charset="0"/>
                <a:cs typeface="Times New Roman" panose="02020603050405020304" pitchFamily="18" charset="0"/>
              </a:rPr>
              <a:t>The manager would like it if someone could </a:t>
            </a:r>
            <a:r>
              <a:rPr lang="en-US" sz="1700" b="1">
                <a:solidFill>
                  <a:srgbClr val="FEFFFF"/>
                </a:solidFill>
                <a:effectLst/>
                <a:latin typeface="Times New Roman" panose="02020603050405020304" pitchFamily="18" charset="0"/>
                <a:ea typeface="Times New Roman" panose="02020603050405020304" pitchFamily="18" charset="0"/>
                <a:cs typeface="Times New Roman" panose="02020603050405020304" pitchFamily="18" charset="0"/>
              </a:rPr>
              <a:t>foresee</a:t>
            </a:r>
            <a:r>
              <a:rPr lang="en-US" sz="1700">
                <a:solidFill>
                  <a:srgbClr val="FEFFFF"/>
                </a:solidFill>
                <a:effectLst/>
                <a:latin typeface="Times New Roman" panose="02020603050405020304" pitchFamily="18" charset="0"/>
                <a:ea typeface="Times New Roman" panose="02020603050405020304" pitchFamily="18" charset="0"/>
                <a:cs typeface="Times New Roman" panose="02020603050405020304" pitchFamily="18" charset="0"/>
              </a:rPr>
              <a:t> who will leave their firm so that they may go to the client in advance to give them better services and sway their decisions.</a:t>
            </a:r>
          </a:p>
          <a:p>
            <a:pPr>
              <a:spcBef>
                <a:spcPts val="1200"/>
              </a:spcBef>
              <a:buFont typeface="Wingdings" panose="05000000000000000000" pitchFamily="2" charset="2"/>
              <a:buChar char="Ø"/>
            </a:pPr>
            <a:r>
              <a:rPr lang="en-US" sz="17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Additionally, the business will benefit from </a:t>
            </a:r>
            <a:r>
              <a:rPr lang="en-US" sz="1700" b="1">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preventing future client attrition.</a:t>
            </a:r>
          </a:p>
          <a:p>
            <a:pPr marL="0" indent="0">
              <a:buNone/>
            </a:pPr>
            <a:endParaRPr lang="en-US" sz="1700">
              <a:solidFill>
                <a:srgbClr val="FEFFFF"/>
              </a:solidFill>
            </a:endParaRPr>
          </a:p>
        </p:txBody>
      </p:sp>
    </p:spTree>
    <p:extLst>
      <p:ext uri="{BB962C8B-B14F-4D97-AF65-F5344CB8AC3E}">
        <p14:creationId xmlns:p14="http://schemas.microsoft.com/office/powerpoint/2010/main" val="2686896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5743F24-7402-4F9C-8291-40A3AB223B74}"/>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b="1" kern="1200">
                <a:solidFill>
                  <a:srgbClr val="FFFFFF"/>
                </a:solidFill>
                <a:effectLst>
                  <a:outerShdw blurRad="38100" dist="38100" dir="2700000" algn="tl">
                    <a:srgbClr val="000000">
                      <a:alpha val="43137"/>
                    </a:srgbClr>
                  </a:outerShdw>
                </a:effectLst>
                <a:latin typeface="+mj-lt"/>
                <a:ea typeface="+mj-ea"/>
                <a:cs typeface="+mj-cs"/>
              </a:rPr>
              <a:t>Thank You! </a:t>
            </a:r>
            <a:br>
              <a:rPr lang="en-US" sz="6600" b="1" i="1" kern="1200">
                <a:solidFill>
                  <a:srgbClr val="FFFFFF"/>
                </a:solidFill>
                <a:effectLst>
                  <a:outerShdw blurRad="38100" dist="38100" dir="2700000" algn="tl">
                    <a:srgbClr val="000000">
                      <a:alpha val="43137"/>
                    </a:srgbClr>
                  </a:outerShdw>
                </a:effectLst>
                <a:latin typeface="+mj-lt"/>
                <a:ea typeface="+mj-ea"/>
                <a:cs typeface="+mj-cs"/>
              </a:rPr>
            </a:br>
            <a:endParaRPr lang="en-US" sz="6600" b="1" i="1" kern="1200">
              <a:solidFill>
                <a:srgbClr val="FFFFFF"/>
              </a:solidFill>
              <a:effectLst>
                <a:outerShdw blurRad="38100" dist="38100" dir="2700000" algn="tl">
                  <a:srgbClr val="000000">
                    <a:alpha val="43137"/>
                  </a:srgbClr>
                </a:outerShdw>
              </a:effectLst>
              <a:latin typeface="+mj-lt"/>
              <a:ea typeface="+mj-ea"/>
              <a:cs typeface="+mj-cs"/>
            </a:endParaRPr>
          </a:p>
        </p:txBody>
      </p:sp>
      <p:sp>
        <p:nvSpPr>
          <p:cNvPr id="14"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0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FB7120-46DA-40F0-AE88-09D4BEA55F26}"/>
              </a:ext>
            </a:extLst>
          </p:cNvPr>
          <p:cNvSpPr>
            <a:spLocks noGrp="1"/>
          </p:cNvSpPr>
          <p:nvPr>
            <p:ph idx="1"/>
          </p:nvPr>
        </p:nvSpPr>
        <p:spPr>
          <a:xfrm>
            <a:off x="838200" y="1929384"/>
            <a:ext cx="10515600" cy="4251960"/>
          </a:xfrm>
        </p:spPr>
        <p:txBody>
          <a:bodyPr>
            <a:normAutofit/>
          </a:bodyPr>
          <a:lstStyle/>
          <a:p>
            <a:pPr marL="0" indent="0">
              <a:buNone/>
            </a:pPr>
            <a:r>
              <a:rPr lang="en-US" sz="1500" b="1" dirty="0">
                <a:latin typeface="Times New Roman" panose="02020603050405020304" pitchFamily="18" charset="0"/>
                <a:ea typeface="Times New Roman" panose="02020603050405020304" pitchFamily="18" charset="0"/>
                <a:cs typeface="Times New Roman" panose="02020603050405020304" pitchFamily="18" charset="0"/>
              </a:rPr>
              <a:t>Objective : </a:t>
            </a:r>
          </a:p>
          <a:p>
            <a:pPr>
              <a:buFont typeface="Wingdings" pitchFamily="2" charset="2"/>
              <a:buChar char="Ø"/>
            </a:pPr>
            <a:r>
              <a:rPr lang="en-US" sz="1500" dirty="0">
                <a:latin typeface="Times New Roman" panose="02020603050405020304" pitchFamily="18" charset="0"/>
                <a:cs typeface="Times New Roman" panose="02020603050405020304" pitchFamily="18" charset="0"/>
              </a:rPr>
              <a:t>In order to reduce credit card attrition, it is important to determine what characteristics are driving customers away from the bank. In this case study, actions to take in order to arrive at a decision and conclusion.</a:t>
            </a:r>
          </a:p>
          <a:p>
            <a:pPr marL="0" indent="0">
              <a:buNone/>
            </a:pPr>
            <a:r>
              <a:rPr lang="en-US" sz="1500" b="1" dirty="0">
                <a:latin typeface="Times New Roman" panose="02020603050405020304" pitchFamily="18" charset="0"/>
                <a:ea typeface="Times New Roman" panose="02020603050405020304" pitchFamily="18" charset="0"/>
                <a:cs typeface="Times New Roman" panose="02020603050405020304" pitchFamily="18" charset="0"/>
              </a:rPr>
              <a:t>Procedure: </a:t>
            </a:r>
          </a:p>
          <a:p>
            <a:pPr>
              <a:buFont typeface="Wingdings" pitchFamily="2" charset="2"/>
              <a:buChar char="Ø"/>
            </a:pPr>
            <a:r>
              <a:rPr lang="en-US" sz="1500" b="1" i="1" u="sng" dirty="0">
                <a:latin typeface="Times New Roman" panose="02020603050405020304" pitchFamily="18" charset="0"/>
                <a:cs typeface="Times New Roman" panose="02020603050405020304" pitchFamily="18" charset="0"/>
              </a:rPr>
              <a:t>Data Cleaning </a:t>
            </a:r>
            <a:r>
              <a:rPr lang="en-US" sz="1500" dirty="0">
                <a:latin typeface="Times New Roman" panose="02020603050405020304" pitchFamily="18" charset="0"/>
                <a:cs typeface="Times New Roman" panose="02020603050405020304" pitchFamily="18" charset="0"/>
              </a:rPr>
              <a:t>:</a:t>
            </a:r>
          </a:p>
          <a:p>
            <a:pPr>
              <a:buFont typeface="Wingdings" pitchFamily="2" charset="2"/>
              <a:buChar char="v"/>
            </a:pPr>
            <a:r>
              <a:rPr lang="en-US" sz="1500" dirty="0">
                <a:latin typeface="Times New Roman" panose="02020603050405020304" pitchFamily="18" charset="0"/>
                <a:cs typeface="Times New Roman" panose="02020603050405020304" pitchFamily="18" charset="0"/>
              </a:rPr>
              <a:t>Removing a few unnecessary columns like </a:t>
            </a:r>
            <a:r>
              <a:rPr lang="en-US" sz="1500" dirty="0" err="1">
                <a:latin typeface="Times New Roman" panose="02020603050405020304" pitchFamily="18" charset="0"/>
                <a:cs typeface="Times New Roman" panose="02020603050405020304" pitchFamily="18" charset="0"/>
              </a:rPr>
              <a:t>Clientnum</a:t>
            </a:r>
            <a:r>
              <a:rPr lang="en-US" sz="1500" dirty="0">
                <a:latin typeface="Times New Roman" panose="02020603050405020304" pitchFamily="18" charset="0"/>
                <a:cs typeface="Times New Roman" panose="02020603050405020304" pitchFamily="18" charset="0"/>
              </a:rPr>
              <a:t>.</a:t>
            </a:r>
          </a:p>
          <a:p>
            <a:pPr>
              <a:buFont typeface="Wingdings" pitchFamily="2" charset="2"/>
              <a:buChar char="v"/>
            </a:pPr>
            <a:r>
              <a:rPr lang="en-US" sz="1500" dirty="0">
                <a:latin typeface="Times New Roman" panose="02020603050405020304" pitchFamily="18" charset="0"/>
                <a:cs typeface="Times New Roman" panose="02020603050405020304" pitchFamily="18" charset="0"/>
              </a:rPr>
              <a:t>There were outliers in many attributes such as Credit limit, Customer Age, which were addressed by imputing values below the IQR to 5% of the data distribution and values above the IQR to 95%.</a:t>
            </a:r>
          </a:p>
          <a:p>
            <a:pPr>
              <a:buFont typeface="Wingdings" pitchFamily="2" charset="2"/>
              <a:buChar char="Ø"/>
            </a:pPr>
            <a:r>
              <a:rPr lang="en-US" sz="1500" b="1" i="1" u="sng" dirty="0">
                <a:latin typeface="Times New Roman" panose="02020603050405020304" pitchFamily="18" charset="0"/>
                <a:cs typeface="Times New Roman" panose="02020603050405020304" pitchFamily="18" charset="0"/>
              </a:rPr>
              <a:t>Explore the data </a:t>
            </a:r>
            <a:r>
              <a:rPr lang="en-US" sz="1500" dirty="0">
                <a:latin typeface="Times New Roman" panose="02020603050405020304" pitchFamily="18" charset="0"/>
                <a:cs typeface="Times New Roman" panose="02020603050405020304" pitchFamily="18" charset="0"/>
              </a:rPr>
              <a:t>: </a:t>
            </a:r>
          </a:p>
          <a:p>
            <a:pPr>
              <a:buFont typeface="Wingdings" pitchFamily="2" charset="2"/>
              <a:buChar char="v"/>
            </a:pPr>
            <a:r>
              <a:rPr lang="en-US" sz="1500" dirty="0">
                <a:latin typeface="Times New Roman" panose="02020603050405020304" pitchFamily="18" charset="0"/>
                <a:cs typeface="Times New Roman" panose="02020603050405020304" pitchFamily="18" charset="0"/>
              </a:rPr>
              <a:t>Investigating the data will enable us to make conclusions and get a basic picture of what might be the primary factors driving credit card consumers away from banks. We will be able to identify the key characteristics in our model that influence attrition. </a:t>
            </a:r>
          </a:p>
          <a:p>
            <a:pPr>
              <a:buFont typeface="Wingdings" panose="05000000000000000000" pitchFamily="2" charset="2"/>
              <a:buChar char="Ø"/>
            </a:pPr>
            <a:r>
              <a:rPr lang="en-US" sz="1500" b="1" i="1" u="sng" dirty="0">
                <a:latin typeface="Times New Roman" panose="02020603050405020304" pitchFamily="18" charset="0"/>
                <a:cs typeface="Times New Roman" panose="02020603050405020304" pitchFamily="18" charset="0"/>
              </a:rPr>
              <a:t>Predictive Analysis:</a:t>
            </a:r>
          </a:p>
          <a:p>
            <a:pPr>
              <a:buFont typeface="Wingdings" pitchFamily="2" charset="2"/>
              <a:buChar char="v"/>
            </a:pPr>
            <a:r>
              <a:rPr lang="en-US" sz="1500" dirty="0">
                <a:latin typeface="Times New Roman" panose="02020603050405020304" pitchFamily="18" charset="0"/>
                <a:cs typeface="Times New Roman" panose="02020603050405020304" pitchFamily="18" charset="0"/>
              </a:rPr>
              <a:t> We then perform classification models like </a:t>
            </a:r>
            <a:r>
              <a:rPr lang="en-US" sz="1500" b="1" dirty="0">
                <a:latin typeface="Times New Roman" panose="02020603050405020304" pitchFamily="18" charset="0"/>
                <a:cs typeface="Times New Roman" panose="02020603050405020304" pitchFamily="18" charset="0"/>
              </a:rPr>
              <a:t>Decision tree, Logistic regression and Naïve Bayes models</a:t>
            </a:r>
            <a:r>
              <a:rPr lang="en-US"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74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2" name="Group 21">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3" name="Rectangle 22">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6" name="Freeform: Shape 25">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8" name="Rectangle 2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3D9DBA30-8207-D75A-1EF5-5EBA13A3CDA9}"/>
              </a:ext>
            </a:extLst>
          </p:cNvPr>
          <p:cNvSpPr>
            <a:spLocks noGrp="1"/>
          </p:cNvSpPr>
          <p:nvPr>
            <p:ph type="title"/>
          </p:nvPr>
        </p:nvSpPr>
        <p:spPr>
          <a:xfrm>
            <a:off x="1143000" y="990599"/>
            <a:ext cx="9906000" cy="685800"/>
          </a:xfrm>
        </p:spPr>
        <p:txBody>
          <a:bodyPr anchor="t">
            <a:normAutofit/>
          </a:bodyPr>
          <a:lstStyle/>
          <a:p>
            <a:r>
              <a:rPr lang="en-US" sz="4000" b="1">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US" sz="4000"/>
          </a:p>
        </p:txBody>
      </p:sp>
      <p:graphicFrame>
        <p:nvGraphicFramePr>
          <p:cNvPr id="6" name="AutoShape 2">
            <a:extLst>
              <a:ext uri="{FF2B5EF4-FFF2-40B4-BE49-F238E27FC236}">
                <a16:creationId xmlns:a16="http://schemas.microsoft.com/office/drawing/2014/main" id="{16EA5117-17FB-86BA-12CF-9D3D4DD2BD48}"/>
              </a:ext>
            </a:extLst>
          </p:cNvPr>
          <p:cNvGraphicFramePr>
            <a:graphicFrameLocks noGrp="1"/>
          </p:cNvGraphicFramePr>
          <p:nvPr>
            <p:ph idx="1"/>
            <p:extLst>
              <p:ext uri="{D42A27DB-BD31-4B8C-83A1-F6EECF244321}">
                <p14:modId xmlns:p14="http://schemas.microsoft.com/office/powerpoint/2010/main" val="605938822"/>
              </p:ext>
            </p:extLst>
          </p:nvPr>
        </p:nvGraphicFramePr>
        <p:xfrm>
          <a:off x="685800" y="1676400"/>
          <a:ext cx="10820400" cy="44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82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A8CBC-5400-4DEB-8CAF-6F0E8E4C77DF}"/>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Exploratory Data Analysis:</a:t>
            </a:r>
            <a:endParaRPr lang="en-US" sz="3600" kern="1200">
              <a:solidFill>
                <a:schemeClr val="tx1"/>
              </a:solidFill>
              <a:latin typeface="+mj-lt"/>
              <a:ea typeface="+mj-ea"/>
              <a:cs typeface="+mj-cs"/>
            </a:endParaRPr>
          </a:p>
        </p:txBody>
      </p:sp>
      <p:sp>
        <p:nvSpPr>
          <p:cNvPr id="1060" name="Rectangle 105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396A12C-3456-2BBA-278F-0F64C650036D}"/>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main challenge with this data set is that it has an unbalanced target variable, that is, </a:t>
            </a:r>
            <a:r>
              <a:rPr lang="en-US" b="1" dirty="0" err="1"/>
              <a:t>Attrition_Flag</a:t>
            </a:r>
            <a:r>
              <a:rPr lang="en-US" b="1" dirty="0"/>
              <a:t>, </a:t>
            </a:r>
            <a:r>
              <a:rPr lang="en-US" dirty="0"/>
              <a:t>which</a:t>
            </a:r>
            <a:r>
              <a:rPr lang="en-US" b="1" dirty="0"/>
              <a:t> </a:t>
            </a:r>
            <a:r>
              <a:rPr lang="en-US" dirty="0"/>
              <a:t>only counts for about 16.1% of the desired output.</a:t>
            </a:r>
          </a:p>
          <a:p>
            <a:pPr indent="-228600">
              <a:lnSpc>
                <a:spcPct val="90000"/>
              </a:lnSpc>
              <a:spcAft>
                <a:spcPts val="600"/>
              </a:spcAft>
              <a:buFont typeface="Arial" panose="020B0604020202020204" pitchFamily="34" charset="0"/>
              <a:buChar char="•"/>
            </a:pPr>
            <a:endParaRPr lang="en-US" dirty="0"/>
          </a:p>
        </p:txBody>
      </p:sp>
      <p:sp>
        <p:nvSpPr>
          <p:cNvPr id="1057" name="Rectangle 105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312B67E3-5324-FFD7-FDA2-968B93864C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87738" y="1209094"/>
            <a:ext cx="5628018" cy="420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65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2F2A46F4-9068-F0AA-E207-2C87DE4F2CB8}"/>
              </a:ext>
            </a:extLst>
          </p:cNvPr>
          <p:cNvSpPr>
            <a:spLocks noGrp="1"/>
          </p:cNvSpPr>
          <p:nvPr>
            <p:ph idx="1"/>
          </p:nvPr>
        </p:nvSpPr>
        <p:spPr>
          <a:xfrm>
            <a:off x="645066" y="2031101"/>
            <a:ext cx="4282984" cy="3511943"/>
          </a:xfrm>
        </p:spPr>
        <p:txBody>
          <a:bodyPr anchor="ctr">
            <a:normAutofit/>
          </a:bodyPr>
          <a:lstStyle/>
          <a:p>
            <a:pPr>
              <a:buFont typeface="Wingdings" panose="05000000000000000000" pitchFamily="2" charset="2"/>
              <a:buChar char="Ø"/>
            </a:pPr>
            <a:r>
              <a:rPr lang="en-US" sz="1800" dirty="0">
                <a:latin typeface="Times New Roman" panose="02020603050405020304" pitchFamily="18" charset="0"/>
              </a:rPr>
              <a:t>The attrition rate doesn’t depend on the Customer Age.</a:t>
            </a:r>
            <a:endParaRPr lang="en-US" sz="1800" dirty="0"/>
          </a:p>
        </p:txBody>
      </p:sp>
      <p:sp>
        <p:nvSpPr>
          <p:cNvPr id="23" name="Rectangle 2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ox and whisker chart&#10;&#10;Description automatically generated">
            <a:extLst>
              <a:ext uri="{FF2B5EF4-FFF2-40B4-BE49-F238E27FC236}">
                <a16:creationId xmlns:a16="http://schemas.microsoft.com/office/drawing/2014/main" id="{2772A2EC-C28B-42D7-BECB-89240F7F9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729685"/>
            <a:ext cx="5628018" cy="3165759"/>
          </a:xfrm>
          <a:prstGeom prst="rect">
            <a:avLst/>
          </a:prstGeom>
        </p:spPr>
      </p:pic>
      <p:sp>
        <p:nvSpPr>
          <p:cNvPr id="2" name="TextBox 1">
            <a:extLst>
              <a:ext uri="{FF2B5EF4-FFF2-40B4-BE49-F238E27FC236}">
                <a16:creationId xmlns:a16="http://schemas.microsoft.com/office/drawing/2014/main" id="{F59ABB22-C515-89DB-E290-4D1A14E997B0}"/>
              </a:ext>
            </a:extLst>
          </p:cNvPr>
          <p:cNvSpPr txBox="1"/>
          <p:nvPr/>
        </p:nvSpPr>
        <p:spPr>
          <a:xfrm>
            <a:off x="518822" y="1223038"/>
            <a:ext cx="4535472" cy="461665"/>
          </a:xfrm>
          <a:prstGeom prst="rect">
            <a:avLst/>
          </a:prstGeom>
          <a:noFill/>
        </p:spPr>
        <p:txBody>
          <a:bodyPr wrap="none" rtlCol="0">
            <a:spAutoFit/>
          </a:bodyPr>
          <a:lstStyle/>
          <a:p>
            <a:r>
              <a:rPr lang="en-US" sz="2400" b="1" dirty="0">
                <a:cs typeface="Times" panose="02020603050405020304" pitchFamily="18" charset="0"/>
              </a:rPr>
              <a:t>Customer Status on Customer Age</a:t>
            </a:r>
          </a:p>
        </p:txBody>
      </p:sp>
    </p:spTree>
    <p:extLst>
      <p:ext uri="{BB962C8B-B14F-4D97-AF65-F5344CB8AC3E}">
        <p14:creationId xmlns:p14="http://schemas.microsoft.com/office/powerpoint/2010/main" val="96717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028CD884-F657-4F7B-8454-2B40B7466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753"/>
            <a:ext cx="7887128" cy="5763600"/>
          </a:xfrm>
        </p:spPr>
      </p:pic>
      <p:sp>
        <p:nvSpPr>
          <p:cNvPr id="8" name="TextBox 7">
            <a:extLst>
              <a:ext uri="{FF2B5EF4-FFF2-40B4-BE49-F238E27FC236}">
                <a16:creationId xmlns:a16="http://schemas.microsoft.com/office/drawing/2014/main" id="{20EB9F21-E0C8-4C32-9AFA-D87B6703CC70}"/>
              </a:ext>
            </a:extLst>
          </p:cNvPr>
          <p:cNvSpPr txBox="1"/>
          <p:nvPr/>
        </p:nvSpPr>
        <p:spPr>
          <a:xfrm>
            <a:off x="6993922" y="3922520"/>
            <a:ext cx="4720557"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0000"/>
                </a:solidFill>
                <a:latin typeface="Times New Roman" panose="02020603050405020304" pitchFamily="18" charset="0"/>
                <a:ea typeface="Calibri" panose="020F0502020204030204" pitchFamily="34" charset="0"/>
              </a:rPr>
              <a:t>T</a:t>
            </a:r>
            <a:r>
              <a:rPr lang="en-US" sz="1800" dirty="0">
                <a:solidFill>
                  <a:srgbClr val="000000"/>
                </a:solidFill>
                <a:effectLst/>
                <a:latin typeface="Times New Roman" panose="02020603050405020304" pitchFamily="18" charset="0"/>
                <a:ea typeface="Calibri" panose="020F0502020204030204" pitchFamily="34" charset="0"/>
              </a:rPr>
              <a:t>he bar graph shows that 9.2% of customers </a:t>
            </a:r>
            <a:r>
              <a:rPr lang="en-US" sz="1800" dirty="0" err="1">
                <a:solidFill>
                  <a:srgbClr val="000000"/>
                </a:solidFill>
                <a:effectLst/>
                <a:latin typeface="Times New Roman" panose="02020603050405020304" pitchFamily="18" charset="0"/>
                <a:ea typeface="Calibri" panose="020F0502020204030204" pitchFamily="34" charset="0"/>
              </a:rPr>
              <a:t>attrited</a:t>
            </a:r>
            <a:r>
              <a:rPr lang="en-US" sz="1800" dirty="0">
                <a:solidFill>
                  <a:srgbClr val="000000"/>
                </a:solidFill>
                <a:effectLst/>
                <a:latin typeface="Times New Roman" panose="02020603050405020304" pitchFamily="18" charset="0"/>
                <a:ea typeface="Calibri" panose="020F0502020204030204" pitchFamily="34" charset="0"/>
              </a:rPr>
              <a:t> female customers and 6.9% of customers are male.</a:t>
            </a:r>
          </a:p>
          <a:p>
            <a:pPr algn="just"/>
            <a:endParaRPr lang="en-US" sz="1800" dirty="0">
              <a:solidFill>
                <a:srgbClr val="000000"/>
              </a:solidFill>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dirty="0">
                <a:solidFill>
                  <a:srgbClr val="000000"/>
                </a:solidFill>
                <a:latin typeface="Times New Roman" panose="02020603050405020304" pitchFamily="18" charset="0"/>
                <a:ea typeface="Calibri" panose="020F0502020204030204" pitchFamily="34" charset="0"/>
              </a:rPr>
              <a:t>So, the bank should offer female customers more services in order to hold them back.</a:t>
            </a:r>
          </a:p>
        </p:txBody>
      </p:sp>
      <p:sp>
        <p:nvSpPr>
          <p:cNvPr id="6" name="TextBox 5">
            <a:extLst>
              <a:ext uri="{FF2B5EF4-FFF2-40B4-BE49-F238E27FC236}">
                <a16:creationId xmlns:a16="http://schemas.microsoft.com/office/drawing/2014/main" id="{D5620982-1BE5-BAAA-1CB4-08656F8DF152}"/>
              </a:ext>
            </a:extLst>
          </p:cNvPr>
          <p:cNvSpPr txBox="1"/>
          <p:nvPr/>
        </p:nvSpPr>
        <p:spPr>
          <a:xfrm>
            <a:off x="8034989" y="2340632"/>
            <a:ext cx="2937811" cy="954107"/>
          </a:xfrm>
          <a:prstGeom prst="rect">
            <a:avLst/>
          </a:prstGeom>
          <a:noFill/>
        </p:spPr>
        <p:txBody>
          <a:bodyPr wrap="square">
            <a:spAutoFit/>
          </a:bodyPr>
          <a:lstStyle/>
          <a:p>
            <a:pPr algn="ctr"/>
            <a:r>
              <a:rPr lang="en-US" sz="2800" dirty="0"/>
              <a:t> Female   Male </a:t>
            </a:r>
          </a:p>
          <a:p>
            <a:pPr algn="ctr"/>
            <a:r>
              <a:rPr lang="en-US" sz="2800" dirty="0"/>
              <a:t>  5358       4769 </a:t>
            </a:r>
          </a:p>
        </p:txBody>
      </p:sp>
    </p:spTree>
    <p:extLst>
      <p:ext uri="{BB962C8B-B14F-4D97-AF65-F5344CB8AC3E}">
        <p14:creationId xmlns:p14="http://schemas.microsoft.com/office/powerpoint/2010/main" val="152265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EEF9C-1FB0-5399-1D8C-E54B9BC1F9E9}"/>
              </a:ext>
            </a:extLst>
          </p:cNvPr>
          <p:cNvSpPr>
            <a:spLocks noGrp="1"/>
          </p:cNvSpPr>
          <p:nvPr>
            <p:ph idx="1"/>
          </p:nvPr>
        </p:nvSpPr>
        <p:spPr>
          <a:xfrm>
            <a:off x="641013" y="823763"/>
            <a:ext cx="10909807" cy="1368157"/>
          </a:xfrm>
        </p:spPr>
        <p:txBody>
          <a:bodyPr vert="horz" lIns="91440" tIns="45720" rIns="91440" bIns="45720" rtlCol="0" anchor="ctr">
            <a:normAutofit/>
          </a:bodyPr>
          <a:lstStyle/>
          <a:p>
            <a:pPr marL="285750"/>
            <a:r>
              <a:rPr lang="en-US" sz="1600" dirty="0">
                <a:effectLst/>
              </a:rPr>
              <a:t>The graph shows that </a:t>
            </a:r>
            <a:r>
              <a:rPr lang="en-US" sz="1600" dirty="0"/>
              <a:t>most of the customers are married. However, single customers have a large part in customers’ marital status. </a:t>
            </a:r>
          </a:p>
          <a:p>
            <a:pPr marL="285750"/>
            <a:r>
              <a:rPr lang="en-US" sz="1600" dirty="0"/>
              <a:t>We can also notice here that there is no significant difference between the ratios of the marital status between married and single customers.</a:t>
            </a:r>
          </a:p>
          <a:p>
            <a:pPr marL="285750"/>
            <a:endParaRPr lang="en-US" sz="1600" dirty="0"/>
          </a:p>
          <a:p>
            <a:endParaRPr lang="en-US" sz="1600" dirty="0"/>
          </a:p>
        </p:txBody>
      </p:sp>
      <p:sp>
        <p:nvSpPr>
          <p:cNvPr id="2098" name="Rectangle 2097">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00"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a:extLst>
              <a:ext uri="{FF2B5EF4-FFF2-40B4-BE49-F238E27FC236}">
                <a16:creationId xmlns:a16="http://schemas.microsoft.com/office/drawing/2014/main" id="{DE176BDE-D0CE-78EC-834B-2DD9153685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331" y="2582778"/>
            <a:ext cx="5426736" cy="3611077"/>
          </a:xfrm>
          <a:prstGeom prst="rect">
            <a:avLst/>
          </a:prstGeom>
          <a:noFill/>
          <a:extLst>
            <a:ext uri="{909E8E84-426E-40DD-AFC4-6F175D3DCCD1}">
              <a14:hiddenFill xmlns:a14="http://schemas.microsoft.com/office/drawing/2010/main">
                <a:solidFill>
                  <a:srgbClr val="FFFFFF"/>
                </a:solidFill>
              </a14:hiddenFill>
            </a:ext>
          </a:extLst>
        </p:spPr>
      </p:pic>
      <p:sp>
        <p:nvSpPr>
          <p:cNvPr id="2102"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CD61E2-423D-0647-C54A-5908E4E01C92}"/>
              </a:ext>
            </a:extLst>
          </p:cNvPr>
          <p:cNvPicPr>
            <a:picLocks noChangeAspect="1"/>
          </p:cNvPicPr>
          <p:nvPr/>
        </p:nvPicPr>
        <p:blipFill>
          <a:blip r:embed="rId3"/>
          <a:stretch>
            <a:fillRect/>
          </a:stretch>
        </p:blipFill>
        <p:spPr>
          <a:xfrm>
            <a:off x="6576484" y="2802748"/>
            <a:ext cx="4974336" cy="3171138"/>
          </a:xfrm>
          <a:prstGeom prst="rect">
            <a:avLst/>
          </a:prstGeom>
        </p:spPr>
      </p:pic>
    </p:spTree>
    <p:extLst>
      <p:ext uri="{BB962C8B-B14F-4D97-AF65-F5344CB8AC3E}">
        <p14:creationId xmlns:p14="http://schemas.microsoft.com/office/powerpoint/2010/main" val="155755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1278EC-ED86-45A4-A9C7-5DD5F679D589}"/>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effectLst/>
              </a:rPr>
              <a:t>The graph shows that customers with income less than $40k are more likely to attrite a credit card. </a:t>
            </a:r>
            <a:r>
              <a:rPr lang="en-US"/>
              <a:t>A</a:t>
            </a:r>
            <a:r>
              <a:rPr lang="en-US">
                <a:effectLst/>
              </a:rPr>
              <a:t>lso, the same category of customers is more likely to use credit cards without attrition.</a:t>
            </a:r>
          </a:p>
          <a:p>
            <a:pPr marL="285750" indent="-228600">
              <a:lnSpc>
                <a:spcPct val="90000"/>
              </a:lnSpc>
              <a:spcAft>
                <a:spcPts val="600"/>
              </a:spcAft>
              <a:buFont typeface="Arial" panose="020B0604020202020204" pitchFamily="34" charset="0"/>
              <a:buChar char="•"/>
            </a:pPr>
            <a:r>
              <a:rPr lang="en-US">
                <a:effectLst/>
              </a:rPr>
              <a:t>The customers with income greater than $120k use the credit card less compared to other category customers based on income.</a:t>
            </a:r>
          </a:p>
          <a:p>
            <a:pPr indent="-228600">
              <a:lnSpc>
                <a:spcPct val="90000"/>
              </a:lnSpc>
              <a:spcAft>
                <a:spcPts val="600"/>
              </a:spcAft>
              <a:buFont typeface="Arial" panose="020B0604020202020204" pitchFamily="34" charset="0"/>
              <a:buChar char="•"/>
            </a:pPr>
            <a:r>
              <a:rPr lang="en-US"/>
              <a:t> </a:t>
            </a:r>
          </a:p>
        </p:txBody>
      </p:sp>
      <p:sp>
        <p:nvSpPr>
          <p:cNvPr id="27"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Chart, bar chart&#10;&#10;Description automatically generated">
            <a:extLst>
              <a:ext uri="{FF2B5EF4-FFF2-40B4-BE49-F238E27FC236}">
                <a16:creationId xmlns:a16="http://schemas.microsoft.com/office/drawing/2014/main" id="{69C5D60E-35B5-41BF-888F-F6988BC08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7738" y="1729685"/>
            <a:ext cx="5628018" cy="3165759"/>
          </a:xfrm>
          <a:prstGeom prst="rect">
            <a:avLst/>
          </a:prstGeom>
        </p:spPr>
      </p:pic>
      <p:sp>
        <p:nvSpPr>
          <p:cNvPr id="2" name="TextBox 1">
            <a:extLst>
              <a:ext uri="{FF2B5EF4-FFF2-40B4-BE49-F238E27FC236}">
                <a16:creationId xmlns:a16="http://schemas.microsoft.com/office/drawing/2014/main" id="{6FB7F145-99B2-299A-84A3-EEEAB6971DC7}"/>
              </a:ext>
            </a:extLst>
          </p:cNvPr>
          <p:cNvSpPr txBox="1"/>
          <p:nvPr/>
        </p:nvSpPr>
        <p:spPr>
          <a:xfrm>
            <a:off x="721626" y="1463651"/>
            <a:ext cx="3413760" cy="400110"/>
          </a:xfrm>
          <a:prstGeom prst="rect">
            <a:avLst/>
          </a:prstGeom>
          <a:noFill/>
        </p:spPr>
        <p:txBody>
          <a:bodyPr wrap="square" rtlCol="0">
            <a:spAutoFit/>
          </a:bodyPr>
          <a:lstStyle/>
          <a:p>
            <a:r>
              <a:rPr lang="en-US" sz="2000" b="1" dirty="0"/>
              <a:t>Customer Status on Income</a:t>
            </a:r>
          </a:p>
        </p:txBody>
      </p:sp>
    </p:spTree>
    <p:extLst>
      <p:ext uri="{BB962C8B-B14F-4D97-AF65-F5344CB8AC3E}">
        <p14:creationId xmlns:p14="http://schemas.microsoft.com/office/powerpoint/2010/main" val="216444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{B6B13B8F-6D32-7343-A7FA-DA393353B50C}tf10001120</Template>
  <TotalTime>472</TotalTime>
  <Words>1012</Words>
  <Application>Microsoft Office PowerPoint</Application>
  <PresentationFormat>Widescreen</PresentationFormat>
  <Paragraphs>85</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Credit Card Customer Attrition</vt:lpstr>
      <vt:lpstr>Business Problem: </vt:lpstr>
      <vt:lpstr>PowerPoint Presentation</vt:lpstr>
      <vt:lpstr>Data Description: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 </vt:lpstr>
      <vt:lpstr>PowerPoint Presentation</vt:lpstr>
      <vt:lpstr>Logistic Regression: </vt:lpstr>
      <vt:lpstr>PowerPoint Presentation</vt:lpstr>
      <vt:lpstr>Naïves Bayes: </vt:lpstr>
      <vt:lpstr>Comparing Our Classification Models: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Customer Attrition</dc:title>
  <dc:creator>Gundla, Dharani Chowdary</dc:creator>
  <cp:lastModifiedBy>Mannam, Srija</cp:lastModifiedBy>
  <cp:revision>17</cp:revision>
  <dcterms:created xsi:type="dcterms:W3CDTF">2022-04-26T16:24:42Z</dcterms:created>
  <dcterms:modified xsi:type="dcterms:W3CDTF">2022-12-06T03:37:49Z</dcterms:modified>
</cp:coreProperties>
</file>