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6" r:id="rId9"/>
    <p:sldId id="262" r:id="rId10"/>
    <p:sldId id="263" r:id="rId11"/>
    <p:sldId id="264"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9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90EAF2-C9E8-41F3-8891-04EA9F4C8F1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697BB8F-677E-419E-BFB9-34640CD96E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F80DB94-0E21-4918-A074-6C37C1CDC4DD}"/>
              </a:ext>
            </a:extLst>
          </p:cNvPr>
          <p:cNvSpPr>
            <a:spLocks noGrp="1"/>
          </p:cNvSpPr>
          <p:nvPr>
            <p:ph type="dt" sz="half" idx="10"/>
          </p:nvPr>
        </p:nvSpPr>
        <p:spPr/>
        <p:txBody>
          <a:bodyPr/>
          <a:lstStyle/>
          <a:p>
            <a:fld id="{7702E8E2-060E-428A-9BC9-0DAABBE13206}" type="datetimeFigureOut">
              <a:rPr lang="zh-CN" altLang="en-US" smtClean="0"/>
              <a:t>2019/5/19</a:t>
            </a:fld>
            <a:endParaRPr lang="zh-CN" altLang="en-US"/>
          </a:p>
        </p:txBody>
      </p:sp>
      <p:sp>
        <p:nvSpPr>
          <p:cNvPr id="5" name="页脚占位符 4">
            <a:extLst>
              <a:ext uri="{FF2B5EF4-FFF2-40B4-BE49-F238E27FC236}">
                <a16:creationId xmlns:a16="http://schemas.microsoft.com/office/drawing/2014/main" id="{47CA52FB-FF8E-4530-B276-5E1CF8BE7B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687E8F-ABAC-40CC-B6F6-B64D703E08DA}"/>
              </a:ext>
            </a:extLst>
          </p:cNvPr>
          <p:cNvSpPr>
            <a:spLocks noGrp="1"/>
          </p:cNvSpPr>
          <p:nvPr>
            <p:ph type="sldNum" sz="quarter" idx="12"/>
          </p:nvPr>
        </p:nvSpPr>
        <p:spPr/>
        <p:txBody>
          <a:bodyPr/>
          <a:lstStyle/>
          <a:p>
            <a:fld id="{8C51C58B-A887-4EB4-BC06-FD1F585F99DD}" type="slidenum">
              <a:rPr lang="zh-CN" altLang="en-US" smtClean="0"/>
              <a:t>‹#›</a:t>
            </a:fld>
            <a:endParaRPr lang="zh-CN" altLang="en-US"/>
          </a:p>
        </p:txBody>
      </p:sp>
    </p:spTree>
    <p:extLst>
      <p:ext uri="{BB962C8B-B14F-4D97-AF65-F5344CB8AC3E}">
        <p14:creationId xmlns:p14="http://schemas.microsoft.com/office/powerpoint/2010/main" val="1877321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F63859-C416-4439-82F8-2596A094D82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4790DBF-37D3-437B-9223-D61FB7AD231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6D17D0-D242-4028-966F-DA1D92CC485D}"/>
              </a:ext>
            </a:extLst>
          </p:cNvPr>
          <p:cNvSpPr>
            <a:spLocks noGrp="1"/>
          </p:cNvSpPr>
          <p:nvPr>
            <p:ph type="dt" sz="half" idx="10"/>
          </p:nvPr>
        </p:nvSpPr>
        <p:spPr/>
        <p:txBody>
          <a:bodyPr/>
          <a:lstStyle/>
          <a:p>
            <a:fld id="{7702E8E2-060E-428A-9BC9-0DAABBE13206}" type="datetimeFigureOut">
              <a:rPr lang="zh-CN" altLang="en-US" smtClean="0"/>
              <a:t>2019/5/19</a:t>
            </a:fld>
            <a:endParaRPr lang="zh-CN" altLang="en-US"/>
          </a:p>
        </p:txBody>
      </p:sp>
      <p:sp>
        <p:nvSpPr>
          <p:cNvPr id="5" name="页脚占位符 4">
            <a:extLst>
              <a:ext uri="{FF2B5EF4-FFF2-40B4-BE49-F238E27FC236}">
                <a16:creationId xmlns:a16="http://schemas.microsoft.com/office/drawing/2014/main" id="{FDA7765A-189A-47C4-9F3C-AB68227721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EF92D8-9403-4593-ADA2-52F4995EEE5E}"/>
              </a:ext>
            </a:extLst>
          </p:cNvPr>
          <p:cNvSpPr>
            <a:spLocks noGrp="1"/>
          </p:cNvSpPr>
          <p:nvPr>
            <p:ph type="sldNum" sz="quarter" idx="12"/>
          </p:nvPr>
        </p:nvSpPr>
        <p:spPr/>
        <p:txBody>
          <a:bodyPr/>
          <a:lstStyle/>
          <a:p>
            <a:fld id="{8C51C58B-A887-4EB4-BC06-FD1F585F99DD}" type="slidenum">
              <a:rPr lang="zh-CN" altLang="en-US" smtClean="0"/>
              <a:t>‹#›</a:t>
            </a:fld>
            <a:endParaRPr lang="zh-CN" altLang="en-US"/>
          </a:p>
        </p:txBody>
      </p:sp>
    </p:spTree>
    <p:extLst>
      <p:ext uri="{BB962C8B-B14F-4D97-AF65-F5344CB8AC3E}">
        <p14:creationId xmlns:p14="http://schemas.microsoft.com/office/powerpoint/2010/main" val="1432538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5177304-5428-403E-BD3B-DEBB459E98F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BC6F6BF-500D-427E-B65B-25864C87230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46E80DD-3FA5-4812-8733-2506565F8FCC}"/>
              </a:ext>
            </a:extLst>
          </p:cNvPr>
          <p:cNvSpPr>
            <a:spLocks noGrp="1"/>
          </p:cNvSpPr>
          <p:nvPr>
            <p:ph type="dt" sz="half" idx="10"/>
          </p:nvPr>
        </p:nvSpPr>
        <p:spPr/>
        <p:txBody>
          <a:bodyPr/>
          <a:lstStyle/>
          <a:p>
            <a:fld id="{7702E8E2-060E-428A-9BC9-0DAABBE13206}" type="datetimeFigureOut">
              <a:rPr lang="zh-CN" altLang="en-US" smtClean="0"/>
              <a:t>2019/5/19</a:t>
            </a:fld>
            <a:endParaRPr lang="zh-CN" altLang="en-US"/>
          </a:p>
        </p:txBody>
      </p:sp>
      <p:sp>
        <p:nvSpPr>
          <p:cNvPr id="5" name="页脚占位符 4">
            <a:extLst>
              <a:ext uri="{FF2B5EF4-FFF2-40B4-BE49-F238E27FC236}">
                <a16:creationId xmlns:a16="http://schemas.microsoft.com/office/drawing/2014/main" id="{D3DFA3D3-BBCD-456B-B901-574FF46FFE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EE9F57-75BE-45E7-AF09-88F8C36E5AC8}"/>
              </a:ext>
            </a:extLst>
          </p:cNvPr>
          <p:cNvSpPr>
            <a:spLocks noGrp="1"/>
          </p:cNvSpPr>
          <p:nvPr>
            <p:ph type="sldNum" sz="quarter" idx="12"/>
          </p:nvPr>
        </p:nvSpPr>
        <p:spPr/>
        <p:txBody>
          <a:bodyPr/>
          <a:lstStyle/>
          <a:p>
            <a:fld id="{8C51C58B-A887-4EB4-BC06-FD1F585F99DD}" type="slidenum">
              <a:rPr lang="zh-CN" altLang="en-US" smtClean="0"/>
              <a:t>‹#›</a:t>
            </a:fld>
            <a:endParaRPr lang="zh-CN" altLang="en-US"/>
          </a:p>
        </p:txBody>
      </p:sp>
    </p:spTree>
    <p:extLst>
      <p:ext uri="{BB962C8B-B14F-4D97-AF65-F5344CB8AC3E}">
        <p14:creationId xmlns:p14="http://schemas.microsoft.com/office/powerpoint/2010/main" val="1614233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795973-F2A9-4A50-B907-3D6B4EC3D7F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B4D15AB-13FC-4F94-9D8A-A10A67FC930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8FC9126-4CFD-4C2B-AD96-7227D26FB8C3}"/>
              </a:ext>
            </a:extLst>
          </p:cNvPr>
          <p:cNvSpPr>
            <a:spLocks noGrp="1"/>
          </p:cNvSpPr>
          <p:nvPr>
            <p:ph type="dt" sz="half" idx="10"/>
          </p:nvPr>
        </p:nvSpPr>
        <p:spPr/>
        <p:txBody>
          <a:bodyPr/>
          <a:lstStyle/>
          <a:p>
            <a:fld id="{7702E8E2-060E-428A-9BC9-0DAABBE13206}" type="datetimeFigureOut">
              <a:rPr lang="zh-CN" altLang="en-US" smtClean="0"/>
              <a:t>2019/5/19</a:t>
            </a:fld>
            <a:endParaRPr lang="zh-CN" altLang="en-US"/>
          </a:p>
        </p:txBody>
      </p:sp>
      <p:sp>
        <p:nvSpPr>
          <p:cNvPr id="5" name="页脚占位符 4">
            <a:extLst>
              <a:ext uri="{FF2B5EF4-FFF2-40B4-BE49-F238E27FC236}">
                <a16:creationId xmlns:a16="http://schemas.microsoft.com/office/drawing/2014/main" id="{8F3027BE-FE9B-498D-9960-4BC8D2C1AB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6F8EFE-6542-457F-889F-3DB2B6A9DBD7}"/>
              </a:ext>
            </a:extLst>
          </p:cNvPr>
          <p:cNvSpPr>
            <a:spLocks noGrp="1"/>
          </p:cNvSpPr>
          <p:nvPr>
            <p:ph type="sldNum" sz="quarter" idx="12"/>
          </p:nvPr>
        </p:nvSpPr>
        <p:spPr/>
        <p:txBody>
          <a:bodyPr/>
          <a:lstStyle/>
          <a:p>
            <a:fld id="{8C51C58B-A887-4EB4-BC06-FD1F585F99DD}" type="slidenum">
              <a:rPr lang="zh-CN" altLang="en-US" smtClean="0"/>
              <a:t>‹#›</a:t>
            </a:fld>
            <a:endParaRPr lang="zh-CN" altLang="en-US"/>
          </a:p>
        </p:txBody>
      </p:sp>
    </p:spTree>
    <p:extLst>
      <p:ext uri="{BB962C8B-B14F-4D97-AF65-F5344CB8AC3E}">
        <p14:creationId xmlns:p14="http://schemas.microsoft.com/office/powerpoint/2010/main" val="3673086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84B5F-9700-41DE-A69F-0D9579500ED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4F678F1-B66A-4F6D-8678-4B1D9AB28E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5526608-DAD4-4CE5-90BC-048DD9864992}"/>
              </a:ext>
            </a:extLst>
          </p:cNvPr>
          <p:cNvSpPr>
            <a:spLocks noGrp="1"/>
          </p:cNvSpPr>
          <p:nvPr>
            <p:ph type="dt" sz="half" idx="10"/>
          </p:nvPr>
        </p:nvSpPr>
        <p:spPr/>
        <p:txBody>
          <a:bodyPr/>
          <a:lstStyle/>
          <a:p>
            <a:fld id="{7702E8E2-060E-428A-9BC9-0DAABBE13206}" type="datetimeFigureOut">
              <a:rPr lang="zh-CN" altLang="en-US" smtClean="0"/>
              <a:t>2019/5/19</a:t>
            </a:fld>
            <a:endParaRPr lang="zh-CN" altLang="en-US"/>
          </a:p>
        </p:txBody>
      </p:sp>
      <p:sp>
        <p:nvSpPr>
          <p:cNvPr id="5" name="页脚占位符 4">
            <a:extLst>
              <a:ext uri="{FF2B5EF4-FFF2-40B4-BE49-F238E27FC236}">
                <a16:creationId xmlns:a16="http://schemas.microsoft.com/office/drawing/2014/main" id="{6D2EEDC8-A2E5-408C-B692-13757DA54F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648411-5F45-4AC7-8796-1ADEEAC9330A}"/>
              </a:ext>
            </a:extLst>
          </p:cNvPr>
          <p:cNvSpPr>
            <a:spLocks noGrp="1"/>
          </p:cNvSpPr>
          <p:nvPr>
            <p:ph type="sldNum" sz="quarter" idx="12"/>
          </p:nvPr>
        </p:nvSpPr>
        <p:spPr/>
        <p:txBody>
          <a:bodyPr/>
          <a:lstStyle/>
          <a:p>
            <a:fld id="{8C51C58B-A887-4EB4-BC06-FD1F585F99DD}" type="slidenum">
              <a:rPr lang="zh-CN" altLang="en-US" smtClean="0"/>
              <a:t>‹#›</a:t>
            </a:fld>
            <a:endParaRPr lang="zh-CN" altLang="en-US"/>
          </a:p>
        </p:txBody>
      </p:sp>
    </p:spTree>
    <p:extLst>
      <p:ext uri="{BB962C8B-B14F-4D97-AF65-F5344CB8AC3E}">
        <p14:creationId xmlns:p14="http://schemas.microsoft.com/office/powerpoint/2010/main" val="2371877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5ACA06-9831-45B7-B68F-D524432D73E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BFAD7EA-AFDA-4F1E-824F-B758ECAF13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37C8008-73AF-494A-9E94-51C3264422A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EC90E36-38A9-49D6-9049-4E5EF8218800}"/>
              </a:ext>
            </a:extLst>
          </p:cNvPr>
          <p:cNvSpPr>
            <a:spLocks noGrp="1"/>
          </p:cNvSpPr>
          <p:nvPr>
            <p:ph type="dt" sz="half" idx="10"/>
          </p:nvPr>
        </p:nvSpPr>
        <p:spPr/>
        <p:txBody>
          <a:bodyPr/>
          <a:lstStyle/>
          <a:p>
            <a:fld id="{7702E8E2-060E-428A-9BC9-0DAABBE13206}" type="datetimeFigureOut">
              <a:rPr lang="zh-CN" altLang="en-US" smtClean="0"/>
              <a:t>2019/5/19</a:t>
            </a:fld>
            <a:endParaRPr lang="zh-CN" altLang="en-US"/>
          </a:p>
        </p:txBody>
      </p:sp>
      <p:sp>
        <p:nvSpPr>
          <p:cNvPr id="6" name="页脚占位符 5">
            <a:extLst>
              <a:ext uri="{FF2B5EF4-FFF2-40B4-BE49-F238E27FC236}">
                <a16:creationId xmlns:a16="http://schemas.microsoft.com/office/drawing/2014/main" id="{A1F476D5-7A5C-4CAC-AC27-DDF4014757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B3384A4-C3D3-42CF-85F3-6A992415234F}"/>
              </a:ext>
            </a:extLst>
          </p:cNvPr>
          <p:cNvSpPr>
            <a:spLocks noGrp="1"/>
          </p:cNvSpPr>
          <p:nvPr>
            <p:ph type="sldNum" sz="quarter" idx="12"/>
          </p:nvPr>
        </p:nvSpPr>
        <p:spPr/>
        <p:txBody>
          <a:bodyPr/>
          <a:lstStyle/>
          <a:p>
            <a:fld id="{8C51C58B-A887-4EB4-BC06-FD1F585F99DD}" type="slidenum">
              <a:rPr lang="zh-CN" altLang="en-US" smtClean="0"/>
              <a:t>‹#›</a:t>
            </a:fld>
            <a:endParaRPr lang="zh-CN" altLang="en-US"/>
          </a:p>
        </p:txBody>
      </p:sp>
    </p:spTree>
    <p:extLst>
      <p:ext uri="{BB962C8B-B14F-4D97-AF65-F5344CB8AC3E}">
        <p14:creationId xmlns:p14="http://schemas.microsoft.com/office/powerpoint/2010/main" val="2531707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2B646E-FDA0-4A2A-A713-5A144CA9060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B312E46-BEE7-4ECA-9276-88A2CE0A79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6059F5D-F1C6-4EAE-9AB8-1605EE8DD18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300602A-15C6-4157-A981-04274F9A37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FA1D925-E70F-4291-B434-CA6CAD745E7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F7FCDD8-A43D-40B5-A831-202522789474}"/>
              </a:ext>
            </a:extLst>
          </p:cNvPr>
          <p:cNvSpPr>
            <a:spLocks noGrp="1"/>
          </p:cNvSpPr>
          <p:nvPr>
            <p:ph type="dt" sz="half" idx="10"/>
          </p:nvPr>
        </p:nvSpPr>
        <p:spPr/>
        <p:txBody>
          <a:bodyPr/>
          <a:lstStyle/>
          <a:p>
            <a:fld id="{7702E8E2-060E-428A-9BC9-0DAABBE13206}" type="datetimeFigureOut">
              <a:rPr lang="zh-CN" altLang="en-US" smtClean="0"/>
              <a:t>2019/5/19</a:t>
            </a:fld>
            <a:endParaRPr lang="zh-CN" altLang="en-US"/>
          </a:p>
        </p:txBody>
      </p:sp>
      <p:sp>
        <p:nvSpPr>
          <p:cNvPr id="8" name="页脚占位符 7">
            <a:extLst>
              <a:ext uri="{FF2B5EF4-FFF2-40B4-BE49-F238E27FC236}">
                <a16:creationId xmlns:a16="http://schemas.microsoft.com/office/drawing/2014/main" id="{9ED2F06E-3D89-4B75-9022-A1669FFEDD4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CCED766-E1E1-487F-8514-9DC02425A931}"/>
              </a:ext>
            </a:extLst>
          </p:cNvPr>
          <p:cNvSpPr>
            <a:spLocks noGrp="1"/>
          </p:cNvSpPr>
          <p:nvPr>
            <p:ph type="sldNum" sz="quarter" idx="12"/>
          </p:nvPr>
        </p:nvSpPr>
        <p:spPr/>
        <p:txBody>
          <a:bodyPr/>
          <a:lstStyle/>
          <a:p>
            <a:fld id="{8C51C58B-A887-4EB4-BC06-FD1F585F99DD}" type="slidenum">
              <a:rPr lang="zh-CN" altLang="en-US" smtClean="0"/>
              <a:t>‹#›</a:t>
            </a:fld>
            <a:endParaRPr lang="zh-CN" altLang="en-US"/>
          </a:p>
        </p:txBody>
      </p:sp>
    </p:spTree>
    <p:extLst>
      <p:ext uri="{BB962C8B-B14F-4D97-AF65-F5344CB8AC3E}">
        <p14:creationId xmlns:p14="http://schemas.microsoft.com/office/powerpoint/2010/main" val="3022095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EBB20E-8394-4CB9-8982-8F319DC0498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D30A04A-71C7-4427-995C-1D8788B806EB}"/>
              </a:ext>
            </a:extLst>
          </p:cNvPr>
          <p:cNvSpPr>
            <a:spLocks noGrp="1"/>
          </p:cNvSpPr>
          <p:nvPr>
            <p:ph type="dt" sz="half" idx="10"/>
          </p:nvPr>
        </p:nvSpPr>
        <p:spPr/>
        <p:txBody>
          <a:bodyPr/>
          <a:lstStyle/>
          <a:p>
            <a:fld id="{7702E8E2-060E-428A-9BC9-0DAABBE13206}" type="datetimeFigureOut">
              <a:rPr lang="zh-CN" altLang="en-US" smtClean="0"/>
              <a:t>2019/5/19</a:t>
            </a:fld>
            <a:endParaRPr lang="zh-CN" altLang="en-US"/>
          </a:p>
        </p:txBody>
      </p:sp>
      <p:sp>
        <p:nvSpPr>
          <p:cNvPr id="4" name="页脚占位符 3">
            <a:extLst>
              <a:ext uri="{FF2B5EF4-FFF2-40B4-BE49-F238E27FC236}">
                <a16:creationId xmlns:a16="http://schemas.microsoft.com/office/drawing/2014/main" id="{01159179-6913-4B15-A91E-82EF89EE6E9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196DEE8-EB68-4714-9789-DD642CB9C5B6}"/>
              </a:ext>
            </a:extLst>
          </p:cNvPr>
          <p:cNvSpPr>
            <a:spLocks noGrp="1"/>
          </p:cNvSpPr>
          <p:nvPr>
            <p:ph type="sldNum" sz="quarter" idx="12"/>
          </p:nvPr>
        </p:nvSpPr>
        <p:spPr/>
        <p:txBody>
          <a:bodyPr/>
          <a:lstStyle/>
          <a:p>
            <a:fld id="{8C51C58B-A887-4EB4-BC06-FD1F585F99DD}" type="slidenum">
              <a:rPr lang="zh-CN" altLang="en-US" smtClean="0"/>
              <a:t>‹#›</a:t>
            </a:fld>
            <a:endParaRPr lang="zh-CN" altLang="en-US"/>
          </a:p>
        </p:txBody>
      </p:sp>
    </p:spTree>
    <p:extLst>
      <p:ext uri="{BB962C8B-B14F-4D97-AF65-F5344CB8AC3E}">
        <p14:creationId xmlns:p14="http://schemas.microsoft.com/office/powerpoint/2010/main" val="681772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DCD0466-A3F1-4169-BECF-BBC9C47566ED}"/>
              </a:ext>
            </a:extLst>
          </p:cNvPr>
          <p:cNvSpPr>
            <a:spLocks noGrp="1"/>
          </p:cNvSpPr>
          <p:nvPr>
            <p:ph type="dt" sz="half" idx="10"/>
          </p:nvPr>
        </p:nvSpPr>
        <p:spPr/>
        <p:txBody>
          <a:bodyPr/>
          <a:lstStyle/>
          <a:p>
            <a:fld id="{7702E8E2-060E-428A-9BC9-0DAABBE13206}" type="datetimeFigureOut">
              <a:rPr lang="zh-CN" altLang="en-US" smtClean="0"/>
              <a:t>2019/5/19</a:t>
            </a:fld>
            <a:endParaRPr lang="zh-CN" altLang="en-US"/>
          </a:p>
        </p:txBody>
      </p:sp>
      <p:sp>
        <p:nvSpPr>
          <p:cNvPr id="3" name="页脚占位符 2">
            <a:extLst>
              <a:ext uri="{FF2B5EF4-FFF2-40B4-BE49-F238E27FC236}">
                <a16:creationId xmlns:a16="http://schemas.microsoft.com/office/drawing/2014/main" id="{0FC75AC8-C901-4056-90EC-B27ED06FCFF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379219B-C996-4509-9A68-51D8C2BFF7C5}"/>
              </a:ext>
            </a:extLst>
          </p:cNvPr>
          <p:cNvSpPr>
            <a:spLocks noGrp="1"/>
          </p:cNvSpPr>
          <p:nvPr>
            <p:ph type="sldNum" sz="quarter" idx="12"/>
          </p:nvPr>
        </p:nvSpPr>
        <p:spPr/>
        <p:txBody>
          <a:bodyPr/>
          <a:lstStyle/>
          <a:p>
            <a:fld id="{8C51C58B-A887-4EB4-BC06-FD1F585F99DD}" type="slidenum">
              <a:rPr lang="zh-CN" altLang="en-US" smtClean="0"/>
              <a:t>‹#›</a:t>
            </a:fld>
            <a:endParaRPr lang="zh-CN" altLang="en-US"/>
          </a:p>
        </p:txBody>
      </p:sp>
    </p:spTree>
    <p:extLst>
      <p:ext uri="{BB962C8B-B14F-4D97-AF65-F5344CB8AC3E}">
        <p14:creationId xmlns:p14="http://schemas.microsoft.com/office/powerpoint/2010/main" val="3371441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30CC5E-C2A0-485B-9DFD-C3AE7F7F9E7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591665B-13AD-4489-B1CE-B87D352DB8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CA436EB-814E-4B85-B395-7B5144AEA3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EEA9EF7-5DED-49CA-9947-A09BF43CF241}"/>
              </a:ext>
            </a:extLst>
          </p:cNvPr>
          <p:cNvSpPr>
            <a:spLocks noGrp="1"/>
          </p:cNvSpPr>
          <p:nvPr>
            <p:ph type="dt" sz="half" idx="10"/>
          </p:nvPr>
        </p:nvSpPr>
        <p:spPr/>
        <p:txBody>
          <a:bodyPr/>
          <a:lstStyle/>
          <a:p>
            <a:fld id="{7702E8E2-060E-428A-9BC9-0DAABBE13206}" type="datetimeFigureOut">
              <a:rPr lang="zh-CN" altLang="en-US" smtClean="0"/>
              <a:t>2019/5/19</a:t>
            </a:fld>
            <a:endParaRPr lang="zh-CN" altLang="en-US"/>
          </a:p>
        </p:txBody>
      </p:sp>
      <p:sp>
        <p:nvSpPr>
          <p:cNvPr id="6" name="页脚占位符 5">
            <a:extLst>
              <a:ext uri="{FF2B5EF4-FFF2-40B4-BE49-F238E27FC236}">
                <a16:creationId xmlns:a16="http://schemas.microsoft.com/office/drawing/2014/main" id="{5320CD25-B10C-457F-A926-4D44275CA5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15430A-CA9D-4DDA-96B9-05FC9787A585}"/>
              </a:ext>
            </a:extLst>
          </p:cNvPr>
          <p:cNvSpPr>
            <a:spLocks noGrp="1"/>
          </p:cNvSpPr>
          <p:nvPr>
            <p:ph type="sldNum" sz="quarter" idx="12"/>
          </p:nvPr>
        </p:nvSpPr>
        <p:spPr/>
        <p:txBody>
          <a:bodyPr/>
          <a:lstStyle/>
          <a:p>
            <a:fld id="{8C51C58B-A887-4EB4-BC06-FD1F585F99DD}" type="slidenum">
              <a:rPr lang="zh-CN" altLang="en-US" smtClean="0"/>
              <a:t>‹#›</a:t>
            </a:fld>
            <a:endParaRPr lang="zh-CN" altLang="en-US"/>
          </a:p>
        </p:txBody>
      </p:sp>
    </p:spTree>
    <p:extLst>
      <p:ext uri="{BB962C8B-B14F-4D97-AF65-F5344CB8AC3E}">
        <p14:creationId xmlns:p14="http://schemas.microsoft.com/office/powerpoint/2010/main" val="4005356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B4FB42-A272-41E6-99FB-99935AF7854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0EF2876-76ED-4F0B-B34A-443AF332F8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6A2DD4C-6BA7-4BFC-B53C-95CF8E978D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8ECA97C-7A36-4B7B-97A8-D6B187A2F5D8}"/>
              </a:ext>
            </a:extLst>
          </p:cNvPr>
          <p:cNvSpPr>
            <a:spLocks noGrp="1"/>
          </p:cNvSpPr>
          <p:nvPr>
            <p:ph type="dt" sz="half" idx="10"/>
          </p:nvPr>
        </p:nvSpPr>
        <p:spPr/>
        <p:txBody>
          <a:bodyPr/>
          <a:lstStyle/>
          <a:p>
            <a:fld id="{7702E8E2-060E-428A-9BC9-0DAABBE13206}" type="datetimeFigureOut">
              <a:rPr lang="zh-CN" altLang="en-US" smtClean="0"/>
              <a:t>2019/5/19</a:t>
            </a:fld>
            <a:endParaRPr lang="zh-CN" altLang="en-US"/>
          </a:p>
        </p:txBody>
      </p:sp>
      <p:sp>
        <p:nvSpPr>
          <p:cNvPr id="6" name="页脚占位符 5">
            <a:extLst>
              <a:ext uri="{FF2B5EF4-FFF2-40B4-BE49-F238E27FC236}">
                <a16:creationId xmlns:a16="http://schemas.microsoft.com/office/drawing/2014/main" id="{3940025E-41A6-4DBF-86AF-129CF09ADE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3AD0064-3BB9-4EB7-9718-672DD5A9A92A}"/>
              </a:ext>
            </a:extLst>
          </p:cNvPr>
          <p:cNvSpPr>
            <a:spLocks noGrp="1"/>
          </p:cNvSpPr>
          <p:nvPr>
            <p:ph type="sldNum" sz="quarter" idx="12"/>
          </p:nvPr>
        </p:nvSpPr>
        <p:spPr/>
        <p:txBody>
          <a:bodyPr/>
          <a:lstStyle/>
          <a:p>
            <a:fld id="{8C51C58B-A887-4EB4-BC06-FD1F585F99DD}" type="slidenum">
              <a:rPr lang="zh-CN" altLang="en-US" smtClean="0"/>
              <a:t>‹#›</a:t>
            </a:fld>
            <a:endParaRPr lang="zh-CN" altLang="en-US"/>
          </a:p>
        </p:txBody>
      </p:sp>
    </p:spTree>
    <p:extLst>
      <p:ext uri="{BB962C8B-B14F-4D97-AF65-F5344CB8AC3E}">
        <p14:creationId xmlns:p14="http://schemas.microsoft.com/office/powerpoint/2010/main" val="3495614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8242A79-E6CA-4471-AAA3-81A4BAF78D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7D61BF8-D662-43A0-802A-5AE3CE9A84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8C22DC6-6BC9-4339-A8A7-0DE613EAFC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02E8E2-060E-428A-9BC9-0DAABBE13206}" type="datetimeFigureOut">
              <a:rPr lang="zh-CN" altLang="en-US" smtClean="0"/>
              <a:t>2019/5/19</a:t>
            </a:fld>
            <a:endParaRPr lang="zh-CN" altLang="en-US"/>
          </a:p>
        </p:txBody>
      </p:sp>
      <p:sp>
        <p:nvSpPr>
          <p:cNvPr id="5" name="页脚占位符 4">
            <a:extLst>
              <a:ext uri="{FF2B5EF4-FFF2-40B4-BE49-F238E27FC236}">
                <a16:creationId xmlns:a16="http://schemas.microsoft.com/office/drawing/2014/main" id="{5616FEF8-72C9-4722-9131-83738F2CF6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55CFBDC-D55E-47C9-A956-D520A50E92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51C58B-A887-4EB4-BC06-FD1F585F99DD}" type="slidenum">
              <a:rPr lang="zh-CN" altLang="en-US" smtClean="0"/>
              <a:t>‹#›</a:t>
            </a:fld>
            <a:endParaRPr lang="zh-CN" altLang="en-US"/>
          </a:p>
        </p:txBody>
      </p:sp>
    </p:spTree>
    <p:extLst>
      <p:ext uri="{BB962C8B-B14F-4D97-AF65-F5344CB8AC3E}">
        <p14:creationId xmlns:p14="http://schemas.microsoft.com/office/powerpoint/2010/main" val="16348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5641F7-E86F-4C0D-A851-186544F2B7BA}"/>
              </a:ext>
            </a:extLst>
          </p:cNvPr>
          <p:cNvSpPr>
            <a:spLocks noGrp="1"/>
          </p:cNvSpPr>
          <p:nvPr>
            <p:ph type="ctrTitle"/>
          </p:nvPr>
        </p:nvSpPr>
        <p:spPr/>
        <p:txBody>
          <a:bodyPr/>
          <a:lstStyle/>
          <a:p>
            <a:r>
              <a:rPr lang="en-US" altLang="zh-CN" dirty="0"/>
              <a:t>Blast</a:t>
            </a:r>
            <a:r>
              <a:rPr lang="zh-CN" altLang="en-US" dirty="0"/>
              <a:t>统计信息</a:t>
            </a:r>
          </a:p>
        </p:txBody>
      </p:sp>
      <p:sp>
        <p:nvSpPr>
          <p:cNvPr id="3" name="副标题 2">
            <a:extLst>
              <a:ext uri="{FF2B5EF4-FFF2-40B4-BE49-F238E27FC236}">
                <a16:creationId xmlns:a16="http://schemas.microsoft.com/office/drawing/2014/main" id="{3FAE5CE4-5B21-46AE-B923-35F78B6EB020}"/>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179359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1D0E6-C86A-4EC2-B153-3BE24B2824BE}"/>
              </a:ext>
            </a:extLst>
          </p:cNvPr>
          <p:cNvSpPr>
            <a:spLocks noGrp="1"/>
          </p:cNvSpPr>
          <p:nvPr>
            <p:ph type="title"/>
          </p:nvPr>
        </p:nvSpPr>
        <p:spPr/>
        <p:txBody>
          <a:bodyPr/>
          <a:lstStyle/>
          <a:p>
            <a:r>
              <a:rPr lang="en-US" altLang="zh-CN" dirty="0"/>
              <a:t>3.2 Bit score</a:t>
            </a:r>
            <a:endParaRPr lang="zh-CN" altLang="en-US" dirty="0"/>
          </a:p>
        </p:txBody>
      </p:sp>
      <p:pic>
        <p:nvPicPr>
          <p:cNvPr id="4" name="内容占位符 3">
            <a:extLst>
              <a:ext uri="{FF2B5EF4-FFF2-40B4-BE49-F238E27FC236}">
                <a16:creationId xmlns:a16="http://schemas.microsoft.com/office/drawing/2014/main" id="{6AB9A3BD-44C8-4719-8269-38A7E81284D7}"/>
              </a:ext>
            </a:extLst>
          </p:cNvPr>
          <p:cNvPicPr>
            <a:picLocks noGrp="1" noChangeAspect="1"/>
          </p:cNvPicPr>
          <p:nvPr>
            <p:ph idx="1"/>
          </p:nvPr>
        </p:nvPicPr>
        <p:blipFill>
          <a:blip r:embed="rId2"/>
          <a:stretch>
            <a:fillRect/>
          </a:stretch>
        </p:blipFill>
        <p:spPr>
          <a:xfrm>
            <a:off x="838200" y="1938381"/>
            <a:ext cx="8466221" cy="1802486"/>
          </a:xfrm>
          <a:prstGeom prst="rect">
            <a:avLst/>
          </a:prstGeom>
        </p:spPr>
      </p:pic>
    </p:spTree>
    <p:extLst>
      <p:ext uri="{BB962C8B-B14F-4D97-AF65-F5344CB8AC3E}">
        <p14:creationId xmlns:p14="http://schemas.microsoft.com/office/powerpoint/2010/main" val="1003900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86C068-67B0-4190-9F12-0B6C334CD450}"/>
              </a:ext>
            </a:extLst>
          </p:cNvPr>
          <p:cNvSpPr>
            <a:spLocks noGrp="1"/>
          </p:cNvSpPr>
          <p:nvPr>
            <p:ph type="title"/>
          </p:nvPr>
        </p:nvSpPr>
        <p:spPr/>
        <p:txBody>
          <a:bodyPr/>
          <a:lstStyle/>
          <a:p>
            <a:r>
              <a:rPr lang="en-US" altLang="zh-CN" dirty="0"/>
              <a:t>3.3 E value</a:t>
            </a:r>
            <a:endParaRPr lang="zh-CN" altLang="en-US" dirty="0"/>
          </a:p>
        </p:txBody>
      </p:sp>
      <p:pic>
        <p:nvPicPr>
          <p:cNvPr id="4" name="内容占位符 3">
            <a:extLst>
              <a:ext uri="{FF2B5EF4-FFF2-40B4-BE49-F238E27FC236}">
                <a16:creationId xmlns:a16="http://schemas.microsoft.com/office/drawing/2014/main" id="{23BE6429-CEC8-48D8-9410-D88A2F811CBD}"/>
              </a:ext>
            </a:extLst>
          </p:cNvPr>
          <p:cNvPicPr>
            <a:picLocks noGrp="1" noChangeAspect="1"/>
          </p:cNvPicPr>
          <p:nvPr>
            <p:ph idx="1"/>
          </p:nvPr>
        </p:nvPicPr>
        <p:blipFill>
          <a:blip r:embed="rId2"/>
          <a:stretch>
            <a:fillRect/>
          </a:stretch>
        </p:blipFill>
        <p:spPr>
          <a:xfrm>
            <a:off x="1723774" y="2652879"/>
            <a:ext cx="7992588" cy="1912980"/>
          </a:xfrm>
          <a:prstGeom prst="rect">
            <a:avLst/>
          </a:prstGeom>
        </p:spPr>
      </p:pic>
    </p:spTree>
    <p:extLst>
      <p:ext uri="{BB962C8B-B14F-4D97-AF65-F5344CB8AC3E}">
        <p14:creationId xmlns:p14="http://schemas.microsoft.com/office/powerpoint/2010/main" val="3032803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F723F7-2913-4797-8E09-AF52313AF93A}"/>
              </a:ext>
            </a:extLst>
          </p:cNvPr>
          <p:cNvSpPr>
            <a:spLocks noGrp="1"/>
          </p:cNvSpPr>
          <p:nvPr>
            <p:ph type="title"/>
          </p:nvPr>
        </p:nvSpPr>
        <p:spPr/>
        <p:txBody>
          <a:bodyPr/>
          <a:lstStyle/>
          <a:p>
            <a:r>
              <a:rPr lang="en-US" altLang="zh-CN" dirty="0"/>
              <a:t>1. </a:t>
            </a:r>
            <a:r>
              <a:rPr lang="zh-CN" altLang="en-US" dirty="0"/>
              <a:t>空位罚分</a:t>
            </a:r>
          </a:p>
        </p:txBody>
      </p:sp>
      <p:sp>
        <p:nvSpPr>
          <p:cNvPr id="3" name="内容占位符 2">
            <a:extLst>
              <a:ext uri="{FF2B5EF4-FFF2-40B4-BE49-F238E27FC236}">
                <a16:creationId xmlns:a16="http://schemas.microsoft.com/office/drawing/2014/main" id="{AE08FDB8-8C5E-4A1F-8BE8-3A390C62A000}"/>
              </a:ext>
            </a:extLst>
          </p:cNvPr>
          <p:cNvSpPr>
            <a:spLocks noGrp="1"/>
          </p:cNvSpPr>
          <p:nvPr>
            <p:ph idx="1"/>
          </p:nvPr>
        </p:nvSpPr>
        <p:spPr/>
        <p:txBody>
          <a:bodyPr>
            <a:normAutofit lnSpcReduction="10000"/>
          </a:bodyPr>
          <a:lstStyle/>
          <a:p>
            <a:r>
              <a:rPr lang="zh-CN" altLang="en-US" dirty="0"/>
              <a:t>示例：按照匹配得</a:t>
            </a:r>
            <a:r>
              <a:rPr lang="en-US" altLang="zh-CN" dirty="0"/>
              <a:t>1</a:t>
            </a:r>
            <a:r>
              <a:rPr lang="zh-CN" altLang="en-US" dirty="0"/>
              <a:t>，不匹对的</a:t>
            </a:r>
            <a:r>
              <a:rPr lang="en-US" altLang="zh-CN" dirty="0"/>
              <a:t>-1</a:t>
            </a:r>
            <a:r>
              <a:rPr lang="zh-CN" altLang="en-US" dirty="0"/>
              <a:t>，可以加入相应的打分矩阵。</a:t>
            </a:r>
            <a:endParaRPr lang="en-US" altLang="zh-CN" dirty="0"/>
          </a:p>
          <a:p>
            <a:r>
              <a:rPr lang="en-US" altLang="zh-CN" dirty="0"/>
              <a:t>ATTGACCTGA</a:t>
            </a:r>
          </a:p>
          <a:p>
            <a:r>
              <a:rPr lang="en-US" altLang="zh-CN" dirty="0"/>
              <a:t> | |        | | | |  |</a:t>
            </a:r>
          </a:p>
          <a:p>
            <a:r>
              <a:rPr lang="en-US" altLang="zh-CN" dirty="0"/>
              <a:t>AT--- CCTGA</a:t>
            </a:r>
          </a:p>
          <a:p>
            <a:r>
              <a:rPr lang="en-US" altLang="zh-CN" dirty="0"/>
              <a:t>Constant</a:t>
            </a:r>
            <a:r>
              <a:rPr lang="zh-CN" altLang="en-US" dirty="0"/>
              <a:t>：一个空位算</a:t>
            </a:r>
            <a:r>
              <a:rPr lang="en-US" altLang="zh-CN" dirty="0"/>
              <a:t>-1,7-1=6</a:t>
            </a:r>
          </a:p>
          <a:p>
            <a:r>
              <a:rPr lang="en-US" altLang="zh-CN" dirty="0" err="1"/>
              <a:t>Lineaer</a:t>
            </a:r>
            <a:r>
              <a:rPr lang="zh-CN" altLang="en-US" dirty="0"/>
              <a:t>：线性与长度有关，空位</a:t>
            </a:r>
            <a:r>
              <a:rPr lang="en-US" altLang="zh-CN" dirty="0"/>
              <a:t>-1</a:t>
            </a:r>
            <a:r>
              <a:rPr lang="zh-CN" altLang="en-US" dirty="0"/>
              <a:t>，长度为</a:t>
            </a:r>
            <a:r>
              <a:rPr lang="en-US" altLang="zh-CN" dirty="0"/>
              <a:t>3</a:t>
            </a:r>
            <a:r>
              <a:rPr lang="zh-CN" altLang="en-US" dirty="0"/>
              <a:t>，则打分为</a:t>
            </a:r>
            <a:r>
              <a:rPr lang="en-US" altLang="zh-CN" dirty="0"/>
              <a:t>7-3=4</a:t>
            </a:r>
          </a:p>
          <a:p>
            <a:r>
              <a:rPr lang="en-US" altLang="zh-CN" dirty="0"/>
              <a:t>Affine</a:t>
            </a:r>
            <a:r>
              <a:rPr lang="zh-CN" altLang="en-US" dirty="0"/>
              <a:t>：开</a:t>
            </a:r>
            <a:r>
              <a:rPr lang="en-US" altLang="zh-CN" dirty="0"/>
              <a:t>gap</a:t>
            </a:r>
            <a:r>
              <a:rPr lang="zh-CN" altLang="en-US" dirty="0"/>
              <a:t>得</a:t>
            </a:r>
            <a:r>
              <a:rPr lang="en-US" altLang="zh-CN" dirty="0"/>
              <a:t>A</a:t>
            </a:r>
            <a:r>
              <a:rPr lang="zh-CN" altLang="en-US" dirty="0"/>
              <a:t>，延伸</a:t>
            </a:r>
            <a:r>
              <a:rPr lang="en-US" altLang="zh-CN" dirty="0"/>
              <a:t>gap</a:t>
            </a:r>
            <a:r>
              <a:rPr lang="zh-CN" altLang="en-US" dirty="0"/>
              <a:t>得</a:t>
            </a:r>
            <a:r>
              <a:rPr lang="en-US" altLang="zh-CN" dirty="0"/>
              <a:t>B</a:t>
            </a:r>
            <a:r>
              <a:rPr lang="zh-CN" altLang="en-US" dirty="0"/>
              <a:t>，长度</a:t>
            </a:r>
            <a:r>
              <a:rPr lang="en-US" altLang="zh-CN" dirty="0"/>
              <a:t>L</a:t>
            </a:r>
            <a:r>
              <a:rPr lang="zh-CN" altLang="en-US" dirty="0"/>
              <a:t>的</a:t>
            </a:r>
            <a:r>
              <a:rPr lang="en-US" altLang="zh-CN" dirty="0"/>
              <a:t>gap</a:t>
            </a:r>
            <a:r>
              <a:rPr lang="zh-CN" altLang="en-US" dirty="0"/>
              <a:t>，罚分为</a:t>
            </a:r>
            <a:r>
              <a:rPr lang="en-US" altLang="zh-CN" i="1" dirty="0"/>
              <a:t>A</a:t>
            </a:r>
            <a:r>
              <a:rPr lang="en-US" altLang="zh-CN" dirty="0"/>
              <a:t>+</a:t>
            </a:r>
            <a:r>
              <a:rPr lang="en-US" altLang="zh-CN" i="1" dirty="0"/>
              <a:t>BL</a:t>
            </a:r>
          </a:p>
          <a:p>
            <a:r>
              <a:rPr lang="en-US" altLang="zh-CN" dirty="0"/>
              <a:t>Convex</a:t>
            </a:r>
            <a:r>
              <a:rPr lang="zh-CN" altLang="en-US" dirty="0"/>
              <a:t>：</a:t>
            </a:r>
            <a:r>
              <a:rPr lang="en-US" altLang="zh-CN" i="1" dirty="0"/>
              <a:t>G</a:t>
            </a:r>
            <a:r>
              <a:rPr lang="en-US" altLang="zh-CN" dirty="0"/>
              <a:t>(</a:t>
            </a:r>
            <a:r>
              <a:rPr lang="en-US" altLang="zh-CN" i="1" dirty="0"/>
              <a:t>L</a:t>
            </a:r>
            <a:r>
              <a:rPr lang="en-US" altLang="zh-CN" dirty="0"/>
              <a:t>) = </a:t>
            </a:r>
            <a:r>
              <a:rPr lang="en-US" altLang="zh-CN" i="1" dirty="0"/>
              <a:t>A</a:t>
            </a:r>
            <a:r>
              <a:rPr lang="en-US" altLang="zh-CN" dirty="0"/>
              <a:t> + </a:t>
            </a:r>
            <a:r>
              <a:rPr lang="en-US" altLang="zh-CN" i="1" dirty="0" err="1"/>
              <a:t>C</a:t>
            </a:r>
            <a:r>
              <a:rPr lang="en-US" altLang="zh-CN" dirty="0" err="1"/>
              <a:t>In</a:t>
            </a:r>
            <a:r>
              <a:rPr lang="en-US" altLang="zh-CN" i="1" dirty="0" err="1"/>
              <a:t>L</a:t>
            </a:r>
            <a:r>
              <a:rPr lang="zh-CN" altLang="en-US" dirty="0"/>
              <a:t>，适用于长</a:t>
            </a:r>
            <a:r>
              <a:rPr lang="en-US" altLang="zh-CN" dirty="0"/>
              <a:t>gap</a:t>
            </a:r>
            <a:endParaRPr lang="en-US" altLang="zh-CN" i="1" dirty="0"/>
          </a:p>
          <a:p>
            <a:r>
              <a:rPr lang="en-US" altLang="zh-CN" dirty="0"/>
              <a:t>Profile-based</a:t>
            </a:r>
            <a:r>
              <a:rPr lang="zh-CN" altLang="en-US" dirty="0"/>
              <a:t>：适于于探索蛋白同源序列，来源于</a:t>
            </a:r>
            <a:r>
              <a:rPr lang="en-US" altLang="zh-CN" dirty="0"/>
              <a:t>PSI-BLAST</a:t>
            </a:r>
          </a:p>
        </p:txBody>
      </p:sp>
    </p:spTree>
    <p:extLst>
      <p:ext uri="{BB962C8B-B14F-4D97-AF65-F5344CB8AC3E}">
        <p14:creationId xmlns:p14="http://schemas.microsoft.com/office/powerpoint/2010/main" val="2615353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F9222F-DE7B-458C-806B-BCEE9A0F77F1}"/>
              </a:ext>
            </a:extLst>
          </p:cNvPr>
          <p:cNvSpPr>
            <a:spLocks noGrp="1"/>
          </p:cNvSpPr>
          <p:nvPr>
            <p:ph type="title"/>
          </p:nvPr>
        </p:nvSpPr>
        <p:spPr/>
        <p:txBody>
          <a:bodyPr/>
          <a:lstStyle/>
          <a:p>
            <a:r>
              <a:rPr lang="en-US" altLang="zh-CN" dirty="0"/>
              <a:t>2. </a:t>
            </a:r>
            <a:r>
              <a:rPr lang="zh-CN" altLang="en-US" dirty="0"/>
              <a:t>置换矩阵</a:t>
            </a:r>
          </a:p>
        </p:txBody>
      </p:sp>
      <p:sp>
        <p:nvSpPr>
          <p:cNvPr id="3" name="内容占位符 2">
            <a:extLst>
              <a:ext uri="{FF2B5EF4-FFF2-40B4-BE49-F238E27FC236}">
                <a16:creationId xmlns:a16="http://schemas.microsoft.com/office/drawing/2014/main" id="{C7371D2F-510D-41AF-82D6-186C9C3D64AA}"/>
              </a:ext>
            </a:extLst>
          </p:cNvPr>
          <p:cNvSpPr>
            <a:spLocks noGrp="1"/>
          </p:cNvSpPr>
          <p:nvPr>
            <p:ph idx="1"/>
          </p:nvPr>
        </p:nvSpPr>
        <p:spPr/>
        <p:txBody>
          <a:bodyPr>
            <a:normAutofit/>
          </a:bodyPr>
          <a:lstStyle/>
          <a:p>
            <a:r>
              <a:rPr lang="zh-CN" altLang="en-US" dirty="0"/>
              <a:t>单位矩阵：最简单的置换矩阵，认为氨基酸不能转换为任何其他氨基酸，用于非常相似的序列，无法用于远亲远缘相关序列。</a:t>
            </a:r>
            <a:endParaRPr lang="en-US" altLang="zh-CN" dirty="0"/>
          </a:p>
          <a:p>
            <a:r>
              <a:rPr lang="zh-CN" altLang="en-US" dirty="0"/>
              <a:t>对数矩阵：氨基酸或者碱基置换的可能性</a:t>
            </a:r>
            <a:endParaRPr lang="en-US" altLang="zh-CN" dirty="0"/>
          </a:p>
          <a:p>
            <a:endParaRPr lang="en-US" altLang="zh-CN" dirty="0"/>
          </a:p>
          <a:p>
            <a:endParaRPr lang="en-US" altLang="zh-CN" dirty="0"/>
          </a:p>
          <a:p>
            <a:pPr marL="0" indent="0">
              <a:buNone/>
            </a:pPr>
            <a:r>
              <a:rPr lang="zh-CN" altLang="en-US" dirty="0"/>
              <a:t>包含</a:t>
            </a:r>
            <a:r>
              <a:rPr lang="en-US" altLang="zh-CN" dirty="0"/>
              <a:t>PAM</a:t>
            </a:r>
            <a:r>
              <a:rPr lang="zh-CN" altLang="en-US" dirty="0"/>
              <a:t>和</a:t>
            </a:r>
            <a:r>
              <a:rPr lang="en-US" altLang="zh-CN" dirty="0"/>
              <a:t>BLOSUM</a:t>
            </a:r>
            <a:r>
              <a:rPr lang="zh-CN" altLang="en-US" dirty="0"/>
              <a:t>，两矩阵不同之处如下：</a:t>
            </a:r>
            <a:endParaRPr lang="en-US" altLang="zh-CN" dirty="0"/>
          </a:p>
          <a:p>
            <a:pPr marL="514350" indent="-514350">
              <a:buAutoNum type="arabicPeriod"/>
            </a:pPr>
            <a:r>
              <a:rPr lang="en-US" altLang="zh-CN" dirty="0"/>
              <a:t>PAM</a:t>
            </a:r>
            <a:r>
              <a:rPr lang="zh-CN" altLang="en-US" dirty="0"/>
              <a:t>基于显式进化模型，</a:t>
            </a:r>
            <a:r>
              <a:rPr lang="en-US" altLang="zh-CN" dirty="0"/>
              <a:t>BLOSUM</a:t>
            </a:r>
            <a:r>
              <a:rPr lang="zh-CN" altLang="en-US" dirty="0"/>
              <a:t>基于隐式进化模型；</a:t>
            </a:r>
            <a:endParaRPr lang="en-US" altLang="zh-CN" dirty="0"/>
          </a:p>
          <a:p>
            <a:pPr marL="514350" indent="-514350">
              <a:buAutoNum type="arabicPeriod"/>
            </a:pPr>
            <a:r>
              <a:rPr lang="en-US" altLang="zh-CN" dirty="0"/>
              <a:t>PAM</a:t>
            </a:r>
            <a:r>
              <a:rPr lang="zh-CN" altLang="en-US" dirty="0"/>
              <a:t>基于全局比对得到的突变，包含高度保守区域和高度可变区域，</a:t>
            </a:r>
            <a:r>
              <a:rPr lang="en-US" altLang="zh-CN" dirty="0"/>
              <a:t>BLOSUM</a:t>
            </a:r>
            <a:r>
              <a:rPr lang="zh-CN" altLang="en-US" dirty="0"/>
              <a:t>仅基于高度保守区域；</a:t>
            </a:r>
            <a:endParaRPr lang="en-US" altLang="zh-CN" dirty="0"/>
          </a:p>
        </p:txBody>
      </p:sp>
      <p:pic>
        <p:nvPicPr>
          <p:cNvPr id="4" name="图片 3">
            <a:extLst>
              <a:ext uri="{FF2B5EF4-FFF2-40B4-BE49-F238E27FC236}">
                <a16:creationId xmlns:a16="http://schemas.microsoft.com/office/drawing/2014/main" id="{15C803E8-C315-4BBF-87B4-0FC07C79E251}"/>
              </a:ext>
            </a:extLst>
          </p:cNvPr>
          <p:cNvPicPr>
            <a:picLocks noChangeAspect="1"/>
          </p:cNvPicPr>
          <p:nvPr/>
        </p:nvPicPr>
        <p:blipFill>
          <a:blip r:embed="rId2"/>
          <a:stretch>
            <a:fillRect/>
          </a:stretch>
        </p:blipFill>
        <p:spPr>
          <a:xfrm>
            <a:off x="1236245" y="3428522"/>
            <a:ext cx="8918408" cy="905422"/>
          </a:xfrm>
          <a:prstGeom prst="rect">
            <a:avLst/>
          </a:prstGeom>
        </p:spPr>
      </p:pic>
    </p:spTree>
    <p:extLst>
      <p:ext uri="{BB962C8B-B14F-4D97-AF65-F5344CB8AC3E}">
        <p14:creationId xmlns:p14="http://schemas.microsoft.com/office/powerpoint/2010/main" val="2116657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67101A-424D-4EAF-BC06-AD161D51F498}"/>
              </a:ext>
            </a:extLst>
          </p:cNvPr>
          <p:cNvSpPr>
            <a:spLocks noGrp="1"/>
          </p:cNvSpPr>
          <p:nvPr>
            <p:ph type="title"/>
          </p:nvPr>
        </p:nvSpPr>
        <p:spPr/>
        <p:txBody>
          <a:bodyPr/>
          <a:lstStyle/>
          <a:p>
            <a:r>
              <a:rPr lang="en-US" altLang="zh-CN" dirty="0"/>
              <a:t>2.1 PAM</a:t>
            </a:r>
            <a:endParaRPr lang="zh-CN" altLang="en-US" dirty="0"/>
          </a:p>
        </p:txBody>
      </p:sp>
      <p:sp>
        <p:nvSpPr>
          <p:cNvPr id="3" name="内容占位符 2">
            <a:extLst>
              <a:ext uri="{FF2B5EF4-FFF2-40B4-BE49-F238E27FC236}">
                <a16:creationId xmlns:a16="http://schemas.microsoft.com/office/drawing/2014/main" id="{8B46E879-C72C-4E1A-B3D2-991CFEE09653}"/>
              </a:ext>
            </a:extLst>
          </p:cNvPr>
          <p:cNvSpPr>
            <a:spLocks noGrp="1"/>
          </p:cNvSpPr>
          <p:nvPr>
            <p:ph idx="1"/>
          </p:nvPr>
        </p:nvSpPr>
        <p:spPr/>
        <p:txBody>
          <a:bodyPr>
            <a:normAutofit fontScale="92500" lnSpcReduction="10000"/>
          </a:bodyPr>
          <a:lstStyle/>
          <a:p>
            <a:r>
              <a:rPr lang="en-US" altLang="zh-CN" dirty="0"/>
              <a:t>PAM</a:t>
            </a:r>
            <a:r>
              <a:rPr lang="zh-CN" altLang="en-US" dirty="0"/>
              <a:t>矩阵中的每个条目表示在指定的进化间隔期间通过一系列一个或多个点接受的突变将该行的氨基酸替换为该列的氨基酸的可能性。</a:t>
            </a:r>
            <a:endParaRPr lang="en-US" altLang="zh-CN" dirty="0"/>
          </a:p>
          <a:p>
            <a:r>
              <a:rPr lang="zh-CN" altLang="en-US" dirty="0"/>
              <a:t>构建步骤：</a:t>
            </a:r>
            <a:endParaRPr lang="en-US" altLang="zh-CN" dirty="0"/>
          </a:p>
          <a:p>
            <a:pPr marL="514350" indent="-514350">
              <a:buAutoNum type="arabicPeriod"/>
            </a:pPr>
            <a:r>
              <a:rPr lang="zh-CN" altLang="en-US" dirty="0"/>
              <a:t>构建序列相似（大于</a:t>
            </a:r>
            <a:r>
              <a:rPr lang="en-US" altLang="zh-CN" dirty="0"/>
              <a:t>85</a:t>
            </a:r>
            <a:r>
              <a:rPr lang="zh-CN" altLang="en-US" dirty="0"/>
              <a:t>％）的比对；</a:t>
            </a:r>
            <a:endParaRPr lang="en-US" altLang="zh-CN" dirty="0"/>
          </a:p>
          <a:p>
            <a:pPr marL="514350" indent="-514350">
              <a:buAutoNum type="arabicPeriod"/>
            </a:pPr>
            <a:r>
              <a:rPr lang="zh-CN" altLang="en-US" dirty="0"/>
              <a:t>计算氨基酸 </a:t>
            </a:r>
            <a:r>
              <a:rPr lang="en-US" altLang="zh-CN" dirty="0"/>
              <a:t>j </a:t>
            </a:r>
            <a:r>
              <a:rPr lang="zh-CN" altLang="en-US" dirty="0"/>
              <a:t>的相对突变率</a:t>
            </a:r>
            <a:r>
              <a:rPr lang="en-US" altLang="zh-CN" dirty="0" err="1"/>
              <a:t>mj</a:t>
            </a:r>
            <a:r>
              <a:rPr lang="zh-CN" altLang="en-US" dirty="0"/>
              <a:t>（</a:t>
            </a:r>
            <a:r>
              <a:rPr lang="en-US" altLang="zh-CN" dirty="0"/>
              <a:t>j</a:t>
            </a:r>
            <a:r>
              <a:rPr lang="zh-CN" altLang="en-US" dirty="0"/>
              <a:t>被其它氨基酸替换的次数）</a:t>
            </a:r>
            <a:endParaRPr lang="en-US" altLang="zh-CN" dirty="0"/>
          </a:p>
          <a:p>
            <a:pPr marL="514350" indent="-514350">
              <a:buAutoNum type="arabicPeriod"/>
            </a:pPr>
            <a:r>
              <a:rPr lang="zh-CN" altLang="en-US" dirty="0"/>
              <a:t>针对每个氨基酸对 </a:t>
            </a:r>
            <a:r>
              <a:rPr lang="en-US" altLang="zh-CN" dirty="0" err="1"/>
              <a:t>i</a:t>
            </a:r>
            <a:r>
              <a:rPr lang="en-US" altLang="zh-CN" dirty="0"/>
              <a:t> </a:t>
            </a:r>
            <a:r>
              <a:rPr lang="zh-CN" altLang="en-US" dirty="0"/>
              <a:t>和 </a:t>
            </a:r>
            <a:r>
              <a:rPr lang="en-US" altLang="zh-CN" dirty="0"/>
              <a:t>j , </a:t>
            </a:r>
            <a:r>
              <a:rPr lang="zh-CN" altLang="en-US" dirty="0"/>
              <a:t>计算 </a:t>
            </a:r>
            <a:r>
              <a:rPr lang="en-US" altLang="zh-CN" dirty="0"/>
              <a:t>j </a:t>
            </a:r>
            <a:r>
              <a:rPr lang="zh-CN" altLang="en-US" dirty="0"/>
              <a:t>被 </a:t>
            </a:r>
            <a:r>
              <a:rPr lang="en-US" altLang="zh-CN" dirty="0" err="1"/>
              <a:t>i</a:t>
            </a:r>
            <a:r>
              <a:rPr lang="en-US" altLang="zh-CN" dirty="0"/>
              <a:t> </a:t>
            </a:r>
            <a:r>
              <a:rPr lang="zh-CN" altLang="en-US" dirty="0"/>
              <a:t>替换次数</a:t>
            </a:r>
            <a:endParaRPr lang="en-US" altLang="zh-CN" dirty="0"/>
          </a:p>
          <a:p>
            <a:pPr marL="514350" indent="-514350">
              <a:buAutoNum type="arabicPeriod"/>
            </a:pPr>
            <a:r>
              <a:rPr lang="zh-CN" altLang="en-US" dirty="0"/>
              <a:t>替换次数除以相对突变率（</a:t>
            </a:r>
            <a:r>
              <a:rPr lang="en-US" altLang="zh-CN" dirty="0" err="1"/>
              <a:t>mj</a:t>
            </a:r>
            <a:r>
              <a:rPr lang="en-US" altLang="zh-CN" dirty="0"/>
              <a:t>)</a:t>
            </a:r>
          </a:p>
          <a:p>
            <a:pPr marL="514350" indent="-514350">
              <a:buAutoNum type="arabicPeriod"/>
            </a:pPr>
            <a:r>
              <a:rPr lang="zh-CN" altLang="en-US" dirty="0"/>
              <a:t> 利用每个氨基酸出现的频度对</a:t>
            </a:r>
            <a:r>
              <a:rPr lang="en-US" altLang="zh-CN" dirty="0"/>
              <a:t>j </a:t>
            </a:r>
            <a:r>
              <a:rPr lang="zh-CN" altLang="en-US" dirty="0"/>
              <a:t>进行标准化；</a:t>
            </a:r>
            <a:endParaRPr lang="en-US" altLang="zh-CN" dirty="0"/>
          </a:p>
          <a:p>
            <a:pPr marL="514350" indent="-514350">
              <a:buAutoNum type="arabicPeriod"/>
            </a:pPr>
            <a:r>
              <a:rPr lang="en-US" altLang="zh-CN" dirty="0"/>
              <a:t> </a:t>
            </a:r>
            <a:r>
              <a:rPr lang="zh-CN" altLang="en-US" dirty="0"/>
              <a:t>取常用对数，得到</a:t>
            </a:r>
            <a:r>
              <a:rPr lang="en-US" altLang="zh-CN" dirty="0"/>
              <a:t>PAM-1(</a:t>
            </a:r>
            <a:r>
              <a:rPr lang="en-US" altLang="zh-CN" dirty="0" err="1"/>
              <a:t>i</a:t>
            </a:r>
            <a:r>
              <a:rPr lang="en-US" altLang="zh-CN" dirty="0"/>
              <a:t>, j)</a:t>
            </a:r>
          </a:p>
          <a:p>
            <a:pPr marL="514350" indent="-514350">
              <a:buAutoNum type="arabicPeriod"/>
            </a:pPr>
            <a:r>
              <a:rPr lang="zh-CN" altLang="en-US" dirty="0"/>
              <a:t>将</a:t>
            </a:r>
            <a:r>
              <a:rPr lang="en-US" altLang="zh-CN" dirty="0"/>
              <a:t>PAM-1</a:t>
            </a:r>
            <a:r>
              <a:rPr lang="zh-CN" altLang="en-US" dirty="0"/>
              <a:t>自乘</a:t>
            </a:r>
            <a:r>
              <a:rPr lang="en-US" altLang="zh-CN" dirty="0"/>
              <a:t>N</a:t>
            </a:r>
            <a:r>
              <a:rPr lang="zh-CN" altLang="en-US" dirty="0"/>
              <a:t>次，可以得到</a:t>
            </a:r>
            <a:r>
              <a:rPr lang="en-US" altLang="zh-CN" dirty="0"/>
              <a:t>PAM-N</a:t>
            </a:r>
            <a:r>
              <a:rPr lang="zh-CN" altLang="en-US" dirty="0"/>
              <a:t>。</a:t>
            </a:r>
            <a:endParaRPr lang="en-US" altLang="zh-CN" dirty="0"/>
          </a:p>
        </p:txBody>
      </p:sp>
    </p:spTree>
    <p:extLst>
      <p:ext uri="{BB962C8B-B14F-4D97-AF65-F5344CB8AC3E}">
        <p14:creationId xmlns:p14="http://schemas.microsoft.com/office/powerpoint/2010/main" val="2516413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D77F1-59A4-44A1-8436-08779D9F474C}"/>
              </a:ext>
            </a:extLst>
          </p:cNvPr>
          <p:cNvSpPr>
            <a:spLocks noGrp="1"/>
          </p:cNvSpPr>
          <p:nvPr>
            <p:ph type="title"/>
          </p:nvPr>
        </p:nvSpPr>
        <p:spPr/>
        <p:txBody>
          <a:bodyPr/>
          <a:lstStyle/>
          <a:p>
            <a:r>
              <a:rPr lang="en-US" altLang="zh-CN" dirty="0"/>
              <a:t>2.2 BLOSUM</a:t>
            </a:r>
            <a:endParaRPr lang="zh-CN" altLang="en-US" dirty="0"/>
          </a:p>
        </p:txBody>
      </p:sp>
      <p:sp>
        <p:nvSpPr>
          <p:cNvPr id="3" name="内容占位符 2">
            <a:extLst>
              <a:ext uri="{FF2B5EF4-FFF2-40B4-BE49-F238E27FC236}">
                <a16:creationId xmlns:a16="http://schemas.microsoft.com/office/drawing/2014/main" id="{FE714AC8-DF03-4758-A90A-FFB25437DDD9}"/>
              </a:ext>
            </a:extLst>
          </p:cNvPr>
          <p:cNvSpPr>
            <a:spLocks noGrp="1"/>
          </p:cNvSpPr>
          <p:nvPr>
            <p:ph idx="1"/>
          </p:nvPr>
        </p:nvSpPr>
        <p:spPr/>
        <p:txBody>
          <a:bodyPr/>
          <a:lstStyle/>
          <a:p>
            <a:r>
              <a:rPr lang="zh-CN" altLang="en-US" dirty="0"/>
              <a:t>基于序列比对的，高度保守的蛋白区域；</a:t>
            </a:r>
            <a:endParaRPr lang="en-US" altLang="zh-CN" dirty="0"/>
          </a:p>
          <a:p>
            <a:r>
              <a:rPr lang="zh-CN" altLang="en-US" dirty="0"/>
              <a:t>构建步骤：</a:t>
            </a:r>
            <a:endParaRPr lang="en-US" altLang="zh-CN" dirty="0"/>
          </a:p>
          <a:p>
            <a:pPr marL="514350" indent="-514350">
              <a:buAutoNum type="arabicPeriod"/>
            </a:pPr>
            <a:r>
              <a:rPr lang="zh-CN" altLang="en-US" dirty="0"/>
              <a:t>过滤高于阈值的序列；</a:t>
            </a:r>
            <a:endParaRPr lang="en-US" altLang="zh-CN" dirty="0"/>
          </a:p>
          <a:p>
            <a:pPr marL="514350" indent="-514350">
              <a:buAutoNum type="arabicPeriod"/>
            </a:pPr>
            <a:r>
              <a:rPr lang="zh-CN" altLang="en-US" dirty="0"/>
              <a:t>计算频率和概率；</a:t>
            </a:r>
            <a:endParaRPr lang="en-US" altLang="zh-CN" dirty="0"/>
          </a:p>
          <a:p>
            <a:pPr marL="514350" indent="-514350">
              <a:buAutoNum type="arabicPeriod"/>
            </a:pPr>
            <a:r>
              <a:rPr lang="en-US" altLang="zh-CN" dirty="0"/>
              <a:t>Log odd ratio</a:t>
            </a:r>
          </a:p>
          <a:p>
            <a:pPr marL="514350" indent="-514350">
              <a:buAutoNum type="arabicPeriod"/>
            </a:pPr>
            <a:r>
              <a:rPr lang="en-US" altLang="zh-CN" dirty="0"/>
              <a:t>BLOSUM </a:t>
            </a:r>
            <a:r>
              <a:rPr lang="zh-CN" altLang="en-US" dirty="0"/>
              <a:t>矩阵；</a:t>
            </a:r>
            <a:endParaRPr lang="en-US" altLang="zh-CN" dirty="0"/>
          </a:p>
          <a:p>
            <a:pPr marL="514350" indent="-514350">
              <a:buAutoNum type="arabicPeriod"/>
            </a:pPr>
            <a:r>
              <a:rPr lang="en-US" altLang="zh-CN" dirty="0"/>
              <a:t>BLOSUM </a:t>
            </a:r>
            <a:r>
              <a:rPr lang="zh-CN" altLang="en-US" dirty="0"/>
              <a:t>打分</a:t>
            </a:r>
            <a:endParaRPr lang="en-US" altLang="zh-CN" dirty="0"/>
          </a:p>
          <a:p>
            <a:pPr marL="514350" indent="-514350">
              <a:buAutoNum type="arabicPeriod"/>
            </a:pPr>
            <a:endParaRPr lang="zh-CN" altLang="en-US" dirty="0"/>
          </a:p>
        </p:txBody>
      </p:sp>
      <p:pic>
        <p:nvPicPr>
          <p:cNvPr id="4" name="图片 3">
            <a:extLst>
              <a:ext uri="{FF2B5EF4-FFF2-40B4-BE49-F238E27FC236}">
                <a16:creationId xmlns:a16="http://schemas.microsoft.com/office/drawing/2014/main" id="{EDD6E58E-452B-4367-8A29-0670FD594CAC}"/>
              </a:ext>
            </a:extLst>
          </p:cNvPr>
          <p:cNvPicPr>
            <a:picLocks noChangeAspect="1"/>
          </p:cNvPicPr>
          <p:nvPr/>
        </p:nvPicPr>
        <p:blipFill>
          <a:blip r:embed="rId2"/>
          <a:stretch>
            <a:fillRect/>
          </a:stretch>
        </p:blipFill>
        <p:spPr>
          <a:xfrm>
            <a:off x="4592554" y="3429000"/>
            <a:ext cx="7230478" cy="1734479"/>
          </a:xfrm>
          <a:prstGeom prst="rect">
            <a:avLst/>
          </a:prstGeom>
        </p:spPr>
      </p:pic>
    </p:spTree>
    <p:extLst>
      <p:ext uri="{BB962C8B-B14F-4D97-AF65-F5344CB8AC3E}">
        <p14:creationId xmlns:p14="http://schemas.microsoft.com/office/powerpoint/2010/main" val="3631163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A904F9-624A-4672-8657-81037CF5022E}"/>
              </a:ext>
            </a:extLst>
          </p:cNvPr>
          <p:cNvSpPr>
            <a:spLocks noGrp="1"/>
          </p:cNvSpPr>
          <p:nvPr>
            <p:ph type="title"/>
          </p:nvPr>
        </p:nvSpPr>
        <p:spPr/>
        <p:txBody>
          <a:bodyPr/>
          <a:lstStyle/>
          <a:p>
            <a:r>
              <a:rPr lang="en-US" altLang="zh-CN" dirty="0"/>
              <a:t>3. Blast</a:t>
            </a:r>
            <a:r>
              <a:rPr lang="zh-CN" altLang="en-US" dirty="0"/>
              <a:t>相关统计量</a:t>
            </a:r>
          </a:p>
        </p:txBody>
      </p:sp>
      <p:sp>
        <p:nvSpPr>
          <p:cNvPr id="3" name="内容占位符 2">
            <a:extLst>
              <a:ext uri="{FF2B5EF4-FFF2-40B4-BE49-F238E27FC236}">
                <a16:creationId xmlns:a16="http://schemas.microsoft.com/office/drawing/2014/main" id="{9208890F-9D90-4C9F-B2A5-7B26104CD494}"/>
              </a:ext>
            </a:extLst>
          </p:cNvPr>
          <p:cNvSpPr>
            <a:spLocks noGrp="1"/>
          </p:cNvSpPr>
          <p:nvPr>
            <p:ph idx="1"/>
          </p:nvPr>
        </p:nvSpPr>
        <p:spPr/>
        <p:txBody>
          <a:bodyPr/>
          <a:lstStyle/>
          <a:p>
            <a:r>
              <a:rPr lang="en-US" altLang="zh-CN" dirty="0"/>
              <a:t>Raw score</a:t>
            </a:r>
            <a:r>
              <a:rPr lang="zh-CN" altLang="en-US" dirty="0"/>
              <a:t>：比对得分</a:t>
            </a:r>
            <a:endParaRPr lang="en-US" altLang="zh-CN" dirty="0"/>
          </a:p>
          <a:p>
            <a:r>
              <a:rPr lang="en-US" altLang="zh-CN" dirty="0"/>
              <a:t>Bit score</a:t>
            </a:r>
            <a:r>
              <a:rPr lang="zh-CN" altLang="en-US" dirty="0"/>
              <a:t>：来源于比对得分，进行了标准化；</a:t>
            </a:r>
            <a:endParaRPr lang="en-US" altLang="zh-CN" dirty="0"/>
          </a:p>
          <a:p>
            <a:r>
              <a:rPr lang="en-US" altLang="zh-CN" dirty="0"/>
              <a:t>E-value</a:t>
            </a:r>
            <a:r>
              <a:rPr lang="zh-CN" altLang="en-US" dirty="0"/>
              <a:t>：数据库搜索中高于或者等于</a:t>
            </a:r>
            <a:r>
              <a:rPr lang="en-US" altLang="zh-CN" dirty="0"/>
              <a:t>S</a:t>
            </a:r>
            <a:r>
              <a:rPr lang="zh-CN" altLang="en-US" dirty="0"/>
              <a:t>的比对期望值；</a:t>
            </a:r>
            <a:endParaRPr lang="en-US" altLang="zh-CN" dirty="0"/>
          </a:p>
          <a:p>
            <a:r>
              <a:rPr lang="en-US" altLang="zh-CN" dirty="0"/>
              <a:t>Identity</a:t>
            </a:r>
            <a:r>
              <a:rPr lang="zh-CN" altLang="en-US" dirty="0"/>
              <a:t>：一致性</a:t>
            </a:r>
            <a:endParaRPr lang="en-US" altLang="zh-CN" dirty="0"/>
          </a:p>
          <a:p>
            <a:r>
              <a:rPr lang="en-US" altLang="zh-CN" dirty="0"/>
              <a:t>Positives</a:t>
            </a:r>
            <a:r>
              <a:rPr lang="zh-CN" altLang="en-US" dirty="0"/>
              <a:t>：相似性</a:t>
            </a:r>
            <a:endParaRPr lang="en-US" altLang="zh-CN" dirty="0"/>
          </a:p>
          <a:p>
            <a:r>
              <a:rPr lang="en-US" altLang="zh-CN" dirty="0"/>
              <a:t>Gap%</a:t>
            </a:r>
            <a:r>
              <a:rPr lang="zh-CN" altLang="en-US" dirty="0"/>
              <a:t>：空位率</a:t>
            </a:r>
            <a:endParaRPr lang="en-US" altLang="zh-CN" dirty="0"/>
          </a:p>
          <a:p>
            <a:endParaRPr lang="zh-CN" altLang="en-US" dirty="0"/>
          </a:p>
        </p:txBody>
      </p:sp>
    </p:spTree>
    <p:extLst>
      <p:ext uri="{BB962C8B-B14F-4D97-AF65-F5344CB8AC3E}">
        <p14:creationId xmlns:p14="http://schemas.microsoft.com/office/powerpoint/2010/main" val="1222574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3A0B0A-FEBF-4C9A-9F72-A454319B88F4}"/>
              </a:ext>
            </a:extLst>
          </p:cNvPr>
          <p:cNvSpPr>
            <a:spLocks noGrp="1"/>
          </p:cNvSpPr>
          <p:nvPr>
            <p:ph type="title"/>
          </p:nvPr>
        </p:nvSpPr>
        <p:spPr/>
        <p:txBody>
          <a:bodyPr/>
          <a:lstStyle/>
          <a:p>
            <a:r>
              <a:rPr lang="zh-CN" altLang="en-US" dirty="0"/>
              <a:t>信息熵</a:t>
            </a:r>
          </a:p>
        </p:txBody>
      </p:sp>
      <p:sp>
        <p:nvSpPr>
          <p:cNvPr id="8" name="内容占位符 7">
            <a:extLst>
              <a:ext uri="{FF2B5EF4-FFF2-40B4-BE49-F238E27FC236}">
                <a16:creationId xmlns:a16="http://schemas.microsoft.com/office/drawing/2014/main" id="{E8AA5218-774A-46D8-946B-0B0D75A85DEC}"/>
              </a:ext>
            </a:extLst>
          </p:cNvPr>
          <p:cNvSpPr>
            <a:spLocks noGrp="1"/>
          </p:cNvSpPr>
          <p:nvPr>
            <p:ph idx="1"/>
          </p:nvPr>
        </p:nvSpPr>
        <p:spPr/>
        <p:txBody>
          <a:bodyPr/>
          <a:lstStyle/>
          <a:p>
            <a:r>
              <a:rPr lang="en-US" altLang="zh-CN" dirty="0"/>
              <a:t>b</a:t>
            </a:r>
            <a:r>
              <a:rPr lang="zh-CN" altLang="en-US" dirty="0"/>
              <a:t>是所用对数的基数。的公共值</a:t>
            </a:r>
            <a:r>
              <a:rPr lang="en-US" altLang="zh-CN" dirty="0"/>
              <a:t>b</a:t>
            </a:r>
            <a:r>
              <a:rPr lang="zh-CN" altLang="en-US" dirty="0"/>
              <a:t>是</a:t>
            </a:r>
            <a:r>
              <a:rPr lang="en-US" altLang="zh-CN" dirty="0"/>
              <a:t>2</a:t>
            </a:r>
            <a:r>
              <a:rPr lang="zh-CN" altLang="en-US" dirty="0"/>
              <a:t>，欧拉数</a:t>
            </a:r>
            <a:r>
              <a:rPr lang="en-US" altLang="zh-CN" dirty="0"/>
              <a:t>ë</a:t>
            </a:r>
            <a:r>
              <a:rPr lang="zh-CN" altLang="en-US" dirty="0"/>
              <a:t>，和</a:t>
            </a:r>
            <a:r>
              <a:rPr lang="en-US" altLang="zh-CN" dirty="0"/>
              <a:t>10</a:t>
            </a:r>
            <a:r>
              <a:rPr lang="zh-CN" altLang="en-US" dirty="0"/>
              <a:t>，和熵的相应单元是比特为</a:t>
            </a:r>
            <a:r>
              <a:rPr lang="en-US" altLang="zh-CN" dirty="0"/>
              <a:t>b = 2</a:t>
            </a:r>
            <a:r>
              <a:rPr lang="zh-CN" altLang="en-US" dirty="0"/>
              <a:t>，</a:t>
            </a:r>
            <a:r>
              <a:rPr lang="en-US" altLang="zh-CN" dirty="0"/>
              <a:t>NATS</a:t>
            </a:r>
            <a:r>
              <a:rPr lang="zh-CN" altLang="en-US" dirty="0"/>
              <a:t>为</a:t>
            </a:r>
            <a:r>
              <a:rPr lang="en-US" altLang="zh-CN" dirty="0"/>
              <a:t>b = ë</a:t>
            </a:r>
            <a:r>
              <a:rPr lang="zh-CN" altLang="en-US" dirty="0"/>
              <a:t>。</a:t>
            </a:r>
          </a:p>
        </p:txBody>
      </p:sp>
      <p:pic>
        <p:nvPicPr>
          <p:cNvPr id="10" name="图片 9">
            <a:extLst>
              <a:ext uri="{FF2B5EF4-FFF2-40B4-BE49-F238E27FC236}">
                <a16:creationId xmlns:a16="http://schemas.microsoft.com/office/drawing/2014/main" id="{12620BFC-F31F-4CB7-9042-E9D1E0C58660}"/>
              </a:ext>
            </a:extLst>
          </p:cNvPr>
          <p:cNvPicPr>
            <a:picLocks noChangeAspect="1"/>
          </p:cNvPicPr>
          <p:nvPr/>
        </p:nvPicPr>
        <p:blipFill>
          <a:blip r:embed="rId2"/>
          <a:stretch>
            <a:fillRect/>
          </a:stretch>
        </p:blipFill>
        <p:spPr>
          <a:xfrm>
            <a:off x="838200" y="3237748"/>
            <a:ext cx="6450681" cy="2048641"/>
          </a:xfrm>
          <a:prstGeom prst="rect">
            <a:avLst/>
          </a:prstGeom>
        </p:spPr>
      </p:pic>
    </p:spTree>
    <p:extLst>
      <p:ext uri="{BB962C8B-B14F-4D97-AF65-F5344CB8AC3E}">
        <p14:creationId xmlns:p14="http://schemas.microsoft.com/office/powerpoint/2010/main" val="4277583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192129-6315-4717-93A0-E18A772AEEDD}"/>
              </a:ext>
            </a:extLst>
          </p:cNvPr>
          <p:cNvSpPr>
            <a:spLocks noGrp="1"/>
          </p:cNvSpPr>
          <p:nvPr>
            <p:ph type="title"/>
          </p:nvPr>
        </p:nvSpPr>
        <p:spPr/>
        <p:txBody>
          <a:bodyPr/>
          <a:lstStyle/>
          <a:p>
            <a:r>
              <a:rPr lang="zh-CN" altLang="en-US" dirty="0"/>
              <a:t>矩阵常量</a:t>
            </a:r>
            <a:r>
              <a:rPr lang="en-US" altLang="zh-CN" dirty="0"/>
              <a:t>Lambda</a:t>
            </a:r>
            <a:endParaRPr lang="zh-CN" altLang="en-US" dirty="0"/>
          </a:p>
        </p:txBody>
      </p:sp>
      <p:sp>
        <p:nvSpPr>
          <p:cNvPr id="3" name="内容占位符 2">
            <a:extLst>
              <a:ext uri="{FF2B5EF4-FFF2-40B4-BE49-F238E27FC236}">
                <a16:creationId xmlns:a16="http://schemas.microsoft.com/office/drawing/2014/main" id="{2176DE7B-4C2E-4A52-867B-1AF5D26D2467}"/>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927568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972A51-3DA0-44F7-AF91-196D76A21982}"/>
              </a:ext>
            </a:extLst>
          </p:cNvPr>
          <p:cNvSpPr>
            <a:spLocks noGrp="1"/>
          </p:cNvSpPr>
          <p:nvPr>
            <p:ph type="title"/>
          </p:nvPr>
        </p:nvSpPr>
        <p:spPr/>
        <p:txBody>
          <a:bodyPr/>
          <a:lstStyle/>
          <a:p>
            <a:r>
              <a:rPr lang="en-US" altLang="zh-CN" dirty="0"/>
              <a:t>3.1 raw score</a:t>
            </a:r>
            <a:endParaRPr lang="zh-CN" altLang="en-US" dirty="0"/>
          </a:p>
        </p:txBody>
      </p:sp>
      <p:pic>
        <p:nvPicPr>
          <p:cNvPr id="4" name="内容占位符 3">
            <a:extLst>
              <a:ext uri="{FF2B5EF4-FFF2-40B4-BE49-F238E27FC236}">
                <a16:creationId xmlns:a16="http://schemas.microsoft.com/office/drawing/2014/main" id="{D98EC336-AC4D-4017-A429-C975CA6A4DBE}"/>
              </a:ext>
            </a:extLst>
          </p:cNvPr>
          <p:cNvPicPr>
            <a:picLocks noGrp="1" noChangeAspect="1"/>
          </p:cNvPicPr>
          <p:nvPr>
            <p:ph idx="1"/>
          </p:nvPr>
        </p:nvPicPr>
        <p:blipFill>
          <a:blip r:embed="rId2"/>
          <a:stretch>
            <a:fillRect/>
          </a:stretch>
        </p:blipFill>
        <p:spPr>
          <a:xfrm>
            <a:off x="838200" y="1690688"/>
            <a:ext cx="7972425" cy="4143375"/>
          </a:xfrm>
          <a:prstGeom prst="rect">
            <a:avLst/>
          </a:prstGeom>
        </p:spPr>
      </p:pic>
    </p:spTree>
    <p:extLst>
      <p:ext uri="{BB962C8B-B14F-4D97-AF65-F5344CB8AC3E}">
        <p14:creationId xmlns:p14="http://schemas.microsoft.com/office/powerpoint/2010/main" val="282778793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682</TotalTime>
  <Words>466</Words>
  <Application>Microsoft Office PowerPoint</Application>
  <PresentationFormat>宽屏</PresentationFormat>
  <Paragraphs>50</Paragraphs>
  <Slides>11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等线</vt:lpstr>
      <vt:lpstr>等线 Light</vt:lpstr>
      <vt:lpstr>Arial</vt:lpstr>
      <vt:lpstr>Office 主题​​</vt:lpstr>
      <vt:lpstr>Blast统计信息</vt:lpstr>
      <vt:lpstr>1. 空位罚分</vt:lpstr>
      <vt:lpstr>2. 置换矩阵</vt:lpstr>
      <vt:lpstr>2.1 PAM</vt:lpstr>
      <vt:lpstr>2.2 BLOSUM</vt:lpstr>
      <vt:lpstr>3. Blast相关统计量</vt:lpstr>
      <vt:lpstr>信息熵</vt:lpstr>
      <vt:lpstr>矩阵常量Lambda</vt:lpstr>
      <vt:lpstr>3.1 raw score</vt:lpstr>
      <vt:lpstr>3.2 Bit score</vt:lpstr>
      <vt:lpstr>3.3 E value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Blast统计信息</dc:title>
  <dc:creator>晓霞 杨</dc:creator>
  <cp:lastModifiedBy>晓霞 杨</cp:lastModifiedBy>
  <cp:revision>21</cp:revision>
  <dcterms:created xsi:type="dcterms:W3CDTF">2019-05-18T09:59:02Z</dcterms:created>
  <dcterms:modified xsi:type="dcterms:W3CDTF">2019-05-19T14:18:10Z</dcterms:modified>
</cp:coreProperties>
</file>