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334" r:id="rId3"/>
    <p:sldId id="335"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79926" autoAdjust="0"/>
  </p:normalViewPr>
  <p:slideViewPr>
    <p:cSldViewPr snapToGrid="0">
      <p:cViewPr varScale="1">
        <p:scale>
          <a:sx n="70" d="100"/>
          <a:sy n="70" d="100"/>
        </p:scale>
        <p:origin x="172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7921F-BF65-4407-8F5F-27827B282D4C}" type="datetimeFigureOut">
              <a:rPr lang="en-US" smtClean="0"/>
              <a:t>8/18/2017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B2B0D-EF03-4582-B6A8-D8A3DAB1B030}" type="slidenum">
              <a:rPr lang="en-US" smtClean="0"/>
              <a:t>‹#›</a:t>
            </a:fld>
            <a:endParaRPr lang="en-US"/>
          </a:p>
        </p:txBody>
      </p:sp>
    </p:spTree>
    <p:extLst>
      <p:ext uri="{BB962C8B-B14F-4D97-AF65-F5344CB8AC3E}">
        <p14:creationId xmlns:p14="http://schemas.microsoft.com/office/powerpoint/2010/main" val="263295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demo we will show how you can implement real time analytics to</a:t>
            </a:r>
            <a:r>
              <a:rPr lang="en-US" baseline="0" dirty="0" smtClean="0"/>
              <a:t> predict customer churn in Data Science Experience. Customer churn is not always predicted in real time, the deployment option depends on the type of data we are using to predict churn, but for our demo let’s assume that we want to integrate analytics with the Call Center application.</a:t>
            </a:r>
          </a:p>
          <a:p>
            <a:endParaRPr lang="en-US" baseline="0" dirty="0" smtClean="0"/>
          </a:p>
          <a:p>
            <a:r>
              <a:rPr lang="en-US" baseline="0" dirty="0" smtClean="0"/>
              <a:t>We are assuming that we are collecting some data in real time and therefore we will deploy the model that we create for real time scoring.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2</a:t>
            </a:fld>
            <a:endParaRPr lang="en-US"/>
          </a:p>
        </p:txBody>
      </p:sp>
    </p:spTree>
    <p:extLst>
      <p:ext uri="{BB962C8B-B14F-4D97-AF65-F5344CB8AC3E}">
        <p14:creationId xmlns:p14="http://schemas.microsoft.com/office/powerpoint/2010/main" val="2758091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steps in DSX are</a:t>
            </a:r>
          </a:p>
          <a:p>
            <a:endParaRPr lang="en-US" dirty="0" smtClean="0"/>
          </a:p>
          <a:p>
            <a:pPr marL="633413"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Data understanding: create a data visualization notebook</a:t>
            </a:r>
          </a:p>
          <a:p>
            <a:pPr marL="633413" lvl="1" indent="-342900">
              <a:buFont typeface="+mj-lt"/>
              <a:buAutoNum type="arabicPeriod"/>
            </a:pPr>
            <a:r>
              <a:rPr lang="en-US" dirty="0" smtClean="0"/>
              <a:t>Build the model using historical data</a:t>
            </a:r>
          </a:p>
          <a:p>
            <a:pPr marL="633413" lvl="1" indent="-342900">
              <a:buFont typeface="+mj-lt"/>
              <a:buAutoNum type="arabicPeriod"/>
            </a:pPr>
            <a:r>
              <a:rPr lang="en-US" dirty="0" smtClean="0"/>
              <a:t>Save the model in the repository</a:t>
            </a:r>
          </a:p>
          <a:p>
            <a:pPr marL="633413" lvl="1" indent="-342900">
              <a:buFont typeface="+mj-lt"/>
              <a:buAutoNum type="arabicPeriod"/>
            </a:pPr>
            <a:r>
              <a:rPr lang="en-US" dirty="0" smtClean="0"/>
              <a:t>Deploy and test the model</a:t>
            </a:r>
          </a:p>
          <a:p>
            <a:endParaRPr lang="en-US" dirty="0" smtClean="0"/>
          </a:p>
          <a:p>
            <a:r>
              <a:rPr lang="en-US" dirty="0" smtClean="0"/>
              <a:t>These are the steps that I will show in the demo. </a:t>
            </a:r>
          </a:p>
          <a:p>
            <a:endParaRPr lang="en-US" dirty="0" smtClean="0"/>
          </a:p>
          <a:p>
            <a:r>
              <a:rPr lang="en-US" dirty="0" smtClean="0"/>
              <a:t>The final step, implementing a REST client application is outside</a:t>
            </a:r>
            <a:r>
              <a:rPr lang="en-US" baseline="0" dirty="0" smtClean="0"/>
              <a:t> of DSX. It’s a simple programming tasks that all developers are familiar with, so we will not focus on it in the demo.</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3</a:t>
            </a:fld>
            <a:endParaRPr lang="en-US"/>
          </a:p>
        </p:txBody>
      </p:sp>
    </p:spTree>
    <p:extLst>
      <p:ext uri="{BB962C8B-B14F-4D97-AF65-F5344CB8AC3E}">
        <p14:creationId xmlns:p14="http://schemas.microsoft.com/office/powerpoint/2010/main" val="39264404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13" descr="Analytics-pos-inline.pn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814" y="630177"/>
            <a:ext cx="1209675"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ibm_sp_lockup_western-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6547" y="602615"/>
            <a:ext cx="817632" cy="310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Line 4"/>
          <p:cNvSpPr>
            <a:spLocks noChangeShapeType="1"/>
          </p:cNvSpPr>
          <p:nvPr/>
        </p:nvSpPr>
        <p:spPr bwMode="auto">
          <a:xfrm flipH="1">
            <a:off x="260351" y="906463"/>
            <a:ext cx="8621713"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cs typeface="+mn-cs"/>
            </a:endParaRPr>
          </a:p>
        </p:txBody>
      </p:sp>
      <p:pic>
        <p:nvPicPr>
          <p:cNvPr id="7" name="Picture 12" descr="BDA_PPT_color_4x3_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9" y="3683000"/>
            <a:ext cx="8631237"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674" name="Rectangle 2"/>
          <p:cNvSpPr>
            <a:spLocks noGrp="1" noChangeArrowheads="1"/>
          </p:cNvSpPr>
          <p:nvPr>
            <p:ph type="ctrTitle" hasCustomPrompt="1"/>
          </p:nvPr>
        </p:nvSpPr>
        <p:spPr>
          <a:xfrm>
            <a:off x="227014" y="2343152"/>
            <a:ext cx="8631614" cy="1077913"/>
          </a:xfrm>
        </p:spPr>
        <p:txBody>
          <a:bodyPr anchor="b"/>
          <a:lstStyle>
            <a:lvl1pPr>
              <a:defRPr sz="3500"/>
            </a:lvl1pPr>
          </a:lstStyle>
          <a:p>
            <a:pPr lvl="0"/>
            <a:r>
              <a:rPr lang="en-US" noProof="0" dirty="0" smtClean="0"/>
              <a:t>Click to Edit Master Title Style</a:t>
            </a:r>
          </a:p>
        </p:txBody>
      </p:sp>
      <p:sp>
        <p:nvSpPr>
          <p:cNvPr id="28677" name="Rectangle 5"/>
          <p:cNvSpPr>
            <a:spLocks noGrp="1" noChangeArrowheads="1"/>
          </p:cNvSpPr>
          <p:nvPr>
            <p:ph type="subTitle" sz="quarter" idx="1" hasCustomPrompt="1"/>
          </p:nvPr>
        </p:nvSpPr>
        <p:spPr>
          <a:xfrm>
            <a:off x="249238" y="917577"/>
            <a:ext cx="8593311" cy="492125"/>
          </a:xfrm>
        </p:spPr>
        <p:txBody>
          <a:bodyPr anchor="b"/>
          <a:lstStyle>
            <a:lvl1pPr marL="0" indent="0">
              <a:buFont typeface="Wingdings" charset="0"/>
              <a:buNone/>
              <a:defRPr sz="1100"/>
            </a:lvl1pPr>
          </a:lstStyle>
          <a:p>
            <a:pPr lvl="0"/>
            <a:r>
              <a:rPr lang="en-US" noProof="0" dirty="0" smtClean="0"/>
              <a:t>Click to Edit Master Subtitle Style</a:t>
            </a:r>
          </a:p>
        </p:txBody>
      </p:sp>
      <p:sp>
        <p:nvSpPr>
          <p:cNvPr id="9" name="Rectangle 6"/>
          <p:cNvSpPr>
            <a:spLocks noChangeArrowheads="1"/>
          </p:cNvSpPr>
          <p:nvPr/>
        </p:nvSpPr>
        <p:spPr bwMode="black">
          <a:xfrm>
            <a:off x="5934076" y="6481765"/>
            <a:ext cx="3054350"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r"/>
            <a:r>
              <a:rPr lang="en-US" sz="900" dirty="0"/>
              <a:t>© </a:t>
            </a:r>
            <a:r>
              <a:rPr lang="en-US" sz="900" dirty="0" smtClean="0"/>
              <a:t>2017 </a:t>
            </a:r>
            <a:r>
              <a:rPr lang="en-US" sz="900" dirty="0"/>
              <a:t>IBM Corporation</a:t>
            </a:r>
          </a:p>
        </p:txBody>
      </p:sp>
    </p:spTree>
    <p:extLst>
      <p:ext uri="{BB962C8B-B14F-4D97-AF65-F5344CB8AC3E}">
        <p14:creationId xmlns:p14="http://schemas.microsoft.com/office/powerpoint/2010/main" val="3583281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839354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P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baseline="0"/>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p:nvSpPr>
        <p:spPr>
          <a:xfrm>
            <a:off x="1839192" y="6446616"/>
            <a:ext cx="5465618" cy="276999"/>
          </a:xfrm>
          <a:prstGeom prst="rect">
            <a:avLst/>
          </a:prstGeom>
          <a:noFill/>
        </p:spPr>
        <p:txBody>
          <a:bodyPr wrap="square" rtlCol="0">
            <a:spAutoFit/>
          </a:bodyPr>
          <a:lstStyle/>
          <a:p>
            <a:r>
              <a:rPr lang="en-US" sz="1200" dirty="0" smtClean="0"/>
              <a:t>IBM Internal and Business </a:t>
            </a:r>
            <a:r>
              <a:rPr lang="en-US" sz="1200" smtClean="0"/>
              <a:t>Partners Use Only </a:t>
            </a:r>
            <a:r>
              <a:rPr lang="en-US" sz="1200" dirty="0" smtClean="0"/>
              <a:t>- </a:t>
            </a:r>
            <a:r>
              <a:rPr lang="en-US" sz="1200" b="1" dirty="0" smtClean="0"/>
              <a:t>Not for</a:t>
            </a:r>
            <a:r>
              <a:rPr lang="en-US" sz="1200" b="1" baseline="0" dirty="0" smtClean="0"/>
              <a:t> External Distribution</a:t>
            </a:r>
            <a:endParaRPr lang="en-US" sz="1200" b="1" dirty="0"/>
          </a:p>
        </p:txBody>
      </p:sp>
    </p:spTree>
    <p:extLst>
      <p:ext uri="{BB962C8B-B14F-4D97-AF65-F5344CB8AC3E}">
        <p14:creationId xmlns:p14="http://schemas.microsoft.com/office/powerpoint/2010/main" val="2508300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2400" b="1" cap="all"/>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40902714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266701" y="1471751"/>
            <a:ext cx="4194175"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hasCustomPrompt="1"/>
          </p:nvPr>
        </p:nvSpPr>
        <p:spPr>
          <a:xfrm>
            <a:off x="4613276" y="1471751"/>
            <a:ext cx="4195763"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66577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338102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24922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9" descr="Analytics-pos-inline.png"/>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2689" y="280925"/>
            <a:ext cx="1209675"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0" name="Rectangle 2"/>
          <p:cNvSpPr>
            <a:spLocks noGrp="1" noChangeArrowheads="1"/>
          </p:cNvSpPr>
          <p:nvPr>
            <p:ph type="title"/>
          </p:nvPr>
        </p:nvSpPr>
        <p:spPr bwMode="auto">
          <a:xfrm>
            <a:off x="265113" y="593725"/>
            <a:ext cx="8545512" cy="5016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27651" name="Rectangle 3"/>
          <p:cNvSpPr>
            <a:spLocks noGrp="1" noChangeArrowheads="1"/>
          </p:cNvSpPr>
          <p:nvPr>
            <p:ph type="body" idx="1"/>
          </p:nvPr>
        </p:nvSpPr>
        <p:spPr bwMode="auto">
          <a:xfrm>
            <a:off x="266700" y="1269874"/>
            <a:ext cx="8542338" cy="509917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prstTxWarp prst="textNoShape">
              <a:avLst/>
            </a:prstTxWarp>
          </a:bodyPr>
          <a:lstStyle/>
          <a:p>
            <a:pPr lvl="0"/>
            <a:r>
              <a:rPr lang="en-US" dirty="0"/>
              <a:t>Click to edit </a:t>
            </a:r>
            <a:r>
              <a:rPr lang="en-US" dirty="0" smtClean="0"/>
              <a:t>master </a:t>
            </a:r>
            <a:r>
              <a:rPr lang="en-US" dirty="0"/>
              <a:t>text styles</a:t>
            </a:r>
          </a:p>
          <a:p>
            <a:pPr lvl="1"/>
            <a:r>
              <a:rPr lang="en-US" dirty="0"/>
              <a:t>Second level</a:t>
            </a:r>
          </a:p>
          <a:p>
            <a:pPr lvl="2"/>
            <a:r>
              <a:rPr lang="en-US" dirty="0"/>
              <a:t>Third level</a:t>
            </a:r>
          </a:p>
        </p:txBody>
      </p:sp>
      <p:sp>
        <p:nvSpPr>
          <p:cNvPr id="27652" name="Line 4"/>
          <p:cNvSpPr>
            <a:spLocks noChangeShapeType="1"/>
          </p:cNvSpPr>
          <p:nvPr/>
        </p:nvSpPr>
        <p:spPr bwMode="auto">
          <a:xfrm>
            <a:off x="258764" y="549275"/>
            <a:ext cx="862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cs typeface="+mn-cs"/>
            </a:endParaRPr>
          </a:p>
        </p:txBody>
      </p:sp>
      <p:sp>
        <p:nvSpPr>
          <p:cNvPr id="1029" name="Rectangle 6"/>
          <p:cNvSpPr>
            <a:spLocks noChangeArrowheads="1"/>
          </p:cNvSpPr>
          <p:nvPr/>
        </p:nvSpPr>
        <p:spPr bwMode="black">
          <a:xfrm>
            <a:off x="5934076" y="6481765"/>
            <a:ext cx="3054350"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r"/>
            <a:r>
              <a:rPr lang="en-US" sz="900" dirty="0"/>
              <a:t>© </a:t>
            </a:r>
            <a:r>
              <a:rPr lang="en-US" sz="900" dirty="0" smtClean="0"/>
              <a:t>2017 </a:t>
            </a:r>
            <a:r>
              <a:rPr lang="en-US" sz="900" dirty="0"/>
              <a:t>IBM Corporation</a:t>
            </a:r>
          </a:p>
        </p:txBody>
      </p:sp>
      <p:sp>
        <p:nvSpPr>
          <p:cNvPr id="27654" name="Rectangle 6"/>
          <p:cNvSpPr>
            <a:spLocks noChangeArrowheads="1"/>
          </p:cNvSpPr>
          <p:nvPr/>
        </p:nvSpPr>
        <p:spPr bwMode="auto">
          <a:xfrm>
            <a:off x="190500" y="6456363"/>
            <a:ext cx="552450" cy="247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1000">
                <a:cs typeface="+mn-cs"/>
              </a:rPr>
              <a:pPr>
                <a:defRPr/>
              </a:pPr>
              <a:t>‹#›</a:t>
            </a:fld>
            <a:endParaRPr lang="en-US" sz="1000">
              <a:cs typeface="+mn-cs"/>
            </a:endParaRPr>
          </a:p>
        </p:txBody>
      </p:sp>
      <p:pic>
        <p:nvPicPr>
          <p:cNvPr id="1031" name="Picture 7" descr="ibm_sp_lockup_western-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48955" y="257493"/>
            <a:ext cx="817632" cy="310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42317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tx1"/>
          </a:solidFill>
          <a:latin typeface="+mj-lt"/>
          <a:ea typeface="+mj-ea"/>
          <a:cs typeface="ＭＳ Ｐゴシック" charset="0"/>
        </a:defRPr>
      </a:lvl1pPr>
      <a:lvl2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2pPr>
      <a:lvl3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3pPr>
      <a:lvl4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4pPr>
      <a:lvl5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200">
          <a:solidFill>
            <a:schemeClr val="tx1"/>
          </a:solidFill>
          <a:latin typeface="Arial" charset="0"/>
          <a:ea typeface="ＭＳ Ｐゴシック" charset="0"/>
        </a:defRPr>
      </a:lvl6pPr>
      <a:lvl7pPr marL="914400" algn="l" rtl="0" eaLnBrk="1" fontAlgn="base" hangingPunct="1">
        <a:spcBef>
          <a:spcPct val="0"/>
        </a:spcBef>
        <a:spcAft>
          <a:spcPct val="0"/>
        </a:spcAft>
        <a:defRPr sz="2200">
          <a:solidFill>
            <a:schemeClr val="tx1"/>
          </a:solidFill>
          <a:latin typeface="Arial" charset="0"/>
          <a:ea typeface="ＭＳ Ｐゴシック" charset="0"/>
        </a:defRPr>
      </a:lvl7pPr>
      <a:lvl8pPr marL="1371600" algn="l" rtl="0" eaLnBrk="1" fontAlgn="base" hangingPunct="1">
        <a:spcBef>
          <a:spcPct val="0"/>
        </a:spcBef>
        <a:spcAft>
          <a:spcPct val="0"/>
        </a:spcAft>
        <a:defRPr sz="2200">
          <a:solidFill>
            <a:schemeClr val="tx1"/>
          </a:solidFill>
          <a:latin typeface="Arial" charset="0"/>
          <a:ea typeface="ＭＳ Ｐゴシック" charset="0"/>
        </a:defRPr>
      </a:lvl8pPr>
      <a:lvl9pPr marL="1828800" algn="l" rtl="0" eaLnBrk="1" fontAlgn="base" hangingPunct="1">
        <a:spcBef>
          <a:spcPct val="0"/>
        </a:spcBef>
        <a:spcAft>
          <a:spcPct val="0"/>
        </a:spcAft>
        <a:defRPr sz="2200">
          <a:solidFill>
            <a:schemeClr val="tx1"/>
          </a:solidFill>
          <a:latin typeface="Arial" charset="0"/>
          <a:ea typeface="ＭＳ Ｐゴシック" charset="0"/>
        </a:defRPr>
      </a:lvl9pPr>
    </p:titleStyle>
    <p:bodyStyle>
      <a:lvl1pPr marL="176213" indent="-176213" algn="l" rtl="0" eaLnBrk="1" fontAlgn="base" hangingPunct="1">
        <a:spcBef>
          <a:spcPct val="20000"/>
        </a:spcBef>
        <a:spcAft>
          <a:spcPct val="0"/>
        </a:spcAft>
        <a:buClr>
          <a:schemeClr val="tx1"/>
        </a:buClr>
        <a:buFont typeface="Wingdings" charset="0"/>
        <a:buChar char="§"/>
        <a:defRPr sz="2000" b="1">
          <a:solidFill>
            <a:srgbClr val="000000"/>
          </a:solidFill>
          <a:latin typeface="+mn-lt"/>
          <a:ea typeface="+mn-ea"/>
          <a:cs typeface="ＭＳ Ｐゴシック" charset="0"/>
        </a:defRPr>
      </a:lvl1pPr>
      <a:lvl2pPr marL="515938" indent="-225425" algn="l" rtl="0" eaLnBrk="1" fontAlgn="base" hangingPunct="1">
        <a:spcBef>
          <a:spcPct val="20000"/>
        </a:spcBef>
        <a:spcAft>
          <a:spcPct val="0"/>
        </a:spcAft>
        <a:buClr>
          <a:schemeClr val="tx1"/>
        </a:buClr>
        <a:buFont typeface="Symbol" charset="0"/>
        <a:buChar char="-"/>
        <a:defRPr sz="1800">
          <a:solidFill>
            <a:schemeClr val="tx1"/>
          </a:solidFill>
          <a:latin typeface="+mn-lt"/>
          <a:ea typeface="+mn-ea"/>
        </a:defRPr>
      </a:lvl2pPr>
      <a:lvl3pPr marL="804863" indent="-171450" algn="l" rtl="0" eaLnBrk="1" fontAlgn="base" hangingPunct="1">
        <a:spcBef>
          <a:spcPct val="20000"/>
        </a:spcBef>
        <a:spcAft>
          <a:spcPct val="0"/>
        </a:spcAft>
        <a:buClr>
          <a:schemeClr val="tx1"/>
        </a:buClr>
        <a:buChar char="•"/>
        <a:defRPr sz="1600">
          <a:solidFill>
            <a:schemeClr val="tx1"/>
          </a:solidFill>
          <a:latin typeface="+mn-lt"/>
          <a:ea typeface="+mn-ea"/>
        </a:defRPr>
      </a:lvl3pPr>
      <a:lvl4pPr marL="1430338" indent="-176213" algn="l" rtl="0" eaLnBrk="1" fontAlgn="base" hangingPunct="1">
        <a:spcBef>
          <a:spcPct val="20000"/>
        </a:spcBef>
        <a:spcAft>
          <a:spcPct val="0"/>
        </a:spcAft>
        <a:buClr>
          <a:schemeClr val="tx1"/>
        </a:buClr>
        <a:buChar char="•"/>
        <a:defRPr sz="1400">
          <a:solidFill>
            <a:schemeClr val="tx1"/>
          </a:solidFill>
          <a:latin typeface="+mn-lt"/>
          <a:ea typeface="+mn-ea"/>
        </a:defRPr>
      </a:lvl4pPr>
      <a:lvl5pPr marL="1719263" indent="-7938" algn="l" rtl="0" eaLnBrk="1" fontAlgn="base" hangingPunct="1">
        <a:spcBef>
          <a:spcPct val="20000"/>
        </a:spcBef>
        <a:spcAft>
          <a:spcPct val="0"/>
        </a:spcAft>
        <a:buClr>
          <a:schemeClr val="tx1"/>
        </a:buClr>
        <a:defRPr sz="1200">
          <a:solidFill>
            <a:schemeClr val="tx1"/>
          </a:solidFill>
          <a:latin typeface="+mn-lt"/>
          <a:ea typeface="+mn-ea"/>
        </a:defRPr>
      </a:lvl5pPr>
      <a:lvl6pPr marL="2176463" indent="-7938" algn="l" rtl="0" eaLnBrk="1" fontAlgn="base" hangingPunct="1">
        <a:spcBef>
          <a:spcPct val="20000"/>
        </a:spcBef>
        <a:spcAft>
          <a:spcPct val="0"/>
        </a:spcAft>
        <a:buClr>
          <a:schemeClr val="tx1"/>
        </a:buClr>
        <a:defRPr sz="1200">
          <a:solidFill>
            <a:schemeClr val="tx1"/>
          </a:solidFill>
          <a:latin typeface="+mn-lt"/>
          <a:ea typeface="+mn-ea"/>
        </a:defRPr>
      </a:lvl6pPr>
      <a:lvl7pPr marL="2633663" indent="-7938" algn="l" rtl="0" eaLnBrk="1" fontAlgn="base" hangingPunct="1">
        <a:spcBef>
          <a:spcPct val="20000"/>
        </a:spcBef>
        <a:spcAft>
          <a:spcPct val="0"/>
        </a:spcAft>
        <a:buClr>
          <a:schemeClr val="tx1"/>
        </a:buClr>
        <a:defRPr sz="1200">
          <a:solidFill>
            <a:schemeClr val="tx1"/>
          </a:solidFill>
          <a:latin typeface="+mn-lt"/>
          <a:ea typeface="+mn-ea"/>
        </a:defRPr>
      </a:lvl7pPr>
      <a:lvl8pPr marL="3090863" indent="-7938" algn="l" rtl="0" eaLnBrk="1" fontAlgn="base" hangingPunct="1">
        <a:spcBef>
          <a:spcPct val="20000"/>
        </a:spcBef>
        <a:spcAft>
          <a:spcPct val="0"/>
        </a:spcAft>
        <a:buClr>
          <a:schemeClr val="tx1"/>
        </a:buClr>
        <a:defRPr sz="1200">
          <a:solidFill>
            <a:schemeClr val="tx1"/>
          </a:solidFill>
          <a:latin typeface="+mn-lt"/>
          <a:ea typeface="+mn-ea"/>
        </a:defRPr>
      </a:lvl8pPr>
      <a:lvl9pPr marL="3548063" indent="-7938" algn="l" rtl="0" eaLnBrk="1" fontAlgn="base" hangingPunct="1">
        <a:spcBef>
          <a:spcPct val="20000"/>
        </a:spcBef>
        <a:spcAft>
          <a:spcPct val="0"/>
        </a:spcAft>
        <a:buClr>
          <a:schemeClr val="tx1"/>
        </a:buCl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38" y="2237644"/>
            <a:ext cx="8631614" cy="1077913"/>
          </a:xfrm>
        </p:spPr>
        <p:txBody>
          <a:bodyPr/>
          <a:lstStyle/>
          <a:p>
            <a:r>
              <a:rPr lang="en-US" sz="3200" dirty="0" smtClean="0"/>
              <a:t>Credit Card Default – </a:t>
            </a:r>
            <a:r>
              <a:rPr lang="en-US" sz="3200" dirty="0" smtClean="0"/>
              <a:t>Use Case Slides</a:t>
            </a:r>
            <a:endParaRPr lang="en-US" sz="3200" dirty="0"/>
          </a:p>
        </p:txBody>
      </p:sp>
      <p:sp>
        <p:nvSpPr>
          <p:cNvPr id="3" name="Subtitle 2"/>
          <p:cNvSpPr>
            <a:spLocks noGrp="1"/>
          </p:cNvSpPr>
          <p:nvPr>
            <p:ph type="subTitle" sz="quarter" idx="1"/>
          </p:nvPr>
        </p:nvSpPr>
        <p:spPr/>
        <p:txBody>
          <a:bodyPr/>
          <a:lstStyle/>
          <a:p>
            <a:r>
              <a:rPr lang="en-US" dirty="0" smtClean="0"/>
              <a:t>Elena Lowery, IBM Analytics Architect</a:t>
            </a:r>
          </a:p>
        </p:txBody>
      </p:sp>
    </p:spTree>
    <p:extLst>
      <p:ext uri="{BB962C8B-B14F-4D97-AF65-F5344CB8AC3E}">
        <p14:creationId xmlns:p14="http://schemas.microsoft.com/office/powerpoint/2010/main" val="1159306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use case: </a:t>
            </a:r>
            <a:r>
              <a:rPr lang="en-US" dirty="0" smtClean="0"/>
              <a:t>Credit Card Default</a:t>
            </a:r>
            <a:endParaRPr lang="en-US" dirty="0"/>
          </a:p>
        </p:txBody>
      </p:sp>
      <p:sp>
        <p:nvSpPr>
          <p:cNvPr id="3" name="Content Placeholder 2"/>
          <p:cNvSpPr>
            <a:spLocks noGrp="1"/>
          </p:cNvSpPr>
          <p:nvPr>
            <p:ph idx="1"/>
          </p:nvPr>
        </p:nvSpPr>
        <p:spPr/>
        <p:txBody>
          <a:bodyPr/>
          <a:lstStyle/>
          <a:p>
            <a:r>
              <a:rPr lang="en-US" b="0" dirty="0" smtClean="0"/>
              <a:t>In our demo we’ll show how to use analytics to </a:t>
            </a:r>
            <a:r>
              <a:rPr lang="en-US" b="0" dirty="0" smtClean="0"/>
              <a:t>predict credit card default</a:t>
            </a:r>
          </a:p>
          <a:p>
            <a:pPr lvl="1"/>
            <a:r>
              <a:rPr lang="en-US" sz="1600" dirty="0"/>
              <a:t>A client approved many low value merchant accounts without much scrutiny. Many of those merchant accounts resulted in default. The client thinks that they should have put more of an emphasis on their applicant screening </a:t>
            </a:r>
            <a:r>
              <a:rPr lang="en-US" sz="1600" dirty="0" smtClean="0"/>
              <a:t>process</a:t>
            </a:r>
            <a:endParaRPr lang="en-US" sz="1600" b="0" dirty="0" smtClean="0"/>
          </a:p>
          <a:p>
            <a:pPr marL="0" indent="0">
              <a:buNone/>
            </a:pPr>
            <a:endParaRPr lang="en-US" sz="1000" b="0" dirty="0" smtClean="0"/>
          </a:p>
          <a:p>
            <a:r>
              <a:rPr lang="en-US" dirty="0" smtClean="0"/>
              <a:t>Goals</a:t>
            </a:r>
          </a:p>
          <a:p>
            <a:pPr lvl="1"/>
            <a:r>
              <a:rPr lang="en-US" sz="1600" dirty="0" smtClean="0"/>
              <a:t>Understand </a:t>
            </a:r>
            <a:r>
              <a:rPr lang="en-US" sz="1600" dirty="0" smtClean="0"/>
              <a:t>profiles of merchants who have defaulted on their credit cards and share </a:t>
            </a:r>
            <a:r>
              <a:rPr lang="en-US" sz="1600" dirty="0" smtClean="0"/>
              <a:t>it with the </a:t>
            </a:r>
            <a:r>
              <a:rPr lang="en-US" sz="1600" dirty="0" smtClean="0"/>
              <a:t>acquisitions, marketing, and </a:t>
            </a:r>
            <a:r>
              <a:rPr lang="en-US" sz="1600" dirty="0" smtClean="0"/>
              <a:t>customer care teams</a:t>
            </a:r>
          </a:p>
          <a:p>
            <a:pPr lvl="1"/>
            <a:r>
              <a:rPr lang="en-US" sz="1600" dirty="0" smtClean="0"/>
              <a:t>Create a predictive model for </a:t>
            </a:r>
            <a:r>
              <a:rPr lang="en-US" sz="1600" dirty="0" smtClean="0"/>
              <a:t>credit card default</a:t>
            </a:r>
            <a:endParaRPr lang="en-US" sz="1600" dirty="0" smtClean="0"/>
          </a:p>
          <a:p>
            <a:pPr lvl="1"/>
            <a:r>
              <a:rPr lang="en-US" sz="1600" dirty="0" smtClean="0"/>
              <a:t>The model can be deployed for batch or real time scoring</a:t>
            </a:r>
          </a:p>
          <a:p>
            <a:pPr lvl="2"/>
            <a:r>
              <a:rPr lang="en-US" sz="1400" dirty="0" smtClean="0"/>
              <a:t>Batch scoring – provide scoring results to the marketing </a:t>
            </a:r>
            <a:r>
              <a:rPr lang="en-US" sz="1400" dirty="0" smtClean="0"/>
              <a:t>and acquisitions team</a:t>
            </a:r>
            <a:endParaRPr lang="en-US" sz="1400" dirty="0" smtClean="0"/>
          </a:p>
          <a:p>
            <a:pPr lvl="2"/>
            <a:r>
              <a:rPr lang="en-US" sz="1400" dirty="0" smtClean="0"/>
              <a:t>Real time scoring – real time offers on Webpage, Call center application</a:t>
            </a:r>
          </a:p>
          <a:p>
            <a:pPr marL="0" indent="0">
              <a:buNone/>
            </a:pPr>
            <a:endParaRPr lang="en-US" sz="1000" b="0" dirty="0" smtClean="0"/>
          </a:p>
        </p:txBody>
      </p:sp>
      <p:pic>
        <p:nvPicPr>
          <p:cNvPr id="7" name="Picture 6"/>
          <p:cNvPicPr>
            <a:picLocks noChangeAspect="1"/>
          </p:cNvPicPr>
          <p:nvPr/>
        </p:nvPicPr>
        <p:blipFill>
          <a:blip r:embed="rId3"/>
          <a:stretch>
            <a:fillRect/>
          </a:stretch>
        </p:blipFill>
        <p:spPr>
          <a:xfrm>
            <a:off x="5965143" y="4744902"/>
            <a:ext cx="2673940" cy="1693107"/>
          </a:xfrm>
          <a:prstGeom prst="rect">
            <a:avLst/>
          </a:prstGeom>
        </p:spPr>
      </p:pic>
      <p:cxnSp>
        <p:nvCxnSpPr>
          <p:cNvPr id="8" name="Straight Arrow Connector 7"/>
          <p:cNvCxnSpPr/>
          <p:nvPr/>
        </p:nvCxnSpPr>
        <p:spPr>
          <a:xfrm>
            <a:off x="4113910" y="5699633"/>
            <a:ext cx="1681279" cy="64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179681" y="5248135"/>
            <a:ext cx="1568058" cy="276999"/>
          </a:xfrm>
          <a:prstGeom prst="rect">
            <a:avLst/>
          </a:prstGeom>
          <a:noFill/>
        </p:spPr>
        <p:txBody>
          <a:bodyPr wrap="none" rtlCol="0">
            <a:spAutoFit/>
          </a:bodyPr>
          <a:lstStyle/>
          <a:p>
            <a:r>
              <a:rPr lang="en-US" sz="1200" b="1" dirty="0" smtClean="0"/>
              <a:t>Real time analytics</a:t>
            </a:r>
            <a:endParaRPr lang="en-US" sz="1200" b="1" dirty="0"/>
          </a:p>
        </p:txBody>
      </p:sp>
      <p:pic>
        <p:nvPicPr>
          <p:cNvPr id="10" name="Picture 9"/>
          <p:cNvPicPr>
            <a:picLocks noChangeAspect="1"/>
          </p:cNvPicPr>
          <p:nvPr/>
        </p:nvPicPr>
        <p:blipFill>
          <a:blip r:embed="rId4"/>
          <a:stretch>
            <a:fillRect/>
          </a:stretch>
        </p:blipFill>
        <p:spPr>
          <a:xfrm>
            <a:off x="1291859" y="4787757"/>
            <a:ext cx="2637532" cy="1719212"/>
          </a:xfrm>
          <a:prstGeom prst="rect">
            <a:avLst/>
          </a:prstGeom>
        </p:spPr>
      </p:pic>
    </p:spTree>
    <p:extLst>
      <p:ext uri="{BB962C8B-B14F-4D97-AF65-F5344CB8AC3E}">
        <p14:creationId xmlns:p14="http://schemas.microsoft.com/office/powerpoint/2010/main" val="1138309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steps</a:t>
            </a:r>
            <a:endParaRPr lang="en-US" dirty="0"/>
          </a:p>
        </p:txBody>
      </p:sp>
      <p:sp>
        <p:nvSpPr>
          <p:cNvPr id="3" name="Content Placeholder 2"/>
          <p:cNvSpPr>
            <a:spLocks noGrp="1"/>
          </p:cNvSpPr>
          <p:nvPr>
            <p:ph idx="1"/>
          </p:nvPr>
        </p:nvSpPr>
        <p:spPr/>
        <p:txBody>
          <a:bodyPr/>
          <a:lstStyle/>
          <a:p>
            <a:r>
              <a:rPr lang="en-US" dirty="0" smtClean="0"/>
              <a:t>In DSX</a:t>
            </a:r>
          </a:p>
          <a:p>
            <a:pPr marL="633413" lvl="1" indent="-342900">
              <a:buFont typeface="+mj-lt"/>
              <a:buAutoNum type="arabicPeriod"/>
            </a:pPr>
            <a:r>
              <a:rPr lang="en-US" dirty="0" smtClean="0"/>
              <a:t>Build credit card default predictive </a:t>
            </a:r>
            <a:r>
              <a:rPr lang="en-US" dirty="0" smtClean="0"/>
              <a:t>model using historical data</a:t>
            </a:r>
          </a:p>
          <a:p>
            <a:pPr marL="633413" lvl="1" indent="-342900">
              <a:buFont typeface="+mj-lt"/>
              <a:buAutoNum type="arabicPeriod"/>
            </a:pPr>
            <a:r>
              <a:rPr lang="en-US" dirty="0" smtClean="0"/>
              <a:t>Save the model in the repository</a:t>
            </a:r>
          </a:p>
          <a:p>
            <a:pPr marL="633413" lvl="1" indent="-342900">
              <a:buFont typeface="+mj-lt"/>
              <a:buAutoNum type="arabicPeriod"/>
            </a:pPr>
            <a:r>
              <a:rPr lang="en-US" dirty="0" smtClean="0"/>
              <a:t>Deploy and test the model</a:t>
            </a:r>
          </a:p>
          <a:p>
            <a:endParaRPr lang="en-US" dirty="0"/>
          </a:p>
          <a:p>
            <a:r>
              <a:rPr lang="en-US" dirty="0" smtClean="0"/>
              <a:t>Call Center application</a:t>
            </a:r>
          </a:p>
          <a:p>
            <a:pPr marL="633413" lvl="1" indent="-342900">
              <a:buFont typeface="+mj-lt"/>
              <a:buAutoNum type="arabicPeriod"/>
            </a:pPr>
            <a:r>
              <a:rPr lang="en-US" dirty="0" smtClean="0"/>
              <a:t>Implement REST Client</a:t>
            </a:r>
          </a:p>
          <a:p>
            <a:pPr marL="0" indent="0">
              <a:buNone/>
            </a:pPr>
            <a:endParaRPr lang="en-US" sz="1050" b="0" dirty="0" smtClean="0"/>
          </a:p>
        </p:txBody>
      </p:sp>
    </p:spTree>
    <p:extLst>
      <p:ext uri="{BB962C8B-B14F-4D97-AF65-F5344CB8AC3E}">
        <p14:creationId xmlns:p14="http://schemas.microsoft.com/office/powerpoint/2010/main" val="1967457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IBM Analytics_wht_template">
  <a:themeElements>
    <a:clrScheme name="Custom 2">
      <a:dk1>
        <a:srgbClr val="000000"/>
      </a:dk1>
      <a:lt1>
        <a:srgbClr val="FFFFFF"/>
      </a:lt1>
      <a:dk2>
        <a:srgbClr val="005D81"/>
      </a:dk2>
      <a:lt2>
        <a:srgbClr val="808080"/>
      </a:lt2>
      <a:accent1>
        <a:srgbClr val="007DAD"/>
      </a:accent1>
      <a:accent2>
        <a:srgbClr val="00B2EF"/>
      </a:accent2>
      <a:accent3>
        <a:srgbClr val="FFFFFF"/>
      </a:accent3>
      <a:accent4>
        <a:srgbClr val="000000"/>
      </a:accent4>
      <a:accent5>
        <a:srgbClr val="F39128"/>
      </a:accent5>
      <a:accent6>
        <a:srgbClr val="0070C0"/>
      </a:accent6>
      <a:hlink>
        <a:srgbClr val="007DAD"/>
      </a:hlink>
      <a:folHlink>
        <a:srgbClr val="F39128"/>
      </a:folHlink>
    </a:clrScheme>
    <a:fontScheme name="Big_Data_&amp;_Analytics_Brand_wht_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3" id="{12C11A47-8DDC-BD4D-AE51-40F1E63104CC}" vid="{5C5CB90A-7245-514F-8E1A-BEB447327A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ZACS_Template_2017_4x3_V13</Template>
  <TotalTime>1554</TotalTime>
  <Words>349</Words>
  <Application>Microsoft Office PowerPoint</Application>
  <PresentationFormat>On-screen Show (4:3)</PresentationFormat>
  <Paragraphs>36</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ＭＳ Ｐゴシック</vt:lpstr>
      <vt:lpstr>Arial</vt:lpstr>
      <vt:lpstr>Calibri</vt:lpstr>
      <vt:lpstr>Symbol</vt:lpstr>
      <vt:lpstr>Wingdings</vt:lpstr>
      <vt:lpstr>IBM Analytics_wht_template</vt:lpstr>
      <vt:lpstr>Credit Card Default – Use Case Slides</vt:lpstr>
      <vt:lpstr>Demo use case: Credit Card Default</vt:lpstr>
      <vt:lpstr>Implementation steps</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DSX Architecture</dc:title>
  <dc:creator>ADMINIBM</dc:creator>
  <cp:lastModifiedBy>ADMINIBM</cp:lastModifiedBy>
  <cp:revision>146</cp:revision>
  <dcterms:created xsi:type="dcterms:W3CDTF">2017-03-28T14:25:02Z</dcterms:created>
  <dcterms:modified xsi:type="dcterms:W3CDTF">2017-08-18T17:47:06Z</dcterms:modified>
</cp:coreProperties>
</file>