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9" r:id="rId2"/>
    <p:sldMasterId id="2147483781" r:id="rId3"/>
  </p:sldMasterIdLst>
  <p:notesMasterIdLst>
    <p:notesMasterId r:id="rId30"/>
  </p:notesMasterIdLst>
  <p:sldIdLst>
    <p:sldId id="339" r:id="rId4"/>
    <p:sldId id="281" r:id="rId5"/>
    <p:sldId id="327" r:id="rId6"/>
    <p:sldId id="365" r:id="rId7"/>
    <p:sldId id="369" r:id="rId8"/>
    <p:sldId id="367" r:id="rId9"/>
    <p:sldId id="370" r:id="rId10"/>
    <p:sldId id="371" r:id="rId11"/>
    <p:sldId id="372" r:id="rId12"/>
    <p:sldId id="373" r:id="rId13"/>
    <p:sldId id="376" r:id="rId14"/>
    <p:sldId id="368" r:id="rId15"/>
    <p:sldId id="374" r:id="rId16"/>
    <p:sldId id="364" r:id="rId17"/>
    <p:sldId id="361" r:id="rId18"/>
    <p:sldId id="357" r:id="rId19"/>
    <p:sldId id="355" r:id="rId20"/>
    <p:sldId id="359" r:id="rId21"/>
    <p:sldId id="360" r:id="rId22"/>
    <p:sldId id="375" r:id="rId23"/>
    <p:sldId id="363" r:id="rId24"/>
    <p:sldId id="354" r:id="rId25"/>
    <p:sldId id="366" r:id="rId26"/>
    <p:sldId id="288" r:id="rId27"/>
    <p:sldId id="349" r:id="rId28"/>
    <p:sldId id="362"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Microsoft Office User"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94683"/>
  </p:normalViewPr>
  <p:slideViewPr>
    <p:cSldViewPr snapToGrid="0" snapToObjects="1" showGuides="1">
      <p:cViewPr varScale="1">
        <p:scale>
          <a:sx n="110" d="100"/>
          <a:sy n="110" d="100"/>
        </p:scale>
        <p:origin x="446" y="67"/>
      </p:cViewPr>
      <p:guideLst>
        <p:guide orient="horz" pos="1620"/>
        <p:guide pos="2880"/>
      </p:guideLst>
    </p:cSldViewPr>
  </p:slideViewPr>
  <p:outlineViewPr>
    <p:cViewPr>
      <p:scale>
        <a:sx n="33" d="100"/>
        <a:sy n="33" d="100"/>
      </p:scale>
      <p:origin x="0" y="-2912"/>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ED143-1506-434C-B47D-CBF33F177BEB}" type="slidenum">
              <a:rPr lang="en-US" smtClean="0"/>
              <a:t>1</a:t>
            </a:fld>
            <a:endParaRPr lang="en-US"/>
          </a:p>
        </p:txBody>
      </p:sp>
    </p:spTree>
    <p:extLst>
      <p:ext uri="{BB962C8B-B14F-4D97-AF65-F5344CB8AC3E}">
        <p14:creationId xmlns:p14="http://schemas.microsoft.com/office/powerpoint/2010/main" val="70917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3300" y="642938"/>
            <a:ext cx="4903788" cy="2759075"/>
          </a:xfrm>
        </p:spPr>
      </p:sp>
      <p:sp>
        <p:nvSpPr>
          <p:cNvPr id="3" name="Notes Placeholder 2"/>
          <p:cNvSpPr>
            <a:spLocks noGrp="1"/>
          </p:cNvSpPr>
          <p:nvPr>
            <p:ph type="body" idx="1"/>
          </p:nvPr>
        </p:nvSpPr>
        <p:spPr/>
        <p:txBody>
          <a:bodyPr/>
          <a:lstStyle/>
          <a:p>
            <a:r>
              <a:rPr lang="en-US" dirty="0"/>
              <a:t>Let’s</a:t>
            </a:r>
            <a:r>
              <a:rPr lang="en-US" baseline="0" dirty="0"/>
              <a:t> say you have a single truck that needs to visit 5 different locations and we are trying to determine in what order to visit these locations in order to minimize the distance traveled. The number of different ways in which we can visit these 5 locations is 120. So we can easily enumerate them, sort them and pick the best. If we double the number of locations that we need to visit to 10 then the number of possibilities goes from 120 to over 3 million. So by increasing the inputs by a factor of 2 we increase the possibilities that we need to consider by a factor of 20,000!</a:t>
            </a:r>
          </a:p>
          <a:p>
            <a:endParaRPr lang="en-US" baseline="0" dirty="0"/>
          </a:p>
          <a:p>
            <a:r>
              <a:rPr lang="en-US" baseline="0" dirty="0"/>
              <a:t>Consider now that real world problems contain 100s of trucks and 1000s of locations, the number of possibilities that we have to consider is literally larger than the number of grains of sand in the entire world. It is impossible to look for this proverbial needle or grain in a hay stack even if we had a lifetime to do it. Yet companies like UPS and FedEx solve this problem repeatedly on a daily basis. </a:t>
            </a:r>
          </a:p>
          <a:p>
            <a:endParaRPr lang="en-US" baseline="0" dirty="0"/>
          </a:p>
          <a:p>
            <a:r>
              <a:rPr lang="en-US" baseline="0" dirty="0"/>
              <a:t>This problem is known as the combinatorial explosion, in which the number of combinations that we need to consider grows much faster than what we can keep up with. </a:t>
            </a:r>
          </a:p>
          <a:p>
            <a:endParaRPr lang="en-US" baseline="0" dirty="0"/>
          </a:p>
          <a:p>
            <a:r>
              <a:rPr lang="en-US" baseline="0" dirty="0"/>
              <a:t>20! = 2.43E+18</a:t>
            </a:r>
          </a:p>
          <a:p>
            <a:r>
              <a:rPr lang="en-US" baseline="0" dirty="0"/>
              <a:t>21! = 5.11E+19</a:t>
            </a:r>
          </a:p>
          <a:p>
            <a:endParaRPr lang="en-US" baseline="0" dirty="0"/>
          </a:p>
          <a:p>
            <a:r>
              <a:rPr lang="en-US" baseline="0" dirty="0"/>
              <a:t>Number of grains of sand on earth: 7.5E+18</a:t>
            </a:r>
          </a:p>
          <a:p>
            <a:r>
              <a:rPr lang="en-US" baseline="0" dirty="0"/>
              <a:t>https://</a:t>
            </a:r>
            <a:r>
              <a:rPr lang="en-US" baseline="0" dirty="0" err="1"/>
              <a:t>www.npr.org</a:t>
            </a:r>
            <a:r>
              <a:rPr lang="en-US" baseline="0" dirty="0"/>
              <a:t>/sections/</a:t>
            </a:r>
            <a:r>
              <a:rPr lang="en-US" baseline="0" dirty="0" err="1"/>
              <a:t>krulwich</a:t>
            </a:r>
            <a:r>
              <a:rPr lang="en-US" baseline="0" dirty="0"/>
              <a:t>/2012/09/17/161096233/which-is-greater-the-number-of-sand-grains-on-earth-or-stars-in-the-sky</a:t>
            </a:r>
          </a:p>
          <a:p>
            <a:endParaRPr lang="en-US" dirty="0"/>
          </a:p>
        </p:txBody>
      </p:sp>
      <p:sp>
        <p:nvSpPr>
          <p:cNvPr id="4" name="Slide Number Placeholder 3"/>
          <p:cNvSpPr>
            <a:spLocks noGrp="1"/>
          </p:cNvSpPr>
          <p:nvPr>
            <p:ph type="sldNum" sz="quarter" idx="10"/>
          </p:nvPr>
        </p:nvSpPr>
        <p:spPr/>
        <p:txBody>
          <a:bodyPr/>
          <a:lstStyle/>
          <a:p>
            <a:fld id="{A849DECB-480C-6E4E-B1EA-A37E617BFA5B}" type="slidenum">
              <a:rPr lang="en-US" smtClean="0"/>
              <a:t>5</a:t>
            </a:fld>
            <a:endParaRPr lang="en-US"/>
          </a:p>
        </p:txBody>
      </p:sp>
    </p:spTree>
    <p:extLst>
      <p:ext uri="{BB962C8B-B14F-4D97-AF65-F5344CB8AC3E}">
        <p14:creationId xmlns:p14="http://schemas.microsoft.com/office/powerpoint/2010/main" val="251170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3300" y="642938"/>
            <a:ext cx="4903788" cy="2759075"/>
          </a:xfrm>
        </p:spPr>
      </p:sp>
      <p:sp>
        <p:nvSpPr>
          <p:cNvPr id="3" name="Notes Placeholder 2"/>
          <p:cNvSpPr>
            <a:spLocks noGrp="1"/>
          </p:cNvSpPr>
          <p:nvPr>
            <p:ph type="body" idx="1"/>
          </p:nvPr>
        </p:nvSpPr>
        <p:spPr/>
        <p:txBody>
          <a:bodyPr/>
          <a:lstStyle/>
          <a:p>
            <a:r>
              <a:rPr lang="en-US" dirty="0"/>
              <a:t>Fundamentally</a:t>
            </a:r>
            <a:r>
              <a:rPr lang="en-US" baseline="0" dirty="0"/>
              <a:t> the prescriptive analytics / optimization technology and our IBM Decision Optimization products work very similarly to all other analytics technologies and tools. </a:t>
            </a:r>
          </a:p>
          <a:p>
            <a:endParaRPr lang="en-US" baseline="0" dirty="0"/>
          </a:p>
          <a:p>
            <a:r>
              <a:rPr lang="en-US" baseline="0" dirty="0"/>
              <a:t>At first, they need to consume various sets of data that are typically available in ERPs or DBs of one or more departments across the enterprise. It is also common for specific inputs to be manual. In most cases the inputs have to do with the resources that are available and have to be managed, the demand that needs to be satisfied by these resources, additional costs of using resources, and rules of when each resource can be applied or other capacities. Finally, there are business goals that users are typically interested in and define what makes one solution better than another. For example total cost, or revenue or service level to name a few.</a:t>
            </a:r>
          </a:p>
          <a:p>
            <a:endParaRPr lang="en-US" baseline="0" dirty="0"/>
          </a:p>
          <a:p>
            <a:r>
              <a:rPr lang="en-US" baseline="0" dirty="0"/>
              <a:t>Out of all of these in most cases the demand piece might come from a predictive analytics solution like SPSS. However, in organizations that have not implemented any predictive analytics solution this input could simply come from individual estimates or historical averages or a combination of both.</a:t>
            </a:r>
          </a:p>
          <a:p>
            <a:endParaRPr lang="en-US" baseline="0" dirty="0"/>
          </a:p>
          <a:p>
            <a:r>
              <a:rPr lang="en-US" baseline="0" dirty="0"/>
              <a:t>The third step is critical and common to all analytics. An expert has to build a model that consumes the inputs. This model is simply a representation of what can and cannot happen in the business world. Just like a data scientists or statistician builds an SPSS stream an Operations Research professional or Industrial Engineer typically builds an optimization model. Several modeling examples and tutorials are available with the IBM Decision Optimization product distributions. Certain products also contain a modeling environment that make the construction and debugging of models simple.</a:t>
            </a:r>
          </a:p>
          <a:p>
            <a:endParaRPr lang="en-US" baseline="0" dirty="0"/>
          </a:p>
          <a:p>
            <a:r>
              <a:rPr lang="en-US" baseline="0" dirty="0"/>
              <a:t>Once the model is built we load it with the input data to create a problem instance and pass that to the optimization engine. The engine is at that heart our IBM Decision Optimization products. It uses advanced algebraic procedures to determine the best, according to the goals, alternative out of millions if not billions of possibilities in a short amount of time. When finished the engine returns the choices that will result in the maximization or minimization of the selected goals.</a:t>
            </a:r>
          </a:p>
          <a:p>
            <a:endParaRPr lang="en-US" baseline="0" dirty="0"/>
          </a:p>
          <a:p>
            <a:r>
              <a:rPr lang="en-US" baseline="0" dirty="0"/>
              <a:t>The engine choices are typically written back to an ERP system or a DB or can be reviewed through a business intelligence solution like IBM </a:t>
            </a:r>
            <a:r>
              <a:rPr lang="en-US" baseline="0" dirty="0" err="1"/>
              <a:t>Cognos</a:t>
            </a:r>
            <a:r>
              <a:rPr lang="en-US" baseline="0" dirty="0"/>
              <a:t>.</a:t>
            </a:r>
          </a:p>
          <a:p>
            <a:endParaRPr lang="en-US" baseline="0" dirty="0"/>
          </a:p>
          <a:p>
            <a:r>
              <a:rPr lang="en-US" baseline="0" dirty="0"/>
              <a:t>Ideally this process is streamlined and in control of the business user who reviews the result of one solution, changes one of the inputs to create a "what-if” scenario, solves that scenario and compares the two solutions. Once the user is satisfied with one of the solutions they can submit it to their official execution system.</a:t>
            </a:r>
          </a:p>
        </p:txBody>
      </p:sp>
      <p:sp>
        <p:nvSpPr>
          <p:cNvPr id="4" name="Footer Placeholder 3"/>
          <p:cNvSpPr>
            <a:spLocks noGrp="1"/>
          </p:cNvSpPr>
          <p:nvPr>
            <p:ph type="ftr" sz="quarter" idx="10"/>
          </p:nvPr>
        </p:nvSpPr>
        <p:spPr/>
        <p:txBody>
          <a:bodyPr/>
          <a:lstStyle/>
          <a:p>
            <a:pPr>
              <a:defRPr/>
            </a:pPr>
            <a:r>
              <a:rPr lang="en-US"/>
              <a:t>IBM Analytics</a:t>
            </a:r>
            <a:br>
              <a:rPr lang="en-US"/>
            </a:br>
            <a:r>
              <a:rPr lang="en-US"/>
              <a:t>© 2015 IBM Corporation</a:t>
            </a:r>
            <a:endParaRPr lang="en-US" dirty="0"/>
          </a:p>
        </p:txBody>
      </p:sp>
      <p:sp>
        <p:nvSpPr>
          <p:cNvPr id="5" name="Slide Number Placeholder 4"/>
          <p:cNvSpPr>
            <a:spLocks noGrp="1"/>
          </p:cNvSpPr>
          <p:nvPr>
            <p:ph type="sldNum" sz="quarter" idx="11"/>
          </p:nvPr>
        </p:nvSpPr>
        <p:spPr/>
        <p:txBody>
          <a:bodyPr/>
          <a:lstStyle/>
          <a:p>
            <a:pPr>
              <a:defRPr/>
            </a:pPr>
            <a:fld id="{040B581C-626E-294F-B722-58DBE953966B}" type="slidenum">
              <a:rPr lang="en-US" smtClean="0"/>
              <a:pPr>
                <a:defRPr/>
              </a:pPr>
              <a:t>7</a:t>
            </a:fld>
            <a:endParaRPr lang="en-US" dirty="0"/>
          </a:p>
        </p:txBody>
      </p:sp>
    </p:spTree>
    <p:extLst>
      <p:ext uri="{BB962C8B-B14F-4D97-AF65-F5344CB8AC3E}">
        <p14:creationId xmlns:p14="http://schemas.microsoft.com/office/powerpoint/2010/main" val="306614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3300" y="642938"/>
            <a:ext cx="4903788" cy="2759075"/>
          </a:xfrm>
        </p:spPr>
      </p:sp>
      <p:sp>
        <p:nvSpPr>
          <p:cNvPr id="3" name="Notes Placeholder 2"/>
          <p:cNvSpPr>
            <a:spLocks noGrp="1"/>
          </p:cNvSpPr>
          <p:nvPr>
            <p:ph type="body" idx="1"/>
          </p:nvPr>
        </p:nvSpPr>
        <p:spPr/>
        <p:txBody>
          <a:bodyPr/>
          <a:lstStyle/>
          <a:p>
            <a:r>
              <a:rPr lang="en-US" dirty="0"/>
              <a:t>In</a:t>
            </a:r>
            <a:r>
              <a:rPr lang="en-US" baseline="0" dirty="0"/>
              <a:t> all optimization models there are three key constructs that are necessary for the optimization engine to return a solution.</a:t>
            </a:r>
          </a:p>
          <a:p>
            <a:endParaRPr lang="en-US" baseline="0" dirty="0"/>
          </a:p>
          <a:p>
            <a:r>
              <a:rPr lang="en-US" baseline="0" dirty="0"/>
              <a:t>1) The Business Goals (in business terms) or Objectives (in math). An example of an objective (or business goal) is “Maximize Profit”. These are typically the key performance indicators that the business is trying to improve (either increase or decrease). It is common for real world business problems to have multiple Business Goals and as a result the corresponding optimization models will have multiple objectives. For example a company might be looking to maximize profits and minimize cost and maximize service level to customers.</a:t>
            </a:r>
          </a:p>
          <a:p>
            <a:endParaRPr lang="en-US" baseline="0" dirty="0"/>
          </a:p>
          <a:p>
            <a:r>
              <a:rPr lang="en-US" baseline="0" dirty="0"/>
              <a:t>2) The Decisions (in business terms) or Variables (in math). These are the assignments/schedules/plans/routes/allocations that the business is struggling to decide on. An example of a Decision is “how much product A to produce?” (typically in a certain location and a certain time period). In the mathematical model this will be represented by a specific variable, say “X”, or “</a:t>
            </a:r>
            <a:r>
              <a:rPr lang="en-US" baseline="0" dirty="0" err="1"/>
              <a:t>Production_ProductA</a:t>
            </a:r>
            <a:r>
              <a:rPr lang="en-US" baseline="0" dirty="0"/>
              <a:t>” or something equivalent. In a typical optimization model you would have hundreds of thousands and sometimes millions of variables. Typically the more variables you take into consideration the more detailed and valuable your model and solution becomes. </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3) The Business Rules (in business terms) or Constraints (in math). These are the rules or constraints that the decisions need to respect. For example “production must be less than the plan capacity”. This would correspond to a constraint in the optimization model that says “</a:t>
            </a:r>
            <a:r>
              <a:rPr lang="en-US" baseline="0" dirty="0" err="1"/>
              <a:t>Production_ProductA</a:t>
            </a:r>
            <a:r>
              <a:rPr lang="en-US" baseline="0" dirty="0"/>
              <a:t> &lt;= Capacity”. In a typical optimization model you can have dozens of different constraints types, like respect a capacity, respect a product flow connection from location to location, respect precedence constraints between tasks, etc. </a:t>
            </a:r>
          </a:p>
          <a:p>
            <a:endParaRPr lang="en-US" dirty="0"/>
          </a:p>
        </p:txBody>
      </p:sp>
      <p:sp>
        <p:nvSpPr>
          <p:cNvPr id="4" name="Footer Placeholder 3"/>
          <p:cNvSpPr>
            <a:spLocks noGrp="1"/>
          </p:cNvSpPr>
          <p:nvPr>
            <p:ph type="ftr" sz="quarter" idx="10"/>
          </p:nvPr>
        </p:nvSpPr>
        <p:spPr/>
        <p:txBody>
          <a:bodyPr/>
          <a:lstStyle/>
          <a:p>
            <a:pPr>
              <a:defRPr/>
            </a:pPr>
            <a:r>
              <a:rPr lang="en-US"/>
              <a:t>IBM Analytics</a:t>
            </a:r>
            <a:br>
              <a:rPr lang="en-US"/>
            </a:br>
            <a:r>
              <a:rPr lang="en-US"/>
              <a:t>© 2015 IBM Corporation</a:t>
            </a:r>
            <a:endParaRPr lang="en-US" dirty="0"/>
          </a:p>
        </p:txBody>
      </p:sp>
      <p:sp>
        <p:nvSpPr>
          <p:cNvPr id="5" name="Slide Number Placeholder 4"/>
          <p:cNvSpPr>
            <a:spLocks noGrp="1"/>
          </p:cNvSpPr>
          <p:nvPr>
            <p:ph type="sldNum" sz="quarter" idx="11"/>
          </p:nvPr>
        </p:nvSpPr>
        <p:spPr/>
        <p:txBody>
          <a:bodyPr/>
          <a:lstStyle/>
          <a:p>
            <a:pPr>
              <a:defRPr/>
            </a:pPr>
            <a:fld id="{040B581C-626E-294F-B722-58DBE953966B}" type="slidenum">
              <a:rPr lang="en-US" smtClean="0"/>
              <a:pPr>
                <a:defRPr/>
              </a:pPr>
              <a:t>8</a:t>
            </a:fld>
            <a:endParaRPr lang="en-US" dirty="0"/>
          </a:p>
        </p:txBody>
      </p:sp>
    </p:spTree>
    <p:extLst>
      <p:ext uri="{BB962C8B-B14F-4D97-AF65-F5344CB8AC3E}">
        <p14:creationId xmlns:p14="http://schemas.microsoft.com/office/powerpoint/2010/main" val="18336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9</a:t>
            </a:fld>
            <a:endParaRPr lang="en-US"/>
          </a:p>
        </p:txBody>
      </p:sp>
    </p:spTree>
    <p:extLst>
      <p:ext uri="{BB962C8B-B14F-4D97-AF65-F5344CB8AC3E}">
        <p14:creationId xmlns:p14="http://schemas.microsoft.com/office/powerpoint/2010/main" val="242013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r>
              <a:rPr lang="en-US" sz="2400" dirty="0"/>
              <a:t>Learning 101 </a:t>
            </a:r>
          </a:p>
          <a:p>
            <a:pPr lvl="1"/>
            <a:r>
              <a:rPr lang="en-US" sz="2000" dirty="0"/>
              <a:t>Basic (supervised): you know the answer and you teach the machine how to find it </a:t>
            </a:r>
          </a:p>
          <a:p>
            <a:pPr lvl="1"/>
            <a:r>
              <a:rPr lang="en-US" sz="2000" dirty="0"/>
              <a:t>More advanced</a:t>
            </a:r>
          </a:p>
          <a:p>
            <a:pPr lvl="2"/>
            <a:r>
              <a:rPr lang="en-US" sz="1800" dirty="0"/>
              <a:t>Unsupervised learning: machine discovers patterns</a:t>
            </a:r>
          </a:p>
          <a:p>
            <a:pPr lvl="2"/>
            <a:r>
              <a:rPr lang="en-US" sz="1800" dirty="0"/>
              <a:t>Reinforcement learning: awards indicate success </a:t>
            </a:r>
            <a:r>
              <a:rPr lang="mr-IN" sz="1800" dirty="0"/>
              <a:t>–</a:t>
            </a:r>
            <a:r>
              <a:rPr lang="en-US" sz="1800" dirty="0"/>
              <a:t> think self-driving cars</a:t>
            </a:r>
          </a:p>
          <a:p>
            <a:pPr lvl="2"/>
            <a:r>
              <a:rPr lang="en-US" sz="1800" dirty="0"/>
              <a:t>Deep learning: pattern/image/object/speech recognition, text processing, time series analysis</a:t>
            </a:r>
          </a:p>
          <a:p>
            <a:endParaRPr lang="en-US" dirty="0"/>
          </a:p>
          <a:p>
            <a:pPr marL="0" indent="0" algn="ctr">
              <a:buNone/>
            </a:pPr>
            <a:r>
              <a:rPr lang="en-US" sz="2400" dirty="0"/>
              <a:t>Optimization 101</a:t>
            </a:r>
          </a:p>
          <a:p>
            <a:pPr lvl="1"/>
            <a:r>
              <a:rPr lang="en-US" sz="2000" dirty="0"/>
              <a:t>You don’t know the answer, and you teach the machine the logic to find it</a:t>
            </a:r>
          </a:p>
          <a:p>
            <a:pPr lvl="1"/>
            <a:r>
              <a:rPr lang="en-US" sz="2000" dirty="0"/>
              <a:t>Capture business goals, decision variables, and constraints </a:t>
            </a:r>
          </a:p>
          <a:p>
            <a:pPr lvl="1"/>
            <a:r>
              <a:rPr lang="en-US" sz="2000" dirty="0"/>
              <a:t>More advanced </a:t>
            </a:r>
            <a:r>
              <a:rPr lang="mr-IN" sz="2000" dirty="0"/>
              <a:t>–</a:t>
            </a:r>
            <a:r>
              <a:rPr lang="en-US" sz="2000" dirty="0"/>
              <a:t> robust/stochastic</a:t>
            </a:r>
          </a:p>
          <a:p>
            <a:pPr lvl="1"/>
            <a:endParaRPr lang="en-US" sz="2000" dirty="0"/>
          </a:p>
          <a:p>
            <a:pPr marL="0" indent="0" algn="ctr">
              <a:buNone/>
            </a:pPr>
            <a:r>
              <a:rPr lang="en-US" sz="2400" dirty="0"/>
              <a:t>Parallels between machine learning &amp; decision optimization </a:t>
            </a:r>
          </a:p>
          <a:p>
            <a:r>
              <a:rPr lang="en-US" sz="1800" dirty="0"/>
              <a:t>Complexity</a:t>
            </a:r>
          </a:p>
          <a:p>
            <a:pPr lvl="1"/>
            <a:r>
              <a:rPr lang="en-US" sz="1400" dirty="0"/>
              <a:t>Both involve complex mathematics and algorithms</a:t>
            </a:r>
          </a:p>
          <a:p>
            <a:pPr lvl="1"/>
            <a:r>
              <a:rPr lang="en-US" sz="1400" dirty="0"/>
              <a:t>Both require experts to effectively build &amp; deploy solutions</a:t>
            </a:r>
          </a:p>
          <a:p>
            <a:pPr lvl="1"/>
            <a:r>
              <a:rPr lang="en-US" sz="1400" dirty="0"/>
              <a:t>Both involve exponential network growth (e.g. MIP trees, deep nets), and often weights &amp; probabilities (e.g. stochastic)</a:t>
            </a:r>
          </a:p>
          <a:p>
            <a:r>
              <a:rPr lang="en-US" sz="1800" dirty="0"/>
              <a:t>Proven </a:t>
            </a:r>
            <a:r>
              <a:rPr lang="mr-IN" sz="1800" dirty="0"/>
              <a:t>–</a:t>
            </a:r>
            <a:r>
              <a:rPr lang="en-US" sz="1800" dirty="0"/>
              <a:t> both have been around for decades</a:t>
            </a:r>
          </a:p>
          <a:p>
            <a:r>
              <a:rPr lang="en-US" sz="1800" dirty="0"/>
              <a:t>Data</a:t>
            </a:r>
          </a:p>
          <a:p>
            <a:pPr lvl="1"/>
            <a:r>
              <a:rPr lang="en-US" sz="1400" dirty="0"/>
              <a:t>Results depend on the quality of data</a:t>
            </a:r>
          </a:p>
          <a:p>
            <a:pPr lvl="1"/>
            <a:r>
              <a:rPr lang="en-US" sz="1400" dirty="0"/>
              <a:t>Require analysis to verify the accuracy of results (training vs post-optimization analysis)</a:t>
            </a:r>
            <a:endParaRPr lang="en-US" sz="1600" dirty="0"/>
          </a:p>
          <a:p>
            <a:endParaRPr lang="en-US" sz="2000" dirty="0"/>
          </a:p>
        </p:txBody>
      </p:sp>
      <p:sp>
        <p:nvSpPr>
          <p:cNvPr id="4" name="Slide Number Placeholder 3"/>
          <p:cNvSpPr>
            <a:spLocks noGrp="1"/>
          </p:cNvSpPr>
          <p:nvPr>
            <p:ph type="sldNum" sz="quarter" idx="10"/>
          </p:nvPr>
        </p:nvSpPr>
        <p:spPr/>
        <p:txBody>
          <a:bodyPr/>
          <a:lstStyle/>
          <a:p>
            <a:fld id="{05885709-1C9C-9845-BE5F-DB9091439B59}" type="slidenum">
              <a:rPr lang="en-US" smtClean="0"/>
              <a:t>10</a:t>
            </a:fld>
            <a:endParaRPr lang="en-US"/>
          </a:p>
        </p:txBody>
      </p:sp>
    </p:spTree>
    <p:extLst>
      <p:ext uri="{BB962C8B-B14F-4D97-AF65-F5344CB8AC3E}">
        <p14:creationId xmlns:p14="http://schemas.microsoft.com/office/powerpoint/2010/main" val="1542789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65921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xfrm>
            <a:off x="0" y="8685213"/>
            <a:ext cx="2971800" cy="457200"/>
          </a:xfrm>
          <a:prstGeom prst="rect">
            <a:avLst/>
          </a:prstGeom>
        </p:spPr>
        <p:txBody>
          <a:bodyPr/>
          <a:lstStyle/>
          <a:p>
            <a:pPr>
              <a:defRPr/>
            </a:pPr>
            <a:r>
              <a:rPr lang="en-US" dirty="0"/>
              <a:t>IBM Analytics</a:t>
            </a:r>
            <a:br>
              <a:rPr lang="en-US" sz="1200" dirty="0"/>
            </a:br>
            <a:r>
              <a:rPr lang="en-US" dirty="0"/>
              <a:t>© </a:t>
            </a:r>
            <a:r>
              <a:rPr lang="is-IS" dirty="0"/>
              <a:t>2017</a:t>
            </a:r>
            <a:r>
              <a:rPr lang="en-US" dirty="0"/>
              <a:t> IBM Corporation</a:t>
            </a:r>
          </a:p>
        </p:txBody>
      </p:sp>
      <p:sp>
        <p:nvSpPr>
          <p:cNvPr id="7"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FE8E9A4A-E2A2-C44A-8960-8EF5E9FBF901}" type="slidenum">
              <a:rPr lang="en-US"/>
              <a:pPr>
                <a:defRPr/>
              </a:pPr>
              <a:t>25</a:t>
            </a:fld>
            <a:endParaRPr lang="en-US"/>
          </a:p>
        </p:txBody>
      </p:sp>
      <p:sp>
        <p:nvSpPr>
          <p:cNvPr id="71682" name="Rectangle 2"/>
          <p:cNvSpPr>
            <a:spLocks noGrp="1" noRot="1" noChangeAspect="1" noChangeArrowheads="1" noTextEdit="1"/>
          </p:cNvSpPr>
          <p:nvPr>
            <p:ph type="sldImg"/>
          </p:nvPr>
        </p:nvSpPr>
        <p:spPr>
          <a:xfrm>
            <a:off x="1003300" y="642938"/>
            <a:ext cx="4903788" cy="2759075"/>
          </a:xfrm>
          <a:ln/>
          <a:extLst>
            <a:ext uri="{FAA26D3D-D897-4be2-8F04-BA451C77F1D7}">
              <ma14:placeholderFlag xmlns:ma14="http://schemas.microsoft.com/office/mac/drawingml/2011/main" xmlns="" val="1"/>
            </a:ext>
          </a:extLst>
        </p:spPr>
      </p:sp>
      <p:sp>
        <p:nvSpPr>
          <p:cNvPr id="7168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729698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 / Fast Start 2018 /  © 2017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23365535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cNvSpPr txBox="1">
            <a:spLocks noGrp="1"/>
          </p:cNvSpPr>
          <p:nvPr>
            <p:ph type="sldNum" sz="quarter" idx="2"/>
          </p:nvPr>
        </p:nvSpPr>
        <p:spPr>
          <a:xfrm>
            <a:off x="4301837" y="4884312"/>
            <a:ext cx="355146" cy="192514"/>
          </a:xfrm>
          <a:prstGeom prst="rect">
            <a:avLst/>
          </a:prstGeom>
        </p:spPr>
        <p:txBody>
          <a:bodyPr/>
          <a:lstStyle>
            <a:lvl1pPr>
              <a:defRPr b="0">
                <a:solidFill>
                  <a:srgbClr val="000000"/>
                </a:solidFill>
                <a:latin typeface="Helvetica Light"/>
                <a:ea typeface="Helvetica Light"/>
                <a:cs typeface="Helvetica Light"/>
                <a:sym typeface="Helvetica Light"/>
              </a:defRPr>
            </a:lvl1pPr>
          </a:lstStyle>
          <a:p>
            <a:fld id="{86CB4B4D-7CA3-9044-876B-883B54F8677D}" type="slidenum">
              <a:rPr/>
              <a:pPr/>
              <a:t>‹#›</a:t>
            </a:fld>
            <a:endParaRPr dirty="0"/>
          </a:p>
        </p:txBody>
      </p:sp>
    </p:spTree>
    <p:extLst>
      <p:ext uri="{BB962C8B-B14F-4D97-AF65-F5344CB8AC3E}">
        <p14:creationId xmlns:p14="http://schemas.microsoft.com/office/powerpoint/2010/main" val="41457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IBM Cloud / Fast Start 2018 /  © 2017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IBM Cloud / Fast Start 2018 /  © 2017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t>IBM Cloud / Fast Start 2018 /  © 2017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56035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t>IBM Cloud / Fast Start 2018 /  © 2017 IBM Corporation</a:t>
            </a:r>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Fast Start 2018 /  © 2017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1022338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Tree>
    <p:extLst>
      <p:ext uri="{BB962C8B-B14F-4D97-AF65-F5344CB8AC3E}">
        <p14:creationId xmlns:p14="http://schemas.microsoft.com/office/powerpoint/2010/main" val="4198038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Fast Start 2018 /  © 2017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Fast Start 2018 /  © 2017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Cloud / Fast Start 2018 /  © 2017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pic>
        <p:nvPicPr>
          <p:cNvPr id="8" name="Picture 7" descr="ibm_gry.png"/>
          <p:cNvPicPr>
            <a:picLocks noChangeAspect="1"/>
          </p:cNvPicPr>
          <p:nvPr userDrawn="1"/>
        </p:nvPicPr>
        <p:blipFill>
          <a:blip r:embed="rId4">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15172" t="28443" r="13568" b="27421"/>
          <a:stretch/>
        </p:blipFill>
        <p:spPr>
          <a:xfrm>
            <a:off x="7410684" y="4584701"/>
            <a:ext cx="1620427" cy="470448"/>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Fast Start 2018 /  © 2017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dirty="0"/>
              <a:t>IBM Cloud / Fast Start 2018 /  </a:t>
            </a:r>
            <a:r>
              <a:rPr lang="de-DE"/>
              <a:t>© 201 </a:t>
            </a:r>
            <a:r>
              <a:rPr lang="de-DE" dirty="0"/>
              <a:t>IBM Corporation</a:t>
            </a:r>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2631524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Fast Start 2018 /  © 2017 IBM Corporation</a:t>
            </a:r>
            <a:endParaRPr lang="en-US"/>
          </a:p>
        </p:txBody>
      </p:sp>
    </p:spTree>
    <p:extLst>
      <p:ext uri="{BB962C8B-B14F-4D97-AF65-F5344CB8AC3E}">
        <p14:creationId xmlns:p14="http://schemas.microsoft.com/office/powerpoint/2010/main" val="113428032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52372660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188508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
        <p:nvSpPr>
          <p:cNvPr id="6" name="Title 5"/>
          <p:cNvSpPr>
            <a:spLocks noGrp="1"/>
          </p:cNvSpPr>
          <p:nvPr>
            <p:ph type="title"/>
          </p:nvPr>
        </p:nvSpPr>
        <p:spPr>
          <a:xfrm>
            <a:off x="-1" y="-1"/>
            <a:ext cx="9143999" cy="2571751"/>
          </a:xfrm>
          <a:solidFill>
            <a:schemeClr val="bg2"/>
          </a:solidFill>
        </p:spPr>
        <p:txBody>
          <a:bodyPr lIns="228600" tIns="155448" rIns="228600" bIns="228600"/>
          <a:lstStyle>
            <a:lvl1pPr>
              <a:defRPr sz="4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0051491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Tree>
    <p:extLst>
      <p:ext uri="{BB962C8B-B14F-4D97-AF65-F5344CB8AC3E}">
        <p14:creationId xmlns:p14="http://schemas.microsoft.com/office/powerpoint/2010/main" val="109120593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bg2"/>
          </a:solidFill>
        </p:spPr>
        <p:txBody>
          <a:bodyPr lIns="228600" tIns="182880" rIns="228600" bIns="228600"/>
          <a:lstStyle>
            <a:lvl1pPr>
              <a:defRPr sz="1600">
                <a:solidFill>
                  <a:schemeClr val="tx1"/>
                </a:solidFill>
              </a:defRPr>
            </a:lvl1pPr>
            <a:lvl2pPr>
              <a:defRPr sz="11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Tree>
    <p:extLst>
      <p:ext uri="{BB962C8B-B14F-4D97-AF65-F5344CB8AC3E}">
        <p14:creationId xmlns:p14="http://schemas.microsoft.com/office/powerpoint/2010/main" val="3878041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theme" Target="../theme/theme3.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IBM Cloud / Fast Start 2018 /  © 2017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Cloud / Fast Start 2018 /  © 2017 IBM Corporation</a:t>
            </a:r>
            <a:endParaRPr lang="en-US"/>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Fast Start 2018 /  © 2017 IBM Corporation</a:t>
            </a:r>
            <a:endParaRPr lang="en-US"/>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 id="2147483829" r:id="rId36"/>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3.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tiff"/><Relationship Id="rId1" Type="http://schemas.openxmlformats.org/officeDocument/2006/relationships/slideLayout" Target="../slideLayouts/slideLayout7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3" Type="http://schemas.openxmlformats.org/officeDocument/2006/relationships/hyperlink" Target="https://w3-connections.ibm.com/wikis/home?lang=en#!/wiki/Wf58c4c538dbf_45b4_b7a7_5003d0ceb79b/page/ZACS" TargetMode="External"/><Relationship Id="rId2" Type="http://schemas.openxmlformats.org/officeDocument/2006/relationships/hyperlink" Target="https://datascience.ibm.com/docs/content/local/welcome.html" TargetMode="External"/><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0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9.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de-DE" dirty="0"/>
              <a:t>IBM Cloud / Fast Start 2018 /  © 2017 IBM Corporation</a:t>
            </a:r>
            <a:endParaRPr lang="en-US" dirty="0"/>
          </a:p>
        </p:txBody>
      </p:sp>
      <p:sp>
        <p:nvSpPr>
          <p:cNvPr id="2" name="Title 1"/>
          <p:cNvSpPr>
            <a:spLocks noGrp="1"/>
          </p:cNvSpPr>
          <p:nvPr>
            <p:ph type="title"/>
          </p:nvPr>
        </p:nvSpPr>
        <p:spPr>
          <a:xfrm>
            <a:off x="228598" y="203781"/>
            <a:ext cx="4904511" cy="4479344"/>
          </a:xfrm>
        </p:spPr>
        <p:txBody>
          <a:bodyPr/>
          <a:lstStyle/>
          <a:p>
            <a:r>
              <a:rPr lang="en-US" dirty="0">
                <a:solidFill>
                  <a:schemeClr val="accent2"/>
                </a:solidFill>
              </a:rPr>
              <a:t>Fast Start 2018</a:t>
            </a:r>
            <a:br>
              <a:rPr lang="en-US" dirty="0"/>
            </a:br>
            <a:r>
              <a:rPr lang="en-US" dirty="0"/>
              <a:t>Optimizing Resources, Scheduling, and Deployment</a:t>
            </a:r>
            <a:br>
              <a:rPr lang="en-US" dirty="0"/>
            </a:br>
            <a:r>
              <a:rPr lang="en-US" dirty="0"/>
              <a:t>With Decision Optimization </a:t>
            </a:r>
            <a:br>
              <a:rPr lang="en-US" dirty="0"/>
            </a:br>
            <a:r>
              <a:rPr lang="en-US" dirty="0"/>
              <a:t>for DSX Local</a:t>
            </a:r>
            <a:br>
              <a:rPr lang="en-US" dirty="0"/>
            </a:br>
            <a:br>
              <a:rPr lang="en-US" sz="1600" dirty="0"/>
            </a:br>
            <a:r>
              <a:rPr lang="en-US" sz="1600" dirty="0"/>
              <a:t>Jo</a:t>
            </a:r>
            <a:r>
              <a:rPr lang="pt-BR" sz="1600" dirty="0" err="1"/>
              <a:t>ão</a:t>
            </a:r>
            <a:r>
              <a:rPr lang="pt-BR" sz="1600" dirty="0"/>
              <a:t> (John) Chaves</a:t>
            </a:r>
            <a:br>
              <a:rPr lang="en-US" sz="1600" dirty="0"/>
            </a:br>
            <a:r>
              <a:rPr lang="en-US" sz="1600" dirty="0"/>
              <a:t>Analytics Solutions Architect</a:t>
            </a:r>
          </a:p>
        </p:txBody>
      </p:sp>
    </p:spTree>
    <p:extLst>
      <p:ext uri="{BB962C8B-B14F-4D97-AF65-F5344CB8AC3E}">
        <p14:creationId xmlns:p14="http://schemas.microsoft.com/office/powerpoint/2010/main" val="153306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639763" y="2640868"/>
            <a:ext cx="1023730" cy="7422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Train ML model</a:t>
            </a:r>
          </a:p>
        </p:txBody>
      </p:sp>
      <p:sp>
        <p:nvSpPr>
          <p:cNvPr id="12" name="Rectangle 11"/>
          <p:cNvSpPr/>
          <p:nvPr/>
        </p:nvSpPr>
        <p:spPr>
          <a:xfrm>
            <a:off x="6319709" y="3148361"/>
            <a:ext cx="1063487" cy="9930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Solve </a:t>
            </a:r>
            <a:r>
              <a:rPr lang="en-US" sz="1600" dirty="0" err="1"/>
              <a:t>Opti</a:t>
            </a:r>
            <a:r>
              <a:rPr lang="en-US" sz="1600" dirty="0"/>
              <a:t> model</a:t>
            </a:r>
          </a:p>
        </p:txBody>
      </p:sp>
      <p:sp>
        <p:nvSpPr>
          <p:cNvPr id="2" name="Title 1"/>
          <p:cNvSpPr>
            <a:spLocks noGrp="1"/>
          </p:cNvSpPr>
          <p:nvPr>
            <p:ph type="title"/>
          </p:nvPr>
        </p:nvSpPr>
        <p:spPr>
          <a:xfrm>
            <a:off x="228599" y="201168"/>
            <a:ext cx="7979485" cy="386914"/>
          </a:xfrm>
        </p:spPr>
        <p:txBody>
          <a:bodyPr/>
          <a:lstStyle/>
          <a:p>
            <a:r>
              <a:rPr lang="en-US" sz="2400" dirty="0">
                <a:solidFill>
                  <a:srgbClr val="5AAAFA"/>
                </a:solidFill>
              </a:rPr>
              <a:t>Machine Learning vs Optimization 101</a:t>
            </a:r>
          </a:p>
        </p:txBody>
      </p:sp>
      <p:sp>
        <p:nvSpPr>
          <p:cNvPr id="3" name="Content Placeholder 2"/>
          <p:cNvSpPr>
            <a:spLocks noGrp="1"/>
          </p:cNvSpPr>
          <p:nvPr>
            <p:ph type="body" sz="quarter" idx="12"/>
          </p:nvPr>
        </p:nvSpPr>
        <p:spPr>
          <a:xfrm>
            <a:off x="228598" y="608950"/>
            <a:ext cx="4532627" cy="3454400"/>
          </a:xfrm>
        </p:spPr>
        <p:txBody>
          <a:bodyPr>
            <a:noAutofit/>
          </a:bodyPr>
          <a:lstStyle/>
          <a:p>
            <a:pPr marL="0" indent="0" algn="ctr">
              <a:buNone/>
            </a:pPr>
            <a:r>
              <a:rPr lang="en-US" sz="1800" dirty="0"/>
              <a:t>Machine Learning 101 </a:t>
            </a:r>
            <a:endParaRPr lang="en-US" sz="600" dirty="0"/>
          </a:p>
          <a:p>
            <a:pPr lvl="2"/>
            <a:r>
              <a:rPr lang="en-US" sz="1600" dirty="0">
                <a:latin typeface="IBM Plex Sans" panose="020B0503050000000000" pitchFamily="34" charset="77"/>
              </a:rPr>
              <a:t>Basic (supervised): you </a:t>
            </a:r>
            <a:r>
              <a:rPr lang="en-US" sz="1600" b="1" dirty="0">
                <a:latin typeface="IBM Plex Sans" panose="020B0503050000000000" pitchFamily="34" charset="77"/>
              </a:rPr>
              <a:t>know the answer </a:t>
            </a:r>
            <a:r>
              <a:rPr lang="en-US" sz="1600" dirty="0">
                <a:latin typeface="IBM Plex Sans" panose="020B0503050000000000" pitchFamily="34" charset="77"/>
              </a:rPr>
              <a:t>and you </a:t>
            </a:r>
            <a:r>
              <a:rPr lang="en-US" sz="1600" b="1" dirty="0">
                <a:latin typeface="IBM Plex Sans" panose="020B0503050000000000" pitchFamily="34" charset="77"/>
              </a:rPr>
              <a:t>train the machine how to find it </a:t>
            </a:r>
          </a:p>
          <a:p>
            <a:pPr lvl="2"/>
            <a:r>
              <a:rPr lang="en-US" sz="1600" dirty="0">
                <a:latin typeface="IBM Plex Sans" panose="020B0503050000000000" pitchFamily="34" charset="77"/>
              </a:rPr>
              <a:t>More advanced </a:t>
            </a:r>
            <a:r>
              <a:rPr lang="mr-IN" sz="1600" dirty="0">
                <a:latin typeface="IBM Plex Sans" panose="020B0503050000000000" pitchFamily="34" charset="77"/>
              </a:rPr>
              <a:t>–</a:t>
            </a:r>
            <a:r>
              <a:rPr lang="en-US" sz="1600" dirty="0">
                <a:latin typeface="IBM Plex Sans" panose="020B0503050000000000" pitchFamily="34" charset="77"/>
              </a:rPr>
              <a:t> unsupervised, reinforcement,  &amp; deep learning</a:t>
            </a:r>
          </a:p>
        </p:txBody>
      </p:sp>
      <p:sp>
        <p:nvSpPr>
          <p:cNvPr id="5" name="Content Placeholder 2"/>
          <p:cNvSpPr txBox="1">
            <a:spLocks/>
          </p:cNvSpPr>
          <p:nvPr/>
        </p:nvSpPr>
        <p:spPr>
          <a:xfrm>
            <a:off x="4970238" y="608950"/>
            <a:ext cx="4074790" cy="422739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1100"/>
              </a:spcBef>
              <a:buNone/>
            </a:pPr>
            <a:r>
              <a:rPr lang="en-US" sz="1800" dirty="0"/>
              <a:t>Optimization 101</a:t>
            </a:r>
            <a:endParaRPr lang="en-US" sz="600" dirty="0"/>
          </a:p>
          <a:p>
            <a:pPr>
              <a:spcBef>
                <a:spcPts val="1100"/>
              </a:spcBef>
            </a:pPr>
            <a:r>
              <a:rPr lang="en-US" sz="1600" dirty="0"/>
              <a:t>You </a:t>
            </a:r>
            <a:r>
              <a:rPr lang="en-US" sz="1600" b="1" dirty="0"/>
              <a:t>don’t know the answer</a:t>
            </a:r>
            <a:r>
              <a:rPr lang="en-US" sz="1600" dirty="0"/>
              <a:t>, and you </a:t>
            </a:r>
            <a:r>
              <a:rPr lang="en-US" sz="1600" b="1" dirty="0"/>
              <a:t>teach the machine the logic to find it</a:t>
            </a:r>
          </a:p>
          <a:p>
            <a:pPr>
              <a:spcBef>
                <a:spcPts val="1100"/>
              </a:spcBef>
            </a:pPr>
            <a:r>
              <a:rPr lang="en-US" sz="1600" dirty="0"/>
              <a:t>More advanced </a:t>
            </a:r>
            <a:r>
              <a:rPr lang="mr-IN" sz="1600" dirty="0"/>
              <a:t>–</a:t>
            </a:r>
            <a:r>
              <a:rPr lang="en-US" sz="1600" dirty="0"/>
              <a:t> robust/stochastic/</a:t>
            </a:r>
            <a:r>
              <a:rPr lang="mr-IN" sz="1600" dirty="0"/>
              <a:t>…</a:t>
            </a:r>
            <a:endParaRPr lang="en-US" sz="1600" dirty="0"/>
          </a:p>
          <a:p>
            <a:endParaRPr lang="en-US" sz="1500" dirty="0"/>
          </a:p>
        </p:txBody>
      </p:sp>
      <p:sp>
        <p:nvSpPr>
          <p:cNvPr id="4" name="TextBox 3"/>
          <p:cNvSpPr txBox="1"/>
          <p:nvPr/>
        </p:nvSpPr>
        <p:spPr>
          <a:xfrm flipH="1">
            <a:off x="42499" y="2862277"/>
            <a:ext cx="1280176" cy="300082"/>
          </a:xfrm>
          <a:prstGeom prst="rect">
            <a:avLst/>
          </a:prstGeom>
          <a:noFill/>
        </p:spPr>
        <p:txBody>
          <a:bodyPr wrap="square" rtlCol="0">
            <a:spAutoFit/>
          </a:bodyPr>
          <a:lstStyle/>
          <a:p>
            <a:pPr algn="ctr"/>
            <a:r>
              <a:rPr lang="en-US" dirty="0"/>
              <a:t>Sample data</a:t>
            </a:r>
          </a:p>
        </p:txBody>
      </p:sp>
      <p:sp>
        <p:nvSpPr>
          <p:cNvPr id="15" name="TextBox 14"/>
          <p:cNvSpPr txBox="1"/>
          <p:nvPr/>
        </p:nvSpPr>
        <p:spPr>
          <a:xfrm flipH="1">
            <a:off x="2866895" y="3824164"/>
            <a:ext cx="1261629" cy="715581"/>
          </a:xfrm>
          <a:prstGeom prst="rect">
            <a:avLst/>
          </a:prstGeom>
          <a:noFill/>
        </p:spPr>
        <p:txBody>
          <a:bodyPr wrap="square" rtlCol="0">
            <a:spAutoFit/>
          </a:bodyPr>
          <a:lstStyle/>
          <a:p>
            <a:pPr algn="ctr"/>
            <a:r>
              <a:rPr lang="en-US" dirty="0"/>
              <a:t>Prediction, pattern, classification</a:t>
            </a:r>
          </a:p>
        </p:txBody>
      </p:sp>
      <p:cxnSp>
        <p:nvCxnSpPr>
          <p:cNvPr id="7" name="Straight Arrow Connector 6"/>
          <p:cNvCxnSpPr/>
          <p:nvPr/>
        </p:nvCxnSpPr>
        <p:spPr>
          <a:xfrm flipV="1">
            <a:off x="1259566" y="3015171"/>
            <a:ext cx="391747" cy="1"/>
          </a:xfrm>
          <a:prstGeom prst="straightConnector1">
            <a:avLst/>
          </a:prstGeom>
          <a:ln w="38100">
            <a:solidFill>
              <a:srgbClr val="5AAA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a:endCxn id="41" idx="0"/>
          </p:cNvCxnSpPr>
          <p:nvPr/>
        </p:nvCxnSpPr>
        <p:spPr>
          <a:xfrm>
            <a:off x="2151628" y="3383166"/>
            <a:ext cx="11550" cy="427640"/>
          </a:xfrm>
          <a:prstGeom prst="straightConnector1">
            <a:avLst/>
          </a:prstGeom>
          <a:ln w="38100">
            <a:solidFill>
              <a:srgbClr val="5AAAFA"/>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flipH="1">
            <a:off x="-10519" y="4021220"/>
            <a:ext cx="1260864" cy="300082"/>
          </a:xfrm>
          <a:prstGeom prst="rect">
            <a:avLst/>
          </a:prstGeom>
          <a:noFill/>
        </p:spPr>
        <p:txBody>
          <a:bodyPr wrap="square" rtlCol="0">
            <a:spAutoFit/>
          </a:bodyPr>
          <a:lstStyle/>
          <a:p>
            <a:pPr algn="ctr"/>
            <a:r>
              <a:rPr lang="en-US"/>
              <a:t>Observations</a:t>
            </a:r>
            <a:endParaRPr lang="en-US" dirty="0"/>
          </a:p>
        </p:txBody>
      </p:sp>
      <p:cxnSp>
        <p:nvCxnSpPr>
          <p:cNvPr id="19" name="Straight Arrow Connector 18"/>
          <p:cNvCxnSpPr>
            <a:cxnSpLocks/>
            <a:stCxn id="18" idx="1"/>
            <a:endCxn id="41" idx="1"/>
          </p:cNvCxnSpPr>
          <p:nvPr/>
        </p:nvCxnSpPr>
        <p:spPr>
          <a:xfrm>
            <a:off x="1250345" y="4171261"/>
            <a:ext cx="400968" cy="10694"/>
          </a:xfrm>
          <a:prstGeom prst="straightConnector1">
            <a:avLst/>
          </a:prstGeom>
          <a:ln w="38100">
            <a:solidFill>
              <a:srgbClr val="5AAA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927962" y="3383166"/>
            <a:ext cx="391747" cy="1"/>
          </a:xfrm>
          <a:prstGeom prst="straightConnector1">
            <a:avLst/>
          </a:prstGeom>
          <a:ln w="38100">
            <a:solidFill>
              <a:srgbClr val="5AAAFA"/>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flipH="1">
            <a:off x="4947324" y="3199101"/>
            <a:ext cx="980638" cy="507831"/>
          </a:xfrm>
          <a:prstGeom prst="rect">
            <a:avLst/>
          </a:prstGeom>
          <a:noFill/>
        </p:spPr>
        <p:txBody>
          <a:bodyPr wrap="square" rtlCol="0">
            <a:spAutoFit/>
          </a:bodyPr>
          <a:lstStyle/>
          <a:p>
            <a:pPr algn="ctr"/>
            <a:r>
              <a:rPr lang="en-US" dirty="0"/>
              <a:t>Prediction</a:t>
            </a:r>
          </a:p>
          <a:p>
            <a:pPr algn="ctr"/>
            <a:r>
              <a:rPr lang="en-US" dirty="0"/>
              <a:t>(optional)</a:t>
            </a:r>
          </a:p>
        </p:txBody>
      </p:sp>
      <p:cxnSp>
        <p:nvCxnSpPr>
          <p:cNvPr id="24" name="Straight Arrow Connector 23"/>
          <p:cNvCxnSpPr/>
          <p:nvPr/>
        </p:nvCxnSpPr>
        <p:spPr>
          <a:xfrm flipV="1">
            <a:off x="5929485" y="3957646"/>
            <a:ext cx="391747" cy="1"/>
          </a:xfrm>
          <a:prstGeom prst="straightConnector1">
            <a:avLst/>
          </a:prstGeom>
          <a:ln w="38100">
            <a:solidFill>
              <a:srgbClr val="5AAAFA"/>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flipH="1">
            <a:off x="4970238" y="3800112"/>
            <a:ext cx="957724" cy="507831"/>
          </a:xfrm>
          <a:prstGeom prst="rect">
            <a:avLst/>
          </a:prstGeom>
          <a:noFill/>
        </p:spPr>
        <p:txBody>
          <a:bodyPr wrap="square" rtlCol="0">
            <a:spAutoFit/>
          </a:bodyPr>
          <a:lstStyle/>
          <a:p>
            <a:pPr algn="ctr"/>
            <a:r>
              <a:rPr lang="en-US" dirty="0"/>
              <a:t>Business goals</a:t>
            </a:r>
          </a:p>
        </p:txBody>
      </p:sp>
      <p:cxnSp>
        <p:nvCxnSpPr>
          <p:cNvPr id="26" name="Straight Arrow Connector 25"/>
          <p:cNvCxnSpPr>
            <a:endCxn id="12" idx="2"/>
          </p:cNvCxnSpPr>
          <p:nvPr/>
        </p:nvCxnSpPr>
        <p:spPr>
          <a:xfrm flipH="1" flipV="1">
            <a:off x="6851453" y="4141373"/>
            <a:ext cx="10225" cy="384816"/>
          </a:xfrm>
          <a:prstGeom prst="straightConnector1">
            <a:avLst/>
          </a:prstGeom>
          <a:ln w="38100">
            <a:solidFill>
              <a:srgbClr val="5AAAFA"/>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flipH="1">
            <a:off x="6256183" y="4513341"/>
            <a:ext cx="1196828" cy="507831"/>
          </a:xfrm>
          <a:prstGeom prst="rect">
            <a:avLst/>
          </a:prstGeom>
          <a:noFill/>
        </p:spPr>
        <p:txBody>
          <a:bodyPr wrap="square" rtlCol="0">
            <a:spAutoFit/>
          </a:bodyPr>
          <a:lstStyle/>
          <a:p>
            <a:pPr algn="ctr"/>
            <a:r>
              <a:rPr lang="en-US" dirty="0"/>
              <a:t>Business constraints</a:t>
            </a:r>
          </a:p>
        </p:txBody>
      </p:sp>
      <p:cxnSp>
        <p:nvCxnSpPr>
          <p:cNvPr id="30" name="Straight Arrow Connector 29"/>
          <p:cNvCxnSpPr>
            <a:endCxn id="12" idx="0"/>
          </p:cNvCxnSpPr>
          <p:nvPr/>
        </p:nvCxnSpPr>
        <p:spPr>
          <a:xfrm>
            <a:off x="6851453" y="2725929"/>
            <a:ext cx="0" cy="422432"/>
          </a:xfrm>
          <a:prstGeom prst="straightConnector1">
            <a:avLst/>
          </a:prstGeom>
          <a:ln w="38100">
            <a:solidFill>
              <a:srgbClr val="5AAAFA"/>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5927962" y="2252732"/>
            <a:ext cx="1777878" cy="507831"/>
          </a:xfrm>
          <a:prstGeom prst="rect">
            <a:avLst/>
          </a:prstGeom>
          <a:noFill/>
        </p:spPr>
        <p:txBody>
          <a:bodyPr wrap="square" rtlCol="0">
            <a:spAutoFit/>
          </a:bodyPr>
          <a:lstStyle/>
          <a:p>
            <a:pPr algn="ctr"/>
            <a:r>
              <a:rPr lang="en-US"/>
              <a:t>Unknowns </a:t>
            </a:r>
          </a:p>
          <a:p>
            <a:pPr algn="ctr"/>
            <a:r>
              <a:rPr lang="en-US" dirty="0"/>
              <a:t>(decision variables)</a:t>
            </a:r>
          </a:p>
        </p:txBody>
      </p:sp>
      <p:cxnSp>
        <p:nvCxnSpPr>
          <p:cNvPr id="35" name="Straight Arrow Connector 34"/>
          <p:cNvCxnSpPr/>
          <p:nvPr/>
        </p:nvCxnSpPr>
        <p:spPr>
          <a:xfrm flipV="1">
            <a:off x="7386341" y="3604227"/>
            <a:ext cx="391747" cy="1"/>
          </a:xfrm>
          <a:prstGeom prst="straightConnector1">
            <a:avLst/>
          </a:prstGeom>
          <a:ln w="38100">
            <a:solidFill>
              <a:srgbClr val="5AAAFA"/>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flipH="1">
            <a:off x="7723685" y="3293243"/>
            <a:ext cx="1221139" cy="715581"/>
          </a:xfrm>
          <a:prstGeom prst="rect">
            <a:avLst/>
          </a:prstGeom>
          <a:noFill/>
        </p:spPr>
        <p:txBody>
          <a:bodyPr wrap="square" rtlCol="0">
            <a:spAutoFit/>
          </a:bodyPr>
          <a:lstStyle/>
          <a:p>
            <a:pPr algn="ctr"/>
            <a:r>
              <a:rPr lang="en-US" dirty="0"/>
              <a:t>Decisions, plans, schedules</a:t>
            </a:r>
          </a:p>
        </p:txBody>
      </p:sp>
      <p:sp>
        <p:nvSpPr>
          <p:cNvPr id="41" name="Rectangle 40"/>
          <p:cNvSpPr/>
          <p:nvPr/>
        </p:nvSpPr>
        <p:spPr>
          <a:xfrm>
            <a:off x="1651313" y="3810806"/>
            <a:ext cx="1023730" cy="7422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Solve trained model</a:t>
            </a:r>
          </a:p>
        </p:txBody>
      </p:sp>
      <p:cxnSp>
        <p:nvCxnSpPr>
          <p:cNvPr id="42" name="Straight Arrow Connector 41"/>
          <p:cNvCxnSpPr/>
          <p:nvPr/>
        </p:nvCxnSpPr>
        <p:spPr>
          <a:xfrm flipV="1">
            <a:off x="2671022" y="4181955"/>
            <a:ext cx="391747" cy="1"/>
          </a:xfrm>
          <a:prstGeom prst="straightConnector1">
            <a:avLst/>
          </a:prstGeom>
          <a:ln w="38100">
            <a:solidFill>
              <a:srgbClr val="5AAA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Elbow Connector 55"/>
          <p:cNvCxnSpPr>
            <a:cxnSpLocks/>
            <a:stCxn id="15" idx="1"/>
            <a:endCxn id="23" idx="3"/>
          </p:cNvCxnSpPr>
          <p:nvPr/>
        </p:nvCxnSpPr>
        <p:spPr>
          <a:xfrm flipV="1">
            <a:off x="4128524" y="3453017"/>
            <a:ext cx="818800" cy="728938"/>
          </a:xfrm>
          <a:prstGeom prst="bentConnector3">
            <a:avLst/>
          </a:prstGeom>
          <a:ln w="38100">
            <a:solidFill>
              <a:srgbClr val="5AAAFA"/>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13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58E8-A56A-4952-BF82-F2D737653714}"/>
              </a:ext>
            </a:extLst>
          </p:cNvPr>
          <p:cNvSpPr>
            <a:spLocks noGrp="1"/>
          </p:cNvSpPr>
          <p:nvPr>
            <p:ph type="title"/>
          </p:nvPr>
        </p:nvSpPr>
        <p:spPr/>
        <p:txBody>
          <a:bodyPr/>
          <a:lstStyle/>
          <a:p>
            <a:r>
              <a:rPr lang="en-US" dirty="0"/>
              <a:t>Children of the Corn (1984)</a:t>
            </a:r>
          </a:p>
        </p:txBody>
      </p:sp>
      <p:sp>
        <p:nvSpPr>
          <p:cNvPr id="3" name="Slide Number Placeholder 2">
            <a:extLst>
              <a:ext uri="{FF2B5EF4-FFF2-40B4-BE49-F238E27FC236}">
                <a16:creationId xmlns:a16="http://schemas.microsoft.com/office/drawing/2014/main" id="{DAD48F00-A849-4D9E-953F-48522D87B14E}"/>
              </a:ext>
            </a:extLst>
          </p:cNvPr>
          <p:cNvSpPr>
            <a:spLocks noGrp="1"/>
          </p:cNvSpPr>
          <p:nvPr>
            <p:ph type="sldNum" sz="quarter" idx="10"/>
          </p:nvPr>
        </p:nvSpPr>
        <p:spPr/>
        <p:txBody>
          <a:bodyPr/>
          <a:lstStyle/>
          <a:p>
            <a:fld id="{D0BE6F14-FF48-0F4F-A8AA-2E3F25371E4A}" type="slidenum">
              <a:rPr lang="en-US" smtClean="0"/>
              <a:pPr/>
              <a:t>11</a:t>
            </a:fld>
            <a:endParaRPr lang="en-US"/>
          </a:p>
        </p:txBody>
      </p:sp>
      <p:sp>
        <p:nvSpPr>
          <p:cNvPr id="4" name="Footer Placeholder 3">
            <a:extLst>
              <a:ext uri="{FF2B5EF4-FFF2-40B4-BE49-F238E27FC236}">
                <a16:creationId xmlns:a16="http://schemas.microsoft.com/office/drawing/2014/main" id="{4D018AC6-F0A7-483E-947B-1FF216DC429F}"/>
              </a:ext>
            </a:extLst>
          </p:cNvPr>
          <p:cNvSpPr>
            <a:spLocks noGrp="1"/>
          </p:cNvSpPr>
          <p:nvPr>
            <p:ph type="ftr" sz="quarter" idx="11"/>
          </p:nvPr>
        </p:nvSpPr>
        <p:spPr/>
        <p:txBody>
          <a:bodyPr/>
          <a:lstStyle/>
          <a:p>
            <a:r>
              <a:rPr lang="de-DE"/>
              <a:t>IBM Cloud / Fast Start 2018 /  © 2017 IBM Corporation</a:t>
            </a:r>
            <a:endParaRPr lang="en-US"/>
          </a:p>
        </p:txBody>
      </p:sp>
      <p:sp>
        <p:nvSpPr>
          <p:cNvPr id="5" name="Text Placeholder 4">
            <a:extLst>
              <a:ext uri="{FF2B5EF4-FFF2-40B4-BE49-F238E27FC236}">
                <a16:creationId xmlns:a16="http://schemas.microsoft.com/office/drawing/2014/main" id="{30CB55CF-6FF3-4C32-9BC7-AA48A58E33BC}"/>
              </a:ext>
            </a:extLst>
          </p:cNvPr>
          <p:cNvSpPr>
            <a:spLocks noGrp="1"/>
          </p:cNvSpPr>
          <p:nvPr>
            <p:ph type="body" sz="quarter" idx="12"/>
          </p:nvPr>
        </p:nvSpPr>
        <p:spPr>
          <a:xfrm>
            <a:off x="228599" y="1116488"/>
            <a:ext cx="2736273" cy="3454400"/>
          </a:xfrm>
        </p:spPr>
        <p:txBody>
          <a:bodyPr/>
          <a:lstStyle/>
          <a:p>
            <a:r>
              <a:rPr lang="en-US" dirty="0"/>
              <a:t>In a small town in Iowa, possessed children are on a mission to kill adults.</a:t>
            </a:r>
          </a:p>
          <a:p>
            <a:endParaRPr lang="en-US" dirty="0"/>
          </a:p>
          <a:p>
            <a:endParaRPr lang="en-US" dirty="0"/>
          </a:p>
          <a:p>
            <a:r>
              <a:rPr lang="en-US" dirty="0"/>
              <a:t>…and lab instructors?</a:t>
            </a:r>
          </a:p>
        </p:txBody>
      </p:sp>
      <p:pic>
        <p:nvPicPr>
          <p:cNvPr id="7" name="Picture 6">
            <a:extLst>
              <a:ext uri="{FF2B5EF4-FFF2-40B4-BE49-F238E27FC236}">
                <a16:creationId xmlns:a16="http://schemas.microsoft.com/office/drawing/2014/main" id="{69D061E5-BCFF-4250-B752-47B886ACFA9C}"/>
              </a:ext>
            </a:extLst>
          </p:cNvPr>
          <p:cNvPicPr>
            <a:picLocks noChangeAspect="1"/>
          </p:cNvPicPr>
          <p:nvPr/>
        </p:nvPicPr>
        <p:blipFill>
          <a:blip r:embed="rId2"/>
          <a:stretch>
            <a:fillRect/>
          </a:stretch>
        </p:blipFill>
        <p:spPr>
          <a:xfrm>
            <a:off x="4737604" y="370501"/>
            <a:ext cx="3034796" cy="4495994"/>
          </a:xfrm>
          <a:prstGeom prst="rect">
            <a:avLst/>
          </a:prstGeom>
        </p:spPr>
      </p:pic>
    </p:spTree>
    <p:extLst>
      <p:ext uri="{BB962C8B-B14F-4D97-AF65-F5344CB8AC3E}">
        <p14:creationId xmlns:p14="http://schemas.microsoft.com/office/powerpoint/2010/main" val="186570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871-536F-4C7C-A6E7-5AEDCC25E4A9}"/>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136CD89-E62B-4CA8-BE5F-0FD46074D45A}"/>
              </a:ext>
            </a:extLst>
          </p:cNvPr>
          <p:cNvSpPr>
            <a:spLocks noGrp="1"/>
          </p:cNvSpPr>
          <p:nvPr>
            <p:ph type="sldNum" sz="quarter" idx="10"/>
          </p:nvPr>
        </p:nvSpPr>
        <p:spPr/>
        <p:txBody>
          <a:bodyPr/>
          <a:lstStyle/>
          <a:p>
            <a:fld id="{D0BE6F14-FF48-0F4F-A8AA-2E3F25371E4A}" type="slidenum">
              <a:rPr lang="en-US" smtClean="0"/>
              <a:pPr/>
              <a:t>12</a:t>
            </a:fld>
            <a:endParaRPr lang="en-US"/>
          </a:p>
        </p:txBody>
      </p:sp>
      <p:sp>
        <p:nvSpPr>
          <p:cNvPr id="4" name="Footer Placeholder 3">
            <a:extLst>
              <a:ext uri="{FF2B5EF4-FFF2-40B4-BE49-F238E27FC236}">
                <a16:creationId xmlns:a16="http://schemas.microsoft.com/office/drawing/2014/main" id="{F6A08261-669D-4700-827C-AE1434841603}"/>
              </a:ext>
            </a:extLst>
          </p:cNvPr>
          <p:cNvSpPr>
            <a:spLocks noGrp="1"/>
          </p:cNvSpPr>
          <p:nvPr>
            <p:ph type="ftr" sz="quarter" idx="11"/>
          </p:nvPr>
        </p:nvSpPr>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DCDA5F86-A965-49C6-85ED-F7E42B58B1D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C8468C9A-11FF-4F3A-A46A-13C34A9767DE}"/>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313360AD-0428-4628-9D46-4D19AE206982}"/>
              </a:ext>
            </a:extLst>
          </p:cNvPr>
          <p:cNvPicPr>
            <a:picLocks noChangeAspect="1"/>
          </p:cNvPicPr>
          <p:nvPr/>
        </p:nvPicPr>
        <p:blipFill>
          <a:blip r:embed="rId2"/>
          <a:stretch>
            <a:fillRect/>
          </a:stretch>
        </p:blipFill>
        <p:spPr>
          <a:xfrm>
            <a:off x="60912" y="64014"/>
            <a:ext cx="9022175" cy="5079485"/>
          </a:xfrm>
          <a:prstGeom prst="rect">
            <a:avLst/>
          </a:prstGeom>
        </p:spPr>
      </p:pic>
    </p:spTree>
    <p:extLst>
      <p:ext uri="{BB962C8B-B14F-4D97-AF65-F5344CB8AC3E}">
        <p14:creationId xmlns:p14="http://schemas.microsoft.com/office/powerpoint/2010/main" val="281886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28D9-B6B3-BC4E-96CC-1B532B5EFCE0}"/>
              </a:ext>
            </a:extLst>
          </p:cNvPr>
          <p:cNvSpPr>
            <a:spLocks noGrp="1"/>
          </p:cNvSpPr>
          <p:nvPr>
            <p:ph type="title"/>
          </p:nvPr>
        </p:nvSpPr>
        <p:spPr>
          <a:xfrm>
            <a:off x="228600" y="201168"/>
            <a:ext cx="8248426" cy="476564"/>
          </a:xfrm>
        </p:spPr>
        <p:txBody>
          <a:bodyPr/>
          <a:lstStyle/>
          <a:p>
            <a:r>
              <a:rPr lang="en-US" dirty="0"/>
              <a:t>Prescriptive Analytics </a:t>
            </a:r>
            <a:r>
              <a:rPr lang="en-US" b="1" dirty="0"/>
              <a:t>Ties in to All </a:t>
            </a:r>
            <a:r>
              <a:rPr lang="en-US" dirty="0"/>
              <a:t>Machine Learning </a:t>
            </a:r>
            <a:br>
              <a:rPr lang="en-US" dirty="0"/>
            </a:br>
            <a:r>
              <a:rPr lang="en-US" dirty="0"/>
              <a:t>Use Cases</a:t>
            </a:r>
          </a:p>
        </p:txBody>
      </p:sp>
      <p:sp>
        <p:nvSpPr>
          <p:cNvPr id="3" name="Slide Number Placeholder 2">
            <a:extLst>
              <a:ext uri="{FF2B5EF4-FFF2-40B4-BE49-F238E27FC236}">
                <a16:creationId xmlns:a16="http://schemas.microsoft.com/office/drawing/2014/main" id="{9E23CCDC-2CB6-034D-ABC2-5813FA9D03CD}"/>
              </a:ext>
            </a:extLst>
          </p:cNvPr>
          <p:cNvSpPr>
            <a:spLocks noGrp="1"/>
          </p:cNvSpPr>
          <p:nvPr>
            <p:ph type="sldNum" sz="quarter" idx="10"/>
          </p:nvPr>
        </p:nvSpPr>
        <p:spPr/>
        <p:txBody>
          <a:bodyPr/>
          <a:lstStyle/>
          <a:p>
            <a:fld id="{D0BE6F14-FF48-0F4F-A8AA-2E3F25371E4A}" type="slidenum">
              <a:rPr lang="en-US" smtClean="0"/>
              <a:pPr/>
              <a:t>13</a:t>
            </a:fld>
            <a:endParaRPr lang="en-US"/>
          </a:p>
        </p:txBody>
      </p:sp>
      <p:sp>
        <p:nvSpPr>
          <p:cNvPr id="4" name="Footer Placeholder 3">
            <a:extLst>
              <a:ext uri="{FF2B5EF4-FFF2-40B4-BE49-F238E27FC236}">
                <a16:creationId xmlns:a16="http://schemas.microsoft.com/office/drawing/2014/main" id="{816F3AF7-3C35-AD49-9079-2B45E91562E6}"/>
              </a:ext>
            </a:extLst>
          </p:cNvPr>
          <p:cNvSpPr>
            <a:spLocks noGrp="1"/>
          </p:cNvSpPr>
          <p:nvPr>
            <p:ph type="ftr" sz="quarter" idx="11"/>
          </p:nvPr>
        </p:nvSpPr>
        <p:spPr/>
        <p:txBody>
          <a:bodyPr/>
          <a:lstStyle/>
          <a:p>
            <a:r>
              <a:rPr lang="de-DE"/>
              <a:t>IBM Cloud / Fast Start 2018 /  © 2017 IBM Corporation</a:t>
            </a:r>
            <a:endParaRPr lang="en-US"/>
          </a:p>
        </p:txBody>
      </p:sp>
      <p:sp>
        <p:nvSpPr>
          <p:cNvPr id="5" name="Text Placeholder 4">
            <a:extLst>
              <a:ext uri="{FF2B5EF4-FFF2-40B4-BE49-F238E27FC236}">
                <a16:creationId xmlns:a16="http://schemas.microsoft.com/office/drawing/2014/main" id="{6AF1EF5E-ACEF-C246-B974-AE5F8BE46C6F}"/>
              </a:ext>
            </a:extLst>
          </p:cNvPr>
          <p:cNvSpPr>
            <a:spLocks noGrp="1"/>
          </p:cNvSpPr>
          <p:nvPr>
            <p:ph type="body" sz="quarter" idx="12"/>
          </p:nvPr>
        </p:nvSpPr>
        <p:spPr/>
        <p:txBody>
          <a:bodyPr/>
          <a:lstStyle/>
          <a:p>
            <a:r>
              <a:rPr lang="en-US" sz="1800" b="1" dirty="0"/>
              <a:t>Machine Learning:</a:t>
            </a:r>
          </a:p>
          <a:p>
            <a:endParaRPr lang="en-US" sz="1600" dirty="0"/>
          </a:p>
          <a:p>
            <a:pPr marL="285750" indent="-285750">
              <a:buFont typeface="Arial" panose="020B0604020202020204" pitchFamily="34" charset="0"/>
              <a:buChar char="•"/>
            </a:pPr>
            <a:r>
              <a:rPr lang="en-US" sz="1600" b="1" dirty="0"/>
              <a:t>Customer Scoring / Classification</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Preventive Maintenance</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Insurance Claim Prediction/Prevention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Demand Forecast</a:t>
            </a:r>
          </a:p>
          <a:p>
            <a:pPr marL="458788" lvl="1" indent="-285750">
              <a:spcBef>
                <a:spcPts val="500"/>
              </a:spcBef>
              <a:buSzPct val="80000"/>
              <a:buFont typeface="Courier New" panose="02070309020205020404" pitchFamily="49" charset="0"/>
              <a:buChar char="o"/>
            </a:pPr>
            <a:r>
              <a:rPr lang="en-US" dirty="0"/>
              <a:t>Retail: SKUs / Channels</a:t>
            </a:r>
          </a:p>
          <a:p>
            <a:pPr marL="458788" lvl="1" indent="-285750">
              <a:spcBef>
                <a:spcPts val="500"/>
              </a:spcBef>
              <a:buSzPct val="80000"/>
              <a:buFont typeface="Courier New" panose="02070309020205020404" pitchFamily="49" charset="0"/>
              <a:buChar char="o"/>
            </a:pPr>
            <a:r>
              <a:rPr lang="en-US" dirty="0"/>
              <a:t>CPG / Manufacturing: SKUs</a:t>
            </a:r>
          </a:p>
          <a:p>
            <a:pPr marL="458788" lvl="1" indent="-285750">
              <a:spcBef>
                <a:spcPts val="500"/>
              </a:spcBef>
              <a:buSzPct val="80000"/>
              <a:buFont typeface="Courier New" panose="02070309020205020404" pitchFamily="49" charset="0"/>
              <a:buChar char="o"/>
            </a:pPr>
            <a:r>
              <a:rPr lang="en-US" dirty="0"/>
              <a:t>Finance: Market direction</a:t>
            </a:r>
          </a:p>
          <a:p>
            <a:pPr marL="458788" lvl="1" indent="-285750">
              <a:spcBef>
                <a:spcPts val="500"/>
              </a:spcBef>
              <a:buSzPct val="80000"/>
              <a:buFont typeface="Courier New" panose="02070309020205020404" pitchFamily="49" charset="0"/>
              <a:buChar char="o"/>
            </a:pPr>
            <a:r>
              <a:rPr lang="en-US" dirty="0"/>
              <a:t>Energy &amp; Utilities: Energy</a:t>
            </a:r>
          </a:p>
        </p:txBody>
      </p:sp>
      <p:sp>
        <p:nvSpPr>
          <p:cNvPr id="6" name="Text Placeholder 5">
            <a:extLst>
              <a:ext uri="{FF2B5EF4-FFF2-40B4-BE49-F238E27FC236}">
                <a16:creationId xmlns:a16="http://schemas.microsoft.com/office/drawing/2014/main" id="{E16FD0DB-E91F-F44F-AF8D-AAE808B95732}"/>
              </a:ext>
            </a:extLst>
          </p:cNvPr>
          <p:cNvSpPr>
            <a:spLocks noGrp="1"/>
          </p:cNvSpPr>
          <p:nvPr>
            <p:ph type="body" sz="quarter" idx="13"/>
          </p:nvPr>
        </p:nvSpPr>
        <p:spPr/>
        <p:txBody>
          <a:bodyPr/>
          <a:lstStyle/>
          <a:p>
            <a:r>
              <a:rPr lang="en-US" sz="1800" b="1" dirty="0"/>
              <a:t>Optimization: </a:t>
            </a:r>
          </a:p>
          <a:p>
            <a:endParaRPr lang="en-US" sz="1600" dirty="0"/>
          </a:p>
          <a:p>
            <a:pPr marL="285750" indent="-285750">
              <a:buFont typeface="Arial" panose="020B0604020202020204" pitchFamily="34" charset="0"/>
              <a:buChar char="•"/>
            </a:pPr>
            <a:r>
              <a:rPr lang="en-US" sz="1600" b="1" dirty="0"/>
              <a:t>Campaign Assignment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Scheduling Technicians</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Insurance Agent Scheduling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Resource Scheduling / Assignment</a:t>
            </a:r>
          </a:p>
          <a:p>
            <a:pPr marL="458788" lvl="1" indent="-285750">
              <a:spcBef>
                <a:spcPts val="500"/>
              </a:spcBef>
              <a:buSzPct val="80000"/>
              <a:buFont typeface="Courier New" panose="02070309020205020404" pitchFamily="49" charset="0"/>
              <a:buChar char="o"/>
            </a:pPr>
            <a:r>
              <a:rPr lang="en-US" dirty="0"/>
              <a:t>Retail: Supplier Orders / Inventory</a:t>
            </a:r>
          </a:p>
          <a:p>
            <a:pPr marL="458788" lvl="1" indent="-285750">
              <a:spcBef>
                <a:spcPts val="500"/>
              </a:spcBef>
              <a:buSzPct val="80000"/>
              <a:buFont typeface="Courier New" panose="02070309020205020404" pitchFamily="49" charset="0"/>
              <a:buChar char="o"/>
            </a:pPr>
            <a:r>
              <a:rPr lang="en-US" dirty="0"/>
              <a:t>CPG / Manufacturing: Production Orders</a:t>
            </a:r>
          </a:p>
          <a:p>
            <a:pPr marL="458788" lvl="1" indent="-285750">
              <a:spcBef>
                <a:spcPts val="500"/>
              </a:spcBef>
              <a:buSzPct val="80000"/>
              <a:buFont typeface="Courier New" panose="02070309020205020404" pitchFamily="49" charset="0"/>
              <a:buChar char="o"/>
            </a:pPr>
            <a:r>
              <a:rPr lang="en-US" dirty="0"/>
              <a:t>Finance: Portfolio Management</a:t>
            </a:r>
          </a:p>
          <a:p>
            <a:pPr marL="458788" lvl="1" indent="-285750">
              <a:spcBef>
                <a:spcPts val="500"/>
              </a:spcBef>
              <a:buSzPct val="80000"/>
              <a:buFont typeface="Courier New" panose="02070309020205020404" pitchFamily="49" charset="0"/>
              <a:buChar char="o"/>
            </a:pPr>
            <a:r>
              <a:rPr lang="en-US" dirty="0"/>
              <a:t>Energy &amp; Utilities: Demand Response</a:t>
            </a:r>
          </a:p>
          <a:p>
            <a:pPr marL="458788" lvl="1" indent="-285750">
              <a:spcBef>
                <a:spcPts val="500"/>
              </a:spcBef>
              <a:buSzPct val="80000"/>
              <a:buFont typeface="Courier New" panose="02070309020205020404" pitchFamily="49" charset="0"/>
              <a:buChar char="o"/>
            </a:pPr>
            <a:endParaRPr lang="en-US" dirty="0"/>
          </a:p>
        </p:txBody>
      </p:sp>
    </p:spTree>
    <p:extLst>
      <p:ext uri="{BB962C8B-B14F-4D97-AF65-F5344CB8AC3E}">
        <p14:creationId xmlns:p14="http://schemas.microsoft.com/office/powerpoint/2010/main" val="12305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AFD3-7DBA-49B6-B976-A2C30EBF7D8D}"/>
              </a:ext>
            </a:extLst>
          </p:cNvPr>
          <p:cNvSpPr>
            <a:spLocks noGrp="1"/>
          </p:cNvSpPr>
          <p:nvPr>
            <p:ph type="title"/>
          </p:nvPr>
        </p:nvSpPr>
        <p:spPr/>
        <p:txBody>
          <a:bodyPr/>
          <a:lstStyle/>
          <a:p>
            <a:r>
              <a:rPr lang="en-US" dirty="0"/>
              <a:t>DISCLAIMER</a:t>
            </a:r>
          </a:p>
        </p:txBody>
      </p:sp>
      <p:sp>
        <p:nvSpPr>
          <p:cNvPr id="3" name="Slide Number Placeholder 2">
            <a:extLst>
              <a:ext uri="{FF2B5EF4-FFF2-40B4-BE49-F238E27FC236}">
                <a16:creationId xmlns:a16="http://schemas.microsoft.com/office/drawing/2014/main" id="{A5F7AF0F-F90C-42B0-8706-4215F730DD69}"/>
              </a:ext>
            </a:extLst>
          </p:cNvPr>
          <p:cNvSpPr>
            <a:spLocks noGrp="1"/>
          </p:cNvSpPr>
          <p:nvPr>
            <p:ph type="sldNum" sz="quarter" idx="10"/>
          </p:nvPr>
        </p:nvSpPr>
        <p:spPr/>
        <p:txBody>
          <a:bodyPr/>
          <a:lstStyle/>
          <a:p>
            <a:fld id="{D0BE6F14-FF48-0F4F-A8AA-2E3F25371E4A}" type="slidenum">
              <a:rPr lang="en-US" smtClean="0"/>
              <a:pPr/>
              <a:t>14</a:t>
            </a:fld>
            <a:endParaRPr lang="en-US"/>
          </a:p>
        </p:txBody>
      </p:sp>
      <p:sp>
        <p:nvSpPr>
          <p:cNvPr id="4" name="Footer Placeholder 3">
            <a:extLst>
              <a:ext uri="{FF2B5EF4-FFF2-40B4-BE49-F238E27FC236}">
                <a16:creationId xmlns:a16="http://schemas.microsoft.com/office/drawing/2014/main" id="{53C9ECE4-F614-4477-9157-8BC443B876C3}"/>
              </a:ext>
            </a:extLst>
          </p:cNvPr>
          <p:cNvSpPr>
            <a:spLocks noGrp="1"/>
          </p:cNvSpPr>
          <p:nvPr>
            <p:ph type="ftr" sz="quarter" idx="11"/>
          </p:nvPr>
        </p:nvSpPr>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C4D9FD95-471D-46BB-BD0B-B414F6624EA0}"/>
              </a:ext>
            </a:extLst>
          </p:cNvPr>
          <p:cNvSpPr>
            <a:spLocks noGrp="1"/>
          </p:cNvSpPr>
          <p:nvPr>
            <p:ph type="body" sz="quarter" idx="12"/>
          </p:nvPr>
        </p:nvSpPr>
        <p:spPr>
          <a:xfrm>
            <a:off x="228600" y="1123950"/>
            <a:ext cx="4627418" cy="3427268"/>
          </a:xfrm>
        </p:spPr>
        <p:txBody>
          <a:bodyPr/>
          <a:lstStyle/>
          <a:p>
            <a:pPr marL="0" lvl="1" indent="0">
              <a:buNone/>
            </a:pPr>
            <a:r>
              <a:rPr lang="en-US" dirty="0"/>
              <a:t>THE DECISION OPTIMIZATION FOR DATA SCIENCE (DODS) ADD-ON TO DSX IS - AS OF JANUARY 29</a:t>
            </a:r>
            <a:r>
              <a:rPr lang="en-US" baseline="30000" dirty="0"/>
              <a:t>TH</a:t>
            </a:r>
            <a:r>
              <a:rPr lang="en-US" dirty="0"/>
              <a:t>  2018 - STILL IN BETA, WITH RELEASE SCHEDULED FOR THE END OF Q1, 2018.</a:t>
            </a:r>
          </a:p>
          <a:p>
            <a:pPr marL="0" lvl="1" indent="0">
              <a:buNone/>
            </a:pPr>
            <a:endParaRPr lang="en-US" dirty="0"/>
          </a:p>
          <a:p>
            <a:pPr marL="0" lvl="1" indent="0">
              <a:buNone/>
            </a:pPr>
            <a:r>
              <a:rPr lang="en-US" dirty="0"/>
              <a:t>THE FEATURES PRESENTED HERE AND ON THE LAB EXERCISES MAY CHANGE UNTIL THE PRODUCT’S FINAL RELEASE.</a:t>
            </a:r>
          </a:p>
        </p:txBody>
      </p:sp>
      <p:pic>
        <p:nvPicPr>
          <p:cNvPr id="9" name="Picture 8">
            <a:extLst>
              <a:ext uri="{FF2B5EF4-FFF2-40B4-BE49-F238E27FC236}">
                <a16:creationId xmlns:a16="http://schemas.microsoft.com/office/drawing/2014/main" id="{C06ECD55-855D-41F0-8D0D-DF0EE40B6392}"/>
              </a:ext>
            </a:extLst>
          </p:cNvPr>
          <p:cNvPicPr>
            <a:picLocks noChangeAspect="1"/>
          </p:cNvPicPr>
          <p:nvPr/>
        </p:nvPicPr>
        <p:blipFill>
          <a:blip r:embed="rId2"/>
          <a:stretch>
            <a:fillRect/>
          </a:stretch>
        </p:blipFill>
        <p:spPr>
          <a:xfrm>
            <a:off x="5435841" y="1056894"/>
            <a:ext cx="2844318" cy="2844318"/>
          </a:xfrm>
          <a:prstGeom prst="rect">
            <a:avLst/>
          </a:prstGeom>
        </p:spPr>
      </p:pic>
    </p:spTree>
    <p:extLst>
      <p:ext uri="{BB962C8B-B14F-4D97-AF65-F5344CB8AC3E}">
        <p14:creationId xmlns:p14="http://schemas.microsoft.com/office/powerpoint/2010/main" val="593142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1971-3BDD-4AB3-BD00-48785FD25376}"/>
              </a:ext>
            </a:extLst>
          </p:cNvPr>
          <p:cNvSpPr>
            <a:spLocks noGrp="1"/>
          </p:cNvSpPr>
          <p:nvPr>
            <p:ph type="title"/>
          </p:nvPr>
        </p:nvSpPr>
        <p:spPr>
          <a:xfrm>
            <a:off x="228600" y="201168"/>
            <a:ext cx="4515982" cy="354023"/>
          </a:xfrm>
        </p:spPr>
        <p:txBody>
          <a:bodyPr/>
          <a:lstStyle/>
          <a:p>
            <a:r>
              <a:rPr lang="en-US" dirty="0"/>
              <a:t>DODS is an Add-on to DSX Local</a:t>
            </a:r>
          </a:p>
        </p:txBody>
      </p:sp>
      <p:sp>
        <p:nvSpPr>
          <p:cNvPr id="3" name="Slide Number Placeholder 2">
            <a:extLst>
              <a:ext uri="{FF2B5EF4-FFF2-40B4-BE49-F238E27FC236}">
                <a16:creationId xmlns:a16="http://schemas.microsoft.com/office/drawing/2014/main" id="{F25D1A74-E2EE-435F-BD2B-9514EC2A543E}"/>
              </a:ext>
            </a:extLst>
          </p:cNvPr>
          <p:cNvSpPr>
            <a:spLocks noGrp="1"/>
          </p:cNvSpPr>
          <p:nvPr>
            <p:ph type="sldNum" sz="quarter" idx="10"/>
          </p:nvPr>
        </p:nvSpPr>
        <p:spPr/>
        <p:txBody>
          <a:bodyPr/>
          <a:lstStyle/>
          <a:p>
            <a:fld id="{D0BE6F14-FF48-0F4F-A8AA-2E3F25371E4A}" type="slidenum">
              <a:rPr lang="en-US" smtClean="0"/>
              <a:pPr/>
              <a:t>15</a:t>
            </a:fld>
            <a:endParaRPr lang="en-US"/>
          </a:p>
        </p:txBody>
      </p:sp>
      <p:sp>
        <p:nvSpPr>
          <p:cNvPr id="4" name="Footer Placeholder 3">
            <a:extLst>
              <a:ext uri="{FF2B5EF4-FFF2-40B4-BE49-F238E27FC236}">
                <a16:creationId xmlns:a16="http://schemas.microsoft.com/office/drawing/2014/main" id="{3794F854-1D21-4754-A542-321951684DBB}"/>
              </a:ext>
            </a:extLst>
          </p:cNvPr>
          <p:cNvSpPr>
            <a:spLocks noGrp="1"/>
          </p:cNvSpPr>
          <p:nvPr>
            <p:ph type="ftr" sz="quarter" idx="11"/>
          </p:nvPr>
        </p:nvSpPr>
        <p:spPr/>
        <p:txBody>
          <a:bodyPr/>
          <a:lstStyle/>
          <a:p>
            <a:r>
              <a:rPr lang="de-DE"/>
              <a:t>IBM Cloud / Fast Start 2018 /  © 201 IBM Corporation</a:t>
            </a:r>
            <a:endParaRPr lang="en-US" dirty="0"/>
          </a:p>
        </p:txBody>
      </p:sp>
      <p:sp>
        <p:nvSpPr>
          <p:cNvPr id="8" name="Rounded Rectangle 49">
            <a:extLst>
              <a:ext uri="{FF2B5EF4-FFF2-40B4-BE49-F238E27FC236}">
                <a16:creationId xmlns:a16="http://schemas.microsoft.com/office/drawing/2014/main" id="{7D97A331-CFAB-426F-AA59-0E095EEE9949}"/>
              </a:ext>
            </a:extLst>
          </p:cNvPr>
          <p:cNvSpPr/>
          <p:nvPr/>
        </p:nvSpPr>
        <p:spPr>
          <a:xfrm>
            <a:off x="2083297" y="2001818"/>
            <a:ext cx="4610658" cy="2507755"/>
          </a:xfrm>
          <a:prstGeom prst="roundRect">
            <a:avLst/>
          </a:prstGeom>
          <a:solidFill>
            <a:schemeClr val="accent1">
              <a:alpha val="12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9" name="Rectangle 8">
            <a:extLst>
              <a:ext uri="{FF2B5EF4-FFF2-40B4-BE49-F238E27FC236}">
                <a16:creationId xmlns:a16="http://schemas.microsoft.com/office/drawing/2014/main" id="{5DA08FF0-C7DD-428E-B6B9-DA0E8E6EBB28}"/>
              </a:ext>
            </a:extLst>
          </p:cNvPr>
          <p:cNvSpPr/>
          <p:nvPr/>
        </p:nvSpPr>
        <p:spPr>
          <a:xfrm rot="5400000">
            <a:off x="5052133" y="1008501"/>
            <a:ext cx="318518" cy="823630"/>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771525" eaLnBrk="0" hangingPunct="0">
              <a:defRPr/>
            </a:pPr>
            <a:r>
              <a:rPr lang="en-US" sz="675" kern="0" dirty="0">
                <a:solidFill>
                  <a:schemeClr val="tx2"/>
                </a:solidFill>
                <a:ea typeface="HelvNeue for IBM" charset="0"/>
                <a:cs typeface="HelvNeue for IBM" charset="0"/>
                <a:sym typeface="HelvNeue Medium for IBM"/>
              </a:rPr>
              <a:t>LDAP/AD</a:t>
            </a:r>
            <a:endParaRPr lang="en-US" sz="506" kern="0" baseline="30000" dirty="0">
              <a:solidFill>
                <a:schemeClr val="tx2"/>
              </a:solidFill>
              <a:ea typeface="HelvNeue for IBM" charset="0"/>
              <a:cs typeface="HelvNeue for IBM" charset="0"/>
              <a:sym typeface="HelvNeue Medium for IBM"/>
            </a:endParaRPr>
          </a:p>
        </p:txBody>
      </p:sp>
      <p:pic>
        <p:nvPicPr>
          <p:cNvPr id="10" name="Picture 9" descr="Persona_Chris_DataScientist_PNG.png">
            <a:extLst>
              <a:ext uri="{FF2B5EF4-FFF2-40B4-BE49-F238E27FC236}">
                <a16:creationId xmlns:a16="http://schemas.microsoft.com/office/drawing/2014/main" id="{C41C766F-5A8A-4034-8C4E-F0160554E7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8041" y="609395"/>
            <a:ext cx="357318" cy="348507"/>
          </a:xfrm>
          <a:prstGeom prst="rect">
            <a:avLst/>
          </a:prstGeom>
        </p:spPr>
      </p:pic>
      <p:sp>
        <p:nvSpPr>
          <p:cNvPr id="11" name="Rectangle 10">
            <a:extLst>
              <a:ext uri="{FF2B5EF4-FFF2-40B4-BE49-F238E27FC236}">
                <a16:creationId xmlns:a16="http://schemas.microsoft.com/office/drawing/2014/main" id="{51911F5C-3BCA-4518-B8A4-87DDBB22F0A8}"/>
              </a:ext>
            </a:extLst>
          </p:cNvPr>
          <p:cNvSpPr/>
          <p:nvPr/>
        </p:nvSpPr>
        <p:spPr>
          <a:xfrm>
            <a:off x="3038783" y="980112"/>
            <a:ext cx="1125103" cy="16917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591" dirty="0"/>
              <a:t>Data Scientist - Browser</a:t>
            </a:r>
          </a:p>
        </p:txBody>
      </p:sp>
      <p:cxnSp>
        <p:nvCxnSpPr>
          <p:cNvPr id="12" name="Straight Arrow Connector 11">
            <a:extLst>
              <a:ext uri="{FF2B5EF4-FFF2-40B4-BE49-F238E27FC236}">
                <a16:creationId xmlns:a16="http://schemas.microsoft.com/office/drawing/2014/main" id="{01FC6234-B009-4362-9068-5E20AFFAD2B2}"/>
              </a:ext>
            </a:extLst>
          </p:cNvPr>
          <p:cNvCxnSpPr>
            <a:cxnSpLocks/>
            <a:stCxn id="11" idx="2"/>
          </p:cNvCxnSpPr>
          <p:nvPr/>
        </p:nvCxnSpPr>
        <p:spPr>
          <a:xfrm flipH="1">
            <a:off x="3601334" y="1149282"/>
            <a:ext cx="1" cy="852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n 53">
            <a:extLst>
              <a:ext uri="{FF2B5EF4-FFF2-40B4-BE49-F238E27FC236}">
                <a16:creationId xmlns:a16="http://schemas.microsoft.com/office/drawing/2014/main" id="{22EE3C1F-5307-49E8-B21C-AB6F43CE049A}"/>
              </a:ext>
            </a:extLst>
          </p:cNvPr>
          <p:cNvSpPr/>
          <p:nvPr/>
        </p:nvSpPr>
        <p:spPr>
          <a:xfrm>
            <a:off x="6823433" y="3081445"/>
            <a:ext cx="196262" cy="3479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14" name="Can 54">
            <a:extLst>
              <a:ext uri="{FF2B5EF4-FFF2-40B4-BE49-F238E27FC236}">
                <a16:creationId xmlns:a16="http://schemas.microsoft.com/office/drawing/2014/main" id="{652F2853-4EFD-4B13-BA8B-26FEEC26AFD9}"/>
              </a:ext>
            </a:extLst>
          </p:cNvPr>
          <p:cNvSpPr/>
          <p:nvPr/>
        </p:nvSpPr>
        <p:spPr>
          <a:xfrm>
            <a:off x="6928675" y="3186476"/>
            <a:ext cx="196262" cy="3479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15" name="Can 55">
            <a:extLst>
              <a:ext uri="{FF2B5EF4-FFF2-40B4-BE49-F238E27FC236}">
                <a16:creationId xmlns:a16="http://schemas.microsoft.com/office/drawing/2014/main" id="{16BD3027-95EF-4664-85CF-26E35017073A}"/>
              </a:ext>
            </a:extLst>
          </p:cNvPr>
          <p:cNvSpPr/>
          <p:nvPr/>
        </p:nvSpPr>
        <p:spPr>
          <a:xfrm>
            <a:off x="7033916" y="3291507"/>
            <a:ext cx="196262" cy="3479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cxnSp>
        <p:nvCxnSpPr>
          <p:cNvPr id="16" name="Straight Arrow Connector 15">
            <a:extLst>
              <a:ext uri="{FF2B5EF4-FFF2-40B4-BE49-F238E27FC236}">
                <a16:creationId xmlns:a16="http://schemas.microsoft.com/office/drawing/2014/main" id="{3563E945-BE14-4FD4-A05C-257C8118BC6B}"/>
              </a:ext>
            </a:extLst>
          </p:cNvPr>
          <p:cNvCxnSpPr>
            <a:endCxn id="13" idx="2"/>
          </p:cNvCxnSpPr>
          <p:nvPr/>
        </p:nvCxnSpPr>
        <p:spPr>
          <a:xfrm>
            <a:off x="6527108" y="3255403"/>
            <a:ext cx="296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A9F9DD-2B11-4A63-8C37-173E53EA46D9}"/>
              </a:ext>
            </a:extLst>
          </p:cNvPr>
          <p:cNvCxnSpPr/>
          <p:nvPr/>
        </p:nvCxnSpPr>
        <p:spPr>
          <a:xfrm>
            <a:off x="1326822" y="1634261"/>
            <a:ext cx="595610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B32E4B8-EB31-4981-A6E9-F95341B9649D}"/>
              </a:ext>
            </a:extLst>
          </p:cNvPr>
          <p:cNvSpPr txBox="1"/>
          <p:nvPr/>
        </p:nvSpPr>
        <p:spPr>
          <a:xfrm>
            <a:off x="1287597" y="1642777"/>
            <a:ext cx="1868421" cy="287140"/>
          </a:xfrm>
          <a:prstGeom prst="rect">
            <a:avLst/>
          </a:prstGeom>
          <a:noFill/>
        </p:spPr>
        <p:txBody>
          <a:bodyPr wrap="square" rtlCol="0">
            <a:spAutoFit/>
          </a:bodyPr>
          <a:lstStyle/>
          <a:p>
            <a:r>
              <a:rPr lang="en-US" sz="923" dirty="0"/>
              <a:t>DSX </a:t>
            </a:r>
            <a:r>
              <a:rPr lang="en-US" sz="923"/>
              <a:t>Local Cluster</a:t>
            </a:r>
          </a:p>
        </p:txBody>
      </p:sp>
      <p:sp>
        <p:nvSpPr>
          <p:cNvPr id="19" name="Down Arrow 62">
            <a:extLst>
              <a:ext uri="{FF2B5EF4-FFF2-40B4-BE49-F238E27FC236}">
                <a16:creationId xmlns:a16="http://schemas.microsoft.com/office/drawing/2014/main" id="{6F2A1BF1-E0E1-48C8-AB52-951A85FA8E24}"/>
              </a:ext>
            </a:extLst>
          </p:cNvPr>
          <p:cNvSpPr/>
          <p:nvPr/>
        </p:nvSpPr>
        <p:spPr>
          <a:xfrm>
            <a:off x="2710395" y="1682848"/>
            <a:ext cx="154395" cy="1939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20" name="TextBox 19">
            <a:extLst>
              <a:ext uri="{FF2B5EF4-FFF2-40B4-BE49-F238E27FC236}">
                <a16:creationId xmlns:a16="http://schemas.microsoft.com/office/drawing/2014/main" id="{8C8A583E-1EDF-4619-8D54-9119B4F05F68}"/>
              </a:ext>
            </a:extLst>
          </p:cNvPr>
          <p:cNvSpPr txBox="1"/>
          <p:nvPr/>
        </p:nvSpPr>
        <p:spPr>
          <a:xfrm>
            <a:off x="1287597" y="1348436"/>
            <a:ext cx="1583626" cy="287140"/>
          </a:xfrm>
          <a:prstGeom prst="rect">
            <a:avLst/>
          </a:prstGeom>
          <a:noFill/>
        </p:spPr>
        <p:txBody>
          <a:bodyPr wrap="square" rtlCol="0">
            <a:spAutoFit/>
          </a:bodyPr>
          <a:lstStyle/>
          <a:p>
            <a:r>
              <a:rPr lang="en-US" sz="923" dirty="0"/>
              <a:t>Customer Systems</a:t>
            </a:r>
          </a:p>
        </p:txBody>
      </p:sp>
      <p:sp>
        <p:nvSpPr>
          <p:cNvPr id="21" name="Down Arrow 64">
            <a:extLst>
              <a:ext uri="{FF2B5EF4-FFF2-40B4-BE49-F238E27FC236}">
                <a16:creationId xmlns:a16="http://schemas.microsoft.com/office/drawing/2014/main" id="{6C114286-4298-4FAF-B0A1-EF8B154589ED}"/>
              </a:ext>
            </a:extLst>
          </p:cNvPr>
          <p:cNvSpPr/>
          <p:nvPr/>
        </p:nvSpPr>
        <p:spPr>
          <a:xfrm flipV="1">
            <a:off x="2718926" y="1388508"/>
            <a:ext cx="154395" cy="1939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22" name="TextBox 21">
            <a:extLst>
              <a:ext uri="{FF2B5EF4-FFF2-40B4-BE49-F238E27FC236}">
                <a16:creationId xmlns:a16="http://schemas.microsoft.com/office/drawing/2014/main" id="{FE636365-B0B8-42DB-BF0B-44EDCF0A7134}"/>
              </a:ext>
            </a:extLst>
          </p:cNvPr>
          <p:cNvSpPr txBox="1"/>
          <p:nvPr/>
        </p:nvSpPr>
        <p:spPr>
          <a:xfrm>
            <a:off x="6693955" y="3613985"/>
            <a:ext cx="644350" cy="240396"/>
          </a:xfrm>
          <a:prstGeom prst="rect">
            <a:avLst/>
          </a:prstGeom>
          <a:noFill/>
        </p:spPr>
        <p:txBody>
          <a:bodyPr wrap="square" rtlCol="0">
            <a:spAutoFit/>
          </a:bodyPr>
          <a:lstStyle/>
          <a:p>
            <a:pPr algn="ctr"/>
            <a:r>
              <a:rPr lang="en-US" sz="675" dirty="0"/>
              <a:t>Storage</a:t>
            </a:r>
          </a:p>
        </p:txBody>
      </p:sp>
      <p:sp>
        <p:nvSpPr>
          <p:cNvPr id="23" name="Rectangle 22">
            <a:extLst>
              <a:ext uri="{FF2B5EF4-FFF2-40B4-BE49-F238E27FC236}">
                <a16:creationId xmlns:a16="http://schemas.microsoft.com/office/drawing/2014/main" id="{5F66B9C5-6B18-4AF4-B1B0-9E06F606946F}"/>
              </a:ext>
            </a:extLst>
          </p:cNvPr>
          <p:cNvSpPr/>
          <p:nvPr/>
        </p:nvSpPr>
        <p:spPr>
          <a:xfrm rot="5400000">
            <a:off x="5930757" y="1012707"/>
            <a:ext cx="318518" cy="823630"/>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771525" eaLnBrk="0" hangingPunct="0">
              <a:defRPr/>
            </a:pPr>
            <a:r>
              <a:rPr lang="en-US" sz="675" kern="0" dirty="0">
                <a:solidFill>
                  <a:schemeClr val="tx2"/>
                </a:solidFill>
                <a:ea typeface="HelvNeue for IBM" charset="0"/>
                <a:cs typeface="HelvNeue for IBM" charset="0"/>
                <a:sym typeface="HelvNeue Medium for IBM"/>
              </a:rPr>
              <a:t>Spark Cluster</a:t>
            </a:r>
            <a:endParaRPr lang="en-US" sz="450" kern="0" baseline="30000" dirty="0">
              <a:solidFill>
                <a:schemeClr val="tx2"/>
              </a:solidFill>
              <a:ea typeface="HelvNeue for IBM" charset="0"/>
              <a:cs typeface="HelvNeue for IBM" charset="0"/>
              <a:sym typeface="HelvNeue Medium for IBM"/>
            </a:endParaRPr>
          </a:p>
        </p:txBody>
      </p:sp>
      <p:sp>
        <p:nvSpPr>
          <p:cNvPr id="24" name="Rectangle 23">
            <a:extLst>
              <a:ext uri="{FF2B5EF4-FFF2-40B4-BE49-F238E27FC236}">
                <a16:creationId xmlns:a16="http://schemas.microsoft.com/office/drawing/2014/main" id="{63FF5F66-6EF3-485E-A14F-60EC5AD9C168}"/>
              </a:ext>
            </a:extLst>
          </p:cNvPr>
          <p:cNvSpPr/>
          <p:nvPr/>
        </p:nvSpPr>
        <p:spPr>
          <a:xfrm rot="5400000">
            <a:off x="4173508" y="1010276"/>
            <a:ext cx="318518" cy="823630"/>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771525" eaLnBrk="0" hangingPunct="0">
              <a:defRPr/>
            </a:pPr>
            <a:r>
              <a:rPr lang="en-US" sz="675" kern="0" dirty="0">
                <a:solidFill>
                  <a:schemeClr val="tx2"/>
                </a:solidFill>
                <a:ea typeface="HelvNeue for IBM" charset="0"/>
                <a:cs typeface="HelvNeue for IBM" charset="0"/>
                <a:sym typeface="HelvNeue Medium for IBM"/>
              </a:rPr>
              <a:t>Data Stores </a:t>
            </a:r>
            <a:r>
              <a:rPr lang="en-US" sz="506" kern="0" dirty="0">
                <a:solidFill>
                  <a:schemeClr val="tx2"/>
                </a:solidFill>
                <a:ea typeface="HelvNeue for IBM" charset="0"/>
                <a:cs typeface="HelvNeue for IBM" charset="0"/>
                <a:sym typeface="HelvNeue Medium for IBM"/>
              </a:rPr>
              <a:t>(DB2, HDFS, </a:t>
            </a:r>
            <a:r>
              <a:rPr lang="en-US" sz="506" kern="0" dirty="0" err="1">
                <a:solidFill>
                  <a:schemeClr val="tx2"/>
                </a:solidFill>
                <a:ea typeface="HelvNeue for IBM" charset="0"/>
                <a:cs typeface="HelvNeue for IBM" charset="0"/>
                <a:sym typeface="HelvNeue Medium for IBM"/>
              </a:rPr>
              <a:t>etc</a:t>
            </a:r>
            <a:r>
              <a:rPr lang="mr-IN" sz="506" kern="0" dirty="0">
                <a:solidFill>
                  <a:schemeClr val="tx2"/>
                </a:solidFill>
                <a:ea typeface="HelvNeue for IBM" charset="0"/>
                <a:cs typeface="HelvNeue for IBM" charset="0"/>
                <a:sym typeface="HelvNeue Medium for IBM"/>
              </a:rPr>
              <a:t>…</a:t>
            </a:r>
            <a:r>
              <a:rPr lang="en-US" sz="506" kern="0" dirty="0">
                <a:solidFill>
                  <a:schemeClr val="tx2"/>
                </a:solidFill>
                <a:ea typeface="HelvNeue for IBM" charset="0"/>
                <a:cs typeface="HelvNeue for IBM" charset="0"/>
                <a:sym typeface="HelvNeue Medium for IBM"/>
              </a:rPr>
              <a:t>)</a:t>
            </a:r>
            <a:endParaRPr lang="en-US" sz="225" kern="0" dirty="0">
              <a:solidFill>
                <a:schemeClr val="tx2"/>
              </a:solidFill>
              <a:ea typeface="HelvNeue for IBM" charset="0"/>
              <a:cs typeface="HelvNeue for IBM" charset="0"/>
              <a:sym typeface="HelvNeue Medium for IBM"/>
            </a:endParaRPr>
          </a:p>
        </p:txBody>
      </p:sp>
      <p:sp>
        <p:nvSpPr>
          <p:cNvPr id="25" name="TextBox 24">
            <a:extLst>
              <a:ext uri="{FF2B5EF4-FFF2-40B4-BE49-F238E27FC236}">
                <a16:creationId xmlns:a16="http://schemas.microsoft.com/office/drawing/2014/main" id="{F09F7FD2-0930-4FD5-B5EF-D903EFB44146}"/>
              </a:ext>
            </a:extLst>
          </p:cNvPr>
          <p:cNvSpPr txBox="1"/>
          <p:nvPr/>
        </p:nvSpPr>
        <p:spPr>
          <a:xfrm>
            <a:off x="2072224" y="2809186"/>
            <a:ext cx="545674" cy="1193139"/>
          </a:xfrm>
          <a:prstGeom prst="rect">
            <a:avLst/>
          </a:prstGeom>
          <a:noFill/>
        </p:spPr>
        <p:txBody>
          <a:bodyPr vert="vert270" wrap="square" rtlCol="0">
            <a:spAutoFit/>
          </a:bodyPr>
          <a:lstStyle/>
          <a:p>
            <a:pPr algn="ctr"/>
            <a:r>
              <a:rPr lang="en-US" sz="844" dirty="0"/>
              <a:t>Kubernetes Cluster</a:t>
            </a:r>
          </a:p>
        </p:txBody>
      </p:sp>
      <p:grpSp>
        <p:nvGrpSpPr>
          <p:cNvPr id="26" name="Group 25">
            <a:extLst>
              <a:ext uri="{FF2B5EF4-FFF2-40B4-BE49-F238E27FC236}">
                <a16:creationId xmlns:a16="http://schemas.microsoft.com/office/drawing/2014/main" id="{05AA27E8-3596-4FC3-A08D-0FC9FDE3998F}"/>
              </a:ext>
            </a:extLst>
          </p:cNvPr>
          <p:cNvGrpSpPr/>
          <p:nvPr/>
        </p:nvGrpSpPr>
        <p:grpSpPr>
          <a:xfrm>
            <a:off x="5608727" y="2300613"/>
            <a:ext cx="977101" cy="1880621"/>
            <a:chOff x="1895098" y="3137534"/>
            <a:chExt cx="1331927" cy="2728779"/>
          </a:xfrm>
        </p:grpSpPr>
        <p:sp>
          <p:nvSpPr>
            <p:cNvPr id="49" name="Rounded Rectangle 113">
              <a:extLst>
                <a:ext uri="{FF2B5EF4-FFF2-40B4-BE49-F238E27FC236}">
                  <a16:creationId xmlns:a16="http://schemas.microsoft.com/office/drawing/2014/main" id="{04E6B444-1A6E-4B39-BB3B-F0EF5B7B51A3}"/>
                </a:ext>
              </a:extLst>
            </p:cNvPr>
            <p:cNvSpPr/>
            <p:nvPr/>
          </p:nvSpPr>
          <p:spPr>
            <a:xfrm>
              <a:off x="2138560" y="313753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50" name="Rounded Rectangle 112">
              <a:extLst>
                <a:ext uri="{FF2B5EF4-FFF2-40B4-BE49-F238E27FC236}">
                  <a16:creationId xmlns:a16="http://schemas.microsoft.com/office/drawing/2014/main" id="{4C7D0A93-D722-4ED6-A504-7743D31F955D}"/>
                </a:ext>
              </a:extLst>
            </p:cNvPr>
            <p:cNvSpPr/>
            <p:nvPr/>
          </p:nvSpPr>
          <p:spPr>
            <a:xfrm>
              <a:off x="2027036" y="323195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51" name="Rounded Rectangle 14">
              <a:extLst>
                <a:ext uri="{FF2B5EF4-FFF2-40B4-BE49-F238E27FC236}">
                  <a16:creationId xmlns:a16="http://schemas.microsoft.com/office/drawing/2014/main" id="{EAFECAED-6A1D-4911-92E8-89D36AF37C11}"/>
                </a:ext>
              </a:extLst>
            </p:cNvPr>
            <p:cNvSpPr/>
            <p:nvPr/>
          </p:nvSpPr>
          <p:spPr>
            <a:xfrm>
              <a:off x="1917531" y="3346015"/>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52" name="Rectangle 51">
              <a:extLst>
                <a:ext uri="{FF2B5EF4-FFF2-40B4-BE49-F238E27FC236}">
                  <a16:creationId xmlns:a16="http://schemas.microsoft.com/office/drawing/2014/main" id="{28385BDB-1495-4AD7-ADC8-FDD034ED92F4}"/>
                </a:ext>
              </a:extLst>
            </p:cNvPr>
            <p:cNvSpPr/>
            <p:nvPr/>
          </p:nvSpPr>
          <p:spPr>
            <a:xfrm rot="5400000">
              <a:off x="2194219" y="4912964"/>
              <a:ext cx="568356" cy="902723"/>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err="1">
                  <a:solidFill>
                    <a:schemeClr val="bg1"/>
                  </a:solidFill>
                  <a:ea typeface="HelvNeue for IBM" charset="0"/>
                  <a:cs typeface="HelvNeue for IBM" charset="0"/>
                  <a:sym typeface="HelvNeue Medium for IBM"/>
                </a:rPr>
                <a:t>Cloudant</a:t>
              </a:r>
              <a:endParaRPr lang="en-US" sz="675" kern="0" dirty="0">
                <a:solidFill>
                  <a:schemeClr val="bg1"/>
                </a:solidFill>
                <a:ea typeface="HelvNeue for IBM" charset="0"/>
                <a:cs typeface="HelvNeue for IBM" charset="0"/>
                <a:sym typeface="HelvNeue Medium for IBM"/>
              </a:endParaRPr>
            </a:p>
          </p:txBody>
        </p:sp>
        <p:sp>
          <p:nvSpPr>
            <p:cNvPr id="53" name="Rectangle 52">
              <a:extLst>
                <a:ext uri="{FF2B5EF4-FFF2-40B4-BE49-F238E27FC236}">
                  <a16:creationId xmlns:a16="http://schemas.microsoft.com/office/drawing/2014/main" id="{E5724798-1451-4AAC-9366-DA32FE8FCBA1}"/>
                </a:ext>
              </a:extLst>
            </p:cNvPr>
            <p:cNvSpPr/>
            <p:nvPr/>
          </p:nvSpPr>
          <p:spPr>
            <a:xfrm rot="5400000">
              <a:off x="2355945" y="3624288"/>
              <a:ext cx="228123" cy="733463"/>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err="1">
                  <a:solidFill>
                    <a:schemeClr val="bg1"/>
                  </a:solidFill>
                  <a:ea typeface="HelvNeue for IBM" charset="0"/>
                  <a:cs typeface="HelvNeue for IBM" charset="0"/>
                  <a:sym typeface="HelvNeue Medium for IBM"/>
                </a:rPr>
                <a:t>Redis</a:t>
              </a:r>
              <a:endParaRPr lang="en-US" sz="675" kern="0" dirty="0">
                <a:solidFill>
                  <a:schemeClr val="bg1"/>
                </a:solidFill>
                <a:ea typeface="HelvNeue for IBM" charset="0"/>
                <a:cs typeface="HelvNeue for IBM" charset="0"/>
                <a:sym typeface="HelvNeue Medium for IBM"/>
              </a:endParaRPr>
            </a:p>
          </p:txBody>
        </p:sp>
        <p:sp>
          <p:nvSpPr>
            <p:cNvPr id="54" name="Rectangle 53">
              <a:extLst>
                <a:ext uri="{FF2B5EF4-FFF2-40B4-BE49-F238E27FC236}">
                  <a16:creationId xmlns:a16="http://schemas.microsoft.com/office/drawing/2014/main" id="{9D21F1ED-B23F-48CB-8BBF-C652EE212364}"/>
                </a:ext>
              </a:extLst>
            </p:cNvPr>
            <p:cNvSpPr/>
            <p:nvPr/>
          </p:nvSpPr>
          <p:spPr>
            <a:xfrm rot="5400000">
              <a:off x="2100973" y="4204383"/>
              <a:ext cx="738067" cy="733464"/>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err="1">
                  <a:solidFill>
                    <a:schemeClr val="bg1"/>
                  </a:solidFill>
                  <a:ea typeface="HelvNeue for IBM" charset="0"/>
                  <a:cs typeface="HelvNeue for IBM" charset="0"/>
                  <a:sym typeface="HelvNeue Medium for IBM"/>
                </a:rPr>
                <a:t>Gluster</a:t>
              </a:r>
              <a:endParaRPr lang="en-US" sz="675" kern="0" dirty="0">
                <a:solidFill>
                  <a:schemeClr val="bg1"/>
                </a:solidFill>
                <a:ea typeface="HelvNeue for IBM" charset="0"/>
                <a:cs typeface="HelvNeue for IBM" charset="0"/>
                <a:sym typeface="HelvNeue Medium for IBM"/>
              </a:endParaRPr>
            </a:p>
          </p:txBody>
        </p:sp>
        <p:sp>
          <p:nvSpPr>
            <p:cNvPr id="55" name="TextBox 54">
              <a:extLst>
                <a:ext uri="{FF2B5EF4-FFF2-40B4-BE49-F238E27FC236}">
                  <a16:creationId xmlns:a16="http://schemas.microsoft.com/office/drawing/2014/main" id="{075884BF-D83C-40F3-97A9-8DF69F92F0C4}"/>
                </a:ext>
              </a:extLst>
            </p:cNvPr>
            <p:cNvSpPr txBox="1"/>
            <p:nvPr/>
          </p:nvSpPr>
          <p:spPr>
            <a:xfrm>
              <a:off x="1895098" y="3375317"/>
              <a:ext cx="1110898" cy="533479"/>
            </a:xfrm>
            <a:prstGeom prst="rect">
              <a:avLst/>
            </a:prstGeom>
            <a:noFill/>
          </p:spPr>
          <p:txBody>
            <a:bodyPr wrap="square" rtlCol="0">
              <a:spAutoFit/>
            </a:bodyPr>
            <a:lstStyle/>
            <a:p>
              <a:pPr algn="ctr"/>
              <a:r>
                <a:rPr lang="en-US" sz="675" dirty="0"/>
                <a:t>Storage Servers</a:t>
              </a:r>
            </a:p>
          </p:txBody>
        </p:sp>
      </p:grpSp>
      <p:grpSp>
        <p:nvGrpSpPr>
          <p:cNvPr id="27" name="Group 26">
            <a:extLst>
              <a:ext uri="{FF2B5EF4-FFF2-40B4-BE49-F238E27FC236}">
                <a16:creationId xmlns:a16="http://schemas.microsoft.com/office/drawing/2014/main" id="{D2C96E16-12F3-4A3C-B5DD-2B166DB29A1D}"/>
              </a:ext>
            </a:extLst>
          </p:cNvPr>
          <p:cNvGrpSpPr/>
          <p:nvPr/>
        </p:nvGrpSpPr>
        <p:grpSpPr>
          <a:xfrm>
            <a:off x="2370130" y="2273328"/>
            <a:ext cx="1126991" cy="2044244"/>
            <a:chOff x="6265588" y="2992365"/>
            <a:chExt cx="1406042" cy="2966194"/>
          </a:xfrm>
        </p:grpSpPr>
        <p:sp>
          <p:nvSpPr>
            <p:cNvPr id="42" name="Rounded Rectangle 117">
              <a:extLst>
                <a:ext uri="{FF2B5EF4-FFF2-40B4-BE49-F238E27FC236}">
                  <a16:creationId xmlns:a16="http://schemas.microsoft.com/office/drawing/2014/main" id="{DAB65DA4-BC38-4980-916C-5D0AC708E53D}"/>
                </a:ext>
              </a:extLst>
            </p:cNvPr>
            <p:cNvSpPr/>
            <p:nvPr/>
          </p:nvSpPr>
          <p:spPr>
            <a:xfrm>
              <a:off x="6527489" y="2992365"/>
              <a:ext cx="1144141" cy="2830333"/>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43" name="Rounded Rectangle 116">
              <a:extLst>
                <a:ext uri="{FF2B5EF4-FFF2-40B4-BE49-F238E27FC236}">
                  <a16:creationId xmlns:a16="http://schemas.microsoft.com/office/drawing/2014/main" id="{046D273F-8341-4B32-AF7D-7ED03D53FFEA}"/>
                </a:ext>
              </a:extLst>
            </p:cNvPr>
            <p:cNvSpPr/>
            <p:nvPr/>
          </p:nvSpPr>
          <p:spPr>
            <a:xfrm>
              <a:off x="6398431" y="3065171"/>
              <a:ext cx="1165382" cy="2830333"/>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44" name="Rounded Rectangle 114">
              <a:extLst>
                <a:ext uri="{FF2B5EF4-FFF2-40B4-BE49-F238E27FC236}">
                  <a16:creationId xmlns:a16="http://schemas.microsoft.com/office/drawing/2014/main" id="{E5A492E5-FEFD-4849-963B-72EA5D97A3A5}"/>
                </a:ext>
              </a:extLst>
            </p:cNvPr>
            <p:cNvSpPr/>
            <p:nvPr/>
          </p:nvSpPr>
          <p:spPr>
            <a:xfrm>
              <a:off x="6265588" y="3128226"/>
              <a:ext cx="1179447" cy="2830333"/>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45" name="Rectangle 44">
              <a:extLst>
                <a:ext uri="{FF2B5EF4-FFF2-40B4-BE49-F238E27FC236}">
                  <a16:creationId xmlns:a16="http://schemas.microsoft.com/office/drawing/2014/main" id="{068F53C1-66A2-4BD5-B988-60202C08120C}"/>
                </a:ext>
              </a:extLst>
            </p:cNvPr>
            <p:cNvSpPr/>
            <p:nvPr/>
          </p:nvSpPr>
          <p:spPr>
            <a:xfrm rot="5400000">
              <a:off x="6390404" y="4798022"/>
              <a:ext cx="936728" cy="1009819"/>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a:solidFill>
                    <a:schemeClr val="bg1"/>
                  </a:solidFill>
                  <a:ea typeface="HelvNeue for IBM" charset="0"/>
                  <a:cs typeface="HelvNeue for IBM" charset="0"/>
                  <a:sym typeface="HelvNeue Medium for IBM"/>
                </a:rPr>
                <a:t>Kubernetes Master Components</a:t>
              </a:r>
            </a:p>
          </p:txBody>
        </p:sp>
        <p:sp>
          <p:nvSpPr>
            <p:cNvPr id="46" name="Rectangle 45">
              <a:extLst>
                <a:ext uri="{FF2B5EF4-FFF2-40B4-BE49-F238E27FC236}">
                  <a16:creationId xmlns:a16="http://schemas.microsoft.com/office/drawing/2014/main" id="{E3715F82-3395-445D-9FE7-9972AFC3B4F7}"/>
                </a:ext>
              </a:extLst>
            </p:cNvPr>
            <p:cNvSpPr/>
            <p:nvPr/>
          </p:nvSpPr>
          <p:spPr>
            <a:xfrm rot="5400000">
              <a:off x="6568048" y="3993639"/>
              <a:ext cx="581439" cy="1009819"/>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r>
                <a:rPr lang="en-US" sz="675" kern="0" dirty="0">
                  <a:solidFill>
                    <a:schemeClr val="bg1"/>
                  </a:solidFill>
                  <a:ea typeface="HelvNeue for IBM" charset="0"/>
                  <a:cs typeface="HelvNeue for IBM" charset="0"/>
                  <a:sym typeface="HelvNeue Medium for IBM"/>
                </a:rPr>
                <a:t>Metering Monitoring</a:t>
              </a:r>
            </a:p>
          </p:txBody>
        </p:sp>
        <p:sp>
          <p:nvSpPr>
            <p:cNvPr id="47" name="Rectangle 46">
              <a:extLst>
                <a:ext uri="{FF2B5EF4-FFF2-40B4-BE49-F238E27FC236}">
                  <a16:creationId xmlns:a16="http://schemas.microsoft.com/office/drawing/2014/main" id="{2FD28E72-6F8E-4E6A-B03E-F0352CEC8E4A}"/>
                </a:ext>
              </a:extLst>
            </p:cNvPr>
            <p:cNvSpPr/>
            <p:nvPr/>
          </p:nvSpPr>
          <p:spPr>
            <a:xfrm rot="5400000">
              <a:off x="6590205" y="3383952"/>
              <a:ext cx="537126" cy="1009816"/>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r>
                <a:rPr lang="en-US" sz="675" kern="0" dirty="0">
                  <a:solidFill>
                    <a:schemeClr val="bg1"/>
                  </a:solidFill>
                  <a:ea typeface="HelvNeue for IBM" charset="0"/>
                  <a:cs typeface="HelvNeue for IBM" charset="0"/>
                  <a:sym typeface="HelvNeue Medium for IBM"/>
                </a:rPr>
                <a:t>Admin Dashboards</a:t>
              </a:r>
            </a:p>
          </p:txBody>
        </p:sp>
        <p:sp>
          <p:nvSpPr>
            <p:cNvPr id="48" name="TextBox 47">
              <a:extLst>
                <a:ext uri="{FF2B5EF4-FFF2-40B4-BE49-F238E27FC236}">
                  <a16:creationId xmlns:a16="http://schemas.microsoft.com/office/drawing/2014/main" id="{B01B3153-A410-40BC-B09A-A4AF2C50630D}"/>
                </a:ext>
              </a:extLst>
            </p:cNvPr>
            <p:cNvSpPr txBox="1"/>
            <p:nvPr/>
          </p:nvSpPr>
          <p:spPr>
            <a:xfrm>
              <a:off x="6282208" y="3148212"/>
              <a:ext cx="1110897" cy="533479"/>
            </a:xfrm>
            <a:prstGeom prst="rect">
              <a:avLst/>
            </a:prstGeom>
            <a:noFill/>
            <a:ln>
              <a:solidFill>
                <a:schemeClr val="tx2">
                  <a:lumMod val="75000"/>
                </a:schemeClr>
              </a:solidFill>
            </a:ln>
          </p:spPr>
          <p:txBody>
            <a:bodyPr wrap="square" rtlCol="0">
              <a:spAutoFit/>
            </a:bodyPr>
            <a:lstStyle/>
            <a:p>
              <a:pPr algn="ctr"/>
              <a:r>
                <a:rPr lang="en-US" sz="675" dirty="0"/>
                <a:t>Control Servers</a:t>
              </a:r>
            </a:p>
          </p:txBody>
        </p:sp>
      </p:grpSp>
      <p:grpSp>
        <p:nvGrpSpPr>
          <p:cNvPr id="28" name="Group 27">
            <a:extLst>
              <a:ext uri="{FF2B5EF4-FFF2-40B4-BE49-F238E27FC236}">
                <a16:creationId xmlns:a16="http://schemas.microsoft.com/office/drawing/2014/main" id="{E9338512-8B94-4DB0-B660-83F9CF931FCE}"/>
              </a:ext>
            </a:extLst>
          </p:cNvPr>
          <p:cNvGrpSpPr/>
          <p:nvPr/>
        </p:nvGrpSpPr>
        <p:grpSpPr>
          <a:xfrm>
            <a:off x="3566700" y="2118322"/>
            <a:ext cx="1944412" cy="2259277"/>
            <a:chOff x="3356446" y="2801720"/>
            <a:chExt cx="2815697" cy="3278207"/>
          </a:xfrm>
        </p:grpSpPr>
        <p:sp>
          <p:nvSpPr>
            <p:cNvPr id="31" name="Rounded Rectangle 121">
              <a:extLst>
                <a:ext uri="{FF2B5EF4-FFF2-40B4-BE49-F238E27FC236}">
                  <a16:creationId xmlns:a16="http://schemas.microsoft.com/office/drawing/2014/main" id="{AE0A289C-CDA3-421F-9028-E8EC93164DDE}"/>
                </a:ext>
              </a:extLst>
            </p:cNvPr>
            <p:cNvSpPr/>
            <p:nvPr/>
          </p:nvSpPr>
          <p:spPr>
            <a:xfrm>
              <a:off x="3520020" y="2801720"/>
              <a:ext cx="2652123" cy="3160247"/>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32" name="Rounded Rectangle 120">
              <a:extLst>
                <a:ext uri="{FF2B5EF4-FFF2-40B4-BE49-F238E27FC236}">
                  <a16:creationId xmlns:a16="http://schemas.microsoft.com/office/drawing/2014/main" id="{4799CA33-1718-4D17-9C86-E532CF2D74ED}"/>
                </a:ext>
              </a:extLst>
            </p:cNvPr>
            <p:cNvSpPr/>
            <p:nvPr/>
          </p:nvSpPr>
          <p:spPr>
            <a:xfrm>
              <a:off x="3423878" y="2865647"/>
              <a:ext cx="2652123" cy="3160247"/>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33" name="Rounded Rectangle 118">
              <a:extLst>
                <a:ext uri="{FF2B5EF4-FFF2-40B4-BE49-F238E27FC236}">
                  <a16:creationId xmlns:a16="http://schemas.microsoft.com/office/drawing/2014/main" id="{AF2B9310-031F-4BED-A49A-C5A3984B871E}"/>
                </a:ext>
              </a:extLst>
            </p:cNvPr>
            <p:cNvSpPr/>
            <p:nvPr/>
          </p:nvSpPr>
          <p:spPr>
            <a:xfrm>
              <a:off x="3356446" y="2919679"/>
              <a:ext cx="2652123" cy="3160248"/>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34" name="Rectangle 33">
              <a:extLst>
                <a:ext uri="{FF2B5EF4-FFF2-40B4-BE49-F238E27FC236}">
                  <a16:creationId xmlns:a16="http://schemas.microsoft.com/office/drawing/2014/main" id="{80F3DA0D-98A2-4266-99C5-74E4A1F47FFA}"/>
                </a:ext>
              </a:extLst>
            </p:cNvPr>
            <p:cNvSpPr/>
            <p:nvPr/>
          </p:nvSpPr>
          <p:spPr>
            <a:xfrm rot="5400000">
              <a:off x="5071699" y="4481606"/>
              <a:ext cx="1175996" cy="547542"/>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450" kern="0" dirty="0">
                  <a:solidFill>
                    <a:schemeClr val="bg1"/>
                  </a:solidFill>
                  <a:ea typeface="HelvNeue for IBM" charset="0"/>
                  <a:cs typeface="HelvNeue for IBM" charset="0"/>
                  <a:sym typeface="HelvNeue Medium for IBM"/>
                </a:rPr>
                <a:t>Project Service</a:t>
              </a:r>
            </a:p>
          </p:txBody>
        </p:sp>
        <p:sp>
          <p:nvSpPr>
            <p:cNvPr id="35" name="Rectangle 34">
              <a:extLst>
                <a:ext uri="{FF2B5EF4-FFF2-40B4-BE49-F238E27FC236}">
                  <a16:creationId xmlns:a16="http://schemas.microsoft.com/office/drawing/2014/main" id="{6CF728DF-D529-4D5D-8C54-3CB4DC9486EE}"/>
                </a:ext>
              </a:extLst>
            </p:cNvPr>
            <p:cNvSpPr/>
            <p:nvPr/>
          </p:nvSpPr>
          <p:spPr>
            <a:xfrm rot="5400000">
              <a:off x="4227437" y="4237134"/>
              <a:ext cx="320898" cy="1891583"/>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a:solidFill>
                    <a:schemeClr val="bg1"/>
                  </a:solidFill>
                  <a:ea typeface="HelvNeue for IBM" charset="0"/>
                  <a:cs typeface="HelvNeue for IBM" charset="0"/>
                  <a:sym typeface="HelvNeue Medium for IBM"/>
                </a:rPr>
                <a:t>Spark Service</a:t>
              </a:r>
            </a:p>
          </p:txBody>
        </p:sp>
        <p:sp>
          <p:nvSpPr>
            <p:cNvPr id="36" name="Rectangle 35">
              <a:extLst>
                <a:ext uri="{FF2B5EF4-FFF2-40B4-BE49-F238E27FC236}">
                  <a16:creationId xmlns:a16="http://schemas.microsoft.com/office/drawing/2014/main" id="{94FE70F8-D4B7-4435-A246-217598D2657D}"/>
                </a:ext>
              </a:extLst>
            </p:cNvPr>
            <p:cNvSpPr/>
            <p:nvPr/>
          </p:nvSpPr>
          <p:spPr>
            <a:xfrm rot="5400000">
              <a:off x="4510529" y="2299075"/>
              <a:ext cx="228123" cy="2389859"/>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a:solidFill>
                    <a:schemeClr val="bg1"/>
                  </a:solidFill>
                  <a:ea typeface="HelvNeue for IBM" charset="0"/>
                  <a:cs typeface="HelvNeue for IBM" charset="0"/>
                  <a:sym typeface="HelvNeue Medium for IBM"/>
                </a:rPr>
                <a:t>NGINX     </a:t>
              </a:r>
              <a:endParaRPr lang="en-US" sz="675" kern="0" dirty="0">
                <a:solidFill>
                  <a:schemeClr val="bg1"/>
                </a:solidFill>
                <a:ea typeface="HelvNeue for IBM" charset="0"/>
                <a:cs typeface="HelvNeue for IBM" charset="0"/>
                <a:sym typeface="HelvNeue Medium for IBM"/>
              </a:endParaRPr>
            </a:p>
          </p:txBody>
        </p:sp>
        <p:sp>
          <p:nvSpPr>
            <p:cNvPr id="37" name="Rectangle 36">
              <a:extLst>
                <a:ext uri="{FF2B5EF4-FFF2-40B4-BE49-F238E27FC236}">
                  <a16:creationId xmlns:a16="http://schemas.microsoft.com/office/drawing/2014/main" id="{D40DD16E-80D4-4532-92B9-D92EA2F6325A}"/>
                </a:ext>
              </a:extLst>
            </p:cNvPr>
            <p:cNvSpPr/>
            <p:nvPr/>
          </p:nvSpPr>
          <p:spPr>
            <a:xfrm rot="5400000">
              <a:off x="4405571" y="2700830"/>
              <a:ext cx="437314" cy="2385843"/>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a:solidFill>
                    <a:schemeClr val="bg1"/>
                  </a:solidFill>
                  <a:ea typeface="HelvNeue for IBM" charset="0"/>
                  <a:cs typeface="HelvNeue for IBM" charset="0"/>
                  <a:sym typeface="HelvNeue Medium for IBM"/>
                </a:rPr>
                <a:t>DSX UI Service</a:t>
              </a:r>
              <a:endParaRPr lang="en-US" sz="450" kern="0" dirty="0">
                <a:solidFill>
                  <a:schemeClr val="bg1"/>
                </a:solidFill>
                <a:ea typeface="HelvNeue for IBM" charset="0"/>
                <a:cs typeface="HelvNeue for IBM" charset="0"/>
                <a:sym typeface="HelvNeue Medium for IBM"/>
              </a:endParaRPr>
            </a:p>
          </p:txBody>
        </p:sp>
        <p:sp>
          <p:nvSpPr>
            <p:cNvPr id="38" name="Rectangle 37">
              <a:extLst>
                <a:ext uri="{FF2B5EF4-FFF2-40B4-BE49-F238E27FC236}">
                  <a16:creationId xmlns:a16="http://schemas.microsoft.com/office/drawing/2014/main" id="{90A8152F-73CA-41CC-B44E-5A6615E39AF4}"/>
                </a:ext>
              </a:extLst>
            </p:cNvPr>
            <p:cNvSpPr/>
            <p:nvPr/>
          </p:nvSpPr>
          <p:spPr>
            <a:xfrm rot="5400000">
              <a:off x="3353353" y="4252605"/>
              <a:ext cx="783987" cy="636109"/>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450" kern="0" dirty="0" err="1">
                  <a:solidFill>
                    <a:schemeClr val="bg1"/>
                  </a:solidFill>
                  <a:ea typeface="HelvNeue for IBM" charset="0"/>
                  <a:cs typeface="HelvNeue for IBM" charset="0"/>
                  <a:sym typeface="HelvNeue Medium for IBM"/>
                </a:rPr>
                <a:t>Jupyter</a:t>
              </a:r>
              <a:r>
                <a:rPr lang="en-US" sz="450" kern="0" dirty="0">
                  <a:solidFill>
                    <a:schemeClr val="bg1"/>
                  </a:solidFill>
                  <a:ea typeface="HelvNeue for IBM" charset="0"/>
                  <a:cs typeface="HelvNeue for IBM" charset="0"/>
                  <a:sym typeface="HelvNeue Medium for IBM"/>
                </a:rPr>
                <a:t> Notebook Service</a:t>
              </a:r>
            </a:p>
          </p:txBody>
        </p:sp>
        <p:sp>
          <p:nvSpPr>
            <p:cNvPr id="39" name="Rectangle 38">
              <a:extLst>
                <a:ext uri="{FF2B5EF4-FFF2-40B4-BE49-F238E27FC236}">
                  <a16:creationId xmlns:a16="http://schemas.microsoft.com/office/drawing/2014/main" id="{BB595E5A-EC3E-4112-8220-5C67F327F080}"/>
                </a:ext>
              </a:extLst>
            </p:cNvPr>
            <p:cNvSpPr/>
            <p:nvPr/>
          </p:nvSpPr>
          <p:spPr>
            <a:xfrm rot="5400000">
              <a:off x="5287824" y="5399231"/>
              <a:ext cx="482071" cy="548124"/>
            </a:xfrm>
            <a:prstGeom prst="rect">
              <a:avLst/>
            </a:prstGeom>
            <a:solidFill>
              <a:schemeClr val="tx2"/>
            </a:solidFill>
            <a:ln w="12700" cap="flat" cmpd="sng" algn="ctr">
              <a:solidFill>
                <a:srgbClr val="FF0000"/>
              </a:solidFill>
              <a:prstDash val="solid"/>
            </a:ln>
            <a:effectLst/>
          </p:spPr>
          <p:txBody>
            <a:bodyPr vert="vert270" rtlCol="0" anchor="ctr" anchorCtr="1"/>
            <a:lstStyle/>
            <a:p>
              <a:pPr algn="ctr" defTabSz="771525" eaLnBrk="0" hangingPunct="0">
                <a:defRPr/>
              </a:pPr>
              <a:r>
                <a:rPr lang="en-US" sz="675" kern="0" dirty="0">
                  <a:solidFill>
                    <a:srgbClr val="FF0000"/>
                  </a:solidFill>
                  <a:ea typeface="HelvNeue for IBM" charset="0"/>
                  <a:cs typeface="HelvNeue for IBM" charset="0"/>
                  <a:sym typeface="HelvNeue Medium for IBM"/>
                </a:rPr>
                <a:t>DODS</a:t>
              </a:r>
            </a:p>
          </p:txBody>
        </p:sp>
        <p:sp>
          <p:nvSpPr>
            <p:cNvPr id="40" name="Rectangle 39">
              <a:extLst>
                <a:ext uri="{FF2B5EF4-FFF2-40B4-BE49-F238E27FC236}">
                  <a16:creationId xmlns:a16="http://schemas.microsoft.com/office/drawing/2014/main" id="{673CFEBE-C93E-4284-8A1A-E6E7907F5344}"/>
                </a:ext>
              </a:extLst>
            </p:cNvPr>
            <p:cNvSpPr/>
            <p:nvPr/>
          </p:nvSpPr>
          <p:spPr>
            <a:xfrm rot="5400000">
              <a:off x="4688282" y="4302941"/>
              <a:ext cx="783987" cy="506807"/>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450" kern="0" dirty="0" err="1">
                  <a:solidFill>
                    <a:schemeClr val="bg1"/>
                  </a:solidFill>
                  <a:ea typeface="HelvNeue for IBM" charset="0"/>
                  <a:cs typeface="HelvNeue for IBM" charset="0"/>
                  <a:sym typeface="HelvNeue Medium for IBM"/>
                </a:rPr>
                <a:t>RStudio</a:t>
              </a:r>
              <a:r>
                <a:rPr lang="en-US" sz="450" kern="0" dirty="0">
                  <a:solidFill>
                    <a:schemeClr val="bg1"/>
                  </a:solidFill>
                  <a:ea typeface="HelvNeue for IBM" charset="0"/>
                  <a:cs typeface="HelvNeue for IBM" charset="0"/>
                  <a:sym typeface="HelvNeue Medium for IBM"/>
                </a:rPr>
                <a:t> Service</a:t>
              </a:r>
            </a:p>
          </p:txBody>
        </p:sp>
        <p:sp>
          <p:nvSpPr>
            <p:cNvPr id="41" name="TextBox 40">
              <a:extLst>
                <a:ext uri="{FF2B5EF4-FFF2-40B4-BE49-F238E27FC236}">
                  <a16:creationId xmlns:a16="http://schemas.microsoft.com/office/drawing/2014/main" id="{066B8D71-050B-43C6-988A-1E0827E6582E}"/>
                </a:ext>
              </a:extLst>
            </p:cNvPr>
            <p:cNvSpPr txBox="1"/>
            <p:nvPr/>
          </p:nvSpPr>
          <p:spPr>
            <a:xfrm>
              <a:off x="3944814" y="2988774"/>
              <a:ext cx="1526416" cy="348814"/>
            </a:xfrm>
            <a:prstGeom prst="rect">
              <a:avLst/>
            </a:prstGeom>
            <a:noFill/>
            <a:ln>
              <a:solidFill>
                <a:schemeClr val="tx2">
                  <a:lumMod val="75000"/>
                </a:schemeClr>
              </a:solidFill>
            </a:ln>
          </p:spPr>
          <p:txBody>
            <a:bodyPr wrap="square" rtlCol="0">
              <a:spAutoFit/>
            </a:bodyPr>
            <a:lstStyle/>
            <a:p>
              <a:pPr algn="ctr"/>
              <a:r>
                <a:rPr lang="en-US" sz="675" dirty="0"/>
                <a:t>Compute Servers</a:t>
              </a:r>
            </a:p>
          </p:txBody>
        </p:sp>
      </p:grpSp>
      <p:sp>
        <p:nvSpPr>
          <p:cNvPr id="29" name="Rectangle 28">
            <a:extLst>
              <a:ext uri="{FF2B5EF4-FFF2-40B4-BE49-F238E27FC236}">
                <a16:creationId xmlns:a16="http://schemas.microsoft.com/office/drawing/2014/main" id="{028D81AA-0D7E-4A92-ACC2-A29ABC2D2125}"/>
              </a:ext>
            </a:extLst>
          </p:cNvPr>
          <p:cNvSpPr/>
          <p:nvPr/>
        </p:nvSpPr>
        <p:spPr>
          <a:xfrm rot="5400000">
            <a:off x="3784436" y="3810217"/>
            <a:ext cx="346335" cy="560175"/>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a:solidFill>
                  <a:schemeClr val="bg1"/>
                </a:solidFill>
                <a:ea typeface="HelvNeue for IBM" charset="0"/>
                <a:cs typeface="HelvNeue for IBM" charset="0"/>
                <a:sym typeface="HelvNeue Medium for IBM"/>
              </a:rPr>
              <a:t>Canvas &amp; Models</a:t>
            </a:r>
          </a:p>
        </p:txBody>
      </p:sp>
      <p:sp>
        <p:nvSpPr>
          <p:cNvPr id="30" name="Rectangle 29">
            <a:extLst>
              <a:ext uri="{FF2B5EF4-FFF2-40B4-BE49-F238E27FC236}">
                <a16:creationId xmlns:a16="http://schemas.microsoft.com/office/drawing/2014/main" id="{026A37D7-A785-4AD8-94A1-724F8688AD28}"/>
              </a:ext>
            </a:extLst>
          </p:cNvPr>
          <p:cNvSpPr/>
          <p:nvPr/>
        </p:nvSpPr>
        <p:spPr>
          <a:xfrm rot="5400000">
            <a:off x="4043009" y="3107164"/>
            <a:ext cx="540309" cy="439273"/>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450" kern="0" dirty="0">
                <a:solidFill>
                  <a:schemeClr val="bg1"/>
                </a:solidFill>
                <a:ea typeface="HelvNeue for IBM" charset="0"/>
                <a:cs typeface="HelvNeue for IBM" charset="0"/>
                <a:sym typeface="HelvNeue Medium for IBM"/>
              </a:rPr>
              <a:t>Zeppelin Notebook Service</a:t>
            </a:r>
          </a:p>
        </p:txBody>
      </p:sp>
      <p:sp>
        <p:nvSpPr>
          <p:cNvPr id="56" name="Down Arrow 64">
            <a:extLst>
              <a:ext uri="{FF2B5EF4-FFF2-40B4-BE49-F238E27FC236}">
                <a16:creationId xmlns:a16="http://schemas.microsoft.com/office/drawing/2014/main" id="{D93DF3BF-7126-4D0F-BAF2-62CE738C777E}"/>
              </a:ext>
            </a:extLst>
          </p:cNvPr>
          <p:cNvSpPr/>
          <p:nvPr/>
        </p:nvSpPr>
        <p:spPr>
          <a:xfrm rot="17282576" flipV="1">
            <a:off x="5359293" y="4098623"/>
            <a:ext cx="155740" cy="4659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57" name="TextBox 56">
            <a:extLst>
              <a:ext uri="{FF2B5EF4-FFF2-40B4-BE49-F238E27FC236}">
                <a16:creationId xmlns:a16="http://schemas.microsoft.com/office/drawing/2014/main" id="{4071E44B-F4B2-4288-B8E2-687A38AD43F0}"/>
              </a:ext>
            </a:extLst>
          </p:cNvPr>
          <p:cNvSpPr txBox="1"/>
          <p:nvPr/>
        </p:nvSpPr>
        <p:spPr>
          <a:xfrm>
            <a:off x="5661078" y="4306263"/>
            <a:ext cx="813602" cy="376385"/>
          </a:xfrm>
          <a:prstGeom prst="rect">
            <a:avLst/>
          </a:prstGeom>
          <a:solidFill>
            <a:schemeClr val="bg2"/>
          </a:solidFill>
          <a:ln>
            <a:solidFill>
              <a:srgbClr val="FF0000"/>
            </a:solidFill>
          </a:ln>
        </p:spPr>
        <p:txBody>
          <a:bodyPr wrap="square" rtlCol="0">
            <a:spAutoFit/>
          </a:bodyPr>
          <a:lstStyle/>
          <a:p>
            <a:pPr marL="171450" indent="-171450">
              <a:buFont typeface="Arial" panose="020B0604020202020204" pitchFamily="34" charset="0"/>
              <a:buChar char="•"/>
            </a:pPr>
            <a:r>
              <a:rPr lang="en-US" sz="923" dirty="0" err="1"/>
              <a:t>Docplex</a:t>
            </a:r>
            <a:endParaRPr lang="en-US" sz="923" dirty="0"/>
          </a:p>
          <a:p>
            <a:pPr marL="171450" indent="-171450">
              <a:buFont typeface="Arial" panose="020B0604020202020204" pitchFamily="34" charset="0"/>
              <a:buChar char="•"/>
            </a:pPr>
            <a:r>
              <a:rPr lang="en-US" sz="923" dirty="0"/>
              <a:t>DODS</a:t>
            </a:r>
          </a:p>
        </p:txBody>
      </p:sp>
      <p:sp>
        <p:nvSpPr>
          <p:cNvPr id="59" name="Rectangle 58">
            <a:extLst>
              <a:ext uri="{FF2B5EF4-FFF2-40B4-BE49-F238E27FC236}">
                <a16:creationId xmlns:a16="http://schemas.microsoft.com/office/drawing/2014/main" id="{DD4214E7-EAA5-4CE4-A921-F78A5B826DC4}"/>
              </a:ext>
            </a:extLst>
          </p:cNvPr>
          <p:cNvSpPr/>
          <p:nvPr/>
        </p:nvSpPr>
        <p:spPr>
          <a:xfrm rot="5400000">
            <a:off x="4391177" y="3817266"/>
            <a:ext cx="346335" cy="560175"/>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a:solidFill>
                  <a:schemeClr val="bg1"/>
                </a:solidFill>
                <a:ea typeface="HelvNeue for IBM" charset="0"/>
                <a:cs typeface="HelvNeue for IBM" charset="0"/>
                <a:sym typeface="HelvNeue Medium for IBM"/>
              </a:rPr>
              <a:t>Analytic</a:t>
            </a:r>
          </a:p>
          <a:p>
            <a:pPr algn="ctr" defTabSz="771525" eaLnBrk="0" hangingPunct="0">
              <a:defRPr/>
            </a:pPr>
            <a:r>
              <a:rPr lang="en-US" sz="675" kern="0" dirty="0">
                <a:solidFill>
                  <a:schemeClr val="bg1"/>
                </a:solidFill>
                <a:ea typeface="HelvNeue for IBM" charset="0"/>
                <a:cs typeface="HelvNeue for IBM" charset="0"/>
                <a:sym typeface="HelvNeue Medium for IBM"/>
              </a:rPr>
              <a:t>libraries</a:t>
            </a:r>
          </a:p>
        </p:txBody>
      </p:sp>
    </p:spTree>
    <p:extLst>
      <p:ext uri="{BB962C8B-B14F-4D97-AF65-F5344CB8AC3E}">
        <p14:creationId xmlns:p14="http://schemas.microsoft.com/office/powerpoint/2010/main" val="88473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8E56-1350-47DD-AEE4-C4FF5EC62461}"/>
              </a:ext>
            </a:extLst>
          </p:cNvPr>
          <p:cNvSpPr>
            <a:spLocks noGrp="1"/>
          </p:cNvSpPr>
          <p:nvPr>
            <p:ph type="title"/>
          </p:nvPr>
        </p:nvSpPr>
        <p:spPr>
          <a:xfrm>
            <a:off x="228600" y="201168"/>
            <a:ext cx="8402782" cy="526196"/>
          </a:xfrm>
        </p:spPr>
        <p:txBody>
          <a:bodyPr/>
          <a:lstStyle/>
          <a:p>
            <a:r>
              <a:rPr lang="en-US" dirty="0"/>
              <a:t>Three Ways to Run Optimization in DSX Local</a:t>
            </a:r>
          </a:p>
        </p:txBody>
      </p:sp>
      <p:sp>
        <p:nvSpPr>
          <p:cNvPr id="3" name="Slide Number Placeholder 2">
            <a:extLst>
              <a:ext uri="{FF2B5EF4-FFF2-40B4-BE49-F238E27FC236}">
                <a16:creationId xmlns:a16="http://schemas.microsoft.com/office/drawing/2014/main" id="{0AD3F703-E34C-49FF-8A31-8B3CBF639349}"/>
              </a:ext>
            </a:extLst>
          </p:cNvPr>
          <p:cNvSpPr>
            <a:spLocks noGrp="1"/>
          </p:cNvSpPr>
          <p:nvPr>
            <p:ph type="sldNum" sz="quarter" idx="10"/>
          </p:nvPr>
        </p:nvSpPr>
        <p:spPr/>
        <p:txBody>
          <a:bodyPr/>
          <a:lstStyle/>
          <a:p>
            <a:fld id="{D0BE6F14-FF48-0F4F-A8AA-2E3F25371E4A}" type="slidenum">
              <a:rPr lang="en-US" smtClean="0"/>
              <a:pPr/>
              <a:t>16</a:t>
            </a:fld>
            <a:endParaRPr lang="en-US"/>
          </a:p>
        </p:txBody>
      </p:sp>
      <p:sp>
        <p:nvSpPr>
          <p:cNvPr id="4" name="Footer Placeholder 3">
            <a:extLst>
              <a:ext uri="{FF2B5EF4-FFF2-40B4-BE49-F238E27FC236}">
                <a16:creationId xmlns:a16="http://schemas.microsoft.com/office/drawing/2014/main" id="{0E2DB4B0-A3E2-4A64-BD7B-23BD844C2F54}"/>
              </a:ext>
            </a:extLst>
          </p:cNvPr>
          <p:cNvSpPr>
            <a:spLocks noGrp="1"/>
          </p:cNvSpPr>
          <p:nvPr>
            <p:ph type="ftr" sz="quarter" idx="11"/>
          </p:nvPr>
        </p:nvSpPr>
        <p:spPr/>
        <p:txBody>
          <a:bodyPr/>
          <a:lstStyle/>
          <a:p>
            <a:r>
              <a:rPr lang="de-DE" dirty="0"/>
              <a:t>IBM Cloud / Fast Start 2018 /  © 201 IBM Corporation</a:t>
            </a:r>
            <a:endParaRPr lang="en-US" dirty="0"/>
          </a:p>
        </p:txBody>
      </p:sp>
      <p:sp>
        <p:nvSpPr>
          <p:cNvPr id="5" name="Text Placeholder 4">
            <a:extLst>
              <a:ext uri="{FF2B5EF4-FFF2-40B4-BE49-F238E27FC236}">
                <a16:creationId xmlns:a16="http://schemas.microsoft.com/office/drawing/2014/main" id="{4D27A845-4978-4945-B22A-443E0E56CD8E}"/>
              </a:ext>
            </a:extLst>
          </p:cNvPr>
          <p:cNvSpPr>
            <a:spLocks noGrp="1"/>
          </p:cNvSpPr>
          <p:nvPr>
            <p:ph type="body" sz="quarter" idx="12"/>
          </p:nvPr>
        </p:nvSpPr>
        <p:spPr>
          <a:xfrm>
            <a:off x="228600" y="718625"/>
            <a:ext cx="5257800" cy="1667741"/>
          </a:xfrm>
        </p:spPr>
        <p:txBody>
          <a:bodyPr/>
          <a:lstStyle/>
          <a:p>
            <a:pPr marL="285750" indent="-285750">
              <a:buFont typeface="Arial" panose="020B0604020202020204" pitchFamily="34" charset="0"/>
              <a:buChar char="•"/>
            </a:pPr>
            <a:r>
              <a:rPr lang="en-US" dirty="0" err="1"/>
              <a:t>DOCplex</a:t>
            </a:r>
            <a:r>
              <a:rPr lang="en-US" dirty="0"/>
              <a:t> Python API on Jupyter Notebooks </a:t>
            </a:r>
          </a:p>
          <a:p>
            <a:pPr marL="458788" lvl="1" indent="-285750">
              <a:buFont typeface="Arial" panose="020B0604020202020204" pitchFamily="34" charset="0"/>
              <a:buChar char="•"/>
            </a:pPr>
            <a:r>
              <a:rPr lang="en-US" dirty="0"/>
              <a:t>Local</a:t>
            </a:r>
          </a:p>
          <a:p>
            <a:pPr marL="458788" lvl="1" indent="-285750">
              <a:buFont typeface="Arial" panose="020B0604020202020204" pitchFamily="34" charset="0"/>
              <a:buChar char="•"/>
            </a:pPr>
            <a:r>
              <a:rPr lang="en-US" dirty="0"/>
              <a:t>On Cloud</a:t>
            </a:r>
          </a:p>
          <a:p>
            <a:pPr marL="285750" indent="-285750">
              <a:buFont typeface="Arial" panose="020B0604020202020204" pitchFamily="34" charset="0"/>
              <a:buChar char="•"/>
            </a:pPr>
            <a:r>
              <a:rPr lang="en-US" dirty="0"/>
              <a:t>Using the DODS Add-on (BETA)</a:t>
            </a:r>
          </a:p>
          <a:p>
            <a:pPr marL="285750" indent="-285750">
              <a:buFont typeface="Arial" panose="020B0604020202020204" pitchFamily="34" charset="0"/>
              <a:buChar char="•"/>
            </a:pPr>
            <a:r>
              <a:rPr lang="en-US" dirty="0"/>
              <a:t>Framework API from a Notebook (require DODS) (BETA)</a:t>
            </a:r>
          </a:p>
          <a:p>
            <a:pPr marL="285750" indent="-285750">
              <a:buFont typeface="Arial" panose="020B0604020202020204" pitchFamily="34" charset="0"/>
              <a:buChar char="•"/>
            </a:pPr>
            <a:r>
              <a:rPr lang="en-US" dirty="0"/>
              <a:t>Using the Remote Execution service (BETA)</a:t>
            </a:r>
          </a:p>
          <a:p>
            <a:endParaRPr lang="en-US" dirty="0"/>
          </a:p>
        </p:txBody>
      </p:sp>
      <p:pic>
        <p:nvPicPr>
          <p:cNvPr id="6" name="Picture 5">
            <a:extLst>
              <a:ext uri="{FF2B5EF4-FFF2-40B4-BE49-F238E27FC236}">
                <a16:creationId xmlns:a16="http://schemas.microsoft.com/office/drawing/2014/main" id="{45AB65F8-3173-41F7-A26B-1D0AB85FABF3}"/>
              </a:ext>
            </a:extLst>
          </p:cNvPr>
          <p:cNvPicPr>
            <a:picLocks noChangeAspect="1"/>
          </p:cNvPicPr>
          <p:nvPr/>
        </p:nvPicPr>
        <p:blipFill>
          <a:blip r:embed="rId2"/>
          <a:stretch>
            <a:fillRect/>
          </a:stretch>
        </p:blipFill>
        <p:spPr>
          <a:xfrm>
            <a:off x="5910374" y="874664"/>
            <a:ext cx="2965948" cy="3198572"/>
          </a:xfrm>
          <a:prstGeom prst="rect">
            <a:avLst/>
          </a:prstGeom>
        </p:spPr>
      </p:pic>
      <p:pic>
        <p:nvPicPr>
          <p:cNvPr id="7" name="Picture 6">
            <a:extLst>
              <a:ext uri="{FF2B5EF4-FFF2-40B4-BE49-F238E27FC236}">
                <a16:creationId xmlns:a16="http://schemas.microsoft.com/office/drawing/2014/main" id="{C6B40D4E-E4FA-4C23-BD8A-1260F72CE642}"/>
              </a:ext>
            </a:extLst>
          </p:cNvPr>
          <p:cNvPicPr>
            <a:picLocks noChangeAspect="1"/>
          </p:cNvPicPr>
          <p:nvPr/>
        </p:nvPicPr>
        <p:blipFill>
          <a:blip r:embed="rId3"/>
          <a:stretch>
            <a:fillRect/>
          </a:stretch>
        </p:blipFill>
        <p:spPr>
          <a:xfrm>
            <a:off x="1327324" y="2203557"/>
            <a:ext cx="3484326" cy="2605315"/>
          </a:xfrm>
          <a:prstGeom prst="rect">
            <a:avLst/>
          </a:prstGeom>
        </p:spPr>
      </p:pic>
    </p:spTree>
    <p:extLst>
      <p:ext uri="{BB962C8B-B14F-4D97-AF65-F5344CB8AC3E}">
        <p14:creationId xmlns:p14="http://schemas.microsoft.com/office/powerpoint/2010/main" val="45977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C75A-5C8F-4D08-87D8-880432D26D1A}"/>
              </a:ext>
            </a:extLst>
          </p:cNvPr>
          <p:cNvSpPr>
            <a:spLocks noGrp="1"/>
          </p:cNvSpPr>
          <p:nvPr>
            <p:ph type="title"/>
          </p:nvPr>
        </p:nvSpPr>
        <p:spPr>
          <a:xfrm>
            <a:off x="228600" y="201168"/>
            <a:ext cx="7502236" cy="380790"/>
          </a:xfrm>
        </p:spPr>
        <p:txBody>
          <a:bodyPr/>
          <a:lstStyle/>
          <a:p>
            <a:r>
              <a:rPr lang="en-US" dirty="0"/>
              <a:t>Using the </a:t>
            </a:r>
            <a:r>
              <a:rPr lang="en-US" dirty="0" err="1"/>
              <a:t>DOCplex</a:t>
            </a:r>
            <a:r>
              <a:rPr lang="en-US" dirty="0"/>
              <a:t> Python API on Jupyter Notebooks</a:t>
            </a:r>
          </a:p>
        </p:txBody>
      </p:sp>
      <p:sp>
        <p:nvSpPr>
          <p:cNvPr id="3" name="Slide Number Placeholder 2">
            <a:extLst>
              <a:ext uri="{FF2B5EF4-FFF2-40B4-BE49-F238E27FC236}">
                <a16:creationId xmlns:a16="http://schemas.microsoft.com/office/drawing/2014/main" id="{9A5C1EA8-029A-41D6-A600-4BE5E5C098C3}"/>
              </a:ext>
            </a:extLst>
          </p:cNvPr>
          <p:cNvSpPr>
            <a:spLocks noGrp="1"/>
          </p:cNvSpPr>
          <p:nvPr>
            <p:ph type="sldNum" sz="quarter" idx="10"/>
          </p:nvPr>
        </p:nvSpPr>
        <p:spPr/>
        <p:txBody>
          <a:bodyPr/>
          <a:lstStyle/>
          <a:p>
            <a:fld id="{D0BE6F14-FF48-0F4F-A8AA-2E3F25371E4A}" type="slidenum">
              <a:rPr lang="en-US" smtClean="0"/>
              <a:pPr/>
              <a:t>17</a:t>
            </a:fld>
            <a:endParaRPr lang="en-US"/>
          </a:p>
        </p:txBody>
      </p:sp>
      <p:sp>
        <p:nvSpPr>
          <p:cNvPr id="4" name="Footer Placeholder 3">
            <a:extLst>
              <a:ext uri="{FF2B5EF4-FFF2-40B4-BE49-F238E27FC236}">
                <a16:creationId xmlns:a16="http://schemas.microsoft.com/office/drawing/2014/main" id="{FEA99855-BD1E-4E21-9DC0-572FC2E9B85C}"/>
              </a:ext>
            </a:extLst>
          </p:cNvPr>
          <p:cNvSpPr>
            <a:spLocks noGrp="1"/>
          </p:cNvSpPr>
          <p:nvPr>
            <p:ph type="ftr" sz="quarter" idx="11"/>
          </p:nvPr>
        </p:nvSpPr>
        <p:spPr/>
        <p:txBody>
          <a:bodyPr/>
          <a:lstStyle/>
          <a:p>
            <a:r>
              <a:rPr lang="de-DE" dirty="0"/>
              <a:t>IBM Cloud / Fast Start 2018 /  © 201 IBM Corporation</a:t>
            </a:r>
            <a:endParaRPr lang="en-US" dirty="0"/>
          </a:p>
        </p:txBody>
      </p:sp>
      <p:sp>
        <p:nvSpPr>
          <p:cNvPr id="7" name="Text Box 3">
            <a:extLst>
              <a:ext uri="{FF2B5EF4-FFF2-40B4-BE49-F238E27FC236}">
                <a16:creationId xmlns:a16="http://schemas.microsoft.com/office/drawing/2014/main" id="{42186E64-C1AD-4F6B-93D0-4B4718DB0234}"/>
              </a:ext>
            </a:extLst>
          </p:cNvPr>
          <p:cNvSpPr txBox="1">
            <a:spLocks noChangeArrowheads="1"/>
          </p:cNvSpPr>
          <p:nvPr/>
        </p:nvSpPr>
        <p:spPr bwMode="auto">
          <a:xfrm>
            <a:off x="6730280" y="3540270"/>
            <a:ext cx="184785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1200" b="1" dirty="0" err="1"/>
              <a:t>DOCloud</a:t>
            </a:r>
            <a:r>
              <a:rPr lang="en-US" altLang="en-US" sz="1200" b="1" dirty="0"/>
              <a:t> Servers</a:t>
            </a:r>
          </a:p>
          <a:p>
            <a:pPr algn="ctr" eaLnBrk="1" hangingPunct="1">
              <a:spcBef>
                <a:spcPct val="0"/>
              </a:spcBef>
              <a:buClrTx/>
              <a:buFontTx/>
              <a:buNone/>
            </a:pPr>
            <a:r>
              <a:rPr lang="en-US" altLang="en-US" sz="1200" b="1" dirty="0"/>
              <a:t>(on Cloud or On </a:t>
            </a:r>
            <a:r>
              <a:rPr lang="en-US" altLang="en-US" sz="1200" b="1" dirty="0" err="1"/>
              <a:t>Prem</a:t>
            </a:r>
            <a:r>
              <a:rPr lang="en-US" altLang="en-US" sz="1200" b="1" dirty="0"/>
              <a:t>)</a:t>
            </a:r>
          </a:p>
        </p:txBody>
      </p:sp>
      <p:sp>
        <p:nvSpPr>
          <p:cNvPr id="9" name="Text Box 6">
            <a:extLst>
              <a:ext uri="{FF2B5EF4-FFF2-40B4-BE49-F238E27FC236}">
                <a16:creationId xmlns:a16="http://schemas.microsoft.com/office/drawing/2014/main" id="{91ED9821-C4A9-4439-B33E-139E5C9ADEFD}"/>
              </a:ext>
            </a:extLst>
          </p:cNvPr>
          <p:cNvSpPr txBox="1">
            <a:spLocks noChangeArrowheads="1"/>
          </p:cNvSpPr>
          <p:nvPr/>
        </p:nvSpPr>
        <p:spPr bwMode="auto">
          <a:xfrm>
            <a:off x="4037734" y="1390367"/>
            <a:ext cx="2020887"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eaLnBrk="1" hangingPunct="1">
              <a:spcBef>
                <a:spcPct val="0"/>
              </a:spcBef>
              <a:buClrTx/>
              <a:buFontTx/>
              <a:buNone/>
            </a:pPr>
            <a:r>
              <a:rPr lang="en-US" altLang="en-US" sz="1200" b="1" dirty="0"/>
              <a:t>Create the Model, Objectives and Constraints</a:t>
            </a:r>
          </a:p>
        </p:txBody>
      </p:sp>
      <p:sp>
        <p:nvSpPr>
          <p:cNvPr id="11" name="Text Box 8">
            <a:extLst>
              <a:ext uri="{FF2B5EF4-FFF2-40B4-BE49-F238E27FC236}">
                <a16:creationId xmlns:a16="http://schemas.microsoft.com/office/drawing/2014/main" id="{DA7A580A-7332-4A29-8DE1-43C3B5D3C7AF}"/>
              </a:ext>
            </a:extLst>
          </p:cNvPr>
          <p:cNvSpPr txBox="1">
            <a:spLocks noChangeArrowheads="1"/>
          </p:cNvSpPr>
          <p:nvPr/>
        </p:nvSpPr>
        <p:spPr bwMode="auto">
          <a:xfrm>
            <a:off x="4056784" y="2427288"/>
            <a:ext cx="174625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eaLnBrk="1" hangingPunct="1">
              <a:spcBef>
                <a:spcPct val="0"/>
              </a:spcBef>
              <a:buClrTx/>
              <a:buFontTx/>
              <a:buNone/>
            </a:pPr>
            <a:r>
              <a:rPr lang="en-US" altLang="en-US" sz="1200" b="1" dirty="0"/>
              <a:t>Submit the job</a:t>
            </a:r>
          </a:p>
        </p:txBody>
      </p:sp>
      <p:pic>
        <p:nvPicPr>
          <p:cNvPr id="12" name="Picture 9">
            <a:extLst>
              <a:ext uri="{FF2B5EF4-FFF2-40B4-BE49-F238E27FC236}">
                <a16:creationId xmlns:a16="http://schemas.microsoft.com/office/drawing/2014/main" id="{D3BF6D0E-8924-4ED5-9E7A-067BC2F21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746" y="2295525"/>
            <a:ext cx="552450" cy="552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Text Box 10">
            <a:extLst>
              <a:ext uri="{FF2B5EF4-FFF2-40B4-BE49-F238E27FC236}">
                <a16:creationId xmlns:a16="http://schemas.microsoft.com/office/drawing/2014/main" id="{F9B52380-5A36-463D-B39C-F944303DDC52}"/>
              </a:ext>
            </a:extLst>
          </p:cNvPr>
          <p:cNvSpPr txBox="1">
            <a:spLocks noChangeArrowheads="1"/>
          </p:cNvSpPr>
          <p:nvPr/>
        </p:nvSpPr>
        <p:spPr bwMode="auto">
          <a:xfrm>
            <a:off x="4037734" y="3440113"/>
            <a:ext cx="184785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eaLnBrk="1" hangingPunct="1">
              <a:spcBef>
                <a:spcPct val="0"/>
              </a:spcBef>
              <a:buClrTx/>
              <a:buFontTx/>
              <a:buNone/>
            </a:pPr>
            <a:r>
              <a:rPr lang="en-US" altLang="en-US" sz="1200" b="1" dirty="0"/>
              <a:t>Get the results  and display the results</a:t>
            </a:r>
          </a:p>
        </p:txBody>
      </p:sp>
      <p:pic>
        <p:nvPicPr>
          <p:cNvPr id="14" name="Picture 11">
            <a:extLst>
              <a:ext uri="{FF2B5EF4-FFF2-40B4-BE49-F238E27FC236}">
                <a16:creationId xmlns:a16="http://schemas.microsoft.com/office/drawing/2014/main" id="{F22EC6F2-0CDB-4949-8097-F10F56B3A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2421" y="3324225"/>
            <a:ext cx="533400" cy="552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12">
            <a:extLst>
              <a:ext uri="{FF2B5EF4-FFF2-40B4-BE49-F238E27FC236}">
                <a16:creationId xmlns:a16="http://schemas.microsoft.com/office/drawing/2014/main" id="{8105F8B2-EAB7-44C8-8F56-B113A83B5D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6863" y="1365250"/>
            <a:ext cx="1692275" cy="22558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AutoShape 13">
            <a:extLst>
              <a:ext uri="{FF2B5EF4-FFF2-40B4-BE49-F238E27FC236}">
                <a16:creationId xmlns:a16="http://schemas.microsoft.com/office/drawing/2014/main" id="{D0FDE07F-2F34-44FA-90CB-249BE021FB0F}"/>
              </a:ext>
            </a:extLst>
          </p:cNvPr>
          <p:cNvSpPr>
            <a:spLocks noChangeArrowheads="1"/>
          </p:cNvSpPr>
          <p:nvPr/>
        </p:nvSpPr>
        <p:spPr bwMode="auto">
          <a:xfrm>
            <a:off x="3764827" y="2925890"/>
            <a:ext cx="1747837" cy="184150"/>
          </a:xfrm>
          <a:prstGeom prst="rightArrow">
            <a:avLst>
              <a:gd name="adj1" fmla="val 50000"/>
              <a:gd name="adj2" fmla="val 237284"/>
            </a:avLst>
          </a:prstGeom>
          <a:solidFill>
            <a:srgbClr val="00767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8" name="AutoShape 15">
            <a:extLst>
              <a:ext uri="{FF2B5EF4-FFF2-40B4-BE49-F238E27FC236}">
                <a16:creationId xmlns:a16="http://schemas.microsoft.com/office/drawing/2014/main" id="{500E7996-D1C4-46D2-88BF-B1E1EBBF00AD}"/>
              </a:ext>
            </a:extLst>
          </p:cNvPr>
          <p:cNvSpPr>
            <a:spLocks noChangeArrowheads="1"/>
          </p:cNvSpPr>
          <p:nvPr/>
        </p:nvSpPr>
        <p:spPr bwMode="auto">
          <a:xfrm flipH="1" flipV="1">
            <a:off x="3764826" y="4011492"/>
            <a:ext cx="1747837" cy="184150"/>
          </a:xfrm>
          <a:prstGeom prst="rightArrow">
            <a:avLst>
              <a:gd name="adj1" fmla="val 50000"/>
              <a:gd name="adj2" fmla="val 237284"/>
            </a:avLst>
          </a:prstGeom>
          <a:solidFill>
            <a:srgbClr val="00767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9" name="Rectangle 16">
            <a:extLst>
              <a:ext uri="{FF2B5EF4-FFF2-40B4-BE49-F238E27FC236}">
                <a16:creationId xmlns:a16="http://schemas.microsoft.com/office/drawing/2014/main" id="{77C37AA9-D64B-4D8E-872C-F892D3123564}"/>
              </a:ext>
            </a:extLst>
          </p:cNvPr>
          <p:cNvSpPr>
            <a:spLocks noChangeArrowheads="1"/>
          </p:cNvSpPr>
          <p:nvPr/>
        </p:nvSpPr>
        <p:spPr bwMode="auto">
          <a:xfrm>
            <a:off x="6176963" y="2062163"/>
            <a:ext cx="434975" cy="1595437"/>
          </a:xfrm>
          <a:prstGeom prst="rect">
            <a:avLst/>
          </a:prstGeom>
          <a:solidFill>
            <a:srgbClr val="00767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1200" b="1">
                <a:solidFill>
                  <a:srgbClr val="FFFFFF"/>
                </a:solidFill>
              </a:rPr>
              <a:t>API</a:t>
            </a:r>
          </a:p>
          <a:p>
            <a:pPr algn="ctr" eaLnBrk="1" hangingPunct="1">
              <a:spcBef>
                <a:spcPct val="0"/>
              </a:spcBef>
              <a:buClrTx/>
              <a:buFontTx/>
              <a:buNone/>
            </a:pPr>
            <a:endParaRPr lang="en-US" altLang="en-US" sz="1200" b="1">
              <a:solidFill>
                <a:srgbClr val="FFFFFF"/>
              </a:solidFill>
            </a:endParaRPr>
          </a:p>
        </p:txBody>
      </p:sp>
      <p:pic>
        <p:nvPicPr>
          <p:cNvPr id="6" name="Picture 5">
            <a:extLst>
              <a:ext uri="{FF2B5EF4-FFF2-40B4-BE49-F238E27FC236}">
                <a16:creationId xmlns:a16="http://schemas.microsoft.com/office/drawing/2014/main" id="{E07043EC-52E5-4B13-A849-8502533C7259}"/>
              </a:ext>
            </a:extLst>
          </p:cNvPr>
          <p:cNvPicPr>
            <a:picLocks noChangeAspect="1"/>
          </p:cNvPicPr>
          <p:nvPr/>
        </p:nvPicPr>
        <p:blipFill>
          <a:blip r:embed="rId5"/>
          <a:stretch>
            <a:fillRect/>
          </a:stretch>
        </p:blipFill>
        <p:spPr>
          <a:xfrm>
            <a:off x="147747" y="1428268"/>
            <a:ext cx="2721009" cy="2934422"/>
          </a:xfrm>
          <a:prstGeom prst="rect">
            <a:avLst/>
          </a:prstGeom>
        </p:spPr>
      </p:pic>
      <p:sp>
        <p:nvSpPr>
          <p:cNvPr id="20" name="Text Box 3">
            <a:extLst>
              <a:ext uri="{FF2B5EF4-FFF2-40B4-BE49-F238E27FC236}">
                <a16:creationId xmlns:a16="http://schemas.microsoft.com/office/drawing/2014/main" id="{6A5D8803-4318-42D3-AC77-AB989ACA0120}"/>
              </a:ext>
            </a:extLst>
          </p:cNvPr>
          <p:cNvSpPr txBox="1">
            <a:spLocks noChangeArrowheads="1"/>
          </p:cNvSpPr>
          <p:nvPr/>
        </p:nvSpPr>
        <p:spPr bwMode="auto">
          <a:xfrm>
            <a:off x="322262" y="1058208"/>
            <a:ext cx="184785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1200" b="1" dirty="0"/>
              <a:t>Jupyter Notebook</a:t>
            </a:r>
          </a:p>
        </p:txBody>
      </p:sp>
      <p:pic>
        <p:nvPicPr>
          <p:cNvPr id="21" name="Picture 20">
            <a:extLst>
              <a:ext uri="{FF2B5EF4-FFF2-40B4-BE49-F238E27FC236}">
                <a16:creationId xmlns:a16="http://schemas.microsoft.com/office/drawing/2014/main" id="{A6E46599-82E4-4934-B29B-C378AED55E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42421" y="1429015"/>
            <a:ext cx="492337" cy="603972"/>
          </a:xfrm>
          <a:prstGeom prst="rect">
            <a:avLst/>
          </a:prstGeom>
        </p:spPr>
      </p:pic>
    </p:spTree>
    <p:extLst>
      <p:ext uri="{BB962C8B-B14F-4D97-AF65-F5344CB8AC3E}">
        <p14:creationId xmlns:p14="http://schemas.microsoft.com/office/powerpoint/2010/main" val="2972116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8E56-1350-47DD-AEE4-C4FF5EC62461}"/>
              </a:ext>
            </a:extLst>
          </p:cNvPr>
          <p:cNvSpPr>
            <a:spLocks noGrp="1"/>
          </p:cNvSpPr>
          <p:nvPr>
            <p:ph type="title"/>
          </p:nvPr>
        </p:nvSpPr>
        <p:spPr>
          <a:xfrm>
            <a:off x="228600" y="201168"/>
            <a:ext cx="3367007" cy="489633"/>
          </a:xfrm>
        </p:spPr>
        <p:txBody>
          <a:bodyPr/>
          <a:lstStyle/>
          <a:p>
            <a:r>
              <a:rPr lang="en-US" dirty="0"/>
              <a:t>Using the DODS Add-on</a:t>
            </a:r>
          </a:p>
        </p:txBody>
      </p:sp>
      <p:sp>
        <p:nvSpPr>
          <p:cNvPr id="3" name="Slide Number Placeholder 2">
            <a:extLst>
              <a:ext uri="{FF2B5EF4-FFF2-40B4-BE49-F238E27FC236}">
                <a16:creationId xmlns:a16="http://schemas.microsoft.com/office/drawing/2014/main" id="{0AD3F703-E34C-49FF-8A31-8B3CBF639349}"/>
              </a:ext>
            </a:extLst>
          </p:cNvPr>
          <p:cNvSpPr>
            <a:spLocks noGrp="1"/>
          </p:cNvSpPr>
          <p:nvPr>
            <p:ph type="sldNum" sz="quarter" idx="10"/>
          </p:nvPr>
        </p:nvSpPr>
        <p:spPr/>
        <p:txBody>
          <a:bodyPr/>
          <a:lstStyle/>
          <a:p>
            <a:fld id="{D0BE6F14-FF48-0F4F-A8AA-2E3F25371E4A}" type="slidenum">
              <a:rPr lang="en-US" smtClean="0"/>
              <a:pPr/>
              <a:t>18</a:t>
            </a:fld>
            <a:endParaRPr lang="en-US"/>
          </a:p>
        </p:txBody>
      </p:sp>
      <p:sp>
        <p:nvSpPr>
          <p:cNvPr id="4" name="Footer Placeholder 3">
            <a:extLst>
              <a:ext uri="{FF2B5EF4-FFF2-40B4-BE49-F238E27FC236}">
                <a16:creationId xmlns:a16="http://schemas.microsoft.com/office/drawing/2014/main" id="{0E2DB4B0-A3E2-4A64-BD7B-23BD844C2F54}"/>
              </a:ext>
            </a:extLst>
          </p:cNvPr>
          <p:cNvSpPr>
            <a:spLocks noGrp="1"/>
          </p:cNvSpPr>
          <p:nvPr>
            <p:ph type="ftr" sz="quarter" idx="11"/>
          </p:nvPr>
        </p:nvSpPr>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4D27A845-4978-4945-B22A-443E0E56CD8E}"/>
              </a:ext>
            </a:extLst>
          </p:cNvPr>
          <p:cNvSpPr>
            <a:spLocks noGrp="1"/>
          </p:cNvSpPr>
          <p:nvPr>
            <p:ph type="body" sz="quarter" idx="12"/>
          </p:nvPr>
        </p:nvSpPr>
        <p:spPr>
          <a:xfrm>
            <a:off x="228600" y="1123950"/>
            <a:ext cx="3020291" cy="1667741"/>
          </a:xfrm>
        </p:spPr>
        <p:txBody>
          <a:bodyPr/>
          <a:lstStyle/>
          <a:p>
            <a:pPr marL="285750" indent="-285750">
              <a:buFont typeface="Arial" panose="020B0604020202020204" pitchFamily="34" charset="0"/>
              <a:buChar char="•"/>
            </a:pPr>
            <a:r>
              <a:rPr lang="en-US" dirty="0"/>
              <a:t>Select data input &amp; output</a:t>
            </a:r>
          </a:p>
          <a:p>
            <a:pPr marL="285750" indent="-285750">
              <a:buFont typeface="Arial" panose="020B0604020202020204" pitchFamily="34" charset="0"/>
              <a:buChar char="•"/>
            </a:pPr>
            <a:r>
              <a:rPr lang="en-US" dirty="0"/>
              <a:t>Manually create &amp; import a mode  or train one interactively</a:t>
            </a:r>
          </a:p>
          <a:p>
            <a:pPr marL="285750" indent="-285750">
              <a:buFont typeface="Arial" panose="020B0604020202020204" pitchFamily="34" charset="0"/>
              <a:buChar char="•"/>
            </a:pPr>
            <a:r>
              <a:rPr lang="en-US" dirty="0"/>
              <a:t>Basic charts and data widgets</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AF5CCDB0-6DA4-48C4-8E76-C625D3931788}"/>
              </a:ext>
            </a:extLst>
          </p:cNvPr>
          <p:cNvPicPr>
            <a:picLocks noChangeAspect="1"/>
          </p:cNvPicPr>
          <p:nvPr/>
        </p:nvPicPr>
        <p:blipFill>
          <a:blip r:embed="rId2"/>
          <a:stretch>
            <a:fillRect/>
          </a:stretch>
        </p:blipFill>
        <p:spPr>
          <a:xfrm>
            <a:off x="3248891" y="985492"/>
            <a:ext cx="5716957" cy="3467207"/>
          </a:xfrm>
          <a:prstGeom prst="rect">
            <a:avLst/>
          </a:prstGeom>
        </p:spPr>
      </p:pic>
    </p:spTree>
    <p:extLst>
      <p:ext uri="{BB962C8B-B14F-4D97-AF65-F5344CB8AC3E}">
        <p14:creationId xmlns:p14="http://schemas.microsoft.com/office/powerpoint/2010/main" val="421171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8E56-1350-47DD-AEE4-C4FF5EC62461}"/>
              </a:ext>
            </a:extLst>
          </p:cNvPr>
          <p:cNvSpPr>
            <a:spLocks noGrp="1"/>
          </p:cNvSpPr>
          <p:nvPr>
            <p:ph type="title"/>
          </p:nvPr>
        </p:nvSpPr>
        <p:spPr>
          <a:xfrm>
            <a:off x="228600" y="201168"/>
            <a:ext cx="8402782" cy="855726"/>
          </a:xfrm>
        </p:spPr>
        <p:txBody>
          <a:bodyPr/>
          <a:lstStyle/>
          <a:p>
            <a:r>
              <a:rPr lang="en-US" dirty="0"/>
              <a:t>Using DODS Decision Framework API (BETA) </a:t>
            </a:r>
            <a:br>
              <a:rPr lang="en-US" dirty="0"/>
            </a:br>
            <a:r>
              <a:rPr lang="en-US" dirty="0"/>
              <a:t>in Jupyter Notebooks</a:t>
            </a:r>
          </a:p>
        </p:txBody>
      </p:sp>
      <p:sp>
        <p:nvSpPr>
          <p:cNvPr id="3" name="Slide Number Placeholder 2">
            <a:extLst>
              <a:ext uri="{FF2B5EF4-FFF2-40B4-BE49-F238E27FC236}">
                <a16:creationId xmlns:a16="http://schemas.microsoft.com/office/drawing/2014/main" id="{0AD3F703-E34C-49FF-8A31-8B3CBF639349}"/>
              </a:ext>
            </a:extLst>
          </p:cNvPr>
          <p:cNvSpPr>
            <a:spLocks noGrp="1"/>
          </p:cNvSpPr>
          <p:nvPr>
            <p:ph type="sldNum" sz="quarter" idx="10"/>
          </p:nvPr>
        </p:nvSpPr>
        <p:spPr/>
        <p:txBody>
          <a:bodyPr/>
          <a:lstStyle/>
          <a:p>
            <a:fld id="{D0BE6F14-FF48-0F4F-A8AA-2E3F25371E4A}" type="slidenum">
              <a:rPr lang="en-US" smtClean="0"/>
              <a:pPr/>
              <a:t>19</a:t>
            </a:fld>
            <a:endParaRPr lang="en-US"/>
          </a:p>
        </p:txBody>
      </p:sp>
      <p:sp>
        <p:nvSpPr>
          <p:cNvPr id="4" name="Footer Placeholder 3">
            <a:extLst>
              <a:ext uri="{FF2B5EF4-FFF2-40B4-BE49-F238E27FC236}">
                <a16:creationId xmlns:a16="http://schemas.microsoft.com/office/drawing/2014/main" id="{0E2DB4B0-A3E2-4A64-BD7B-23BD844C2F54}"/>
              </a:ext>
            </a:extLst>
          </p:cNvPr>
          <p:cNvSpPr>
            <a:spLocks noGrp="1"/>
          </p:cNvSpPr>
          <p:nvPr>
            <p:ph type="ftr" sz="quarter" idx="11"/>
          </p:nvPr>
        </p:nvSpPr>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4D27A845-4978-4945-B22A-443E0E56CD8E}"/>
              </a:ext>
            </a:extLst>
          </p:cNvPr>
          <p:cNvSpPr>
            <a:spLocks noGrp="1"/>
          </p:cNvSpPr>
          <p:nvPr>
            <p:ph type="body" sz="quarter" idx="12"/>
          </p:nvPr>
        </p:nvSpPr>
        <p:spPr>
          <a:xfrm>
            <a:off x="296286" y="1127916"/>
            <a:ext cx="4095193" cy="855726"/>
          </a:xfrm>
        </p:spPr>
        <p:txBody>
          <a:bodyPr/>
          <a:lstStyle/>
          <a:p>
            <a:pPr marL="285750" indent="-285750">
              <a:buFont typeface="Arial" panose="020B0604020202020204" pitchFamily="34" charset="0"/>
              <a:buChar char="•"/>
            </a:pPr>
            <a:r>
              <a:rPr lang="en-US" dirty="0"/>
              <a:t>Use and existing Scenario or create a new one</a:t>
            </a:r>
          </a:p>
          <a:p>
            <a:pPr marL="285750" indent="-285750">
              <a:buFont typeface="Arial" panose="020B0604020202020204" pitchFamily="34" charset="0"/>
              <a:buChar char="•"/>
            </a:pPr>
            <a:r>
              <a:rPr lang="en-US" dirty="0"/>
              <a:t>Useful for What-If analysis</a:t>
            </a:r>
          </a:p>
          <a:p>
            <a:pPr marL="285750" indent="-285750">
              <a:buFont typeface="Arial" panose="020B0604020202020204" pitchFamily="34" charset="0"/>
              <a:buChar char="•"/>
            </a:pPr>
            <a:r>
              <a:rPr lang="en-US" dirty="0"/>
              <a:t>Use the Python API in a Notebook or REST API</a:t>
            </a:r>
          </a:p>
          <a:p>
            <a:endParaRPr lang="en-US" dirty="0"/>
          </a:p>
        </p:txBody>
      </p:sp>
      <p:pic>
        <p:nvPicPr>
          <p:cNvPr id="7" name="Picture 6">
            <a:extLst>
              <a:ext uri="{FF2B5EF4-FFF2-40B4-BE49-F238E27FC236}">
                <a16:creationId xmlns:a16="http://schemas.microsoft.com/office/drawing/2014/main" id="{D5D330CB-1481-47C4-80C5-C74BD41AACD7}"/>
              </a:ext>
            </a:extLst>
          </p:cNvPr>
          <p:cNvPicPr>
            <a:picLocks noChangeAspect="1"/>
          </p:cNvPicPr>
          <p:nvPr/>
        </p:nvPicPr>
        <p:blipFill>
          <a:blip r:embed="rId2"/>
          <a:stretch>
            <a:fillRect/>
          </a:stretch>
        </p:blipFill>
        <p:spPr>
          <a:xfrm>
            <a:off x="4391479" y="1056894"/>
            <a:ext cx="4507253" cy="3546103"/>
          </a:xfrm>
          <a:prstGeom prst="rect">
            <a:avLst/>
          </a:prstGeom>
        </p:spPr>
      </p:pic>
      <p:pic>
        <p:nvPicPr>
          <p:cNvPr id="8" name="Picture 7">
            <a:extLst>
              <a:ext uri="{FF2B5EF4-FFF2-40B4-BE49-F238E27FC236}">
                <a16:creationId xmlns:a16="http://schemas.microsoft.com/office/drawing/2014/main" id="{E01C30BB-94D6-42D1-93DC-8020AF61881D}"/>
              </a:ext>
            </a:extLst>
          </p:cNvPr>
          <p:cNvPicPr>
            <a:picLocks noChangeAspect="1"/>
          </p:cNvPicPr>
          <p:nvPr/>
        </p:nvPicPr>
        <p:blipFill>
          <a:blip r:embed="rId3"/>
          <a:stretch>
            <a:fillRect/>
          </a:stretch>
        </p:blipFill>
        <p:spPr>
          <a:xfrm>
            <a:off x="1181692" y="1983643"/>
            <a:ext cx="2057124" cy="2644060"/>
          </a:xfrm>
          <a:prstGeom prst="rect">
            <a:avLst/>
          </a:prstGeom>
        </p:spPr>
      </p:pic>
    </p:spTree>
    <p:extLst>
      <p:ext uri="{BB962C8B-B14F-4D97-AF65-F5344CB8AC3E}">
        <p14:creationId xmlns:p14="http://schemas.microsoft.com/office/powerpoint/2010/main" val="660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0BE6F14-FF48-0F4F-A8AA-2E3F25371E4A}" type="slidenum">
              <a:rPr lang="en-US" smtClean="0"/>
              <a:pPr/>
              <a:t>2</a:t>
            </a:fld>
            <a:endParaRPr lang="en-US" dirty="0"/>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5" name="Text Placeholder 4"/>
          <p:cNvSpPr>
            <a:spLocks noGrp="1"/>
          </p:cNvSpPr>
          <p:nvPr>
            <p:ph type="body" sz="quarter" idx="13"/>
          </p:nvPr>
        </p:nvSpPr>
        <p:spPr>
          <a:xfrm>
            <a:off x="90578" y="342042"/>
            <a:ext cx="4114800" cy="300037"/>
          </a:xfrm>
        </p:spPr>
        <p:txBody>
          <a:bodyPr/>
          <a:lstStyle/>
          <a:p>
            <a:r>
              <a:rPr lang="en-US" sz="2400"/>
              <a:t>Learning Objectives</a:t>
            </a:r>
            <a:endParaRPr lang="en-US" sz="2400" dirty="0"/>
          </a:p>
        </p:txBody>
      </p:sp>
      <p:sp>
        <p:nvSpPr>
          <p:cNvPr id="6" name="Text Placeholder 5"/>
          <p:cNvSpPr>
            <a:spLocks noGrp="1"/>
          </p:cNvSpPr>
          <p:nvPr>
            <p:ph type="body" sz="quarter" idx="14"/>
          </p:nvPr>
        </p:nvSpPr>
        <p:spPr>
          <a:xfrm>
            <a:off x="228600" y="1097280"/>
            <a:ext cx="7204364" cy="3488731"/>
          </a:xfrm>
        </p:spPr>
        <p:txBody>
          <a:bodyPr/>
          <a:lstStyle/>
          <a:p>
            <a:r>
              <a:rPr lang="en-US" dirty="0"/>
              <a:t>By the end of this session, you should be able to …</a:t>
            </a:r>
          </a:p>
          <a:p>
            <a:pPr marL="342900" lvl="1" indent="-342900">
              <a:buFont typeface="+mj-lt"/>
              <a:buAutoNum type="arabicPeriod"/>
            </a:pPr>
            <a:r>
              <a:rPr lang="en-US" dirty="0"/>
              <a:t>Understand Prescriptive Analytics</a:t>
            </a:r>
          </a:p>
          <a:p>
            <a:pPr marL="342900" lvl="1" indent="-342900">
              <a:buFont typeface="+mj-lt"/>
              <a:buAutoNum type="arabicPeriod"/>
            </a:pPr>
            <a:r>
              <a:rPr lang="en-US" dirty="0"/>
              <a:t>Articulate the structure of Decision Optimization for Data Science (DODS)</a:t>
            </a:r>
          </a:p>
          <a:p>
            <a:pPr marL="342900" lvl="1" indent="-342900">
              <a:buFont typeface="+mj-lt"/>
              <a:buAutoNum type="arabicPeriod"/>
            </a:pPr>
            <a:r>
              <a:rPr lang="en-US" dirty="0"/>
              <a:t>Understand the different options for running DO in DSX Local</a:t>
            </a:r>
          </a:p>
          <a:p>
            <a:pPr marL="342900" lvl="1" indent="-342900">
              <a:buFont typeface="+mj-lt"/>
              <a:buAutoNum type="arabicPeriod"/>
            </a:pPr>
            <a:r>
              <a:rPr lang="en-US" dirty="0"/>
              <a:t>Build simple solutions using DO in DSX Local</a:t>
            </a:r>
          </a:p>
        </p:txBody>
      </p:sp>
    </p:spTree>
    <p:extLst>
      <p:ext uri="{BB962C8B-B14F-4D97-AF65-F5344CB8AC3E}">
        <p14:creationId xmlns:p14="http://schemas.microsoft.com/office/powerpoint/2010/main" val="2749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2871-536F-4C7C-A6E7-5AEDCC25E4A9}"/>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136CD89-E62B-4CA8-BE5F-0FD46074D45A}"/>
              </a:ext>
            </a:extLst>
          </p:cNvPr>
          <p:cNvSpPr>
            <a:spLocks noGrp="1"/>
          </p:cNvSpPr>
          <p:nvPr>
            <p:ph type="sldNum" sz="quarter" idx="10"/>
          </p:nvPr>
        </p:nvSpPr>
        <p:spPr/>
        <p:txBody>
          <a:bodyPr/>
          <a:lstStyle/>
          <a:p>
            <a:fld id="{D0BE6F14-FF48-0F4F-A8AA-2E3F25371E4A}" type="slidenum">
              <a:rPr lang="en-US" smtClean="0"/>
              <a:pPr/>
              <a:t>20</a:t>
            </a:fld>
            <a:endParaRPr lang="en-US"/>
          </a:p>
        </p:txBody>
      </p:sp>
      <p:sp>
        <p:nvSpPr>
          <p:cNvPr id="4" name="Footer Placeholder 3">
            <a:extLst>
              <a:ext uri="{FF2B5EF4-FFF2-40B4-BE49-F238E27FC236}">
                <a16:creationId xmlns:a16="http://schemas.microsoft.com/office/drawing/2014/main" id="{F6A08261-669D-4700-827C-AE1434841603}"/>
              </a:ext>
            </a:extLst>
          </p:cNvPr>
          <p:cNvSpPr>
            <a:spLocks noGrp="1"/>
          </p:cNvSpPr>
          <p:nvPr>
            <p:ph type="ftr" sz="quarter" idx="11"/>
          </p:nvPr>
        </p:nvSpPr>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DCDA5F86-A965-49C6-85ED-F7E42B58B1D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C8468C9A-11FF-4F3A-A46A-13C34A9767DE}"/>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313360AD-0428-4628-9D46-4D19AE206982}"/>
              </a:ext>
            </a:extLst>
          </p:cNvPr>
          <p:cNvPicPr>
            <a:picLocks noChangeAspect="1"/>
          </p:cNvPicPr>
          <p:nvPr/>
        </p:nvPicPr>
        <p:blipFill>
          <a:blip r:embed="rId2"/>
          <a:stretch>
            <a:fillRect/>
          </a:stretch>
        </p:blipFill>
        <p:spPr>
          <a:xfrm>
            <a:off x="60912" y="64014"/>
            <a:ext cx="9022175" cy="5079485"/>
          </a:xfrm>
          <a:prstGeom prst="rect">
            <a:avLst/>
          </a:prstGeom>
        </p:spPr>
      </p:pic>
    </p:spTree>
    <p:extLst>
      <p:ext uri="{BB962C8B-B14F-4D97-AF65-F5344CB8AC3E}">
        <p14:creationId xmlns:p14="http://schemas.microsoft.com/office/powerpoint/2010/main" val="4152473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62">
            <a:extLst>
              <a:ext uri="{FF2B5EF4-FFF2-40B4-BE49-F238E27FC236}">
                <a16:creationId xmlns:a16="http://schemas.microsoft.com/office/drawing/2014/main" id="{2CDD88A0-094F-46EA-944C-4C0F1BCA28D5}"/>
              </a:ext>
            </a:extLst>
          </p:cNvPr>
          <p:cNvSpPr/>
          <p:nvPr/>
        </p:nvSpPr>
        <p:spPr>
          <a:xfrm flipH="1">
            <a:off x="3657914" y="3282304"/>
            <a:ext cx="0" cy="587258"/>
          </a:xfrm>
          <a:prstGeom prst="line">
            <a:avLst/>
          </a:prstGeom>
          <a:noFill/>
          <a:ln w="38100" cap="flat">
            <a:solidFill>
              <a:srgbClr val="89196B"/>
            </a:solidFill>
            <a:prstDash val="solid"/>
            <a:round/>
            <a:headEnd type="oval" w="med" len="med"/>
            <a:tailEnd type="oval" w="med" len="med"/>
          </a:ln>
          <a:effectLst>
            <a:outerShdw blurRad="50800" dist="38100" dir="2700000" rotWithShape="0">
              <a:srgbClr val="000000">
                <a:alpha val="40000"/>
              </a:srgbClr>
            </a:outerShdw>
          </a:effectLst>
        </p:spPr>
        <p:txBody>
          <a:bodyPr wrap="square" lIns="0" tIns="0" rIns="0" bIns="0" numCol="1" anchor="t">
            <a:noAutofit/>
          </a:bodyPr>
          <a:lstStyle/>
          <a:p>
            <a:pPr lvl="0">
              <a:lnSpc>
                <a:spcPct val="100000"/>
              </a:lnSpc>
              <a:defRPr sz="1200">
                <a:solidFill>
                  <a:srgbClr val="000000"/>
                </a:solidFill>
              </a:defRPr>
            </a:pPr>
            <a:endParaRPr/>
          </a:p>
        </p:txBody>
      </p:sp>
      <p:sp>
        <p:nvSpPr>
          <p:cNvPr id="16" name="Shape 262">
            <a:extLst>
              <a:ext uri="{FF2B5EF4-FFF2-40B4-BE49-F238E27FC236}">
                <a16:creationId xmlns:a16="http://schemas.microsoft.com/office/drawing/2014/main" id="{FE66206C-2EB0-48BC-8EEC-FBCBF2B88AD3}"/>
              </a:ext>
            </a:extLst>
          </p:cNvPr>
          <p:cNvSpPr/>
          <p:nvPr/>
        </p:nvSpPr>
        <p:spPr>
          <a:xfrm flipH="1">
            <a:off x="4455277" y="2389958"/>
            <a:ext cx="0" cy="892346"/>
          </a:xfrm>
          <a:prstGeom prst="line">
            <a:avLst/>
          </a:prstGeom>
          <a:noFill/>
          <a:ln w="38100" cap="flat">
            <a:solidFill>
              <a:srgbClr val="89196B"/>
            </a:solidFill>
            <a:prstDash val="solid"/>
            <a:round/>
            <a:headEnd type="oval" w="med" len="med"/>
            <a:tailEnd type="oval" w="med" len="med"/>
          </a:ln>
          <a:effectLst>
            <a:outerShdw blurRad="50800" dist="38100" dir="2700000" rotWithShape="0">
              <a:srgbClr val="000000">
                <a:alpha val="40000"/>
              </a:srgbClr>
            </a:outerShdw>
          </a:effectLst>
        </p:spPr>
        <p:txBody>
          <a:bodyPr wrap="square" lIns="0" tIns="0" rIns="0" bIns="0" numCol="1" anchor="t">
            <a:noAutofit/>
          </a:bodyPr>
          <a:lstStyle/>
          <a:p>
            <a:pPr lvl="0">
              <a:lnSpc>
                <a:spcPct val="100000"/>
              </a:lnSpc>
              <a:defRPr sz="1200">
                <a:solidFill>
                  <a:srgbClr val="000000"/>
                </a:solidFill>
              </a:defRPr>
            </a:pPr>
            <a:endParaRPr/>
          </a:p>
        </p:txBody>
      </p:sp>
      <p:sp>
        <p:nvSpPr>
          <p:cNvPr id="2" name="Title 1">
            <a:extLst>
              <a:ext uri="{FF2B5EF4-FFF2-40B4-BE49-F238E27FC236}">
                <a16:creationId xmlns:a16="http://schemas.microsoft.com/office/drawing/2014/main" id="{E9218E56-1350-47DD-AEE4-C4FF5EC62461}"/>
              </a:ext>
            </a:extLst>
          </p:cNvPr>
          <p:cNvSpPr>
            <a:spLocks noGrp="1"/>
          </p:cNvSpPr>
          <p:nvPr>
            <p:ph type="title"/>
          </p:nvPr>
        </p:nvSpPr>
        <p:spPr>
          <a:xfrm>
            <a:off x="228600" y="201168"/>
            <a:ext cx="8402782" cy="855726"/>
          </a:xfrm>
        </p:spPr>
        <p:txBody>
          <a:bodyPr/>
          <a:lstStyle/>
          <a:p>
            <a:r>
              <a:rPr lang="en-US" dirty="0"/>
              <a:t>Using the Remote Execution Service (BETA)</a:t>
            </a:r>
          </a:p>
        </p:txBody>
      </p:sp>
      <p:sp>
        <p:nvSpPr>
          <p:cNvPr id="3" name="Slide Number Placeholder 2">
            <a:extLst>
              <a:ext uri="{FF2B5EF4-FFF2-40B4-BE49-F238E27FC236}">
                <a16:creationId xmlns:a16="http://schemas.microsoft.com/office/drawing/2014/main" id="{0AD3F703-E34C-49FF-8A31-8B3CBF639349}"/>
              </a:ext>
            </a:extLst>
          </p:cNvPr>
          <p:cNvSpPr>
            <a:spLocks noGrp="1"/>
          </p:cNvSpPr>
          <p:nvPr>
            <p:ph type="sldNum" sz="quarter" idx="10"/>
          </p:nvPr>
        </p:nvSpPr>
        <p:spPr>
          <a:xfrm>
            <a:off x="6858000" y="4826480"/>
            <a:ext cx="2057400" cy="137160"/>
          </a:xfrm>
        </p:spPr>
        <p:txBody>
          <a:bodyPr/>
          <a:lstStyle/>
          <a:p>
            <a:fld id="{D0BE6F14-FF48-0F4F-A8AA-2E3F25371E4A}" type="slidenum">
              <a:rPr lang="en-US" smtClean="0"/>
              <a:pPr/>
              <a:t>21</a:t>
            </a:fld>
            <a:endParaRPr lang="en-US"/>
          </a:p>
        </p:txBody>
      </p:sp>
      <p:sp>
        <p:nvSpPr>
          <p:cNvPr id="4" name="Footer Placeholder 3">
            <a:extLst>
              <a:ext uri="{FF2B5EF4-FFF2-40B4-BE49-F238E27FC236}">
                <a16:creationId xmlns:a16="http://schemas.microsoft.com/office/drawing/2014/main" id="{0E2DB4B0-A3E2-4A64-BD7B-23BD844C2F54}"/>
              </a:ext>
            </a:extLst>
          </p:cNvPr>
          <p:cNvSpPr>
            <a:spLocks noGrp="1"/>
          </p:cNvSpPr>
          <p:nvPr>
            <p:ph type="ftr" sz="quarter" idx="11"/>
          </p:nvPr>
        </p:nvSpPr>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4D27A845-4978-4945-B22A-443E0E56CD8E}"/>
              </a:ext>
            </a:extLst>
          </p:cNvPr>
          <p:cNvSpPr>
            <a:spLocks noGrp="1"/>
          </p:cNvSpPr>
          <p:nvPr>
            <p:ph type="body" sz="quarter" idx="12"/>
          </p:nvPr>
        </p:nvSpPr>
        <p:spPr>
          <a:xfrm>
            <a:off x="332508" y="733423"/>
            <a:ext cx="6740237" cy="855727"/>
          </a:xfrm>
        </p:spPr>
        <p:txBody>
          <a:bodyPr/>
          <a:lstStyle/>
          <a:p>
            <a:pPr marL="285750" indent="-285750">
              <a:buFont typeface="Arial" panose="020B0604020202020204" pitchFamily="34" charset="0"/>
              <a:buChar char="•"/>
            </a:pPr>
            <a:r>
              <a:rPr lang="en-US" dirty="0"/>
              <a:t>Use the Decision Framework API</a:t>
            </a:r>
          </a:p>
          <a:p>
            <a:pPr marL="285750" indent="-285750">
              <a:buFont typeface="Arial" panose="020B0604020202020204" pitchFamily="34" charset="0"/>
              <a:buChar char="•"/>
            </a:pPr>
            <a:r>
              <a:rPr lang="en-US" dirty="0"/>
              <a:t>Community Projects </a:t>
            </a:r>
            <a:r>
              <a:rPr lang="en-US" dirty="0">
                <a:sym typeface="Wingdings" panose="05000000000000000000" pitchFamily="2" charset="2"/>
              </a:rPr>
              <a:t> </a:t>
            </a:r>
            <a:r>
              <a:rPr lang="en-US" dirty="0" err="1"/>
              <a:t>dsx</a:t>
            </a:r>
            <a:r>
              <a:rPr lang="en-US" dirty="0"/>
              <a:t>-samples </a:t>
            </a:r>
            <a:r>
              <a:rPr lang="en-US" dirty="0">
                <a:sym typeface="Wingdings" panose="05000000000000000000" pitchFamily="2" charset="2"/>
              </a:rPr>
              <a:t> </a:t>
            </a:r>
            <a:r>
              <a:rPr lang="en-US" dirty="0" err="1">
                <a:sym typeface="Wingdings" panose="05000000000000000000" pitchFamily="2" charset="2"/>
              </a:rPr>
              <a:t>D</a:t>
            </a:r>
            <a:r>
              <a:rPr lang="en-US" dirty="0" err="1"/>
              <a:t>ecisionOptimizationModelDeployment</a:t>
            </a:r>
            <a:endParaRPr lang="en-US" dirty="0"/>
          </a:p>
          <a:p>
            <a:pPr marL="285750" indent="-285750">
              <a:buFont typeface="Arial" panose="020B0604020202020204" pitchFamily="34" charset="0"/>
              <a:buChar char="•"/>
            </a:pPr>
            <a:r>
              <a:rPr lang="en-US" dirty="0"/>
              <a:t>Allows for publishing and executing a model.</a:t>
            </a:r>
          </a:p>
        </p:txBody>
      </p:sp>
      <p:sp>
        <p:nvSpPr>
          <p:cNvPr id="6" name="Shape 262">
            <a:extLst>
              <a:ext uri="{FF2B5EF4-FFF2-40B4-BE49-F238E27FC236}">
                <a16:creationId xmlns:a16="http://schemas.microsoft.com/office/drawing/2014/main" id="{9B56AEA7-2F3C-41C7-9092-FE24FFA45CF0}"/>
              </a:ext>
            </a:extLst>
          </p:cNvPr>
          <p:cNvSpPr/>
          <p:nvPr/>
        </p:nvSpPr>
        <p:spPr>
          <a:xfrm flipH="1">
            <a:off x="2873102" y="2402124"/>
            <a:ext cx="0" cy="851979"/>
          </a:xfrm>
          <a:prstGeom prst="line">
            <a:avLst/>
          </a:prstGeom>
          <a:noFill/>
          <a:ln w="38100" cap="flat">
            <a:solidFill>
              <a:srgbClr val="89196B"/>
            </a:solidFill>
            <a:prstDash val="solid"/>
            <a:round/>
            <a:headEnd type="oval" w="med" len="med"/>
            <a:tailEnd type="oval" w="med" len="med"/>
          </a:ln>
          <a:effectLst>
            <a:outerShdw blurRad="50800" dist="38100" dir="2700000" rotWithShape="0">
              <a:srgbClr val="000000">
                <a:alpha val="40000"/>
              </a:srgbClr>
            </a:outerShdw>
          </a:effectLst>
        </p:spPr>
        <p:txBody>
          <a:bodyPr wrap="square" lIns="0" tIns="0" rIns="0" bIns="0" numCol="1" anchor="t">
            <a:noAutofit/>
          </a:bodyPr>
          <a:lstStyle/>
          <a:p>
            <a:pPr lvl="0">
              <a:lnSpc>
                <a:spcPct val="100000"/>
              </a:lnSpc>
              <a:defRPr sz="1200">
                <a:solidFill>
                  <a:srgbClr val="000000"/>
                </a:solidFill>
              </a:defRPr>
            </a:pPr>
            <a:endParaRPr/>
          </a:p>
        </p:txBody>
      </p:sp>
      <p:grpSp>
        <p:nvGrpSpPr>
          <p:cNvPr id="7" name="Group 265">
            <a:extLst>
              <a:ext uri="{FF2B5EF4-FFF2-40B4-BE49-F238E27FC236}">
                <a16:creationId xmlns:a16="http://schemas.microsoft.com/office/drawing/2014/main" id="{1E420001-7087-42A1-8C57-823BDCB51589}"/>
              </a:ext>
            </a:extLst>
          </p:cNvPr>
          <p:cNvGrpSpPr/>
          <p:nvPr/>
        </p:nvGrpSpPr>
        <p:grpSpPr>
          <a:xfrm>
            <a:off x="2233339" y="2254595"/>
            <a:ext cx="1279527" cy="418548"/>
            <a:chOff x="0" y="-54492"/>
            <a:chExt cx="1279525" cy="418547"/>
          </a:xfrm>
        </p:grpSpPr>
        <p:sp>
          <p:nvSpPr>
            <p:cNvPr id="8" name="Shape 263">
              <a:extLst>
                <a:ext uri="{FF2B5EF4-FFF2-40B4-BE49-F238E27FC236}">
                  <a16:creationId xmlns:a16="http://schemas.microsoft.com/office/drawing/2014/main" id="{D86E00AE-330E-4427-B1CD-24EB5BCB778A}"/>
                </a:ext>
              </a:extLst>
            </p:cNvPr>
            <p:cNvSpPr/>
            <p:nvPr/>
          </p:nvSpPr>
          <p:spPr>
            <a:xfrm>
              <a:off x="0" y="0"/>
              <a:ext cx="1279525" cy="309564"/>
            </a:xfrm>
            <a:prstGeom prst="roundRect">
              <a:avLst>
                <a:gd name="adj" fmla="val 16410"/>
              </a:avLst>
            </a:prstGeom>
            <a:solidFill>
              <a:srgbClr val="FFFFFF"/>
            </a:solidFill>
            <a:ln w="38100" cap="flat">
              <a:solidFill>
                <a:srgbClr val="89196B"/>
              </a:solidFill>
              <a:prstDash val="solid"/>
              <a:round/>
            </a:ln>
            <a:effectLst>
              <a:outerShdw blurRad="50800" dist="38100" dir="2700000" rotWithShape="0">
                <a:srgbClr val="000000">
                  <a:alpha val="40000"/>
                </a:srgbClr>
              </a:outerShdw>
            </a:effectLst>
          </p:spPr>
          <p:txBody>
            <a:bodyPr wrap="square" lIns="0" tIns="0" rIns="0" bIns="0" numCol="1" anchor="ctr">
              <a:noAutofit/>
            </a:bodyPr>
            <a:lstStyle/>
            <a:p>
              <a:pPr lvl="0" algn="ctr" defTabSz="981075">
                <a:lnSpc>
                  <a:spcPct val="100000"/>
                </a:lnSpc>
                <a:defRPr sz="1800">
                  <a:solidFill>
                    <a:srgbClr val="000000"/>
                  </a:solidFill>
                  <a:latin typeface="Arial"/>
                  <a:ea typeface="Arial"/>
                  <a:cs typeface="Arial"/>
                  <a:sym typeface="Arial"/>
                </a:defRPr>
              </a:pPr>
              <a:endParaRPr/>
            </a:p>
          </p:txBody>
        </p:sp>
        <p:sp>
          <p:nvSpPr>
            <p:cNvPr id="9" name="Shape 264">
              <a:extLst>
                <a:ext uri="{FF2B5EF4-FFF2-40B4-BE49-F238E27FC236}">
                  <a16:creationId xmlns:a16="http://schemas.microsoft.com/office/drawing/2014/main" id="{247E4940-184A-4780-A63C-D757277574B7}"/>
                </a:ext>
              </a:extLst>
            </p:cNvPr>
            <p:cNvSpPr/>
            <p:nvPr/>
          </p:nvSpPr>
          <p:spPr>
            <a:xfrm>
              <a:off x="15112" y="-54492"/>
              <a:ext cx="1249301" cy="4185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spAutoFit/>
            </a:bodyPr>
            <a:lstStyle>
              <a:lvl1pPr algn="ctr" defTabSz="981075">
                <a:lnSpc>
                  <a:spcPct val="100000"/>
                </a:lnSpc>
                <a:defRPr sz="1000" b="1">
                  <a:solidFill>
                    <a:srgbClr val="000000"/>
                  </a:solidFill>
                  <a:latin typeface="Arial"/>
                  <a:ea typeface="Arial"/>
                  <a:cs typeface="Arial"/>
                  <a:sym typeface="Arial"/>
                </a:defRPr>
              </a:lvl1pPr>
            </a:lstStyle>
            <a:p>
              <a:pPr lvl="0">
                <a:defRPr sz="1800" b="0"/>
              </a:pPr>
              <a:r>
                <a:rPr lang="en-US" sz="1000" b="1" dirty="0"/>
                <a:t>Create &amp; Test Model</a:t>
              </a:r>
              <a:endParaRPr sz="1000" b="1" dirty="0"/>
            </a:p>
          </p:txBody>
        </p:sp>
      </p:grpSp>
      <p:grpSp>
        <p:nvGrpSpPr>
          <p:cNvPr id="10" name="Group 270">
            <a:extLst>
              <a:ext uri="{FF2B5EF4-FFF2-40B4-BE49-F238E27FC236}">
                <a16:creationId xmlns:a16="http://schemas.microsoft.com/office/drawing/2014/main" id="{508300EC-5A88-417B-9C43-6F5AA7A5B3E6}"/>
              </a:ext>
            </a:extLst>
          </p:cNvPr>
          <p:cNvGrpSpPr/>
          <p:nvPr/>
        </p:nvGrpSpPr>
        <p:grpSpPr>
          <a:xfrm>
            <a:off x="2233339" y="3092377"/>
            <a:ext cx="2849149" cy="263044"/>
            <a:chOff x="0" y="0"/>
            <a:chExt cx="1259931" cy="263043"/>
          </a:xfrm>
        </p:grpSpPr>
        <p:sp>
          <p:nvSpPr>
            <p:cNvPr id="11" name="Shape 268">
              <a:extLst>
                <a:ext uri="{FF2B5EF4-FFF2-40B4-BE49-F238E27FC236}">
                  <a16:creationId xmlns:a16="http://schemas.microsoft.com/office/drawing/2014/main" id="{DAE5869D-3213-4C6D-A344-3ED3B1154445}"/>
                </a:ext>
              </a:extLst>
            </p:cNvPr>
            <p:cNvSpPr/>
            <p:nvPr/>
          </p:nvSpPr>
          <p:spPr>
            <a:xfrm>
              <a:off x="41509" y="0"/>
              <a:ext cx="1193571" cy="258357"/>
            </a:xfrm>
            <a:prstGeom prst="roundRect">
              <a:avLst>
                <a:gd name="adj" fmla="val 14747"/>
              </a:avLst>
            </a:prstGeom>
            <a:solidFill>
              <a:srgbClr val="FFFFFF"/>
            </a:solidFill>
            <a:ln w="38100" cap="flat">
              <a:solidFill>
                <a:srgbClr val="89196B"/>
              </a:solidFill>
              <a:prstDash val="solid"/>
              <a:round/>
            </a:ln>
            <a:effectLst>
              <a:outerShdw blurRad="50800" dist="38100" dir="2700000" rotWithShape="0">
                <a:srgbClr val="000000">
                  <a:alpha val="40000"/>
                </a:srgbClr>
              </a:outerShdw>
            </a:effectLst>
          </p:spPr>
          <p:txBody>
            <a:bodyPr wrap="square" lIns="0" tIns="0" rIns="0" bIns="0" numCol="1" anchor="ctr">
              <a:noAutofit/>
            </a:bodyPr>
            <a:lstStyle/>
            <a:p>
              <a:pPr lvl="0" algn="ctr" defTabSz="981075">
                <a:lnSpc>
                  <a:spcPct val="100000"/>
                </a:lnSpc>
                <a:spcBef>
                  <a:spcPts val="900"/>
                </a:spcBef>
                <a:defRPr sz="1800">
                  <a:solidFill>
                    <a:srgbClr val="000000"/>
                  </a:solidFill>
                  <a:latin typeface="Arial"/>
                  <a:ea typeface="Arial"/>
                  <a:cs typeface="Arial"/>
                  <a:sym typeface="Arial"/>
                </a:defRPr>
              </a:pPr>
              <a:endParaRPr/>
            </a:p>
          </p:txBody>
        </p:sp>
        <p:sp>
          <p:nvSpPr>
            <p:cNvPr id="12" name="Shape 269">
              <a:extLst>
                <a:ext uri="{FF2B5EF4-FFF2-40B4-BE49-F238E27FC236}">
                  <a16:creationId xmlns:a16="http://schemas.microsoft.com/office/drawing/2014/main" id="{9CDC29A9-7CD3-4826-9D3F-707728025C1E}"/>
                </a:ext>
              </a:extLst>
            </p:cNvPr>
            <p:cNvSpPr/>
            <p:nvPr/>
          </p:nvSpPr>
          <p:spPr>
            <a:xfrm>
              <a:off x="0" y="1439"/>
              <a:ext cx="1259932" cy="2616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Publish</a:t>
              </a:r>
              <a:endParaRPr sz="1000" b="1" dirty="0"/>
            </a:p>
          </p:txBody>
        </p:sp>
      </p:grpSp>
      <p:grpSp>
        <p:nvGrpSpPr>
          <p:cNvPr id="13" name="Group 265">
            <a:extLst>
              <a:ext uri="{FF2B5EF4-FFF2-40B4-BE49-F238E27FC236}">
                <a16:creationId xmlns:a16="http://schemas.microsoft.com/office/drawing/2014/main" id="{D586EC57-D774-4696-9C8E-117CDD3C3DA9}"/>
              </a:ext>
            </a:extLst>
          </p:cNvPr>
          <p:cNvGrpSpPr/>
          <p:nvPr/>
        </p:nvGrpSpPr>
        <p:grpSpPr>
          <a:xfrm>
            <a:off x="3812758" y="2252213"/>
            <a:ext cx="1279527" cy="418548"/>
            <a:chOff x="0" y="-54492"/>
            <a:chExt cx="1279525" cy="418547"/>
          </a:xfrm>
        </p:grpSpPr>
        <p:sp>
          <p:nvSpPr>
            <p:cNvPr id="14" name="Shape 263">
              <a:extLst>
                <a:ext uri="{FF2B5EF4-FFF2-40B4-BE49-F238E27FC236}">
                  <a16:creationId xmlns:a16="http://schemas.microsoft.com/office/drawing/2014/main" id="{107AA7EC-5279-41A9-AE96-24B675C8BC7E}"/>
                </a:ext>
              </a:extLst>
            </p:cNvPr>
            <p:cNvSpPr/>
            <p:nvPr/>
          </p:nvSpPr>
          <p:spPr>
            <a:xfrm>
              <a:off x="0" y="0"/>
              <a:ext cx="1279525" cy="309564"/>
            </a:xfrm>
            <a:prstGeom prst="roundRect">
              <a:avLst>
                <a:gd name="adj" fmla="val 16410"/>
              </a:avLst>
            </a:prstGeom>
            <a:solidFill>
              <a:srgbClr val="FFFFFF"/>
            </a:solidFill>
            <a:ln w="38100" cap="flat">
              <a:solidFill>
                <a:srgbClr val="89196B"/>
              </a:solidFill>
              <a:prstDash val="solid"/>
              <a:round/>
            </a:ln>
            <a:effectLst>
              <a:outerShdw blurRad="50800" dist="38100" dir="2700000" rotWithShape="0">
                <a:srgbClr val="000000">
                  <a:alpha val="40000"/>
                </a:srgbClr>
              </a:outerShdw>
            </a:effectLst>
          </p:spPr>
          <p:txBody>
            <a:bodyPr wrap="square" lIns="0" tIns="0" rIns="0" bIns="0" numCol="1" anchor="ctr">
              <a:noAutofit/>
            </a:bodyPr>
            <a:lstStyle/>
            <a:p>
              <a:pPr lvl="0" algn="ctr" defTabSz="981075">
                <a:lnSpc>
                  <a:spcPct val="100000"/>
                </a:lnSpc>
                <a:defRPr sz="1800">
                  <a:solidFill>
                    <a:srgbClr val="000000"/>
                  </a:solidFill>
                  <a:latin typeface="Arial"/>
                  <a:ea typeface="Arial"/>
                  <a:cs typeface="Arial"/>
                  <a:sym typeface="Arial"/>
                </a:defRPr>
              </a:pPr>
              <a:endParaRPr/>
            </a:p>
          </p:txBody>
        </p:sp>
        <p:sp>
          <p:nvSpPr>
            <p:cNvPr id="15" name="Shape 264">
              <a:extLst>
                <a:ext uri="{FF2B5EF4-FFF2-40B4-BE49-F238E27FC236}">
                  <a16:creationId xmlns:a16="http://schemas.microsoft.com/office/drawing/2014/main" id="{6F0B0679-69F6-47B9-9BC6-A7C1DCB502BE}"/>
                </a:ext>
              </a:extLst>
            </p:cNvPr>
            <p:cNvSpPr/>
            <p:nvPr/>
          </p:nvSpPr>
          <p:spPr>
            <a:xfrm>
              <a:off x="15112" y="-54492"/>
              <a:ext cx="1249301" cy="4185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spAutoFit/>
            </a:bodyPr>
            <a:lstStyle>
              <a:lvl1pPr algn="ctr" defTabSz="981075">
                <a:lnSpc>
                  <a:spcPct val="100000"/>
                </a:lnSpc>
                <a:defRPr sz="1000" b="1">
                  <a:solidFill>
                    <a:srgbClr val="000000"/>
                  </a:solidFill>
                  <a:latin typeface="Arial"/>
                  <a:ea typeface="Arial"/>
                  <a:cs typeface="Arial"/>
                  <a:sym typeface="Arial"/>
                </a:defRPr>
              </a:lvl1pPr>
            </a:lstStyle>
            <a:p>
              <a:pPr lvl="0">
                <a:defRPr sz="1800" b="0"/>
              </a:pPr>
              <a:r>
                <a:rPr lang="en-US" sz="1000" b="1" dirty="0"/>
                <a:t>Create &amp; Test Model</a:t>
              </a:r>
              <a:endParaRPr sz="1000" b="1" dirty="0"/>
            </a:p>
          </p:txBody>
        </p:sp>
      </p:grpSp>
      <p:sp>
        <p:nvSpPr>
          <p:cNvPr id="18" name="Shape 269">
            <a:extLst>
              <a:ext uri="{FF2B5EF4-FFF2-40B4-BE49-F238E27FC236}">
                <a16:creationId xmlns:a16="http://schemas.microsoft.com/office/drawing/2014/main" id="{12B10E59-5D35-40FB-A89C-2F4587E2B6D3}"/>
              </a:ext>
            </a:extLst>
          </p:cNvPr>
          <p:cNvSpPr/>
          <p:nvPr/>
        </p:nvSpPr>
        <p:spPr>
          <a:xfrm>
            <a:off x="2355999" y="2038511"/>
            <a:ext cx="1034206" cy="2616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DODS</a:t>
            </a:r>
            <a:endParaRPr sz="1000" b="1" dirty="0"/>
          </a:p>
        </p:txBody>
      </p:sp>
      <p:sp>
        <p:nvSpPr>
          <p:cNvPr id="19" name="Shape 269">
            <a:extLst>
              <a:ext uri="{FF2B5EF4-FFF2-40B4-BE49-F238E27FC236}">
                <a16:creationId xmlns:a16="http://schemas.microsoft.com/office/drawing/2014/main" id="{BFFF2DAE-B9FC-45FF-A480-E3217E3756F0}"/>
              </a:ext>
            </a:extLst>
          </p:cNvPr>
          <p:cNvSpPr/>
          <p:nvPr/>
        </p:nvSpPr>
        <p:spPr>
          <a:xfrm>
            <a:off x="3959221" y="2045099"/>
            <a:ext cx="1034206" cy="2616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Notebook/API</a:t>
            </a:r>
            <a:endParaRPr sz="1000" b="1" dirty="0"/>
          </a:p>
        </p:txBody>
      </p:sp>
      <p:pic>
        <p:nvPicPr>
          <p:cNvPr id="20" name="Picture 19">
            <a:extLst>
              <a:ext uri="{FF2B5EF4-FFF2-40B4-BE49-F238E27FC236}">
                <a16:creationId xmlns:a16="http://schemas.microsoft.com/office/drawing/2014/main" id="{F9F0D51E-BAEF-4D7E-A026-E6B8526BF913}"/>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250374" y="1800250"/>
            <a:ext cx="713204" cy="298357"/>
          </a:xfrm>
          <a:prstGeom prst="rect">
            <a:avLst/>
          </a:prstGeom>
        </p:spPr>
      </p:pic>
      <p:pic>
        <p:nvPicPr>
          <p:cNvPr id="21" name="Picture 9">
            <a:extLst>
              <a:ext uri="{FF2B5EF4-FFF2-40B4-BE49-F238E27FC236}">
                <a16:creationId xmlns:a16="http://schemas.microsoft.com/office/drawing/2014/main" id="{2F40088C-B9E2-46BE-8AF0-19DCE1505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484" y="3886765"/>
            <a:ext cx="765718" cy="587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7" descr="gears">
            <a:extLst>
              <a:ext uri="{FF2B5EF4-FFF2-40B4-BE49-F238E27FC236}">
                <a16:creationId xmlns:a16="http://schemas.microsoft.com/office/drawing/2014/main" id="{78153B9F-35A7-4860-AC00-D3298C5B73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6628" y="3949796"/>
            <a:ext cx="432104" cy="43210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FA007E23-4631-4132-9526-1B6A2B4390B6}"/>
              </a:ext>
            </a:extLst>
          </p:cNvPr>
          <p:cNvCxnSpPr>
            <a:cxnSpLocks/>
          </p:cNvCxnSpPr>
          <p:nvPr/>
        </p:nvCxnSpPr>
        <p:spPr>
          <a:xfrm flipH="1">
            <a:off x="3902122" y="4178303"/>
            <a:ext cx="2561024" cy="8356"/>
          </a:xfrm>
          <a:prstGeom prst="line">
            <a:avLst/>
          </a:prstGeom>
        </p:spPr>
        <p:style>
          <a:lnRef idx="2">
            <a:schemeClr val="accent1"/>
          </a:lnRef>
          <a:fillRef idx="0">
            <a:schemeClr val="accent1"/>
          </a:fillRef>
          <a:effectRef idx="1">
            <a:schemeClr val="accent1"/>
          </a:effectRef>
          <a:fontRef idx="minor">
            <a:schemeClr val="tx1"/>
          </a:fontRef>
        </p:style>
      </p:cxnSp>
      <p:grpSp>
        <p:nvGrpSpPr>
          <p:cNvPr id="28" name="Group 265">
            <a:extLst>
              <a:ext uri="{FF2B5EF4-FFF2-40B4-BE49-F238E27FC236}">
                <a16:creationId xmlns:a16="http://schemas.microsoft.com/office/drawing/2014/main" id="{B9067A3C-FF88-4F1A-8672-EFE912EE061C}"/>
              </a:ext>
            </a:extLst>
          </p:cNvPr>
          <p:cNvGrpSpPr/>
          <p:nvPr/>
        </p:nvGrpSpPr>
        <p:grpSpPr>
          <a:xfrm>
            <a:off x="3259239" y="3930336"/>
            <a:ext cx="826799" cy="512646"/>
            <a:chOff x="0" y="0"/>
            <a:chExt cx="1279525" cy="309564"/>
          </a:xfrm>
        </p:grpSpPr>
        <p:sp>
          <p:nvSpPr>
            <p:cNvPr id="29" name="Shape 263">
              <a:extLst>
                <a:ext uri="{FF2B5EF4-FFF2-40B4-BE49-F238E27FC236}">
                  <a16:creationId xmlns:a16="http://schemas.microsoft.com/office/drawing/2014/main" id="{11962052-DBDC-4F65-A3F1-F731959BAF20}"/>
                </a:ext>
              </a:extLst>
            </p:cNvPr>
            <p:cNvSpPr/>
            <p:nvPr/>
          </p:nvSpPr>
          <p:spPr>
            <a:xfrm>
              <a:off x="0" y="0"/>
              <a:ext cx="1279525" cy="309564"/>
            </a:xfrm>
            <a:prstGeom prst="roundRect">
              <a:avLst>
                <a:gd name="adj" fmla="val 16410"/>
              </a:avLst>
            </a:prstGeom>
            <a:solidFill>
              <a:srgbClr val="FFFFFF"/>
            </a:solidFill>
            <a:ln w="38100" cap="flat">
              <a:solidFill>
                <a:srgbClr val="89196B"/>
              </a:solidFill>
              <a:prstDash val="solid"/>
              <a:round/>
            </a:ln>
            <a:effectLst>
              <a:outerShdw blurRad="50800" dist="38100" dir="2700000" rotWithShape="0">
                <a:srgbClr val="000000">
                  <a:alpha val="40000"/>
                </a:srgbClr>
              </a:outerShdw>
            </a:effectLst>
          </p:spPr>
          <p:txBody>
            <a:bodyPr wrap="square" lIns="0" tIns="0" rIns="0" bIns="0" numCol="1" anchor="ctr">
              <a:noAutofit/>
            </a:bodyPr>
            <a:lstStyle/>
            <a:p>
              <a:pPr lvl="0" algn="ctr" defTabSz="981075">
                <a:lnSpc>
                  <a:spcPct val="100000"/>
                </a:lnSpc>
                <a:defRPr sz="1800">
                  <a:solidFill>
                    <a:srgbClr val="000000"/>
                  </a:solidFill>
                  <a:latin typeface="Arial"/>
                  <a:ea typeface="Arial"/>
                  <a:cs typeface="Arial"/>
                  <a:sym typeface="Arial"/>
                </a:defRPr>
              </a:pPr>
              <a:endParaRPr/>
            </a:p>
          </p:txBody>
        </p:sp>
        <p:sp>
          <p:nvSpPr>
            <p:cNvPr id="30" name="Shape 264">
              <a:extLst>
                <a:ext uri="{FF2B5EF4-FFF2-40B4-BE49-F238E27FC236}">
                  <a16:creationId xmlns:a16="http://schemas.microsoft.com/office/drawing/2014/main" id="{1F8938EA-2DDC-4237-9AB2-535D2790AFD9}"/>
                </a:ext>
              </a:extLst>
            </p:cNvPr>
            <p:cNvSpPr/>
            <p:nvPr/>
          </p:nvSpPr>
          <p:spPr>
            <a:xfrm>
              <a:off x="15112" y="74873"/>
              <a:ext cx="1249301" cy="15981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spAutoFit/>
            </a:bodyPr>
            <a:lstStyle>
              <a:lvl1pPr algn="ctr" defTabSz="981075">
                <a:lnSpc>
                  <a:spcPct val="100000"/>
                </a:lnSpc>
                <a:defRPr sz="1000" b="1">
                  <a:solidFill>
                    <a:srgbClr val="000000"/>
                  </a:solidFill>
                  <a:latin typeface="Arial"/>
                  <a:ea typeface="Arial"/>
                  <a:cs typeface="Arial"/>
                  <a:sym typeface="Arial"/>
                </a:defRPr>
              </a:lvl1pPr>
            </a:lstStyle>
            <a:p>
              <a:pPr lvl="0">
                <a:defRPr sz="1800" b="0"/>
              </a:pPr>
              <a:r>
                <a:rPr lang="en-US" sz="1000" b="1" dirty="0"/>
                <a:t>Execute</a:t>
              </a:r>
              <a:endParaRPr sz="1000" b="1" dirty="0"/>
            </a:p>
          </p:txBody>
        </p:sp>
      </p:grpSp>
      <p:sp>
        <p:nvSpPr>
          <p:cNvPr id="31" name="Shape 269">
            <a:extLst>
              <a:ext uri="{FF2B5EF4-FFF2-40B4-BE49-F238E27FC236}">
                <a16:creationId xmlns:a16="http://schemas.microsoft.com/office/drawing/2014/main" id="{1A4A3E2F-4BBC-405C-A114-9230026AA622}"/>
              </a:ext>
            </a:extLst>
          </p:cNvPr>
          <p:cNvSpPr/>
          <p:nvPr/>
        </p:nvSpPr>
        <p:spPr>
          <a:xfrm>
            <a:off x="4683531" y="3949796"/>
            <a:ext cx="1279526" cy="1781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URL</a:t>
            </a:r>
            <a:endParaRPr sz="1000" b="1" dirty="0"/>
          </a:p>
        </p:txBody>
      </p:sp>
      <p:sp>
        <p:nvSpPr>
          <p:cNvPr id="32" name="Shape 269">
            <a:extLst>
              <a:ext uri="{FF2B5EF4-FFF2-40B4-BE49-F238E27FC236}">
                <a16:creationId xmlns:a16="http://schemas.microsoft.com/office/drawing/2014/main" id="{38E9EF85-B071-458A-BB6C-BECB7E406A4A}"/>
              </a:ext>
            </a:extLst>
          </p:cNvPr>
          <p:cNvSpPr/>
          <p:nvPr/>
        </p:nvSpPr>
        <p:spPr>
          <a:xfrm>
            <a:off x="4777752" y="4188184"/>
            <a:ext cx="1034206" cy="2616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Token</a:t>
            </a:r>
            <a:endParaRPr sz="1000" b="1" dirty="0"/>
          </a:p>
        </p:txBody>
      </p:sp>
      <p:sp>
        <p:nvSpPr>
          <p:cNvPr id="33" name="Shape 269">
            <a:extLst>
              <a:ext uri="{FF2B5EF4-FFF2-40B4-BE49-F238E27FC236}">
                <a16:creationId xmlns:a16="http://schemas.microsoft.com/office/drawing/2014/main" id="{107A6899-F794-4D64-9A27-EECB40F96F4E}"/>
              </a:ext>
            </a:extLst>
          </p:cNvPr>
          <p:cNvSpPr/>
          <p:nvPr/>
        </p:nvSpPr>
        <p:spPr>
          <a:xfrm>
            <a:off x="3030702" y="2765400"/>
            <a:ext cx="1279526" cy="2616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Generate</a:t>
            </a:r>
            <a:br>
              <a:rPr lang="en-US" sz="1000" b="1" dirty="0"/>
            </a:br>
            <a:r>
              <a:rPr lang="en-US" sz="1000" b="1" dirty="0"/>
              <a:t>URL &amp; Token</a:t>
            </a:r>
            <a:endParaRPr sz="1000" b="1" dirty="0"/>
          </a:p>
        </p:txBody>
      </p:sp>
    </p:spTree>
    <p:extLst>
      <p:ext uri="{BB962C8B-B14F-4D97-AF65-F5344CB8AC3E}">
        <p14:creationId xmlns:p14="http://schemas.microsoft.com/office/powerpoint/2010/main" val="1916578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0BE6F14-FF48-0F4F-A8AA-2E3F25371E4A}" type="slidenum">
              <a:rPr lang="en-US" smtClean="0"/>
              <a:pPr/>
              <a:t>22</a:t>
            </a:fld>
            <a:endParaRPr lang="en-US" dirty="0"/>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5" name="Text Placeholder 4"/>
          <p:cNvSpPr>
            <a:spLocks noGrp="1"/>
          </p:cNvSpPr>
          <p:nvPr>
            <p:ph type="body" sz="quarter" idx="13"/>
          </p:nvPr>
        </p:nvSpPr>
        <p:spPr/>
        <p:txBody>
          <a:bodyPr/>
          <a:lstStyle/>
          <a:p>
            <a:pPr defTabSz="309563">
              <a:defRPr/>
            </a:pPr>
            <a:r>
              <a:rPr lang="en-US" sz="2400" kern="0" dirty="0">
                <a:latin typeface="Arial"/>
                <a:ea typeface="Arial"/>
                <a:cs typeface="Arial"/>
              </a:rPr>
              <a:t>Lab Work</a:t>
            </a:r>
          </a:p>
        </p:txBody>
      </p:sp>
      <p:sp>
        <p:nvSpPr>
          <p:cNvPr id="6" name="Text Placeholder 5"/>
          <p:cNvSpPr>
            <a:spLocks noGrp="1"/>
          </p:cNvSpPr>
          <p:nvPr>
            <p:ph type="body" sz="quarter" idx="14"/>
          </p:nvPr>
        </p:nvSpPr>
        <p:spPr>
          <a:xfrm>
            <a:off x="228599" y="1097280"/>
            <a:ext cx="8291946" cy="3488731"/>
          </a:xfrm>
        </p:spPr>
        <p:txBody>
          <a:bodyPr/>
          <a:lstStyle/>
          <a:p>
            <a:pPr>
              <a:tabLst>
                <a:tab pos="685800" algn="l"/>
                <a:tab pos="1371600" algn="l"/>
              </a:tabLst>
            </a:pPr>
            <a:r>
              <a:rPr lang="en-US" sz="3200" dirty="0">
                <a:latin typeface="Arial"/>
                <a:ea typeface="Arial"/>
                <a:cs typeface="Arial"/>
                <a:sym typeface="Arial"/>
              </a:rPr>
              <a:t>https://github.com/jc900/FastStart_DDLabs</a:t>
            </a:r>
          </a:p>
          <a:p>
            <a:pPr>
              <a:tabLst>
                <a:tab pos="685800" algn="l"/>
                <a:tab pos="1371600" algn="l"/>
              </a:tabLst>
            </a:pPr>
            <a:r>
              <a:rPr lang="en-US" dirty="0">
                <a:latin typeface="Arial"/>
                <a:ea typeface="Arial"/>
                <a:cs typeface="Arial"/>
                <a:sym typeface="Arial"/>
              </a:rPr>
              <a:t>Follow instructions on the Readme</a:t>
            </a:r>
          </a:p>
          <a:p>
            <a:pPr marL="214313" indent="-214313">
              <a:buFont typeface="Arial" charset="0"/>
              <a:buChar char="•"/>
              <a:tabLst>
                <a:tab pos="685800" algn="l"/>
                <a:tab pos="1371600" algn="l"/>
              </a:tabLst>
            </a:pPr>
            <a:r>
              <a:rPr lang="en-US" dirty="0">
                <a:latin typeface="Arial"/>
                <a:ea typeface="Arial"/>
                <a:cs typeface="Arial"/>
                <a:sym typeface="Arial"/>
              </a:rPr>
              <a:t>Lab 1 - </a:t>
            </a:r>
            <a:r>
              <a:rPr lang="en-US" dirty="0"/>
              <a:t>Utilizing the </a:t>
            </a:r>
            <a:r>
              <a:rPr lang="en-US" dirty="0" err="1"/>
              <a:t>DOCplex</a:t>
            </a:r>
            <a:r>
              <a:rPr lang="en-US" dirty="0"/>
              <a:t> Python API from Notebooks</a:t>
            </a:r>
          </a:p>
          <a:p>
            <a:pPr marL="214313" indent="-214313">
              <a:buFont typeface="Arial" charset="0"/>
              <a:buChar char="•"/>
              <a:tabLst>
                <a:tab pos="685800" algn="l"/>
                <a:tab pos="1371600" algn="l"/>
              </a:tabLst>
            </a:pPr>
            <a:r>
              <a:rPr lang="en-US" dirty="0">
                <a:latin typeface="Arial"/>
                <a:ea typeface="Arial"/>
                <a:cs typeface="Arial"/>
                <a:sym typeface="Arial"/>
              </a:rPr>
              <a:t>Lab 2 -  </a:t>
            </a:r>
            <a:r>
              <a:rPr lang="en-US" dirty="0"/>
              <a:t>Creating an Optimization Model &amp; Planning scenarios with DODS</a:t>
            </a:r>
          </a:p>
          <a:p>
            <a:pPr marL="214313" indent="-214313">
              <a:buFont typeface="Arial" charset="0"/>
              <a:buChar char="•"/>
              <a:tabLst>
                <a:tab pos="685800" algn="l"/>
                <a:tab pos="1371600" algn="l"/>
              </a:tabLst>
            </a:pPr>
            <a:r>
              <a:rPr lang="en-US" dirty="0">
                <a:latin typeface="Arial"/>
                <a:ea typeface="Arial"/>
                <a:cs typeface="Arial"/>
                <a:sym typeface="Arial"/>
              </a:rPr>
              <a:t>Lab 3 – Preview: Walk-through the Execution Service (BETA)</a:t>
            </a:r>
          </a:p>
          <a:p>
            <a:pPr marL="214313" indent="-214313">
              <a:buFont typeface="Arial" charset="0"/>
              <a:buChar char="•"/>
              <a:tabLst>
                <a:tab pos="685800" algn="l"/>
                <a:tab pos="1371600" algn="l"/>
              </a:tabLst>
            </a:pPr>
            <a:endParaRPr lang="en-US" dirty="0">
              <a:latin typeface="Arial"/>
              <a:ea typeface="Arial"/>
              <a:cs typeface="Arial"/>
              <a:sym typeface="Arial"/>
            </a:endParaRPr>
          </a:p>
        </p:txBody>
      </p:sp>
    </p:spTree>
    <p:extLst>
      <p:ext uri="{BB962C8B-B14F-4D97-AF65-F5344CB8AC3E}">
        <p14:creationId xmlns:p14="http://schemas.microsoft.com/office/powerpoint/2010/main" val="990923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0BE6F14-FF48-0F4F-A8AA-2E3F25371E4A}" type="slidenum">
              <a:rPr lang="en-US" smtClean="0"/>
              <a:pPr/>
              <a:t>23</a:t>
            </a:fld>
            <a:endParaRPr lang="en-US" dirty="0"/>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5" name="Text Placeholder 4"/>
          <p:cNvSpPr>
            <a:spLocks noGrp="1"/>
          </p:cNvSpPr>
          <p:nvPr>
            <p:ph type="body" sz="quarter" idx="13"/>
          </p:nvPr>
        </p:nvSpPr>
        <p:spPr/>
        <p:txBody>
          <a:bodyPr/>
          <a:lstStyle/>
          <a:p>
            <a:pPr defTabSz="309563">
              <a:defRPr/>
            </a:pPr>
            <a:r>
              <a:rPr lang="en-US" sz="2400" kern="0" dirty="0">
                <a:latin typeface="Arial"/>
                <a:ea typeface="Arial"/>
                <a:cs typeface="Arial"/>
              </a:rPr>
              <a:t>Where to Go to Learn More</a:t>
            </a:r>
            <a:r>
              <a:rPr lang="mr-IN" sz="2400" kern="0" dirty="0">
                <a:latin typeface="Arial"/>
                <a:ea typeface="Arial"/>
                <a:cs typeface="Arial"/>
              </a:rPr>
              <a:t>…</a:t>
            </a:r>
            <a:endParaRPr lang="en-US" sz="2400" kern="0" dirty="0">
              <a:latin typeface="Arial"/>
              <a:ea typeface="Arial"/>
              <a:cs typeface="Arial"/>
            </a:endParaRPr>
          </a:p>
        </p:txBody>
      </p:sp>
      <p:sp>
        <p:nvSpPr>
          <p:cNvPr id="6" name="Text Placeholder 5"/>
          <p:cNvSpPr>
            <a:spLocks noGrp="1"/>
          </p:cNvSpPr>
          <p:nvPr>
            <p:ph type="body" sz="quarter" idx="14"/>
          </p:nvPr>
        </p:nvSpPr>
        <p:spPr>
          <a:xfrm>
            <a:off x="228599" y="1097280"/>
            <a:ext cx="7876309" cy="3488731"/>
          </a:xfrm>
        </p:spPr>
        <p:txBody>
          <a:bodyPr/>
          <a:lstStyle/>
          <a:p>
            <a:pPr marL="214313" indent="-214313">
              <a:buFont typeface="Arial" charset="0"/>
              <a:buChar char="•"/>
              <a:tabLst>
                <a:tab pos="685800" algn="l"/>
                <a:tab pos="1371600" algn="l"/>
              </a:tabLst>
            </a:pPr>
            <a:r>
              <a:rPr lang="en-US" dirty="0">
                <a:latin typeface="Arial"/>
                <a:ea typeface="Arial"/>
                <a:cs typeface="Arial"/>
                <a:sym typeface="Arial"/>
              </a:rPr>
              <a:t>DSX Local - </a:t>
            </a:r>
            <a:r>
              <a:rPr lang="en-US" dirty="0">
                <a:latin typeface="Arial"/>
                <a:ea typeface="Arial"/>
                <a:cs typeface="Arial"/>
                <a:sym typeface="Arial"/>
                <a:hlinkClick r:id="rId2"/>
              </a:rPr>
              <a:t>https://datascience.ibm.com/docs/content/local/welcome.html</a:t>
            </a:r>
            <a:r>
              <a:rPr lang="en-US" dirty="0">
                <a:latin typeface="Arial"/>
                <a:ea typeface="Arial"/>
                <a:cs typeface="Arial"/>
                <a:sym typeface="Arial"/>
              </a:rPr>
              <a:t> </a:t>
            </a:r>
          </a:p>
          <a:p>
            <a:pPr marL="214313" indent="-214313">
              <a:buFont typeface="Arial" charset="0"/>
              <a:buChar char="•"/>
              <a:tabLst>
                <a:tab pos="685800" algn="l"/>
                <a:tab pos="1371600" algn="l"/>
              </a:tabLst>
            </a:pPr>
            <a:r>
              <a:rPr lang="en-US" dirty="0">
                <a:latin typeface="Arial"/>
                <a:ea typeface="Arial"/>
                <a:cs typeface="Arial"/>
                <a:sym typeface="Arial"/>
              </a:rPr>
              <a:t>DODS (git hub) – </a:t>
            </a:r>
            <a:r>
              <a:rPr lang="en-US" dirty="0">
                <a:latin typeface="Arial"/>
                <a:ea typeface="Arial"/>
                <a:cs typeface="Arial"/>
                <a:sym typeface="Arial"/>
                <a:hlinkClick r:id="rId3"/>
              </a:rPr>
              <a:t>https://w3-connections.ibm.com/wikis/home?lang=en#!/wiki/Wf58c4c538dbf_45b4_b7a7_5003d0ceb79b/page/ZACS</a:t>
            </a:r>
            <a:r>
              <a:rPr lang="en-US" dirty="0">
                <a:latin typeface="Arial"/>
                <a:ea typeface="Arial"/>
                <a:cs typeface="Arial"/>
                <a:sym typeface="Arial"/>
              </a:rPr>
              <a:t> (navigate to Decision Optimization).</a:t>
            </a:r>
          </a:p>
          <a:p>
            <a:pPr marL="214313" indent="-214313">
              <a:buFont typeface="Arial" charset="0"/>
              <a:buChar char="•"/>
              <a:tabLst>
                <a:tab pos="685800" algn="l"/>
                <a:tab pos="1371600" algn="l"/>
              </a:tabLst>
            </a:pPr>
            <a:endParaRPr lang="en-US" dirty="0">
              <a:latin typeface="Arial"/>
              <a:ea typeface="Arial"/>
              <a:cs typeface="Arial"/>
              <a:sym typeface="Arial"/>
            </a:endParaRPr>
          </a:p>
          <a:p>
            <a:pPr marL="214313" indent="-214313">
              <a:buFont typeface="Arial" charset="0"/>
              <a:buChar char="•"/>
              <a:tabLst>
                <a:tab pos="685800" algn="l"/>
                <a:tab pos="1371600" algn="l"/>
              </a:tabLst>
            </a:pPr>
            <a:endParaRPr lang="en-US" dirty="0">
              <a:latin typeface="Arial"/>
              <a:ea typeface="Arial"/>
              <a:cs typeface="Arial"/>
              <a:sym typeface="Arial"/>
            </a:endParaRPr>
          </a:p>
        </p:txBody>
      </p:sp>
    </p:spTree>
    <p:extLst>
      <p:ext uri="{BB962C8B-B14F-4D97-AF65-F5344CB8AC3E}">
        <p14:creationId xmlns:p14="http://schemas.microsoft.com/office/powerpoint/2010/main" val="755848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01167"/>
            <a:ext cx="8686800" cy="1869679"/>
          </a:xfrm>
        </p:spPr>
        <p:txBody>
          <a:bodyPr/>
          <a:lstStyle/>
          <a:p>
            <a:r>
              <a:rPr lang="en-US" sz="7200" dirty="0">
                <a:solidFill>
                  <a:schemeClr val="accent2"/>
                </a:solidFill>
              </a:rPr>
              <a:t>Thank you</a:t>
            </a:r>
          </a:p>
        </p:txBody>
      </p:sp>
      <p:sp>
        <p:nvSpPr>
          <p:cNvPr id="3" name="Slide Number Placeholder 2"/>
          <p:cNvSpPr>
            <a:spLocks noGrp="1"/>
          </p:cNvSpPr>
          <p:nvPr>
            <p:ph type="sldNum" sz="quarter" idx="10"/>
          </p:nvPr>
        </p:nvSpPr>
        <p:spPr/>
        <p:txBody>
          <a:bodyPr/>
          <a:lstStyle/>
          <a:p>
            <a:fld id="{D0BE6F14-FF48-0F4F-A8AA-2E3F25371E4A}" type="slidenum">
              <a:rPr lang="en-US" smtClean="0"/>
              <a:pPr/>
              <a:t>24</a:t>
            </a:fld>
            <a:endParaRPr lang="en-US"/>
          </a:p>
        </p:txBody>
      </p:sp>
      <p:sp>
        <p:nvSpPr>
          <p:cNvPr id="2" name="Footer Placeholder 1"/>
          <p:cNvSpPr>
            <a:spLocks noGrp="1"/>
          </p:cNvSpPr>
          <p:nvPr>
            <p:ph type="ftr" sz="quarter" idx="11"/>
          </p:nvPr>
        </p:nvSpPr>
        <p:spPr/>
        <p:txBody>
          <a:bodyPr/>
          <a:lstStyle/>
          <a:p>
            <a:r>
              <a:rPr lang="de-DE"/>
              <a:t>IBM Cloud / Fast Start 2018 /  © 2017 IBM Corporation</a:t>
            </a:r>
            <a:endParaRPr lang="en-US"/>
          </a:p>
        </p:txBody>
      </p:sp>
      <p:sp>
        <p:nvSpPr>
          <p:cNvPr id="4" name="Text Placeholder 3"/>
          <p:cNvSpPr>
            <a:spLocks noGrp="1"/>
          </p:cNvSpPr>
          <p:nvPr>
            <p:ph type="body" sz="quarter" idx="12"/>
          </p:nvPr>
        </p:nvSpPr>
        <p:spPr>
          <a:xfrm>
            <a:off x="228600" y="3074894"/>
            <a:ext cx="4114800" cy="1652554"/>
          </a:xfrm>
        </p:spPr>
        <p:txBody>
          <a:bodyPr/>
          <a:lstStyle/>
          <a:p>
            <a:r>
              <a:rPr lang="en-US" dirty="0"/>
              <a:t>John Chaves</a:t>
            </a:r>
          </a:p>
          <a:p>
            <a:r>
              <a:rPr lang="en-US" dirty="0"/>
              <a:t>Analytics Solutions Architect</a:t>
            </a:r>
          </a:p>
          <a:p>
            <a:r>
              <a:rPr lang="en-US" dirty="0"/>
              <a:t>—</a:t>
            </a:r>
          </a:p>
          <a:p>
            <a:r>
              <a:rPr lang="en-US" dirty="0"/>
              <a:t>john.chaves@us.ibm.com</a:t>
            </a:r>
          </a:p>
          <a:p>
            <a:r>
              <a:rPr lang="en-US" dirty="0"/>
              <a:t>+1-813-391-5407</a:t>
            </a:r>
          </a:p>
          <a:p>
            <a:r>
              <a:rPr lang="en-US" dirty="0" err="1"/>
              <a:t>ibm.com</a:t>
            </a:r>
            <a:endParaRPr lang="en-US" dirty="0"/>
          </a:p>
        </p:txBody>
      </p:sp>
    </p:spTree>
    <p:extLst>
      <p:ext uri="{BB962C8B-B14F-4D97-AF65-F5344CB8AC3E}">
        <p14:creationId xmlns:p14="http://schemas.microsoft.com/office/powerpoint/2010/main" val="643234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4" descr="5300_IBM_Bl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664" y="2257425"/>
            <a:ext cx="1665685" cy="62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0687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Legal Disclaimer</a:t>
            </a:r>
            <a:br>
              <a:rPr lang="en-US" b="1" dirty="0">
                <a:solidFill>
                  <a:schemeClr val="accent2"/>
                </a:solidFill>
              </a:rPr>
            </a:br>
            <a:endParaRPr lang="en-US" b="1" dirty="0">
              <a:solidFill>
                <a:schemeClr val="accent2"/>
              </a:solidFill>
            </a:endParaRPr>
          </a:p>
        </p:txBody>
      </p:sp>
      <p:sp>
        <p:nvSpPr>
          <p:cNvPr id="10" name="Footer Placeholder 3"/>
          <p:cNvSpPr>
            <a:spLocks noGrp="1"/>
          </p:cNvSpPr>
          <p:nvPr>
            <p:ph type="ftr" sz="quarter" idx="10"/>
          </p:nvPr>
        </p:nvSpPr>
        <p:spPr>
          <a:xfrm>
            <a:off x="228600" y="4828032"/>
            <a:ext cx="6400800" cy="137160"/>
          </a:xfrm>
        </p:spPr>
        <p:txBody>
          <a:bodyPr/>
          <a:lstStyle/>
          <a:p>
            <a:pPr algn="l"/>
            <a:r>
              <a:rPr lang="de-DE" dirty="0"/>
              <a:t>IBM Cloud / © 2018 IBM Corporation</a:t>
            </a:r>
            <a:endParaRPr lang="en-US" dirty="0"/>
          </a:p>
        </p:txBody>
      </p:sp>
      <p:sp>
        <p:nvSpPr>
          <p:cNvPr id="5" name="Text Box 4"/>
          <p:cNvSpPr txBox="1">
            <a:spLocks noChangeArrowheads="1"/>
          </p:cNvSpPr>
          <p:nvPr/>
        </p:nvSpPr>
        <p:spPr bwMode="auto">
          <a:xfrm>
            <a:off x="228601" y="701350"/>
            <a:ext cx="8686800" cy="4278094"/>
          </a:xfrm>
          <a:prstGeom prst="rect">
            <a:avLst/>
          </a:prstGeom>
          <a:noFill/>
          <a:ln>
            <a:noFill/>
          </a:ln>
          <a:effectLst/>
          <a:extLst>
            <a:ext uri="{909E8E84-426E-40dd-AFC4-6F175D3DCCD1}"/>
            <a:ext uri="{91240B29-F687-4f45-9708-019B960494DF}"/>
            <a:ext uri="{AF507438-7753-43e0-B8FC-AC1667EBCBE1}"/>
          </a:extLst>
        </p:spPr>
        <p:txBody>
          <a:bodyPr wrap="square" lIns="0">
            <a:spAutoFit/>
          </a:bodyPr>
          <a:lstStyle>
            <a:lvl1pPr>
              <a:defRPr>
                <a:solidFill>
                  <a:schemeClr val="tx1"/>
                </a:solidFill>
                <a:latin typeface="Arial" charset="0"/>
                <a:ea typeface="ＭＳ Ｐゴシック" charset="0"/>
              </a:defRPr>
            </a:lvl1pPr>
            <a:lvl2pPr marL="233363" indent="-119063">
              <a:defRPr>
                <a:solidFill>
                  <a:schemeClr val="tx1"/>
                </a:solidFill>
                <a:latin typeface="Arial" charset="0"/>
                <a:ea typeface="ＭＳ Ｐゴシック" charset="0"/>
              </a:defRPr>
            </a:lvl2pPr>
            <a:lvl3pPr marL="1719263">
              <a:defRPr>
                <a:solidFill>
                  <a:schemeClr val="tx1"/>
                </a:solidFill>
                <a:latin typeface="Arial" charset="0"/>
                <a:ea typeface="ＭＳ Ｐゴシック" charset="0"/>
              </a:defRPr>
            </a:lvl3pPr>
            <a:lvl4pPr marL="1833563">
              <a:defRPr>
                <a:solidFill>
                  <a:schemeClr val="tx1"/>
                </a:solidFill>
                <a:latin typeface="Arial" charset="0"/>
                <a:ea typeface="ＭＳ Ｐゴシック" charset="0"/>
              </a:defRPr>
            </a:lvl4pPr>
            <a:lvl5pPr marL="1947863">
              <a:defRPr>
                <a:solidFill>
                  <a:schemeClr val="tx1"/>
                </a:solidFill>
                <a:latin typeface="Arial" charset="0"/>
                <a:ea typeface="ＭＳ Ｐゴシック" charset="0"/>
              </a:defRPr>
            </a:lvl5pPr>
            <a:lvl6pPr marL="2405063" fontAlgn="base">
              <a:spcBef>
                <a:spcPct val="0"/>
              </a:spcBef>
              <a:spcAft>
                <a:spcPct val="0"/>
              </a:spcAft>
              <a:defRPr>
                <a:solidFill>
                  <a:schemeClr val="tx1"/>
                </a:solidFill>
                <a:latin typeface="Arial" charset="0"/>
                <a:ea typeface="ＭＳ Ｐゴシック" charset="0"/>
              </a:defRPr>
            </a:lvl6pPr>
            <a:lvl7pPr marL="2862263" fontAlgn="base">
              <a:spcBef>
                <a:spcPct val="0"/>
              </a:spcBef>
              <a:spcAft>
                <a:spcPct val="0"/>
              </a:spcAft>
              <a:defRPr>
                <a:solidFill>
                  <a:schemeClr val="tx1"/>
                </a:solidFill>
                <a:latin typeface="Arial" charset="0"/>
                <a:ea typeface="ＭＳ Ｐゴシック" charset="0"/>
              </a:defRPr>
            </a:lvl7pPr>
            <a:lvl8pPr marL="3319463" fontAlgn="base">
              <a:spcBef>
                <a:spcPct val="0"/>
              </a:spcBef>
              <a:spcAft>
                <a:spcPct val="0"/>
              </a:spcAft>
              <a:defRPr>
                <a:solidFill>
                  <a:schemeClr val="tx1"/>
                </a:solidFill>
                <a:latin typeface="Arial" charset="0"/>
                <a:ea typeface="ＭＳ Ｐゴシック" charset="0"/>
              </a:defRPr>
            </a:lvl8pPr>
            <a:lvl9pPr marL="3776663" fontAlgn="base">
              <a:spcBef>
                <a:spcPct val="0"/>
              </a:spcBef>
              <a:spcAft>
                <a:spcPct val="0"/>
              </a:spcAft>
              <a:defRPr>
                <a:solidFill>
                  <a:schemeClr val="tx1"/>
                </a:solidFill>
                <a:latin typeface="Arial" charset="0"/>
                <a:ea typeface="ＭＳ Ｐゴシック" charset="0"/>
              </a:defRPr>
            </a:lvl9pPr>
          </a:lstStyle>
          <a:p>
            <a:pPr defTabSz="914354" eaLnBrk="1" fontAlgn="auto" hangingPunct="1">
              <a:spcBef>
                <a:spcPts val="0"/>
              </a:spcBef>
              <a:spcAft>
                <a:spcPts val="0"/>
              </a:spcAft>
              <a:defRPr/>
            </a:pPr>
            <a:endParaRPr lang="en-US" sz="1000" b="1" dirty="0">
              <a:solidFill>
                <a:srgbClr val="000000"/>
              </a:solidFill>
            </a:endParaRPr>
          </a:p>
          <a:p>
            <a:pPr lvl="1" defTabSz="914354" eaLnBrk="1" fontAlgn="auto" hangingPunct="1">
              <a:spcBef>
                <a:spcPts val="0"/>
              </a:spcBef>
              <a:spcAft>
                <a:spcPts val="0"/>
              </a:spcAft>
              <a:buFontTx/>
              <a:buChar char="•"/>
              <a:defRPr/>
            </a:pPr>
            <a:r>
              <a:rPr lang="en-US" sz="1000" dirty="0">
                <a:solidFill>
                  <a:srgbClr val="000000"/>
                </a:solidFill>
              </a:rPr>
              <a:t>© IBM Corporation 2018. All Rights Reserved.</a:t>
            </a:r>
          </a:p>
          <a:p>
            <a:pPr lvl="1" defTabSz="914354" eaLnBrk="1" fontAlgn="auto" hangingPunct="1">
              <a:spcBef>
                <a:spcPts val="0"/>
              </a:spcBef>
              <a:spcAft>
                <a:spcPts val="0"/>
              </a:spcAft>
              <a:buFontTx/>
              <a:buChar char="•"/>
              <a:defRPr/>
            </a:pPr>
            <a:endParaRPr lang="en-US" sz="1000" dirty="0">
              <a:solidFill>
                <a:srgbClr val="000000"/>
              </a:solidFill>
            </a:endParaRPr>
          </a:p>
          <a:p>
            <a:pPr lvl="1" defTabSz="914354" eaLnBrk="1" fontAlgn="auto" hangingPunct="1">
              <a:spcBef>
                <a:spcPts val="0"/>
              </a:spcBef>
              <a:spcAft>
                <a:spcPts val="0"/>
              </a:spcAft>
              <a:buFontTx/>
              <a:buChar char="•"/>
              <a:defRPr/>
            </a:pPr>
            <a:r>
              <a:rPr lang="en-US" sz="1000" dirty="0">
                <a:solidFill>
                  <a:srgbClr val="000000"/>
                </a:solidFill>
              </a:rPr>
              <a:t>The information contained in this publication is provided for informational purposes only. While efforts were made to verify the completeness and accuracy of the information contained in this publication, it is provided AS IS without warranty of any kind, express or implied. In addition, this information is based on IBM</a:t>
            </a:r>
            <a:r>
              <a:rPr lang="ja-JP" altLang="en-US" sz="1000" dirty="0">
                <a:solidFill>
                  <a:srgbClr val="000000"/>
                </a:solidFill>
                <a:latin typeface="Arial"/>
              </a:rPr>
              <a:t>’</a:t>
            </a:r>
            <a:r>
              <a:rPr lang="en-US" sz="1000" dirty="0">
                <a:solidFill>
                  <a:srgbClr val="000000"/>
                </a:solidFill>
              </a:rPr>
              <a:t>s current product plans and strategy, which are subject to change by IBM without notice. IBM shall not be responsible for any damages arising out of the use of, or otherwise related to, this publication or any other materials. Nothing contained in this publication is intended to, nor shall have the effect of, creating any warranties or representations from IBM or its suppliers or licensors, or altering the terms and conditions of the applicable license agreement governing the use of IBM software.</a:t>
            </a:r>
          </a:p>
          <a:p>
            <a:pPr lvl="1" defTabSz="914354" eaLnBrk="1" fontAlgn="auto" hangingPunct="1">
              <a:spcBef>
                <a:spcPts val="0"/>
              </a:spcBef>
              <a:spcAft>
                <a:spcPts val="0"/>
              </a:spcAft>
              <a:buFontTx/>
              <a:buChar char="•"/>
              <a:defRPr/>
            </a:pPr>
            <a:endParaRPr lang="en-US" sz="1000" dirty="0">
              <a:solidFill>
                <a:srgbClr val="000000"/>
              </a:solidFill>
            </a:endParaRPr>
          </a:p>
          <a:p>
            <a:pPr lvl="1" defTabSz="914354" eaLnBrk="1" fontAlgn="auto" hangingPunct="1">
              <a:spcBef>
                <a:spcPts val="0"/>
              </a:spcBef>
              <a:spcAft>
                <a:spcPts val="0"/>
              </a:spcAft>
              <a:buFontTx/>
              <a:buChar char="•"/>
              <a:defRPr/>
            </a:pPr>
            <a:r>
              <a:rPr lang="en-US" sz="1000" dirty="0">
                <a:solidFill>
                  <a:srgbClr val="000000"/>
                </a:solidFill>
              </a:rPr>
              <a:t>References in this presentation to IBM products, programs, or services do not imply that they will be available in all countries in which IBM operates. Product release dates and/or capabilities referenced in this presentation may change at any time at IBM</a:t>
            </a:r>
            <a:r>
              <a:rPr lang="ja-JP" altLang="en-US" sz="1000" dirty="0">
                <a:solidFill>
                  <a:srgbClr val="000000"/>
                </a:solidFill>
                <a:latin typeface="Arial"/>
              </a:rPr>
              <a:t>’</a:t>
            </a:r>
            <a:r>
              <a:rPr lang="en-US" sz="1000" dirty="0">
                <a:solidFill>
                  <a:srgbClr val="000000"/>
                </a:solidFill>
              </a:rPr>
              <a:t>s sole discretion based on market opportunities or other factors, and are not intended to be a commitment to future product or feature availability in any way.  Nothing contained in these materials is intended to, nor shall have the effect of, stating or implying that any activities undertaken by you will result in any specific sales, revenue growth or other results. </a:t>
            </a:r>
          </a:p>
          <a:p>
            <a:pPr lvl="1" defTabSz="914354" eaLnBrk="1" fontAlgn="auto" hangingPunct="1">
              <a:spcBef>
                <a:spcPts val="0"/>
              </a:spcBef>
              <a:spcAft>
                <a:spcPts val="0"/>
              </a:spcAft>
              <a:buFontTx/>
              <a:buChar char="•"/>
              <a:defRPr/>
            </a:pPr>
            <a:endParaRPr lang="en-US" sz="1000" dirty="0">
              <a:solidFill>
                <a:srgbClr val="000000"/>
              </a:solidFill>
            </a:endParaRPr>
          </a:p>
          <a:p>
            <a:pPr lvl="1" defTabSz="914354" eaLnBrk="1" fontAlgn="auto" hangingPunct="1">
              <a:spcBef>
                <a:spcPts val="0"/>
              </a:spcBef>
              <a:spcAft>
                <a:spcPts val="0"/>
              </a:spcAft>
              <a:buFontTx/>
              <a:buChar char="•"/>
              <a:defRPr/>
            </a:pPr>
            <a:r>
              <a:rPr lang="en-US" sz="1000" dirty="0">
                <a:solidFill>
                  <a:srgbClr val="000000"/>
                </a:solidFill>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a:p>
            <a:pPr lvl="1" defTabSz="914354" eaLnBrk="1" fontAlgn="auto" hangingPunct="1">
              <a:spcBef>
                <a:spcPts val="0"/>
              </a:spcBef>
              <a:spcAft>
                <a:spcPts val="0"/>
              </a:spcAft>
              <a:buFontTx/>
              <a:buChar char="•"/>
              <a:defRPr/>
            </a:pPr>
            <a:endParaRPr lang="en-US" sz="1000" dirty="0">
              <a:solidFill>
                <a:srgbClr val="000000"/>
              </a:solidFill>
            </a:endParaRPr>
          </a:p>
          <a:p>
            <a:pPr lvl="1" defTabSz="914354" eaLnBrk="1" fontAlgn="auto" hangingPunct="1">
              <a:spcBef>
                <a:spcPts val="0"/>
              </a:spcBef>
              <a:spcAft>
                <a:spcPts val="0"/>
              </a:spcAft>
              <a:buFontTx/>
              <a:buChar char="•"/>
              <a:defRPr/>
            </a:pPr>
            <a:r>
              <a:rPr lang="en-US" sz="1000" dirty="0">
                <a:solidFill>
                  <a:srgbClr val="000000"/>
                </a:solidFill>
              </a:rPr>
              <a:t>All customer examples described are presented as illustrations of how those customers have used IBM products and the results they may have achieved.  Actual environmental costs and performance characteristics may vary by customer.</a:t>
            </a:r>
          </a:p>
          <a:p>
            <a:pPr lvl="1" defTabSz="914354" eaLnBrk="1" fontAlgn="auto" hangingPunct="1">
              <a:spcBef>
                <a:spcPts val="0"/>
              </a:spcBef>
              <a:spcAft>
                <a:spcPts val="0"/>
              </a:spcAft>
              <a:buFontTx/>
              <a:buChar char="•"/>
              <a:defRPr/>
            </a:pPr>
            <a:endParaRPr lang="en-US" sz="1000" dirty="0"/>
          </a:p>
          <a:p>
            <a:pPr lvl="1" defTabSz="914354">
              <a:buFont typeface="Arial" charset="0"/>
              <a:buChar char="•"/>
              <a:defRPr/>
            </a:pPr>
            <a:r>
              <a:rPr lang="en-US" sz="1000" dirty="0"/>
              <a:t>All references to fictitious companies are used for illustration purposes only.</a:t>
            </a:r>
          </a:p>
          <a:p>
            <a:pPr lvl="1" defTabSz="914354">
              <a:spcBef>
                <a:spcPct val="20000"/>
              </a:spcBef>
              <a:buFontTx/>
              <a:buChar char="•"/>
              <a:defRPr/>
            </a:pPr>
            <a:endParaRPr lang="en-US" sz="1000" dirty="0">
              <a:solidFill>
                <a:srgbClr val="000000"/>
              </a:solidFill>
            </a:endParaRPr>
          </a:p>
          <a:p>
            <a:pPr lvl="1" defTabSz="914354" eaLnBrk="1" fontAlgn="auto" hangingPunct="1">
              <a:spcBef>
                <a:spcPts val="0"/>
              </a:spcBef>
              <a:spcAft>
                <a:spcPts val="0"/>
              </a:spcAft>
              <a:buFontTx/>
              <a:buChar char="•"/>
              <a:defRPr/>
            </a:pPr>
            <a:endParaRPr lang="en-US" sz="1000" dirty="0">
              <a:solidFill>
                <a:srgbClr val="000000"/>
              </a:solidFill>
            </a:endParaRPr>
          </a:p>
        </p:txBody>
      </p:sp>
    </p:spTree>
    <p:extLst>
      <p:ext uri="{BB962C8B-B14F-4D97-AF65-F5344CB8AC3E}">
        <p14:creationId xmlns:p14="http://schemas.microsoft.com/office/powerpoint/2010/main" val="166117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0"/>
          </p:nvPr>
        </p:nvSpPr>
        <p:spPr/>
        <p:txBody>
          <a:bodyPr/>
          <a:lstStyle/>
          <a:p>
            <a:fld id="{D0BE6F14-FF48-0F4F-A8AA-2E3F25371E4A}" type="slidenum">
              <a:rPr lang="en-US" smtClean="0"/>
              <a:pPr/>
              <a:t>3</a:t>
            </a:fld>
            <a:endParaRPr lang="en-US"/>
          </a:p>
        </p:txBody>
      </p:sp>
      <p:sp>
        <p:nvSpPr>
          <p:cNvPr id="4" name="Footer Placeholder 3"/>
          <p:cNvSpPr>
            <a:spLocks noGrp="1"/>
          </p:cNvSpPr>
          <p:nvPr>
            <p:ph type="ftr" sz="quarter" idx="11"/>
          </p:nvPr>
        </p:nvSpPr>
        <p:spPr/>
        <p:txBody>
          <a:bodyPr/>
          <a:lstStyle/>
          <a:p>
            <a:r>
              <a:rPr lang="de-DE" dirty="0"/>
              <a:t>IBM Cloud / Fast Start 2018 /  © 2017 IBM Corporation</a:t>
            </a:r>
            <a:endParaRPr lang="en-US" dirty="0"/>
          </a:p>
        </p:txBody>
      </p:sp>
      <p:sp>
        <p:nvSpPr>
          <p:cNvPr id="5" name="Text Placeholder 4"/>
          <p:cNvSpPr>
            <a:spLocks noGrp="1"/>
          </p:cNvSpPr>
          <p:nvPr>
            <p:ph type="body" sz="quarter" idx="12"/>
          </p:nvPr>
        </p:nvSpPr>
        <p:spPr>
          <a:xfrm>
            <a:off x="228600" y="1123950"/>
            <a:ext cx="6120442" cy="3584448"/>
          </a:xfrm>
        </p:spPr>
        <p:txBody>
          <a:bodyPr/>
          <a:lstStyle/>
          <a:p>
            <a:r>
              <a:rPr lang="en-US" sz="1600" dirty="0"/>
              <a:t>IBM Optimization Solutions</a:t>
            </a:r>
          </a:p>
          <a:p>
            <a:endParaRPr lang="en-US" sz="1600" dirty="0"/>
          </a:p>
          <a:p>
            <a:pPr marL="285750" indent="-285750">
              <a:buFontTx/>
              <a:buChar char="-"/>
            </a:pPr>
            <a:r>
              <a:rPr lang="en-US" sz="1600" dirty="0"/>
              <a:t>What is Optimization</a:t>
            </a:r>
          </a:p>
          <a:p>
            <a:pPr marL="285750" indent="-285750">
              <a:buFontTx/>
              <a:buChar char="-"/>
            </a:pPr>
            <a:r>
              <a:rPr lang="en-US" sz="1600" dirty="0"/>
              <a:t>Where can it be applied</a:t>
            </a:r>
          </a:p>
          <a:p>
            <a:pPr marL="285750" indent="-285750">
              <a:buFontTx/>
              <a:buChar char="-"/>
            </a:pPr>
            <a:r>
              <a:rPr lang="en-US" sz="1600" dirty="0"/>
              <a:t>Optimization vs. Machine Learning</a:t>
            </a:r>
          </a:p>
          <a:p>
            <a:pPr marL="285750" indent="-285750">
              <a:buFontTx/>
              <a:buChar char="-"/>
            </a:pPr>
            <a:r>
              <a:rPr lang="en-US" sz="1600" dirty="0"/>
              <a:t>DODS - Decision Optimization for </a:t>
            </a:r>
            <a:r>
              <a:rPr lang="en-US" sz="1600"/>
              <a:t>Data Science (Add-On </a:t>
            </a:r>
            <a:r>
              <a:rPr lang="en-US" sz="1600" dirty="0"/>
              <a:t>to </a:t>
            </a:r>
            <a:r>
              <a:rPr lang="en-US" sz="1600"/>
              <a:t>DSX Local)</a:t>
            </a:r>
            <a:endParaRPr lang="en-US" sz="1600" dirty="0"/>
          </a:p>
          <a:p>
            <a:endParaRPr lang="en-US" sz="1600" dirty="0"/>
          </a:p>
          <a:p>
            <a:r>
              <a:rPr lang="en-US" sz="1600" dirty="0"/>
              <a:t>Hands-on exercises:</a:t>
            </a:r>
          </a:p>
          <a:p>
            <a:pPr marL="285750" indent="-285750">
              <a:buFontTx/>
              <a:buChar char="-"/>
            </a:pPr>
            <a:r>
              <a:rPr lang="en-US" sz="1600" dirty="0"/>
              <a:t>Utilizing the </a:t>
            </a:r>
            <a:r>
              <a:rPr lang="en-US" sz="1600" dirty="0" err="1"/>
              <a:t>DOCplex</a:t>
            </a:r>
            <a:r>
              <a:rPr lang="en-US" sz="1600" dirty="0"/>
              <a:t> Python API from Notebooks</a:t>
            </a:r>
          </a:p>
          <a:p>
            <a:pPr marL="285750" indent="-285750">
              <a:buFontTx/>
              <a:buChar char="-"/>
            </a:pPr>
            <a:r>
              <a:rPr lang="en-US" sz="1600" dirty="0"/>
              <a:t>Creating an Optimization Model &amp; Planning scenarios with DODS</a:t>
            </a:r>
          </a:p>
          <a:p>
            <a:pPr marL="285750" indent="-285750">
              <a:buFontTx/>
              <a:buChar char="-"/>
            </a:pPr>
            <a:r>
              <a:rPr lang="en-US" sz="1600" dirty="0"/>
              <a:t>Preview Execution Service (coming soon)</a:t>
            </a:r>
          </a:p>
          <a:p>
            <a:pPr marL="285750" indent="-285750">
              <a:buFontTx/>
              <a:buChar char="-"/>
            </a:pPr>
            <a:endParaRPr lang="en-US" b="1" dirty="0"/>
          </a:p>
          <a:p>
            <a:endParaRPr lang="en-US" dirty="0"/>
          </a:p>
          <a:p>
            <a:endParaRPr lang="en-US" b="1" dirty="0"/>
          </a:p>
        </p:txBody>
      </p:sp>
    </p:spTree>
    <p:extLst>
      <p:ext uri="{BB962C8B-B14F-4D97-AF65-F5344CB8AC3E}">
        <p14:creationId xmlns:p14="http://schemas.microsoft.com/office/powerpoint/2010/main" val="121236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4092-1FD6-4CED-B007-825B0EBC284F}"/>
              </a:ext>
            </a:extLst>
          </p:cNvPr>
          <p:cNvSpPr>
            <a:spLocks noGrp="1"/>
          </p:cNvSpPr>
          <p:nvPr>
            <p:ph type="title"/>
          </p:nvPr>
        </p:nvSpPr>
        <p:spPr>
          <a:xfrm>
            <a:off x="228600" y="208095"/>
            <a:ext cx="7793182" cy="382385"/>
          </a:xfrm>
        </p:spPr>
        <p:txBody>
          <a:bodyPr/>
          <a:lstStyle/>
          <a:p>
            <a:r>
              <a:rPr lang="en-US" dirty="0"/>
              <a:t>Prescriptive Analytics (aka Optimization) is about…</a:t>
            </a:r>
          </a:p>
        </p:txBody>
      </p:sp>
      <p:sp>
        <p:nvSpPr>
          <p:cNvPr id="3" name="Slide Number Placeholder 2">
            <a:extLst>
              <a:ext uri="{FF2B5EF4-FFF2-40B4-BE49-F238E27FC236}">
                <a16:creationId xmlns:a16="http://schemas.microsoft.com/office/drawing/2014/main" id="{8FBAF019-4303-492B-8413-6BBD4323A569}"/>
              </a:ext>
            </a:extLst>
          </p:cNvPr>
          <p:cNvSpPr>
            <a:spLocks noGrp="1"/>
          </p:cNvSpPr>
          <p:nvPr>
            <p:ph type="sldNum" sz="quarter" idx="10"/>
          </p:nvPr>
        </p:nvSpPr>
        <p:spPr/>
        <p:txBody>
          <a:bodyPr/>
          <a:lstStyle/>
          <a:p>
            <a:fld id="{D0BE6F14-FF48-0F4F-A8AA-2E3F25371E4A}" type="slidenum">
              <a:rPr lang="en-US" smtClean="0"/>
              <a:pPr/>
              <a:t>4</a:t>
            </a:fld>
            <a:endParaRPr lang="en-US"/>
          </a:p>
        </p:txBody>
      </p:sp>
      <p:sp>
        <p:nvSpPr>
          <p:cNvPr id="4" name="Footer Placeholder 3">
            <a:extLst>
              <a:ext uri="{FF2B5EF4-FFF2-40B4-BE49-F238E27FC236}">
                <a16:creationId xmlns:a16="http://schemas.microsoft.com/office/drawing/2014/main" id="{088BBFCC-8132-4E54-8C11-9F0D49D23FC7}"/>
              </a:ext>
            </a:extLst>
          </p:cNvPr>
          <p:cNvSpPr>
            <a:spLocks noGrp="1"/>
          </p:cNvSpPr>
          <p:nvPr>
            <p:ph type="ftr" sz="quarter" idx="11"/>
          </p:nvPr>
        </p:nvSpPr>
        <p:spPr>
          <a:xfrm>
            <a:off x="228600" y="4826480"/>
            <a:ext cx="5258770" cy="107039"/>
          </a:xfrm>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D6223CF2-F372-468E-B207-EE494BE12A56}"/>
              </a:ext>
            </a:extLst>
          </p:cNvPr>
          <p:cNvSpPr>
            <a:spLocks noGrp="1"/>
          </p:cNvSpPr>
          <p:nvPr>
            <p:ph type="body" sz="quarter" idx="12"/>
          </p:nvPr>
        </p:nvSpPr>
        <p:spPr>
          <a:xfrm>
            <a:off x="346363" y="807639"/>
            <a:ext cx="6776141" cy="791739"/>
          </a:xfrm>
        </p:spPr>
        <p:txBody>
          <a:bodyPr/>
          <a:lstStyle/>
          <a:p>
            <a:pPr marL="285750" indent="-285750">
              <a:buFont typeface="Arial" panose="020B0604020202020204" pitchFamily="34" charset="0"/>
              <a:buChar char="•"/>
            </a:pPr>
            <a:r>
              <a:rPr lang="en-US" dirty="0"/>
              <a:t>Making the best decision possible given objective and constraints.</a:t>
            </a:r>
          </a:p>
          <a:p>
            <a:pPr marL="285750" indent="-285750">
              <a:buFont typeface="Arial" panose="020B0604020202020204" pitchFamily="34" charset="0"/>
              <a:buChar char="•"/>
            </a:pPr>
            <a:r>
              <a:rPr lang="en-US" dirty="0"/>
              <a:t>Manage </a:t>
            </a:r>
            <a:r>
              <a:rPr lang="en-US" dirty="0">
                <a:solidFill>
                  <a:schemeClr val="accent2"/>
                </a:solidFill>
              </a:rPr>
              <a:t>resource </a:t>
            </a:r>
            <a:r>
              <a:rPr lang="en-US" dirty="0"/>
              <a:t>efficiency, utilization and allocation</a:t>
            </a:r>
          </a:p>
          <a:p>
            <a:pPr marL="285750" indent="-285750">
              <a:buFont typeface="Arial" panose="020B0604020202020204" pitchFamily="34" charset="0"/>
              <a:buChar char="•"/>
            </a:pPr>
            <a:r>
              <a:rPr lang="en-US" dirty="0"/>
              <a:t>Decide, choose, plan, schedule, assign, route, source, maintain, locate, trade-off</a:t>
            </a:r>
          </a:p>
        </p:txBody>
      </p:sp>
      <p:pic>
        <p:nvPicPr>
          <p:cNvPr id="32" name="Picture 2">
            <a:extLst>
              <a:ext uri="{FF2B5EF4-FFF2-40B4-BE49-F238E27FC236}">
                <a16:creationId xmlns:a16="http://schemas.microsoft.com/office/drawing/2014/main" id="{98C665B6-1BA6-465A-87A2-090AEFD73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73" y="1594705"/>
            <a:ext cx="2836762" cy="322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3" name="Pentagon 1">
            <a:extLst>
              <a:ext uri="{FF2B5EF4-FFF2-40B4-BE49-F238E27FC236}">
                <a16:creationId xmlns:a16="http://schemas.microsoft.com/office/drawing/2014/main" id="{017CAA0B-8432-4021-9D36-F31D2D65AEB1}"/>
              </a:ext>
            </a:extLst>
          </p:cNvPr>
          <p:cNvSpPr>
            <a:spLocks noChangeArrowheads="1"/>
          </p:cNvSpPr>
          <p:nvPr/>
        </p:nvSpPr>
        <p:spPr bwMode="auto">
          <a:xfrm>
            <a:off x="2376490" y="3128170"/>
            <a:ext cx="1725534" cy="1402077"/>
          </a:xfrm>
          <a:prstGeom prst="homePlate">
            <a:avLst>
              <a:gd name="adj" fmla="val 41368"/>
            </a:avLst>
          </a:prstGeom>
          <a:solidFill>
            <a:srgbClr val="4F81BD"/>
          </a:solidFill>
          <a:ln w="9525" algn="ctr">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u="sng">
                <a:solidFill>
                  <a:schemeClr val="tx1"/>
                </a:solidFill>
                <a:latin typeface="Arial" charset="0"/>
              </a:defRPr>
            </a:lvl1pPr>
            <a:lvl2pPr marL="742950" indent="-285750" eaLnBrk="0" hangingPunct="0">
              <a:defRPr sz="2200" u="sng">
                <a:solidFill>
                  <a:schemeClr val="tx1"/>
                </a:solidFill>
                <a:latin typeface="Arial" charset="0"/>
              </a:defRPr>
            </a:lvl2pPr>
            <a:lvl3pPr marL="1143000" indent="-228600" eaLnBrk="0" hangingPunct="0">
              <a:defRPr sz="2200" u="sng">
                <a:solidFill>
                  <a:schemeClr val="tx1"/>
                </a:solidFill>
                <a:latin typeface="Arial" charset="0"/>
              </a:defRPr>
            </a:lvl3pPr>
            <a:lvl4pPr marL="1600200" indent="-228600" eaLnBrk="0" hangingPunct="0">
              <a:defRPr sz="2200" u="sng">
                <a:solidFill>
                  <a:schemeClr val="tx1"/>
                </a:solidFill>
                <a:latin typeface="Arial" charset="0"/>
              </a:defRPr>
            </a:lvl4pPr>
            <a:lvl5pPr marL="2057400" indent="-228600" eaLnBrk="0" hangingPunct="0">
              <a:defRPr sz="2200" u="sng">
                <a:solidFill>
                  <a:schemeClr val="tx1"/>
                </a:solidFill>
                <a:latin typeface="Arial" charset="0"/>
              </a:defRPr>
            </a:lvl5pPr>
            <a:lvl6pPr marL="2514600" indent="-228600" algn="ctr" eaLnBrk="0" fontAlgn="base" hangingPunct="0">
              <a:lnSpc>
                <a:spcPct val="90000"/>
              </a:lnSpc>
              <a:spcBef>
                <a:spcPct val="0"/>
              </a:spcBef>
              <a:spcAft>
                <a:spcPct val="0"/>
              </a:spcAft>
              <a:defRPr sz="2200" u="sng">
                <a:solidFill>
                  <a:schemeClr val="tx1"/>
                </a:solidFill>
                <a:latin typeface="Arial" charset="0"/>
              </a:defRPr>
            </a:lvl6pPr>
            <a:lvl7pPr marL="2971800" indent="-228600" algn="ctr" eaLnBrk="0" fontAlgn="base" hangingPunct="0">
              <a:lnSpc>
                <a:spcPct val="90000"/>
              </a:lnSpc>
              <a:spcBef>
                <a:spcPct val="0"/>
              </a:spcBef>
              <a:spcAft>
                <a:spcPct val="0"/>
              </a:spcAft>
              <a:defRPr sz="2200" u="sng">
                <a:solidFill>
                  <a:schemeClr val="tx1"/>
                </a:solidFill>
                <a:latin typeface="Arial" charset="0"/>
              </a:defRPr>
            </a:lvl7pPr>
            <a:lvl8pPr marL="3429000" indent="-228600" algn="ctr" eaLnBrk="0" fontAlgn="base" hangingPunct="0">
              <a:lnSpc>
                <a:spcPct val="90000"/>
              </a:lnSpc>
              <a:spcBef>
                <a:spcPct val="0"/>
              </a:spcBef>
              <a:spcAft>
                <a:spcPct val="0"/>
              </a:spcAft>
              <a:defRPr sz="2200" u="sng">
                <a:solidFill>
                  <a:schemeClr val="tx1"/>
                </a:solidFill>
                <a:latin typeface="Arial" charset="0"/>
              </a:defRPr>
            </a:lvl8pPr>
            <a:lvl9pPr marL="3886200" indent="-228600" algn="ctr" eaLnBrk="0" fontAlgn="base" hangingPunct="0">
              <a:lnSpc>
                <a:spcPct val="90000"/>
              </a:lnSpc>
              <a:spcBef>
                <a:spcPct val="0"/>
              </a:spcBef>
              <a:spcAft>
                <a:spcPct val="0"/>
              </a:spcAft>
              <a:defRPr sz="2200" u="sng">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201" b="0" i="0" u="none" strike="noStrike" kern="0" cap="none" spc="0" normalizeH="0" baseline="0" noProof="0" dirty="0">
                <a:ln>
                  <a:noFill/>
                </a:ln>
                <a:solidFill>
                  <a:prstClr val="white"/>
                </a:solidFill>
                <a:effectLst/>
                <a:uLnTx/>
                <a:uFillTx/>
                <a:latin typeface="Arial" charset="0"/>
              </a:rPr>
              <a:t>Business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201" b="0" i="0" u="none" strike="noStrike" kern="0" cap="none" spc="0" normalizeH="0" baseline="0" noProof="0" dirty="0">
                <a:ln>
                  <a:noFill/>
                </a:ln>
                <a:solidFill>
                  <a:prstClr val="white"/>
                </a:solidFill>
                <a:effectLst/>
                <a:uLnTx/>
                <a:uFillTx/>
                <a:latin typeface="Arial" charset="0"/>
              </a:rPr>
              <a:t>Intelligence</a:t>
            </a:r>
          </a:p>
        </p:txBody>
      </p:sp>
      <p:sp>
        <p:nvSpPr>
          <p:cNvPr id="34" name="Pentagon 7">
            <a:extLst>
              <a:ext uri="{FF2B5EF4-FFF2-40B4-BE49-F238E27FC236}">
                <a16:creationId xmlns:a16="http://schemas.microsoft.com/office/drawing/2014/main" id="{7B27CB17-03D0-4863-94CE-EBE840C96B77}"/>
              </a:ext>
            </a:extLst>
          </p:cNvPr>
          <p:cNvSpPr>
            <a:spLocks noChangeArrowheads="1"/>
          </p:cNvSpPr>
          <p:nvPr/>
        </p:nvSpPr>
        <p:spPr bwMode="auto">
          <a:xfrm>
            <a:off x="3225801" y="2396531"/>
            <a:ext cx="1630447" cy="577319"/>
          </a:xfrm>
          <a:prstGeom prst="homePlate">
            <a:avLst>
              <a:gd name="adj" fmla="val 50043"/>
            </a:avLst>
          </a:prstGeom>
          <a:solidFill>
            <a:srgbClr val="4F81BD"/>
          </a:solidFill>
          <a:ln w="9525" algn="ctr">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u="sng">
                <a:solidFill>
                  <a:schemeClr val="tx1"/>
                </a:solidFill>
                <a:latin typeface="Arial" charset="0"/>
              </a:defRPr>
            </a:lvl1pPr>
            <a:lvl2pPr marL="742950" indent="-285750" eaLnBrk="0" hangingPunct="0">
              <a:defRPr sz="2200" u="sng">
                <a:solidFill>
                  <a:schemeClr val="tx1"/>
                </a:solidFill>
                <a:latin typeface="Arial" charset="0"/>
              </a:defRPr>
            </a:lvl2pPr>
            <a:lvl3pPr marL="1143000" indent="-228600" eaLnBrk="0" hangingPunct="0">
              <a:defRPr sz="2200" u="sng">
                <a:solidFill>
                  <a:schemeClr val="tx1"/>
                </a:solidFill>
                <a:latin typeface="Arial" charset="0"/>
              </a:defRPr>
            </a:lvl3pPr>
            <a:lvl4pPr marL="1600200" indent="-228600" eaLnBrk="0" hangingPunct="0">
              <a:defRPr sz="2200" u="sng">
                <a:solidFill>
                  <a:schemeClr val="tx1"/>
                </a:solidFill>
                <a:latin typeface="Arial" charset="0"/>
              </a:defRPr>
            </a:lvl4pPr>
            <a:lvl5pPr marL="2057400" indent="-228600" eaLnBrk="0" hangingPunct="0">
              <a:defRPr sz="2200" u="sng">
                <a:solidFill>
                  <a:schemeClr val="tx1"/>
                </a:solidFill>
                <a:latin typeface="Arial" charset="0"/>
              </a:defRPr>
            </a:lvl5pPr>
            <a:lvl6pPr marL="2514600" indent="-228600" algn="ctr" eaLnBrk="0" fontAlgn="base" hangingPunct="0">
              <a:lnSpc>
                <a:spcPct val="90000"/>
              </a:lnSpc>
              <a:spcBef>
                <a:spcPct val="0"/>
              </a:spcBef>
              <a:spcAft>
                <a:spcPct val="0"/>
              </a:spcAft>
              <a:defRPr sz="2200" u="sng">
                <a:solidFill>
                  <a:schemeClr val="tx1"/>
                </a:solidFill>
                <a:latin typeface="Arial" charset="0"/>
              </a:defRPr>
            </a:lvl6pPr>
            <a:lvl7pPr marL="2971800" indent="-228600" algn="ctr" eaLnBrk="0" fontAlgn="base" hangingPunct="0">
              <a:lnSpc>
                <a:spcPct val="90000"/>
              </a:lnSpc>
              <a:spcBef>
                <a:spcPct val="0"/>
              </a:spcBef>
              <a:spcAft>
                <a:spcPct val="0"/>
              </a:spcAft>
              <a:defRPr sz="2200" u="sng">
                <a:solidFill>
                  <a:schemeClr val="tx1"/>
                </a:solidFill>
                <a:latin typeface="Arial" charset="0"/>
              </a:defRPr>
            </a:lvl7pPr>
            <a:lvl8pPr marL="3429000" indent="-228600" algn="ctr" eaLnBrk="0" fontAlgn="base" hangingPunct="0">
              <a:lnSpc>
                <a:spcPct val="90000"/>
              </a:lnSpc>
              <a:spcBef>
                <a:spcPct val="0"/>
              </a:spcBef>
              <a:spcAft>
                <a:spcPct val="0"/>
              </a:spcAft>
              <a:defRPr sz="2200" u="sng">
                <a:solidFill>
                  <a:schemeClr val="tx1"/>
                </a:solidFill>
                <a:latin typeface="Arial" charset="0"/>
              </a:defRPr>
            </a:lvl8pPr>
            <a:lvl9pPr marL="3886200" indent="-228600" algn="ctr" eaLnBrk="0" fontAlgn="base" hangingPunct="0">
              <a:lnSpc>
                <a:spcPct val="90000"/>
              </a:lnSpc>
              <a:spcBef>
                <a:spcPct val="0"/>
              </a:spcBef>
              <a:spcAft>
                <a:spcPct val="0"/>
              </a:spcAft>
              <a:defRPr sz="2200" u="sng">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charset="0"/>
              </a:rPr>
              <a:t>Predictive</a:t>
            </a:r>
          </a:p>
        </p:txBody>
      </p:sp>
      <p:sp>
        <p:nvSpPr>
          <p:cNvPr id="35" name="Pentagon 8">
            <a:extLst>
              <a:ext uri="{FF2B5EF4-FFF2-40B4-BE49-F238E27FC236}">
                <a16:creationId xmlns:a16="http://schemas.microsoft.com/office/drawing/2014/main" id="{B7BB7022-9FEB-455E-AB9E-64F9C4D49E7E}"/>
              </a:ext>
            </a:extLst>
          </p:cNvPr>
          <p:cNvSpPr>
            <a:spLocks noChangeArrowheads="1"/>
          </p:cNvSpPr>
          <p:nvPr/>
        </p:nvSpPr>
        <p:spPr bwMode="auto">
          <a:xfrm>
            <a:off x="3225801" y="1862933"/>
            <a:ext cx="1725534" cy="365471"/>
          </a:xfrm>
          <a:prstGeom prst="homePlate">
            <a:avLst>
              <a:gd name="adj" fmla="val 49964"/>
            </a:avLst>
          </a:prstGeom>
          <a:solidFill>
            <a:srgbClr val="4F81BD"/>
          </a:solidFill>
          <a:ln w="9525" algn="ctr">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u="sng">
                <a:solidFill>
                  <a:schemeClr val="tx1"/>
                </a:solidFill>
                <a:latin typeface="Arial" charset="0"/>
              </a:defRPr>
            </a:lvl1pPr>
            <a:lvl2pPr marL="742950" indent="-285750" eaLnBrk="0" hangingPunct="0">
              <a:defRPr sz="2200" u="sng">
                <a:solidFill>
                  <a:schemeClr val="tx1"/>
                </a:solidFill>
                <a:latin typeface="Arial" charset="0"/>
              </a:defRPr>
            </a:lvl2pPr>
            <a:lvl3pPr marL="1143000" indent="-228600" eaLnBrk="0" hangingPunct="0">
              <a:defRPr sz="2200" u="sng">
                <a:solidFill>
                  <a:schemeClr val="tx1"/>
                </a:solidFill>
                <a:latin typeface="Arial" charset="0"/>
              </a:defRPr>
            </a:lvl3pPr>
            <a:lvl4pPr marL="1600200" indent="-228600" eaLnBrk="0" hangingPunct="0">
              <a:defRPr sz="2200" u="sng">
                <a:solidFill>
                  <a:schemeClr val="tx1"/>
                </a:solidFill>
                <a:latin typeface="Arial" charset="0"/>
              </a:defRPr>
            </a:lvl4pPr>
            <a:lvl5pPr marL="2057400" indent="-228600" eaLnBrk="0" hangingPunct="0">
              <a:defRPr sz="2200" u="sng">
                <a:solidFill>
                  <a:schemeClr val="tx1"/>
                </a:solidFill>
                <a:latin typeface="Arial" charset="0"/>
              </a:defRPr>
            </a:lvl5pPr>
            <a:lvl6pPr marL="2514600" indent="-228600" algn="ctr" eaLnBrk="0" fontAlgn="base" hangingPunct="0">
              <a:lnSpc>
                <a:spcPct val="90000"/>
              </a:lnSpc>
              <a:spcBef>
                <a:spcPct val="0"/>
              </a:spcBef>
              <a:spcAft>
                <a:spcPct val="0"/>
              </a:spcAft>
              <a:defRPr sz="2200" u="sng">
                <a:solidFill>
                  <a:schemeClr val="tx1"/>
                </a:solidFill>
                <a:latin typeface="Arial" charset="0"/>
              </a:defRPr>
            </a:lvl6pPr>
            <a:lvl7pPr marL="2971800" indent="-228600" algn="ctr" eaLnBrk="0" fontAlgn="base" hangingPunct="0">
              <a:lnSpc>
                <a:spcPct val="90000"/>
              </a:lnSpc>
              <a:spcBef>
                <a:spcPct val="0"/>
              </a:spcBef>
              <a:spcAft>
                <a:spcPct val="0"/>
              </a:spcAft>
              <a:defRPr sz="2200" u="sng">
                <a:solidFill>
                  <a:schemeClr val="tx1"/>
                </a:solidFill>
                <a:latin typeface="Arial" charset="0"/>
              </a:defRPr>
            </a:lvl7pPr>
            <a:lvl8pPr marL="3429000" indent="-228600" algn="ctr" eaLnBrk="0" fontAlgn="base" hangingPunct="0">
              <a:lnSpc>
                <a:spcPct val="90000"/>
              </a:lnSpc>
              <a:spcBef>
                <a:spcPct val="0"/>
              </a:spcBef>
              <a:spcAft>
                <a:spcPct val="0"/>
              </a:spcAft>
              <a:defRPr sz="2200" u="sng">
                <a:solidFill>
                  <a:schemeClr val="tx1"/>
                </a:solidFill>
                <a:latin typeface="Arial" charset="0"/>
              </a:defRPr>
            </a:lvl8pPr>
            <a:lvl9pPr marL="3886200" indent="-228600" algn="ctr" eaLnBrk="0" fontAlgn="base" hangingPunct="0">
              <a:lnSpc>
                <a:spcPct val="90000"/>
              </a:lnSpc>
              <a:spcBef>
                <a:spcPct val="0"/>
              </a:spcBef>
              <a:spcAft>
                <a:spcPct val="0"/>
              </a:spcAft>
              <a:defRPr sz="2200" u="sng">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prstClr val="white"/>
                </a:solidFill>
                <a:effectLst/>
                <a:uLnTx/>
                <a:uFillTx/>
                <a:latin typeface="Arial" charset="0"/>
              </a:rPr>
              <a:t>Prescriptive</a:t>
            </a:r>
          </a:p>
        </p:txBody>
      </p:sp>
      <p:sp>
        <p:nvSpPr>
          <p:cNvPr id="36" name="TextBox 2">
            <a:extLst>
              <a:ext uri="{FF2B5EF4-FFF2-40B4-BE49-F238E27FC236}">
                <a16:creationId xmlns:a16="http://schemas.microsoft.com/office/drawing/2014/main" id="{22290175-BA39-4819-983E-3E7708CF6095}"/>
              </a:ext>
            </a:extLst>
          </p:cNvPr>
          <p:cNvSpPr txBox="1">
            <a:spLocks noChangeArrowheads="1"/>
          </p:cNvSpPr>
          <p:nvPr/>
        </p:nvSpPr>
        <p:spPr bwMode="auto">
          <a:xfrm>
            <a:off x="4245989" y="3430772"/>
            <a:ext cx="13329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u="sng">
                <a:solidFill>
                  <a:schemeClr val="tx1"/>
                </a:solidFill>
                <a:latin typeface="Arial" charset="0"/>
              </a:defRPr>
            </a:lvl1pPr>
            <a:lvl2pPr marL="742950" indent="-285750" eaLnBrk="0" hangingPunct="0">
              <a:defRPr sz="2200" u="sng">
                <a:solidFill>
                  <a:schemeClr val="tx1"/>
                </a:solidFill>
                <a:latin typeface="Arial" charset="0"/>
              </a:defRPr>
            </a:lvl2pPr>
            <a:lvl3pPr marL="1143000" indent="-228600" eaLnBrk="0" hangingPunct="0">
              <a:defRPr sz="2200" u="sng">
                <a:solidFill>
                  <a:schemeClr val="tx1"/>
                </a:solidFill>
                <a:latin typeface="Arial" charset="0"/>
              </a:defRPr>
            </a:lvl3pPr>
            <a:lvl4pPr marL="1600200" indent="-228600" eaLnBrk="0" hangingPunct="0">
              <a:defRPr sz="2200" u="sng">
                <a:solidFill>
                  <a:schemeClr val="tx1"/>
                </a:solidFill>
                <a:latin typeface="Arial" charset="0"/>
              </a:defRPr>
            </a:lvl4pPr>
            <a:lvl5pPr marL="2057400" indent="-228600" eaLnBrk="0" hangingPunct="0">
              <a:defRPr sz="2200" u="sng">
                <a:solidFill>
                  <a:schemeClr val="tx1"/>
                </a:solidFill>
                <a:latin typeface="Arial" charset="0"/>
              </a:defRPr>
            </a:lvl5pPr>
            <a:lvl6pPr marL="2514600" indent="-228600" algn="ctr" eaLnBrk="0" fontAlgn="base" hangingPunct="0">
              <a:lnSpc>
                <a:spcPct val="90000"/>
              </a:lnSpc>
              <a:spcBef>
                <a:spcPct val="0"/>
              </a:spcBef>
              <a:spcAft>
                <a:spcPct val="0"/>
              </a:spcAft>
              <a:defRPr sz="2200" u="sng">
                <a:solidFill>
                  <a:schemeClr val="tx1"/>
                </a:solidFill>
                <a:latin typeface="Arial" charset="0"/>
              </a:defRPr>
            </a:lvl6pPr>
            <a:lvl7pPr marL="2971800" indent="-228600" algn="ctr" eaLnBrk="0" fontAlgn="base" hangingPunct="0">
              <a:lnSpc>
                <a:spcPct val="90000"/>
              </a:lnSpc>
              <a:spcBef>
                <a:spcPct val="0"/>
              </a:spcBef>
              <a:spcAft>
                <a:spcPct val="0"/>
              </a:spcAft>
              <a:defRPr sz="2200" u="sng">
                <a:solidFill>
                  <a:schemeClr val="tx1"/>
                </a:solidFill>
                <a:latin typeface="Arial" charset="0"/>
              </a:defRPr>
            </a:lvl7pPr>
            <a:lvl8pPr marL="3429000" indent="-228600" algn="ctr" eaLnBrk="0" fontAlgn="base" hangingPunct="0">
              <a:lnSpc>
                <a:spcPct val="90000"/>
              </a:lnSpc>
              <a:spcBef>
                <a:spcPct val="0"/>
              </a:spcBef>
              <a:spcAft>
                <a:spcPct val="0"/>
              </a:spcAft>
              <a:defRPr sz="2200" u="sng">
                <a:solidFill>
                  <a:schemeClr val="tx1"/>
                </a:solidFill>
                <a:latin typeface="Arial" charset="0"/>
              </a:defRPr>
            </a:lvl8pPr>
            <a:lvl9pPr marL="3886200" indent="-228600" algn="ctr" eaLnBrk="0" fontAlgn="base" hangingPunct="0">
              <a:lnSpc>
                <a:spcPct val="90000"/>
              </a:lnSpc>
              <a:spcBef>
                <a:spcPct val="0"/>
              </a:spcBef>
              <a:spcAft>
                <a:spcPct val="0"/>
              </a:spcAft>
              <a:defRPr sz="2200" u="sng">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a:ln>
                  <a:noFill/>
                </a:ln>
                <a:solidFill>
                  <a:prstClr val="black"/>
                </a:solidFill>
                <a:effectLst/>
                <a:uLnTx/>
                <a:uFillTx/>
                <a:latin typeface="Arial" charset="0"/>
              </a:rPr>
              <a:t>Describe the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a:ln>
                  <a:noFill/>
                </a:ln>
                <a:solidFill>
                  <a:prstClr val="black"/>
                </a:solidFill>
                <a:effectLst/>
                <a:uLnTx/>
                <a:uFillTx/>
                <a:latin typeface="Arial" charset="0"/>
              </a:rPr>
              <a:t>situation</a:t>
            </a:r>
          </a:p>
        </p:txBody>
      </p:sp>
      <p:sp>
        <p:nvSpPr>
          <p:cNvPr id="37" name="TextBox 10">
            <a:extLst>
              <a:ext uri="{FF2B5EF4-FFF2-40B4-BE49-F238E27FC236}">
                <a16:creationId xmlns:a16="http://schemas.microsoft.com/office/drawing/2014/main" id="{3E340A8B-EDA8-471A-95D8-3168E4698BCA}"/>
              </a:ext>
            </a:extLst>
          </p:cNvPr>
          <p:cNvSpPr txBox="1">
            <a:spLocks noChangeArrowheads="1"/>
          </p:cNvSpPr>
          <p:nvPr/>
        </p:nvSpPr>
        <p:spPr bwMode="auto">
          <a:xfrm>
            <a:off x="4913116" y="2500282"/>
            <a:ext cx="13316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u="sng">
                <a:solidFill>
                  <a:schemeClr val="tx1"/>
                </a:solidFill>
                <a:latin typeface="Arial" charset="0"/>
              </a:defRPr>
            </a:lvl1pPr>
            <a:lvl2pPr marL="742950" indent="-285750" eaLnBrk="0" hangingPunct="0">
              <a:defRPr sz="2200" u="sng">
                <a:solidFill>
                  <a:schemeClr val="tx1"/>
                </a:solidFill>
                <a:latin typeface="Arial" charset="0"/>
              </a:defRPr>
            </a:lvl2pPr>
            <a:lvl3pPr marL="1143000" indent="-228600" eaLnBrk="0" hangingPunct="0">
              <a:defRPr sz="2200" u="sng">
                <a:solidFill>
                  <a:schemeClr val="tx1"/>
                </a:solidFill>
                <a:latin typeface="Arial" charset="0"/>
              </a:defRPr>
            </a:lvl3pPr>
            <a:lvl4pPr marL="1600200" indent="-228600" eaLnBrk="0" hangingPunct="0">
              <a:defRPr sz="2200" u="sng">
                <a:solidFill>
                  <a:schemeClr val="tx1"/>
                </a:solidFill>
                <a:latin typeface="Arial" charset="0"/>
              </a:defRPr>
            </a:lvl4pPr>
            <a:lvl5pPr marL="2057400" indent="-228600" eaLnBrk="0" hangingPunct="0">
              <a:defRPr sz="2200" u="sng">
                <a:solidFill>
                  <a:schemeClr val="tx1"/>
                </a:solidFill>
                <a:latin typeface="Arial" charset="0"/>
              </a:defRPr>
            </a:lvl5pPr>
            <a:lvl6pPr marL="2514600" indent="-228600" algn="ctr" eaLnBrk="0" fontAlgn="base" hangingPunct="0">
              <a:lnSpc>
                <a:spcPct val="90000"/>
              </a:lnSpc>
              <a:spcBef>
                <a:spcPct val="0"/>
              </a:spcBef>
              <a:spcAft>
                <a:spcPct val="0"/>
              </a:spcAft>
              <a:defRPr sz="2200" u="sng">
                <a:solidFill>
                  <a:schemeClr val="tx1"/>
                </a:solidFill>
                <a:latin typeface="Arial" charset="0"/>
              </a:defRPr>
            </a:lvl6pPr>
            <a:lvl7pPr marL="2971800" indent="-228600" algn="ctr" eaLnBrk="0" fontAlgn="base" hangingPunct="0">
              <a:lnSpc>
                <a:spcPct val="90000"/>
              </a:lnSpc>
              <a:spcBef>
                <a:spcPct val="0"/>
              </a:spcBef>
              <a:spcAft>
                <a:spcPct val="0"/>
              </a:spcAft>
              <a:defRPr sz="2200" u="sng">
                <a:solidFill>
                  <a:schemeClr val="tx1"/>
                </a:solidFill>
                <a:latin typeface="Arial" charset="0"/>
              </a:defRPr>
            </a:lvl7pPr>
            <a:lvl8pPr marL="3429000" indent="-228600" algn="ctr" eaLnBrk="0" fontAlgn="base" hangingPunct="0">
              <a:lnSpc>
                <a:spcPct val="90000"/>
              </a:lnSpc>
              <a:spcBef>
                <a:spcPct val="0"/>
              </a:spcBef>
              <a:spcAft>
                <a:spcPct val="0"/>
              </a:spcAft>
              <a:defRPr sz="2200" u="sng">
                <a:solidFill>
                  <a:schemeClr val="tx1"/>
                </a:solidFill>
                <a:latin typeface="Arial" charset="0"/>
              </a:defRPr>
            </a:lvl8pPr>
            <a:lvl9pPr marL="3886200" indent="-228600" algn="ctr" eaLnBrk="0" fontAlgn="base" hangingPunct="0">
              <a:lnSpc>
                <a:spcPct val="90000"/>
              </a:lnSpc>
              <a:spcBef>
                <a:spcPct val="0"/>
              </a:spcBef>
              <a:spcAft>
                <a:spcPct val="0"/>
              </a:spcAft>
              <a:defRPr sz="2200" u="sng">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a:ln>
                  <a:noFill/>
                </a:ln>
                <a:solidFill>
                  <a:prstClr val="black"/>
                </a:solidFill>
                <a:effectLst/>
                <a:uLnTx/>
                <a:uFillTx/>
                <a:latin typeface="Arial" charset="0"/>
              </a:rPr>
              <a:t>Forecasts</a:t>
            </a:r>
          </a:p>
        </p:txBody>
      </p:sp>
      <p:sp>
        <p:nvSpPr>
          <p:cNvPr id="38" name="TextBox 11">
            <a:extLst>
              <a:ext uri="{FF2B5EF4-FFF2-40B4-BE49-F238E27FC236}">
                <a16:creationId xmlns:a16="http://schemas.microsoft.com/office/drawing/2014/main" id="{DA4E58E2-5F29-44DE-9658-DF135AF6DF26}"/>
              </a:ext>
            </a:extLst>
          </p:cNvPr>
          <p:cNvSpPr txBox="1">
            <a:spLocks noChangeArrowheads="1"/>
          </p:cNvSpPr>
          <p:nvPr/>
        </p:nvSpPr>
        <p:spPr bwMode="auto">
          <a:xfrm>
            <a:off x="4978107" y="1859072"/>
            <a:ext cx="14985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u="sng">
                <a:solidFill>
                  <a:schemeClr val="tx1"/>
                </a:solidFill>
                <a:latin typeface="Arial" charset="0"/>
              </a:defRPr>
            </a:lvl1pPr>
            <a:lvl2pPr marL="742950" indent="-285750" eaLnBrk="0" hangingPunct="0">
              <a:defRPr sz="2200" u="sng">
                <a:solidFill>
                  <a:schemeClr val="tx1"/>
                </a:solidFill>
                <a:latin typeface="Arial" charset="0"/>
              </a:defRPr>
            </a:lvl2pPr>
            <a:lvl3pPr marL="1143000" indent="-228600" eaLnBrk="0" hangingPunct="0">
              <a:defRPr sz="2200" u="sng">
                <a:solidFill>
                  <a:schemeClr val="tx1"/>
                </a:solidFill>
                <a:latin typeface="Arial" charset="0"/>
              </a:defRPr>
            </a:lvl3pPr>
            <a:lvl4pPr marL="1600200" indent="-228600" eaLnBrk="0" hangingPunct="0">
              <a:defRPr sz="2200" u="sng">
                <a:solidFill>
                  <a:schemeClr val="tx1"/>
                </a:solidFill>
                <a:latin typeface="Arial" charset="0"/>
              </a:defRPr>
            </a:lvl4pPr>
            <a:lvl5pPr marL="2057400" indent="-228600" eaLnBrk="0" hangingPunct="0">
              <a:defRPr sz="2200" u="sng">
                <a:solidFill>
                  <a:schemeClr val="tx1"/>
                </a:solidFill>
                <a:latin typeface="Arial" charset="0"/>
              </a:defRPr>
            </a:lvl5pPr>
            <a:lvl6pPr marL="2514600" indent="-228600" algn="ctr" eaLnBrk="0" fontAlgn="base" hangingPunct="0">
              <a:lnSpc>
                <a:spcPct val="90000"/>
              </a:lnSpc>
              <a:spcBef>
                <a:spcPct val="0"/>
              </a:spcBef>
              <a:spcAft>
                <a:spcPct val="0"/>
              </a:spcAft>
              <a:defRPr sz="2200" u="sng">
                <a:solidFill>
                  <a:schemeClr val="tx1"/>
                </a:solidFill>
                <a:latin typeface="Arial" charset="0"/>
              </a:defRPr>
            </a:lvl6pPr>
            <a:lvl7pPr marL="2971800" indent="-228600" algn="ctr" eaLnBrk="0" fontAlgn="base" hangingPunct="0">
              <a:lnSpc>
                <a:spcPct val="90000"/>
              </a:lnSpc>
              <a:spcBef>
                <a:spcPct val="0"/>
              </a:spcBef>
              <a:spcAft>
                <a:spcPct val="0"/>
              </a:spcAft>
              <a:defRPr sz="2200" u="sng">
                <a:solidFill>
                  <a:schemeClr val="tx1"/>
                </a:solidFill>
                <a:latin typeface="Arial" charset="0"/>
              </a:defRPr>
            </a:lvl7pPr>
            <a:lvl8pPr marL="3429000" indent="-228600" algn="ctr" eaLnBrk="0" fontAlgn="base" hangingPunct="0">
              <a:lnSpc>
                <a:spcPct val="90000"/>
              </a:lnSpc>
              <a:spcBef>
                <a:spcPct val="0"/>
              </a:spcBef>
              <a:spcAft>
                <a:spcPct val="0"/>
              </a:spcAft>
              <a:defRPr sz="2200" u="sng">
                <a:solidFill>
                  <a:schemeClr val="tx1"/>
                </a:solidFill>
                <a:latin typeface="Arial" charset="0"/>
              </a:defRPr>
            </a:lvl8pPr>
            <a:lvl9pPr marL="3886200" indent="-228600" algn="ctr" eaLnBrk="0" fontAlgn="base" hangingPunct="0">
              <a:lnSpc>
                <a:spcPct val="90000"/>
              </a:lnSpc>
              <a:spcBef>
                <a:spcPct val="0"/>
              </a:spcBef>
              <a:spcAft>
                <a:spcPct val="0"/>
              </a:spcAft>
              <a:defRPr sz="2200" u="sng">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prstClr val="black"/>
                </a:solidFill>
                <a:effectLst/>
                <a:uLnTx/>
                <a:uFillTx/>
                <a:latin typeface="Arial" charset="0"/>
              </a:rPr>
              <a:t>Action Plan</a:t>
            </a:r>
          </a:p>
        </p:txBody>
      </p:sp>
      <p:sp>
        <p:nvSpPr>
          <p:cNvPr id="39" name="Oval 3">
            <a:extLst>
              <a:ext uri="{FF2B5EF4-FFF2-40B4-BE49-F238E27FC236}">
                <a16:creationId xmlns:a16="http://schemas.microsoft.com/office/drawing/2014/main" id="{381F7AC9-C6C4-4CD6-8DB2-C0E2149D24DD}"/>
              </a:ext>
            </a:extLst>
          </p:cNvPr>
          <p:cNvSpPr>
            <a:spLocks noChangeArrowheads="1"/>
          </p:cNvSpPr>
          <p:nvPr/>
        </p:nvSpPr>
        <p:spPr bwMode="auto">
          <a:xfrm>
            <a:off x="319660" y="1779856"/>
            <a:ext cx="1172529" cy="527764"/>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200" u="sng">
                <a:solidFill>
                  <a:schemeClr val="tx1"/>
                </a:solidFill>
                <a:latin typeface="Arial" charset="0"/>
              </a:defRPr>
            </a:lvl1pPr>
            <a:lvl2pPr marL="742950" indent="-285750" eaLnBrk="0" hangingPunct="0">
              <a:defRPr sz="2200" u="sng">
                <a:solidFill>
                  <a:schemeClr val="tx1"/>
                </a:solidFill>
                <a:latin typeface="Arial" charset="0"/>
              </a:defRPr>
            </a:lvl2pPr>
            <a:lvl3pPr marL="1143000" indent="-228600" eaLnBrk="0" hangingPunct="0">
              <a:defRPr sz="2200" u="sng">
                <a:solidFill>
                  <a:schemeClr val="tx1"/>
                </a:solidFill>
                <a:latin typeface="Arial" charset="0"/>
              </a:defRPr>
            </a:lvl3pPr>
            <a:lvl4pPr marL="1600200" indent="-228600" eaLnBrk="0" hangingPunct="0">
              <a:defRPr sz="2200" u="sng">
                <a:solidFill>
                  <a:schemeClr val="tx1"/>
                </a:solidFill>
                <a:latin typeface="Arial" charset="0"/>
              </a:defRPr>
            </a:lvl4pPr>
            <a:lvl5pPr marL="2057400" indent="-228600" eaLnBrk="0" hangingPunct="0">
              <a:defRPr sz="2200" u="sng">
                <a:solidFill>
                  <a:schemeClr val="tx1"/>
                </a:solidFill>
                <a:latin typeface="Arial" charset="0"/>
              </a:defRPr>
            </a:lvl5pPr>
            <a:lvl6pPr marL="2514600" indent="-228600" algn="ctr" eaLnBrk="0" fontAlgn="base" hangingPunct="0">
              <a:lnSpc>
                <a:spcPct val="90000"/>
              </a:lnSpc>
              <a:spcBef>
                <a:spcPct val="0"/>
              </a:spcBef>
              <a:spcAft>
                <a:spcPct val="0"/>
              </a:spcAft>
              <a:defRPr sz="2200" u="sng">
                <a:solidFill>
                  <a:schemeClr val="tx1"/>
                </a:solidFill>
                <a:latin typeface="Arial" charset="0"/>
              </a:defRPr>
            </a:lvl6pPr>
            <a:lvl7pPr marL="2971800" indent="-228600" algn="ctr" eaLnBrk="0" fontAlgn="base" hangingPunct="0">
              <a:lnSpc>
                <a:spcPct val="90000"/>
              </a:lnSpc>
              <a:spcBef>
                <a:spcPct val="0"/>
              </a:spcBef>
              <a:spcAft>
                <a:spcPct val="0"/>
              </a:spcAft>
              <a:defRPr sz="2200" u="sng">
                <a:solidFill>
                  <a:schemeClr val="tx1"/>
                </a:solidFill>
                <a:latin typeface="Arial" charset="0"/>
              </a:defRPr>
            </a:lvl7pPr>
            <a:lvl8pPr marL="3429000" indent="-228600" algn="ctr" eaLnBrk="0" fontAlgn="base" hangingPunct="0">
              <a:lnSpc>
                <a:spcPct val="90000"/>
              </a:lnSpc>
              <a:spcBef>
                <a:spcPct val="0"/>
              </a:spcBef>
              <a:spcAft>
                <a:spcPct val="0"/>
              </a:spcAft>
              <a:defRPr sz="2200" u="sng">
                <a:solidFill>
                  <a:schemeClr val="tx1"/>
                </a:solidFill>
                <a:latin typeface="Arial" charset="0"/>
              </a:defRPr>
            </a:lvl8pPr>
            <a:lvl9pPr marL="3886200" indent="-228600" algn="ctr" eaLnBrk="0" fontAlgn="base" hangingPunct="0">
              <a:lnSpc>
                <a:spcPct val="90000"/>
              </a:lnSpc>
              <a:spcBef>
                <a:spcPct val="0"/>
              </a:spcBef>
              <a:spcAft>
                <a:spcPct val="0"/>
              </a:spcAft>
              <a:defRPr sz="2200" u="sng">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201" b="0" i="0" u="none" strike="noStrike" kern="0" cap="none" spc="0" normalizeH="0" baseline="0" noProof="0">
              <a:ln>
                <a:noFill/>
              </a:ln>
              <a:solidFill>
                <a:prstClr val="black"/>
              </a:solidFill>
              <a:effectLst/>
              <a:uLnTx/>
              <a:uFillTx/>
              <a:latin typeface="Arial" charset="0"/>
            </a:endParaRPr>
          </a:p>
        </p:txBody>
      </p:sp>
      <p:pic>
        <p:nvPicPr>
          <p:cNvPr id="40" name="Picture 8">
            <a:extLst>
              <a:ext uri="{FF2B5EF4-FFF2-40B4-BE49-F238E27FC236}">
                <a16:creationId xmlns:a16="http://schemas.microsoft.com/office/drawing/2014/main" id="{6F73DE21-9372-4D89-BE00-EF79A0F47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778" y="3392518"/>
            <a:ext cx="1447726" cy="946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1" name="Picture 9">
            <a:extLst>
              <a:ext uri="{FF2B5EF4-FFF2-40B4-BE49-F238E27FC236}">
                <a16:creationId xmlns:a16="http://schemas.microsoft.com/office/drawing/2014/main" id="{4494C680-CD3F-4B4D-9C9D-715A4109C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1182" y="2551270"/>
            <a:ext cx="1612063" cy="422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2" name="Picture 10">
            <a:extLst>
              <a:ext uri="{FF2B5EF4-FFF2-40B4-BE49-F238E27FC236}">
                <a16:creationId xmlns:a16="http://schemas.microsoft.com/office/drawing/2014/main" id="{1C0A4974-2326-4CCE-A739-64965CED9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0741" y="1599378"/>
            <a:ext cx="1143835" cy="841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3" name="TextBox 42">
            <a:extLst>
              <a:ext uri="{FF2B5EF4-FFF2-40B4-BE49-F238E27FC236}">
                <a16:creationId xmlns:a16="http://schemas.microsoft.com/office/drawing/2014/main" id="{F864CCC8-5CC3-438A-BA06-16139D7123E7}"/>
              </a:ext>
            </a:extLst>
          </p:cNvPr>
          <p:cNvSpPr txBox="1"/>
          <p:nvPr/>
        </p:nvSpPr>
        <p:spPr>
          <a:xfrm>
            <a:off x="506858" y="1930107"/>
            <a:ext cx="835379" cy="246221"/>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a:rPr>
              <a:t>Prescriptive</a:t>
            </a:r>
          </a:p>
        </p:txBody>
      </p:sp>
    </p:spTree>
    <p:extLst>
      <p:ext uri="{BB962C8B-B14F-4D97-AF65-F5344CB8AC3E}">
        <p14:creationId xmlns:p14="http://schemas.microsoft.com/office/powerpoint/2010/main" val="235579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6839174" cy="381000"/>
          </a:xfrm>
        </p:spPr>
        <p:txBody>
          <a:bodyPr/>
          <a:lstStyle/>
          <a:p>
            <a:r>
              <a:rPr lang="en-US" dirty="0"/>
              <a:t>Why Optimization? - Number of choices</a:t>
            </a:r>
          </a:p>
        </p:txBody>
      </p:sp>
      <p:pic>
        <p:nvPicPr>
          <p:cNvPr id="4" name="Picture 3"/>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24146" y="2388817"/>
            <a:ext cx="559818" cy="368822"/>
          </a:xfrm>
          <a:prstGeom prst="rect">
            <a:avLst/>
          </a:prstGeom>
        </p:spPr>
      </p:pic>
      <p:pic>
        <p:nvPicPr>
          <p:cNvPr id="5" name="Picture 4"/>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23085" y="1256369"/>
            <a:ext cx="375257" cy="457231"/>
          </a:xfrm>
          <a:prstGeom prst="rect">
            <a:avLst/>
          </a:prstGeom>
          <a:solidFill>
            <a:schemeClr val="accent5"/>
          </a:solidFill>
        </p:spPr>
      </p:pic>
      <p:pic>
        <p:nvPicPr>
          <p:cNvPr id="6" name="Picture 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70073" y="1739226"/>
            <a:ext cx="375257" cy="457231"/>
          </a:xfrm>
          <a:prstGeom prst="rect">
            <a:avLst/>
          </a:prstGeom>
          <a:solidFill>
            <a:schemeClr val="accent5"/>
          </a:solidFill>
        </p:spPr>
      </p:pic>
      <p:pic>
        <p:nvPicPr>
          <p:cNvPr id="7" name="Picture 6"/>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54269" y="2520095"/>
            <a:ext cx="375257" cy="457231"/>
          </a:xfrm>
          <a:prstGeom prst="rect">
            <a:avLst/>
          </a:prstGeom>
          <a:solidFill>
            <a:schemeClr val="accent5"/>
          </a:solidFill>
        </p:spPr>
      </p:pic>
      <p:pic>
        <p:nvPicPr>
          <p:cNvPr id="8" name="Picture 7"/>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70073" y="3072348"/>
            <a:ext cx="375257" cy="457231"/>
          </a:xfrm>
          <a:prstGeom prst="rect">
            <a:avLst/>
          </a:prstGeom>
          <a:solidFill>
            <a:schemeClr val="accent5"/>
          </a:solidFill>
        </p:spPr>
      </p:pic>
      <p:pic>
        <p:nvPicPr>
          <p:cNvPr id="9" name="Picture 8"/>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23085" y="3503885"/>
            <a:ext cx="375257" cy="457231"/>
          </a:xfrm>
          <a:prstGeom prst="rect">
            <a:avLst/>
          </a:prstGeom>
          <a:solidFill>
            <a:schemeClr val="accent5"/>
          </a:solidFill>
        </p:spPr>
      </p:pic>
      <p:sp>
        <p:nvSpPr>
          <p:cNvPr id="10" name="Freeform 9"/>
          <p:cNvSpPr/>
          <p:nvPr/>
        </p:nvSpPr>
        <p:spPr>
          <a:xfrm rot="20680480">
            <a:off x="1350227" y="2162225"/>
            <a:ext cx="1240491" cy="950251"/>
          </a:xfrm>
          <a:custGeom>
            <a:avLst/>
            <a:gdLst>
              <a:gd name="connsiteX0" fmla="*/ 0 w 2205317"/>
              <a:gd name="connsiteY0" fmla="*/ 290840 h 1689334"/>
              <a:gd name="connsiteX1" fmla="*/ 580913 w 2205317"/>
              <a:gd name="connsiteY1" fmla="*/ 383 h 1689334"/>
              <a:gd name="connsiteX2" fmla="*/ 989703 w 2205317"/>
              <a:gd name="connsiteY2" fmla="*/ 344628 h 1689334"/>
              <a:gd name="connsiteX3" fmla="*/ 1032734 w 2205317"/>
              <a:gd name="connsiteY3" fmla="*/ 1474181 h 1689334"/>
              <a:gd name="connsiteX4" fmla="*/ 1710466 w 2205317"/>
              <a:gd name="connsiteY4" fmla="*/ 1183725 h 1689334"/>
              <a:gd name="connsiteX5" fmla="*/ 2205317 w 2205317"/>
              <a:gd name="connsiteY5" fmla="*/ 1689334 h 16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5317" h="1689334">
                <a:moveTo>
                  <a:pt x="0" y="290840"/>
                </a:moveTo>
                <a:cubicBezTo>
                  <a:pt x="207981" y="141129"/>
                  <a:pt x="415963" y="-8582"/>
                  <a:pt x="580913" y="383"/>
                </a:cubicBezTo>
                <a:cubicBezTo>
                  <a:pt x="745863" y="9348"/>
                  <a:pt x="914400" y="98995"/>
                  <a:pt x="989703" y="344628"/>
                </a:cubicBezTo>
                <a:cubicBezTo>
                  <a:pt x="1065006" y="590261"/>
                  <a:pt x="912607" y="1334331"/>
                  <a:pt x="1032734" y="1474181"/>
                </a:cubicBezTo>
                <a:cubicBezTo>
                  <a:pt x="1152861" y="1614031"/>
                  <a:pt x="1515036" y="1147866"/>
                  <a:pt x="1710466" y="1183725"/>
                </a:cubicBezTo>
                <a:cubicBezTo>
                  <a:pt x="1905897" y="1219584"/>
                  <a:pt x="2205317" y="1689334"/>
                  <a:pt x="2205317" y="1689334"/>
                </a:cubicBezTo>
              </a:path>
            </a:pathLst>
          </a:cu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 name="Freeform 10"/>
          <p:cNvSpPr/>
          <p:nvPr/>
        </p:nvSpPr>
        <p:spPr>
          <a:xfrm flipH="1">
            <a:off x="1293717" y="1820205"/>
            <a:ext cx="1240491" cy="950251"/>
          </a:xfrm>
          <a:custGeom>
            <a:avLst/>
            <a:gdLst>
              <a:gd name="connsiteX0" fmla="*/ 0 w 2205317"/>
              <a:gd name="connsiteY0" fmla="*/ 290840 h 1689334"/>
              <a:gd name="connsiteX1" fmla="*/ 580913 w 2205317"/>
              <a:gd name="connsiteY1" fmla="*/ 383 h 1689334"/>
              <a:gd name="connsiteX2" fmla="*/ 989703 w 2205317"/>
              <a:gd name="connsiteY2" fmla="*/ 344628 h 1689334"/>
              <a:gd name="connsiteX3" fmla="*/ 1032734 w 2205317"/>
              <a:gd name="connsiteY3" fmla="*/ 1474181 h 1689334"/>
              <a:gd name="connsiteX4" fmla="*/ 1710466 w 2205317"/>
              <a:gd name="connsiteY4" fmla="*/ 1183725 h 1689334"/>
              <a:gd name="connsiteX5" fmla="*/ 2205317 w 2205317"/>
              <a:gd name="connsiteY5" fmla="*/ 1689334 h 16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5317" h="1689334">
                <a:moveTo>
                  <a:pt x="0" y="290840"/>
                </a:moveTo>
                <a:cubicBezTo>
                  <a:pt x="207981" y="141129"/>
                  <a:pt x="415963" y="-8582"/>
                  <a:pt x="580913" y="383"/>
                </a:cubicBezTo>
                <a:cubicBezTo>
                  <a:pt x="745863" y="9348"/>
                  <a:pt x="914400" y="98995"/>
                  <a:pt x="989703" y="344628"/>
                </a:cubicBezTo>
                <a:cubicBezTo>
                  <a:pt x="1065006" y="590261"/>
                  <a:pt x="912607" y="1334331"/>
                  <a:pt x="1032734" y="1474181"/>
                </a:cubicBezTo>
                <a:cubicBezTo>
                  <a:pt x="1152861" y="1614031"/>
                  <a:pt x="1515036" y="1147866"/>
                  <a:pt x="1710466" y="1183725"/>
                </a:cubicBezTo>
                <a:cubicBezTo>
                  <a:pt x="1905897" y="1219584"/>
                  <a:pt x="2205317" y="1689334"/>
                  <a:pt x="2205317" y="1689334"/>
                </a:cubicBezTo>
              </a:path>
            </a:pathLst>
          </a:cu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2" name="Freeform 11"/>
          <p:cNvSpPr/>
          <p:nvPr/>
        </p:nvSpPr>
        <p:spPr>
          <a:xfrm>
            <a:off x="1296803" y="2232533"/>
            <a:ext cx="1414463" cy="501248"/>
          </a:xfrm>
          <a:custGeom>
            <a:avLst/>
            <a:gdLst>
              <a:gd name="connsiteX0" fmla="*/ 0 w 2514600"/>
              <a:gd name="connsiteY0" fmla="*/ 666012 h 891108"/>
              <a:gd name="connsiteX1" fmla="*/ 618565 w 2514600"/>
              <a:gd name="connsiteY1" fmla="*/ 854271 h 891108"/>
              <a:gd name="connsiteX2" fmla="*/ 1492624 w 2514600"/>
              <a:gd name="connsiteY2" fmla="*/ 20554 h 891108"/>
              <a:gd name="connsiteX3" fmla="*/ 2514600 w 2514600"/>
              <a:gd name="connsiteY3" fmla="*/ 235707 h 891108"/>
            </a:gdLst>
            <a:ahLst/>
            <a:cxnLst>
              <a:cxn ang="0">
                <a:pos x="connsiteX0" y="connsiteY0"/>
              </a:cxn>
              <a:cxn ang="0">
                <a:pos x="connsiteX1" y="connsiteY1"/>
              </a:cxn>
              <a:cxn ang="0">
                <a:pos x="connsiteX2" y="connsiteY2"/>
              </a:cxn>
              <a:cxn ang="0">
                <a:pos x="connsiteX3" y="connsiteY3"/>
              </a:cxn>
            </a:cxnLst>
            <a:rect l="l" t="t" r="r" b="b"/>
            <a:pathLst>
              <a:path w="2514600" h="891108">
                <a:moveTo>
                  <a:pt x="0" y="666012"/>
                </a:moveTo>
                <a:cubicBezTo>
                  <a:pt x="184897" y="813929"/>
                  <a:pt x="369794" y="961847"/>
                  <a:pt x="618565" y="854271"/>
                </a:cubicBezTo>
                <a:cubicBezTo>
                  <a:pt x="867336" y="746695"/>
                  <a:pt x="1176618" y="123648"/>
                  <a:pt x="1492624" y="20554"/>
                </a:cubicBezTo>
                <a:cubicBezTo>
                  <a:pt x="1808630" y="-82540"/>
                  <a:pt x="2514600" y="235707"/>
                  <a:pt x="2514600" y="235707"/>
                </a:cubicBezTo>
              </a:path>
            </a:pathLst>
          </a:cu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TextBox 12"/>
          <p:cNvSpPr txBox="1"/>
          <p:nvPr/>
        </p:nvSpPr>
        <p:spPr>
          <a:xfrm>
            <a:off x="4034632" y="1743259"/>
            <a:ext cx="4200189" cy="338554"/>
          </a:xfrm>
          <a:prstGeom prst="rect">
            <a:avLst/>
          </a:prstGeom>
          <a:noFill/>
        </p:spPr>
        <p:txBody>
          <a:bodyPr wrap="none" rtlCol="0">
            <a:spAutoFit/>
          </a:bodyPr>
          <a:lstStyle/>
          <a:p>
            <a:r>
              <a:rPr lang="en-US" sz="1600" dirty="0"/>
              <a:t>A single truck visiting </a:t>
            </a:r>
            <a:r>
              <a:rPr lang="en-US" sz="1600" dirty="0">
                <a:solidFill>
                  <a:schemeClr val="accent2">
                    <a:lumMod val="75000"/>
                  </a:schemeClr>
                </a:solidFill>
              </a:rPr>
              <a:t>10 different locations </a:t>
            </a:r>
          </a:p>
        </p:txBody>
      </p:sp>
      <p:sp>
        <p:nvSpPr>
          <p:cNvPr id="14" name="TextBox 13"/>
          <p:cNvSpPr txBox="1"/>
          <p:nvPr/>
        </p:nvSpPr>
        <p:spPr>
          <a:xfrm>
            <a:off x="5039715" y="2051278"/>
            <a:ext cx="2190023" cy="338554"/>
          </a:xfrm>
          <a:prstGeom prst="rect">
            <a:avLst/>
          </a:prstGeom>
          <a:noFill/>
        </p:spPr>
        <p:txBody>
          <a:bodyPr wrap="none" rtlCol="0">
            <a:spAutoFit/>
          </a:bodyPr>
          <a:lstStyle/>
          <a:p>
            <a:r>
              <a:rPr lang="en-US" sz="1600" b="1" dirty="0"/>
              <a:t>Over 3 million routes</a:t>
            </a:r>
          </a:p>
        </p:txBody>
      </p:sp>
      <p:sp>
        <p:nvSpPr>
          <p:cNvPr id="15" name="TextBox 14"/>
          <p:cNvSpPr txBox="1"/>
          <p:nvPr/>
        </p:nvSpPr>
        <p:spPr>
          <a:xfrm>
            <a:off x="4096348" y="3061447"/>
            <a:ext cx="4200189" cy="338554"/>
          </a:xfrm>
          <a:prstGeom prst="rect">
            <a:avLst/>
          </a:prstGeom>
          <a:noFill/>
        </p:spPr>
        <p:txBody>
          <a:bodyPr wrap="none" rtlCol="0">
            <a:spAutoFit/>
          </a:bodyPr>
          <a:lstStyle/>
          <a:p>
            <a:r>
              <a:rPr lang="en-US" sz="1600" dirty="0"/>
              <a:t>A single truck visiting </a:t>
            </a:r>
            <a:r>
              <a:rPr lang="en-US" sz="1600" dirty="0">
                <a:solidFill>
                  <a:schemeClr val="accent2">
                    <a:lumMod val="75000"/>
                  </a:schemeClr>
                </a:solidFill>
              </a:rPr>
              <a:t>21 different locations </a:t>
            </a:r>
          </a:p>
        </p:txBody>
      </p:sp>
      <p:sp>
        <p:nvSpPr>
          <p:cNvPr id="17" name="TextBox 16"/>
          <p:cNvSpPr txBox="1"/>
          <p:nvPr/>
        </p:nvSpPr>
        <p:spPr>
          <a:xfrm>
            <a:off x="4268696" y="4193449"/>
            <a:ext cx="3716594" cy="646331"/>
          </a:xfrm>
          <a:prstGeom prst="rect">
            <a:avLst/>
          </a:prstGeom>
          <a:noFill/>
        </p:spPr>
        <p:txBody>
          <a:bodyPr wrap="square" rtlCol="0">
            <a:spAutoFit/>
          </a:bodyPr>
          <a:lstStyle/>
          <a:p>
            <a:pPr algn="ctr"/>
            <a:r>
              <a:rPr lang="en-US" sz="1800" b="1" dirty="0">
                <a:solidFill>
                  <a:schemeClr val="accent2">
                    <a:lumMod val="75000"/>
                  </a:schemeClr>
                </a:solidFill>
              </a:rPr>
              <a:t>There are more possibilities that the grains of sands in the world!</a:t>
            </a:r>
          </a:p>
        </p:txBody>
      </p:sp>
      <p:sp>
        <p:nvSpPr>
          <p:cNvPr id="18" name="TextBox 17"/>
          <p:cNvSpPr txBox="1"/>
          <p:nvPr/>
        </p:nvSpPr>
        <p:spPr>
          <a:xfrm>
            <a:off x="4096348" y="694957"/>
            <a:ext cx="4076757" cy="338554"/>
          </a:xfrm>
          <a:prstGeom prst="rect">
            <a:avLst/>
          </a:prstGeom>
          <a:noFill/>
        </p:spPr>
        <p:txBody>
          <a:bodyPr wrap="none" rtlCol="0">
            <a:spAutoFit/>
          </a:bodyPr>
          <a:lstStyle/>
          <a:p>
            <a:r>
              <a:rPr lang="en-US" sz="1600" dirty="0"/>
              <a:t>A single truck visiting </a:t>
            </a:r>
            <a:r>
              <a:rPr lang="en-US" sz="1600" dirty="0">
                <a:solidFill>
                  <a:schemeClr val="accent2">
                    <a:lumMod val="75000"/>
                  </a:schemeClr>
                </a:solidFill>
              </a:rPr>
              <a:t>5 different locations </a:t>
            </a:r>
          </a:p>
        </p:txBody>
      </p:sp>
      <p:sp>
        <p:nvSpPr>
          <p:cNvPr id="19" name="TextBox 18"/>
          <p:cNvSpPr txBox="1"/>
          <p:nvPr/>
        </p:nvSpPr>
        <p:spPr>
          <a:xfrm>
            <a:off x="5076584" y="1002734"/>
            <a:ext cx="2116285" cy="338554"/>
          </a:xfrm>
          <a:prstGeom prst="rect">
            <a:avLst/>
          </a:prstGeom>
          <a:noFill/>
        </p:spPr>
        <p:txBody>
          <a:bodyPr wrap="none" rtlCol="0">
            <a:spAutoFit/>
          </a:bodyPr>
          <a:lstStyle/>
          <a:p>
            <a:r>
              <a:rPr lang="en-US" sz="1600" b="1" dirty="0"/>
              <a:t>120 different routes</a:t>
            </a:r>
          </a:p>
        </p:txBody>
      </p:sp>
    </p:spTree>
    <p:extLst>
      <p:ext uri="{BB962C8B-B14F-4D97-AF65-F5344CB8AC3E}">
        <p14:creationId xmlns:p14="http://schemas.microsoft.com/office/powerpoint/2010/main" val="13810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FE30-FD8A-48A8-9B04-01D26E1E20F1}"/>
              </a:ext>
            </a:extLst>
          </p:cNvPr>
          <p:cNvSpPr>
            <a:spLocks noGrp="1"/>
          </p:cNvSpPr>
          <p:nvPr>
            <p:ph type="title"/>
          </p:nvPr>
        </p:nvSpPr>
        <p:spPr>
          <a:xfrm>
            <a:off x="228600" y="201168"/>
            <a:ext cx="4419600" cy="366868"/>
          </a:xfrm>
        </p:spPr>
        <p:txBody>
          <a:bodyPr/>
          <a:lstStyle/>
          <a:p>
            <a:r>
              <a:rPr lang="en-US" dirty="0"/>
              <a:t>Industry Use Cases</a:t>
            </a:r>
          </a:p>
        </p:txBody>
      </p:sp>
      <p:sp>
        <p:nvSpPr>
          <p:cNvPr id="3" name="Slide Number Placeholder 2">
            <a:extLst>
              <a:ext uri="{FF2B5EF4-FFF2-40B4-BE49-F238E27FC236}">
                <a16:creationId xmlns:a16="http://schemas.microsoft.com/office/drawing/2014/main" id="{8EDF8293-6250-4A1A-A35B-4337322197EC}"/>
              </a:ext>
            </a:extLst>
          </p:cNvPr>
          <p:cNvSpPr>
            <a:spLocks noGrp="1"/>
          </p:cNvSpPr>
          <p:nvPr>
            <p:ph type="sldNum" sz="quarter" idx="10"/>
          </p:nvPr>
        </p:nvSpPr>
        <p:spPr/>
        <p:txBody>
          <a:bodyPr/>
          <a:lstStyle/>
          <a:p>
            <a:fld id="{D0BE6F14-FF48-0F4F-A8AA-2E3F25371E4A}" type="slidenum">
              <a:rPr lang="en-US" smtClean="0"/>
              <a:pPr/>
              <a:t>6</a:t>
            </a:fld>
            <a:endParaRPr lang="en-US"/>
          </a:p>
        </p:txBody>
      </p:sp>
      <p:sp>
        <p:nvSpPr>
          <p:cNvPr id="4" name="Footer Placeholder 3">
            <a:extLst>
              <a:ext uri="{FF2B5EF4-FFF2-40B4-BE49-F238E27FC236}">
                <a16:creationId xmlns:a16="http://schemas.microsoft.com/office/drawing/2014/main" id="{A45F8E52-9442-48CA-BCCB-F8C2F30925CD}"/>
              </a:ext>
            </a:extLst>
          </p:cNvPr>
          <p:cNvSpPr>
            <a:spLocks noGrp="1"/>
          </p:cNvSpPr>
          <p:nvPr>
            <p:ph type="ftr" sz="quarter" idx="11"/>
          </p:nvPr>
        </p:nvSpPr>
        <p:spPr/>
        <p:txBody>
          <a:bodyPr/>
          <a:lstStyle/>
          <a:p>
            <a:r>
              <a:rPr lang="de-DE"/>
              <a:t>IBM Cloud / Fast Start 2018 /  © 201 IBM Corporation</a:t>
            </a:r>
            <a:endParaRPr lang="en-US" dirty="0"/>
          </a:p>
        </p:txBody>
      </p:sp>
      <p:pic>
        <p:nvPicPr>
          <p:cNvPr id="7" name="Picture 15">
            <a:extLst>
              <a:ext uri="{FF2B5EF4-FFF2-40B4-BE49-F238E27FC236}">
                <a16:creationId xmlns:a16="http://schemas.microsoft.com/office/drawing/2014/main" id="{FD55DFC0-BF09-47A6-ABA1-C50CE1E2C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72" y="519545"/>
            <a:ext cx="8383656" cy="453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049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Analytics – How Does It Work?</a:t>
            </a:r>
          </a:p>
        </p:txBody>
      </p:sp>
      <p:grpSp>
        <p:nvGrpSpPr>
          <p:cNvPr id="6" name="Group 5"/>
          <p:cNvGrpSpPr/>
          <p:nvPr/>
        </p:nvGrpSpPr>
        <p:grpSpPr>
          <a:xfrm>
            <a:off x="865633" y="984050"/>
            <a:ext cx="7458560" cy="3444003"/>
            <a:chOff x="619551" y="1874520"/>
            <a:chExt cx="7836635" cy="336804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51" y="1874520"/>
              <a:ext cx="7836635" cy="3368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689860" y="1874520"/>
              <a:ext cx="2926080" cy="2133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grpSp>
      <p:sp>
        <p:nvSpPr>
          <p:cNvPr id="8" name="AutoShape 10"/>
          <p:cNvSpPr>
            <a:spLocks noChangeArrowheads="1"/>
          </p:cNvSpPr>
          <p:nvPr/>
        </p:nvSpPr>
        <p:spPr bwMode="auto">
          <a:xfrm>
            <a:off x="257373" y="4281965"/>
            <a:ext cx="1698464" cy="649009"/>
          </a:xfrm>
          <a:prstGeom prst="roundRect">
            <a:avLst>
              <a:gd name="adj" fmla="val 16667"/>
            </a:avLst>
          </a:prstGeom>
          <a:noFill/>
          <a:ln w="19050">
            <a:solidFill>
              <a:schemeClr val="accent3"/>
            </a:solidFill>
            <a:prstDash val="sysDash"/>
            <a:round/>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sz="1050" dirty="0">
                <a:latin typeface="Tahoma" pitchFamily="34" charset="0"/>
                <a:ea typeface="MS PGothic" pitchFamily="34" charset="-128"/>
                <a:cs typeface="Tahoma" pitchFamily="34" charset="0"/>
              </a:rPr>
              <a:t>Inputs typically come from ERP systems, </a:t>
            </a:r>
            <a:r>
              <a:rPr lang="en-US" sz="1050" dirty="0" err="1">
                <a:latin typeface="Tahoma" pitchFamily="34" charset="0"/>
                <a:ea typeface="MS PGothic" pitchFamily="34" charset="-128"/>
                <a:cs typeface="Tahoma" pitchFamily="34" charset="0"/>
              </a:rPr>
              <a:t>siloed</a:t>
            </a:r>
            <a:r>
              <a:rPr lang="en-US" sz="1050" dirty="0">
                <a:latin typeface="Tahoma" pitchFamily="34" charset="0"/>
                <a:ea typeface="MS PGothic" pitchFamily="34" charset="-128"/>
                <a:cs typeface="Tahoma" pitchFamily="34" charset="0"/>
              </a:rPr>
              <a:t> DBs or entered manually</a:t>
            </a:r>
          </a:p>
        </p:txBody>
      </p:sp>
      <p:sp>
        <p:nvSpPr>
          <p:cNvPr id="9" name="Oval 8"/>
          <p:cNvSpPr/>
          <p:nvPr/>
        </p:nvSpPr>
        <p:spPr>
          <a:xfrm>
            <a:off x="111640" y="4740595"/>
            <a:ext cx="291465" cy="291465"/>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b="1" dirty="0">
                <a:solidFill>
                  <a:schemeClr val="bg2"/>
                </a:solidFill>
              </a:rPr>
              <a:t>1</a:t>
            </a:r>
          </a:p>
        </p:txBody>
      </p:sp>
      <p:sp>
        <p:nvSpPr>
          <p:cNvPr id="10" name="AutoShape 10"/>
          <p:cNvSpPr>
            <a:spLocks noChangeArrowheads="1"/>
          </p:cNvSpPr>
          <p:nvPr/>
        </p:nvSpPr>
        <p:spPr bwMode="auto">
          <a:xfrm>
            <a:off x="404570" y="783674"/>
            <a:ext cx="2143163" cy="713302"/>
          </a:xfrm>
          <a:prstGeom prst="roundRect">
            <a:avLst>
              <a:gd name="adj" fmla="val 16667"/>
            </a:avLst>
          </a:prstGeom>
          <a:noFill/>
          <a:ln w="19050">
            <a:solidFill>
              <a:schemeClr val="accent3"/>
            </a:solidFill>
            <a:prstDash val="sysDash"/>
            <a:round/>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sz="1050" dirty="0">
                <a:latin typeface="Tahoma" pitchFamily="34" charset="0"/>
                <a:ea typeface="MS PGothic" pitchFamily="34" charset="-128"/>
                <a:cs typeface="Tahoma" pitchFamily="34" charset="0"/>
              </a:rPr>
              <a:t>In many cases ”Demand to be Met” comes from a Predictive Analytics Solution like SPSS</a:t>
            </a:r>
          </a:p>
        </p:txBody>
      </p:sp>
      <p:sp>
        <p:nvSpPr>
          <p:cNvPr id="11" name="Oval 10"/>
          <p:cNvSpPr/>
          <p:nvPr/>
        </p:nvSpPr>
        <p:spPr>
          <a:xfrm>
            <a:off x="258838" y="1311949"/>
            <a:ext cx="291465" cy="291465"/>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b="1" dirty="0">
                <a:solidFill>
                  <a:schemeClr val="bg2"/>
                </a:solidFill>
              </a:rPr>
              <a:t>2</a:t>
            </a:r>
          </a:p>
        </p:txBody>
      </p:sp>
      <p:cxnSp>
        <p:nvCxnSpPr>
          <p:cNvPr id="15" name="Straight Connector 14"/>
          <p:cNvCxnSpPr>
            <a:endCxn id="8" idx="3"/>
          </p:cNvCxnSpPr>
          <p:nvPr/>
        </p:nvCxnSpPr>
        <p:spPr>
          <a:xfrm flipH="1">
            <a:off x="1955837" y="4606469"/>
            <a:ext cx="368068" cy="1"/>
          </a:xfrm>
          <a:prstGeom prst="line">
            <a:avLst/>
          </a:prstGeom>
          <a:ln w="19050">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764837" y="1496976"/>
            <a:ext cx="14505" cy="728064"/>
          </a:xfrm>
          <a:prstGeom prst="line">
            <a:avLst/>
          </a:prstGeom>
          <a:ln w="19050">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52940" y="2219631"/>
            <a:ext cx="151489" cy="0"/>
          </a:xfrm>
          <a:prstGeom prst="line">
            <a:avLst/>
          </a:prstGeom>
          <a:ln w="19050">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24" name="AutoShape 10"/>
          <p:cNvSpPr>
            <a:spLocks noChangeArrowheads="1"/>
          </p:cNvSpPr>
          <p:nvPr/>
        </p:nvSpPr>
        <p:spPr bwMode="auto">
          <a:xfrm>
            <a:off x="3436451" y="753131"/>
            <a:ext cx="2082022" cy="649009"/>
          </a:xfrm>
          <a:prstGeom prst="roundRect">
            <a:avLst>
              <a:gd name="adj" fmla="val 16667"/>
            </a:avLst>
          </a:prstGeom>
          <a:noFill/>
          <a:ln w="19050">
            <a:solidFill>
              <a:schemeClr val="accent3"/>
            </a:solidFill>
            <a:prstDash val="sysDash"/>
            <a:round/>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sz="1050" dirty="0">
                <a:latin typeface="Tahoma" pitchFamily="34" charset="0"/>
                <a:ea typeface="MS PGothic" pitchFamily="34" charset="-128"/>
                <a:cs typeface="Tahoma" pitchFamily="34" charset="0"/>
              </a:rPr>
              <a:t>The model is typically created by a “quant” and is specific to the business problem and industry</a:t>
            </a:r>
          </a:p>
        </p:txBody>
      </p:sp>
      <p:sp>
        <p:nvSpPr>
          <p:cNvPr id="25" name="Oval 24"/>
          <p:cNvSpPr/>
          <p:nvPr/>
        </p:nvSpPr>
        <p:spPr>
          <a:xfrm>
            <a:off x="3333950" y="1211761"/>
            <a:ext cx="281143" cy="291465"/>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b="1" dirty="0">
                <a:solidFill>
                  <a:schemeClr val="bg2"/>
                </a:solidFill>
              </a:rPr>
              <a:t>3</a:t>
            </a:r>
          </a:p>
        </p:txBody>
      </p:sp>
      <p:cxnSp>
        <p:nvCxnSpPr>
          <p:cNvPr id="26" name="Straight Connector 25"/>
          <p:cNvCxnSpPr/>
          <p:nvPr/>
        </p:nvCxnSpPr>
        <p:spPr>
          <a:xfrm flipH="1">
            <a:off x="4904464" y="1402140"/>
            <a:ext cx="3867" cy="618469"/>
          </a:xfrm>
          <a:prstGeom prst="line">
            <a:avLst/>
          </a:prstGeom>
          <a:ln w="19050">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28" name="AutoShape 10"/>
          <p:cNvSpPr>
            <a:spLocks noChangeArrowheads="1"/>
          </p:cNvSpPr>
          <p:nvPr/>
        </p:nvSpPr>
        <p:spPr bwMode="auto">
          <a:xfrm>
            <a:off x="3559841" y="4231421"/>
            <a:ext cx="1958631" cy="649009"/>
          </a:xfrm>
          <a:prstGeom prst="roundRect">
            <a:avLst>
              <a:gd name="adj" fmla="val 16667"/>
            </a:avLst>
          </a:prstGeom>
          <a:noFill/>
          <a:ln w="19050">
            <a:solidFill>
              <a:schemeClr val="accent3"/>
            </a:solidFill>
            <a:prstDash val="sysDash"/>
            <a:round/>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sz="1050" dirty="0">
                <a:latin typeface="Tahoma" pitchFamily="34" charset="0"/>
                <a:ea typeface="MS PGothic" pitchFamily="34" charset="-128"/>
                <a:cs typeface="Tahoma" pitchFamily="34" charset="0"/>
              </a:rPr>
              <a:t>The engine is the run-time component of the IBM Decision Optimization software</a:t>
            </a:r>
          </a:p>
        </p:txBody>
      </p:sp>
      <p:sp>
        <p:nvSpPr>
          <p:cNvPr id="29" name="Oval 28"/>
          <p:cNvSpPr/>
          <p:nvPr/>
        </p:nvSpPr>
        <p:spPr>
          <a:xfrm>
            <a:off x="3414109" y="4690051"/>
            <a:ext cx="291465" cy="291465"/>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b="1" dirty="0">
                <a:solidFill>
                  <a:schemeClr val="bg2"/>
                </a:solidFill>
              </a:rPr>
              <a:t>4</a:t>
            </a:r>
          </a:p>
        </p:txBody>
      </p:sp>
      <p:cxnSp>
        <p:nvCxnSpPr>
          <p:cNvPr id="30" name="Straight Connector 29"/>
          <p:cNvCxnSpPr/>
          <p:nvPr/>
        </p:nvCxnSpPr>
        <p:spPr>
          <a:xfrm>
            <a:off x="5019768" y="3814226"/>
            <a:ext cx="1" cy="417195"/>
          </a:xfrm>
          <a:prstGeom prst="line">
            <a:avLst/>
          </a:prstGeom>
          <a:ln w="19050">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32" name="AutoShape 10"/>
          <p:cNvSpPr>
            <a:spLocks noChangeArrowheads="1"/>
          </p:cNvSpPr>
          <p:nvPr/>
        </p:nvSpPr>
        <p:spPr bwMode="auto">
          <a:xfrm>
            <a:off x="6686856" y="544353"/>
            <a:ext cx="1792835" cy="812243"/>
          </a:xfrm>
          <a:prstGeom prst="roundRect">
            <a:avLst>
              <a:gd name="adj" fmla="val 16667"/>
            </a:avLst>
          </a:prstGeom>
          <a:noFill/>
          <a:ln w="19050">
            <a:solidFill>
              <a:schemeClr val="accent3"/>
            </a:solidFill>
            <a:prstDash val="sysDash"/>
            <a:round/>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sz="1050" dirty="0">
                <a:latin typeface="Tahoma" pitchFamily="34" charset="0"/>
                <a:ea typeface="MS PGothic" pitchFamily="34" charset="-128"/>
                <a:cs typeface="Tahoma" pitchFamily="34" charset="0"/>
              </a:rPr>
              <a:t>Output is typically written back to an ERP or a DB and can be consumed through a BI solution</a:t>
            </a:r>
          </a:p>
        </p:txBody>
      </p:sp>
      <p:sp>
        <p:nvSpPr>
          <p:cNvPr id="33" name="Oval 32"/>
          <p:cNvSpPr/>
          <p:nvPr/>
        </p:nvSpPr>
        <p:spPr>
          <a:xfrm>
            <a:off x="6541123" y="1166216"/>
            <a:ext cx="291465" cy="291465"/>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b="1" dirty="0">
                <a:solidFill>
                  <a:schemeClr val="bg2"/>
                </a:solidFill>
              </a:rPr>
              <a:t>5</a:t>
            </a:r>
          </a:p>
        </p:txBody>
      </p:sp>
      <p:cxnSp>
        <p:nvCxnSpPr>
          <p:cNvPr id="34" name="Straight Connector 33"/>
          <p:cNvCxnSpPr/>
          <p:nvPr/>
        </p:nvCxnSpPr>
        <p:spPr>
          <a:xfrm>
            <a:off x="7226402" y="1363114"/>
            <a:ext cx="1" cy="417195"/>
          </a:xfrm>
          <a:prstGeom prst="line">
            <a:avLst/>
          </a:prstGeom>
          <a:ln w="19050">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323905" y="4153229"/>
            <a:ext cx="540" cy="453240"/>
          </a:xfrm>
          <a:prstGeom prst="line">
            <a:avLst/>
          </a:prstGeom>
          <a:ln w="19050">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5568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fr-FR" dirty="0">
                <a:ea typeface="MS PGothic" charset="-128"/>
              </a:rPr>
              <a:t>What Is an Optimization Model?</a:t>
            </a:r>
            <a:endParaRPr lang="fr-FR" altLang="fr-FR" dirty="0">
              <a:ea typeface="MS PGothic" charset="-128"/>
            </a:endParaRPr>
          </a:p>
        </p:txBody>
      </p:sp>
      <p:sp>
        <p:nvSpPr>
          <p:cNvPr id="44035" name="TextBox 3"/>
          <p:cNvSpPr txBox="1">
            <a:spLocks noChangeArrowheads="1"/>
          </p:cNvSpPr>
          <p:nvPr/>
        </p:nvSpPr>
        <p:spPr bwMode="auto">
          <a:xfrm>
            <a:off x="597833" y="666816"/>
            <a:ext cx="5575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625"/>
              </a:lnSpc>
              <a:spcBef>
                <a:spcPts val="600"/>
              </a:spcBef>
              <a:spcAft>
                <a:spcPts val="300"/>
              </a:spcAft>
              <a:buClr>
                <a:srgbClr val="6699CC"/>
              </a:buClr>
              <a:buSzPct val="115000"/>
              <a:buFont typeface="Wingdings" charset="2"/>
              <a:buChar char=""/>
              <a:defRPr sz="2600">
                <a:solidFill>
                  <a:schemeClr val="bg2"/>
                </a:solidFill>
                <a:latin typeface="Calibri" charset="0"/>
                <a:ea typeface="MS PGothic" charset="-128"/>
              </a:defRPr>
            </a:lvl1pPr>
            <a:lvl2pPr marL="742950" indent="-285750">
              <a:lnSpc>
                <a:spcPct val="110000"/>
              </a:lnSpc>
              <a:spcBef>
                <a:spcPts val="500"/>
              </a:spcBef>
              <a:spcAft>
                <a:spcPts val="250"/>
              </a:spcAft>
              <a:buClr>
                <a:srgbClr val="6699CC"/>
              </a:buClr>
              <a:buSzPct val="100000"/>
              <a:buFont typeface="Arial" charset="0"/>
              <a:buChar char="–"/>
              <a:defRPr sz="2400">
                <a:solidFill>
                  <a:schemeClr val="bg2"/>
                </a:solidFill>
                <a:latin typeface="Calibri" charset="0"/>
                <a:ea typeface="MS PGothic" charset="-128"/>
              </a:defRPr>
            </a:lvl2pPr>
            <a:lvl3pPr marL="1143000" indent="-228600">
              <a:lnSpc>
                <a:spcPct val="110000"/>
              </a:lnSpc>
              <a:spcBef>
                <a:spcPts val="450"/>
              </a:spcBef>
              <a:spcAft>
                <a:spcPts val="225"/>
              </a:spcAft>
              <a:buClr>
                <a:srgbClr val="6699CC"/>
              </a:buClr>
              <a:buSzPct val="100000"/>
              <a:buFont typeface="Arial" charset="0"/>
              <a:buChar char="•"/>
              <a:defRPr sz="2200">
                <a:solidFill>
                  <a:schemeClr val="bg2"/>
                </a:solidFill>
                <a:latin typeface="Calibri" charset="0"/>
                <a:ea typeface="MS PGothic" charset="-128"/>
              </a:defRPr>
            </a:lvl3pPr>
            <a:lvl4pPr marL="1600200" indent="-22860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4pPr>
            <a:lvl5pPr marL="2057400" indent="-22860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5pPr>
            <a:lvl6pPr marL="25146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6pPr>
            <a:lvl7pPr marL="29718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7pPr>
            <a:lvl8pPr marL="34290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8pPr>
            <a:lvl9pPr marL="38862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9pPr>
          </a:lstStyle>
          <a:p>
            <a:pPr>
              <a:lnSpc>
                <a:spcPct val="100000"/>
              </a:lnSpc>
              <a:spcBef>
                <a:spcPct val="0"/>
              </a:spcBef>
              <a:spcAft>
                <a:spcPct val="0"/>
              </a:spcAft>
              <a:buClrTx/>
              <a:buSzTx/>
              <a:buFontTx/>
              <a:buNone/>
            </a:pPr>
            <a:r>
              <a:rPr lang="en-US" altLang="fr-FR" sz="1800" b="1" dirty="0">
                <a:solidFill>
                  <a:schemeClr val="accent3"/>
                </a:solidFill>
                <a:latin typeface="Arial" charset="0"/>
              </a:rPr>
              <a:t>A translation of your business problem into math</a:t>
            </a:r>
            <a:endParaRPr lang="fr-FR" altLang="fr-FR" sz="1800" b="1" dirty="0">
              <a:solidFill>
                <a:schemeClr val="accent3"/>
              </a:solidFill>
              <a:latin typeface="Arial" charset="0"/>
            </a:endParaRPr>
          </a:p>
        </p:txBody>
      </p:sp>
      <p:sp>
        <p:nvSpPr>
          <p:cNvPr id="6" name="AutoShape 4"/>
          <p:cNvSpPr>
            <a:spLocks noChangeArrowheads="1"/>
          </p:cNvSpPr>
          <p:nvPr/>
        </p:nvSpPr>
        <p:spPr bwMode="auto">
          <a:xfrm>
            <a:off x="3734991" y="1212434"/>
            <a:ext cx="1860947" cy="758428"/>
          </a:xfrm>
          <a:prstGeom prst="rightArrow">
            <a:avLst>
              <a:gd name="adj1" fmla="val 50000"/>
              <a:gd name="adj2" fmla="val 61342"/>
            </a:avLst>
          </a:prstGeom>
          <a:gradFill rotWithShape="0">
            <a:gsLst>
              <a:gs pos="0">
                <a:srgbClr val="765608">
                  <a:alpha val="0"/>
                </a:srgbClr>
              </a:gs>
              <a:gs pos="100000">
                <a:srgbClr val="FEB91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ts val="2625"/>
              </a:lnSpc>
              <a:spcBef>
                <a:spcPts val="600"/>
              </a:spcBef>
              <a:spcAft>
                <a:spcPts val="300"/>
              </a:spcAft>
              <a:buClr>
                <a:srgbClr val="6699CC"/>
              </a:buClr>
              <a:buSzPct val="115000"/>
              <a:buFont typeface="Wingdings" pitchFamily="2" charset="2"/>
              <a:buChar char=""/>
              <a:defRPr sz="2600">
                <a:solidFill>
                  <a:schemeClr val="bg2"/>
                </a:solidFill>
                <a:latin typeface="Calibri" pitchFamily="34" charset="0"/>
                <a:ea typeface="MS PGothic" pitchFamily="34" charset="-128"/>
              </a:defRPr>
            </a:lvl1pPr>
            <a:lvl2pPr marL="742950" indent="-285750">
              <a:lnSpc>
                <a:spcPct val="110000"/>
              </a:lnSpc>
              <a:spcBef>
                <a:spcPts val="500"/>
              </a:spcBef>
              <a:spcAft>
                <a:spcPts val="250"/>
              </a:spcAft>
              <a:buClr>
                <a:srgbClr val="6699CC"/>
              </a:buClr>
              <a:buSzPct val="100000"/>
              <a:buFont typeface="Arial" pitchFamily="34" charset="0"/>
              <a:buChar char="–"/>
              <a:defRPr sz="2400">
                <a:solidFill>
                  <a:schemeClr val="bg2"/>
                </a:solidFill>
                <a:latin typeface="Calibri" pitchFamily="34" charset="0"/>
                <a:ea typeface="MS PGothic" pitchFamily="34" charset="-128"/>
              </a:defRPr>
            </a:lvl2pPr>
            <a:lvl3pPr marL="1143000" indent="-228600">
              <a:lnSpc>
                <a:spcPct val="110000"/>
              </a:lnSpc>
              <a:spcBef>
                <a:spcPts val="450"/>
              </a:spcBef>
              <a:spcAft>
                <a:spcPts val="225"/>
              </a:spcAft>
              <a:buClr>
                <a:srgbClr val="6699CC"/>
              </a:buClr>
              <a:buSzPct val="100000"/>
              <a:buFont typeface="Arial" pitchFamily="34" charset="0"/>
              <a:buChar char="•"/>
              <a:defRPr sz="2200">
                <a:solidFill>
                  <a:schemeClr val="bg2"/>
                </a:solidFill>
                <a:latin typeface="Calibri" pitchFamily="34" charset="0"/>
                <a:ea typeface="MS PGothic" pitchFamily="34" charset="-128"/>
              </a:defRPr>
            </a:lvl3pPr>
            <a:lvl4pPr marL="1600200" indent="-228600">
              <a:lnSpc>
                <a:spcPct val="109000"/>
              </a:lnSpc>
              <a:spcBef>
                <a:spcPts val="400"/>
              </a:spcBef>
              <a:spcAft>
                <a:spcPts val="200"/>
              </a:spcAft>
              <a:buClr>
                <a:srgbClr val="6699CC"/>
              </a:buClr>
              <a:buSzPct val="100000"/>
              <a:buFont typeface="Arial" pitchFamily="34" charset="0"/>
              <a:buChar char="–"/>
              <a:defRPr sz="2000">
                <a:solidFill>
                  <a:schemeClr val="bg2"/>
                </a:solidFill>
                <a:latin typeface="Calibri" pitchFamily="34" charset="0"/>
                <a:ea typeface="MS PGothic" pitchFamily="34" charset="-128"/>
              </a:defRPr>
            </a:lvl4pPr>
            <a:lvl5pPr marL="2057400" indent="-228600">
              <a:lnSpc>
                <a:spcPct val="109000"/>
              </a:lnSpc>
              <a:spcBef>
                <a:spcPts val="400"/>
              </a:spcBef>
              <a:spcAft>
                <a:spcPts val="200"/>
              </a:spcAft>
              <a:buClr>
                <a:srgbClr val="6699CC"/>
              </a:buClr>
              <a:buSzPct val="100000"/>
              <a:buFont typeface="Arial" pitchFamily="34" charset="0"/>
              <a:buChar char="»"/>
              <a:defRPr sz="2000">
                <a:solidFill>
                  <a:schemeClr val="bg2"/>
                </a:solidFill>
                <a:latin typeface="Calibri" pitchFamily="34" charset="0"/>
                <a:ea typeface="MS PGothic" pitchFamily="34" charset="-128"/>
              </a:defRPr>
            </a:lvl5pPr>
            <a:lvl6pPr marL="25146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2000">
                <a:solidFill>
                  <a:schemeClr val="bg2"/>
                </a:solidFill>
                <a:latin typeface="Calibri" pitchFamily="34" charset="0"/>
                <a:ea typeface="MS PGothic" pitchFamily="34" charset="-128"/>
              </a:defRPr>
            </a:lvl6pPr>
            <a:lvl7pPr marL="29718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2000">
                <a:solidFill>
                  <a:schemeClr val="bg2"/>
                </a:solidFill>
                <a:latin typeface="Calibri" pitchFamily="34" charset="0"/>
                <a:ea typeface="MS PGothic" pitchFamily="34" charset="-128"/>
              </a:defRPr>
            </a:lvl7pPr>
            <a:lvl8pPr marL="34290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2000">
                <a:solidFill>
                  <a:schemeClr val="bg2"/>
                </a:solidFill>
                <a:latin typeface="Calibri" pitchFamily="34" charset="0"/>
                <a:ea typeface="MS PGothic" pitchFamily="34" charset="-128"/>
              </a:defRPr>
            </a:lvl8pPr>
            <a:lvl9pPr marL="3886200" indent="-228600" defTabSz="457200" eaLnBrk="0" fontAlgn="base" hangingPunct="0">
              <a:lnSpc>
                <a:spcPct val="109000"/>
              </a:lnSpc>
              <a:spcBef>
                <a:spcPts val="400"/>
              </a:spcBef>
              <a:spcAft>
                <a:spcPts val="200"/>
              </a:spcAft>
              <a:buClr>
                <a:srgbClr val="6699CC"/>
              </a:buClr>
              <a:buSzPct val="100000"/>
              <a:buFont typeface="Arial" pitchFamily="34" charset="0"/>
              <a:buChar char="»"/>
              <a:defRPr sz="2000">
                <a:solidFill>
                  <a:schemeClr val="bg2"/>
                </a:solidFill>
                <a:latin typeface="Calibri" pitchFamily="34" charset="0"/>
                <a:ea typeface="MS PGothic" pitchFamily="34" charset="-128"/>
              </a:defRPr>
            </a:lvl9pPr>
          </a:lstStyle>
          <a:p>
            <a:pPr eaLnBrk="1" hangingPunct="1">
              <a:lnSpc>
                <a:spcPct val="95000"/>
              </a:lnSpc>
              <a:spcBef>
                <a:spcPct val="0"/>
              </a:spcBef>
              <a:spcAft>
                <a:spcPct val="0"/>
              </a:spcAft>
              <a:buClr>
                <a:srgbClr val="000000"/>
              </a:buClr>
              <a:buSzPct val="100000"/>
              <a:buNone/>
              <a:defRPr/>
            </a:pPr>
            <a:endParaRPr lang="en-US" altLang="fr-FR" sz="1500">
              <a:solidFill>
                <a:srgbClr val="000000"/>
              </a:solidFill>
              <a:latin typeface="+mn-lt"/>
            </a:endParaRPr>
          </a:p>
        </p:txBody>
      </p:sp>
      <p:sp>
        <p:nvSpPr>
          <p:cNvPr id="9" name="Rectangle 8"/>
          <p:cNvSpPr/>
          <p:nvPr/>
        </p:nvSpPr>
        <p:spPr bwMode="auto">
          <a:xfrm>
            <a:off x="1432323" y="1212434"/>
            <a:ext cx="1974056" cy="7584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a:lstStyle/>
          <a:p>
            <a:pPr algn="ctr" eaLnBrk="1" hangingPunct="1">
              <a:lnSpc>
                <a:spcPct val="95000"/>
              </a:lnSpc>
              <a:buClr>
                <a:srgbClr val="000000"/>
              </a:buClr>
              <a:buSzPct val="100000"/>
              <a:defRPr/>
            </a:pPr>
            <a:r>
              <a:rPr lang="en-US" sz="1500" dirty="0">
                <a:ea typeface="MS PGothic" panose="020B0600070205080204" pitchFamily="34" charset="-128"/>
                <a:cs typeface="Arial" charset="0"/>
              </a:rPr>
              <a:t>Business goals / KPIs</a:t>
            </a:r>
          </a:p>
          <a:p>
            <a:pPr algn="ctr" eaLnBrk="1" hangingPunct="1">
              <a:lnSpc>
                <a:spcPct val="95000"/>
              </a:lnSpc>
              <a:buClr>
                <a:srgbClr val="000000"/>
              </a:buClr>
              <a:buSzPct val="100000"/>
              <a:defRPr/>
            </a:pPr>
            <a:endParaRPr lang="en-US" sz="600" dirty="0">
              <a:ea typeface="MS PGothic" panose="020B0600070205080204" pitchFamily="34" charset="-128"/>
              <a:cs typeface="Arial" charset="0"/>
            </a:endParaRPr>
          </a:p>
          <a:p>
            <a:pPr algn="ctr" eaLnBrk="1" hangingPunct="1">
              <a:lnSpc>
                <a:spcPct val="95000"/>
              </a:lnSpc>
              <a:buClr>
                <a:srgbClr val="000000"/>
              </a:buClr>
              <a:buSzPct val="100000"/>
              <a:defRPr/>
            </a:pPr>
            <a:r>
              <a:rPr lang="en-US" sz="1200" i="1" dirty="0">
                <a:ea typeface="MS PGothic" panose="020B0600070205080204" pitchFamily="34" charset="-128"/>
                <a:cs typeface="Arial" charset="0"/>
              </a:rPr>
              <a:t>Increase profits</a:t>
            </a:r>
          </a:p>
        </p:txBody>
      </p:sp>
      <p:sp>
        <p:nvSpPr>
          <p:cNvPr id="10" name="Rectangle 9"/>
          <p:cNvSpPr/>
          <p:nvPr/>
        </p:nvSpPr>
        <p:spPr bwMode="auto">
          <a:xfrm>
            <a:off x="5835253" y="1212434"/>
            <a:ext cx="1965722" cy="7584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a:lstStyle/>
          <a:p>
            <a:pPr algn="ctr" eaLnBrk="1" hangingPunct="1">
              <a:lnSpc>
                <a:spcPct val="95000"/>
              </a:lnSpc>
              <a:buClr>
                <a:srgbClr val="000000"/>
              </a:buClr>
              <a:buSzPct val="100000"/>
              <a:defRPr/>
            </a:pPr>
            <a:r>
              <a:rPr lang="en-US" sz="1500" dirty="0">
                <a:ea typeface="MS PGothic" panose="020B0600070205080204" pitchFamily="34" charset="-128"/>
                <a:cs typeface="Arial" charset="0"/>
              </a:rPr>
              <a:t>Model objectives</a:t>
            </a:r>
          </a:p>
          <a:p>
            <a:pPr algn="ctr" eaLnBrk="1" hangingPunct="1">
              <a:lnSpc>
                <a:spcPct val="95000"/>
              </a:lnSpc>
              <a:buClr>
                <a:srgbClr val="000000"/>
              </a:buClr>
              <a:buSzPct val="100000"/>
              <a:defRPr/>
            </a:pPr>
            <a:endParaRPr lang="en-US" sz="600" dirty="0">
              <a:ea typeface="MS PGothic" panose="020B0600070205080204" pitchFamily="34" charset="-128"/>
              <a:cs typeface="Arial" charset="0"/>
            </a:endParaRPr>
          </a:p>
          <a:p>
            <a:pPr algn="ctr" eaLnBrk="1" hangingPunct="1">
              <a:lnSpc>
                <a:spcPct val="95000"/>
              </a:lnSpc>
              <a:buClr>
                <a:srgbClr val="000000"/>
              </a:buClr>
              <a:buSzPct val="100000"/>
              <a:defRPr/>
            </a:pPr>
            <a:r>
              <a:rPr lang="en-US" sz="1200" dirty="0">
                <a:latin typeface="Courier" pitchFamily="49" charset="0"/>
                <a:ea typeface="MS PGothic" panose="020B0600070205080204" pitchFamily="34" charset="-128"/>
                <a:cs typeface="Arial" charset="0"/>
              </a:rPr>
              <a:t>Maximize Profit</a:t>
            </a:r>
          </a:p>
        </p:txBody>
      </p:sp>
      <p:sp>
        <p:nvSpPr>
          <p:cNvPr id="12" name="Rectangle 11"/>
          <p:cNvSpPr/>
          <p:nvPr/>
        </p:nvSpPr>
        <p:spPr bwMode="auto">
          <a:xfrm>
            <a:off x="1432323" y="2219171"/>
            <a:ext cx="1974056" cy="92343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eaLnBrk="1" hangingPunct="1">
              <a:lnSpc>
                <a:spcPct val="95000"/>
              </a:lnSpc>
              <a:buClr>
                <a:srgbClr val="000000"/>
              </a:buClr>
              <a:buSzPct val="100000"/>
              <a:defRPr/>
            </a:pPr>
            <a:r>
              <a:rPr lang="en-US" sz="1500" dirty="0">
                <a:ea typeface="MS PGothic" panose="020B0600070205080204" pitchFamily="34" charset="-128"/>
                <a:cs typeface="Arial" charset="0"/>
              </a:rPr>
              <a:t>Levers / decisions affecting goals</a:t>
            </a:r>
          </a:p>
          <a:p>
            <a:pPr algn="ctr" eaLnBrk="1" hangingPunct="1">
              <a:lnSpc>
                <a:spcPct val="95000"/>
              </a:lnSpc>
              <a:buClr>
                <a:srgbClr val="000000"/>
              </a:buClr>
              <a:buSzPct val="100000"/>
              <a:defRPr/>
            </a:pPr>
            <a:endParaRPr lang="en-US" sz="600" dirty="0">
              <a:ea typeface="MS PGothic" panose="020B0600070205080204" pitchFamily="34" charset="-128"/>
              <a:cs typeface="Arial" charset="0"/>
            </a:endParaRPr>
          </a:p>
          <a:p>
            <a:pPr algn="ctr" eaLnBrk="1" hangingPunct="1">
              <a:lnSpc>
                <a:spcPct val="95000"/>
              </a:lnSpc>
              <a:buClr>
                <a:srgbClr val="000000"/>
              </a:buClr>
              <a:buSzPct val="100000"/>
              <a:defRPr/>
            </a:pPr>
            <a:r>
              <a:rPr lang="en-US" sz="1200" i="1" dirty="0">
                <a:ea typeface="MS PGothic" panose="020B0600070205080204" pitchFamily="34" charset="-128"/>
                <a:cs typeface="Arial" charset="0"/>
              </a:rPr>
              <a:t>How much product A should we produce?</a:t>
            </a:r>
          </a:p>
          <a:p>
            <a:pPr algn="ctr" eaLnBrk="1" hangingPunct="1">
              <a:lnSpc>
                <a:spcPct val="95000"/>
              </a:lnSpc>
              <a:buClr>
                <a:srgbClr val="000000"/>
              </a:buClr>
              <a:buSzPct val="100000"/>
              <a:defRPr/>
            </a:pPr>
            <a:endParaRPr lang="en-US" sz="1200" i="1" dirty="0">
              <a:ea typeface="MS PGothic" panose="020B0600070205080204" pitchFamily="34" charset="-128"/>
              <a:cs typeface="Arial" charset="0"/>
            </a:endParaRPr>
          </a:p>
        </p:txBody>
      </p:sp>
      <p:sp>
        <p:nvSpPr>
          <p:cNvPr id="13" name="Rectangle 12"/>
          <p:cNvSpPr/>
          <p:nvPr/>
        </p:nvSpPr>
        <p:spPr bwMode="auto">
          <a:xfrm>
            <a:off x="5835253" y="2219171"/>
            <a:ext cx="1965722" cy="92343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eaLnBrk="1" hangingPunct="1">
              <a:lnSpc>
                <a:spcPct val="95000"/>
              </a:lnSpc>
              <a:buClr>
                <a:srgbClr val="000000"/>
              </a:buClr>
              <a:buSzPct val="100000"/>
              <a:defRPr/>
            </a:pPr>
            <a:r>
              <a:rPr lang="en-US" sz="1500" dirty="0">
                <a:ea typeface="MS PGothic" panose="020B0600070205080204" pitchFamily="34" charset="-128"/>
                <a:cs typeface="Arial" charset="0"/>
              </a:rPr>
              <a:t>Model variables</a:t>
            </a:r>
          </a:p>
          <a:p>
            <a:pPr algn="ctr" eaLnBrk="1" hangingPunct="1">
              <a:lnSpc>
                <a:spcPct val="95000"/>
              </a:lnSpc>
              <a:buClr>
                <a:srgbClr val="000000"/>
              </a:buClr>
              <a:buSzPct val="100000"/>
              <a:defRPr/>
            </a:pPr>
            <a:endParaRPr lang="en-US" sz="600" dirty="0">
              <a:ea typeface="MS PGothic" panose="020B0600070205080204" pitchFamily="34" charset="-128"/>
              <a:cs typeface="Arial" charset="0"/>
            </a:endParaRPr>
          </a:p>
          <a:p>
            <a:pPr algn="ctr" eaLnBrk="1" hangingPunct="1">
              <a:lnSpc>
                <a:spcPct val="95000"/>
              </a:lnSpc>
              <a:buClr>
                <a:srgbClr val="000000"/>
              </a:buClr>
              <a:buSzPct val="100000"/>
              <a:defRPr/>
            </a:pPr>
            <a:endParaRPr lang="en-US" sz="1200" dirty="0">
              <a:latin typeface="Courier" pitchFamily="49" charset="0"/>
              <a:ea typeface="MS PGothic" panose="020B0600070205080204" pitchFamily="34" charset="-128"/>
              <a:cs typeface="Arial" charset="0"/>
            </a:endParaRPr>
          </a:p>
          <a:p>
            <a:pPr algn="ctr" eaLnBrk="1" hangingPunct="1">
              <a:lnSpc>
                <a:spcPct val="95000"/>
              </a:lnSpc>
              <a:buClr>
                <a:srgbClr val="000000"/>
              </a:buClr>
              <a:buSzPct val="100000"/>
              <a:defRPr/>
            </a:pPr>
            <a:r>
              <a:rPr lang="en-US" sz="1200" dirty="0" err="1">
                <a:latin typeface="Courier" pitchFamily="49" charset="0"/>
                <a:ea typeface="MS PGothic" panose="020B0600070205080204" pitchFamily="34" charset="-128"/>
                <a:cs typeface="Arial" charset="0"/>
              </a:rPr>
              <a:t>Production_ProductA</a:t>
            </a:r>
            <a:endParaRPr lang="en-US" sz="1200" dirty="0">
              <a:latin typeface="Courier" pitchFamily="49" charset="0"/>
              <a:ea typeface="MS PGothic" panose="020B0600070205080204" pitchFamily="34" charset="-128"/>
              <a:cs typeface="Arial" charset="0"/>
            </a:endParaRPr>
          </a:p>
        </p:txBody>
      </p:sp>
      <p:sp>
        <p:nvSpPr>
          <p:cNvPr id="44041" name="AutoShape 5"/>
          <p:cNvSpPr>
            <a:spLocks noChangeArrowheads="1"/>
          </p:cNvSpPr>
          <p:nvPr/>
        </p:nvSpPr>
        <p:spPr bwMode="auto">
          <a:xfrm>
            <a:off x="3734991" y="2311445"/>
            <a:ext cx="1860947" cy="756047"/>
          </a:xfrm>
          <a:prstGeom prst="rightArrow">
            <a:avLst>
              <a:gd name="adj1" fmla="val 50000"/>
              <a:gd name="adj2" fmla="val 61330"/>
            </a:avLst>
          </a:prstGeom>
          <a:solidFill>
            <a:srgbClr val="92D050"/>
          </a:solidFill>
          <a:ln>
            <a:noFill/>
          </a:ln>
        </p:spPr>
        <p:txBody>
          <a:bodyPr wrap="none" anchor="ctr"/>
          <a:lstStyle>
            <a:lvl1pPr>
              <a:lnSpc>
                <a:spcPts val="2625"/>
              </a:lnSpc>
              <a:spcBef>
                <a:spcPts val="600"/>
              </a:spcBef>
              <a:spcAft>
                <a:spcPts val="300"/>
              </a:spcAft>
              <a:buClr>
                <a:srgbClr val="6699CC"/>
              </a:buClr>
              <a:buSzPct val="115000"/>
              <a:buFont typeface="Wingdings" charset="2"/>
              <a:buChar char=""/>
              <a:defRPr sz="2600">
                <a:solidFill>
                  <a:schemeClr val="bg2"/>
                </a:solidFill>
                <a:latin typeface="Calibri" charset="0"/>
                <a:ea typeface="MS PGothic" charset="-128"/>
              </a:defRPr>
            </a:lvl1pPr>
            <a:lvl2pPr marL="742950" indent="-285750">
              <a:lnSpc>
                <a:spcPct val="110000"/>
              </a:lnSpc>
              <a:spcBef>
                <a:spcPts val="500"/>
              </a:spcBef>
              <a:spcAft>
                <a:spcPts val="250"/>
              </a:spcAft>
              <a:buClr>
                <a:srgbClr val="6699CC"/>
              </a:buClr>
              <a:buSzPct val="100000"/>
              <a:buFont typeface="Arial" charset="0"/>
              <a:buChar char="–"/>
              <a:defRPr sz="2400">
                <a:solidFill>
                  <a:schemeClr val="bg2"/>
                </a:solidFill>
                <a:latin typeface="Calibri" charset="0"/>
                <a:ea typeface="MS PGothic" charset="-128"/>
              </a:defRPr>
            </a:lvl2pPr>
            <a:lvl3pPr marL="1143000" indent="-228600">
              <a:lnSpc>
                <a:spcPct val="110000"/>
              </a:lnSpc>
              <a:spcBef>
                <a:spcPts val="450"/>
              </a:spcBef>
              <a:spcAft>
                <a:spcPts val="225"/>
              </a:spcAft>
              <a:buClr>
                <a:srgbClr val="6699CC"/>
              </a:buClr>
              <a:buSzPct val="100000"/>
              <a:buFont typeface="Arial" charset="0"/>
              <a:buChar char="•"/>
              <a:defRPr sz="2200">
                <a:solidFill>
                  <a:schemeClr val="bg2"/>
                </a:solidFill>
                <a:latin typeface="Calibri" charset="0"/>
                <a:ea typeface="MS PGothic" charset="-128"/>
              </a:defRPr>
            </a:lvl3pPr>
            <a:lvl4pPr marL="1600200" indent="-22860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4pPr>
            <a:lvl5pPr marL="2057400" indent="-22860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5pPr>
            <a:lvl6pPr marL="25146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6pPr>
            <a:lvl7pPr marL="29718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7pPr>
            <a:lvl8pPr marL="34290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8pPr>
            <a:lvl9pPr marL="38862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9pPr>
          </a:lstStyle>
          <a:p>
            <a:pPr eaLnBrk="1" hangingPunct="1">
              <a:lnSpc>
                <a:spcPct val="95000"/>
              </a:lnSpc>
              <a:spcBef>
                <a:spcPct val="0"/>
              </a:spcBef>
              <a:spcAft>
                <a:spcPct val="0"/>
              </a:spcAft>
              <a:buClr>
                <a:srgbClr val="000000"/>
              </a:buClr>
              <a:buSzPct val="100000"/>
              <a:buNone/>
            </a:pPr>
            <a:endParaRPr lang="en-US" altLang="fr-FR" sz="1800">
              <a:solidFill>
                <a:srgbClr val="000000"/>
              </a:solidFill>
              <a:latin typeface="Arial" charset="0"/>
            </a:endParaRPr>
          </a:p>
        </p:txBody>
      </p:sp>
      <p:sp>
        <p:nvSpPr>
          <p:cNvPr id="15" name="Rectangle 14"/>
          <p:cNvSpPr/>
          <p:nvPr/>
        </p:nvSpPr>
        <p:spPr bwMode="auto">
          <a:xfrm>
            <a:off x="1435546" y="3383560"/>
            <a:ext cx="1974056" cy="114640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a:lstStyle/>
          <a:p>
            <a:pPr algn="ctr" eaLnBrk="1" hangingPunct="1">
              <a:lnSpc>
                <a:spcPct val="95000"/>
              </a:lnSpc>
              <a:buClr>
                <a:srgbClr val="000000"/>
              </a:buClr>
              <a:buSzPct val="100000"/>
              <a:defRPr/>
            </a:pPr>
            <a:r>
              <a:rPr lang="en-US" sz="1500" dirty="0">
                <a:ea typeface="MS PGothic" panose="020B0600070205080204" pitchFamily="34" charset="-128"/>
                <a:cs typeface="Arial" charset="0"/>
              </a:rPr>
              <a:t>Business “rules” constraining decisions</a:t>
            </a:r>
          </a:p>
          <a:p>
            <a:pPr algn="ctr" eaLnBrk="1" hangingPunct="1">
              <a:lnSpc>
                <a:spcPct val="95000"/>
              </a:lnSpc>
              <a:buClr>
                <a:srgbClr val="000000"/>
              </a:buClr>
              <a:buSzPct val="100000"/>
              <a:defRPr/>
            </a:pPr>
            <a:endParaRPr lang="en-US" sz="600" dirty="0">
              <a:ea typeface="MS PGothic" panose="020B0600070205080204" pitchFamily="34" charset="-128"/>
              <a:cs typeface="Arial" charset="0"/>
            </a:endParaRPr>
          </a:p>
          <a:p>
            <a:pPr algn="ctr" eaLnBrk="1" hangingPunct="1">
              <a:lnSpc>
                <a:spcPct val="95000"/>
              </a:lnSpc>
              <a:buClr>
                <a:srgbClr val="000000"/>
              </a:buClr>
              <a:buSzPct val="100000"/>
              <a:defRPr/>
            </a:pPr>
            <a:r>
              <a:rPr lang="en-US" sz="1200" i="1" dirty="0">
                <a:ea typeface="MS PGothic" panose="020B0600070205080204" pitchFamily="34" charset="-128"/>
                <a:cs typeface="Arial" charset="0"/>
              </a:rPr>
              <a:t>Production must be less than plant capacity</a:t>
            </a:r>
          </a:p>
          <a:p>
            <a:pPr algn="ctr" eaLnBrk="1" hangingPunct="1">
              <a:lnSpc>
                <a:spcPct val="95000"/>
              </a:lnSpc>
              <a:buClr>
                <a:srgbClr val="000000"/>
              </a:buClr>
              <a:buSzPct val="100000"/>
              <a:defRPr/>
            </a:pPr>
            <a:endParaRPr lang="en-US" sz="1200" i="1" dirty="0">
              <a:ea typeface="MS PGothic" panose="020B0600070205080204" pitchFamily="34" charset="-128"/>
              <a:cs typeface="Arial" charset="0"/>
            </a:endParaRPr>
          </a:p>
        </p:txBody>
      </p:sp>
      <p:sp>
        <p:nvSpPr>
          <p:cNvPr id="16" name="Rectangle 15"/>
          <p:cNvSpPr/>
          <p:nvPr/>
        </p:nvSpPr>
        <p:spPr bwMode="auto">
          <a:xfrm>
            <a:off x="5838476" y="3383560"/>
            <a:ext cx="1965722" cy="114640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a:lstStyle/>
          <a:p>
            <a:pPr algn="ctr" eaLnBrk="1" hangingPunct="1">
              <a:lnSpc>
                <a:spcPct val="95000"/>
              </a:lnSpc>
              <a:buClr>
                <a:srgbClr val="000000"/>
              </a:buClr>
              <a:buSzPct val="100000"/>
              <a:defRPr/>
            </a:pPr>
            <a:r>
              <a:rPr lang="en-US" sz="1500" dirty="0">
                <a:ea typeface="MS PGothic" panose="020B0600070205080204" pitchFamily="34" charset="-128"/>
                <a:cs typeface="Arial" charset="0"/>
              </a:rPr>
              <a:t>Model constraints</a:t>
            </a:r>
          </a:p>
          <a:p>
            <a:pPr algn="ctr" eaLnBrk="1" hangingPunct="1">
              <a:lnSpc>
                <a:spcPct val="95000"/>
              </a:lnSpc>
              <a:buClr>
                <a:srgbClr val="000000"/>
              </a:buClr>
              <a:buSzPct val="100000"/>
              <a:defRPr/>
            </a:pPr>
            <a:endParaRPr lang="en-US" sz="600" dirty="0">
              <a:ea typeface="MS PGothic" panose="020B0600070205080204" pitchFamily="34" charset="-128"/>
              <a:cs typeface="Arial" charset="0"/>
            </a:endParaRPr>
          </a:p>
          <a:p>
            <a:pPr algn="ctr" eaLnBrk="1" hangingPunct="1">
              <a:lnSpc>
                <a:spcPct val="95000"/>
              </a:lnSpc>
              <a:buClr>
                <a:srgbClr val="000000"/>
              </a:buClr>
              <a:buSzPct val="100000"/>
              <a:defRPr/>
            </a:pPr>
            <a:endParaRPr lang="en-US" sz="600" dirty="0">
              <a:ea typeface="MS PGothic" panose="020B0600070205080204" pitchFamily="34" charset="-128"/>
              <a:cs typeface="Arial" charset="0"/>
            </a:endParaRPr>
          </a:p>
          <a:p>
            <a:pPr algn="ctr" eaLnBrk="1" hangingPunct="1">
              <a:lnSpc>
                <a:spcPct val="95000"/>
              </a:lnSpc>
              <a:buClr>
                <a:srgbClr val="000000"/>
              </a:buClr>
              <a:buSzPct val="100000"/>
              <a:defRPr/>
            </a:pPr>
            <a:r>
              <a:rPr lang="en-US" sz="1200" dirty="0">
                <a:latin typeface="Courier" pitchFamily="49" charset="0"/>
                <a:ea typeface="MS PGothic" panose="020B0600070205080204" pitchFamily="34" charset="-128"/>
                <a:cs typeface="Arial" charset="0"/>
              </a:rPr>
              <a:t>Production_ProductA </a:t>
            </a:r>
            <a:r>
              <a:rPr lang="en-US" sz="1200" dirty="0">
                <a:latin typeface="Courier" pitchFamily="49" charset="0"/>
                <a:ea typeface="MS PGothic" panose="020B0600070205080204" pitchFamily="34" charset="-128"/>
                <a:cs typeface="Times New Roman"/>
              </a:rPr>
              <a:t>≤ Capacity_A</a:t>
            </a:r>
            <a:endParaRPr lang="en-US" sz="1200" dirty="0">
              <a:latin typeface="Courier" pitchFamily="49" charset="0"/>
              <a:ea typeface="MS PGothic" panose="020B0600070205080204" pitchFamily="34" charset="-128"/>
              <a:cs typeface="Arial" charset="0"/>
            </a:endParaRPr>
          </a:p>
        </p:txBody>
      </p:sp>
      <p:sp>
        <p:nvSpPr>
          <p:cNvPr id="44044" name="AutoShape 6"/>
          <p:cNvSpPr>
            <a:spLocks noChangeArrowheads="1"/>
          </p:cNvSpPr>
          <p:nvPr/>
        </p:nvSpPr>
        <p:spPr bwMode="auto">
          <a:xfrm>
            <a:off x="3741785" y="3565724"/>
            <a:ext cx="1857375" cy="757238"/>
          </a:xfrm>
          <a:prstGeom prst="rightArrow">
            <a:avLst>
              <a:gd name="adj1" fmla="val 50000"/>
              <a:gd name="adj2" fmla="val 61321"/>
            </a:avLst>
          </a:prstGeom>
          <a:solidFill>
            <a:schemeClr val="accent2"/>
          </a:solidFill>
          <a:ln>
            <a:noFill/>
          </a:ln>
        </p:spPr>
        <p:txBody>
          <a:bodyPr wrap="none" anchor="ctr"/>
          <a:lstStyle>
            <a:lvl1pPr>
              <a:lnSpc>
                <a:spcPts val="2625"/>
              </a:lnSpc>
              <a:spcBef>
                <a:spcPts val="600"/>
              </a:spcBef>
              <a:spcAft>
                <a:spcPts val="300"/>
              </a:spcAft>
              <a:buClr>
                <a:srgbClr val="6699CC"/>
              </a:buClr>
              <a:buSzPct val="115000"/>
              <a:buFont typeface="Wingdings" charset="2"/>
              <a:buChar char=""/>
              <a:defRPr sz="2600">
                <a:solidFill>
                  <a:schemeClr val="bg2"/>
                </a:solidFill>
                <a:latin typeface="Calibri" charset="0"/>
                <a:ea typeface="MS PGothic" charset="-128"/>
              </a:defRPr>
            </a:lvl1pPr>
            <a:lvl2pPr marL="742950" indent="-285750">
              <a:lnSpc>
                <a:spcPct val="110000"/>
              </a:lnSpc>
              <a:spcBef>
                <a:spcPts val="500"/>
              </a:spcBef>
              <a:spcAft>
                <a:spcPts val="250"/>
              </a:spcAft>
              <a:buClr>
                <a:srgbClr val="6699CC"/>
              </a:buClr>
              <a:buSzPct val="100000"/>
              <a:buFont typeface="Arial" charset="0"/>
              <a:buChar char="–"/>
              <a:defRPr sz="2400">
                <a:solidFill>
                  <a:schemeClr val="bg2"/>
                </a:solidFill>
                <a:latin typeface="Calibri" charset="0"/>
                <a:ea typeface="MS PGothic" charset="-128"/>
              </a:defRPr>
            </a:lvl2pPr>
            <a:lvl3pPr marL="1143000" indent="-228600">
              <a:lnSpc>
                <a:spcPct val="110000"/>
              </a:lnSpc>
              <a:spcBef>
                <a:spcPts val="450"/>
              </a:spcBef>
              <a:spcAft>
                <a:spcPts val="225"/>
              </a:spcAft>
              <a:buClr>
                <a:srgbClr val="6699CC"/>
              </a:buClr>
              <a:buSzPct val="100000"/>
              <a:buFont typeface="Arial" charset="0"/>
              <a:buChar char="•"/>
              <a:defRPr sz="2200">
                <a:solidFill>
                  <a:schemeClr val="bg2"/>
                </a:solidFill>
                <a:latin typeface="Calibri" charset="0"/>
                <a:ea typeface="MS PGothic" charset="-128"/>
              </a:defRPr>
            </a:lvl3pPr>
            <a:lvl4pPr marL="1600200" indent="-22860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4pPr>
            <a:lvl5pPr marL="2057400" indent="-22860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5pPr>
            <a:lvl6pPr marL="25146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6pPr>
            <a:lvl7pPr marL="29718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7pPr>
            <a:lvl8pPr marL="34290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8pPr>
            <a:lvl9pPr marL="38862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9pPr>
          </a:lstStyle>
          <a:p>
            <a:pPr eaLnBrk="1" hangingPunct="1">
              <a:lnSpc>
                <a:spcPct val="95000"/>
              </a:lnSpc>
              <a:spcBef>
                <a:spcPct val="0"/>
              </a:spcBef>
              <a:spcAft>
                <a:spcPct val="0"/>
              </a:spcAft>
              <a:buClr>
                <a:srgbClr val="000000"/>
              </a:buClr>
              <a:buSzPct val="100000"/>
              <a:buNone/>
            </a:pPr>
            <a:endParaRPr lang="en-US" altLang="fr-FR" sz="1800">
              <a:solidFill>
                <a:srgbClr val="000000"/>
              </a:solidFill>
              <a:latin typeface="Arial" charset="0"/>
            </a:endParaRPr>
          </a:p>
        </p:txBody>
      </p:sp>
      <p:sp>
        <p:nvSpPr>
          <p:cNvPr id="14" name="TextBox 3"/>
          <p:cNvSpPr txBox="1">
            <a:spLocks noChangeArrowheads="1"/>
          </p:cNvSpPr>
          <p:nvPr/>
        </p:nvSpPr>
        <p:spPr bwMode="auto">
          <a:xfrm>
            <a:off x="1258121" y="4636528"/>
            <a:ext cx="6814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625"/>
              </a:lnSpc>
              <a:spcBef>
                <a:spcPts val="600"/>
              </a:spcBef>
              <a:spcAft>
                <a:spcPts val="300"/>
              </a:spcAft>
              <a:buClr>
                <a:srgbClr val="6699CC"/>
              </a:buClr>
              <a:buSzPct val="115000"/>
              <a:buFont typeface="Wingdings" charset="2"/>
              <a:buChar char=""/>
              <a:defRPr sz="2600">
                <a:solidFill>
                  <a:schemeClr val="bg2"/>
                </a:solidFill>
                <a:latin typeface="Calibri" charset="0"/>
                <a:ea typeface="MS PGothic" charset="-128"/>
              </a:defRPr>
            </a:lvl1pPr>
            <a:lvl2pPr marL="742950" indent="-285750">
              <a:lnSpc>
                <a:spcPct val="110000"/>
              </a:lnSpc>
              <a:spcBef>
                <a:spcPts val="500"/>
              </a:spcBef>
              <a:spcAft>
                <a:spcPts val="250"/>
              </a:spcAft>
              <a:buClr>
                <a:srgbClr val="6699CC"/>
              </a:buClr>
              <a:buSzPct val="100000"/>
              <a:buFont typeface="Arial" charset="0"/>
              <a:buChar char="–"/>
              <a:defRPr sz="2400">
                <a:solidFill>
                  <a:schemeClr val="bg2"/>
                </a:solidFill>
                <a:latin typeface="Calibri" charset="0"/>
                <a:ea typeface="MS PGothic" charset="-128"/>
              </a:defRPr>
            </a:lvl2pPr>
            <a:lvl3pPr marL="1143000" indent="-228600">
              <a:lnSpc>
                <a:spcPct val="110000"/>
              </a:lnSpc>
              <a:spcBef>
                <a:spcPts val="450"/>
              </a:spcBef>
              <a:spcAft>
                <a:spcPts val="225"/>
              </a:spcAft>
              <a:buClr>
                <a:srgbClr val="6699CC"/>
              </a:buClr>
              <a:buSzPct val="100000"/>
              <a:buFont typeface="Arial" charset="0"/>
              <a:buChar char="•"/>
              <a:defRPr sz="2200">
                <a:solidFill>
                  <a:schemeClr val="bg2"/>
                </a:solidFill>
                <a:latin typeface="Calibri" charset="0"/>
                <a:ea typeface="MS PGothic" charset="-128"/>
              </a:defRPr>
            </a:lvl3pPr>
            <a:lvl4pPr marL="1600200" indent="-22860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4pPr>
            <a:lvl5pPr marL="2057400" indent="-22860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5pPr>
            <a:lvl6pPr marL="25146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6pPr>
            <a:lvl7pPr marL="29718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7pPr>
            <a:lvl8pPr marL="34290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8pPr>
            <a:lvl9pPr marL="3886200" indent="-228600" defTabSz="457200" eaLnBrk="0" fontAlgn="base" hangingPunct="0">
              <a:lnSpc>
                <a:spcPct val="109000"/>
              </a:lnSpc>
              <a:spcBef>
                <a:spcPts val="400"/>
              </a:spcBef>
              <a:spcAft>
                <a:spcPts val="200"/>
              </a:spcAft>
              <a:buClr>
                <a:srgbClr val="6699CC"/>
              </a:buClr>
              <a:buSzPct val="100000"/>
              <a:buFont typeface="Arial" charset="0"/>
              <a:buChar char="»"/>
              <a:defRPr sz="2000">
                <a:solidFill>
                  <a:schemeClr val="bg2"/>
                </a:solidFill>
                <a:latin typeface="Calibri" charset="0"/>
                <a:ea typeface="MS PGothic" charset="-128"/>
              </a:defRPr>
            </a:lvl9pPr>
          </a:lstStyle>
          <a:p>
            <a:pPr>
              <a:lnSpc>
                <a:spcPct val="100000"/>
              </a:lnSpc>
              <a:spcBef>
                <a:spcPct val="0"/>
              </a:spcBef>
              <a:spcAft>
                <a:spcPct val="0"/>
              </a:spcAft>
              <a:buClrTx/>
              <a:buSzTx/>
              <a:buFontTx/>
              <a:buNone/>
            </a:pPr>
            <a:r>
              <a:rPr lang="en-US" altLang="fr-FR" sz="1800" b="1" i="1" dirty="0">
                <a:solidFill>
                  <a:schemeClr val="accent5"/>
                </a:solidFill>
                <a:latin typeface="Arial" charset="0"/>
              </a:rPr>
              <a:t>Describe key parameters of </a:t>
            </a:r>
            <a:r>
              <a:rPr lang="en-US" altLang="fr-FR" sz="1800" b="1" i="1">
                <a:solidFill>
                  <a:schemeClr val="accent5"/>
                </a:solidFill>
                <a:latin typeface="Arial" charset="0"/>
              </a:rPr>
              <a:t>the problem, not how to solve it!</a:t>
            </a:r>
            <a:endParaRPr lang="fr-FR" altLang="fr-FR" sz="1800" b="1" i="1" dirty="0">
              <a:solidFill>
                <a:schemeClr val="accent5"/>
              </a:solidFill>
              <a:latin typeface="Arial" charset="0"/>
            </a:endParaRPr>
          </a:p>
        </p:txBody>
      </p:sp>
    </p:spTree>
    <p:extLst>
      <p:ext uri="{BB962C8B-B14F-4D97-AF65-F5344CB8AC3E}">
        <p14:creationId xmlns:p14="http://schemas.microsoft.com/office/powerpoint/2010/main" val="130924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28D9-B6B3-BC4E-96CC-1B532B5EFCE0}"/>
              </a:ext>
            </a:extLst>
          </p:cNvPr>
          <p:cNvSpPr>
            <a:spLocks noGrp="1"/>
          </p:cNvSpPr>
          <p:nvPr>
            <p:ph type="title"/>
          </p:nvPr>
        </p:nvSpPr>
        <p:spPr>
          <a:xfrm>
            <a:off x="228600" y="201168"/>
            <a:ext cx="7882666" cy="959358"/>
          </a:xfrm>
        </p:spPr>
        <p:txBody>
          <a:bodyPr/>
          <a:lstStyle/>
          <a:p>
            <a:r>
              <a:rPr lang="en-US" dirty="0">
                <a:solidFill>
                  <a:srgbClr val="5AAAFA"/>
                </a:solidFill>
              </a:rPr>
              <a:t>Machine Learning vs Optimization 101</a:t>
            </a:r>
            <a:endParaRPr lang="en-US" dirty="0"/>
          </a:p>
        </p:txBody>
      </p:sp>
      <p:sp>
        <p:nvSpPr>
          <p:cNvPr id="3" name="Slide Number Placeholder 2">
            <a:extLst>
              <a:ext uri="{FF2B5EF4-FFF2-40B4-BE49-F238E27FC236}">
                <a16:creationId xmlns:a16="http://schemas.microsoft.com/office/drawing/2014/main" id="{9E23CCDC-2CB6-034D-ABC2-5813FA9D03CD}"/>
              </a:ext>
            </a:extLst>
          </p:cNvPr>
          <p:cNvSpPr>
            <a:spLocks noGrp="1"/>
          </p:cNvSpPr>
          <p:nvPr>
            <p:ph type="sldNum" sz="quarter" idx="10"/>
          </p:nvPr>
        </p:nvSpPr>
        <p:spPr/>
        <p:txBody>
          <a:bodyPr/>
          <a:lstStyle/>
          <a:p>
            <a:fld id="{D0BE6F14-FF48-0F4F-A8AA-2E3F25371E4A}" type="slidenum">
              <a:rPr lang="en-US" smtClean="0"/>
              <a:pPr/>
              <a:t>9</a:t>
            </a:fld>
            <a:endParaRPr lang="en-US"/>
          </a:p>
        </p:txBody>
      </p:sp>
      <p:sp>
        <p:nvSpPr>
          <p:cNvPr id="4" name="Footer Placeholder 3">
            <a:extLst>
              <a:ext uri="{FF2B5EF4-FFF2-40B4-BE49-F238E27FC236}">
                <a16:creationId xmlns:a16="http://schemas.microsoft.com/office/drawing/2014/main" id="{816F3AF7-3C35-AD49-9079-2B45E91562E6}"/>
              </a:ext>
            </a:extLst>
          </p:cNvPr>
          <p:cNvSpPr>
            <a:spLocks noGrp="1"/>
          </p:cNvSpPr>
          <p:nvPr>
            <p:ph type="ftr" sz="quarter" idx="11"/>
          </p:nvPr>
        </p:nvSpPr>
        <p:spPr/>
        <p:txBody>
          <a:bodyPr/>
          <a:lstStyle/>
          <a:p>
            <a:r>
              <a:rPr lang="de-DE"/>
              <a:t>IBM Cloud / Fast Start 2018 /  © 2017 IBM Corporation</a:t>
            </a:r>
            <a:endParaRPr lang="en-US"/>
          </a:p>
        </p:txBody>
      </p:sp>
      <p:sp>
        <p:nvSpPr>
          <p:cNvPr id="5" name="Text Placeholder 4">
            <a:extLst>
              <a:ext uri="{FF2B5EF4-FFF2-40B4-BE49-F238E27FC236}">
                <a16:creationId xmlns:a16="http://schemas.microsoft.com/office/drawing/2014/main" id="{6AF1EF5E-ACEF-C246-B974-AE5F8BE46C6F}"/>
              </a:ext>
            </a:extLst>
          </p:cNvPr>
          <p:cNvSpPr>
            <a:spLocks noGrp="1"/>
          </p:cNvSpPr>
          <p:nvPr>
            <p:ph type="body" sz="quarter" idx="12"/>
          </p:nvPr>
        </p:nvSpPr>
        <p:spPr/>
        <p:txBody>
          <a:bodyPr/>
          <a:lstStyle/>
          <a:p>
            <a:r>
              <a:rPr lang="en-US" sz="1800" b="1" dirty="0"/>
              <a:t>Machine Learning:</a:t>
            </a:r>
          </a:p>
          <a:p>
            <a:endParaRPr lang="en-US" dirty="0"/>
          </a:p>
          <a:p>
            <a:endParaRPr lang="en-US" dirty="0"/>
          </a:p>
          <a:p>
            <a:r>
              <a:rPr lang="en-US" sz="1600" b="1" dirty="0"/>
              <a:t>Key Metric: </a:t>
            </a:r>
          </a:p>
          <a:p>
            <a:r>
              <a:rPr lang="en-US" sz="1600" dirty="0"/>
              <a:t>Model Performance</a:t>
            </a:r>
          </a:p>
          <a:p>
            <a:endParaRPr lang="en-US" sz="1600" dirty="0"/>
          </a:p>
          <a:p>
            <a:r>
              <a:rPr lang="en-US" sz="1600" b="1" dirty="0"/>
              <a:t>When is it better:</a:t>
            </a:r>
          </a:p>
          <a:p>
            <a:r>
              <a:rPr lang="en-US" sz="1600" dirty="0"/>
              <a:t>Higher performance, better accuracy</a:t>
            </a:r>
          </a:p>
          <a:p>
            <a:endParaRPr lang="en-US" sz="1600" dirty="0"/>
          </a:p>
          <a:p>
            <a:endParaRPr lang="en-US" sz="1600" dirty="0"/>
          </a:p>
          <a:p>
            <a:r>
              <a:rPr lang="en-US" sz="1600" b="1" dirty="0"/>
              <a:t>Business impact:</a:t>
            </a:r>
          </a:p>
          <a:p>
            <a:r>
              <a:rPr lang="en-US" sz="1600" dirty="0"/>
              <a:t>We can predict future events, score and classify customers/pictures/text/audio more accurately and act on that. </a:t>
            </a:r>
          </a:p>
        </p:txBody>
      </p:sp>
      <p:sp>
        <p:nvSpPr>
          <p:cNvPr id="6" name="Text Placeholder 5">
            <a:extLst>
              <a:ext uri="{FF2B5EF4-FFF2-40B4-BE49-F238E27FC236}">
                <a16:creationId xmlns:a16="http://schemas.microsoft.com/office/drawing/2014/main" id="{E16FD0DB-E91F-F44F-AF8D-AAE808B95732}"/>
              </a:ext>
            </a:extLst>
          </p:cNvPr>
          <p:cNvSpPr>
            <a:spLocks noGrp="1"/>
          </p:cNvSpPr>
          <p:nvPr>
            <p:ph type="body" sz="quarter" idx="13"/>
          </p:nvPr>
        </p:nvSpPr>
        <p:spPr/>
        <p:txBody>
          <a:bodyPr/>
          <a:lstStyle/>
          <a:p>
            <a:r>
              <a:rPr lang="en-US" sz="1800" b="1" dirty="0"/>
              <a:t>Optimization: </a:t>
            </a:r>
          </a:p>
          <a:p>
            <a:endParaRPr lang="en-US" dirty="0"/>
          </a:p>
          <a:p>
            <a:endParaRPr lang="en-US" dirty="0"/>
          </a:p>
          <a:p>
            <a:r>
              <a:rPr lang="en-US" sz="1600" b="1" dirty="0"/>
              <a:t>Key Metric:</a:t>
            </a:r>
          </a:p>
          <a:p>
            <a:r>
              <a:rPr lang="en-US" sz="1600" dirty="0"/>
              <a:t>Objective Function Value</a:t>
            </a:r>
          </a:p>
          <a:p>
            <a:endParaRPr lang="en-US" sz="1600" dirty="0"/>
          </a:p>
          <a:p>
            <a:r>
              <a:rPr lang="en-US" sz="1600" b="1" dirty="0"/>
              <a:t>When is it better:</a:t>
            </a:r>
          </a:p>
          <a:p>
            <a:r>
              <a:rPr lang="en-US" sz="1600" dirty="0"/>
              <a:t>Get close to optimality</a:t>
            </a:r>
          </a:p>
          <a:p>
            <a:endParaRPr lang="en-US" sz="1600" dirty="0"/>
          </a:p>
          <a:p>
            <a:endParaRPr lang="en-US" sz="1600" dirty="0"/>
          </a:p>
          <a:p>
            <a:r>
              <a:rPr lang="en-US" sz="1600" b="1" dirty="0"/>
              <a:t>Business impact:</a:t>
            </a:r>
          </a:p>
          <a:p>
            <a:r>
              <a:rPr lang="en-US" sz="1600" dirty="0"/>
              <a:t>Lower cost or higher revenue which improves bottom line</a:t>
            </a:r>
          </a:p>
        </p:txBody>
      </p:sp>
    </p:spTree>
    <p:extLst>
      <p:ext uri="{BB962C8B-B14F-4D97-AF65-F5344CB8AC3E}">
        <p14:creationId xmlns:p14="http://schemas.microsoft.com/office/powerpoint/2010/main" val="3987406971"/>
      </p:ext>
    </p:extLst>
  </p:cSld>
  <p:clrMapOvr>
    <a:masterClrMapping/>
  </p:clrMapOvr>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mall Tents" id="{F2200565-3063-0446-94E9-219E910971FC}" vid="{A754FC1E-5E4F-A54C-82F0-8F35D435F4D6}"/>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mall Tents" id="{F2200565-3063-0446-94E9-219E910971FC}" vid="{F248D3BA-6E76-5A4F-A05D-AB3015DE1623}"/>
    </a:ext>
  </a:extLst>
</a:theme>
</file>

<file path=ppt/theme/theme3.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mall Tents" id="{F2200565-3063-0446-94E9-219E910971FC}" vid="{75F06D3E-BA25-2F46-9A19-7E0B8BB5D9B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IBM_Cloud_Presentation_Fast Start_2018_Mini Main and Sessions</Template>
  <TotalTime>8418</TotalTime>
  <Words>3019</Words>
  <Application>Microsoft Office PowerPoint</Application>
  <PresentationFormat>On-screen Show (16:9)</PresentationFormat>
  <Paragraphs>355</Paragraphs>
  <Slides>26</Slides>
  <Notes>8</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26</vt:i4>
      </vt:variant>
    </vt:vector>
  </HeadingPairs>
  <TitlesOfParts>
    <vt:vector size="43" baseType="lpstr">
      <vt:lpstr>Courier</vt:lpstr>
      <vt:lpstr>Helvetica Light</vt:lpstr>
      <vt:lpstr>HelvNeue for IBM</vt:lpstr>
      <vt:lpstr>HelvNeue Medium for IBM</vt:lpstr>
      <vt:lpstr>MS PGothic</vt:lpstr>
      <vt:lpstr>MS PGothic</vt:lpstr>
      <vt:lpstr>Arial</vt:lpstr>
      <vt:lpstr>Calibri</vt:lpstr>
      <vt:lpstr>Courier New</vt:lpstr>
      <vt:lpstr>IBM Plex Sans</vt:lpstr>
      <vt:lpstr>Mangal</vt:lpstr>
      <vt:lpstr>Tahoma</vt:lpstr>
      <vt:lpstr>Times New Roman</vt:lpstr>
      <vt:lpstr>Wingdings</vt:lpstr>
      <vt:lpstr>blk_background_2017</vt:lpstr>
      <vt:lpstr>dk_blu_background_2017</vt:lpstr>
      <vt:lpstr>wht_background_2017</vt:lpstr>
      <vt:lpstr>Fast Start 2018 Optimizing Resources, Scheduling, and Deployment With Decision Optimization  for DSX Local  João (John) Chaves Analytics Solutions Architect</vt:lpstr>
      <vt:lpstr>PowerPoint Presentation</vt:lpstr>
      <vt:lpstr>Agenda</vt:lpstr>
      <vt:lpstr>Prescriptive Analytics (aka Optimization) is about…</vt:lpstr>
      <vt:lpstr>Why Optimization? - Number of choices</vt:lpstr>
      <vt:lpstr>Industry Use Cases</vt:lpstr>
      <vt:lpstr>Prescriptive Analytics – How Does It Work?</vt:lpstr>
      <vt:lpstr>What Is an Optimization Model?</vt:lpstr>
      <vt:lpstr>Machine Learning vs Optimization 101</vt:lpstr>
      <vt:lpstr>Machine Learning vs Optimization 101</vt:lpstr>
      <vt:lpstr>Children of the Corn (1984)</vt:lpstr>
      <vt:lpstr>PowerPoint Presentation</vt:lpstr>
      <vt:lpstr>Prescriptive Analytics Ties in to All Machine Learning  Use Cases</vt:lpstr>
      <vt:lpstr>DISCLAIMER</vt:lpstr>
      <vt:lpstr>DODS is an Add-on to DSX Local</vt:lpstr>
      <vt:lpstr>Three Ways to Run Optimization in DSX Local</vt:lpstr>
      <vt:lpstr>Using the DOCplex Python API on Jupyter Notebooks</vt:lpstr>
      <vt:lpstr>Using the DODS Add-on</vt:lpstr>
      <vt:lpstr>Using DODS Decision Framework API (BETA)  in Jupyter Notebooks</vt:lpstr>
      <vt:lpstr>PowerPoint Presentation</vt:lpstr>
      <vt:lpstr>Using the Remote Execution Service (BETA)</vt:lpstr>
      <vt:lpstr>PowerPoint Presentation</vt:lpstr>
      <vt:lpstr>PowerPoint Presentation</vt:lpstr>
      <vt:lpstr>Thank you</vt:lpstr>
      <vt:lpstr>PowerPoint Presentation</vt:lpstr>
      <vt:lpstr>Legal Disclaimer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Start 2018 Session Name — First Lastname Job Title</dc:title>
  <dc:subject/>
  <dc:creator>Microsoft Office User</dc:creator>
  <cp:keywords/>
  <dc:description/>
  <cp:lastModifiedBy>jchaves</cp:lastModifiedBy>
  <cp:revision>100</cp:revision>
  <dcterms:created xsi:type="dcterms:W3CDTF">2017-10-25T18:57:12Z</dcterms:created>
  <dcterms:modified xsi:type="dcterms:W3CDTF">2018-02-20T17:26:58Z</dcterms:modified>
  <cp:category/>
</cp:coreProperties>
</file>