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709" r:id="rId2"/>
    <p:sldMasterId id="2147483781" r:id="rId3"/>
  </p:sldMasterIdLst>
  <p:notesMasterIdLst>
    <p:notesMasterId r:id="rId22"/>
  </p:notesMasterIdLst>
  <p:sldIdLst>
    <p:sldId id="339" r:id="rId4"/>
    <p:sldId id="281" r:id="rId5"/>
    <p:sldId id="327" r:id="rId6"/>
    <p:sldId id="367" r:id="rId7"/>
    <p:sldId id="365" r:id="rId8"/>
    <p:sldId id="356" r:id="rId9"/>
    <p:sldId id="364" r:id="rId10"/>
    <p:sldId id="361" r:id="rId11"/>
    <p:sldId id="357" r:id="rId12"/>
    <p:sldId id="355" r:id="rId13"/>
    <p:sldId id="359" r:id="rId14"/>
    <p:sldId id="360" r:id="rId15"/>
    <p:sldId id="363" r:id="rId16"/>
    <p:sldId id="354" r:id="rId17"/>
    <p:sldId id="366" r:id="rId18"/>
    <p:sldId id="288" r:id="rId19"/>
    <p:sldId id="349" r:id="rId20"/>
    <p:sldId id="362" r:id="rId2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cmAuthor>
  <p:cmAuthor id="2" name="Microsoft Office User" initials="Office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0" autoAdjust="0"/>
    <p:restoredTop sz="94683"/>
  </p:normalViewPr>
  <p:slideViewPr>
    <p:cSldViewPr snapToGrid="0" snapToObjects="1" showGuides="1">
      <p:cViewPr varScale="1">
        <p:scale>
          <a:sx n="110" d="100"/>
          <a:sy n="110" d="100"/>
        </p:scale>
        <p:origin x="446" y="67"/>
      </p:cViewPr>
      <p:guideLst>
        <p:guide orient="horz" pos="1620"/>
        <p:guide pos="2880"/>
      </p:guideLst>
    </p:cSldViewPr>
  </p:slideViewPr>
  <p:outlineViewPr>
    <p:cViewPr>
      <p:scale>
        <a:sx n="33" d="100"/>
        <a:sy n="33" d="100"/>
      </p:scale>
      <p:origin x="0" y="-2912"/>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1/31/2018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AED143-1506-434C-B47D-CBF33F177BEB}" type="slidenum">
              <a:rPr lang="en-US" smtClean="0"/>
              <a:t>1</a:t>
            </a:fld>
            <a:endParaRPr lang="en-US"/>
          </a:p>
        </p:txBody>
      </p:sp>
    </p:spTree>
    <p:extLst>
      <p:ext uri="{BB962C8B-B14F-4D97-AF65-F5344CB8AC3E}">
        <p14:creationId xmlns:p14="http://schemas.microsoft.com/office/powerpoint/2010/main" val="709179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xfrm>
            <a:off x="0" y="8685213"/>
            <a:ext cx="2971800" cy="457200"/>
          </a:xfrm>
          <a:prstGeom prst="rect">
            <a:avLst/>
          </a:prstGeom>
        </p:spPr>
        <p:txBody>
          <a:bodyPr/>
          <a:lstStyle/>
          <a:p>
            <a:pPr>
              <a:defRPr/>
            </a:pPr>
            <a:r>
              <a:rPr lang="en-US" dirty="0"/>
              <a:t>IBM Analytics</a:t>
            </a:r>
            <a:br>
              <a:rPr lang="en-US" sz="1200" dirty="0"/>
            </a:br>
            <a:r>
              <a:rPr lang="en-US" dirty="0"/>
              <a:t>© </a:t>
            </a:r>
            <a:r>
              <a:rPr lang="is-IS" dirty="0"/>
              <a:t>2017</a:t>
            </a:r>
            <a:r>
              <a:rPr lang="en-US" dirty="0"/>
              <a:t> IBM Corporation</a:t>
            </a:r>
          </a:p>
        </p:txBody>
      </p:sp>
      <p:sp>
        <p:nvSpPr>
          <p:cNvPr id="7" name="Rectangle 7"/>
          <p:cNvSpPr>
            <a:spLocks noGrp="1" noChangeArrowheads="1"/>
          </p:cNvSpPr>
          <p:nvPr>
            <p:ph type="sldNum" sz="quarter" idx="5"/>
          </p:nvPr>
        </p:nvSpPr>
        <p:spPr>
          <a:xfrm>
            <a:off x="3884613" y="8685213"/>
            <a:ext cx="2971800" cy="457200"/>
          </a:xfrm>
          <a:prstGeom prst="rect">
            <a:avLst/>
          </a:prstGeom>
        </p:spPr>
        <p:txBody>
          <a:bodyPr/>
          <a:lstStyle/>
          <a:p>
            <a:pPr>
              <a:defRPr/>
            </a:pPr>
            <a:fld id="{FE8E9A4A-E2A2-C44A-8960-8EF5E9FBF901}" type="slidenum">
              <a:rPr lang="en-US"/>
              <a:pPr>
                <a:defRPr/>
              </a:pPr>
              <a:t>17</a:t>
            </a:fld>
            <a:endParaRPr lang="en-US"/>
          </a:p>
        </p:txBody>
      </p:sp>
      <p:sp>
        <p:nvSpPr>
          <p:cNvPr id="71682" name="Rectangle 2"/>
          <p:cNvSpPr>
            <a:spLocks noGrp="1" noRot="1" noChangeAspect="1" noChangeArrowheads="1" noTextEdit="1"/>
          </p:cNvSpPr>
          <p:nvPr>
            <p:ph type="sldImg"/>
          </p:nvPr>
        </p:nvSpPr>
        <p:spPr>
          <a:xfrm>
            <a:off x="1003300" y="642938"/>
            <a:ext cx="4903788" cy="2759075"/>
          </a:xfrm>
          <a:ln/>
          <a:extLst>
            <a:ext uri="{FAA26D3D-D897-4be2-8F04-BA451C77F1D7}">
              <ma14:placeholderFlag xmlns:ma14="http://schemas.microsoft.com/office/mac/drawingml/2011/main" xmlns="" val="1"/>
            </a:ext>
          </a:extLst>
        </p:spPr>
      </p:sp>
      <p:sp>
        <p:nvSpPr>
          <p:cNvPr id="7168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9729698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IBM Cloud / Fast Start 2018 /  © 2017 IBM Corporation</a:t>
            </a:r>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93811" y="241300"/>
            <a:ext cx="521589" cy="211455"/>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5132" t="30197" r="15583" b="32340"/>
          <a:stretch/>
        </p:blipFill>
        <p:spPr>
          <a:xfrm>
            <a:off x="7410747" y="4604932"/>
            <a:ext cx="1574103" cy="398967"/>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l="18001" t="20400" r="17675" b="20719"/>
          <a:stretch/>
        </p:blipFill>
        <p:spPr>
          <a:xfrm>
            <a:off x="4467224" y="405272"/>
            <a:ext cx="4297421" cy="3687650"/>
          </a:xfrm>
          <a:prstGeom prst="rect">
            <a:avLst/>
          </a:prstGeom>
        </p:spPr>
      </p:pic>
    </p:spTree>
    <p:extLst>
      <p:ext uri="{BB962C8B-B14F-4D97-AF65-F5344CB8AC3E}">
        <p14:creationId xmlns:p14="http://schemas.microsoft.com/office/powerpoint/2010/main" val="182777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798569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294305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90848113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Tree>
    <p:extLst>
      <p:ext uri="{BB962C8B-B14F-4D97-AF65-F5344CB8AC3E}">
        <p14:creationId xmlns:p14="http://schemas.microsoft.com/office/powerpoint/2010/main" val="23365535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42796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59579875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pic>
        <p:nvPicPr>
          <p:cNvPr id="5" name="Picture 4" descr="ibm_gry.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7608" cy="526097"/>
          </a:xfrm>
          <a:prstGeom prst="rect">
            <a:avLst/>
          </a:prstGeom>
        </p:spPr>
      </p:pic>
    </p:spTree>
    <p:extLst>
      <p:ext uri="{BB962C8B-B14F-4D97-AF65-F5344CB8AC3E}">
        <p14:creationId xmlns:p14="http://schemas.microsoft.com/office/powerpoint/2010/main" val="8968867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cNvSpPr txBox="1">
            <a:spLocks noGrp="1"/>
          </p:cNvSpPr>
          <p:nvPr>
            <p:ph type="sldNum" sz="quarter" idx="2"/>
          </p:nvPr>
        </p:nvSpPr>
        <p:spPr>
          <a:xfrm>
            <a:off x="4301837" y="4884312"/>
            <a:ext cx="355146" cy="192514"/>
          </a:xfrm>
          <a:prstGeom prst="rect">
            <a:avLst/>
          </a:prstGeom>
        </p:spPr>
        <p:txBody>
          <a:bodyPr/>
          <a:lstStyle>
            <a:lvl1pPr>
              <a:defRPr b="0">
                <a:solidFill>
                  <a:srgbClr val="000000"/>
                </a:solidFill>
                <a:latin typeface="Helvetica Light"/>
                <a:ea typeface="Helvetica Light"/>
                <a:cs typeface="Helvetica Light"/>
                <a:sym typeface="Helvetica Light"/>
              </a:defRPr>
            </a:lvl1pPr>
          </a:lstStyle>
          <a:p>
            <a:fld id="{86CB4B4D-7CA3-9044-876B-883B54F8677D}" type="slidenum">
              <a:rPr/>
              <a:pPr/>
              <a:t>‹#›</a:t>
            </a:fld>
            <a:endParaRPr dirty="0"/>
          </a:p>
        </p:txBody>
      </p:sp>
    </p:spTree>
    <p:extLst>
      <p:ext uri="{BB962C8B-B14F-4D97-AF65-F5344CB8AC3E}">
        <p14:creationId xmlns:p14="http://schemas.microsoft.com/office/powerpoint/2010/main" val="41457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4" name="Footer Placeholder 3"/>
          <p:cNvSpPr>
            <a:spLocks noGrp="1"/>
          </p:cNvSpPr>
          <p:nvPr>
            <p:ph type="ftr" sz="quarter" idx="11"/>
          </p:nvPr>
        </p:nvSpPr>
        <p:spPr/>
        <p:txBody>
          <a:bodyPr/>
          <a:lstStyle>
            <a:lvl1pPr>
              <a:defRPr>
                <a:latin typeface="+mn-lt"/>
              </a:defRPr>
            </a:lvl1pPr>
          </a:lstStyle>
          <a:p>
            <a:r>
              <a:rPr lang="en-US"/>
              <a:t>IBM Cloud / Fast Start 2018 /  © 2017 IBM Corporation</a:t>
            </a:r>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1582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855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1953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9901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0246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2023835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Tree>
    <p:extLst>
      <p:ext uri="{BB962C8B-B14F-4D97-AF65-F5344CB8AC3E}">
        <p14:creationId xmlns:p14="http://schemas.microsoft.com/office/powerpoint/2010/main" val="6139318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Tree>
    <p:extLst>
      <p:ext uri="{BB962C8B-B14F-4D97-AF65-F5344CB8AC3E}">
        <p14:creationId xmlns:p14="http://schemas.microsoft.com/office/powerpoint/2010/main" val="18403728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Tree>
    <p:extLst>
      <p:ext uri="{BB962C8B-B14F-4D97-AF65-F5344CB8AC3E}">
        <p14:creationId xmlns:p14="http://schemas.microsoft.com/office/powerpoint/2010/main" val="93923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en-US"/>
              <a:t>IBM Cloud / Fast Start 2018 /  © 2017 IBM Corporation</a:t>
            </a: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87230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428819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404927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825115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83922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Tree>
    <p:extLst>
      <p:ext uri="{BB962C8B-B14F-4D97-AF65-F5344CB8AC3E}">
        <p14:creationId xmlns:p14="http://schemas.microsoft.com/office/powerpoint/2010/main" val="1159694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Tree>
    <p:extLst>
      <p:ext uri="{BB962C8B-B14F-4D97-AF65-F5344CB8AC3E}">
        <p14:creationId xmlns:p14="http://schemas.microsoft.com/office/powerpoint/2010/main" val="13315506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3865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8769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60960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74246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Tree>
    <p:extLst>
      <p:ext uri="{BB962C8B-B14F-4D97-AF65-F5344CB8AC3E}">
        <p14:creationId xmlns:p14="http://schemas.microsoft.com/office/powerpoint/2010/main" val="11111661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5337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3213487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Tree>
    <p:extLst>
      <p:ext uri="{BB962C8B-B14F-4D97-AF65-F5344CB8AC3E}">
        <p14:creationId xmlns:p14="http://schemas.microsoft.com/office/powerpoint/2010/main" val="2135056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094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Tree>
    <p:extLst>
      <p:ext uri="{BB962C8B-B14F-4D97-AF65-F5344CB8AC3E}">
        <p14:creationId xmlns:p14="http://schemas.microsoft.com/office/powerpoint/2010/main" val="1652858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731088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de-DE"/>
              <a:t>IBM Cloud / Fast Start 2018 /  © 2017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dirty="0"/>
              <a:t>Click to edit Master title style</a:t>
            </a: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93811" y="241300"/>
            <a:ext cx="521589" cy="211455"/>
          </a:xfrm>
          <a:prstGeom prst="rect">
            <a:avLst/>
          </a:prstGeom>
        </p:spPr>
      </p:pic>
      <p:pic>
        <p:nvPicPr>
          <p:cNvPr id="14" name="Picture 13"/>
          <p:cNvPicPr>
            <a:picLocks noChangeAspect="1"/>
          </p:cNvPicPr>
          <p:nvPr userDrawn="1"/>
        </p:nvPicPr>
        <p:blipFill rotWithShape="1">
          <a:blip r:embed="rId3">
            <a:extLst>
              <a:ext uri="{28A0092B-C50C-407E-A947-70E740481C1C}">
                <a14:useLocalDpi xmlns:a14="http://schemas.microsoft.com/office/drawing/2010/main" val="0"/>
              </a:ext>
            </a:extLst>
          </a:blip>
          <a:srcRect l="15132" t="30197" r="15583" b="32340"/>
          <a:stretch/>
        </p:blipFill>
        <p:spPr>
          <a:xfrm>
            <a:off x="7410747" y="4604932"/>
            <a:ext cx="1574103" cy="398967"/>
          </a:xfrm>
          <a:prstGeom prst="rect">
            <a:avLst/>
          </a:prstGeom>
        </p:spPr>
      </p:pic>
      <p:pic>
        <p:nvPicPr>
          <p:cNvPr id="15" name="Picture 14"/>
          <p:cNvPicPr>
            <a:picLocks noChangeAspect="1"/>
          </p:cNvPicPr>
          <p:nvPr userDrawn="1"/>
        </p:nvPicPr>
        <p:blipFill rotWithShape="1">
          <a:blip r:embed="rId4">
            <a:extLst>
              <a:ext uri="{28A0092B-C50C-407E-A947-70E740481C1C}">
                <a14:useLocalDpi xmlns:a14="http://schemas.microsoft.com/office/drawing/2010/main" val="0"/>
              </a:ext>
            </a:extLst>
          </a:blip>
          <a:srcRect l="18001" t="20400" r="17675" b="20719"/>
          <a:stretch/>
        </p:blipFill>
        <p:spPr>
          <a:xfrm>
            <a:off x="4467224" y="405272"/>
            <a:ext cx="4297421" cy="3687650"/>
          </a:xfrm>
          <a:prstGeom prst="rect">
            <a:avLst/>
          </a:prstGeom>
        </p:spPr>
      </p:pic>
    </p:spTree>
    <p:extLst>
      <p:ext uri="{BB962C8B-B14F-4D97-AF65-F5344CB8AC3E}">
        <p14:creationId xmlns:p14="http://schemas.microsoft.com/office/powerpoint/2010/main" val="560350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t>IBM Cloud / Fast Start 2018 /  © 2017 IBM Corporation</a:t>
            </a:r>
            <a:endParaRPr lang="en-US"/>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1825756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20346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Fast Start 2018 /  © 2017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68631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Cloud / Fast Start 2018 /  © 2017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2593042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Fast Start 2018 /  © 2017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5651543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Tree>
    <p:extLst>
      <p:ext uri="{BB962C8B-B14F-4D97-AF65-F5344CB8AC3E}">
        <p14:creationId xmlns:p14="http://schemas.microsoft.com/office/powerpoint/2010/main" val="10223381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Fast Start 2018 /  © 2017 IBM Corporation</a:t>
            </a:r>
            <a:endParaRPr lang="en-US"/>
          </a:p>
        </p:txBody>
      </p:sp>
    </p:spTree>
    <p:extLst>
      <p:ext uri="{BB962C8B-B14F-4D97-AF65-F5344CB8AC3E}">
        <p14:creationId xmlns:p14="http://schemas.microsoft.com/office/powerpoint/2010/main" val="4198038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11596946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9822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98903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56524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45247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949145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877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Cloud / Fast Start 2018 /  © 2017 IBM Corporation</a:t>
            </a:r>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675255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7169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54618308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Tree>
    <p:extLst>
      <p:ext uri="{BB962C8B-B14F-4D97-AF65-F5344CB8AC3E}">
        <p14:creationId xmlns:p14="http://schemas.microsoft.com/office/powerpoint/2010/main" val="13540695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Tree>
    <p:extLst>
      <p:ext uri="{BB962C8B-B14F-4D97-AF65-F5344CB8AC3E}">
        <p14:creationId xmlns:p14="http://schemas.microsoft.com/office/powerpoint/2010/main" val="9626355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Tree>
    <p:extLst>
      <p:ext uri="{BB962C8B-B14F-4D97-AF65-F5344CB8AC3E}">
        <p14:creationId xmlns:p14="http://schemas.microsoft.com/office/powerpoint/2010/main" val="20214768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17699711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9615893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6183500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7283968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Tree>
    <p:extLst>
      <p:ext uri="{BB962C8B-B14F-4D97-AF65-F5344CB8AC3E}">
        <p14:creationId xmlns:p14="http://schemas.microsoft.com/office/powerpoint/2010/main" val="155153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Tree>
    <p:extLst>
      <p:ext uri="{BB962C8B-B14F-4D97-AF65-F5344CB8AC3E}">
        <p14:creationId xmlns:p14="http://schemas.microsoft.com/office/powerpoint/2010/main" val="3660171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Tree>
    <p:extLst>
      <p:ext uri="{BB962C8B-B14F-4D97-AF65-F5344CB8AC3E}">
        <p14:creationId xmlns:p14="http://schemas.microsoft.com/office/powerpoint/2010/main" val="6151219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90001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900483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10422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7046409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1425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Tree>
    <p:extLst>
      <p:ext uri="{BB962C8B-B14F-4D97-AF65-F5344CB8AC3E}">
        <p14:creationId xmlns:p14="http://schemas.microsoft.com/office/powerpoint/2010/main" val="20865153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Tree>
    <p:extLst>
      <p:ext uri="{BB962C8B-B14F-4D97-AF65-F5344CB8AC3E}">
        <p14:creationId xmlns:p14="http://schemas.microsoft.com/office/powerpoint/2010/main" val="18032340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59224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Tree>
    <p:extLst>
      <p:ext uri="{BB962C8B-B14F-4D97-AF65-F5344CB8AC3E}">
        <p14:creationId xmlns:p14="http://schemas.microsoft.com/office/powerpoint/2010/main" val="117829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a:t>IBM Cloud / Fast Start 2018 /  © 2017 IBM Corporation</a:t>
            </a:r>
          </a:p>
        </p:txBody>
      </p:sp>
    </p:spTree>
    <p:extLst>
      <p:ext uri="{BB962C8B-B14F-4D97-AF65-F5344CB8AC3E}">
        <p14:creationId xmlns:p14="http://schemas.microsoft.com/office/powerpoint/2010/main" val="12568061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25953" y="2186150"/>
            <a:ext cx="1292094" cy="526097"/>
          </a:xfrm>
          <a:prstGeom prst="rect">
            <a:avLst/>
          </a:prstGeom>
        </p:spPr>
      </p:pic>
    </p:spTree>
    <p:extLst>
      <p:ext uri="{BB962C8B-B14F-4D97-AF65-F5344CB8AC3E}">
        <p14:creationId xmlns:p14="http://schemas.microsoft.com/office/powerpoint/2010/main" val="10742865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tx1"/>
                </a:solidFill>
              </a:defRPr>
            </a:lvl1pPr>
          </a:lstStyle>
          <a:p>
            <a:r>
              <a:rPr lang="de-DE"/>
              <a:t>IBM Cloud / Fast Start 2018 /  © 2017 IBM Corporation</a:t>
            </a:r>
            <a:endParaRPr lang="en-US"/>
          </a:p>
        </p:txBody>
      </p:sp>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pic>
        <p:nvPicPr>
          <p:cNvPr id="7"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8001" t="20400" r="17675" b="20719"/>
          <a:stretch/>
        </p:blipFill>
        <p:spPr>
          <a:xfrm>
            <a:off x="4467224" y="405272"/>
            <a:ext cx="4297421" cy="3687650"/>
          </a:xfrm>
          <a:prstGeom prst="rect">
            <a:avLst/>
          </a:prstGeom>
        </p:spPr>
      </p:pic>
      <p:pic>
        <p:nvPicPr>
          <p:cNvPr id="8" name="Picture 7" descr="ibm_gry.png"/>
          <p:cNvPicPr>
            <a:picLocks noChangeAspect="1"/>
          </p:cNvPicPr>
          <p:nvPr userDrawn="1"/>
        </p:nvPicPr>
        <p:blipFill>
          <a:blip r:embed="rId4">
            <a:biLevel thresh="75000"/>
            <a:extLst>
              <a:ext uri="{28A0092B-C50C-407E-A947-70E740481C1C}">
                <a14:useLocalDpi xmlns:a14="http://schemas.microsoft.com/office/drawing/2010/main"/>
              </a:ext>
            </a:extLst>
          </a:blip>
          <a:stretch>
            <a:fillRect/>
          </a:stretch>
        </p:blipFill>
        <p:spPr>
          <a:xfrm>
            <a:off x="8393811" y="240045"/>
            <a:ext cx="521589" cy="211471"/>
          </a:xfrm>
          <a:prstGeom prst="rect">
            <a:avLst/>
          </a:prstGeom>
        </p:spPr>
      </p:pic>
      <p:pic>
        <p:nvPicPr>
          <p:cNvPr id="9" name="Picture 8"/>
          <p:cNvPicPr>
            <a:picLocks noChangeAspect="1"/>
          </p:cNvPicPr>
          <p:nvPr userDrawn="1"/>
        </p:nvPicPr>
        <p:blipFill rotWithShape="1">
          <a:blip r:embed="rId5">
            <a:extLst>
              <a:ext uri="{28A0092B-C50C-407E-A947-70E740481C1C}">
                <a14:useLocalDpi xmlns:a14="http://schemas.microsoft.com/office/drawing/2010/main" val="0"/>
              </a:ext>
            </a:extLst>
          </a:blip>
          <a:srcRect l="15172" t="28443" r="13568" b="27421"/>
          <a:stretch/>
        </p:blipFill>
        <p:spPr>
          <a:xfrm>
            <a:off x="7410684" y="4584701"/>
            <a:ext cx="1620427" cy="470448"/>
          </a:xfrm>
          <a:prstGeom prst="rect">
            <a:avLst/>
          </a:prstGeom>
        </p:spPr>
      </p:pic>
    </p:spTree>
    <p:extLst>
      <p:ext uri="{BB962C8B-B14F-4D97-AF65-F5344CB8AC3E}">
        <p14:creationId xmlns:p14="http://schemas.microsoft.com/office/powerpoint/2010/main" val="2272381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IBM Cloud / Fast Start 2018 /  © 2017 IBM Corporation</a:t>
            </a:r>
            <a:endParaRPr lang="en-US"/>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662845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dirty="0"/>
              <a:t>IBM Cloud / Fast Start 2018 /  </a:t>
            </a:r>
            <a:r>
              <a:rPr lang="de-DE"/>
              <a:t>© 201 </a:t>
            </a:r>
            <a:r>
              <a:rPr lang="de-DE" dirty="0"/>
              <a:t>IBM Corporation</a:t>
            </a:r>
            <a:endParaRPr lang="en-US" dirty="0"/>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59882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Fast Start 2018 /  © 2017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0805068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Fast Start 2018 /  © 2017 IBM Corporation</a:t>
            </a:r>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Tree>
    <p:extLst>
      <p:ext uri="{BB962C8B-B14F-4D97-AF65-F5344CB8AC3E}">
        <p14:creationId xmlns:p14="http://schemas.microsoft.com/office/powerpoint/2010/main" val="95690891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Tree>
    <p:extLst>
      <p:ext uri="{BB962C8B-B14F-4D97-AF65-F5344CB8AC3E}">
        <p14:creationId xmlns:p14="http://schemas.microsoft.com/office/powerpoint/2010/main" val="26315244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IBM Cloud / Fast Start 2018 /  © 2017 IBM Corporation</a:t>
            </a:r>
            <a:endParaRPr lang="en-US"/>
          </a:p>
        </p:txBody>
      </p:sp>
    </p:spTree>
    <p:extLst>
      <p:ext uri="{BB962C8B-B14F-4D97-AF65-F5344CB8AC3E}">
        <p14:creationId xmlns:p14="http://schemas.microsoft.com/office/powerpoint/2010/main" val="113428032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63713827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9557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9147501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9878890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86299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97582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47497645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52557547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979721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Tree>
    <p:extLst>
      <p:ext uri="{BB962C8B-B14F-4D97-AF65-F5344CB8AC3E}">
        <p14:creationId xmlns:p14="http://schemas.microsoft.com/office/powerpoint/2010/main" val="4632889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126064124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Tree>
    <p:extLst>
      <p:ext uri="{BB962C8B-B14F-4D97-AF65-F5344CB8AC3E}">
        <p14:creationId xmlns:p14="http://schemas.microsoft.com/office/powerpoint/2010/main" val="52372660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Tree>
    <p:extLst>
      <p:ext uri="{BB962C8B-B14F-4D97-AF65-F5344CB8AC3E}">
        <p14:creationId xmlns:p14="http://schemas.microsoft.com/office/powerpoint/2010/main" val="188508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IBM Cloud / Fast Start 2018 /  © 2017 IBM Corporation</a:t>
            </a:r>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85211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12" name="Text Placeholder 11"/>
          <p:cNvSpPr>
            <a:spLocks noGrp="1"/>
          </p:cNvSpPr>
          <p:nvPr>
            <p:ph type="body" sz="quarter" idx="13"/>
          </p:nvPr>
        </p:nvSpPr>
        <p:spPr>
          <a:xfrm>
            <a:off x="228600" y="192024"/>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74081206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Fast Start 2018 /  © 2017 IBM Corporation</a:t>
            </a:r>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86560756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Fast Start 2018 /  © 2017 IBM Corporation</a:t>
            </a:r>
            <a:endParaRPr lang="en-US"/>
          </a:p>
        </p:txBody>
      </p:sp>
      <p:sp>
        <p:nvSpPr>
          <p:cNvPr id="6" name="Title 5"/>
          <p:cNvSpPr>
            <a:spLocks noGrp="1"/>
          </p:cNvSpPr>
          <p:nvPr>
            <p:ph type="title"/>
          </p:nvPr>
        </p:nvSpPr>
        <p:spPr>
          <a:xfrm>
            <a:off x="-1" y="-1"/>
            <a:ext cx="9143999" cy="2571751"/>
          </a:xfrm>
          <a:solidFill>
            <a:schemeClr val="bg2"/>
          </a:solidFill>
        </p:spPr>
        <p:txBody>
          <a:bodyPr lIns="228600" tIns="155448" rIns="228600" bIns="228600"/>
          <a:lstStyle>
            <a:lvl1pPr>
              <a:defRPr sz="4800">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00514917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132866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Fast Start 2018 /  © 2017 IBM Corporation</a:t>
            </a:r>
            <a:endParaRPr lang="en-US"/>
          </a:p>
        </p:txBody>
      </p:sp>
    </p:spTree>
    <p:extLst>
      <p:ext uri="{BB962C8B-B14F-4D97-AF65-F5344CB8AC3E}">
        <p14:creationId xmlns:p14="http://schemas.microsoft.com/office/powerpoint/2010/main" val="109120593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bg2"/>
          </a:solidFill>
        </p:spPr>
        <p:txBody>
          <a:bodyPr lIns="228600" tIns="182880" rIns="228600" bIns="228600"/>
          <a:lstStyle>
            <a:lvl1pPr>
              <a:defRPr sz="1600">
                <a:solidFill>
                  <a:schemeClr val="tx1"/>
                </a:solidFill>
              </a:defRPr>
            </a:lvl1pPr>
            <a:lvl2pPr>
              <a:defRPr sz="11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IBM Cloud / Fast Start 2018 /  © 2017 IBM Corporation</a:t>
            </a:r>
            <a:endParaRPr lang="en-US"/>
          </a:p>
        </p:txBody>
      </p:sp>
    </p:spTree>
    <p:extLst>
      <p:ext uri="{BB962C8B-B14F-4D97-AF65-F5344CB8AC3E}">
        <p14:creationId xmlns:p14="http://schemas.microsoft.com/office/powerpoint/2010/main" val="38780416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73251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89249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20256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Tree>
    <p:extLst>
      <p:ext uri="{BB962C8B-B14F-4D97-AF65-F5344CB8AC3E}">
        <p14:creationId xmlns:p14="http://schemas.microsoft.com/office/powerpoint/2010/main" val="939981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34" Type="http://schemas.openxmlformats.org/officeDocument/2006/relationships/slideLayout" Target="../slideLayouts/slideLayout69.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33" Type="http://schemas.openxmlformats.org/officeDocument/2006/relationships/slideLayout" Target="../slideLayouts/slideLayout68.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32" Type="http://schemas.openxmlformats.org/officeDocument/2006/relationships/slideLayout" Target="../slideLayouts/slideLayout67.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36" Type="http://schemas.openxmlformats.org/officeDocument/2006/relationships/theme" Target="../theme/theme2.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slideLayout" Target="../slideLayouts/slideLayout66.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slideLayout" Target="../slideLayouts/slideLayout65.xml"/><Relationship Id="rId35" Type="http://schemas.openxmlformats.org/officeDocument/2006/relationships/slideLayout" Target="../slideLayouts/slideLayout7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34" Type="http://schemas.openxmlformats.org/officeDocument/2006/relationships/slideLayout" Target="../slideLayouts/slideLayout104.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slideLayout" Target="../slideLayouts/slideLayout103.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37" Type="http://schemas.openxmlformats.org/officeDocument/2006/relationships/theme" Target="../theme/theme3.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slideLayout" Target="../slideLayouts/slideLayout106.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a:t>IBM Cloud / Fast Start 2018 /  © 2017 IBM Corporation</a:t>
            </a:r>
          </a:p>
        </p:txBody>
      </p:sp>
    </p:spTree>
    <p:extLst>
      <p:ext uri="{BB962C8B-B14F-4D97-AF65-F5344CB8AC3E}">
        <p14:creationId xmlns:p14="http://schemas.microsoft.com/office/powerpoint/2010/main" val="1174045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819"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822" r:id="rId34"/>
    <p:sldLayoutId id="2147483707" r:id="rId35"/>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de-DE"/>
              <a:t>IBM Cloud / Fast Start 2018 /  © 2017 IBM Corporation</a:t>
            </a:r>
            <a:endParaRPr lang="en-US"/>
          </a:p>
        </p:txBody>
      </p:sp>
    </p:spTree>
    <p:extLst>
      <p:ext uri="{BB962C8B-B14F-4D97-AF65-F5344CB8AC3E}">
        <p14:creationId xmlns:p14="http://schemas.microsoft.com/office/powerpoint/2010/main" val="85110041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818"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823" r:id="rId34"/>
    <p:sldLayoutId id="2147483744" r:id="rId35"/>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de-DE"/>
              <a:t>IBM Cloud / Fast Start 2018 /  © 2017 IBM Corporation</a:t>
            </a:r>
            <a:endParaRPr lang="en-US"/>
          </a:p>
        </p:txBody>
      </p:sp>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817"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 id="2147483804" r:id="rId23"/>
    <p:sldLayoutId id="2147483805" r:id="rId24"/>
    <p:sldLayoutId id="2147483806" r:id="rId25"/>
    <p:sldLayoutId id="2147483807" r:id="rId26"/>
    <p:sldLayoutId id="2147483808" r:id="rId27"/>
    <p:sldLayoutId id="2147483809" r:id="rId28"/>
    <p:sldLayoutId id="2147483810" r:id="rId29"/>
    <p:sldLayoutId id="2147483811" r:id="rId30"/>
    <p:sldLayoutId id="2147483812" r:id="rId31"/>
    <p:sldLayoutId id="2147483813" r:id="rId32"/>
    <p:sldLayoutId id="2147483814" r:id="rId33"/>
    <p:sldLayoutId id="2147483825" r:id="rId34"/>
    <p:sldLayoutId id="2147483816" r:id="rId35"/>
    <p:sldLayoutId id="2147483829" r:id="rId36"/>
  </p:sldLayoutIdLst>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3.xml"/><Relationship Id="rId6" Type="http://schemas.openxmlformats.org/officeDocument/2006/relationships/image" Target="../media/image17.png"/><Relationship Id="rId5" Type="http://schemas.openxmlformats.org/officeDocument/2006/relationships/image" Target="../media/image12.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tiff"/><Relationship Id="rId1" Type="http://schemas.openxmlformats.org/officeDocument/2006/relationships/slideLayout" Target="../slideLayouts/slideLayout73.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5.xml.rels><?xml version="1.0" encoding="UTF-8" standalone="yes"?>
<Relationships xmlns="http://schemas.openxmlformats.org/package/2006/relationships"><Relationship Id="rId3" Type="http://schemas.openxmlformats.org/officeDocument/2006/relationships/hyperlink" Target="https://w3-connections.ibm.com/wikis/home?lang=en#!/wiki/Wf58c4c538dbf_45b4_b7a7_5003d0ceb79b/page/ZACS" TargetMode="External"/><Relationship Id="rId2" Type="http://schemas.openxmlformats.org/officeDocument/2006/relationships/hyperlink" Target="https://datascience.ibm.com/docs/content/local/welcome.html" TargetMode="External"/><Relationship Id="rId1" Type="http://schemas.openxmlformats.org/officeDocument/2006/relationships/slideLayout" Target="../slideLayouts/slideLayout9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0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de-DE" dirty="0"/>
              <a:t>IBM Cloud / Fast Start 2018 /  © 2017 IBM Corporation</a:t>
            </a:r>
            <a:endParaRPr lang="en-US" dirty="0"/>
          </a:p>
        </p:txBody>
      </p:sp>
      <p:sp>
        <p:nvSpPr>
          <p:cNvPr id="2" name="Title 1"/>
          <p:cNvSpPr>
            <a:spLocks noGrp="1"/>
          </p:cNvSpPr>
          <p:nvPr>
            <p:ph type="title"/>
          </p:nvPr>
        </p:nvSpPr>
        <p:spPr>
          <a:xfrm>
            <a:off x="228599" y="203781"/>
            <a:ext cx="4488874" cy="4479344"/>
          </a:xfrm>
        </p:spPr>
        <p:txBody>
          <a:bodyPr/>
          <a:lstStyle/>
          <a:p>
            <a:r>
              <a:rPr lang="en-US" dirty="0">
                <a:solidFill>
                  <a:schemeClr val="accent2"/>
                </a:solidFill>
              </a:rPr>
              <a:t>Fast Start 2018</a:t>
            </a:r>
            <a:br>
              <a:rPr lang="en-US" dirty="0"/>
            </a:br>
            <a:r>
              <a:rPr lang="en-US" dirty="0"/>
              <a:t>Optimizing Resources, Scheduling, and Deployment</a:t>
            </a:r>
            <a:br>
              <a:rPr lang="en-US" dirty="0"/>
            </a:br>
            <a:r>
              <a:rPr lang="en-US" dirty="0"/>
              <a:t>With</a:t>
            </a:r>
            <a:br>
              <a:rPr lang="en-US" dirty="0"/>
            </a:br>
            <a:r>
              <a:rPr lang="en-US" dirty="0"/>
              <a:t>Decision Optimization for DSX</a:t>
            </a:r>
            <a:br>
              <a:rPr lang="en-US" dirty="0"/>
            </a:br>
            <a:br>
              <a:rPr lang="en-US" sz="1600" dirty="0"/>
            </a:br>
            <a:r>
              <a:rPr lang="en-US" sz="1600" dirty="0"/>
              <a:t>Jo</a:t>
            </a:r>
            <a:r>
              <a:rPr lang="pt-BR" sz="1600" dirty="0" err="1"/>
              <a:t>ão</a:t>
            </a:r>
            <a:r>
              <a:rPr lang="pt-BR" sz="1600" dirty="0"/>
              <a:t> (John) Chaves</a:t>
            </a:r>
            <a:br>
              <a:rPr lang="en-US" sz="1600" dirty="0"/>
            </a:br>
            <a:r>
              <a:rPr lang="en-US" sz="1600" dirty="0"/>
              <a:t>Analytics Solutions Architect</a:t>
            </a:r>
          </a:p>
        </p:txBody>
      </p:sp>
    </p:spTree>
    <p:extLst>
      <p:ext uri="{BB962C8B-B14F-4D97-AF65-F5344CB8AC3E}">
        <p14:creationId xmlns:p14="http://schemas.microsoft.com/office/powerpoint/2010/main" val="1533064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C75A-5C8F-4D08-87D8-880432D26D1A}"/>
              </a:ext>
            </a:extLst>
          </p:cNvPr>
          <p:cNvSpPr>
            <a:spLocks noGrp="1"/>
          </p:cNvSpPr>
          <p:nvPr>
            <p:ph type="title"/>
          </p:nvPr>
        </p:nvSpPr>
        <p:spPr>
          <a:xfrm>
            <a:off x="228600" y="201168"/>
            <a:ext cx="7502236" cy="380790"/>
          </a:xfrm>
        </p:spPr>
        <p:txBody>
          <a:bodyPr/>
          <a:lstStyle/>
          <a:p>
            <a:r>
              <a:rPr lang="en-US" dirty="0"/>
              <a:t>Using the </a:t>
            </a:r>
            <a:r>
              <a:rPr lang="en-US" dirty="0" err="1"/>
              <a:t>DOCplex</a:t>
            </a:r>
            <a:r>
              <a:rPr lang="en-US" dirty="0"/>
              <a:t> Python API on Jupyter Notebooks</a:t>
            </a:r>
          </a:p>
        </p:txBody>
      </p:sp>
      <p:sp>
        <p:nvSpPr>
          <p:cNvPr id="3" name="Slide Number Placeholder 2">
            <a:extLst>
              <a:ext uri="{FF2B5EF4-FFF2-40B4-BE49-F238E27FC236}">
                <a16:creationId xmlns:a16="http://schemas.microsoft.com/office/drawing/2014/main" id="{9A5C1EA8-029A-41D6-A600-4BE5E5C098C3}"/>
              </a:ext>
            </a:extLst>
          </p:cNvPr>
          <p:cNvSpPr>
            <a:spLocks noGrp="1"/>
          </p:cNvSpPr>
          <p:nvPr>
            <p:ph type="sldNum" sz="quarter" idx="10"/>
          </p:nvPr>
        </p:nvSpPr>
        <p:spPr/>
        <p:txBody>
          <a:bodyPr/>
          <a:lstStyle/>
          <a:p>
            <a:fld id="{D0BE6F14-FF48-0F4F-A8AA-2E3F25371E4A}" type="slidenum">
              <a:rPr lang="en-US" smtClean="0"/>
              <a:pPr/>
              <a:t>10</a:t>
            </a:fld>
            <a:endParaRPr lang="en-US"/>
          </a:p>
        </p:txBody>
      </p:sp>
      <p:sp>
        <p:nvSpPr>
          <p:cNvPr id="4" name="Footer Placeholder 3">
            <a:extLst>
              <a:ext uri="{FF2B5EF4-FFF2-40B4-BE49-F238E27FC236}">
                <a16:creationId xmlns:a16="http://schemas.microsoft.com/office/drawing/2014/main" id="{FEA99855-BD1E-4E21-9DC0-572FC2E9B85C}"/>
              </a:ext>
            </a:extLst>
          </p:cNvPr>
          <p:cNvSpPr>
            <a:spLocks noGrp="1"/>
          </p:cNvSpPr>
          <p:nvPr>
            <p:ph type="ftr" sz="quarter" idx="11"/>
          </p:nvPr>
        </p:nvSpPr>
        <p:spPr/>
        <p:txBody>
          <a:bodyPr/>
          <a:lstStyle/>
          <a:p>
            <a:r>
              <a:rPr lang="de-DE" dirty="0"/>
              <a:t>IBM Cloud / Fast Start 2018 /  © 201 IBM Corporation</a:t>
            </a:r>
            <a:endParaRPr lang="en-US" dirty="0"/>
          </a:p>
        </p:txBody>
      </p:sp>
      <p:sp>
        <p:nvSpPr>
          <p:cNvPr id="7" name="Text Box 3">
            <a:extLst>
              <a:ext uri="{FF2B5EF4-FFF2-40B4-BE49-F238E27FC236}">
                <a16:creationId xmlns:a16="http://schemas.microsoft.com/office/drawing/2014/main" id="{42186E64-C1AD-4F6B-93D0-4B4718DB0234}"/>
              </a:ext>
            </a:extLst>
          </p:cNvPr>
          <p:cNvSpPr txBox="1">
            <a:spLocks noChangeArrowheads="1"/>
          </p:cNvSpPr>
          <p:nvPr/>
        </p:nvSpPr>
        <p:spPr bwMode="auto">
          <a:xfrm>
            <a:off x="6730280" y="3540270"/>
            <a:ext cx="1847850"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2pPr>
            <a:lvl3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3pPr>
            <a:lvl4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S PGothic" panose="020B0600070205080204" pitchFamily="34" charset="-128"/>
              </a:defRPr>
            </a:lvl4pPr>
            <a:lvl5pPr>
              <a:spcBef>
                <a:spcPts val="3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1200" b="1" dirty="0" err="1"/>
              <a:t>DOCloud</a:t>
            </a:r>
            <a:r>
              <a:rPr lang="en-US" altLang="en-US" sz="1200" b="1" dirty="0"/>
              <a:t> Servers</a:t>
            </a:r>
          </a:p>
          <a:p>
            <a:pPr algn="ctr" eaLnBrk="1" hangingPunct="1">
              <a:spcBef>
                <a:spcPct val="0"/>
              </a:spcBef>
              <a:buClrTx/>
              <a:buFontTx/>
              <a:buNone/>
            </a:pPr>
            <a:r>
              <a:rPr lang="en-US" altLang="en-US" sz="1200" b="1" dirty="0"/>
              <a:t>(on Cloud or On </a:t>
            </a:r>
            <a:r>
              <a:rPr lang="en-US" altLang="en-US" sz="1200" b="1" dirty="0" err="1"/>
              <a:t>Prem</a:t>
            </a:r>
            <a:r>
              <a:rPr lang="en-US" altLang="en-US" sz="1200" b="1" dirty="0"/>
              <a:t>)</a:t>
            </a:r>
          </a:p>
        </p:txBody>
      </p:sp>
      <p:sp>
        <p:nvSpPr>
          <p:cNvPr id="9" name="Text Box 6">
            <a:extLst>
              <a:ext uri="{FF2B5EF4-FFF2-40B4-BE49-F238E27FC236}">
                <a16:creationId xmlns:a16="http://schemas.microsoft.com/office/drawing/2014/main" id="{91ED9821-C4A9-4439-B33E-139E5C9ADEFD}"/>
              </a:ext>
            </a:extLst>
          </p:cNvPr>
          <p:cNvSpPr txBox="1">
            <a:spLocks noChangeArrowheads="1"/>
          </p:cNvSpPr>
          <p:nvPr/>
        </p:nvSpPr>
        <p:spPr bwMode="auto">
          <a:xfrm>
            <a:off x="4037734" y="1390367"/>
            <a:ext cx="2020887"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2pPr>
            <a:lvl3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3pPr>
            <a:lvl4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S PGothic" panose="020B0600070205080204" pitchFamily="34" charset="-128"/>
              </a:defRPr>
            </a:lvl4pPr>
            <a:lvl5pPr>
              <a:spcBef>
                <a:spcPts val="3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9pPr>
          </a:lstStyle>
          <a:p>
            <a:pPr eaLnBrk="1" hangingPunct="1">
              <a:spcBef>
                <a:spcPct val="0"/>
              </a:spcBef>
              <a:buClrTx/>
              <a:buFontTx/>
              <a:buNone/>
            </a:pPr>
            <a:r>
              <a:rPr lang="en-US" altLang="en-US" sz="1200" b="1" dirty="0"/>
              <a:t>Create the Model, Objectives and Constraints</a:t>
            </a:r>
          </a:p>
        </p:txBody>
      </p:sp>
      <p:sp>
        <p:nvSpPr>
          <p:cNvPr id="11" name="Text Box 8">
            <a:extLst>
              <a:ext uri="{FF2B5EF4-FFF2-40B4-BE49-F238E27FC236}">
                <a16:creationId xmlns:a16="http://schemas.microsoft.com/office/drawing/2014/main" id="{DA7A580A-7332-4A29-8DE1-43C3B5D3C7AF}"/>
              </a:ext>
            </a:extLst>
          </p:cNvPr>
          <p:cNvSpPr txBox="1">
            <a:spLocks noChangeArrowheads="1"/>
          </p:cNvSpPr>
          <p:nvPr/>
        </p:nvSpPr>
        <p:spPr bwMode="auto">
          <a:xfrm>
            <a:off x="4056784" y="2427288"/>
            <a:ext cx="1746250"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2pPr>
            <a:lvl3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3pPr>
            <a:lvl4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S PGothic" panose="020B0600070205080204" pitchFamily="34" charset="-128"/>
              </a:defRPr>
            </a:lvl4pPr>
            <a:lvl5pPr>
              <a:spcBef>
                <a:spcPts val="3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9pPr>
          </a:lstStyle>
          <a:p>
            <a:pPr eaLnBrk="1" hangingPunct="1">
              <a:spcBef>
                <a:spcPct val="0"/>
              </a:spcBef>
              <a:buClrTx/>
              <a:buFontTx/>
              <a:buNone/>
            </a:pPr>
            <a:r>
              <a:rPr lang="en-US" altLang="en-US" sz="1200" b="1" dirty="0"/>
              <a:t>Submit the job</a:t>
            </a:r>
          </a:p>
        </p:txBody>
      </p:sp>
      <p:pic>
        <p:nvPicPr>
          <p:cNvPr id="12" name="Picture 9">
            <a:extLst>
              <a:ext uri="{FF2B5EF4-FFF2-40B4-BE49-F238E27FC236}">
                <a16:creationId xmlns:a16="http://schemas.microsoft.com/office/drawing/2014/main" id="{D3BF6D0E-8924-4ED5-9E7A-067BC2F21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5746" y="2295525"/>
            <a:ext cx="552450" cy="552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 name="Text Box 10">
            <a:extLst>
              <a:ext uri="{FF2B5EF4-FFF2-40B4-BE49-F238E27FC236}">
                <a16:creationId xmlns:a16="http://schemas.microsoft.com/office/drawing/2014/main" id="{F9B52380-5A36-463D-B39C-F944303DDC52}"/>
              </a:ext>
            </a:extLst>
          </p:cNvPr>
          <p:cNvSpPr txBox="1">
            <a:spLocks noChangeArrowheads="1"/>
          </p:cNvSpPr>
          <p:nvPr/>
        </p:nvSpPr>
        <p:spPr bwMode="auto">
          <a:xfrm>
            <a:off x="4037734" y="3440113"/>
            <a:ext cx="1847850"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2pPr>
            <a:lvl3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3pPr>
            <a:lvl4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S PGothic" panose="020B0600070205080204" pitchFamily="34" charset="-128"/>
              </a:defRPr>
            </a:lvl4pPr>
            <a:lvl5pPr>
              <a:spcBef>
                <a:spcPts val="3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9pPr>
          </a:lstStyle>
          <a:p>
            <a:pPr eaLnBrk="1" hangingPunct="1">
              <a:spcBef>
                <a:spcPct val="0"/>
              </a:spcBef>
              <a:buClrTx/>
              <a:buFontTx/>
              <a:buNone/>
            </a:pPr>
            <a:r>
              <a:rPr lang="en-US" altLang="en-US" sz="1200" b="1" dirty="0"/>
              <a:t>Get the results  and display the results</a:t>
            </a:r>
          </a:p>
        </p:txBody>
      </p:sp>
      <p:pic>
        <p:nvPicPr>
          <p:cNvPr id="14" name="Picture 11">
            <a:extLst>
              <a:ext uri="{FF2B5EF4-FFF2-40B4-BE49-F238E27FC236}">
                <a16:creationId xmlns:a16="http://schemas.microsoft.com/office/drawing/2014/main" id="{F22EC6F2-0CDB-4949-8097-F10F56B3A9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2421" y="3324225"/>
            <a:ext cx="533400" cy="552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 name="Picture 12">
            <a:extLst>
              <a:ext uri="{FF2B5EF4-FFF2-40B4-BE49-F238E27FC236}">
                <a16:creationId xmlns:a16="http://schemas.microsoft.com/office/drawing/2014/main" id="{8105F8B2-EAB7-44C8-8F56-B113A83B5D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6863" y="1365250"/>
            <a:ext cx="1692275" cy="22558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AutoShape 13">
            <a:extLst>
              <a:ext uri="{FF2B5EF4-FFF2-40B4-BE49-F238E27FC236}">
                <a16:creationId xmlns:a16="http://schemas.microsoft.com/office/drawing/2014/main" id="{D0FDE07F-2F34-44FA-90CB-249BE021FB0F}"/>
              </a:ext>
            </a:extLst>
          </p:cNvPr>
          <p:cNvSpPr>
            <a:spLocks noChangeArrowheads="1"/>
          </p:cNvSpPr>
          <p:nvPr/>
        </p:nvSpPr>
        <p:spPr bwMode="auto">
          <a:xfrm>
            <a:off x="3764827" y="2925890"/>
            <a:ext cx="1747837" cy="184150"/>
          </a:xfrm>
          <a:prstGeom prst="rightArrow">
            <a:avLst>
              <a:gd name="adj1" fmla="val 50000"/>
              <a:gd name="adj2" fmla="val 237284"/>
            </a:avLst>
          </a:prstGeom>
          <a:solidFill>
            <a:srgbClr val="00767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8" name="AutoShape 15">
            <a:extLst>
              <a:ext uri="{FF2B5EF4-FFF2-40B4-BE49-F238E27FC236}">
                <a16:creationId xmlns:a16="http://schemas.microsoft.com/office/drawing/2014/main" id="{500E7996-D1C4-46D2-88BF-B1E1EBBF00AD}"/>
              </a:ext>
            </a:extLst>
          </p:cNvPr>
          <p:cNvSpPr>
            <a:spLocks noChangeArrowheads="1"/>
          </p:cNvSpPr>
          <p:nvPr/>
        </p:nvSpPr>
        <p:spPr bwMode="auto">
          <a:xfrm flipH="1" flipV="1">
            <a:off x="3764826" y="4011492"/>
            <a:ext cx="1747837" cy="184150"/>
          </a:xfrm>
          <a:prstGeom prst="rightArrow">
            <a:avLst>
              <a:gd name="adj1" fmla="val 50000"/>
              <a:gd name="adj2" fmla="val 237284"/>
            </a:avLst>
          </a:prstGeom>
          <a:solidFill>
            <a:srgbClr val="00767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9" name="Rectangle 16">
            <a:extLst>
              <a:ext uri="{FF2B5EF4-FFF2-40B4-BE49-F238E27FC236}">
                <a16:creationId xmlns:a16="http://schemas.microsoft.com/office/drawing/2014/main" id="{77C37AA9-D64B-4D8E-872C-F892D3123564}"/>
              </a:ext>
            </a:extLst>
          </p:cNvPr>
          <p:cNvSpPr>
            <a:spLocks noChangeArrowheads="1"/>
          </p:cNvSpPr>
          <p:nvPr/>
        </p:nvSpPr>
        <p:spPr bwMode="auto">
          <a:xfrm>
            <a:off x="6176963" y="2062163"/>
            <a:ext cx="434975" cy="1595437"/>
          </a:xfrm>
          <a:prstGeom prst="rect">
            <a:avLst/>
          </a:prstGeom>
          <a:solidFill>
            <a:srgbClr val="007670"/>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2pPr>
            <a:lvl3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3pPr>
            <a:lvl4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S PGothic" panose="020B0600070205080204" pitchFamily="34" charset="-128"/>
              </a:defRPr>
            </a:lvl4pPr>
            <a:lvl5pPr>
              <a:spcBef>
                <a:spcPts val="3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1200" b="1">
                <a:solidFill>
                  <a:srgbClr val="FFFFFF"/>
                </a:solidFill>
              </a:rPr>
              <a:t>API</a:t>
            </a:r>
          </a:p>
          <a:p>
            <a:pPr algn="ctr" eaLnBrk="1" hangingPunct="1">
              <a:spcBef>
                <a:spcPct val="0"/>
              </a:spcBef>
              <a:buClrTx/>
              <a:buFontTx/>
              <a:buNone/>
            </a:pPr>
            <a:endParaRPr lang="en-US" altLang="en-US" sz="1200" b="1">
              <a:solidFill>
                <a:srgbClr val="FFFFFF"/>
              </a:solidFill>
            </a:endParaRPr>
          </a:p>
        </p:txBody>
      </p:sp>
      <p:pic>
        <p:nvPicPr>
          <p:cNvPr id="6" name="Picture 5">
            <a:extLst>
              <a:ext uri="{FF2B5EF4-FFF2-40B4-BE49-F238E27FC236}">
                <a16:creationId xmlns:a16="http://schemas.microsoft.com/office/drawing/2014/main" id="{E07043EC-52E5-4B13-A849-8502533C7259}"/>
              </a:ext>
            </a:extLst>
          </p:cNvPr>
          <p:cNvPicPr>
            <a:picLocks noChangeAspect="1"/>
          </p:cNvPicPr>
          <p:nvPr/>
        </p:nvPicPr>
        <p:blipFill>
          <a:blip r:embed="rId5"/>
          <a:stretch>
            <a:fillRect/>
          </a:stretch>
        </p:blipFill>
        <p:spPr>
          <a:xfrm>
            <a:off x="147747" y="1428268"/>
            <a:ext cx="2721009" cy="2934422"/>
          </a:xfrm>
          <a:prstGeom prst="rect">
            <a:avLst/>
          </a:prstGeom>
        </p:spPr>
      </p:pic>
      <p:sp>
        <p:nvSpPr>
          <p:cNvPr id="20" name="Text Box 3">
            <a:extLst>
              <a:ext uri="{FF2B5EF4-FFF2-40B4-BE49-F238E27FC236}">
                <a16:creationId xmlns:a16="http://schemas.microsoft.com/office/drawing/2014/main" id="{6A5D8803-4318-42D3-AC77-AB989ACA0120}"/>
              </a:ext>
            </a:extLst>
          </p:cNvPr>
          <p:cNvSpPr txBox="1">
            <a:spLocks noChangeArrowheads="1"/>
          </p:cNvSpPr>
          <p:nvPr/>
        </p:nvSpPr>
        <p:spPr bwMode="auto">
          <a:xfrm>
            <a:off x="322262" y="1058208"/>
            <a:ext cx="1847850"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2pPr>
            <a:lvl3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000000"/>
                </a:solidFill>
                <a:latin typeface="Arial" panose="020B0604020202020204" pitchFamily="34" charset="0"/>
                <a:ea typeface="MS PGothic" panose="020B0600070205080204" pitchFamily="34" charset="-128"/>
              </a:defRPr>
            </a:lvl3pPr>
            <a:lvl4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Arial" panose="020B0604020202020204" pitchFamily="34" charset="0"/>
                <a:ea typeface="MS PGothic" panose="020B0600070205080204" pitchFamily="34" charset="-128"/>
              </a:defRPr>
            </a:lvl4pPr>
            <a:lvl5pPr>
              <a:spcBef>
                <a:spcPts val="3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spcBef>
                <a:spcPts val="3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Arial" panose="020B0604020202020204" pitchFamily="34" charset="0"/>
                <a:ea typeface="MS PGothic" panose="020B0600070205080204" pitchFamily="34" charset="-128"/>
              </a:defRPr>
            </a:lvl9pPr>
          </a:lstStyle>
          <a:p>
            <a:pPr algn="ctr" eaLnBrk="1" hangingPunct="1">
              <a:spcBef>
                <a:spcPct val="0"/>
              </a:spcBef>
              <a:buClrTx/>
              <a:buFontTx/>
              <a:buNone/>
            </a:pPr>
            <a:r>
              <a:rPr lang="en-US" altLang="en-US" sz="1200" b="1" dirty="0"/>
              <a:t>Jupyter Notebook</a:t>
            </a:r>
          </a:p>
        </p:txBody>
      </p:sp>
      <p:pic>
        <p:nvPicPr>
          <p:cNvPr id="21" name="Picture 20">
            <a:extLst>
              <a:ext uri="{FF2B5EF4-FFF2-40B4-BE49-F238E27FC236}">
                <a16:creationId xmlns:a16="http://schemas.microsoft.com/office/drawing/2014/main" id="{A6E46599-82E4-4934-B29B-C378AED55EA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42421" y="1429015"/>
            <a:ext cx="492337" cy="603972"/>
          </a:xfrm>
          <a:prstGeom prst="rect">
            <a:avLst/>
          </a:prstGeom>
        </p:spPr>
      </p:pic>
    </p:spTree>
    <p:extLst>
      <p:ext uri="{BB962C8B-B14F-4D97-AF65-F5344CB8AC3E}">
        <p14:creationId xmlns:p14="http://schemas.microsoft.com/office/powerpoint/2010/main" val="2972116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18E56-1350-47DD-AEE4-C4FF5EC62461}"/>
              </a:ext>
            </a:extLst>
          </p:cNvPr>
          <p:cNvSpPr>
            <a:spLocks noGrp="1"/>
          </p:cNvSpPr>
          <p:nvPr>
            <p:ph type="title"/>
          </p:nvPr>
        </p:nvSpPr>
        <p:spPr>
          <a:xfrm>
            <a:off x="228600" y="201168"/>
            <a:ext cx="3367007" cy="489633"/>
          </a:xfrm>
        </p:spPr>
        <p:txBody>
          <a:bodyPr/>
          <a:lstStyle/>
          <a:p>
            <a:r>
              <a:rPr lang="en-US" dirty="0"/>
              <a:t>Using the DODS Add-on</a:t>
            </a:r>
          </a:p>
        </p:txBody>
      </p:sp>
      <p:sp>
        <p:nvSpPr>
          <p:cNvPr id="3" name="Slide Number Placeholder 2">
            <a:extLst>
              <a:ext uri="{FF2B5EF4-FFF2-40B4-BE49-F238E27FC236}">
                <a16:creationId xmlns:a16="http://schemas.microsoft.com/office/drawing/2014/main" id="{0AD3F703-E34C-49FF-8A31-8B3CBF639349}"/>
              </a:ext>
            </a:extLst>
          </p:cNvPr>
          <p:cNvSpPr>
            <a:spLocks noGrp="1"/>
          </p:cNvSpPr>
          <p:nvPr>
            <p:ph type="sldNum" sz="quarter" idx="10"/>
          </p:nvPr>
        </p:nvSpPr>
        <p:spPr/>
        <p:txBody>
          <a:bodyPr/>
          <a:lstStyle/>
          <a:p>
            <a:fld id="{D0BE6F14-FF48-0F4F-A8AA-2E3F25371E4A}" type="slidenum">
              <a:rPr lang="en-US" smtClean="0"/>
              <a:pPr/>
              <a:t>11</a:t>
            </a:fld>
            <a:endParaRPr lang="en-US"/>
          </a:p>
        </p:txBody>
      </p:sp>
      <p:sp>
        <p:nvSpPr>
          <p:cNvPr id="4" name="Footer Placeholder 3">
            <a:extLst>
              <a:ext uri="{FF2B5EF4-FFF2-40B4-BE49-F238E27FC236}">
                <a16:creationId xmlns:a16="http://schemas.microsoft.com/office/drawing/2014/main" id="{0E2DB4B0-A3E2-4A64-BD7B-23BD844C2F54}"/>
              </a:ext>
            </a:extLst>
          </p:cNvPr>
          <p:cNvSpPr>
            <a:spLocks noGrp="1"/>
          </p:cNvSpPr>
          <p:nvPr>
            <p:ph type="ftr" sz="quarter" idx="11"/>
          </p:nvPr>
        </p:nvSpPr>
        <p:spPr/>
        <p:txBody>
          <a:bodyPr/>
          <a:lstStyle/>
          <a:p>
            <a:r>
              <a:rPr lang="de-DE"/>
              <a:t>IBM Cloud / Fast Start 2018 /  © 201 IBM Corporation</a:t>
            </a:r>
            <a:endParaRPr lang="en-US" dirty="0"/>
          </a:p>
        </p:txBody>
      </p:sp>
      <p:sp>
        <p:nvSpPr>
          <p:cNvPr id="5" name="Text Placeholder 4">
            <a:extLst>
              <a:ext uri="{FF2B5EF4-FFF2-40B4-BE49-F238E27FC236}">
                <a16:creationId xmlns:a16="http://schemas.microsoft.com/office/drawing/2014/main" id="{4D27A845-4978-4945-B22A-443E0E56CD8E}"/>
              </a:ext>
            </a:extLst>
          </p:cNvPr>
          <p:cNvSpPr>
            <a:spLocks noGrp="1"/>
          </p:cNvSpPr>
          <p:nvPr>
            <p:ph type="body" sz="quarter" idx="12"/>
          </p:nvPr>
        </p:nvSpPr>
        <p:spPr>
          <a:xfrm>
            <a:off x="228600" y="1123950"/>
            <a:ext cx="3020291" cy="1667741"/>
          </a:xfrm>
        </p:spPr>
        <p:txBody>
          <a:bodyPr/>
          <a:lstStyle/>
          <a:p>
            <a:pPr marL="285750" indent="-285750">
              <a:buFont typeface="Arial" panose="020B0604020202020204" pitchFamily="34" charset="0"/>
              <a:buChar char="•"/>
            </a:pPr>
            <a:r>
              <a:rPr lang="en-US" dirty="0"/>
              <a:t>Select data input &amp; output</a:t>
            </a:r>
          </a:p>
          <a:p>
            <a:pPr marL="285750" indent="-285750">
              <a:buFont typeface="Arial" panose="020B0604020202020204" pitchFamily="34" charset="0"/>
              <a:buChar char="•"/>
            </a:pPr>
            <a:r>
              <a:rPr lang="en-US" dirty="0"/>
              <a:t>Manually create &amp; import a mode  or train one interactively</a:t>
            </a:r>
          </a:p>
          <a:p>
            <a:pPr marL="285750" indent="-285750">
              <a:buFont typeface="Arial" panose="020B0604020202020204" pitchFamily="34" charset="0"/>
              <a:buChar char="•"/>
            </a:pPr>
            <a:r>
              <a:rPr lang="en-US" dirty="0"/>
              <a:t>Basic charts and data widgets</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AF5CCDB0-6DA4-48C4-8E76-C625D3931788}"/>
              </a:ext>
            </a:extLst>
          </p:cNvPr>
          <p:cNvPicPr>
            <a:picLocks noChangeAspect="1"/>
          </p:cNvPicPr>
          <p:nvPr/>
        </p:nvPicPr>
        <p:blipFill>
          <a:blip r:embed="rId2"/>
          <a:stretch>
            <a:fillRect/>
          </a:stretch>
        </p:blipFill>
        <p:spPr>
          <a:xfrm>
            <a:off x="3248891" y="985492"/>
            <a:ext cx="5716957" cy="3467207"/>
          </a:xfrm>
          <a:prstGeom prst="rect">
            <a:avLst/>
          </a:prstGeom>
        </p:spPr>
      </p:pic>
    </p:spTree>
    <p:extLst>
      <p:ext uri="{BB962C8B-B14F-4D97-AF65-F5344CB8AC3E}">
        <p14:creationId xmlns:p14="http://schemas.microsoft.com/office/powerpoint/2010/main" val="4211712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18E56-1350-47DD-AEE4-C4FF5EC62461}"/>
              </a:ext>
            </a:extLst>
          </p:cNvPr>
          <p:cNvSpPr>
            <a:spLocks noGrp="1"/>
          </p:cNvSpPr>
          <p:nvPr>
            <p:ph type="title"/>
          </p:nvPr>
        </p:nvSpPr>
        <p:spPr>
          <a:xfrm>
            <a:off x="228600" y="201168"/>
            <a:ext cx="8402782" cy="855726"/>
          </a:xfrm>
        </p:spPr>
        <p:txBody>
          <a:bodyPr/>
          <a:lstStyle/>
          <a:p>
            <a:r>
              <a:rPr lang="en-US" dirty="0"/>
              <a:t>Using DODS Decision Framework API (BETA) </a:t>
            </a:r>
            <a:br>
              <a:rPr lang="en-US" dirty="0"/>
            </a:br>
            <a:r>
              <a:rPr lang="en-US" dirty="0"/>
              <a:t>in Jupyter Notebooks</a:t>
            </a:r>
          </a:p>
        </p:txBody>
      </p:sp>
      <p:sp>
        <p:nvSpPr>
          <p:cNvPr id="3" name="Slide Number Placeholder 2">
            <a:extLst>
              <a:ext uri="{FF2B5EF4-FFF2-40B4-BE49-F238E27FC236}">
                <a16:creationId xmlns:a16="http://schemas.microsoft.com/office/drawing/2014/main" id="{0AD3F703-E34C-49FF-8A31-8B3CBF639349}"/>
              </a:ext>
            </a:extLst>
          </p:cNvPr>
          <p:cNvSpPr>
            <a:spLocks noGrp="1"/>
          </p:cNvSpPr>
          <p:nvPr>
            <p:ph type="sldNum" sz="quarter" idx="10"/>
          </p:nvPr>
        </p:nvSpPr>
        <p:spPr/>
        <p:txBody>
          <a:bodyPr/>
          <a:lstStyle/>
          <a:p>
            <a:fld id="{D0BE6F14-FF48-0F4F-A8AA-2E3F25371E4A}" type="slidenum">
              <a:rPr lang="en-US" smtClean="0"/>
              <a:pPr/>
              <a:t>12</a:t>
            </a:fld>
            <a:endParaRPr lang="en-US"/>
          </a:p>
        </p:txBody>
      </p:sp>
      <p:sp>
        <p:nvSpPr>
          <p:cNvPr id="4" name="Footer Placeholder 3">
            <a:extLst>
              <a:ext uri="{FF2B5EF4-FFF2-40B4-BE49-F238E27FC236}">
                <a16:creationId xmlns:a16="http://schemas.microsoft.com/office/drawing/2014/main" id="{0E2DB4B0-A3E2-4A64-BD7B-23BD844C2F54}"/>
              </a:ext>
            </a:extLst>
          </p:cNvPr>
          <p:cNvSpPr>
            <a:spLocks noGrp="1"/>
          </p:cNvSpPr>
          <p:nvPr>
            <p:ph type="ftr" sz="quarter" idx="11"/>
          </p:nvPr>
        </p:nvSpPr>
        <p:spPr/>
        <p:txBody>
          <a:bodyPr/>
          <a:lstStyle/>
          <a:p>
            <a:r>
              <a:rPr lang="de-DE"/>
              <a:t>IBM Cloud / Fast Start 2018 /  © 201 IBM Corporation</a:t>
            </a:r>
            <a:endParaRPr lang="en-US" dirty="0"/>
          </a:p>
        </p:txBody>
      </p:sp>
      <p:sp>
        <p:nvSpPr>
          <p:cNvPr id="5" name="Text Placeholder 4">
            <a:extLst>
              <a:ext uri="{FF2B5EF4-FFF2-40B4-BE49-F238E27FC236}">
                <a16:creationId xmlns:a16="http://schemas.microsoft.com/office/drawing/2014/main" id="{4D27A845-4978-4945-B22A-443E0E56CD8E}"/>
              </a:ext>
            </a:extLst>
          </p:cNvPr>
          <p:cNvSpPr>
            <a:spLocks noGrp="1"/>
          </p:cNvSpPr>
          <p:nvPr>
            <p:ph type="body" sz="quarter" idx="12"/>
          </p:nvPr>
        </p:nvSpPr>
        <p:spPr>
          <a:xfrm>
            <a:off x="296286" y="1127916"/>
            <a:ext cx="4095193" cy="855726"/>
          </a:xfrm>
        </p:spPr>
        <p:txBody>
          <a:bodyPr/>
          <a:lstStyle/>
          <a:p>
            <a:pPr marL="285750" indent="-285750">
              <a:buFont typeface="Arial" panose="020B0604020202020204" pitchFamily="34" charset="0"/>
              <a:buChar char="•"/>
            </a:pPr>
            <a:r>
              <a:rPr lang="en-US" dirty="0"/>
              <a:t>Use and existing Scenario or create a new one</a:t>
            </a:r>
          </a:p>
          <a:p>
            <a:pPr marL="285750" indent="-285750">
              <a:buFont typeface="Arial" panose="020B0604020202020204" pitchFamily="34" charset="0"/>
              <a:buChar char="•"/>
            </a:pPr>
            <a:r>
              <a:rPr lang="en-US" dirty="0"/>
              <a:t>Useful for What-If analysis</a:t>
            </a:r>
          </a:p>
          <a:p>
            <a:pPr marL="285750" indent="-285750">
              <a:buFont typeface="Arial" panose="020B0604020202020204" pitchFamily="34" charset="0"/>
              <a:buChar char="•"/>
            </a:pPr>
            <a:r>
              <a:rPr lang="en-US" dirty="0"/>
              <a:t>Use the Python API in a Notebook or REST API</a:t>
            </a:r>
          </a:p>
          <a:p>
            <a:endParaRPr lang="en-US" dirty="0"/>
          </a:p>
        </p:txBody>
      </p:sp>
      <p:pic>
        <p:nvPicPr>
          <p:cNvPr id="7" name="Picture 6">
            <a:extLst>
              <a:ext uri="{FF2B5EF4-FFF2-40B4-BE49-F238E27FC236}">
                <a16:creationId xmlns:a16="http://schemas.microsoft.com/office/drawing/2014/main" id="{D5D330CB-1481-47C4-80C5-C74BD41AACD7}"/>
              </a:ext>
            </a:extLst>
          </p:cNvPr>
          <p:cNvPicPr>
            <a:picLocks noChangeAspect="1"/>
          </p:cNvPicPr>
          <p:nvPr/>
        </p:nvPicPr>
        <p:blipFill>
          <a:blip r:embed="rId2"/>
          <a:stretch>
            <a:fillRect/>
          </a:stretch>
        </p:blipFill>
        <p:spPr>
          <a:xfrm>
            <a:off x="4391479" y="1056894"/>
            <a:ext cx="4507253" cy="3546103"/>
          </a:xfrm>
          <a:prstGeom prst="rect">
            <a:avLst/>
          </a:prstGeom>
        </p:spPr>
      </p:pic>
      <p:pic>
        <p:nvPicPr>
          <p:cNvPr id="8" name="Picture 7">
            <a:extLst>
              <a:ext uri="{FF2B5EF4-FFF2-40B4-BE49-F238E27FC236}">
                <a16:creationId xmlns:a16="http://schemas.microsoft.com/office/drawing/2014/main" id="{E01C30BB-94D6-42D1-93DC-8020AF61881D}"/>
              </a:ext>
            </a:extLst>
          </p:cNvPr>
          <p:cNvPicPr>
            <a:picLocks noChangeAspect="1"/>
          </p:cNvPicPr>
          <p:nvPr/>
        </p:nvPicPr>
        <p:blipFill>
          <a:blip r:embed="rId3"/>
          <a:stretch>
            <a:fillRect/>
          </a:stretch>
        </p:blipFill>
        <p:spPr>
          <a:xfrm>
            <a:off x="1181692" y="1983643"/>
            <a:ext cx="2057124" cy="2644060"/>
          </a:xfrm>
          <a:prstGeom prst="rect">
            <a:avLst/>
          </a:prstGeom>
        </p:spPr>
      </p:pic>
    </p:spTree>
    <p:extLst>
      <p:ext uri="{BB962C8B-B14F-4D97-AF65-F5344CB8AC3E}">
        <p14:creationId xmlns:p14="http://schemas.microsoft.com/office/powerpoint/2010/main" val="6604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262">
            <a:extLst>
              <a:ext uri="{FF2B5EF4-FFF2-40B4-BE49-F238E27FC236}">
                <a16:creationId xmlns:a16="http://schemas.microsoft.com/office/drawing/2014/main" id="{2CDD88A0-094F-46EA-944C-4C0F1BCA28D5}"/>
              </a:ext>
            </a:extLst>
          </p:cNvPr>
          <p:cNvSpPr/>
          <p:nvPr/>
        </p:nvSpPr>
        <p:spPr>
          <a:xfrm flipH="1">
            <a:off x="3657914" y="3282304"/>
            <a:ext cx="0" cy="587258"/>
          </a:xfrm>
          <a:prstGeom prst="line">
            <a:avLst/>
          </a:prstGeom>
          <a:noFill/>
          <a:ln w="38100" cap="flat">
            <a:solidFill>
              <a:srgbClr val="89196B"/>
            </a:solidFill>
            <a:prstDash val="solid"/>
            <a:round/>
            <a:headEnd type="oval" w="med" len="med"/>
            <a:tailEnd type="oval" w="med" len="med"/>
          </a:ln>
          <a:effectLst>
            <a:outerShdw blurRad="50800" dist="38100" dir="2700000" rotWithShape="0">
              <a:srgbClr val="000000">
                <a:alpha val="40000"/>
              </a:srgbClr>
            </a:outerShdw>
          </a:effectLst>
        </p:spPr>
        <p:txBody>
          <a:bodyPr wrap="square" lIns="0" tIns="0" rIns="0" bIns="0" numCol="1" anchor="t">
            <a:noAutofit/>
          </a:bodyPr>
          <a:lstStyle/>
          <a:p>
            <a:pPr lvl="0">
              <a:lnSpc>
                <a:spcPct val="100000"/>
              </a:lnSpc>
              <a:defRPr sz="1200">
                <a:solidFill>
                  <a:srgbClr val="000000"/>
                </a:solidFill>
              </a:defRPr>
            </a:pPr>
            <a:endParaRPr/>
          </a:p>
        </p:txBody>
      </p:sp>
      <p:sp>
        <p:nvSpPr>
          <p:cNvPr id="16" name="Shape 262">
            <a:extLst>
              <a:ext uri="{FF2B5EF4-FFF2-40B4-BE49-F238E27FC236}">
                <a16:creationId xmlns:a16="http://schemas.microsoft.com/office/drawing/2014/main" id="{FE66206C-2EB0-48BC-8EEC-FBCBF2B88AD3}"/>
              </a:ext>
            </a:extLst>
          </p:cNvPr>
          <p:cNvSpPr/>
          <p:nvPr/>
        </p:nvSpPr>
        <p:spPr>
          <a:xfrm flipH="1">
            <a:off x="4455277" y="2389958"/>
            <a:ext cx="0" cy="892346"/>
          </a:xfrm>
          <a:prstGeom prst="line">
            <a:avLst/>
          </a:prstGeom>
          <a:noFill/>
          <a:ln w="38100" cap="flat">
            <a:solidFill>
              <a:srgbClr val="89196B"/>
            </a:solidFill>
            <a:prstDash val="solid"/>
            <a:round/>
            <a:headEnd type="oval" w="med" len="med"/>
            <a:tailEnd type="oval" w="med" len="med"/>
          </a:ln>
          <a:effectLst>
            <a:outerShdw blurRad="50800" dist="38100" dir="2700000" rotWithShape="0">
              <a:srgbClr val="000000">
                <a:alpha val="40000"/>
              </a:srgbClr>
            </a:outerShdw>
          </a:effectLst>
        </p:spPr>
        <p:txBody>
          <a:bodyPr wrap="square" lIns="0" tIns="0" rIns="0" bIns="0" numCol="1" anchor="t">
            <a:noAutofit/>
          </a:bodyPr>
          <a:lstStyle/>
          <a:p>
            <a:pPr lvl="0">
              <a:lnSpc>
                <a:spcPct val="100000"/>
              </a:lnSpc>
              <a:defRPr sz="1200">
                <a:solidFill>
                  <a:srgbClr val="000000"/>
                </a:solidFill>
              </a:defRPr>
            </a:pPr>
            <a:endParaRPr/>
          </a:p>
        </p:txBody>
      </p:sp>
      <p:sp>
        <p:nvSpPr>
          <p:cNvPr id="2" name="Title 1">
            <a:extLst>
              <a:ext uri="{FF2B5EF4-FFF2-40B4-BE49-F238E27FC236}">
                <a16:creationId xmlns:a16="http://schemas.microsoft.com/office/drawing/2014/main" id="{E9218E56-1350-47DD-AEE4-C4FF5EC62461}"/>
              </a:ext>
            </a:extLst>
          </p:cNvPr>
          <p:cNvSpPr>
            <a:spLocks noGrp="1"/>
          </p:cNvSpPr>
          <p:nvPr>
            <p:ph type="title"/>
          </p:nvPr>
        </p:nvSpPr>
        <p:spPr>
          <a:xfrm>
            <a:off x="228600" y="201168"/>
            <a:ext cx="8402782" cy="855726"/>
          </a:xfrm>
        </p:spPr>
        <p:txBody>
          <a:bodyPr/>
          <a:lstStyle/>
          <a:p>
            <a:r>
              <a:rPr lang="en-US" dirty="0"/>
              <a:t>Using the Remote Execution Service (BETA)</a:t>
            </a:r>
          </a:p>
        </p:txBody>
      </p:sp>
      <p:sp>
        <p:nvSpPr>
          <p:cNvPr id="3" name="Slide Number Placeholder 2">
            <a:extLst>
              <a:ext uri="{FF2B5EF4-FFF2-40B4-BE49-F238E27FC236}">
                <a16:creationId xmlns:a16="http://schemas.microsoft.com/office/drawing/2014/main" id="{0AD3F703-E34C-49FF-8A31-8B3CBF639349}"/>
              </a:ext>
            </a:extLst>
          </p:cNvPr>
          <p:cNvSpPr>
            <a:spLocks noGrp="1"/>
          </p:cNvSpPr>
          <p:nvPr>
            <p:ph type="sldNum" sz="quarter" idx="10"/>
          </p:nvPr>
        </p:nvSpPr>
        <p:spPr>
          <a:xfrm>
            <a:off x="6858000" y="4826480"/>
            <a:ext cx="2057400" cy="137160"/>
          </a:xfrm>
        </p:spPr>
        <p:txBody>
          <a:bodyPr/>
          <a:lstStyle/>
          <a:p>
            <a:fld id="{D0BE6F14-FF48-0F4F-A8AA-2E3F25371E4A}" type="slidenum">
              <a:rPr lang="en-US" smtClean="0"/>
              <a:pPr/>
              <a:t>13</a:t>
            </a:fld>
            <a:endParaRPr lang="en-US"/>
          </a:p>
        </p:txBody>
      </p:sp>
      <p:sp>
        <p:nvSpPr>
          <p:cNvPr id="4" name="Footer Placeholder 3">
            <a:extLst>
              <a:ext uri="{FF2B5EF4-FFF2-40B4-BE49-F238E27FC236}">
                <a16:creationId xmlns:a16="http://schemas.microsoft.com/office/drawing/2014/main" id="{0E2DB4B0-A3E2-4A64-BD7B-23BD844C2F54}"/>
              </a:ext>
            </a:extLst>
          </p:cNvPr>
          <p:cNvSpPr>
            <a:spLocks noGrp="1"/>
          </p:cNvSpPr>
          <p:nvPr>
            <p:ph type="ftr" sz="quarter" idx="11"/>
          </p:nvPr>
        </p:nvSpPr>
        <p:spPr/>
        <p:txBody>
          <a:bodyPr/>
          <a:lstStyle/>
          <a:p>
            <a:r>
              <a:rPr lang="de-DE"/>
              <a:t>IBM Cloud / Fast Start 2018 /  © 201 IBM Corporation</a:t>
            </a:r>
            <a:endParaRPr lang="en-US" dirty="0"/>
          </a:p>
        </p:txBody>
      </p:sp>
      <p:sp>
        <p:nvSpPr>
          <p:cNvPr id="5" name="Text Placeholder 4">
            <a:extLst>
              <a:ext uri="{FF2B5EF4-FFF2-40B4-BE49-F238E27FC236}">
                <a16:creationId xmlns:a16="http://schemas.microsoft.com/office/drawing/2014/main" id="{4D27A845-4978-4945-B22A-443E0E56CD8E}"/>
              </a:ext>
            </a:extLst>
          </p:cNvPr>
          <p:cNvSpPr>
            <a:spLocks noGrp="1"/>
          </p:cNvSpPr>
          <p:nvPr>
            <p:ph type="body" sz="quarter" idx="12"/>
          </p:nvPr>
        </p:nvSpPr>
        <p:spPr>
          <a:xfrm>
            <a:off x="332508" y="733423"/>
            <a:ext cx="6740237" cy="855727"/>
          </a:xfrm>
        </p:spPr>
        <p:txBody>
          <a:bodyPr/>
          <a:lstStyle/>
          <a:p>
            <a:pPr marL="285750" indent="-285750">
              <a:buFont typeface="Arial" panose="020B0604020202020204" pitchFamily="34" charset="0"/>
              <a:buChar char="•"/>
            </a:pPr>
            <a:r>
              <a:rPr lang="en-US" dirty="0"/>
              <a:t>Use the Decision Framework API</a:t>
            </a:r>
          </a:p>
          <a:p>
            <a:pPr marL="285750" indent="-285750">
              <a:buFont typeface="Arial" panose="020B0604020202020204" pitchFamily="34" charset="0"/>
              <a:buChar char="•"/>
            </a:pPr>
            <a:r>
              <a:rPr lang="en-US" dirty="0"/>
              <a:t>Community Projects </a:t>
            </a:r>
            <a:r>
              <a:rPr lang="en-US" dirty="0">
                <a:sym typeface="Wingdings" panose="05000000000000000000" pitchFamily="2" charset="2"/>
              </a:rPr>
              <a:t> </a:t>
            </a:r>
            <a:r>
              <a:rPr lang="en-US" dirty="0" err="1"/>
              <a:t>dsx</a:t>
            </a:r>
            <a:r>
              <a:rPr lang="en-US" dirty="0"/>
              <a:t>-samples </a:t>
            </a:r>
            <a:r>
              <a:rPr lang="en-US" dirty="0">
                <a:sym typeface="Wingdings" panose="05000000000000000000" pitchFamily="2" charset="2"/>
              </a:rPr>
              <a:t> </a:t>
            </a:r>
            <a:r>
              <a:rPr lang="en-US" dirty="0" err="1">
                <a:sym typeface="Wingdings" panose="05000000000000000000" pitchFamily="2" charset="2"/>
              </a:rPr>
              <a:t>D</a:t>
            </a:r>
            <a:r>
              <a:rPr lang="en-US" dirty="0" err="1"/>
              <a:t>ecisionOptimizationModelDeployment</a:t>
            </a:r>
            <a:endParaRPr lang="en-US" dirty="0"/>
          </a:p>
          <a:p>
            <a:pPr marL="285750" indent="-285750">
              <a:buFont typeface="Arial" panose="020B0604020202020204" pitchFamily="34" charset="0"/>
              <a:buChar char="•"/>
            </a:pPr>
            <a:r>
              <a:rPr lang="en-US" dirty="0"/>
              <a:t>Allows for publishing and executing a model.</a:t>
            </a:r>
          </a:p>
        </p:txBody>
      </p:sp>
      <p:sp>
        <p:nvSpPr>
          <p:cNvPr id="6" name="Shape 262">
            <a:extLst>
              <a:ext uri="{FF2B5EF4-FFF2-40B4-BE49-F238E27FC236}">
                <a16:creationId xmlns:a16="http://schemas.microsoft.com/office/drawing/2014/main" id="{9B56AEA7-2F3C-41C7-9092-FE24FFA45CF0}"/>
              </a:ext>
            </a:extLst>
          </p:cNvPr>
          <p:cNvSpPr/>
          <p:nvPr/>
        </p:nvSpPr>
        <p:spPr>
          <a:xfrm flipH="1">
            <a:off x="2873102" y="2402124"/>
            <a:ext cx="0" cy="851979"/>
          </a:xfrm>
          <a:prstGeom prst="line">
            <a:avLst/>
          </a:prstGeom>
          <a:noFill/>
          <a:ln w="38100" cap="flat">
            <a:solidFill>
              <a:srgbClr val="89196B"/>
            </a:solidFill>
            <a:prstDash val="solid"/>
            <a:round/>
            <a:headEnd type="oval" w="med" len="med"/>
            <a:tailEnd type="oval" w="med" len="med"/>
          </a:ln>
          <a:effectLst>
            <a:outerShdw blurRad="50800" dist="38100" dir="2700000" rotWithShape="0">
              <a:srgbClr val="000000">
                <a:alpha val="40000"/>
              </a:srgbClr>
            </a:outerShdw>
          </a:effectLst>
        </p:spPr>
        <p:txBody>
          <a:bodyPr wrap="square" lIns="0" tIns="0" rIns="0" bIns="0" numCol="1" anchor="t">
            <a:noAutofit/>
          </a:bodyPr>
          <a:lstStyle/>
          <a:p>
            <a:pPr lvl="0">
              <a:lnSpc>
                <a:spcPct val="100000"/>
              </a:lnSpc>
              <a:defRPr sz="1200">
                <a:solidFill>
                  <a:srgbClr val="000000"/>
                </a:solidFill>
              </a:defRPr>
            </a:pPr>
            <a:endParaRPr/>
          </a:p>
        </p:txBody>
      </p:sp>
      <p:grpSp>
        <p:nvGrpSpPr>
          <p:cNvPr id="7" name="Group 265">
            <a:extLst>
              <a:ext uri="{FF2B5EF4-FFF2-40B4-BE49-F238E27FC236}">
                <a16:creationId xmlns:a16="http://schemas.microsoft.com/office/drawing/2014/main" id="{1E420001-7087-42A1-8C57-823BDCB51589}"/>
              </a:ext>
            </a:extLst>
          </p:cNvPr>
          <p:cNvGrpSpPr/>
          <p:nvPr/>
        </p:nvGrpSpPr>
        <p:grpSpPr>
          <a:xfrm>
            <a:off x="2233339" y="2254595"/>
            <a:ext cx="1279527" cy="418548"/>
            <a:chOff x="0" y="-54492"/>
            <a:chExt cx="1279525" cy="418547"/>
          </a:xfrm>
        </p:grpSpPr>
        <p:sp>
          <p:nvSpPr>
            <p:cNvPr id="8" name="Shape 263">
              <a:extLst>
                <a:ext uri="{FF2B5EF4-FFF2-40B4-BE49-F238E27FC236}">
                  <a16:creationId xmlns:a16="http://schemas.microsoft.com/office/drawing/2014/main" id="{D86E00AE-330E-4427-B1CD-24EB5BCB778A}"/>
                </a:ext>
              </a:extLst>
            </p:cNvPr>
            <p:cNvSpPr/>
            <p:nvPr/>
          </p:nvSpPr>
          <p:spPr>
            <a:xfrm>
              <a:off x="0" y="0"/>
              <a:ext cx="1279525" cy="309564"/>
            </a:xfrm>
            <a:prstGeom prst="roundRect">
              <a:avLst>
                <a:gd name="adj" fmla="val 16410"/>
              </a:avLst>
            </a:prstGeom>
            <a:solidFill>
              <a:srgbClr val="FFFFFF"/>
            </a:solidFill>
            <a:ln w="38100" cap="flat">
              <a:solidFill>
                <a:srgbClr val="89196B"/>
              </a:solidFill>
              <a:prstDash val="solid"/>
              <a:round/>
            </a:ln>
            <a:effectLst>
              <a:outerShdw blurRad="50800" dist="38100" dir="2700000" rotWithShape="0">
                <a:srgbClr val="000000">
                  <a:alpha val="40000"/>
                </a:srgbClr>
              </a:outerShdw>
            </a:effectLst>
          </p:spPr>
          <p:txBody>
            <a:bodyPr wrap="square" lIns="0" tIns="0" rIns="0" bIns="0" numCol="1" anchor="ctr">
              <a:noAutofit/>
            </a:bodyPr>
            <a:lstStyle/>
            <a:p>
              <a:pPr lvl="0" algn="ctr" defTabSz="981075">
                <a:lnSpc>
                  <a:spcPct val="100000"/>
                </a:lnSpc>
                <a:defRPr sz="1800">
                  <a:solidFill>
                    <a:srgbClr val="000000"/>
                  </a:solidFill>
                  <a:latin typeface="Arial"/>
                  <a:ea typeface="Arial"/>
                  <a:cs typeface="Arial"/>
                  <a:sym typeface="Arial"/>
                </a:defRPr>
              </a:pPr>
              <a:endParaRPr/>
            </a:p>
          </p:txBody>
        </p:sp>
        <p:sp>
          <p:nvSpPr>
            <p:cNvPr id="9" name="Shape 264">
              <a:extLst>
                <a:ext uri="{FF2B5EF4-FFF2-40B4-BE49-F238E27FC236}">
                  <a16:creationId xmlns:a16="http://schemas.microsoft.com/office/drawing/2014/main" id="{247E4940-184A-4780-A63C-D757277574B7}"/>
                </a:ext>
              </a:extLst>
            </p:cNvPr>
            <p:cNvSpPr/>
            <p:nvPr/>
          </p:nvSpPr>
          <p:spPr>
            <a:xfrm>
              <a:off x="15112" y="-54492"/>
              <a:ext cx="1249301" cy="4185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850" tIns="54850" rIns="54850" bIns="54850" numCol="1" anchor="ctr">
              <a:spAutoFit/>
            </a:bodyPr>
            <a:lstStyle>
              <a:lvl1pPr algn="ctr" defTabSz="981075">
                <a:lnSpc>
                  <a:spcPct val="100000"/>
                </a:lnSpc>
                <a:defRPr sz="1000" b="1">
                  <a:solidFill>
                    <a:srgbClr val="000000"/>
                  </a:solidFill>
                  <a:latin typeface="Arial"/>
                  <a:ea typeface="Arial"/>
                  <a:cs typeface="Arial"/>
                  <a:sym typeface="Arial"/>
                </a:defRPr>
              </a:lvl1pPr>
            </a:lstStyle>
            <a:p>
              <a:pPr lvl="0">
                <a:defRPr sz="1800" b="0"/>
              </a:pPr>
              <a:r>
                <a:rPr lang="en-US" sz="1000" b="1" dirty="0"/>
                <a:t>Create &amp; Test Model</a:t>
              </a:r>
              <a:endParaRPr sz="1000" b="1" dirty="0"/>
            </a:p>
          </p:txBody>
        </p:sp>
      </p:grpSp>
      <p:grpSp>
        <p:nvGrpSpPr>
          <p:cNvPr id="10" name="Group 270">
            <a:extLst>
              <a:ext uri="{FF2B5EF4-FFF2-40B4-BE49-F238E27FC236}">
                <a16:creationId xmlns:a16="http://schemas.microsoft.com/office/drawing/2014/main" id="{508300EC-5A88-417B-9C43-6F5AA7A5B3E6}"/>
              </a:ext>
            </a:extLst>
          </p:cNvPr>
          <p:cNvGrpSpPr/>
          <p:nvPr/>
        </p:nvGrpSpPr>
        <p:grpSpPr>
          <a:xfrm>
            <a:off x="2233339" y="3092377"/>
            <a:ext cx="2849149" cy="263044"/>
            <a:chOff x="0" y="0"/>
            <a:chExt cx="1259931" cy="263043"/>
          </a:xfrm>
        </p:grpSpPr>
        <p:sp>
          <p:nvSpPr>
            <p:cNvPr id="11" name="Shape 268">
              <a:extLst>
                <a:ext uri="{FF2B5EF4-FFF2-40B4-BE49-F238E27FC236}">
                  <a16:creationId xmlns:a16="http://schemas.microsoft.com/office/drawing/2014/main" id="{DAE5869D-3213-4C6D-A344-3ED3B1154445}"/>
                </a:ext>
              </a:extLst>
            </p:cNvPr>
            <p:cNvSpPr/>
            <p:nvPr/>
          </p:nvSpPr>
          <p:spPr>
            <a:xfrm>
              <a:off x="41509" y="0"/>
              <a:ext cx="1193571" cy="258357"/>
            </a:xfrm>
            <a:prstGeom prst="roundRect">
              <a:avLst>
                <a:gd name="adj" fmla="val 14747"/>
              </a:avLst>
            </a:prstGeom>
            <a:solidFill>
              <a:srgbClr val="FFFFFF"/>
            </a:solidFill>
            <a:ln w="38100" cap="flat">
              <a:solidFill>
                <a:srgbClr val="89196B"/>
              </a:solidFill>
              <a:prstDash val="solid"/>
              <a:round/>
            </a:ln>
            <a:effectLst>
              <a:outerShdw blurRad="50800" dist="38100" dir="2700000" rotWithShape="0">
                <a:srgbClr val="000000">
                  <a:alpha val="40000"/>
                </a:srgbClr>
              </a:outerShdw>
            </a:effectLst>
          </p:spPr>
          <p:txBody>
            <a:bodyPr wrap="square" lIns="0" tIns="0" rIns="0" bIns="0" numCol="1" anchor="ctr">
              <a:noAutofit/>
            </a:bodyPr>
            <a:lstStyle/>
            <a:p>
              <a:pPr lvl="0" algn="ctr" defTabSz="981075">
                <a:lnSpc>
                  <a:spcPct val="100000"/>
                </a:lnSpc>
                <a:spcBef>
                  <a:spcPts val="900"/>
                </a:spcBef>
                <a:defRPr sz="1800">
                  <a:solidFill>
                    <a:srgbClr val="000000"/>
                  </a:solidFill>
                  <a:latin typeface="Arial"/>
                  <a:ea typeface="Arial"/>
                  <a:cs typeface="Arial"/>
                  <a:sym typeface="Arial"/>
                </a:defRPr>
              </a:pPr>
              <a:endParaRPr/>
            </a:p>
          </p:txBody>
        </p:sp>
        <p:sp>
          <p:nvSpPr>
            <p:cNvPr id="12" name="Shape 269">
              <a:extLst>
                <a:ext uri="{FF2B5EF4-FFF2-40B4-BE49-F238E27FC236}">
                  <a16:creationId xmlns:a16="http://schemas.microsoft.com/office/drawing/2014/main" id="{9CDC29A9-7CD3-4826-9D3F-707728025C1E}"/>
                </a:ext>
              </a:extLst>
            </p:cNvPr>
            <p:cNvSpPr/>
            <p:nvPr/>
          </p:nvSpPr>
          <p:spPr>
            <a:xfrm>
              <a:off x="0" y="1439"/>
              <a:ext cx="1259932" cy="2616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850" tIns="54850" rIns="54850" bIns="54850" numCol="1" anchor="ctr">
              <a:noAutofit/>
            </a:bodyPr>
            <a:lstStyle>
              <a:lvl1pPr algn="ctr" defTabSz="981075">
                <a:lnSpc>
                  <a:spcPct val="100000"/>
                </a:lnSpc>
                <a:spcBef>
                  <a:spcPts val="900"/>
                </a:spcBef>
                <a:defRPr sz="1000" b="1">
                  <a:solidFill>
                    <a:srgbClr val="000000"/>
                  </a:solidFill>
                  <a:latin typeface="Arial"/>
                  <a:ea typeface="Arial"/>
                  <a:cs typeface="Arial"/>
                  <a:sym typeface="Arial"/>
                </a:defRPr>
              </a:lvl1pPr>
            </a:lstStyle>
            <a:p>
              <a:pPr lvl="0">
                <a:defRPr sz="1800" b="0"/>
              </a:pPr>
              <a:r>
                <a:rPr lang="en-US" sz="1000" b="1" dirty="0"/>
                <a:t>Publish</a:t>
              </a:r>
              <a:endParaRPr sz="1000" b="1" dirty="0"/>
            </a:p>
          </p:txBody>
        </p:sp>
      </p:grpSp>
      <p:grpSp>
        <p:nvGrpSpPr>
          <p:cNvPr id="13" name="Group 265">
            <a:extLst>
              <a:ext uri="{FF2B5EF4-FFF2-40B4-BE49-F238E27FC236}">
                <a16:creationId xmlns:a16="http://schemas.microsoft.com/office/drawing/2014/main" id="{D586EC57-D774-4696-9C8E-117CDD3C3DA9}"/>
              </a:ext>
            </a:extLst>
          </p:cNvPr>
          <p:cNvGrpSpPr/>
          <p:nvPr/>
        </p:nvGrpSpPr>
        <p:grpSpPr>
          <a:xfrm>
            <a:off x="3812758" y="2252213"/>
            <a:ext cx="1279527" cy="418548"/>
            <a:chOff x="0" y="-54492"/>
            <a:chExt cx="1279525" cy="418547"/>
          </a:xfrm>
        </p:grpSpPr>
        <p:sp>
          <p:nvSpPr>
            <p:cNvPr id="14" name="Shape 263">
              <a:extLst>
                <a:ext uri="{FF2B5EF4-FFF2-40B4-BE49-F238E27FC236}">
                  <a16:creationId xmlns:a16="http://schemas.microsoft.com/office/drawing/2014/main" id="{107AA7EC-5279-41A9-AE96-24B675C8BC7E}"/>
                </a:ext>
              </a:extLst>
            </p:cNvPr>
            <p:cNvSpPr/>
            <p:nvPr/>
          </p:nvSpPr>
          <p:spPr>
            <a:xfrm>
              <a:off x="0" y="0"/>
              <a:ext cx="1279525" cy="309564"/>
            </a:xfrm>
            <a:prstGeom prst="roundRect">
              <a:avLst>
                <a:gd name="adj" fmla="val 16410"/>
              </a:avLst>
            </a:prstGeom>
            <a:solidFill>
              <a:srgbClr val="FFFFFF"/>
            </a:solidFill>
            <a:ln w="38100" cap="flat">
              <a:solidFill>
                <a:srgbClr val="89196B"/>
              </a:solidFill>
              <a:prstDash val="solid"/>
              <a:round/>
            </a:ln>
            <a:effectLst>
              <a:outerShdw blurRad="50800" dist="38100" dir="2700000" rotWithShape="0">
                <a:srgbClr val="000000">
                  <a:alpha val="40000"/>
                </a:srgbClr>
              </a:outerShdw>
            </a:effectLst>
          </p:spPr>
          <p:txBody>
            <a:bodyPr wrap="square" lIns="0" tIns="0" rIns="0" bIns="0" numCol="1" anchor="ctr">
              <a:noAutofit/>
            </a:bodyPr>
            <a:lstStyle/>
            <a:p>
              <a:pPr lvl="0" algn="ctr" defTabSz="981075">
                <a:lnSpc>
                  <a:spcPct val="100000"/>
                </a:lnSpc>
                <a:defRPr sz="1800">
                  <a:solidFill>
                    <a:srgbClr val="000000"/>
                  </a:solidFill>
                  <a:latin typeface="Arial"/>
                  <a:ea typeface="Arial"/>
                  <a:cs typeface="Arial"/>
                  <a:sym typeface="Arial"/>
                </a:defRPr>
              </a:pPr>
              <a:endParaRPr/>
            </a:p>
          </p:txBody>
        </p:sp>
        <p:sp>
          <p:nvSpPr>
            <p:cNvPr id="15" name="Shape 264">
              <a:extLst>
                <a:ext uri="{FF2B5EF4-FFF2-40B4-BE49-F238E27FC236}">
                  <a16:creationId xmlns:a16="http://schemas.microsoft.com/office/drawing/2014/main" id="{6F0B0679-69F6-47B9-9BC6-A7C1DCB502BE}"/>
                </a:ext>
              </a:extLst>
            </p:cNvPr>
            <p:cNvSpPr/>
            <p:nvPr/>
          </p:nvSpPr>
          <p:spPr>
            <a:xfrm>
              <a:off x="15112" y="-54492"/>
              <a:ext cx="1249301" cy="4185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850" tIns="54850" rIns="54850" bIns="54850" numCol="1" anchor="ctr">
              <a:spAutoFit/>
            </a:bodyPr>
            <a:lstStyle>
              <a:lvl1pPr algn="ctr" defTabSz="981075">
                <a:lnSpc>
                  <a:spcPct val="100000"/>
                </a:lnSpc>
                <a:defRPr sz="1000" b="1">
                  <a:solidFill>
                    <a:srgbClr val="000000"/>
                  </a:solidFill>
                  <a:latin typeface="Arial"/>
                  <a:ea typeface="Arial"/>
                  <a:cs typeface="Arial"/>
                  <a:sym typeface="Arial"/>
                </a:defRPr>
              </a:lvl1pPr>
            </a:lstStyle>
            <a:p>
              <a:pPr lvl="0">
                <a:defRPr sz="1800" b="0"/>
              </a:pPr>
              <a:r>
                <a:rPr lang="en-US" sz="1000" b="1" dirty="0"/>
                <a:t>Create &amp; Test Model</a:t>
              </a:r>
              <a:endParaRPr sz="1000" b="1" dirty="0"/>
            </a:p>
          </p:txBody>
        </p:sp>
      </p:grpSp>
      <p:sp>
        <p:nvSpPr>
          <p:cNvPr id="18" name="Shape 269">
            <a:extLst>
              <a:ext uri="{FF2B5EF4-FFF2-40B4-BE49-F238E27FC236}">
                <a16:creationId xmlns:a16="http://schemas.microsoft.com/office/drawing/2014/main" id="{12B10E59-5D35-40FB-A89C-2F4587E2B6D3}"/>
              </a:ext>
            </a:extLst>
          </p:cNvPr>
          <p:cNvSpPr/>
          <p:nvPr/>
        </p:nvSpPr>
        <p:spPr>
          <a:xfrm>
            <a:off x="2355999" y="2038511"/>
            <a:ext cx="1034206" cy="2616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850" tIns="54850" rIns="54850" bIns="54850" numCol="1" anchor="ctr">
            <a:noAutofit/>
          </a:bodyPr>
          <a:lstStyle>
            <a:lvl1pPr algn="ctr" defTabSz="981075">
              <a:lnSpc>
                <a:spcPct val="100000"/>
              </a:lnSpc>
              <a:spcBef>
                <a:spcPts val="900"/>
              </a:spcBef>
              <a:defRPr sz="1000" b="1">
                <a:solidFill>
                  <a:srgbClr val="000000"/>
                </a:solidFill>
                <a:latin typeface="Arial"/>
                <a:ea typeface="Arial"/>
                <a:cs typeface="Arial"/>
                <a:sym typeface="Arial"/>
              </a:defRPr>
            </a:lvl1pPr>
          </a:lstStyle>
          <a:p>
            <a:pPr lvl="0">
              <a:defRPr sz="1800" b="0"/>
            </a:pPr>
            <a:r>
              <a:rPr lang="en-US" sz="1000" b="1" dirty="0"/>
              <a:t>DODS</a:t>
            </a:r>
            <a:endParaRPr sz="1000" b="1" dirty="0"/>
          </a:p>
        </p:txBody>
      </p:sp>
      <p:sp>
        <p:nvSpPr>
          <p:cNvPr id="19" name="Shape 269">
            <a:extLst>
              <a:ext uri="{FF2B5EF4-FFF2-40B4-BE49-F238E27FC236}">
                <a16:creationId xmlns:a16="http://schemas.microsoft.com/office/drawing/2014/main" id="{BFFF2DAE-B9FC-45FF-A480-E3217E3756F0}"/>
              </a:ext>
            </a:extLst>
          </p:cNvPr>
          <p:cNvSpPr/>
          <p:nvPr/>
        </p:nvSpPr>
        <p:spPr>
          <a:xfrm>
            <a:off x="3959221" y="2045099"/>
            <a:ext cx="1034206" cy="2616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850" tIns="54850" rIns="54850" bIns="54850" numCol="1" anchor="ctr">
            <a:noAutofit/>
          </a:bodyPr>
          <a:lstStyle>
            <a:lvl1pPr algn="ctr" defTabSz="981075">
              <a:lnSpc>
                <a:spcPct val="100000"/>
              </a:lnSpc>
              <a:spcBef>
                <a:spcPts val="900"/>
              </a:spcBef>
              <a:defRPr sz="1000" b="1">
                <a:solidFill>
                  <a:srgbClr val="000000"/>
                </a:solidFill>
                <a:latin typeface="Arial"/>
                <a:ea typeface="Arial"/>
                <a:cs typeface="Arial"/>
                <a:sym typeface="Arial"/>
              </a:defRPr>
            </a:lvl1pPr>
          </a:lstStyle>
          <a:p>
            <a:pPr lvl="0">
              <a:defRPr sz="1800" b="0"/>
            </a:pPr>
            <a:r>
              <a:rPr lang="en-US" sz="1000" b="1" dirty="0"/>
              <a:t>Notebook/API</a:t>
            </a:r>
            <a:endParaRPr sz="1000" b="1" dirty="0"/>
          </a:p>
        </p:txBody>
      </p:sp>
      <p:pic>
        <p:nvPicPr>
          <p:cNvPr id="20" name="Picture 19">
            <a:extLst>
              <a:ext uri="{FF2B5EF4-FFF2-40B4-BE49-F238E27FC236}">
                <a16:creationId xmlns:a16="http://schemas.microsoft.com/office/drawing/2014/main" id="{F9F0D51E-BAEF-4D7E-A026-E6B8526BF913}"/>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3250374" y="1800250"/>
            <a:ext cx="713204" cy="298357"/>
          </a:xfrm>
          <a:prstGeom prst="rect">
            <a:avLst/>
          </a:prstGeom>
        </p:spPr>
      </p:pic>
      <p:pic>
        <p:nvPicPr>
          <p:cNvPr id="21" name="Picture 9">
            <a:extLst>
              <a:ext uri="{FF2B5EF4-FFF2-40B4-BE49-F238E27FC236}">
                <a16:creationId xmlns:a16="http://schemas.microsoft.com/office/drawing/2014/main" id="{2F40088C-B9E2-46BE-8AF0-19DCE1505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9484" y="3886765"/>
            <a:ext cx="765718" cy="587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7" descr="gears">
            <a:extLst>
              <a:ext uri="{FF2B5EF4-FFF2-40B4-BE49-F238E27FC236}">
                <a16:creationId xmlns:a16="http://schemas.microsoft.com/office/drawing/2014/main" id="{78153B9F-35A7-4860-AC00-D3298C5B73A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26628" y="3949796"/>
            <a:ext cx="432104" cy="432104"/>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a:extLst>
              <a:ext uri="{FF2B5EF4-FFF2-40B4-BE49-F238E27FC236}">
                <a16:creationId xmlns:a16="http://schemas.microsoft.com/office/drawing/2014/main" id="{FA007E23-4631-4132-9526-1B6A2B4390B6}"/>
              </a:ext>
            </a:extLst>
          </p:cNvPr>
          <p:cNvCxnSpPr>
            <a:cxnSpLocks/>
          </p:cNvCxnSpPr>
          <p:nvPr/>
        </p:nvCxnSpPr>
        <p:spPr>
          <a:xfrm flipH="1">
            <a:off x="3902122" y="4178303"/>
            <a:ext cx="2561024" cy="8356"/>
          </a:xfrm>
          <a:prstGeom prst="line">
            <a:avLst/>
          </a:prstGeom>
        </p:spPr>
        <p:style>
          <a:lnRef idx="2">
            <a:schemeClr val="accent1"/>
          </a:lnRef>
          <a:fillRef idx="0">
            <a:schemeClr val="accent1"/>
          </a:fillRef>
          <a:effectRef idx="1">
            <a:schemeClr val="accent1"/>
          </a:effectRef>
          <a:fontRef idx="minor">
            <a:schemeClr val="tx1"/>
          </a:fontRef>
        </p:style>
      </p:cxnSp>
      <p:grpSp>
        <p:nvGrpSpPr>
          <p:cNvPr id="28" name="Group 265">
            <a:extLst>
              <a:ext uri="{FF2B5EF4-FFF2-40B4-BE49-F238E27FC236}">
                <a16:creationId xmlns:a16="http://schemas.microsoft.com/office/drawing/2014/main" id="{B9067A3C-FF88-4F1A-8672-EFE912EE061C}"/>
              </a:ext>
            </a:extLst>
          </p:cNvPr>
          <p:cNvGrpSpPr/>
          <p:nvPr/>
        </p:nvGrpSpPr>
        <p:grpSpPr>
          <a:xfrm>
            <a:off x="3259239" y="3930336"/>
            <a:ext cx="826799" cy="512646"/>
            <a:chOff x="0" y="0"/>
            <a:chExt cx="1279525" cy="309564"/>
          </a:xfrm>
        </p:grpSpPr>
        <p:sp>
          <p:nvSpPr>
            <p:cNvPr id="29" name="Shape 263">
              <a:extLst>
                <a:ext uri="{FF2B5EF4-FFF2-40B4-BE49-F238E27FC236}">
                  <a16:creationId xmlns:a16="http://schemas.microsoft.com/office/drawing/2014/main" id="{11962052-DBDC-4F65-A3F1-F731959BAF20}"/>
                </a:ext>
              </a:extLst>
            </p:cNvPr>
            <p:cNvSpPr/>
            <p:nvPr/>
          </p:nvSpPr>
          <p:spPr>
            <a:xfrm>
              <a:off x="0" y="0"/>
              <a:ext cx="1279525" cy="309564"/>
            </a:xfrm>
            <a:prstGeom prst="roundRect">
              <a:avLst>
                <a:gd name="adj" fmla="val 16410"/>
              </a:avLst>
            </a:prstGeom>
            <a:solidFill>
              <a:srgbClr val="FFFFFF"/>
            </a:solidFill>
            <a:ln w="38100" cap="flat">
              <a:solidFill>
                <a:srgbClr val="89196B"/>
              </a:solidFill>
              <a:prstDash val="solid"/>
              <a:round/>
            </a:ln>
            <a:effectLst>
              <a:outerShdw blurRad="50800" dist="38100" dir="2700000" rotWithShape="0">
                <a:srgbClr val="000000">
                  <a:alpha val="40000"/>
                </a:srgbClr>
              </a:outerShdw>
            </a:effectLst>
          </p:spPr>
          <p:txBody>
            <a:bodyPr wrap="square" lIns="0" tIns="0" rIns="0" bIns="0" numCol="1" anchor="ctr">
              <a:noAutofit/>
            </a:bodyPr>
            <a:lstStyle/>
            <a:p>
              <a:pPr lvl="0" algn="ctr" defTabSz="981075">
                <a:lnSpc>
                  <a:spcPct val="100000"/>
                </a:lnSpc>
                <a:defRPr sz="1800">
                  <a:solidFill>
                    <a:srgbClr val="000000"/>
                  </a:solidFill>
                  <a:latin typeface="Arial"/>
                  <a:ea typeface="Arial"/>
                  <a:cs typeface="Arial"/>
                  <a:sym typeface="Arial"/>
                </a:defRPr>
              </a:pPr>
              <a:endParaRPr/>
            </a:p>
          </p:txBody>
        </p:sp>
        <p:sp>
          <p:nvSpPr>
            <p:cNvPr id="30" name="Shape 264">
              <a:extLst>
                <a:ext uri="{FF2B5EF4-FFF2-40B4-BE49-F238E27FC236}">
                  <a16:creationId xmlns:a16="http://schemas.microsoft.com/office/drawing/2014/main" id="{1F8938EA-2DDC-4237-9AB2-535D2790AFD9}"/>
                </a:ext>
              </a:extLst>
            </p:cNvPr>
            <p:cNvSpPr/>
            <p:nvPr/>
          </p:nvSpPr>
          <p:spPr>
            <a:xfrm>
              <a:off x="15112" y="74873"/>
              <a:ext cx="1249301" cy="15981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850" tIns="54850" rIns="54850" bIns="54850" numCol="1" anchor="ctr">
              <a:spAutoFit/>
            </a:bodyPr>
            <a:lstStyle>
              <a:lvl1pPr algn="ctr" defTabSz="981075">
                <a:lnSpc>
                  <a:spcPct val="100000"/>
                </a:lnSpc>
                <a:defRPr sz="1000" b="1">
                  <a:solidFill>
                    <a:srgbClr val="000000"/>
                  </a:solidFill>
                  <a:latin typeface="Arial"/>
                  <a:ea typeface="Arial"/>
                  <a:cs typeface="Arial"/>
                  <a:sym typeface="Arial"/>
                </a:defRPr>
              </a:lvl1pPr>
            </a:lstStyle>
            <a:p>
              <a:pPr lvl="0">
                <a:defRPr sz="1800" b="0"/>
              </a:pPr>
              <a:r>
                <a:rPr lang="en-US" sz="1000" b="1" dirty="0"/>
                <a:t>Execute</a:t>
              </a:r>
              <a:endParaRPr sz="1000" b="1" dirty="0"/>
            </a:p>
          </p:txBody>
        </p:sp>
      </p:grpSp>
      <p:sp>
        <p:nvSpPr>
          <p:cNvPr id="31" name="Shape 269">
            <a:extLst>
              <a:ext uri="{FF2B5EF4-FFF2-40B4-BE49-F238E27FC236}">
                <a16:creationId xmlns:a16="http://schemas.microsoft.com/office/drawing/2014/main" id="{1A4A3E2F-4BBC-405C-A114-9230026AA622}"/>
              </a:ext>
            </a:extLst>
          </p:cNvPr>
          <p:cNvSpPr/>
          <p:nvPr/>
        </p:nvSpPr>
        <p:spPr>
          <a:xfrm>
            <a:off x="4683531" y="3949796"/>
            <a:ext cx="1279526" cy="1781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850" tIns="54850" rIns="54850" bIns="54850" numCol="1" anchor="ctr">
            <a:noAutofit/>
          </a:bodyPr>
          <a:lstStyle>
            <a:lvl1pPr algn="ctr" defTabSz="981075">
              <a:lnSpc>
                <a:spcPct val="100000"/>
              </a:lnSpc>
              <a:spcBef>
                <a:spcPts val="900"/>
              </a:spcBef>
              <a:defRPr sz="1000" b="1">
                <a:solidFill>
                  <a:srgbClr val="000000"/>
                </a:solidFill>
                <a:latin typeface="Arial"/>
                <a:ea typeface="Arial"/>
                <a:cs typeface="Arial"/>
                <a:sym typeface="Arial"/>
              </a:defRPr>
            </a:lvl1pPr>
          </a:lstStyle>
          <a:p>
            <a:pPr lvl="0">
              <a:defRPr sz="1800" b="0"/>
            </a:pPr>
            <a:r>
              <a:rPr lang="en-US" sz="1000" b="1" dirty="0"/>
              <a:t>URL</a:t>
            </a:r>
            <a:endParaRPr sz="1000" b="1" dirty="0"/>
          </a:p>
        </p:txBody>
      </p:sp>
      <p:sp>
        <p:nvSpPr>
          <p:cNvPr id="32" name="Shape 269">
            <a:extLst>
              <a:ext uri="{FF2B5EF4-FFF2-40B4-BE49-F238E27FC236}">
                <a16:creationId xmlns:a16="http://schemas.microsoft.com/office/drawing/2014/main" id="{38E9EF85-B071-458A-BB6C-BECB7E406A4A}"/>
              </a:ext>
            </a:extLst>
          </p:cNvPr>
          <p:cNvSpPr/>
          <p:nvPr/>
        </p:nvSpPr>
        <p:spPr>
          <a:xfrm>
            <a:off x="4777752" y="4188184"/>
            <a:ext cx="1034206" cy="2616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850" tIns="54850" rIns="54850" bIns="54850" numCol="1" anchor="ctr">
            <a:noAutofit/>
          </a:bodyPr>
          <a:lstStyle>
            <a:lvl1pPr algn="ctr" defTabSz="981075">
              <a:lnSpc>
                <a:spcPct val="100000"/>
              </a:lnSpc>
              <a:spcBef>
                <a:spcPts val="900"/>
              </a:spcBef>
              <a:defRPr sz="1000" b="1">
                <a:solidFill>
                  <a:srgbClr val="000000"/>
                </a:solidFill>
                <a:latin typeface="Arial"/>
                <a:ea typeface="Arial"/>
                <a:cs typeface="Arial"/>
                <a:sym typeface="Arial"/>
              </a:defRPr>
            </a:lvl1pPr>
          </a:lstStyle>
          <a:p>
            <a:pPr lvl="0">
              <a:defRPr sz="1800" b="0"/>
            </a:pPr>
            <a:r>
              <a:rPr lang="en-US" sz="1000" b="1" dirty="0"/>
              <a:t>Token</a:t>
            </a:r>
            <a:endParaRPr sz="1000" b="1" dirty="0"/>
          </a:p>
        </p:txBody>
      </p:sp>
      <p:sp>
        <p:nvSpPr>
          <p:cNvPr id="33" name="Shape 269">
            <a:extLst>
              <a:ext uri="{FF2B5EF4-FFF2-40B4-BE49-F238E27FC236}">
                <a16:creationId xmlns:a16="http://schemas.microsoft.com/office/drawing/2014/main" id="{107A6899-F794-4D64-9A27-EECB40F96F4E}"/>
              </a:ext>
            </a:extLst>
          </p:cNvPr>
          <p:cNvSpPr/>
          <p:nvPr/>
        </p:nvSpPr>
        <p:spPr>
          <a:xfrm>
            <a:off x="3030702" y="2765400"/>
            <a:ext cx="1279526" cy="26160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4850" tIns="54850" rIns="54850" bIns="54850" numCol="1" anchor="ctr">
            <a:noAutofit/>
          </a:bodyPr>
          <a:lstStyle>
            <a:lvl1pPr algn="ctr" defTabSz="981075">
              <a:lnSpc>
                <a:spcPct val="100000"/>
              </a:lnSpc>
              <a:spcBef>
                <a:spcPts val="900"/>
              </a:spcBef>
              <a:defRPr sz="1000" b="1">
                <a:solidFill>
                  <a:srgbClr val="000000"/>
                </a:solidFill>
                <a:latin typeface="Arial"/>
                <a:ea typeface="Arial"/>
                <a:cs typeface="Arial"/>
                <a:sym typeface="Arial"/>
              </a:defRPr>
            </a:lvl1pPr>
          </a:lstStyle>
          <a:p>
            <a:pPr lvl="0">
              <a:defRPr sz="1800" b="0"/>
            </a:pPr>
            <a:r>
              <a:rPr lang="en-US" sz="1000" b="1" dirty="0"/>
              <a:t>Generate</a:t>
            </a:r>
            <a:br>
              <a:rPr lang="en-US" sz="1000" b="1" dirty="0"/>
            </a:br>
            <a:r>
              <a:rPr lang="en-US" sz="1000" b="1" dirty="0"/>
              <a:t>URL &amp; Token</a:t>
            </a:r>
            <a:endParaRPr sz="1000" b="1" dirty="0"/>
          </a:p>
        </p:txBody>
      </p:sp>
    </p:spTree>
    <p:extLst>
      <p:ext uri="{BB962C8B-B14F-4D97-AF65-F5344CB8AC3E}">
        <p14:creationId xmlns:p14="http://schemas.microsoft.com/office/powerpoint/2010/main" val="1916578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0BE6F14-FF48-0F4F-A8AA-2E3F25371E4A}" type="slidenum">
              <a:rPr lang="en-US" smtClean="0"/>
              <a:pPr/>
              <a:t>14</a:t>
            </a:fld>
            <a:endParaRPr lang="en-US" dirty="0"/>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5" name="Text Placeholder 4"/>
          <p:cNvSpPr>
            <a:spLocks noGrp="1"/>
          </p:cNvSpPr>
          <p:nvPr>
            <p:ph type="body" sz="quarter" idx="13"/>
          </p:nvPr>
        </p:nvSpPr>
        <p:spPr/>
        <p:txBody>
          <a:bodyPr/>
          <a:lstStyle/>
          <a:p>
            <a:pPr defTabSz="309563">
              <a:defRPr/>
            </a:pPr>
            <a:r>
              <a:rPr lang="en-US" sz="2400" kern="0" dirty="0">
                <a:latin typeface="Arial"/>
                <a:ea typeface="Arial"/>
                <a:cs typeface="Arial"/>
              </a:rPr>
              <a:t>Lab Work</a:t>
            </a:r>
          </a:p>
        </p:txBody>
      </p:sp>
      <p:sp>
        <p:nvSpPr>
          <p:cNvPr id="6" name="Text Placeholder 5"/>
          <p:cNvSpPr>
            <a:spLocks noGrp="1"/>
          </p:cNvSpPr>
          <p:nvPr>
            <p:ph type="body" sz="quarter" idx="14"/>
          </p:nvPr>
        </p:nvSpPr>
        <p:spPr>
          <a:xfrm>
            <a:off x="228599" y="1097280"/>
            <a:ext cx="8291946" cy="3488731"/>
          </a:xfrm>
        </p:spPr>
        <p:txBody>
          <a:bodyPr/>
          <a:lstStyle/>
          <a:p>
            <a:pPr>
              <a:tabLst>
                <a:tab pos="685800" algn="l"/>
                <a:tab pos="1371600" algn="l"/>
              </a:tabLst>
            </a:pPr>
            <a:r>
              <a:rPr lang="en-US" sz="3200" dirty="0">
                <a:latin typeface="Arial"/>
                <a:ea typeface="Arial"/>
                <a:cs typeface="Arial"/>
                <a:sym typeface="Arial"/>
              </a:rPr>
              <a:t>https://github.com/jc900/FastStart_DDLabs</a:t>
            </a:r>
          </a:p>
          <a:p>
            <a:pPr>
              <a:tabLst>
                <a:tab pos="685800" algn="l"/>
                <a:tab pos="1371600" algn="l"/>
              </a:tabLst>
            </a:pPr>
            <a:r>
              <a:rPr lang="en-US" dirty="0">
                <a:latin typeface="Arial"/>
                <a:ea typeface="Arial"/>
                <a:cs typeface="Arial"/>
                <a:sym typeface="Arial"/>
              </a:rPr>
              <a:t>Follow instructions on the Readme</a:t>
            </a:r>
          </a:p>
          <a:p>
            <a:pPr marL="214313" indent="-214313">
              <a:buFont typeface="Arial" charset="0"/>
              <a:buChar char="•"/>
              <a:tabLst>
                <a:tab pos="685800" algn="l"/>
                <a:tab pos="1371600" algn="l"/>
              </a:tabLst>
            </a:pPr>
            <a:r>
              <a:rPr lang="en-US" dirty="0">
                <a:latin typeface="Arial"/>
                <a:ea typeface="Arial"/>
                <a:cs typeface="Arial"/>
                <a:sym typeface="Arial"/>
              </a:rPr>
              <a:t>Lab 1 - </a:t>
            </a:r>
            <a:r>
              <a:rPr lang="en-US" dirty="0"/>
              <a:t>Utilizing the </a:t>
            </a:r>
            <a:r>
              <a:rPr lang="en-US" dirty="0" err="1"/>
              <a:t>DOCplex</a:t>
            </a:r>
            <a:r>
              <a:rPr lang="en-US" dirty="0"/>
              <a:t> Python API from Notebooks</a:t>
            </a:r>
          </a:p>
          <a:p>
            <a:pPr marL="214313" indent="-214313">
              <a:buFont typeface="Arial" charset="0"/>
              <a:buChar char="•"/>
              <a:tabLst>
                <a:tab pos="685800" algn="l"/>
                <a:tab pos="1371600" algn="l"/>
              </a:tabLst>
            </a:pPr>
            <a:r>
              <a:rPr lang="en-US" dirty="0">
                <a:latin typeface="Arial"/>
                <a:ea typeface="Arial"/>
                <a:cs typeface="Arial"/>
                <a:sym typeface="Arial"/>
              </a:rPr>
              <a:t>Lab 2 -  </a:t>
            </a:r>
            <a:r>
              <a:rPr lang="en-US" dirty="0"/>
              <a:t>Creating an Optimization Model &amp; Planning scenarios with DODS</a:t>
            </a:r>
          </a:p>
          <a:p>
            <a:pPr marL="214313" indent="-214313">
              <a:buFont typeface="Arial" charset="0"/>
              <a:buChar char="•"/>
              <a:tabLst>
                <a:tab pos="685800" algn="l"/>
                <a:tab pos="1371600" algn="l"/>
              </a:tabLst>
            </a:pPr>
            <a:r>
              <a:rPr lang="en-US" dirty="0">
                <a:latin typeface="Arial"/>
                <a:ea typeface="Arial"/>
                <a:cs typeface="Arial"/>
                <a:sym typeface="Arial"/>
              </a:rPr>
              <a:t>Lab 3 – Preview: Execution Service (BETA)</a:t>
            </a:r>
          </a:p>
          <a:p>
            <a:pPr marL="214313" indent="-214313">
              <a:buFont typeface="Arial" charset="0"/>
              <a:buChar char="•"/>
              <a:tabLst>
                <a:tab pos="685800" algn="l"/>
                <a:tab pos="1371600" algn="l"/>
              </a:tabLst>
            </a:pPr>
            <a:endParaRPr lang="en-US" dirty="0">
              <a:latin typeface="Arial"/>
              <a:ea typeface="Arial"/>
              <a:cs typeface="Arial"/>
              <a:sym typeface="Arial"/>
            </a:endParaRPr>
          </a:p>
        </p:txBody>
      </p:sp>
    </p:spTree>
    <p:extLst>
      <p:ext uri="{BB962C8B-B14F-4D97-AF65-F5344CB8AC3E}">
        <p14:creationId xmlns:p14="http://schemas.microsoft.com/office/powerpoint/2010/main" val="990923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0BE6F14-FF48-0F4F-A8AA-2E3F25371E4A}" type="slidenum">
              <a:rPr lang="en-US" smtClean="0"/>
              <a:pPr/>
              <a:t>15</a:t>
            </a:fld>
            <a:endParaRPr lang="en-US" dirty="0"/>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5" name="Text Placeholder 4"/>
          <p:cNvSpPr>
            <a:spLocks noGrp="1"/>
          </p:cNvSpPr>
          <p:nvPr>
            <p:ph type="body" sz="quarter" idx="13"/>
          </p:nvPr>
        </p:nvSpPr>
        <p:spPr/>
        <p:txBody>
          <a:bodyPr/>
          <a:lstStyle/>
          <a:p>
            <a:pPr defTabSz="309563">
              <a:defRPr/>
            </a:pPr>
            <a:r>
              <a:rPr lang="en-US" sz="2400" kern="0" dirty="0">
                <a:latin typeface="Arial"/>
                <a:ea typeface="Arial"/>
                <a:cs typeface="Arial"/>
              </a:rPr>
              <a:t>Where to Go to Learn More</a:t>
            </a:r>
            <a:r>
              <a:rPr lang="mr-IN" sz="2400" kern="0" dirty="0">
                <a:latin typeface="Arial"/>
                <a:ea typeface="Arial"/>
                <a:cs typeface="Arial"/>
              </a:rPr>
              <a:t>…</a:t>
            </a:r>
            <a:endParaRPr lang="en-US" sz="2400" kern="0" dirty="0">
              <a:latin typeface="Arial"/>
              <a:ea typeface="Arial"/>
              <a:cs typeface="Arial"/>
            </a:endParaRPr>
          </a:p>
        </p:txBody>
      </p:sp>
      <p:sp>
        <p:nvSpPr>
          <p:cNvPr id="6" name="Text Placeholder 5"/>
          <p:cNvSpPr>
            <a:spLocks noGrp="1"/>
          </p:cNvSpPr>
          <p:nvPr>
            <p:ph type="body" sz="quarter" idx="14"/>
          </p:nvPr>
        </p:nvSpPr>
        <p:spPr>
          <a:xfrm>
            <a:off x="228599" y="1097280"/>
            <a:ext cx="7876309" cy="3488731"/>
          </a:xfrm>
        </p:spPr>
        <p:txBody>
          <a:bodyPr/>
          <a:lstStyle/>
          <a:p>
            <a:pPr marL="214313" indent="-214313">
              <a:buFont typeface="Arial" charset="0"/>
              <a:buChar char="•"/>
              <a:tabLst>
                <a:tab pos="685800" algn="l"/>
                <a:tab pos="1371600" algn="l"/>
              </a:tabLst>
            </a:pPr>
            <a:r>
              <a:rPr lang="en-US" dirty="0">
                <a:latin typeface="Arial"/>
                <a:ea typeface="Arial"/>
                <a:cs typeface="Arial"/>
                <a:sym typeface="Arial"/>
              </a:rPr>
              <a:t>DSX Local - </a:t>
            </a:r>
            <a:r>
              <a:rPr lang="en-US" dirty="0">
                <a:latin typeface="Arial"/>
                <a:ea typeface="Arial"/>
                <a:cs typeface="Arial"/>
                <a:sym typeface="Arial"/>
                <a:hlinkClick r:id="rId2"/>
              </a:rPr>
              <a:t>https://datascience.ibm.com/docs/content/local/welcome.html</a:t>
            </a:r>
            <a:r>
              <a:rPr lang="en-US" dirty="0">
                <a:latin typeface="Arial"/>
                <a:ea typeface="Arial"/>
                <a:cs typeface="Arial"/>
                <a:sym typeface="Arial"/>
              </a:rPr>
              <a:t> </a:t>
            </a:r>
          </a:p>
          <a:p>
            <a:pPr marL="214313" indent="-214313">
              <a:buFont typeface="Arial" charset="0"/>
              <a:buChar char="•"/>
              <a:tabLst>
                <a:tab pos="685800" algn="l"/>
                <a:tab pos="1371600" algn="l"/>
              </a:tabLst>
            </a:pPr>
            <a:r>
              <a:rPr lang="en-US" dirty="0">
                <a:latin typeface="Arial"/>
                <a:ea typeface="Arial"/>
                <a:cs typeface="Arial"/>
                <a:sym typeface="Arial"/>
              </a:rPr>
              <a:t>DODS (git hub) – </a:t>
            </a:r>
            <a:r>
              <a:rPr lang="en-US" dirty="0">
                <a:latin typeface="Arial"/>
                <a:ea typeface="Arial"/>
                <a:cs typeface="Arial"/>
                <a:sym typeface="Arial"/>
                <a:hlinkClick r:id="rId3"/>
              </a:rPr>
              <a:t>https://w3-connections.ibm.com/wikis/home?lang=en#!/wiki/Wf58c4c538dbf_45b4_b7a7_5003d0ceb79b/page/ZACS</a:t>
            </a:r>
            <a:r>
              <a:rPr lang="en-US" dirty="0">
                <a:latin typeface="Arial"/>
                <a:ea typeface="Arial"/>
                <a:cs typeface="Arial"/>
                <a:sym typeface="Arial"/>
              </a:rPr>
              <a:t> (navigate to Decision Optimization).</a:t>
            </a:r>
          </a:p>
          <a:p>
            <a:pPr marL="214313" indent="-214313">
              <a:buFont typeface="Arial" charset="0"/>
              <a:buChar char="•"/>
              <a:tabLst>
                <a:tab pos="685800" algn="l"/>
                <a:tab pos="1371600" algn="l"/>
              </a:tabLst>
            </a:pPr>
            <a:endParaRPr lang="en-US" dirty="0">
              <a:latin typeface="Arial"/>
              <a:ea typeface="Arial"/>
              <a:cs typeface="Arial"/>
              <a:sym typeface="Arial"/>
            </a:endParaRPr>
          </a:p>
          <a:p>
            <a:pPr marL="214313" indent="-214313">
              <a:buFont typeface="Arial" charset="0"/>
              <a:buChar char="•"/>
              <a:tabLst>
                <a:tab pos="685800" algn="l"/>
                <a:tab pos="1371600" algn="l"/>
              </a:tabLst>
            </a:pPr>
            <a:endParaRPr lang="en-US" dirty="0">
              <a:latin typeface="Arial"/>
              <a:ea typeface="Arial"/>
              <a:cs typeface="Arial"/>
              <a:sym typeface="Arial"/>
            </a:endParaRPr>
          </a:p>
        </p:txBody>
      </p:sp>
    </p:spTree>
    <p:extLst>
      <p:ext uri="{BB962C8B-B14F-4D97-AF65-F5344CB8AC3E}">
        <p14:creationId xmlns:p14="http://schemas.microsoft.com/office/powerpoint/2010/main" val="75584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01167"/>
            <a:ext cx="8686800" cy="1869679"/>
          </a:xfrm>
        </p:spPr>
        <p:txBody>
          <a:bodyPr/>
          <a:lstStyle/>
          <a:p>
            <a:r>
              <a:rPr lang="en-US" sz="7200" dirty="0">
                <a:solidFill>
                  <a:schemeClr val="accent2"/>
                </a:solidFill>
              </a:rPr>
              <a:t>Thank you</a:t>
            </a:r>
          </a:p>
        </p:txBody>
      </p:sp>
      <p:sp>
        <p:nvSpPr>
          <p:cNvPr id="3" name="Slide Number Placeholder 2"/>
          <p:cNvSpPr>
            <a:spLocks noGrp="1"/>
          </p:cNvSpPr>
          <p:nvPr>
            <p:ph type="sldNum" sz="quarter" idx="10"/>
          </p:nvPr>
        </p:nvSpPr>
        <p:spPr/>
        <p:txBody>
          <a:bodyPr/>
          <a:lstStyle/>
          <a:p>
            <a:fld id="{D0BE6F14-FF48-0F4F-A8AA-2E3F25371E4A}" type="slidenum">
              <a:rPr lang="en-US" smtClean="0"/>
              <a:pPr/>
              <a:t>16</a:t>
            </a:fld>
            <a:endParaRPr lang="en-US"/>
          </a:p>
        </p:txBody>
      </p:sp>
      <p:sp>
        <p:nvSpPr>
          <p:cNvPr id="2" name="Footer Placeholder 1"/>
          <p:cNvSpPr>
            <a:spLocks noGrp="1"/>
          </p:cNvSpPr>
          <p:nvPr>
            <p:ph type="ftr" sz="quarter" idx="11"/>
          </p:nvPr>
        </p:nvSpPr>
        <p:spPr/>
        <p:txBody>
          <a:bodyPr/>
          <a:lstStyle/>
          <a:p>
            <a:r>
              <a:rPr lang="de-DE"/>
              <a:t>IBM Cloud / Fast Start 2018 /  © 2017 IBM Corporation</a:t>
            </a:r>
            <a:endParaRPr lang="en-US"/>
          </a:p>
        </p:txBody>
      </p:sp>
      <p:sp>
        <p:nvSpPr>
          <p:cNvPr id="4" name="Text Placeholder 3"/>
          <p:cNvSpPr>
            <a:spLocks noGrp="1"/>
          </p:cNvSpPr>
          <p:nvPr>
            <p:ph type="body" sz="quarter" idx="12"/>
          </p:nvPr>
        </p:nvSpPr>
        <p:spPr>
          <a:xfrm>
            <a:off x="228600" y="3074894"/>
            <a:ext cx="4114800" cy="1652554"/>
          </a:xfrm>
        </p:spPr>
        <p:txBody>
          <a:bodyPr/>
          <a:lstStyle/>
          <a:p>
            <a:r>
              <a:rPr lang="en-US" dirty="0"/>
              <a:t>John Chaves</a:t>
            </a:r>
          </a:p>
          <a:p>
            <a:r>
              <a:rPr lang="en-US" dirty="0"/>
              <a:t>Analytics Solutions Architect</a:t>
            </a:r>
          </a:p>
          <a:p>
            <a:r>
              <a:rPr lang="en-US" dirty="0"/>
              <a:t>—</a:t>
            </a:r>
          </a:p>
          <a:p>
            <a:r>
              <a:rPr lang="en-US" dirty="0"/>
              <a:t>john.chaves@us.ibm.com</a:t>
            </a:r>
          </a:p>
          <a:p>
            <a:r>
              <a:rPr lang="en-US" dirty="0"/>
              <a:t>+1-813-391-5407</a:t>
            </a:r>
          </a:p>
          <a:p>
            <a:r>
              <a:rPr lang="en-US" dirty="0" err="1"/>
              <a:t>ibm.com</a:t>
            </a:r>
            <a:endParaRPr lang="en-US" dirty="0"/>
          </a:p>
        </p:txBody>
      </p:sp>
    </p:spTree>
    <p:extLst>
      <p:ext uri="{BB962C8B-B14F-4D97-AF65-F5344CB8AC3E}">
        <p14:creationId xmlns:p14="http://schemas.microsoft.com/office/powerpoint/2010/main" val="643234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4" descr="5300_IBM_Bl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664" y="2257425"/>
            <a:ext cx="1665685" cy="623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0687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Legal Disclaimer</a:t>
            </a:r>
            <a:br>
              <a:rPr lang="en-US" b="1" dirty="0">
                <a:solidFill>
                  <a:schemeClr val="accent2"/>
                </a:solidFill>
              </a:rPr>
            </a:br>
            <a:endParaRPr lang="en-US" b="1" dirty="0">
              <a:solidFill>
                <a:schemeClr val="accent2"/>
              </a:solidFill>
            </a:endParaRPr>
          </a:p>
        </p:txBody>
      </p:sp>
      <p:sp>
        <p:nvSpPr>
          <p:cNvPr id="10" name="Footer Placeholder 3"/>
          <p:cNvSpPr>
            <a:spLocks noGrp="1"/>
          </p:cNvSpPr>
          <p:nvPr>
            <p:ph type="ftr" sz="quarter" idx="10"/>
          </p:nvPr>
        </p:nvSpPr>
        <p:spPr>
          <a:xfrm>
            <a:off x="228600" y="4828032"/>
            <a:ext cx="6400800" cy="137160"/>
          </a:xfrm>
        </p:spPr>
        <p:txBody>
          <a:bodyPr/>
          <a:lstStyle/>
          <a:p>
            <a:pPr algn="l"/>
            <a:r>
              <a:rPr lang="de-DE" dirty="0"/>
              <a:t>IBM Cloud / © 2018 IBM Corporation</a:t>
            </a:r>
            <a:endParaRPr lang="en-US" dirty="0"/>
          </a:p>
        </p:txBody>
      </p:sp>
      <p:sp>
        <p:nvSpPr>
          <p:cNvPr id="5" name="Text Box 4"/>
          <p:cNvSpPr txBox="1">
            <a:spLocks noChangeArrowheads="1"/>
          </p:cNvSpPr>
          <p:nvPr/>
        </p:nvSpPr>
        <p:spPr bwMode="auto">
          <a:xfrm>
            <a:off x="228601" y="701350"/>
            <a:ext cx="8686800" cy="4278094"/>
          </a:xfrm>
          <a:prstGeom prst="rect">
            <a:avLst/>
          </a:prstGeom>
          <a:noFill/>
          <a:ln>
            <a:noFill/>
          </a:ln>
          <a:effectLst/>
          <a:extLst>
            <a:ext uri="{909E8E84-426E-40dd-AFC4-6F175D3DCCD1}"/>
            <a:ext uri="{91240B29-F687-4f45-9708-019B960494DF}"/>
            <a:ext uri="{AF507438-7753-43e0-B8FC-AC1667EBCBE1}"/>
          </a:extLst>
        </p:spPr>
        <p:txBody>
          <a:bodyPr wrap="square" lIns="0">
            <a:spAutoFit/>
          </a:bodyPr>
          <a:lstStyle>
            <a:lvl1pPr>
              <a:defRPr>
                <a:solidFill>
                  <a:schemeClr val="tx1"/>
                </a:solidFill>
                <a:latin typeface="Arial" charset="0"/>
                <a:ea typeface="ＭＳ Ｐゴシック" charset="0"/>
              </a:defRPr>
            </a:lvl1pPr>
            <a:lvl2pPr marL="233363" indent="-119063">
              <a:defRPr>
                <a:solidFill>
                  <a:schemeClr val="tx1"/>
                </a:solidFill>
                <a:latin typeface="Arial" charset="0"/>
                <a:ea typeface="ＭＳ Ｐゴシック" charset="0"/>
              </a:defRPr>
            </a:lvl2pPr>
            <a:lvl3pPr marL="1719263">
              <a:defRPr>
                <a:solidFill>
                  <a:schemeClr val="tx1"/>
                </a:solidFill>
                <a:latin typeface="Arial" charset="0"/>
                <a:ea typeface="ＭＳ Ｐゴシック" charset="0"/>
              </a:defRPr>
            </a:lvl3pPr>
            <a:lvl4pPr marL="1833563">
              <a:defRPr>
                <a:solidFill>
                  <a:schemeClr val="tx1"/>
                </a:solidFill>
                <a:latin typeface="Arial" charset="0"/>
                <a:ea typeface="ＭＳ Ｐゴシック" charset="0"/>
              </a:defRPr>
            </a:lvl4pPr>
            <a:lvl5pPr marL="1947863">
              <a:defRPr>
                <a:solidFill>
                  <a:schemeClr val="tx1"/>
                </a:solidFill>
                <a:latin typeface="Arial" charset="0"/>
                <a:ea typeface="ＭＳ Ｐゴシック" charset="0"/>
              </a:defRPr>
            </a:lvl5pPr>
            <a:lvl6pPr marL="2405063" fontAlgn="base">
              <a:spcBef>
                <a:spcPct val="0"/>
              </a:spcBef>
              <a:spcAft>
                <a:spcPct val="0"/>
              </a:spcAft>
              <a:defRPr>
                <a:solidFill>
                  <a:schemeClr val="tx1"/>
                </a:solidFill>
                <a:latin typeface="Arial" charset="0"/>
                <a:ea typeface="ＭＳ Ｐゴシック" charset="0"/>
              </a:defRPr>
            </a:lvl6pPr>
            <a:lvl7pPr marL="2862263" fontAlgn="base">
              <a:spcBef>
                <a:spcPct val="0"/>
              </a:spcBef>
              <a:spcAft>
                <a:spcPct val="0"/>
              </a:spcAft>
              <a:defRPr>
                <a:solidFill>
                  <a:schemeClr val="tx1"/>
                </a:solidFill>
                <a:latin typeface="Arial" charset="0"/>
                <a:ea typeface="ＭＳ Ｐゴシック" charset="0"/>
              </a:defRPr>
            </a:lvl7pPr>
            <a:lvl8pPr marL="3319463" fontAlgn="base">
              <a:spcBef>
                <a:spcPct val="0"/>
              </a:spcBef>
              <a:spcAft>
                <a:spcPct val="0"/>
              </a:spcAft>
              <a:defRPr>
                <a:solidFill>
                  <a:schemeClr val="tx1"/>
                </a:solidFill>
                <a:latin typeface="Arial" charset="0"/>
                <a:ea typeface="ＭＳ Ｐゴシック" charset="0"/>
              </a:defRPr>
            </a:lvl8pPr>
            <a:lvl9pPr marL="3776663" fontAlgn="base">
              <a:spcBef>
                <a:spcPct val="0"/>
              </a:spcBef>
              <a:spcAft>
                <a:spcPct val="0"/>
              </a:spcAft>
              <a:defRPr>
                <a:solidFill>
                  <a:schemeClr val="tx1"/>
                </a:solidFill>
                <a:latin typeface="Arial" charset="0"/>
                <a:ea typeface="ＭＳ Ｐゴシック" charset="0"/>
              </a:defRPr>
            </a:lvl9pPr>
          </a:lstStyle>
          <a:p>
            <a:pPr defTabSz="914354" eaLnBrk="1" fontAlgn="auto" hangingPunct="1">
              <a:spcBef>
                <a:spcPts val="0"/>
              </a:spcBef>
              <a:spcAft>
                <a:spcPts val="0"/>
              </a:spcAft>
              <a:defRPr/>
            </a:pPr>
            <a:endParaRPr lang="en-US" sz="1000" b="1" dirty="0">
              <a:solidFill>
                <a:srgbClr val="000000"/>
              </a:solidFill>
            </a:endParaRPr>
          </a:p>
          <a:p>
            <a:pPr lvl="1" defTabSz="914354" eaLnBrk="1" fontAlgn="auto" hangingPunct="1">
              <a:spcBef>
                <a:spcPts val="0"/>
              </a:spcBef>
              <a:spcAft>
                <a:spcPts val="0"/>
              </a:spcAft>
              <a:buFontTx/>
              <a:buChar char="•"/>
              <a:defRPr/>
            </a:pPr>
            <a:r>
              <a:rPr lang="en-US" sz="1000" dirty="0">
                <a:solidFill>
                  <a:srgbClr val="000000"/>
                </a:solidFill>
              </a:rPr>
              <a:t>© IBM Corporation 2018. All Rights Reserved.</a:t>
            </a:r>
          </a:p>
          <a:p>
            <a:pPr lvl="1" defTabSz="914354" eaLnBrk="1" fontAlgn="auto" hangingPunct="1">
              <a:spcBef>
                <a:spcPts val="0"/>
              </a:spcBef>
              <a:spcAft>
                <a:spcPts val="0"/>
              </a:spcAft>
              <a:buFontTx/>
              <a:buChar char="•"/>
              <a:defRPr/>
            </a:pPr>
            <a:endParaRPr lang="en-US" sz="1000" dirty="0">
              <a:solidFill>
                <a:srgbClr val="000000"/>
              </a:solidFill>
            </a:endParaRPr>
          </a:p>
          <a:p>
            <a:pPr lvl="1" defTabSz="914354" eaLnBrk="1" fontAlgn="auto" hangingPunct="1">
              <a:spcBef>
                <a:spcPts val="0"/>
              </a:spcBef>
              <a:spcAft>
                <a:spcPts val="0"/>
              </a:spcAft>
              <a:buFontTx/>
              <a:buChar char="•"/>
              <a:defRPr/>
            </a:pPr>
            <a:r>
              <a:rPr lang="en-US" sz="1000" dirty="0">
                <a:solidFill>
                  <a:srgbClr val="000000"/>
                </a:solidFill>
              </a:rPr>
              <a:t>The information contained in this publication is provided for informational purposes only. While efforts were made to verify the completeness and accuracy of the information contained in this publication, it is provided AS IS without warranty of any kind, express or implied. In addition, this information is based on IBM</a:t>
            </a:r>
            <a:r>
              <a:rPr lang="ja-JP" altLang="en-US" sz="1000" dirty="0">
                <a:solidFill>
                  <a:srgbClr val="000000"/>
                </a:solidFill>
                <a:latin typeface="Arial"/>
              </a:rPr>
              <a:t>’</a:t>
            </a:r>
            <a:r>
              <a:rPr lang="en-US" sz="1000" dirty="0">
                <a:solidFill>
                  <a:srgbClr val="000000"/>
                </a:solidFill>
              </a:rPr>
              <a:t>s current product plans and strategy, which are subject to change by IBM without notice. IBM shall not be responsible for any damages arising out of the use of, or otherwise related to, this publication or any other materials. Nothing contained in this publication is intended to, nor shall have the effect of, creating any warranties or representations from IBM or its suppliers or licensors, or altering the terms and conditions of the applicable license agreement governing the use of IBM software.</a:t>
            </a:r>
          </a:p>
          <a:p>
            <a:pPr lvl="1" defTabSz="914354" eaLnBrk="1" fontAlgn="auto" hangingPunct="1">
              <a:spcBef>
                <a:spcPts val="0"/>
              </a:spcBef>
              <a:spcAft>
                <a:spcPts val="0"/>
              </a:spcAft>
              <a:buFontTx/>
              <a:buChar char="•"/>
              <a:defRPr/>
            </a:pPr>
            <a:endParaRPr lang="en-US" sz="1000" dirty="0">
              <a:solidFill>
                <a:srgbClr val="000000"/>
              </a:solidFill>
            </a:endParaRPr>
          </a:p>
          <a:p>
            <a:pPr lvl="1" defTabSz="914354" eaLnBrk="1" fontAlgn="auto" hangingPunct="1">
              <a:spcBef>
                <a:spcPts val="0"/>
              </a:spcBef>
              <a:spcAft>
                <a:spcPts val="0"/>
              </a:spcAft>
              <a:buFontTx/>
              <a:buChar char="•"/>
              <a:defRPr/>
            </a:pPr>
            <a:r>
              <a:rPr lang="en-US" sz="1000" dirty="0">
                <a:solidFill>
                  <a:srgbClr val="000000"/>
                </a:solidFill>
              </a:rPr>
              <a:t>References in this presentation to IBM products, programs, or services do not imply that they will be available in all countries in which IBM operates. Product release dates and/or capabilities referenced in this presentation may change at any time at IBM</a:t>
            </a:r>
            <a:r>
              <a:rPr lang="ja-JP" altLang="en-US" sz="1000" dirty="0">
                <a:solidFill>
                  <a:srgbClr val="000000"/>
                </a:solidFill>
                <a:latin typeface="Arial"/>
              </a:rPr>
              <a:t>’</a:t>
            </a:r>
            <a:r>
              <a:rPr lang="en-US" sz="1000" dirty="0">
                <a:solidFill>
                  <a:srgbClr val="000000"/>
                </a:solidFill>
              </a:rPr>
              <a:t>s sole discretion based on market opportunities or other factors, and are not intended to be a commitment to future product or feature availability in any way.  Nothing contained in these materials is intended to, nor shall have the effect of, stating or implying that any activities undertaken by you will result in any specific sales, revenue growth or other results. </a:t>
            </a:r>
          </a:p>
          <a:p>
            <a:pPr lvl="1" defTabSz="914354" eaLnBrk="1" fontAlgn="auto" hangingPunct="1">
              <a:spcBef>
                <a:spcPts val="0"/>
              </a:spcBef>
              <a:spcAft>
                <a:spcPts val="0"/>
              </a:spcAft>
              <a:buFontTx/>
              <a:buChar char="•"/>
              <a:defRPr/>
            </a:pPr>
            <a:endParaRPr lang="en-US" sz="1000" dirty="0">
              <a:solidFill>
                <a:srgbClr val="000000"/>
              </a:solidFill>
            </a:endParaRPr>
          </a:p>
          <a:p>
            <a:pPr lvl="1" defTabSz="914354" eaLnBrk="1" fontAlgn="auto" hangingPunct="1">
              <a:spcBef>
                <a:spcPts val="0"/>
              </a:spcBef>
              <a:spcAft>
                <a:spcPts val="0"/>
              </a:spcAft>
              <a:buFontTx/>
              <a:buChar char="•"/>
              <a:defRPr/>
            </a:pPr>
            <a:r>
              <a:rPr lang="en-US" sz="1000" dirty="0">
                <a:solidFill>
                  <a:srgbClr val="000000"/>
                </a:solidFill>
              </a:rPr>
              <a:t>Performance is based on measurements and projections using standard IBM benchmarks in a controlled environment. The actual throughput or performance that any user will experience will vary depending upon many factors, including considerations such as the amount of multiprogramming in the user's job stream, the I/O configuration, the storage configuration, and the workload processed. Therefore, no assurance can be given that an individual user will achieve results similar to those stated here.</a:t>
            </a:r>
          </a:p>
          <a:p>
            <a:pPr lvl="1" defTabSz="914354" eaLnBrk="1" fontAlgn="auto" hangingPunct="1">
              <a:spcBef>
                <a:spcPts val="0"/>
              </a:spcBef>
              <a:spcAft>
                <a:spcPts val="0"/>
              </a:spcAft>
              <a:buFontTx/>
              <a:buChar char="•"/>
              <a:defRPr/>
            </a:pPr>
            <a:endParaRPr lang="en-US" sz="1000" dirty="0">
              <a:solidFill>
                <a:srgbClr val="000000"/>
              </a:solidFill>
            </a:endParaRPr>
          </a:p>
          <a:p>
            <a:pPr lvl="1" defTabSz="914354" eaLnBrk="1" fontAlgn="auto" hangingPunct="1">
              <a:spcBef>
                <a:spcPts val="0"/>
              </a:spcBef>
              <a:spcAft>
                <a:spcPts val="0"/>
              </a:spcAft>
              <a:buFontTx/>
              <a:buChar char="•"/>
              <a:defRPr/>
            </a:pPr>
            <a:r>
              <a:rPr lang="en-US" sz="1000" dirty="0">
                <a:solidFill>
                  <a:srgbClr val="000000"/>
                </a:solidFill>
              </a:rPr>
              <a:t>All customer examples described are presented as illustrations of how those customers have used IBM products and the results they may have achieved.  Actual environmental costs and performance characteristics may vary by customer.</a:t>
            </a:r>
          </a:p>
          <a:p>
            <a:pPr lvl="1" defTabSz="914354" eaLnBrk="1" fontAlgn="auto" hangingPunct="1">
              <a:spcBef>
                <a:spcPts val="0"/>
              </a:spcBef>
              <a:spcAft>
                <a:spcPts val="0"/>
              </a:spcAft>
              <a:buFontTx/>
              <a:buChar char="•"/>
              <a:defRPr/>
            </a:pPr>
            <a:endParaRPr lang="en-US" sz="1000" dirty="0"/>
          </a:p>
          <a:p>
            <a:pPr lvl="1" defTabSz="914354">
              <a:buFont typeface="Arial" charset="0"/>
              <a:buChar char="•"/>
              <a:defRPr/>
            </a:pPr>
            <a:r>
              <a:rPr lang="en-US" sz="1000" dirty="0"/>
              <a:t>All references to fictitious companies are used for illustration purposes only.</a:t>
            </a:r>
          </a:p>
          <a:p>
            <a:pPr lvl="1" defTabSz="914354">
              <a:spcBef>
                <a:spcPct val="20000"/>
              </a:spcBef>
              <a:buFontTx/>
              <a:buChar char="•"/>
              <a:defRPr/>
            </a:pPr>
            <a:endParaRPr lang="en-US" sz="1000" dirty="0">
              <a:solidFill>
                <a:srgbClr val="000000"/>
              </a:solidFill>
            </a:endParaRPr>
          </a:p>
          <a:p>
            <a:pPr lvl="1" defTabSz="914354" eaLnBrk="1" fontAlgn="auto" hangingPunct="1">
              <a:spcBef>
                <a:spcPts val="0"/>
              </a:spcBef>
              <a:spcAft>
                <a:spcPts val="0"/>
              </a:spcAft>
              <a:buFontTx/>
              <a:buChar char="•"/>
              <a:defRPr/>
            </a:pPr>
            <a:endParaRPr lang="en-US" sz="1000" dirty="0">
              <a:solidFill>
                <a:srgbClr val="000000"/>
              </a:solidFill>
            </a:endParaRPr>
          </a:p>
        </p:txBody>
      </p:sp>
    </p:spTree>
    <p:extLst>
      <p:ext uri="{BB962C8B-B14F-4D97-AF65-F5344CB8AC3E}">
        <p14:creationId xmlns:p14="http://schemas.microsoft.com/office/powerpoint/2010/main" val="1661176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0BE6F14-FF48-0F4F-A8AA-2E3F25371E4A}" type="slidenum">
              <a:rPr lang="en-US" smtClean="0"/>
              <a:pPr/>
              <a:t>2</a:t>
            </a:fld>
            <a:endParaRPr lang="en-US" dirty="0"/>
          </a:p>
        </p:txBody>
      </p:sp>
      <p:sp>
        <p:nvSpPr>
          <p:cNvPr id="4" name="Footer Placeholder 3"/>
          <p:cNvSpPr>
            <a:spLocks noGrp="1"/>
          </p:cNvSpPr>
          <p:nvPr>
            <p:ph type="ftr" sz="quarter" idx="11"/>
          </p:nvPr>
        </p:nvSpPr>
        <p:spPr/>
        <p:txBody>
          <a:bodyPr/>
          <a:lstStyle/>
          <a:p>
            <a:r>
              <a:rPr lang="de-DE"/>
              <a:t>IBM Cloud / Fast Start 2018 /  © 2017 IBM Corporation</a:t>
            </a:r>
            <a:endParaRPr lang="en-US"/>
          </a:p>
        </p:txBody>
      </p:sp>
      <p:sp>
        <p:nvSpPr>
          <p:cNvPr id="5" name="Text Placeholder 4"/>
          <p:cNvSpPr>
            <a:spLocks noGrp="1"/>
          </p:cNvSpPr>
          <p:nvPr>
            <p:ph type="body" sz="quarter" idx="13"/>
          </p:nvPr>
        </p:nvSpPr>
        <p:spPr>
          <a:xfrm>
            <a:off x="90578" y="342042"/>
            <a:ext cx="4114800" cy="300037"/>
          </a:xfrm>
        </p:spPr>
        <p:txBody>
          <a:bodyPr/>
          <a:lstStyle/>
          <a:p>
            <a:r>
              <a:rPr lang="en-US" sz="2400"/>
              <a:t>Learning Objectives</a:t>
            </a:r>
            <a:endParaRPr lang="en-US" sz="2400" dirty="0"/>
          </a:p>
        </p:txBody>
      </p:sp>
      <p:sp>
        <p:nvSpPr>
          <p:cNvPr id="6" name="Text Placeholder 5"/>
          <p:cNvSpPr>
            <a:spLocks noGrp="1"/>
          </p:cNvSpPr>
          <p:nvPr>
            <p:ph type="body" sz="quarter" idx="14"/>
          </p:nvPr>
        </p:nvSpPr>
        <p:spPr>
          <a:xfrm>
            <a:off x="228600" y="1097280"/>
            <a:ext cx="7204364" cy="3488731"/>
          </a:xfrm>
        </p:spPr>
        <p:txBody>
          <a:bodyPr/>
          <a:lstStyle/>
          <a:p>
            <a:r>
              <a:rPr lang="en-US" dirty="0"/>
              <a:t>By the end of this session, you should be able to …</a:t>
            </a:r>
          </a:p>
          <a:p>
            <a:pPr marL="342900" lvl="1" indent="-342900">
              <a:buFont typeface="+mj-lt"/>
              <a:buAutoNum type="arabicPeriod"/>
            </a:pPr>
            <a:r>
              <a:rPr lang="en-US" dirty="0"/>
              <a:t>Articulate the structure of Decision Optimization for Data Science (DODS)</a:t>
            </a:r>
          </a:p>
          <a:p>
            <a:pPr marL="342900" lvl="1" indent="-342900">
              <a:buFont typeface="+mj-lt"/>
              <a:buAutoNum type="arabicPeriod"/>
            </a:pPr>
            <a:r>
              <a:rPr lang="en-US" dirty="0"/>
              <a:t>Understand the different options for running DO in DSX Local</a:t>
            </a:r>
          </a:p>
          <a:p>
            <a:pPr marL="342900" lvl="1" indent="-342900">
              <a:buFont typeface="+mj-lt"/>
              <a:buAutoNum type="arabicPeriod"/>
            </a:pPr>
            <a:r>
              <a:rPr lang="en-US" dirty="0"/>
              <a:t>Build simple solutions using DO in DSX Local</a:t>
            </a:r>
          </a:p>
        </p:txBody>
      </p:sp>
    </p:spTree>
    <p:extLst>
      <p:ext uri="{BB962C8B-B14F-4D97-AF65-F5344CB8AC3E}">
        <p14:creationId xmlns:p14="http://schemas.microsoft.com/office/powerpoint/2010/main" val="27491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Slide Number Placeholder 2"/>
          <p:cNvSpPr>
            <a:spLocks noGrp="1"/>
          </p:cNvSpPr>
          <p:nvPr>
            <p:ph type="sldNum" sz="quarter" idx="10"/>
          </p:nvPr>
        </p:nvSpPr>
        <p:spPr/>
        <p:txBody>
          <a:bodyPr/>
          <a:lstStyle/>
          <a:p>
            <a:fld id="{D0BE6F14-FF48-0F4F-A8AA-2E3F25371E4A}" type="slidenum">
              <a:rPr lang="en-US" smtClean="0"/>
              <a:pPr/>
              <a:t>3</a:t>
            </a:fld>
            <a:endParaRPr lang="en-US"/>
          </a:p>
        </p:txBody>
      </p:sp>
      <p:sp>
        <p:nvSpPr>
          <p:cNvPr id="4" name="Footer Placeholder 3"/>
          <p:cNvSpPr>
            <a:spLocks noGrp="1"/>
          </p:cNvSpPr>
          <p:nvPr>
            <p:ph type="ftr" sz="quarter" idx="11"/>
          </p:nvPr>
        </p:nvSpPr>
        <p:spPr/>
        <p:txBody>
          <a:bodyPr/>
          <a:lstStyle/>
          <a:p>
            <a:r>
              <a:rPr lang="de-DE" dirty="0"/>
              <a:t>IBM Cloud / Fast Start 2018 /  © 2017 IBM Corporation</a:t>
            </a:r>
            <a:endParaRPr lang="en-US" dirty="0"/>
          </a:p>
        </p:txBody>
      </p:sp>
      <p:sp>
        <p:nvSpPr>
          <p:cNvPr id="5" name="Text Placeholder 4"/>
          <p:cNvSpPr>
            <a:spLocks noGrp="1"/>
          </p:cNvSpPr>
          <p:nvPr>
            <p:ph type="body" sz="quarter" idx="12"/>
          </p:nvPr>
        </p:nvSpPr>
        <p:spPr>
          <a:xfrm>
            <a:off x="228600" y="1123950"/>
            <a:ext cx="6120442" cy="3584448"/>
          </a:xfrm>
        </p:spPr>
        <p:txBody>
          <a:bodyPr/>
          <a:lstStyle/>
          <a:p>
            <a:r>
              <a:rPr lang="en-US" sz="1600"/>
              <a:t>IBM Optimization Solutions</a:t>
            </a:r>
          </a:p>
          <a:p>
            <a:endParaRPr lang="en-US" sz="1600"/>
          </a:p>
          <a:p>
            <a:pPr marL="285750" indent="-285750">
              <a:buFontTx/>
              <a:buChar char="-"/>
            </a:pPr>
            <a:r>
              <a:rPr lang="en-US" sz="1600"/>
              <a:t>Architecture</a:t>
            </a:r>
          </a:p>
          <a:p>
            <a:pPr marL="285750" indent="-285750">
              <a:buFontTx/>
              <a:buChar char="-"/>
            </a:pPr>
            <a:r>
              <a:rPr lang="en-US" sz="1600"/>
              <a:t>Review DOCplex, Cloud &amp; API</a:t>
            </a:r>
          </a:p>
          <a:p>
            <a:pPr marL="285750" indent="-285750">
              <a:buFontTx/>
              <a:buChar char="-"/>
            </a:pPr>
            <a:r>
              <a:rPr lang="en-US" sz="1600"/>
              <a:t>Decision Optimization Add-On to DSX Local</a:t>
            </a:r>
          </a:p>
          <a:p>
            <a:endParaRPr lang="en-US" sz="1600"/>
          </a:p>
          <a:p>
            <a:r>
              <a:rPr lang="en-US" sz="1600"/>
              <a:t>Hands-on exercises:</a:t>
            </a:r>
          </a:p>
          <a:p>
            <a:pPr marL="285750" indent="-285750">
              <a:buFontTx/>
              <a:buChar char="-"/>
            </a:pPr>
            <a:r>
              <a:rPr lang="en-US" sz="1600"/>
              <a:t>Utilizing the DOCplex Python API from Notebooks</a:t>
            </a:r>
          </a:p>
          <a:p>
            <a:pPr marL="285750" indent="-285750">
              <a:buFontTx/>
              <a:buChar char="-"/>
            </a:pPr>
            <a:r>
              <a:rPr lang="en-US" sz="1600"/>
              <a:t>Creating an Optimization Model &amp; Planning scenarios with DODS</a:t>
            </a:r>
          </a:p>
          <a:p>
            <a:pPr marL="285750" indent="-285750">
              <a:buFontTx/>
              <a:buChar char="-"/>
            </a:pPr>
            <a:r>
              <a:rPr lang="en-US" sz="1600"/>
              <a:t>Preview Execution Service (coming soon)</a:t>
            </a:r>
          </a:p>
          <a:p>
            <a:pPr marL="285750" indent="-285750">
              <a:buFontTx/>
              <a:buChar char="-"/>
            </a:pPr>
            <a:endParaRPr lang="en-US" b="1"/>
          </a:p>
          <a:p>
            <a:endParaRPr lang="en-US"/>
          </a:p>
          <a:p>
            <a:endParaRPr lang="en-US" b="1"/>
          </a:p>
        </p:txBody>
      </p:sp>
    </p:spTree>
    <p:extLst>
      <p:ext uri="{BB962C8B-B14F-4D97-AF65-F5344CB8AC3E}">
        <p14:creationId xmlns:p14="http://schemas.microsoft.com/office/powerpoint/2010/main" val="1212361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FE30-FD8A-48A8-9B04-01D26E1E20F1}"/>
              </a:ext>
            </a:extLst>
          </p:cNvPr>
          <p:cNvSpPr>
            <a:spLocks noGrp="1"/>
          </p:cNvSpPr>
          <p:nvPr>
            <p:ph type="title"/>
          </p:nvPr>
        </p:nvSpPr>
        <p:spPr>
          <a:xfrm>
            <a:off x="228600" y="201168"/>
            <a:ext cx="4419600" cy="366868"/>
          </a:xfrm>
        </p:spPr>
        <p:txBody>
          <a:bodyPr/>
          <a:lstStyle/>
          <a:p>
            <a:r>
              <a:rPr lang="en-US" dirty="0"/>
              <a:t>Industry Use Cases</a:t>
            </a:r>
          </a:p>
        </p:txBody>
      </p:sp>
      <p:sp>
        <p:nvSpPr>
          <p:cNvPr id="3" name="Slide Number Placeholder 2">
            <a:extLst>
              <a:ext uri="{FF2B5EF4-FFF2-40B4-BE49-F238E27FC236}">
                <a16:creationId xmlns:a16="http://schemas.microsoft.com/office/drawing/2014/main" id="{8EDF8293-6250-4A1A-A35B-4337322197EC}"/>
              </a:ext>
            </a:extLst>
          </p:cNvPr>
          <p:cNvSpPr>
            <a:spLocks noGrp="1"/>
          </p:cNvSpPr>
          <p:nvPr>
            <p:ph type="sldNum" sz="quarter" idx="10"/>
          </p:nvPr>
        </p:nvSpPr>
        <p:spPr/>
        <p:txBody>
          <a:bodyPr/>
          <a:lstStyle/>
          <a:p>
            <a:fld id="{D0BE6F14-FF48-0F4F-A8AA-2E3F25371E4A}" type="slidenum">
              <a:rPr lang="en-US" smtClean="0"/>
              <a:pPr/>
              <a:t>4</a:t>
            </a:fld>
            <a:endParaRPr lang="en-US"/>
          </a:p>
        </p:txBody>
      </p:sp>
      <p:sp>
        <p:nvSpPr>
          <p:cNvPr id="4" name="Footer Placeholder 3">
            <a:extLst>
              <a:ext uri="{FF2B5EF4-FFF2-40B4-BE49-F238E27FC236}">
                <a16:creationId xmlns:a16="http://schemas.microsoft.com/office/drawing/2014/main" id="{A45F8E52-9442-48CA-BCCB-F8C2F30925CD}"/>
              </a:ext>
            </a:extLst>
          </p:cNvPr>
          <p:cNvSpPr>
            <a:spLocks noGrp="1"/>
          </p:cNvSpPr>
          <p:nvPr>
            <p:ph type="ftr" sz="quarter" idx="11"/>
          </p:nvPr>
        </p:nvSpPr>
        <p:spPr/>
        <p:txBody>
          <a:bodyPr/>
          <a:lstStyle/>
          <a:p>
            <a:r>
              <a:rPr lang="de-DE"/>
              <a:t>IBM Cloud / Fast Start 2018 /  © 201 IBM Corporation</a:t>
            </a:r>
            <a:endParaRPr lang="en-US" dirty="0"/>
          </a:p>
        </p:txBody>
      </p:sp>
      <p:pic>
        <p:nvPicPr>
          <p:cNvPr id="7" name="Picture 15">
            <a:extLst>
              <a:ext uri="{FF2B5EF4-FFF2-40B4-BE49-F238E27FC236}">
                <a16:creationId xmlns:a16="http://schemas.microsoft.com/office/drawing/2014/main" id="{FD55DFC0-BF09-47A6-ABA1-C50CE1E2C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72" y="519545"/>
            <a:ext cx="8383656" cy="4536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0497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F4092-1FD6-4CED-B007-825B0EBC284F}"/>
              </a:ext>
            </a:extLst>
          </p:cNvPr>
          <p:cNvSpPr>
            <a:spLocks noGrp="1"/>
          </p:cNvSpPr>
          <p:nvPr>
            <p:ph type="title"/>
          </p:nvPr>
        </p:nvSpPr>
        <p:spPr>
          <a:xfrm>
            <a:off x="228600" y="208095"/>
            <a:ext cx="4114800" cy="855726"/>
          </a:xfrm>
        </p:spPr>
        <p:txBody>
          <a:bodyPr/>
          <a:lstStyle/>
          <a:p>
            <a:r>
              <a:rPr lang="en-US" dirty="0"/>
              <a:t>Prescriptive Analytics is about…</a:t>
            </a:r>
          </a:p>
        </p:txBody>
      </p:sp>
      <p:sp>
        <p:nvSpPr>
          <p:cNvPr id="3" name="Slide Number Placeholder 2">
            <a:extLst>
              <a:ext uri="{FF2B5EF4-FFF2-40B4-BE49-F238E27FC236}">
                <a16:creationId xmlns:a16="http://schemas.microsoft.com/office/drawing/2014/main" id="{8FBAF019-4303-492B-8413-6BBD4323A569}"/>
              </a:ext>
            </a:extLst>
          </p:cNvPr>
          <p:cNvSpPr>
            <a:spLocks noGrp="1"/>
          </p:cNvSpPr>
          <p:nvPr>
            <p:ph type="sldNum" sz="quarter" idx="10"/>
          </p:nvPr>
        </p:nvSpPr>
        <p:spPr/>
        <p:txBody>
          <a:bodyPr/>
          <a:lstStyle/>
          <a:p>
            <a:fld id="{D0BE6F14-FF48-0F4F-A8AA-2E3F25371E4A}" type="slidenum">
              <a:rPr lang="en-US" smtClean="0"/>
              <a:pPr/>
              <a:t>5</a:t>
            </a:fld>
            <a:endParaRPr lang="en-US"/>
          </a:p>
        </p:txBody>
      </p:sp>
      <p:sp>
        <p:nvSpPr>
          <p:cNvPr id="4" name="Footer Placeholder 3">
            <a:extLst>
              <a:ext uri="{FF2B5EF4-FFF2-40B4-BE49-F238E27FC236}">
                <a16:creationId xmlns:a16="http://schemas.microsoft.com/office/drawing/2014/main" id="{088BBFCC-8132-4E54-8C11-9F0D49D23FC7}"/>
              </a:ext>
            </a:extLst>
          </p:cNvPr>
          <p:cNvSpPr>
            <a:spLocks noGrp="1"/>
          </p:cNvSpPr>
          <p:nvPr>
            <p:ph type="ftr" sz="quarter" idx="11"/>
          </p:nvPr>
        </p:nvSpPr>
        <p:spPr/>
        <p:txBody>
          <a:bodyPr/>
          <a:lstStyle/>
          <a:p>
            <a:r>
              <a:rPr lang="de-DE"/>
              <a:t>IBM Cloud / Fast Start 2018 /  © 201 IBM Corporation</a:t>
            </a:r>
            <a:endParaRPr lang="en-US" dirty="0"/>
          </a:p>
        </p:txBody>
      </p:sp>
      <p:sp>
        <p:nvSpPr>
          <p:cNvPr id="5" name="Text Placeholder 4">
            <a:extLst>
              <a:ext uri="{FF2B5EF4-FFF2-40B4-BE49-F238E27FC236}">
                <a16:creationId xmlns:a16="http://schemas.microsoft.com/office/drawing/2014/main" id="{D6223CF2-F372-468E-B207-EE494BE12A56}"/>
              </a:ext>
            </a:extLst>
          </p:cNvPr>
          <p:cNvSpPr>
            <a:spLocks noGrp="1"/>
          </p:cNvSpPr>
          <p:nvPr>
            <p:ph type="body" sz="quarter" idx="12"/>
          </p:nvPr>
        </p:nvSpPr>
        <p:spPr>
          <a:xfrm>
            <a:off x="228600" y="1123949"/>
            <a:ext cx="4114800" cy="1397574"/>
          </a:xfrm>
        </p:spPr>
        <p:txBody>
          <a:bodyPr/>
          <a:lstStyle/>
          <a:p>
            <a:pPr marL="285750" indent="-285750">
              <a:buFont typeface="Arial" panose="020B0604020202020204" pitchFamily="34" charset="0"/>
              <a:buChar char="•"/>
            </a:pPr>
            <a:r>
              <a:rPr lang="en-US" dirty="0"/>
              <a:t>Making the best decision possible given objective and constraints.</a:t>
            </a:r>
          </a:p>
          <a:p>
            <a:pPr marL="285750" indent="-285750">
              <a:buFont typeface="Arial" panose="020B0604020202020204" pitchFamily="34" charset="0"/>
              <a:buChar char="•"/>
            </a:pPr>
            <a:r>
              <a:rPr lang="en-US" dirty="0"/>
              <a:t>Manage </a:t>
            </a:r>
            <a:r>
              <a:rPr lang="en-US" dirty="0">
                <a:solidFill>
                  <a:schemeClr val="accent2"/>
                </a:solidFill>
              </a:rPr>
              <a:t>resource </a:t>
            </a:r>
            <a:r>
              <a:rPr lang="en-US" dirty="0"/>
              <a:t>efficiency, utilization and allocation</a:t>
            </a:r>
          </a:p>
          <a:p>
            <a:pPr marL="285750" indent="-285750">
              <a:buFont typeface="Arial" panose="020B0604020202020204" pitchFamily="34" charset="0"/>
              <a:buChar char="•"/>
            </a:pPr>
            <a:r>
              <a:rPr lang="en-US" dirty="0"/>
              <a:t>Decide, choose, plan, schedule, assign, route, source, maintain, locate, trade-off</a:t>
            </a:r>
          </a:p>
          <a:p>
            <a:endParaRPr lang="en-US" dirty="0"/>
          </a:p>
        </p:txBody>
      </p:sp>
      <p:grpSp>
        <p:nvGrpSpPr>
          <p:cNvPr id="7" name="Group 6">
            <a:extLst>
              <a:ext uri="{FF2B5EF4-FFF2-40B4-BE49-F238E27FC236}">
                <a16:creationId xmlns:a16="http://schemas.microsoft.com/office/drawing/2014/main" id="{7C553287-CF5E-4AC9-BAF7-479274B4003D}"/>
              </a:ext>
            </a:extLst>
          </p:cNvPr>
          <p:cNvGrpSpPr/>
          <p:nvPr/>
        </p:nvGrpSpPr>
        <p:grpSpPr>
          <a:xfrm>
            <a:off x="831273" y="2774745"/>
            <a:ext cx="6684712" cy="2120315"/>
            <a:chOff x="1139825" y="2711297"/>
            <a:chExt cx="6684712" cy="2120315"/>
          </a:xfrm>
        </p:grpSpPr>
        <p:sp>
          <p:nvSpPr>
            <p:cNvPr id="8" name="AutoShape 2">
              <a:extLst>
                <a:ext uri="{FF2B5EF4-FFF2-40B4-BE49-F238E27FC236}">
                  <a16:creationId xmlns:a16="http://schemas.microsoft.com/office/drawing/2014/main" id="{63CC282C-EAC6-44F5-8837-72D72AEC9CFC}"/>
                </a:ext>
              </a:extLst>
            </p:cNvPr>
            <p:cNvSpPr>
              <a:spLocks noChangeArrowheads="1"/>
            </p:cNvSpPr>
            <p:nvPr/>
          </p:nvSpPr>
          <p:spPr bwMode="auto">
            <a:xfrm>
              <a:off x="2250515" y="3329079"/>
              <a:ext cx="3009112" cy="461921"/>
            </a:xfrm>
            <a:prstGeom prst="homePlate">
              <a:avLst>
                <a:gd name="adj" fmla="val 46919"/>
              </a:avLst>
            </a:prstGeom>
            <a:solidFill>
              <a:srgbClr val="CC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eaLnBrk="1" hangingPunct="1"/>
              <a:r>
                <a:rPr lang="en-US" altLang="en-US" sz="1201">
                  <a:solidFill>
                    <a:srgbClr val="003E69"/>
                  </a:solidFill>
                </a:rPr>
                <a:t>Predictive Analytics</a:t>
              </a:r>
            </a:p>
            <a:p>
              <a:pPr eaLnBrk="1" hangingPunct="1"/>
              <a:r>
                <a:rPr lang="en-US" altLang="en-US" sz="1201" b="0">
                  <a:solidFill>
                    <a:srgbClr val="003E69"/>
                  </a:solidFill>
                </a:rPr>
                <a:t>Why did it happen? What will happen?</a:t>
              </a:r>
            </a:p>
          </p:txBody>
        </p:sp>
        <p:sp>
          <p:nvSpPr>
            <p:cNvPr id="9" name="AutoShape 5">
              <a:extLst>
                <a:ext uri="{FF2B5EF4-FFF2-40B4-BE49-F238E27FC236}">
                  <a16:creationId xmlns:a16="http://schemas.microsoft.com/office/drawing/2014/main" id="{5189C9C4-10DF-45C1-A536-7C3BD241FF9C}"/>
                </a:ext>
              </a:extLst>
            </p:cNvPr>
            <p:cNvSpPr>
              <a:spLocks noChangeArrowheads="1"/>
            </p:cNvSpPr>
            <p:nvPr/>
          </p:nvSpPr>
          <p:spPr bwMode="auto">
            <a:xfrm>
              <a:off x="2250515" y="2780884"/>
              <a:ext cx="4381982" cy="461921"/>
            </a:xfrm>
            <a:prstGeom prst="homePlate">
              <a:avLst>
                <a:gd name="adj" fmla="val 53349"/>
              </a:avLst>
            </a:prstGeom>
            <a:solidFill>
              <a:srgbClr val="CC99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eaLnBrk="1" hangingPunct="1"/>
              <a:r>
                <a:rPr lang="en-US" altLang="en-US" sz="1201" dirty="0">
                  <a:solidFill>
                    <a:srgbClr val="003E69"/>
                  </a:solidFill>
                </a:rPr>
                <a:t>Prescriptive Analytics</a:t>
              </a:r>
            </a:p>
            <a:p>
              <a:pPr eaLnBrk="1" hangingPunct="1"/>
              <a:r>
                <a:rPr lang="en-US" altLang="en-US" sz="1201" b="0" dirty="0">
                  <a:solidFill>
                    <a:srgbClr val="003E69"/>
                  </a:solidFill>
                </a:rPr>
                <a:t>What should we do?</a:t>
              </a:r>
              <a:endParaRPr lang="en-US" altLang="en-US" sz="1802" b="0" dirty="0">
                <a:ea typeface="ＭＳ Ｐゴシック" pitchFamily="34" charset="-128"/>
              </a:endParaRPr>
            </a:p>
          </p:txBody>
        </p:sp>
        <p:sp>
          <p:nvSpPr>
            <p:cNvPr id="10" name="AutoShape 7">
              <a:extLst>
                <a:ext uri="{FF2B5EF4-FFF2-40B4-BE49-F238E27FC236}">
                  <a16:creationId xmlns:a16="http://schemas.microsoft.com/office/drawing/2014/main" id="{491A0B99-880B-4721-B536-AB8BEAADF5F1}"/>
                </a:ext>
              </a:extLst>
            </p:cNvPr>
            <p:cNvSpPr>
              <a:spLocks noChangeArrowheads="1"/>
            </p:cNvSpPr>
            <p:nvPr/>
          </p:nvSpPr>
          <p:spPr bwMode="auto">
            <a:xfrm>
              <a:off x="2238598" y="3923751"/>
              <a:ext cx="1910339" cy="461921"/>
            </a:xfrm>
            <a:prstGeom prst="homePlate">
              <a:avLst>
                <a:gd name="adj" fmla="val 35383"/>
              </a:avLst>
            </a:prstGeom>
            <a:solidFill>
              <a:srgbClr val="CCE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eaLnBrk="1" hangingPunct="1"/>
              <a:r>
                <a:rPr lang="en-US" altLang="en-US" sz="1201">
                  <a:solidFill>
                    <a:srgbClr val="003E69"/>
                  </a:solidFill>
                </a:rPr>
                <a:t>Descriptive Analytics</a:t>
              </a:r>
            </a:p>
            <a:p>
              <a:pPr eaLnBrk="1" hangingPunct="1"/>
              <a:r>
                <a:rPr lang="en-US" altLang="en-US" sz="1201" b="0">
                  <a:solidFill>
                    <a:srgbClr val="003E69"/>
                  </a:solidFill>
                </a:rPr>
                <a:t>What has happened?</a:t>
              </a:r>
            </a:p>
          </p:txBody>
        </p:sp>
        <p:sp>
          <p:nvSpPr>
            <p:cNvPr id="11" name="Line 32">
              <a:extLst>
                <a:ext uri="{FF2B5EF4-FFF2-40B4-BE49-F238E27FC236}">
                  <a16:creationId xmlns:a16="http://schemas.microsoft.com/office/drawing/2014/main" id="{723C6F67-DD9D-48D9-A780-8EA67DAE509F}"/>
                </a:ext>
              </a:extLst>
            </p:cNvPr>
            <p:cNvSpPr>
              <a:spLocks noChangeShapeType="1"/>
            </p:cNvSpPr>
            <p:nvPr/>
          </p:nvSpPr>
          <p:spPr bwMode="auto">
            <a:xfrm flipV="1">
              <a:off x="2100358" y="4578966"/>
              <a:ext cx="5079142" cy="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nchor="b">
              <a:spAutoFit/>
            </a:bodyPr>
            <a:lstStyle/>
            <a:p>
              <a:endParaRPr lang="en-US" sz="1351"/>
            </a:p>
          </p:txBody>
        </p:sp>
        <p:sp>
          <p:nvSpPr>
            <p:cNvPr id="12" name="Text Box 33">
              <a:extLst>
                <a:ext uri="{FF2B5EF4-FFF2-40B4-BE49-F238E27FC236}">
                  <a16:creationId xmlns:a16="http://schemas.microsoft.com/office/drawing/2014/main" id="{35A80507-4CD7-418B-BD01-A318D683DD4A}"/>
                </a:ext>
              </a:extLst>
            </p:cNvPr>
            <p:cNvSpPr txBox="1">
              <a:spLocks noChangeArrowheads="1"/>
            </p:cNvSpPr>
            <p:nvPr/>
          </p:nvSpPr>
          <p:spPr bwMode="auto">
            <a:xfrm>
              <a:off x="4297903" y="4554485"/>
              <a:ext cx="1235338" cy="277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r>
                <a:rPr lang="en-US" altLang="en-US" sz="1201" b="0" i="1">
                  <a:solidFill>
                    <a:srgbClr val="003E69"/>
                  </a:solidFill>
                  <a:ea typeface="ＭＳ Ｐゴシック" pitchFamily="34" charset="-128"/>
                  <a:cs typeface="Arial" charset="0"/>
                </a:rPr>
                <a:t>Business Value</a:t>
              </a:r>
            </a:p>
          </p:txBody>
        </p:sp>
        <p:sp>
          <p:nvSpPr>
            <p:cNvPr id="13" name="Text Box 33">
              <a:extLst>
                <a:ext uri="{FF2B5EF4-FFF2-40B4-BE49-F238E27FC236}">
                  <a16:creationId xmlns:a16="http://schemas.microsoft.com/office/drawing/2014/main" id="{CB9046D0-480A-446A-921D-F97DAC60F6D4}"/>
                </a:ext>
              </a:extLst>
            </p:cNvPr>
            <p:cNvSpPr txBox="1">
              <a:spLocks noChangeArrowheads="1"/>
            </p:cNvSpPr>
            <p:nvPr/>
          </p:nvSpPr>
          <p:spPr bwMode="auto">
            <a:xfrm>
              <a:off x="1139825" y="3180347"/>
              <a:ext cx="994183" cy="461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b">
              <a:spAutoFit/>
            </a:bodyP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r>
                <a:rPr lang="en-US" altLang="en-US" sz="1201" b="0" i="1">
                  <a:solidFill>
                    <a:srgbClr val="003E69"/>
                  </a:solidFill>
                  <a:ea typeface="ＭＳ Ｐゴシック" pitchFamily="34" charset="-128"/>
                  <a:cs typeface="Arial" charset="0"/>
                </a:rPr>
                <a:t>Competitive</a:t>
              </a:r>
            </a:p>
            <a:p>
              <a:r>
                <a:rPr lang="en-US" altLang="en-US" sz="1201" b="0" i="1">
                  <a:solidFill>
                    <a:srgbClr val="003E69"/>
                  </a:solidFill>
                  <a:ea typeface="ＭＳ Ｐゴシック" pitchFamily="34" charset="-128"/>
                  <a:cs typeface="Arial" charset="0"/>
                </a:rPr>
                <a:t>Advantage</a:t>
              </a:r>
            </a:p>
          </p:txBody>
        </p:sp>
        <p:sp>
          <p:nvSpPr>
            <p:cNvPr id="14" name="Line 32">
              <a:extLst>
                <a:ext uri="{FF2B5EF4-FFF2-40B4-BE49-F238E27FC236}">
                  <a16:creationId xmlns:a16="http://schemas.microsoft.com/office/drawing/2014/main" id="{8C36BB67-1EC5-4448-B1F9-BDF8D6E65805}"/>
                </a:ext>
              </a:extLst>
            </p:cNvPr>
            <p:cNvSpPr>
              <a:spLocks noChangeShapeType="1"/>
            </p:cNvSpPr>
            <p:nvPr/>
          </p:nvSpPr>
          <p:spPr bwMode="auto">
            <a:xfrm flipV="1">
              <a:off x="2100357" y="2931999"/>
              <a:ext cx="0" cy="1646967"/>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nchor="b">
              <a:spAutoFit/>
            </a:bodyPr>
            <a:lstStyle/>
            <a:p>
              <a:endParaRPr lang="en-US" sz="1351"/>
            </a:p>
          </p:txBody>
        </p:sp>
        <p:sp>
          <p:nvSpPr>
            <p:cNvPr id="15" name="Text Box 30">
              <a:extLst>
                <a:ext uri="{FF2B5EF4-FFF2-40B4-BE49-F238E27FC236}">
                  <a16:creationId xmlns:a16="http://schemas.microsoft.com/office/drawing/2014/main" id="{CF5D698D-F274-4C63-B98D-015EAE1FE9B8}"/>
                </a:ext>
              </a:extLst>
            </p:cNvPr>
            <p:cNvSpPr txBox="1">
              <a:spLocks noChangeArrowheads="1"/>
            </p:cNvSpPr>
            <p:nvPr/>
          </p:nvSpPr>
          <p:spPr bwMode="auto">
            <a:xfrm>
              <a:off x="4119144" y="3936625"/>
              <a:ext cx="1959191" cy="461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eaLnBrk="1" hangingPunct="1"/>
              <a:r>
                <a:rPr lang="en-US" altLang="en-US" sz="1201" b="0"/>
                <a:t>Standard/ad Hoc Reports </a:t>
              </a:r>
            </a:p>
            <a:p>
              <a:pPr eaLnBrk="1" hangingPunct="1"/>
              <a:r>
                <a:rPr lang="en-US" altLang="en-US" sz="1201" b="0"/>
                <a:t>Query, Drill down</a:t>
              </a:r>
            </a:p>
          </p:txBody>
        </p:sp>
        <p:sp>
          <p:nvSpPr>
            <p:cNvPr id="16" name="Text Box 31">
              <a:extLst>
                <a:ext uri="{FF2B5EF4-FFF2-40B4-BE49-F238E27FC236}">
                  <a16:creationId xmlns:a16="http://schemas.microsoft.com/office/drawing/2014/main" id="{DBCDB894-D476-4B23-B795-5AF663E9BA81}"/>
                </a:ext>
              </a:extLst>
            </p:cNvPr>
            <p:cNvSpPr txBox="1">
              <a:spLocks noChangeArrowheads="1"/>
            </p:cNvSpPr>
            <p:nvPr/>
          </p:nvSpPr>
          <p:spPr bwMode="auto">
            <a:xfrm>
              <a:off x="6564256" y="2793758"/>
              <a:ext cx="1260281" cy="461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algn="ctr" eaLnBrk="1" hangingPunct="1"/>
              <a:r>
                <a:rPr lang="en-US" altLang="en-US" sz="1201" b="0"/>
                <a:t>Optimization, </a:t>
              </a:r>
            </a:p>
            <a:p>
              <a:pPr algn="ctr" eaLnBrk="1" hangingPunct="1"/>
              <a:r>
                <a:rPr lang="en-US" altLang="en-US" sz="1201" b="0"/>
                <a:t>Uncertainty mgt</a:t>
              </a:r>
            </a:p>
          </p:txBody>
        </p:sp>
        <p:sp>
          <p:nvSpPr>
            <p:cNvPr id="17" name="Text Box 32">
              <a:extLst>
                <a:ext uri="{FF2B5EF4-FFF2-40B4-BE49-F238E27FC236}">
                  <a16:creationId xmlns:a16="http://schemas.microsoft.com/office/drawing/2014/main" id="{9B07DC3D-E154-45F7-8E9A-6B6C7046E4C3}"/>
                </a:ext>
              </a:extLst>
            </p:cNvPr>
            <p:cNvSpPr txBox="1">
              <a:spLocks noChangeArrowheads="1"/>
            </p:cNvSpPr>
            <p:nvPr/>
          </p:nvSpPr>
          <p:spPr bwMode="auto">
            <a:xfrm>
              <a:off x="5258435" y="3343145"/>
              <a:ext cx="2054858" cy="461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600" b="1">
                  <a:solidFill>
                    <a:schemeClr val="tx1"/>
                  </a:solidFill>
                  <a:latin typeface="Arial" charset="0"/>
                </a:defRPr>
              </a:lvl1pPr>
              <a:lvl2pPr marL="742950" indent="-285750">
                <a:defRPr sz="1600" b="1">
                  <a:solidFill>
                    <a:schemeClr val="tx1"/>
                  </a:solidFill>
                  <a:latin typeface="Arial" charset="0"/>
                </a:defRPr>
              </a:lvl2pPr>
              <a:lvl3pPr marL="1143000" indent="-228600">
                <a:defRPr sz="1600" b="1">
                  <a:solidFill>
                    <a:schemeClr val="tx1"/>
                  </a:solidFill>
                  <a:latin typeface="Arial" charset="0"/>
                </a:defRPr>
              </a:lvl3pPr>
              <a:lvl4pPr marL="1600200" indent="-228600">
                <a:defRPr sz="1600" b="1">
                  <a:solidFill>
                    <a:schemeClr val="tx1"/>
                  </a:solidFill>
                  <a:latin typeface="Arial" charset="0"/>
                </a:defRPr>
              </a:lvl4pPr>
              <a:lvl5pPr marL="2057400" indent="-228600">
                <a:defRPr sz="1600" b="1">
                  <a:solidFill>
                    <a:schemeClr val="tx1"/>
                  </a:solidFill>
                  <a:latin typeface="Arial" charset="0"/>
                </a:defRPr>
              </a:lvl5pPr>
              <a:lvl6pPr marL="2514600" indent="-228600" eaLnBrk="0" fontAlgn="base" hangingPunct="0">
                <a:spcBef>
                  <a:spcPct val="0"/>
                </a:spcBef>
                <a:spcAft>
                  <a:spcPct val="0"/>
                </a:spcAft>
                <a:defRPr sz="1600" b="1">
                  <a:solidFill>
                    <a:schemeClr val="tx1"/>
                  </a:solidFill>
                  <a:latin typeface="Arial" charset="0"/>
                </a:defRPr>
              </a:lvl6pPr>
              <a:lvl7pPr marL="2971800" indent="-228600" eaLnBrk="0" fontAlgn="base" hangingPunct="0">
                <a:spcBef>
                  <a:spcPct val="0"/>
                </a:spcBef>
                <a:spcAft>
                  <a:spcPct val="0"/>
                </a:spcAft>
                <a:defRPr sz="1600" b="1">
                  <a:solidFill>
                    <a:schemeClr val="tx1"/>
                  </a:solidFill>
                  <a:latin typeface="Arial" charset="0"/>
                </a:defRPr>
              </a:lvl7pPr>
              <a:lvl8pPr marL="3429000" indent="-228600" eaLnBrk="0" fontAlgn="base" hangingPunct="0">
                <a:spcBef>
                  <a:spcPct val="0"/>
                </a:spcBef>
                <a:spcAft>
                  <a:spcPct val="0"/>
                </a:spcAft>
                <a:defRPr sz="1600" b="1">
                  <a:solidFill>
                    <a:schemeClr val="tx1"/>
                  </a:solidFill>
                  <a:latin typeface="Arial" charset="0"/>
                </a:defRPr>
              </a:lvl8pPr>
              <a:lvl9pPr marL="3886200" indent="-228600" eaLnBrk="0" fontAlgn="base" hangingPunct="0">
                <a:spcBef>
                  <a:spcPct val="0"/>
                </a:spcBef>
                <a:spcAft>
                  <a:spcPct val="0"/>
                </a:spcAft>
                <a:defRPr sz="1600" b="1">
                  <a:solidFill>
                    <a:schemeClr val="tx1"/>
                  </a:solidFill>
                  <a:latin typeface="Arial" charset="0"/>
                </a:defRPr>
              </a:lvl9pPr>
            </a:lstStyle>
            <a:p>
              <a:pPr eaLnBrk="1" hangingPunct="1"/>
              <a:r>
                <a:rPr lang="en-US" altLang="en-US" sz="1201" b="0" dirty="0"/>
                <a:t>Predictive model, </a:t>
              </a:r>
            </a:p>
            <a:p>
              <a:pPr eaLnBrk="1" hangingPunct="1"/>
              <a:r>
                <a:rPr lang="en-US" altLang="en-US" sz="1201" b="0" dirty="0"/>
                <a:t>Forecast, Simulation, Alerts</a:t>
              </a:r>
            </a:p>
          </p:txBody>
        </p:sp>
        <p:sp>
          <p:nvSpPr>
            <p:cNvPr id="18" name="TextBox 17">
              <a:extLst>
                <a:ext uri="{FF2B5EF4-FFF2-40B4-BE49-F238E27FC236}">
                  <a16:creationId xmlns:a16="http://schemas.microsoft.com/office/drawing/2014/main" id="{5CFA2FC6-4348-425A-A494-33125DECB281}"/>
                </a:ext>
              </a:extLst>
            </p:cNvPr>
            <p:cNvSpPr txBox="1"/>
            <p:nvPr/>
          </p:nvSpPr>
          <p:spPr>
            <a:xfrm>
              <a:off x="4681817" y="2711297"/>
              <a:ext cx="1082924" cy="382385"/>
            </a:xfrm>
            <a:prstGeom prst="rect">
              <a:avLst/>
            </a:prstGeom>
            <a:solidFill>
              <a:schemeClr val="accent1"/>
            </a:solidFill>
          </p:spPr>
          <p:txBody>
            <a:bodyPr wrap="square" rtlCol="0">
              <a:spAutoFit/>
            </a:bodyPr>
            <a:lstStyle/>
            <a:p>
              <a:pPr algn="ctr"/>
              <a:r>
                <a:rPr lang="de-DE" b="1" dirty="0">
                  <a:solidFill>
                    <a:schemeClr val="bg1"/>
                  </a:solidFill>
                </a:rPr>
                <a:t>CPLEX</a:t>
              </a:r>
            </a:p>
          </p:txBody>
        </p:sp>
      </p:grpSp>
      <p:sp>
        <p:nvSpPr>
          <p:cNvPr id="19" name="Text Placeholder 4">
            <a:extLst>
              <a:ext uri="{FF2B5EF4-FFF2-40B4-BE49-F238E27FC236}">
                <a16:creationId xmlns:a16="http://schemas.microsoft.com/office/drawing/2014/main" id="{02FAEEAB-EAF2-4A3D-9225-EDE5840A0F65}"/>
              </a:ext>
            </a:extLst>
          </p:cNvPr>
          <p:cNvSpPr txBox="1">
            <a:spLocks/>
          </p:cNvSpPr>
          <p:nvPr/>
        </p:nvSpPr>
        <p:spPr>
          <a:xfrm>
            <a:off x="4572000" y="1123949"/>
            <a:ext cx="4260272" cy="1054305"/>
          </a:xfrm>
          <a:prstGeom prst="rect">
            <a:avLst/>
          </a:prstGeom>
          <a:ln w="19050">
            <a:solidFill>
              <a:schemeClr val="bg1">
                <a:lumMod val="50000"/>
                <a:lumOff val="50000"/>
              </a:schemeClr>
            </a:solidFill>
          </a:ln>
        </p:spPr>
        <p:txBody>
          <a:bodyPr vert="horz" lIns="91440" tIns="91440" rIns="91440" bIns="0" rtlCol="0">
            <a:noAutofit/>
          </a:bodyPr>
          <a:lstStyle>
            <a:lvl1pPr marL="0" indent="0" algn="l" defTabSz="457200" rtl="0" eaLnBrk="1" latinLnBrk="0" hangingPunct="1">
              <a:lnSpc>
                <a:spcPct val="100000"/>
              </a:lnSpc>
              <a:spcBef>
                <a:spcPts val="0"/>
              </a:spcBef>
              <a:buFont typeface="Arial"/>
              <a:buNone/>
              <a:tabLst>
                <a:tab pos="3940175" algn="dec"/>
              </a:tabLst>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0"/>
              </a:spcBef>
              <a:spcAft>
                <a:spcPts val="0"/>
              </a:spcAft>
              <a:buFont typeface="Arial"/>
              <a:buChar char="–"/>
              <a:tabLst/>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Don’t miss the Use Case 3 Review Presentation:</a:t>
            </a:r>
          </a:p>
          <a:p>
            <a:r>
              <a:rPr lang="en-US" dirty="0">
                <a:solidFill>
                  <a:schemeClr val="bg1">
                    <a:lumMod val="50000"/>
                    <a:lumOff val="50000"/>
                  </a:schemeClr>
                </a:solidFill>
              </a:rPr>
              <a:t>Increase Operational Efficiency</a:t>
            </a:r>
          </a:p>
          <a:p>
            <a:r>
              <a:rPr lang="en-US" dirty="0"/>
              <a:t>When: Thursday, February 1 @ 13:45 (1:45 PM)</a:t>
            </a:r>
          </a:p>
          <a:p>
            <a:r>
              <a:rPr lang="en-US" dirty="0"/>
              <a:t>Where: Melia, Toledo II</a:t>
            </a:r>
          </a:p>
        </p:txBody>
      </p:sp>
    </p:spTree>
    <p:extLst>
      <p:ext uri="{BB962C8B-B14F-4D97-AF65-F5344CB8AC3E}">
        <p14:creationId xmlns:p14="http://schemas.microsoft.com/office/powerpoint/2010/main" val="2355791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18E56-1350-47DD-AEE4-C4FF5EC62461}"/>
              </a:ext>
            </a:extLst>
          </p:cNvPr>
          <p:cNvSpPr>
            <a:spLocks noGrp="1"/>
          </p:cNvSpPr>
          <p:nvPr>
            <p:ph type="title"/>
          </p:nvPr>
        </p:nvSpPr>
        <p:spPr/>
        <p:txBody>
          <a:bodyPr/>
          <a:lstStyle/>
          <a:p>
            <a:r>
              <a:rPr lang="en-US" dirty="0"/>
              <a:t>Components of an Optimization Solution</a:t>
            </a:r>
          </a:p>
        </p:txBody>
      </p:sp>
      <p:sp>
        <p:nvSpPr>
          <p:cNvPr id="3" name="Slide Number Placeholder 2">
            <a:extLst>
              <a:ext uri="{FF2B5EF4-FFF2-40B4-BE49-F238E27FC236}">
                <a16:creationId xmlns:a16="http://schemas.microsoft.com/office/drawing/2014/main" id="{0AD3F703-E34C-49FF-8A31-8B3CBF639349}"/>
              </a:ext>
            </a:extLst>
          </p:cNvPr>
          <p:cNvSpPr>
            <a:spLocks noGrp="1"/>
          </p:cNvSpPr>
          <p:nvPr>
            <p:ph type="sldNum" sz="quarter" idx="10"/>
          </p:nvPr>
        </p:nvSpPr>
        <p:spPr>
          <a:xfrm>
            <a:off x="6082146" y="4355426"/>
            <a:ext cx="2057400" cy="137160"/>
          </a:xfrm>
        </p:spPr>
        <p:txBody>
          <a:bodyPr/>
          <a:lstStyle/>
          <a:p>
            <a:fld id="{D0BE6F14-FF48-0F4F-A8AA-2E3F25371E4A}" type="slidenum">
              <a:rPr lang="en-US" smtClean="0"/>
              <a:pPr/>
              <a:t>6</a:t>
            </a:fld>
            <a:endParaRPr lang="en-US"/>
          </a:p>
        </p:txBody>
      </p:sp>
      <p:sp>
        <p:nvSpPr>
          <p:cNvPr id="4" name="Footer Placeholder 3">
            <a:extLst>
              <a:ext uri="{FF2B5EF4-FFF2-40B4-BE49-F238E27FC236}">
                <a16:creationId xmlns:a16="http://schemas.microsoft.com/office/drawing/2014/main" id="{0E2DB4B0-A3E2-4A64-BD7B-23BD844C2F54}"/>
              </a:ext>
            </a:extLst>
          </p:cNvPr>
          <p:cNvSpPr>
            <a:spLocks noGrp="1"/>
          </p:cNvSpPr>
          <p:nvPr>
            <p:ph type="ftr" sz="quarter" idx="11"/>
          </p:nvPr>
        </p:nvSpPr>
        <p:spPr/>
        <p:txBody>
          <a:bodyPr/>
          <a:lstStyle/>
          <a:p>
            <a:r>
              <a:rPr lang="de-DE"/>
              <a:t>IBM Cloud / Fast Start 2018 /  © 201 IBM Corporation</a:t>
            </a:r>
            <a:endParaRPr lang="en-US" dirty="0"/>
          </a:p>
        </p:txBody>
      </p:sp>
      <p:pic>
        <p:nvPicPr>
          <p:cNvPr id="6" name="Picture 1">
            <a:extLst>
              <a:ext uri="{FF2B5EF4-FFF2-40B4-BE49-F238E27FC236}">
                <a16:creationId xmlns:a16="http://schemas.microsoft.com/office/drawing/2014/main" id="{0200C360-4C99-4CC4-97BC-3318012A8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637" y="1249484"/>
            <a:ext cx="6961909" cy="3105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A03B3B05-90E5-43BD-8B2C-F56E88A777AE}"/>
              </a:ext>
            </a:extLst>
          </p:cNvPr>
          <p:cNvSpPr/>
          <p:nvPr/>
        </p:nvSpPr>
        <p:spPr>
          <a:xfrm>
            <a:off x="5056910" y="1112324"/>
            <a:ext cx="1025236" cy="295298"/>
          </a:xfrm>
          <a:prstGeom prst="rect">
            <a:avLst/>
          </a:prstGeom>
          <a:solidFill>
            <a:schemeClr val="bg2"/>
          </a:solidFill>
          <a:ln>
            <a:solidFill>
              <a:schemeClr val="bg2"/>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3237047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AFD3-7DBA-49B6-B976-A2C30EBF7D8D}"/>
              </a:ext>
            </a:extLst>
          </p:cNvPr>
          <p:cNvSpPr>
            <a:spLocks noGrp="1"/>
          </p:cNvSpPr>
          <p:nvPr>
            <p:ph type="title"/>
          </p:nvPr>
        </p:nvSpPr>
        <p:spPr/>
        <p:txBody>
          <a:bodyPr/>
          <a:lstStyle/>
          <a:p>
            <a:r>
              <a:rPr lang="en-US" dirty="0"/>
              <a:t>DISCLAIMER</a:t>
            </a:r>
          </a:p>
        </p:txBody>
      </p:sp>
      <p:sp>
        <p:nvSpPr>
          <p:cNvPr id="3" name="Slide Number Placeholder 2">
            <a:extLst>
              <a:ext uri="{FF2B5EF4-FFF2-40B4-BE49-F238E27FC236}">
                <a16:creationId xmlns:a16="http://schemas.microsoft.com/office/drawing/2014/main" id="{A5F7AF0F-F90C-42B0-8706-4215F730DD69}"/>
              </a:ext>
            </a:extLst>
          </p:cNvPr>
          <p:cNvSpPr>
            <a:spLocks noGrp="1"/>
          </p:cNvSpPr>
          <p:nvPr>
            <p:ph type="sldNum" sz="quarter" idx="10"/>
          </p:nvPr>
        </p:nvSpPr>
        <p:spPr/>
        <p:txBody>
          <a:bodyPr/>
          <a:lstStyle/>
          <a:p>
            <a:fld id="{D0BE6F14-FF48-0F4F-A8AA-2E3F25371E4A}" type="slidenum">
              <a:rPr lang="en-US" smtClean="0"/>
              <a:pPr/>
              <a:t>7</a:t>
            </a:fld>
            <a:endParaRPr lang="en-US"/>
          </a:p>
        </p:txBody>
      </p:sp>
      <p:sp>
        <p:nvSpPr>
          <p:cNvPr id="4" name="Footer Placeholder 3">
            <a:extLst>
              <a:ext uri="{FF2B5EF4-FFF2-40B4-BE49-F238E27FC236}">
                <a16:creationId xmlns:a16="http://schemas.microsoft.com/office/drawing/2014/main" id="{53C9ECE4-F614-4477-9157-8BC443B876C3}"/>
              </a:ext>
            </a:extLst>
          </p:cNvPr>
          <p:cNvSpPr>
            <a:spLocks noGrp="1"/>
          </p:cNvSpPr>
          <p:nvPr>
            <p:ph type="ftr" sz="quarter" idx="11"/>
          </p:nvPr>
        </p:nvSpPr>
        <p:spPr/>
        <p:txBody>
          <a:bodyPr/>
          <a:lstStyle/>
          <a:p>
            <a:r>
              <a:rPr lang="de-DE"/>
              <a:t>IBM Cloud / Fast Start 2018 /  © 201 IBM Corporation</a:t>
            </a:r>
            <a:endParaRPr lang="en-US" dirty="0"/>
          </a:p>
        </p:txBody>
      </p:sp>
      <p:sp>
        <p:nvSpPr>
          <p:cNvPr id="5" name="Text Placeholder 4">
            <a:extLst>
              <a:ext uri="{FF2B5EF4-FFF2-40B4-BE49-F238E27FC236}">
                <a16:creationId xmlns:a16="http://schemas.microsoft.com/office/drawing/2014/main" id="{C4D9FD95-471D-46BB-BD0B-B414F6624EA0}"/>
              </a:ext>
            </a:extLst>
          </p:cNvPr>
          <p:cNvSpPr>
            <a:spLocks noGrp="1"/>
          </p:cNvSpPr>
          <p:nvPr>
            <p:ph type="body" sz="quarter" idx="12"/>
          </p:nvPr>
        </p:nvSpPr>
        <p:spPr>
          <a:xfrm>
            <a:off x="228600" y="1123950"/>
            <a:ext cx="4627418" cy="3427268"/>
          </a:xfrm>
        </p:spPr>
        <p:txBody>
          <a:bodyPr/>
          <a:lstStyle/>
          <a:p>
            <a:pPr marL="0" lvl="1" indent="0">
              <a:buNone/>
            </a:pPr>
            <a:r>
              <a:rPr lang="en-US" dirty="0"/>
              <a:t>THE DECISION OPTIMIZATION FOR DATA SCIENCE (DODS) ADD-ON TO DSX IS - AS OF JANUARY 29</a:t>
            </a:r>
            <a:r>
              <a:rPr lang="en-US" baseline="30000" dirty="0"/>
              <a:t>TH</a:t>
            </a:r>
            <a:r>
              <a:rPr lang="en-US" dirty="0"/>
              <a:t>  2018 - STILL IN BETA, WITH RELEASE SCHEDULED FOR THE END OF Q1, 2018.</a:t>
            </a:r>
          </a:p>
          <a:p>
            <a:pPr marL="0" lvl="1" indent="0">
              <a:buNone/>
            </a:pPr>
            <a:endParaRPr lang="en-US" dirty="0"/>
          </a:p>
          <a:p>
            <a:pPr marL="0" lvl="1" indent="0">
              <a:buNone/>
            </a:pPr>
            <a:r>
              <a:rPr lang="en-US" dirty="0"/>
              <a:t>THE FEATURES PRESENTED HERE AND ON THE LAB EXERCISES MAY CHANGE UNTIL THE PRODUCT’S FINAL RELEASE.</a:t>
            </a:r>
          </a:p>
        </p:txBody>
      </p:sp>
      <p:pic>
        <p:nvPicPr>
          <p:cNvPr id="9" name="Picture 8">
            <a:extLst>
              <a:ext uri="{FF2B5EF4-FFF2-40B4-BE49-F238E27FC236}">
                <a16:creationId xmlns:a16="http://schemas.microsoft.com/office/drawing/2014/main" id="{C06ECD55-855D-41F0-8D0D-DF0EE40B6392}"/>
              </a:ext>
            </a:extLst>
          </p:cNvPr>
          <p:cNvPicPr>
            <a:picLocks noChangeAspect="1"/>
          </p:cNvPicPr>
          <p:nvPr/>
        </p:nvPicPr>
        <p:blipFill>
          <a:blip r:embed="rId2"/>
          <a:stretch>
            <a:fillRect/>
          </a:stretch>
        </p:blipFill>
        <p:spPr>
          <a:xfrm>
            <a:off x="5435841" y="1056894"/>
            <a:ext cx="2844318" cy="2844318"/>
          </a:xfrm>
          <a:prstGeom prst="rect">
            <a:avLst/>
          </a:prstGeom>
        </p:spPr>
      </p:pic>
    </p:spTree>
    <p:extLst>
      <p:ext uri="{BB962C8B-B14F-4D97-AF65-F5344CB8AC3E}">
        <p14:creationId xmlns:p14="http://schemas.microsoft.com/office/powerpoint/2010/main" val="593142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1971-3BDD-4AB3-BD00-48785FD25376}"/>
              </a:ext>
            </a:extLst>
          </p:cNvPr>
          <p:cNvSpPr>
            <a:spLocks noGrp="1"/>
          </p:cNvSpPr>
          <p:nvPr>
            <p:ph type="title"/>
          </p:nvPr>
        </p:nvSpPr>
        <p:spPr>
          <a:xfrm>
            <a:off x="228600" y="201168"/>
            <a:ext cx="4515982" cy="354023"/>
          </a:xfrm>
        </p:spPr>
        <p:txBody>
          <a:bodyPr/>
          <a:lstStyle/>
          <a:p>
            <a:r>
              <a:rPr lang="en-US" dirty="0"/>
              <a:t>DODS is an Add-on to DSX Local</a:t>
            </a:r>
          </a:p>
        </p:txBody>
      </p:sp>
      <p:sp>
        <p:nvSpPr>
          <p:cNvPr id="3" name="Slide Number Placeholder 2">
            <a:extLst>
              <a:ext uri="{FF2B5EF4-FFF2-40B4-BE49-F238E27FC236}">
                <a16:creationId xmlns:a16="http://schemas.microsoft.com/office/drawing/2014/main" id="{F25D1A74-E2EE-435F-BD2B-9514EC2A543E}"/>
              </a:ext>
            </a:extLst>
          </p:cNvPr>
          <p:cNvSpPr>
            <a:spLocks noGrp="1"/>
          </p:cNvSpPr>
          <p:nvPr>
            <p:ph type="sldNum" sz="quarter" idx="10"/>
          </p:nvPr>
        </p:nvSpPr>
        <p:spPr/>
        <p:txBody>
          <a:bodyPr/>
          <a:lstStyle/>
          <a:p>
            <a:fld id="{D0BE6F14-FF48-0F4F-A8AA-2E3F25371E4A}" type="slidenum">
              <a:rPr lang="en-US" smtClean="0"/>
              <a:pPr/>
              <a:t>8</a:t>
            </a:fld>
            <a:endParaRPr lang="en-US"/>
          </a:p>
        </p:txBody>
      </p:sp>
      <p:sp>
        <p:nvSpPr>
          <p:cNvPr id="4" name="Footer Placeholder 3">
            <a:extLst>
              <a:ext uri="{FF2B5EF4-FFF2-40B4-BE49-F238E27FC236}">
                <a16:creationId xmlns:a16="http://schemas.microsoft.com/office/drawing/2014/main" id="{3794F854-1D21-4754-A542-321951684DBB}"/>
              </a:ext>
            </a:extLst>
          </p:cNvPr>
          <p:cNvSpPr>
            <a:spLocks noGrp="1"/>
          </p:cNvSpPr>
          <p:nvPr>
            <p:ph type="ftr" sz="quarter" idx="11"/>
          </p:nvPr>
        </p:nvSpPr>
        <p:spPr/>
        <p:txBody>
          <a:bodyPr/>
          <a:lstStyle/>
          <a:p>
            <a:r>
              <a:rPr lang="de-DE"/>
              <a:t>IBM Cloud / Fast Start 2018 /  © 201 IBM Corporation</a:t>
            </a:r>
            <a:endParaRPr lang="en-US" dirty="0"/>
          </a:p>
        </p:txBody>
      </p:sp>
      <p:sp>
        <p:nvSpPr>
          <p:cNvPr id="8" name="Rounded Rectangle 49">
            <a:extLst>
              <a:ext uri="{FF2B5EF4-FFF2-40B4-BE49-F238E27FC236}">
                <a16:creationId xmlns:a16="http://schemas.microsoft.com/office/drawing/2014/main" id="{7D97A331-CFAB-426F-AA59-0E095EEE9949}"/>
              </a:ext>
            </a:extLst>
          </p:cNvPr>
          <p:cNvSpPr/>
          <p:nvPr/>
        </p:nvSpPr>
        <p:spPr>
          <a:xfrm>
            <a:off x="2083297" y="2001818"/>
            <a:ext cx="4610658" cy="2507755"/>
          </a:xfrm>
          <a:prstGeom prst="roundRect">
            <a:avLst/>
          </a:prstGeom>
          <a:solidFill>
            <a:schemeClr val="accent1">
              <a:alpha val="12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9" name="Rectangle 8">
            <a:extLst>
              <a:ext uri="{FF2B5EF4-FFF2-40B4-BE49-F238E27FC236}">
                <a16:creationId xmlns:a16="http://schemas.microsoft.com/office/drawing/2014/main" id="{5DA08FF0-C7DD-428E-B6B9-DA0E8E6EBB28}"/>
              </a:ext>
            </a:extLst>
          </p:cNvPr>
          <p:cNvSpPr/>
          <p:nvPr/>
        </p:nvSpPr>
        <p:spPr>
          <a:xfrm rot="5400000">
            <a:off x="5052133" y="1008501"/>
            <a:ext cx="318518" cy="823630"/>
          </a:xfrm>
          <a:prstGeom prst="rect">
            <a:avLst/>
          </a:prstGeom>
          <a:solidFill>
            <a:schemeClr val="bg1">
              <a:lumMod val="75000"/>
            </a:schemeClr>
          </a:solidFill>
          <a:ln w="12700" cap="flat" cmpd="sng" algn="ctr">
            <a:solidFill>
              <a:schemeClr val="accent6">
                <a:lumMod val="75000"/>
              </a:schemeClr>
            </a:solidFill>
            <a:prstDash val="solid"/>
          </a:ln>
          <a:effectLst/>
        </p:spPr>
        <p:txBody>
          <a:bodyPr vert="vert270" rtlCol="0" anchor="ctr" anchorCtr="1"/>
          <a:lstStyle/>
          <a:p>
            <a:pPr algn="ctr" defTabSz="771525" eaLnBrk="0" hangingPunct="0">
              <a:defRPr/>
            </a:pPr>
            <a:r>
              <a:rPr lang="en-US" sz="675" kern="0" dirty="0">
                <a:solidFill>
                  <a:schemeClr val="tx2"/>
                </a:solidFill>
                <a:ea typeface="HelvNeue for IBM" charset="0"/>
                <a:cs typeface="HelvNeue for IBM" charset="0"/>
                <a:sym typeface="HelvNeue Medium for IBM"/>
              </a:rPr>
              <a:t>LDAP/AD</a:t>
            </a:r>
            <a:endParaRPr lang="en-US" sz="506" kern="0" baseline="30000" dirty="0">
              <a:solidFill>
                <a:schemeClr val="tx2"/>
              </a:solidFill>
              <a:ea typeface="HelvNeue for IBM" charset="0"/>
              <a:cs typeface="HelvNeue for IBM" charset="0"/>
              <a:sym typeface="HelvNeue Medium for IBM"/>
            </a:endParaRPr>
          </a:p>
        </p:txBody>
      </p:sp>
      <p:pic>
        <p:nvPicPr>
          <p:cNvPr id="10" name="Picture 9" descr="Persona_Chris_DataScientist_PNG.png">
            <a:extLst>
              <a:ext uri="{FF2B5EF4-FFF2-40B4-BE49-F238E27FC236}">
                <a16:creationId xmlns:a16="http://schemas.microsoft.com/office/drawing/2014/main" id="{C41C766F-5A8A-4034-8C4E-F0160554E7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8041" y="609395"/>
            <a:ext cx="357318" cy="348507"/>
          </a:xfrm>
          <a:prstGeom prst="rect">
            <a:avLst/>
          </a:prstGeom>
        </p:spPr>
      </p:pic>
      <p:sp>
        <p:nvSpPr>
          <p:cNvPr id="11" name="Rectangle 10">
            <a:extLst>
              <a:ext uri="{FF2B5EF4-FFF2-40B4-BE49-F238E27FC236}">
                <a16:creationId xmlns:a16="http://schemas.microsoft.com/office/drawing/2014/main" id="{51911F5C-3BCA-4518-B8A4-87DDBB22F0A8}"/>
              </a:ext>
            </a:extLst>
          </p:cNvPr>
          <p:cNvSpPr/>
          <p:nvPr/>
        </p:nvSpPr>
        <p:spPr>
          <a:xfrm>
            <a:off x="3038783" y="980112"/>
            <a:ext cx="1125103" cy="169170"/>
          </a:xfrm>
          <a:prstGeom prst="rect">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b"/>
          <a:lstStyle/>
          <a:p>
            <a:pPr algn="ctr"/>
            <a:r>
              <a:rPr lang="en-US" sz="591" dirty="0"/>
              <a:t>Data Scientist - Browser</a:t>
            </a:r>
          </a:p>
        </p:txBody>
      </p:sp>
      <p:cxnSp>
        <p:nvCxnSpPr>
          <p:cNvPr id="12" name="Straight Arrow Connector 11">
            <a:extLst>
              <a:ext uri="{FF2B5EF4-FFF2-40B4-BE49-F238E27FC236}">
                <a16:creationId xmlns:a16="http://schemas.microsoft.com/office/drawing/2014/main" id="{01FC6234-B009-4362-9068-5E20AFFAD2B2}"/>
              </a:ext>
            </a:extLst>
          </p:cNvPr>
          <p:cNvCxnSpPr>
            <a:cxnSpLocks/>
            <a:stCxn id="11" idx="2"/>
          </p:cNvCxnSpPr>
          <p:nvPr/>
        </p:nvCxnSpPr>
        <p:spPr>
          <a:xfrm flipH="1">
            <a:off x="3601334" y="1149282"/>
            <a:ext cx="1" cy="852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an 53">
            <a:extLst>
              <a:ext uri="{FF2B5EF4-FFF2-40B4-BE49-F238E27FC236}">
                <a16:creationId xmlns:a16="http://schemas.microsoft.com/office/drawing/2014/main" id="{22EE3C1F-5307-49E8-B21C-AB6F43CE049A}"/>
              </a:ext>
            </a:extLst>
          </p:cNvPr>
          <p:cNvSpPr/>
          <p:nvPr/>
        </p:nvSpPr>
        <p:spPr>
          <a:xfrm>
            <a:off x="6823433" y="3081445"/>
            <a:ext cx="196262" cy="3479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14" name="Can 54">
            <a:extLst>
              <a:ext uri="{FF2B5EF4-FFF2-40B4-BE49-F238E27FC236}">
                <a16:creationId xmlns:a16="http://schemas.microsoft.com/office/drawing/2014/main" id="{652F2853-4EFD-4B13-BA8B-26FEEC26AFD9}"/>
              </a:ext>
            </a:extLst>
          </p:cNvPr>
          <p:cNvSpPr/>
          <p:nvPr/>
        </p:nvSpPr>
        <p:spPr>
          <a:xfrm>
            <a:off x="6928675" y="3186476"/>
            <a:ext cx="196262" cy="3479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15" name="Can 55">
            <a:extLst>
              <a:ext uri="{FF2B5EF4-FFF2-40B4-BE49-F238E27FC236}">
                <a16:creationId xmlns:a16="http://schemas.microsoft.com/office/drawing/2014/main" id="{16BD3027-95EF-4664-85CF-26E35017073A}"/>
              </a:ext>
            </a:extLst>
          </p:cNvPr>
          <p:cNvSpPr/>
          <p:nvPr/>
        </p:nvSpPr>
        <p:spPr>
          <a:xfrm>
            <a:off x="7033916" y="3291507"/>
            <a:ext cx="196262" cy="3479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cxnSp>
        <p:nvCxnSpPr>
          <p:cNvPr id="16" name="Straight Arrow Connector 15">
            <a:extLst>
              <a:ext uri="{FF2B5EF4-FFF2-40B4-BE49-F238E27FC236}">
                <a16:creationId xmlns:a16="http://schemas.microsoft.com/office/drawing/2014/main" id="{3563E945-BE14-4FD4-A05C-257C8118BC6B}"/>
              </a:ext>
            </a:extLst>
          </p:cNvPr>
          <p:cNvCxnSpPr>
            <a:endCxn id="13" idx="2"/>
          </p:cNvCxnSpPr>
          <p:nvPr/>
        </p:nvCxnSpPr>
        <p:spPr>
          <a:xfrm>
            <a:off x="6527108" y="3255403"/>
            <a:ext cx="296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4A9F9DD-2B11-4A63-8C37-173E53EA46D9}"/>
              </a:ext>
            </a:extLst>
          </p:cNvPr>
          <p:cNvCxnSpPr/>
          <p:nvPr/>
        </p:nvCxnSpPr>
        <p:spPr>
          <a:xfrm>
            <a:off x="1326822" y="1634261"/>
            <a:ext cx="5956108" cy="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B32E4B8-EB31-4981-A6E9-F95341B9649D}"/>
              </a:ext>
            </a:extLst>
          </p:cNvPr>
          <p:cNvSpPr txBox="1"/>
          <p:nvPr/>
        </p:nvSpPr>
        <p:spPr>
          <a:xfrm>
            <a:off x="1287597" y="1642777"/>
            <a:ext cx="1868421" cy="287140"/>
          </a:xfrm>
          <a:prstGeom prst="rect">
            <a:avLst/>
          </a:prstGeom>
          <a:noFill/>
        </p:spPr>
        <p:txBody>
          <a:bodyPr wrap="square" rtlCol="0">
            <a:spAutoFit/>
          </a:bodyPr>
          <a:lstStyle/>
          <a:p>
            <a:r>
              <a:rPr lang="en-US" sz="923" dirty="0"/>
              <a:t>DSX </a:t>
            </a:r>
            <a:r>
              <a:rPr lang="en-US" sz="923"/>
              <a:t>Local Cluster</a:t>
            </a:r>
          </a:p>
        </p:txBody>
      </p:sp>
      <p:sp>
        <p:nvSpPr>
          <p:cNvPr id="19" name="Down Arrow 62">
            <a:extLst>
              <a:ext uri="{FF2B5EF4-FFF2-40B4-BE49-F238E27FC236}">
                <a16:creationId xmlns:a16="http://schemas.microsoft.com/office/drawing/2014/main" id="{6F2A1BF1-E0E1-48C8-AB52-951A85FA8E24}"/>
              </a:ext>
            </a:extLst>
          </p:cNvPr>
          <p:cNvSpPr/>
          <p:nvPr/>
        </p:nvSpPr>
        <p:spPr>
          <a:xfrm>
            <a:off x="2710395" y="1682848"/>
            <a:ext cx="154395" cy="1939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20" name="TextBox 19">
            <a:extLst>
              <a:ext uri="{FF2B5EF4-FFF2-40B4-BE49-F238E27FC236}">
                <a16:creationId xmlns:a16="http://schemas.microsoft.com/office/drawing/2014/main" id="{8C8A583E-1EDF-4619-8D54-9119B4F05F68}"/>
              </a:ext>
            </a:extLst>
          </p:cNvPr>
          <p:cNvSpPr txBox="1"/>
          <p:nvPr/>
        </p:nvSpPr>
        <p:spPr>
          <a:xfrm>
            <a:off x="1287597" y="1348436"/>
            <a:ext cx="1583626" cy="287140"/>
          </a:xfrm>
          <a:prstGeom prst="rect">
            <a:avLst/>
          </a:prstGeom>
          <a:noFill/>
        </p:spPr>
        <p:txBody>
          <a:bodyPr wrap="square" rtlCol="0">
            <a:spAutoFit/>
          </a:bodyPr>
          <a:lstStyle/>
          <a:p>
            <a:r>
              <a:rPr lang="en-US" sz="923" dirty="0"/>
              <a:t>Customer Systems</a:t>
            </a:r>
          </a:p>
        </p:txBody>
      </p:sp>
      <p:sp>
        <p:nvSpPr>
          <p:cNvPr id="21" name="Down Arrow 64">
            <a:extLst>
              <a:ext uri="{FF2B5EF4-FFF2-40B4-BE49-F238E27FC236}">
                <a16:creationId xmlns:a16="http://schemas.microsoft.com/office/drawing/2014/main" id="{6C114286-4298-4FAF-B0A1-EF8B154589ED}"/>
              </a:ext>
            </a:extLst>
          </p:cNvPr>
          <p:cNvSpPr/>
          <p:nvPr/>
        </p:nvSpPr>
        <p:spPr>
          <a:xfrm flipV="1">
            <a:off x="2718926" y="1388508"/>
            <a:ext cx="154395" cy="1939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22" name="TextBox 21">
            <a:extLst>
              <a:ext uri="{FF2B5EF4-FFF2-40B4-BE49-F238E27FC236}">
                <a16:creationId xmlns:a16="http://schemas.microsoft.com/office/drawing/2014/main" id="{FE636365-B0B8-42DB-BF0B-44EDCF0A7134}"/>
              </a:ext>
            </a:extLst>
          </p:cNvPr>
          <p:cNvSpPr txBox="1"/>
          <p:nvPr/>
        </p:nvSpPr>
        <p:spPr>
          <a:xfrm>
            <a:off x="6693955" y="3613985"/>
            <a:ext cx="644350" cy="240396"/>
          </a:xfrm>
          <a:prstGeom prst="rect">
            <a:avLst/>
          </a:prstGeom>
          <a:noFill/>
        </p:spPr>
        <p:txBody>
          <a:bodyPr wrap="square" rtlCol="0">
            <a:spAutoFit/>
          </a:bodyPr>
          <a:lstStyle/>
          <a:p>
            <a:pPr algn="ctr"/>
            <a:r>
              <a:rPr lang="en-US" sz="675" dirty="0"/>
              <a:t>Storage</a:t>
            </a:r>
          </a:p>
        </p:txBody>
      </p:sp>
      <p:sp>
        <p:nvSpPr>
          <p:cNvPr id="23" name="Rectangle 22">
            <a:extLst>
              <a:ext uri="{FF2B5EF4-FFF2-40B4-BE49-F238E27FC236}">
                <a16:creationId xmlns:a16="http://schemas.microsoft.com/office/drawing/2014/main" id="{5F66B9C5-6B18-4AF4-B1B0-9E06F606946F}"/>
              </a:ext>
            </a:extLst>
          </p:cNvPr>
          <p:cNvSpPr/>
          <p:nvPr/>
        </p:nvSpPr>
        <p:spPr>
          <a:xfrm rot="5400000">
            <a:off x="5930757" y="1012707"/>
            <a:ext cx="318518" cy="823630"/>
          </a:xfrm>
          <a:prstGeom prst="rect">
            <a:avLst/>
          </a:prstGeom>
          <a:solidFill>
            <a:schemeClr val="bg1">
              <a:lumMod val="75000"/>
            </a:schemeClr>
          </a:solidFill>
          <a:ln w="12700" cap="flat" cmpd="sng" algn="ctr">
            <a:solidFill>
              <a:schemeClr val="accent6">
                <a:lumMod val="75000"/>
              </a:schemeClr>
            </a:solidFill>
            <a:prstDash val="solid"/>
          </a:ln>
          <a:effectLst/>
        </p:spPr>
        <p:txBody>
          <a:bodyPr vert="vert270" rtlCol="0" anchor="ctr" anchorCtr="1"/>
          <a:lstStyle/>
          <a:p>
            <a:pPr algn="ctr" defTabSz="771525" eaLnBrk="0" hangingPunct="0">
              <a:defRPr/>
            </a:pPr>
            <a:r>
              <a:rPr lang="en-US" sz="675" kern="0" dirty="0">
                <a:solidFill>
                  <a:schemeClr val="tx2"/>
                </a:solidFill>
                <a:ea typeface="HelvNeue for IBM" charset="0"/>
                <a:cs typeface="HelvNeue for IBM" charset="0"/>
                <a:sym typeface="HelvNeue Medium for IBM"/>
              </a:rPr>
              <a:t>Spark Cluster</a:t>
            </a:r>
            <a:endParaRPr lang="en-US" sz="450" kern="0" baseline="30000" dirty="0">
              <a:solidFill>
                <a:schemeClr val="tx2"/>
              </a:solidFill>
              <a:ea typeface="HelvNeue for IBM" charset="0"/>
              <a:cs typeface="HelvNeue for IBM" charset="0"/>
              <a:sym typeface="HelvNeue Medium for IBM"/>
            </a:endParaRPr>
          </a:p>
        </p:txBody>
      </p:sp>
      <p:sp>
        <p:nvSpPr>
          <p:cNvPr id="24" name="Rectangle 23">
            <a:extLst>
              <a:ext uri="{FF2B5EF4-FFF2-40B4-BE49-F238E27FC236}">
                <a16:creationId xmlns:a16="http://schemas.microsoft.com/office/drawing/2014/main" id="{63FF5F66-6EF3-485E-A14F-60EC5AD9C168}"/>
              </a:ext>
            </a:extLst>
          </p:cNvPr>
          <p:cNvSpPr/>
          <p:nvPr/>
        </p:nvSpPr>
        <p:spPr>
          <a:xfrm rot="5400000">
            <a:off x="4173508" y="1010276"/>
            <a:ext cx="318518" cy="823630"/>
          </a:xfrm>
          <a:prstGeom prst="rect">
            <a:avLst/>
          </a:prstGeom>
          <a:solidFill>
            <a:schemeClr val="bg1">
              <a:lumMod val="75000"/>
            </a:schemeClr>
          </a:solidFill>
          <a:ln w="12700" cap="flat" cmpd="sng" algn="ctr">
            <a:solidFill>
              <a:schemeClr val="accent6">
                <a:lumMod val="75000"/>
              </a:schemeClr>
            </a:solidFill>
            <a:prstDash val="solid"/>
          </a:ln>
          <a:effectLst/>
        </p:spPr>
        <p:txBody>
          <a:bodyPr vert="vert270" rtlCol="0" anchor="ctr" anchorCtr="1"/>
          <a:lstStyle/>
          <a:p>
            <a:pPr algn="ctr" defTabSz="771525" eaLnBrk="0" hangingPunct="0">
              <a:defRPr/>
            </a:pPr>
            <a:r>
              <a:rPr lang="en-US" sz="675" kern="0" dirty="0">
                <a:solidFill>
                  <a:schemeClr val="tx2"/>
                </a:solidFill>
                <a:ea typeface="HelvNeue for IBM" charset="0"/>
                <a:cs typeface="HelvNeue for IBM" charset="0"/>
                <a:sym typeface="HelvNeue Medium for IBM"/>
              </a:rPr>
              <a:t>Data Stores </a:t>
            </a:r>
            <a:r>
              <a:rPr lang="en-US" sz="506" kern="0" dirty="0">
                <a:solidFill>
                  <a:schemeClr val="tx2"/>
                </a:solidFill>
                <a:ea typeface="HelvNeue for IBM" charset="0"/>
                <a:cs typeface="HelvNeue for IBM" charset="0"/>
                <a:sym typeface="HelvNeue Medium for IBM"/>
              </a:rPr>
              <a:t>(DB2, HDFS, </a:t>
            </a:r>
            <a:r>
              <a:rPr lang="en-US" sz="506" kern="0" dirty="0" err="1">
                <a:solidFill>
                  <a:schemeClr val="tx2"/>
                </a:solidFill>
                <a:ea typeface="HelvNeue for IBM" charset="0"/>
                <a:cs typeface="HelvNeue for IBM" charset="0"/>
                <a:sym typeface="HelvNeue Medium for IBM"/>
              </a:rPr>
              <a:t>etc</a:t>
            </a:r>
            <a:r>
              <a:rPr lang="mr-IN" sz="506" kern="0" dirty="0">
                <a:solidFill>
                  <a:schemeClr val="tx2"/>
                </a:solidFill>
                <a:ea typeface="HelvNeue for IBM" charset="0"/>
                <a:cs typeface="HelvNeue for IBM" charset="0"/>
                <a:sym typeface="HelvNeue Medium for IBM"/>
              </a:rPr>
              <a:t>…</a:t>
            </a:r>
            <a:r>
              <a:rPr lang="en-US" sz="506" kern="0" dirty="0">
                <a:solidFill>
                  <a:schemeClr val="tx2"/>
                </a:solidFill>
                <a:ea typeface="HelvNeue for IBM" charset="0"/>
                <a:cs typeface="HelvNeue for IBM" charset="0"/>
                <a:sym typeface="HelvNeue Medium for IBM"/>
              </a:rPr>
              <a:t>)</a:t>
            </a:r>
            <a:endParaRPr lang="en-US" sz="225" kern="0" dirty="0">
              <a:solidFill>
                <a:schemeClr val="tx2"/>
              </a:solidFill>
              <a:ea typeface="HelvNeue for IBM" charset="0"/>
              <a:cs typeface="HelvNeue for IBM" charset="0"/>
              <a:sym typeface="HelvNeue Medium for IBM"/>
            </a:endParaRPr>
          </a:p>
        </p:txBody>
      </p:sp>
      <p:sp>
        <p:nvSpPr>
          <p:cNvPr id="25" name="TextBox 24">
            <a:extLst>
              <a:ext uri="{FF2B5EF4-FFF2-40B4-BE49-F238E27FC236}">
                <a16:creationId xmlns:a16="http://schemas.microsoft.com/office/drawing/2014/main" id="{F09F7FD2-0930-4FD5-B5EF-D903EFB44146}"/>
              </a:ext>
            </a:extLst>
          </p:cNvPr>
          <p:cNvSpPr txBox="1"/>
          <p:nvPr/>
        </p:nvSpPr>
        <p:spPr>
          <a:xfrm>
            <a:off x="2072224" y="2809186"/>
            <a:ext cx="545674" cy="1193139"/>
          </a:xfrm>
          <a:prstGeom prst="rect">
            <a:avLst/>
          </a:prstGeom>
          <a:noFill/>
        </p:spPr>
        <p:txBody>
          <a:bodyPr vert="vert270" wrap="square" rtlCol="0">
            <a:spAutoFit/>
          </a:bodyPr>
          <a:lstStyle/>
          <a:p>
            <a:pPr algn="ctr"/>
            <a:r>
              <a:rPr lang="en-US" sz="844" dirty="0"/>
              <a:t>Kubernetes Cluster</a:t>
            </a:r>
          </a:p>
        </p:txBody>
      </p:sp>
      <p:grpSp>
        <p:nvGrpSpPr>
          <p:cNvPr id="26" name="Group 25">
            <a:extLst>
              <a:ext uri="{FF2B5EF4-FFF2-40B4-BE49-F238E27FC236}">
                <a16:creationId xmlns:a16="http://schemas.microsoft.com/office/drawing/2014/main" id="{05AA27E8-3596-4FC3-A08D-0FC9FDE3998F}"/>
              </a:ext>
            </a:extLst>
          </p:cNvPr>
          <p:cNvGrpSpPr/>
          <p:nvPr/>
        </p:nvGrpSpPr>
        <p:grpSpPr>
          <a:xfrm>
            <a:off x="5608727" y="2300613"/>
            <a:ext cx="977101" cy="1880621"/>
            <a:chOff x="1895098" y="3137534"/>
            <a:chExt cx="1331927" cy="2728779"/>
          </a:xfrm>
        </p:grpSpPr>
        <p:sp>
          <p:nvSpPr>
            <p:cNvPr id="49" name="Rounded Rectangle 113">
              <a:extLst>
                <a:ext uri="{FF2B5EF4-FFF2-40B4-BE49-F238E27FC236}">
                  <a16:creationId xmlns:a16="http://schemas.microsoft.com/office/drawing/2014/main" id="{04E6B444-1A6E-4B39-BB3B-F0EF5B7B51A3}"/>
                </a:ext>
              </a:extLst>
            </p:cNvPr>
            <p:cNvSpPr/>
            <p:nvPr/>
          </p:nvSpPr>
          <p:spPr>
            <a:xfrm>
              <a:off x="2138560" y="3137534"/>
              <a:ext cx="1088465" cy="252029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50" name="Rounded Rectangle 112">
              <a:extLst>
                <a:ext uri="{FF2B5EF4-FFF2-40B4-BE49-F238E27FC236}">
                  <a16:creationId xmlns:a16="http://schemas.microsoft.com/office/drawing/2014/main" id="{4C7D0A93-D722-4ED6-A504-7743D31F955D}"/>
                </a:ext>
              </a:extLst>
            </p:cNvPr>
            <p:cNvSpPr/>
            <p:nvPr/>
          </p:nvSpPr>
          <p:spPr>
            <a:xfrm>
              <a:off x="2027036" y="3231954"/>
              <a:ext cx="1088465" cy="252029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51" name="Rounded Rectangle 14">
              <a:extLst>
                <a:ext uri="{FF2B5EF4-FFF2-40B4-BE49-F238E27FC236}">
                  <a16:creationId xmlns:a16="http://schemas.microsoft.com/office/drawing/2014/main" id="{EAFECAED-6A1D-4911-92E8-89D36AF37C11}"/>
                </a:ext>
              </a:extLst>
            </p:cNvPr>
            <p:cNvSpPr/>
            <p:nvPr/>
          </p:nvSpPr>
          <p:spPr>
            <a:xfrm>
              <a:off x="1917531" y="3346015"/>
              <a:ext cx="1088465" cy="252029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52" name="Rectangle 51">
              <a:extLst>
                <a:ext uri="{FF2B5EF4-FFF2-40B4-BE49-F238E27FC236}">
                  <a16:creationId xmlns:a16="http://schemas.microsoft.com/office/drawing/2014/main" id="{28385BDB-1495-4AD7-ADC8-FDD034ED92F4}"/>
                </a:ext>
              </a:extLst>
            </p:cNvPr>
            <p:cNvSpPr/>
            <p:nvPr/>
          </p:nvSpPr>
          <p:spPr>
            <a:xfrm rot="5400000">
              <a:off x="2194219" y="4912964"/>
              <a:ext cx="568356" cy="902723"/>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675" kern="0" dirty="0" err="1">
                  <a:solidFill>
                    <a:schemeClr val="bg1"/>
                  </a:solidFill>
                  <a:ea typeface="HelvNeue for IBM" charset="0"/>
                  <a:cs typeface="HelvNeue for IBM" charset="0"/>
                  <a:sym typeface="HelvNeue Medium for IBM"/>
                </a:rPr>
                <a:t>Cloudant</a:t>
              </a:r>
              <a:endParaRPr lang="en-US" sz="675" kern="0" dirty="0">
                <a:solidFill>
                  <a:schemeClr val="bg1"/>
                </a:solidFill>
                <a:ea typeface="HelvNeue for IBM" charset="0"/>
                <a:cs typeface="HelvNeue for IBM" charset="0"/>
                <a:sym typeface="HelvNeue Medium for IBM"/>
              </a:endParaRPr>
            </a:p>
          </p:txBody>
        </p:sp>
        <p:sp>
          <p:nvSpPr>
            <p:cNvPr id="53" name="Rectangle 52">
              <a:extLst>
                <a:ext uri="{FF2B5EF4-FFF2-40B4-BE49-F238E27FC236}">
                  <a16:creationId xmlns:a16="http://schemas.microsoft.com/office/drawing/2014/main" id="{E5724798-1451-4AAC-9366-DA32FE8FCBA1}"/>
                </a:ext>
              </a:extLst>
            </p:cNvPr>
            <p:cNvSpPr/>
            <p:nvPr/>
          </p:nvSpPr>
          <p:spPr>
            <a:xfrm rot="5400000">
              <a:off x="2355945" y="3624288"/>
              <a:ext cx="228123" cy="733463"/>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675" kern="0" dirty="0" err="1">
                  <a:solidFill>
                    <a:schemeClr val="bg1"/>
                  </a:solidFill>
                  <a:ea typeface="HelvNeue for IBM" charset="0"/>
                  <a:cs typeface="HelvNeue for IBM" charset="0"/>
                  <a:sym typeface="HelvNeue Medium for IBM"/>
                </a:rPr>
                <a:t>Redis</a:t>
              </a:r>
              <a:endParaRPr lang="en-US" sz="675" kern="0" dirty="0">
                <a:solidFill>
                  <a:schemeClr val="bg1"/>
                </a:solidFill>
                <a:ea typeface="HelvNeue for IBM" charset="0"/>
                <a:cs typeface="HelvNeue for IBM" charset="0"/>
                <a:sym typeface="HelvNeue Medium for IBM"/>
              </a:endParaRPr>
            </a:p>
          </p:txBody>
        </p:sp>
        <p:sp>
          <p:nvSpPr>
            <p:cNvPr id="54" name="Rectangle 53">
              <a:extLst>
                <a:ext uri="{FF2B5EF4-FFF2-40B4-BE49-F238E27FC236}">
                  <a16:creationId xmlns:a16="http://schemas.microsoft.com/office/drawing/2014/main" id="{9D21F1ED-B23F-48CB-8BBF-C652EE212364}"/>
                </a:ext>
              </a:extLst>
            </p:cNvPr>
            <p:cNvSpPr/>
            <p:nvPr/>
          </p:nvSpPr>
          <p:spPr>
            <a:xfrm rot="5400000">
              <a:off x="2100973" y="4204383"/>
              <a:ext cx="738067" cy="733464"/>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675" kern="0" dirty="0" err="1">
                  <a:solidFill>
                    <a:schemeClr val="bg1"/>
                  </a:solidFill>
                  <a:ea typeface="HelvNeue for IBM" charset="0"/>
                  <a:cs typeface="HelvNeue for IBM" charset="0"/>
                  <a:sym typeface="HelvNeue Medium for IBM"/>
                </a:rPr>
                <a:t>Gluster</a:t>
              </a:r>
              <a:endParaRPr lang="en-US" sz="675" kern="0" dirty="0">
                <a:solidFill>
                  <a:schemeClr val="bg1"/>
                </a:solidFill>
                <a:ea typeface="HelvNeue for IBM" charset="0"/>
                <a:cs typeface="HelvNeue for IBM" charset="0"/>
                <a:sym typeface="HelvNeue Medium for IBM"/>
              </a:endParaRPr>
            </a:p>
          </p:txBody>
        </p:sp>
        <p:sp>
          <p:nvSpPr>
            <p:cNvPr id="55" name="TextBox 54">
              <a:extLst>
                <a:ext uri="{FF2B5EF4-FFF2-40B4-BE49-F238E27FC236}">
                  <a16:creationId xmlns:a16="http://schemas.microsoft.com/office/drawing/2014/main" id="{075884BF-D83C-40F3-97A9-8DF69F92F0C4}"/>
                </a:ext>
              </a:extLst>
            </p:cNvPr>
            <p:cNvSpPr txBox="1"/>
            <p:nvPr/>
          </p:nvSpPr>
          <p:spPr>
            <a:xfrm>
              <a:off x="1895098" y="3375317"/>
              <a:ext cx="1110898" cy="533479"/>
            </a:xfrm>
            <a:prstGeom prst="rect">
              <a:avLst/>
            </a:prstGeom>
            <a:noFill/>
          </p:spPr>
          <p:txBody>
            <a:bodyPr wrap="square" rtlCol="0">
              <a:spAutoFit/>
            </a:bodyPr>
            <a:lstStyle/>
            <a:p>
              <a:pPr algn="ctr"/>
              <a:r>
                <a:rPr lang="en-US" sz="675" dirty="0"/>
                <a:t>Storage Servers</a:t>
              </a:r>
            </a:p>
          </p:txBody>
        </p:sp>
      </p:grpSp>
      <p:grpSp>
        <p:nvGrpSpPr>
          <p:cNvPr id="27" name="Group 26">
            <a:extLst>
              <a:ext uri="{FF2B5EF4-FFF2-40B4-BE49-F238E27FC236}">
                <a16:creationId xmlns:a16="http://schemas.microsoft.com/office/drawing/2014/main" id="{D2C96E16-12F3-4A3C-B5DD-2B166DB29A1D}"/>
              </a:ext>
            </a:extLst>
          </p:cNvPr>
          <p:cNvGrpSpPr/>
          <p:nvPr/>
        </p:nvGrpSpPr>
        <p:grpSpPr>
          <a:xfrm>
            <a:off x="2370130" y="2273328"/>
            <a:ext cx="1126991" cy="2044244"/>
            <a:chOff x="6265588" y="2992365"/>
            <a:chExt cx="1406042" cy="2966194"/>
          </a:xfrm>
        </p:grpSpPr>
        <p:sp>
          <p:nvSpPr>
            <p:cNvPr id="42" name="Rounded Rectangle 117">
              <a:extLst>
                <a:ext uri="{FF2B5EF4-FFF2-40B4-BE49-F238E27FC236}">
                  <a16:creationId xmlns:a16="http://schemas.microsoft.com/office/drawing/2014/main" id="{DAB65DA4-BC38-4980-916C-5D0AC708E53D}"/>
                </a:ext>
              </a:extLst>
            </p:cNvPr>
            <p:cNvSpPr/>
            <p:nvPr/>
          </p:nvSpPr>
          <p:spPr>
            <a:xfrm>
              <a:off x="6527489" y="2992365"/>
              <a:ext cx="1144141" cy="2830333"/>
            </a:xfrm>
            <a:prstGeom prst="roundRect">
              <a:avLst/>
            </a:prstGeom>
            <a:solidFill>
              <a:schemeClr val="accent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43" name="Rounded Rectangle 116">
              <a:extLst>
                <a:ext uri="{FF2B5EF4-FFF2-40B4-BE49-F238E27FC236}">
                  <a16:creationId xmlns:a16="http://schemas.microsoft.com/office/drawing/2014/main" id="{046D273F-8341-4B32-AF7D-7ED03D53FFEA}"/>
                </a:ext>
              </a:extLst>
            </p:cNvPr>
            <p:cNvSpPr/>
            <p:nvPr/>
          </p:nvSpPr>
          <p:spPr>
            <a:xfrm>
              <a:off x="6398431" y="3065171"/>
              <a:ext cx="1165382" cy="2830333"/>
            </a:xfrm>
            <a:prstGeom prst="roundRect">
              <a:avLst/>
            </a:prstGeom>
            <a:solidFill>
              <a:schemeClr val="accent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44" name="Rounded Rectangle 114">
              <a:extLst>
                <a:ext uri="{FF2B5EF4-FFF2-40B4-BE49-F238E27FC236}">
                  <a16:creationId xmlns:a16="http://schemas.microsoft.com/office/drawing/2014/main" id="{E5A492E5-FEFD-4849-963B-72EA5D97A3A5}"/>
                </a:ext>
              </a:extLst>
            </p:cNvPr>
            <p:cNvSpPr/>
            <p:nvPr/>
          </p:nvSpPr>
          <p:spPr>
            <a:xfrm>
              <a:off x="6265588" y="3128226"/>
              <a:ext cx="1179447" cy="2830333"/>
            </a:xfrm>
            <a:prstGeom prst="roundRect">
              <a:avLst/>
            </a:prstGeom>
            <a:solidFill>
              <a:schemeClr val="accent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45" name="Rectangle 44">
              <a:extLst>
                <a:ext uri="{FF2B5EF4-FFF2-40B4-BE49-F238E27FC236}">
                  <a16:creationId xmlns:a16="http://schemas.microsoft.com/office/drawing/2014/main" id="{068F53C1-66A2-4BD5-B988-60202C08120C}"/>
                </a:ext>
              </a:extLst>
            </p:cNvPr>
            <p:cNvSpPr/>
            <p:nvPr/>
          </p:nvSpPr>
          <p:spPr>
            <a:xfrm rot="5400000">
              <a:off x="6390404" y="4798022"/>
              <a:ext cx="936728" cy="1009819"/>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675" kern="0" dirty="0">
                  <a:solidFill>
                    <a:schemeClr val="bg1"/>
                  </a:solidFill>
                  <a:ea typeface="HelvNeue for IBM" charset="0"/>
                  <a:cs typeface="HelvNeue for IBM" charset="0"/>
                  <a:sym typeface="HelvNeue Medium for IBM"/>
                </a:rPr>
                <a:t>Kubernetes Master Components</a:t>
              </a:r>
            </a:p>
          </p:txBody>
        </p:sp>
        <p:sp>
          <p:nvSpPr>
            <p:cNvPr id="46" name="Rectangle 45">
              <a:extLst>
                <a:ext uri="{FF2B5EF4-FFF2-40B4-BE49-F238E27FC236}">
                  <a16:creationId xmlns:a16="http://schemas.microsoft.com/office/drawing/2014/main" id="{E3715F82-3395-445D-9FE7-9972AFC3B4F7}"/>
                </a:ext>
              </a:extLst>
            </p:cNvPr>
            <p:cNvSpPr/>
            <p:nvPr/>
          </p:nvSpPr>
          <p:spPr>
            <a:xfrm rot="5400000">
              <a:off x="6568048" y="3993639"/>
              <a:ext cx="581439" cy="1009819"/>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r>
                <a:rPr lang="en-US" sz="675" kern="0" dirty="0">
                  <a:solidFill>
                    <a:schemeClr val="bg1"/>
                  </a:solidFill>
                  <a:ea typeface="HelvNeue for IBM" charset="0"/>
                  <a:cs typeface="HelvNeue for IBM" charset="0"/>
                  <a:sym typeface="HelvNeue Medium for IBM"/>
                </a:rPr>
                <a:t>Metering Monitoring</a:t>
              </a:r>
            </a:p>
          </p:txBody>
        </p:sp>
        <p:sp>
          <p:nvSpPr>
            <p:cNvPr id="47" name="Rectangle 46">
              <a:extLst>
                <a:ext uri="{FF2B5EF4-FFF2-40B4-BE49-F238E27FC236}">
                  <a16:creationId xmlns:a16="http://schemas.microsoft.com/office/drawing/2014/main" id="{2FD28E72-6F8E-4E6A-B03E-F0352CEC8E4A}"/>
                </a:ext>
              </a:extLst>
            </p:cNvPr>
            <p:cNvSpPr/>
            <p:nvPr/>
          </p:nvSpPr>
          <p:spPr>
            <a:xfrm rot="5400000">
              <a:off x="6590205" y="3383952"/>
              <a:ext cx="537126" cy="1009816"/>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r>
                <a:rPr lang="en-US" sz="675" kern="0" dirty="0">
                  <a:solidFill>
                    <a:schemeClr val="bg1"/>
                  </a:solidFill>
                  <a:ea typeface="HelvNeue for IBM" charset="0"/>
                  <a:cs typeface="HelvNeue for IBM" charset="0"/>
                  <a:sym typeface="HelvNeue Medium for IBM"/>
                </a:rPr>
                <a:t>Admin Dashboards</a:t>
              </a:r>
            </a:p>
          </p:txBody>
        </p:sp>
        <p:sp>
          <p:nvSpPr>
            <p:cNvPr id="48" name="TextBox 47">
              <a:extLst>
                <a:ext uri="{FF2B5EF4-FFF2-40B4-BE49-F238E27FC236}">
                  <a16:creationId xmlns:a16="http://schemas.microsoft.com/office/drawing/2014/main" id="{B01B3153-A410-40BC-B09A-A4AF2C50630D}"/>
                </a:ext>
              </a:extLst>
            </p:cNvPr>
            <p:cNvSpPr txBox="1"/>
            <p:nvPr/>
          </p:nvSpPr>
          <p:spPr>
            <a:xfrm>
              <a:off x="6282208" y="3148212"/>
              <a:ext cx="1110897" cy="533479"/>
            </a:xfrm>
            <a:prstGeom prst="rect">
              <a:avLst/>
            </a:prstGeom>
            <a:noFill/>
            <a:ln>
              <a:solidFill>
                <a:schemeClr val="tx2">
                  <a:lumMod val="75000"/>
                </a:schemeClr>
              </a:solidFill>
            </a:ln>
          </p:spPr>
          <p:txBody>
            <a:bodyPr wrap="square" rtlCol="0">
              <a:spAutoFit/>
            </a:bodyPr>
            <a:lstStyle/>
            <a:p>
              <a:pPr algn="ctr"/>
              <a:r>
                <a:rPr lang="en-US" sz="675" dirty="0"/>
                <a:t>Control Servers</a:t>
              </a:r>
            </a:p>
          </p:txBody>
        </p:sp>
      </p:grpSp>
      <p:grpSp>
        <p:nvGrpSpPr>
          <p:cNvPr id="28" name="Group 27">
            <a:extLst>
              <a:ext uri="{FF2B5EF4-FFF2-40B4-BE49-F238E27FC236}">
                <a16:creationId xmlns:a16="http://schemas.microsoft.com/office/drawing/2014/main" id="{E9338512-8B94-4DB0-B660-83F9CF931FCE}"/>
              </a:ext>
            </a:extLst>
          </p:cNvPr>
          <p:cNvGrpSpPr/>
          <p:nvPr/>
        </p:nvGrpSpPr>
        <p:grpSpPr>
          <a:xfrm>
            <a:off x="3566700" y="2118322"/>
            <a:ext cx="1944412" cy="2259277"/>
            <a:chOff x="3356446" y="2801720"/>
            <a:chExt cx="2815697" cy="3278207"/>
          </a:xfrm>
        </p:grpSpPr>
        <p:sp>
          <p:nvSpPr>
            <p:cNvPr id="31" name="Rounded Rectangle 121">
              <a:extLst>
                <a:ext uri="{FF2B5EF4-FFF2-40B4-BE49-F238E27FC236}">
                  <a16:creationId xmlns:a16="http://schemas.microsoft.com/office/drawing/2014/main" id="{AE0A289C-CDA3-421F-9028-E8EC93164DDE}"/>
                </a:ext>
              </a:extLst>
            </p:cNvPr>
            <p:cNvSpPr/>
            <p:nvPr/>
          </p:nvSpPr>
          <p:spPr>
            <a:xfrm>
              <a:off x="3520020" y="2801720"/>
              <a:ext cx="2652123" cy="3160247"/>
            </a:xfrm>
            <a:prstGeom prst="roundRect">
              <a:avLst/>
            </a:prstGeom>
            <a:solidFill>
              <a:schemeClr val="accent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32" name="Rounded Rectangle 120">
              <a:extLst>
                <a:ext uri="{FF2B5EF4-FFF2-40B4-BE49-F238E27FC236}">
                  <a16:creationId xmlns:a16="http://schemas.microsoft.com/office/drawing/2014/main" id="{4799CA33-1718-4D17-9C86-E532CF2D74ED}"/>
                </a:ext>
              </a:extLst>
            </p:cNvPr>
            <p:cNvSpPr/>
            <p:nvPr/>
          </p:nvSpPr>
          <p:spPr>
            <a:xfrm>
              <a:off x="3423878" y="2865647"/>
              <a:ext cx="2652123" cy="3160247"/>
            </a:xfrm>
            <a:prstGeom prst="roundRect">
              <a:avLst/>
            </a:prstGeom>
            <a:solidFill>
              <a:schemeClr val="accent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33" name="Rounded Rectangle 118">
              <a:extLst>
                <a:ext uri="{FF2B5EF4-FFF2-40B4-BE49-F238E27FC236}">
                  <a16:creationId xmlns:a16="http://schemas.microsoft.com/office/drawing/2014/main" id="{AF2B9310-031F-4BED-A49A-C5A3984B871E}"/>
                </a:ext>
              </a:extLst>
            </p:cNvPr>
            <p:cNvSpPr/>
            <p:nvPr/>
          </p:nvSpPr>
          <p:spPr>
            <a:xfrm>
              <a:off x="3356446" y="2919679"/>
              <a:ext cx="2652123" cy="3160248"/>
            </a:xfrm>
            <a:prstGeom prst="roundRect">
              <a:avLst/>
            </a:prstGeom>
            <a:solidFill>
              <a:schemeClr val="accent1"/>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34" name="Rectangle 33">
              <a:extLst>
                <a:ext uri="{FF2B5EF4-FFF2-40B4-BE49-F238E27FC236}">
                  <a16:creationId xmlns:a16="http://schemas.microsoft.com/office/drawing/2014/main" id="{80F3DA0D-98A2-4266-99C5-74E4A1F47FFA}"/>
                </a:ext>
              </a:extLst>
            </p:cNvPr>
            <p:cNvSpPr/>
            <p:nvPr/>
          </p:nvSpPr>
          <p:spPr>
            <a:xfrm rot="5400000">
              <a:off x="5071699" y="4481606"/>
              <a:ext cx="1175996" cy="547542"/>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450" kern="0" dirty="0">
                  <a:solidFill>
                    <a:schemeClr val="bg1"/>
                  </a:solidFill>
                  <a:ea typeface="HelvNeue for IBM" charset="0"/>
                  <a:cs typeface="HelvNeue for IBM" charset="0"/>
                  <a:sym typeface="HelvNeue Medium for IBM"/>
                </a:rPr>
                <a:t>Project Service</a:t>
              </a:r>
            </a:p>
          </p:txBody>
        </p:sp>
        <p:sp>
          <p:nvSpPr>
            <p:cNvPr id="35" name="Rectangle 34">
              <a:extLst>
                <a:ext uri="{FF2B5EF4-FFF2-40B4-BE49-F238E27FC236}">
                  <a16:creationId xmlns:a16="http://schemas.microsoft.com/office/drawing/2014/main" id="{6CF728DF-D529-4D5D-8C54-3CB4DC9486EE}"/>
                </a:ext>
              </a:extLst>
            </p:cNvPr>
            <p:cNvSpPr/>
            <p:nvPr/>
          </p:nvSpPr>
          <p:spPr>
            <a:xfrm rot="5400000">
              <a:off x="4227437" y="4237134"/>
              <a:ext cx="320898" cy="1891583"/>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675" kern="0" dirty="0">
                  <a:solidFill>
                    <a:schemeClr val="bg1"/>
                  </a:solidFill>
                  <a:ea typeface="HelvNeue for IBM" charset="0"/>
                  <a:cs typeface="HelvNeue for IBM" charset="0"/>
                  <a:sym typeface="HelvNeue Medium for IBM"/>
                </a:rPr>
                <a:t>Spark Service</a:t>
              </a:r>
            </a:p>
          </p:txBody>
        </p:sp>
        <p:sp>
          <p:nvSpPr>
            <p:cNvPr id="36" name="Rectangle 35">
              <a:extLst>
                <a:ext uri="{FF2B5EF4-FFF2-40B4-BE49-F238E27FC236}">
                  <a16:creationId xmlns:a16="http://schemas.microsoft.com/office/drawing/2014/main" id="{94FE70F8-D4B7-4435-A246-217598D2657D}"/>
                </a:ext>
              </a:extLst>
            </p:cNvPr>
            <p:cNvSpPr/>
            <p:nvPr/>
          </p:nvSpPr>
          <p:spPr>
            <a:xfrm rot="5400000">
              <a:off x="4510529" y="2299075"/>
              <a:ext cx="228123" cy="2389859"/>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675" kern="0">
                  <a:solidFill>
                    <a:schemeClr val="bg1"/>
                  </a:solidFill>
                  <a:ea typeface="HelvNeue for IBM" charset="0"/>
                  <a:cs typeface="HelvNeue for IBM" charset="0"/>
                  <a:sym typeface="HelvNeue Medium for IBM"/>
                </a:rPr>
                <a:t>NGINX     </a:t>
              </a:r>
              <a:endParaRPr lang="en-US" sz="675" kern="0" dirty="0">
                <a:solidFill>
                  <a:schemeClr val="bg1"/>
                </a:solidFill>
                <a:ea typeface="HelvNeue for IBM" charset="0"/>
                <a:cs typeface="HelvNeue for IBM" charset="0"/>
                <a:sym typeface="HelvNeue Medium for IBM"/>
              </a:endParaRPr>
            </a:p>
          </p:txBody>
        </p:sp>
        <p:sp>
          <p:nvSpPr>
            <p:cNvPr id="37" name="Rectangle 36">
              <a:extLst>
                <a:ext uri="{FF2B5EF4-FFF2-40B4-BE49-F238E27FC236}">
                  <a16:creationId xmlns:a16="http://schemas.microsoft.com/office/drawing/2014/main" id="{D40DD16E-80D4-4532-92B9-D92EA2F6325A}"/>
                </a:ext>
              </a:extLst>
            </p:cNvPr>
            <p:cNvSpPr/>
            <p:nvPr/>
          </p:nvSpPr>
          <p:spPr>
            <a:xfrm rot="5400000">
              <a:off x="4405571" y="2700830"/>
              <a:ext cx="437314" cy="2385843"/>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675" kern="0" dirty="0">
                  <a:solidFill>
                    <a:schemeClr val="bg1"/>
                  </a:solidFill>
                  <a:ea typeface="HelvNeue for IBM" charset="0"/>
                  <a:cs typeface="HelvNeue for IBM" charset="0"/>
                  <a:sym typeface="HelvNeue Medium for IBM"/>
                </a:rPr>
                <a:t>DSX UI Service</a:t>
              </a:r>
              <a:endParaRPr lang="en-US" sz="450" kern="0" dirty="0">
                <a:solidFill>
                  <a:schemeClr val="bg1"/>
                </a:solidFill>
                <a:ea typeface="HelvNeue for IBM" charset="0"/>
                <a:cs typeface="HelvNeue for IBM" charset="0"/>
                <a:sym typeface="HelvNeue Medium for IBM"/>
              </a:endParaRPr>
            </a:p>
          </p:txBody>
        </p:sp>
        <p:sp>
          <p:nvSpPr>
            <p:cNvPr id="38" name="Rectangle 37">
              <a:extLst>
                <a:ext uri="{FF2B5EF4-FFF2-40B4-BE49-F238E27FC236}">
                  <a16:creationId xmlns:a16="http://schemas.microsoft.com/office/drawing/2014/main" id="{90A8152F-73CA-41CC-B44E-5A6615E39AF4}"/>
                </a:ext>
              </a:extLst>
            </p:cNvPr>
            <p:cNvSpPr/>
            <p:nvPr/>
          </p:nvSpPr>
          <p:spPr>
            <a:xfrm rot="5400000">
              <a:off x="3353353" y="4252605"/>
              <a:ext cx="783987" cy="636109"/>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450" kern="0" dirty="0" err="1">
                  <a:solidFill>
                    <a:schemeClr val="bg1"/>
                  </a:solidFill>
                  <a:ea typeface="HelvNeue for IBM" charset="0"/>
                  <a:cs typeface="HelvNeue for IBM" charset="0"/>
                  <a:sym typeface="HelvNeue Medium for IBM"/>
                </a:rPr>
                <a:t>Jupyter</a:t>
              </a:r>
              <a:r>
                <a:rPr lang="en-US" sz="450" kern="0" dirty="0">
                  <a:solidFill>
                    <a:schemeClr val="bg1"/>
                  </a:solidFill>
                  <a:ea typeface="HelvNeue for IBM" charset="0"/>
                  <a:cs typeface="HelvNeue for IBM" charset="0"/>
                  <a:sym typeface="HelvNeue Medium for IBM"/>
                </a:rPr>
                <a:t> Notebook Service</a:t>
              </a:r>
            </a:p>
          </p:txBody>
        </p:sp>
        <p:sp>
          <p:nvSpPr>
            <p:cNvPr id="39" name="Rectangle 38">
              <a:extLst>
                <a:ext uri="{FF2B5EF4-FFF2-40B4-BE49-F238E27FC236}">
                  <a16:creationId xmlns:a16="http://schemas.microsoft.com/office/drawing/2014/main" id="{BB595E5A-EC3E-4112-8220-5C67F327F080}"/>
                </a:ext>
              </a:extLst>
            </p:cNvPr>
            <p:cNvSpPr/>
            <p:nvPr/>
          </p:nvSpPr>
          <p:spPr>
            <a:xfrm rot="5400000">
              <a:off x="5287824" y="5399231"/>
              <a:ext cx="482071" cy="548124"/>
            </a:xfrm>
            <a:prstGeom prst="rect">
              <a:avLst/>
            </a:prstGeom>
            <a:solidFill>
              <a:schemeClr val="tx2"/>
            </a:solidFill>
            <a:ln w="12700" cap="flat" cmpd="sng" algn="ctr">
              <a:solidFill>
                <a:srgbClr val="FF0000"/>
              </a:solidFill>
              <a:prstDash val="solid"/>
            </a:ln>
            <a:effectLst/>
          </p:spPr>
          <p:txBody>
            <a:bodyPr vert="vert270" rtlCol="0" anchor="ctr" anchorCtr="1"/>
            <a:lstStyle/>
            <a:p>
              <a:pPr algn="ctr" defTabSz="771525" eaLnBrk="0" hangingPunct="0">
                <a:defRPr/>
              </a:pPr>
              <a:r>
                <a:rPr lang="en-US" sz="675" kern="0" dirty="0">
                  <a:solidFill>
                    <a:srgbClr val="FF0000"/>
                  </a:solidFill>
                  <a:ea typeface="HelvNeue for IBM" charset="0"/>
                  <a:cs typeface="HelvNeue for IBM" charset="0"/>
                  <a:sym typeface="HelvNeue Medium for IBM"/>
                </a:rPr>
                <a:t>DODS</a:t>
              </a:r>
            </a:p>
          </p:txBody>
        </p:sp>
        <p:sp>
          <p:nvSpPr>
            <p:cNvPr id="40" name="Rectangle 39">
              <a:extLst>
                <a:ext uri="{FF2B5EF4-FFF2-40B4-BE49-F238E27FC236}">
                  <a16:creationId xmlns:a16="http://schemas.microsoft.com/office/drawing/2014/main" id="{673CFEBE-C93E-4284-8A1A-E6E7907F5344}"/>
                </a:ext>
              </a:extLst>
            </p:cNvPr>
            <p:cNvSpPr/>
            <p:nvPr/>
          </p:nvSpPr>
          <p:spPr>
            <a:xfrm rot="5400000">
              <a:off x="4688282" y="4302941"/>
              <a:ext cx="783987" cy="506807"/>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450" kern="0" dirty="0" err="1">
                  <a:solidFill>
                    <a:schemeClr val="bg1"/>
                  </a:solidFill>
                  <a:ea typeface="HelvNeue for IBM" charset="0"/>
                  <a:cs typeface="HelvNeue for IBM" charset="0"/>
                  <a:sym typeface="HelvNeue Medium for IBM"/>
                </a:rPr>
                <a:t>RStudio</a:t>
              </a:r>
              <a:r>
                <a:rPr lang="en-US" sz="450" kern="0" dirty="0">
                  <a:solidFill>
                    <a:schemeClr val="bg1"/>
                  </a:solidFill>
                  <a:ea typeface="HelvNeue for IBM" charset="0"/>
                  <a:cs typeface="HelvNeue for IBM" charset="0"/>
                  <a:sym typeface="HelvNeue Medium for IBM"/>
                </a:rPr>
                <a:t> Service</a:t>
              </a:r>
            </a:p>
          </p:txBody>
        </p:sp>
        <p:sp>
          <p:nvSpPr>
            <p:cNvPr id="41" name="TextBox 40">
              <a:extLst>
                <a:ext uri="{FF2B5EF4-FFF2-40B4-BE49-F238E27FC236}">
                  <a16:creationId xmlns:a16="http://schemas.microsoft.com/office/drawing/2014/main" id="{066B8D71-050B-43C6-988A-1E0827E6582E}"/>
                </a:ext>
              </a:extLst>
            </p:cNvPr>
            <p:cNvSpPr txBox="1"/>
            <p:nvPr/>
          </p:nvSpPr>
          <p:spPr>
            <a:xfrm>
              <a:off x="3944814" y="2988774"/>
              <a:ext cx="1526416" cy="348814"/>
            </a:xfrm>
            <a:prstGeom prst="rect">
              <a:avLst/>
            </a:prstGeom>
            <a:noFill/>
            <a:ln>
              <a:solidFill>
                <a:schemeClr val="tx2">
                  <a:lumMod val="75000"/>
                </a:schemeClr>
              </a:solidFill>
            </a:ln>
          </p:spPr>
          <p:txBody>
            <a:bodyPr wrap="square" rtlCol="0">
              <a:spAutoFit/>
            </a:bodyPr>
            <a:lstStyle/>
            <a:p>
              <a:pPr algn="ctr"/>
              <a:r>
                <a:rPr lang="en-US" sz="675" dirty="0"/>
                <a:t>Compute Servers</a:t>
              </a:r>
            </a:p>
          </p:txBody>
        </p:sp>
      </p:grpSp>
      <p:sp>
        <p:nvSpPr>
          <p:cNvPr id="29" name="Rectangle 28">
            <a:extLst>
              <a:ext uri="{FF2B5EF4-FFF2-40B4-BE49-F238E27FC236}">
                <a16:creationId xmlns:a16="http://schemas.microsoft.com/office/drawing/2014/main" id="{028D81AA-0D7E-4A92-ACC2-A29ABC2D2125}"/>
              </a:ext>
            </a:extLst>
          </p:cNvPr>
          <p:cNvSpPr/>
          <p:nvPr/>
        </p:nvSpPr>
        <p:spPr>
          <a:xfrm rot="5400000">
            <a:off x="3784436" y="3810217"/>
            <a:ext cx="346335" cy="560175"/>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675" kern="0" dirty="0">
                <a:solidFill>
                  <a:schemeClr val="bg1"/>
                </a:solidFill>
                <a:ea typeface="HelvNeue for IBM" charset="0"/>
                <a:cs typeface="HelvNeue for IBM" charset="0"/>
                <a:sym typeface="HelvNeue Medium for IBM"/>
              </a:rPr>
              <a:t>Canvas &amp; Models</a:t>
            </a:r>
          </a:p>
        </p:txBody>
      </p:sp>
      <p:sp>
        <p:nvSpPr>
          <p:cNvPr id="30" name="Rectangle 29">
            <a:extLst>
              <a:ext uri="{FF2B5EF4-FFF2-40B4-BE49-F238E27FC236}">
                <a16:creationId xmlns:a16="http://schemas.microsoft.com/office/drawing/2014/main" id="{026A37D7-A785-4AD8-94A1-724F8688AD28}"/>
              </a:ext>
            </a:extLst>
          </p:cNvPr>
          <p:cNvSpPr/>
          <p:nvPr/>
        </p:nvSpPr>
        <p:spPr>
          <a:xfrm rot="5400000">
            <a:off x="4043009" y="3107164"/>
            <a:ext cx="540309" cy="439273"/>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450" kern="0" dirty="0">
                <a:solidFill>
                  <a:schemeClr val="bg1"/>
                </a:solidFill>
                <a:ea typeface="HelvNeue for IBM" charset="0"/>
                <a:cs typeface="HelvNeue for IBM" charset="0"/>
                <a:sym typeface="HelvNeue Medium for IBM"/>
              </a:rPr>
              <a:t>Zeppelin Notebook Service</a:t>
            </a:r>
          </a:p>
        </p:txBody>
      </p:sp>
      <p:sp>
        <p:nvSpPr>
          <p:cNvPr id="56" name="Down Arrow 64">
            <a:extLst>
              <a:ext uri="{FF2B5EF4-FFF2-40B4-BE49-F238E27FC236}">
                <a16:creationId xmlns:a16="http://schemas.microsoft.com/office/drawing/2014/main" id="{D93DF3BF-7126-4D0F-BAF2-62CE738C777E}"/>
              </a:ext>
            </a:extLst>
          </p:cNvPr>
          <p:cNvSpPr/>
          <p:nvPr/>
        </p:nvSpPr>
        <p:spPr>
          <a:xfrm rot="17282576" flipV="1">
            <a:off x="5359293" y="4098623"/>
            <a:ext cx="155740" cy="4659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23"/>
          </a:p>
        </p:txBody>
      </p:sp>
      <p:sp>
        <p:nvSpPr>
          <p:cNvPr id="57" name="TextBox 56">
            <a:extLst>
              <a:ext uri="{FF2B5EF4-FFF2-40B4-BE49-F238E27FC236}">
                <a16:creationId xmlns:a16="http://schemas.microsoft.com/office/drawing/2014/main" id="{4071E44B-F4B2-4288-B8E2-687A38AD43F0}"/>
              </a:ext>
            </a:extLst>
          </p:cNvPr>
          <p:cNvSpPr txBox="1"/>
          <p:nvPr/>
        </p:nvSpPr>
        <p:spPr>
          <a:xfrm>
            <a:off x="5661078" y="4306263"/>
            <a:ext cx="813602" cy="376385"/>
          </a:xfrm>
          <a:prstGeom prst="rect">
            <a:avLst/>
          </a:prstGeom>
          <a:solidFill>
            <a:schemeClr val="bg2"/>
          </a:solidFill>
          <a:ln>
            <a:solidFill>
              <a:srgbClr val="FF0000"/>
            </a:solidFill>
          </a:ln>
        </p:spPr>
        <p:txBody>
          <a:bodyPr wrap="square" rtlCol="0">
            <a:spAutoFit/>
          </a:bodyPr>
          <a:lstStyle/>
          <a:p>
            <a:pPr marL="171450" indent="-171450">
              <a:buFont typeface="Arial" panose="020B0604020202020204" pitchFamily="34" charset="0"/>
              <a:buChar char="•"/>
            </a:pPr>
            <a:r>
              <a:rPr lang="en-US" sz="923" dirty="0" err="1"/>
              <a:t>Docplex</a:t>
            </a:r>
            <a:endParaRPr lang="en-US" sz="923" dirty="0"/>
          </a:p>
          <a:p>
            <a:pPr marL="171450" indent="-171450">
              <a:buFont typeface="Arial" panose="020B0604020202020204" pitchFamily="34" charset="0"/>
              <a:buChar char="•"/>
            </a:pPr>
            <a:r>
              <a:rPr lang="en-US" sz="923" dirty="0"/>
              <a:t>DODS</a:t>
            </a:r>
          </a:p>
        </p:txBody>
      </p:sp>
      <p:sp>
        <p:nvSpPr>
          <p:cNvPr id="59" name="Rectangle 58">
            <a:extLst>
              <a:ext uri="{FF2B5EF4-FFF2-40B4-BE49-F238E27FC236}">
                <a16:creationId xmlns:a16="http://schemas.microsoft.com/office/drawing/2014/main" id="{DD4214E7-EAA5-4CE4-A921-F78A5B826DC4}"/>
              </a:ext>
            </a:extLst>
          </p:cNvPr>
          <p:cNvSpPr/>
          <p:nvPr/>
        </p:nvSpPr>
        <p:spPr>
          <a:xfrm rot="5400000">
            <a:off x="4391177" y="3817266"/>
            <a:ext cx="346335" cy="560175"/>
          </a:xfrm>
          <a:prstGeom prst="rect">
            <a:avLst/>
          </a:prstGeom>
          <a:solidFill>
            <a:schemeClr val="tx2"/>
          </a:solidFill>
          <a:ln w="12700" cap="flat" cmpd="sng" algn="ctr">
            <a:solidFill>
              <a:schemeClr val="tx2">
                <a:lumMod val="75000"/>
              </a:schemeClr>
            </a:solidFill>
            <a:prstDash val="solid"/>
          </a:ln>
          <a:effectLst/>
        </p:spPr>
        <p:txBody>
          <a:bodyPr vert="vert270" rtlCol="0" anchor="ctr" anchorCtr="1"/>
          <a:lstStyle/>
          <a:p>
            <a:pPr algn="ctr" defTabSz="771525" eaLnBrk="0" hangingPunct="0">
              <a:defRPr/>
            </a:pPr>
            <a:r>
              <a:rPr lang="en-US" sz="675" kern="0" dirty="0">
                <a:solidFill>
                  <a:schemeClr val="bg1"/>
                </a:solidFill>
                <a:ea typeface="HelvNeue for IBM" charset="0"/>
                <a:cs typeface="HelvNeue for IBM" charset="0"/>
                <a:sym typeface="HelvNeue Medium for IBM"/>
              </a:rPr>
              <a:t>Analytic</a:t>
            </a:r>
          </a:p>
          <a:p>
            <a:pPr algn="ctr" defTabSz="771525" eaLnBrk="0" hangingPunct="0">
              <a:defRPr/>
            </a:pPr>
            <a:r>
              <a:rPr lang="en-US" sz="675" kern="0" dirty="0">
                <a:solidFill>
                  <a:schemeClr val="bg1"/>
                </a:solidFill>
                <a:ea typeface="HelvNeue for IBM" charset="0"/>
                <a:cs typeface="HelvNeue for IBM" charset="0"/>
                <a:sym typeface="HelvNeue Medium for IBM"/>
              </a:rPr>
              <a:t>libraries</a:t>
            </a:r>
          </a:p>
        </p:txBody>
      </p:sp>
    </p:spTree>
    <p:extLst>
      <p:ext uri="{BB962C8B-B14F-4D97-AF65-F5344CB8AC3E}">
        <p14:creationId xmlns:p14="http://schemas.microsoft.com/office/powerpoint/2010/main" val="884737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18E56-1350-47DD-AEE4-C4FF5EC62461}"/>
              </a:ext>
            </a:extLst>
          </p:cNvPr>
          <p:cNvSpPr>
            <a:spLocks noGrp="1"/>
          </p:cNvSpPr>
          <p:nvPr>
            <p:ph type="title"/>
          </p:nvPr>
        </p:nvSpPr>
        <p:spPr>
          <a:xfrm>
            <a:off x="228600" y="201168"/>
            <a:ext cx="8402782" cy="526196"/>
          </a:xfrm>
        </p:spPr>
        <p:txBody>
          <a:bodyPr/>
          <a:lstStyle/>
          <a:p>
            <a:r>
              <a:rPr lang="en-US" dirty="0"/>
              <a:t>Three Ways to Run Optimization in DSX Local</a:t>
            </a:r>
          </a:p>
        </p:txBody>
      </p:sp>
      <p:sp>
        <p:nvSpPr>
          <p:cNvPr id="3" name="Slide Number Placeholder 2">
            <a:extLst>
              <a:ext uri="{FF2B5EF4-FFF2-40B4-BE49-F238E27FC236}">
                <a16:creationId xmlns:a16="http://schemas.microsoft.com/office/drawing/2014/main" id="{0AD3F703-E34C-49FF-8A31-8B3CBF639349}"/>
              </a:ext>
            </a:extLst>
          </p:cNvPr>
          <p:cNvSpPr>
            <a:spLocks noGrp="1"/>
          </p:cNvSpPr>
          <p:nvPr>
            <p:ph type="sldNum" sz="quarter" idx="10"/>
          </p:nvPr>
        </p:nvSpPr>
        <p:spPr/>
        <p:txBody>
          <a:bodyPr/>
          <a:lstStyle/>
          <a:p>
            <a:fld id="{D0BE6F14-FF48-0F4F-A8AA-2E3F25371E4A}" type="slidenum">
              <a:rPr lang="en-US" smtClean="0"/>
              <a:pPr/>
              <a:t>9</a:t>
            </a:fld>
            <a:endParaRPr lang="en-US"/>
          </a:p>
        </p:txBody>
      </p:sp>
      <p:sp>
        <p:nvSpPr>
          <p:cNvPr id="4" name="Footer Placeholder 3">
            <a:extLst>
              <a:ext uri="{FF2B5EF4-FFF2-40B4-BE49-F238E27FC236}">
                <a16:creationId xmlns:a16="http://schemas.microsoft.com/office/drawing/2014/main" id="{0E2DB4B0-A3E2-4A64-BD7B-23BD844C2F54}"/>
              </a:ext>
            </a:extLst>
          </p:cNvPr>
          <p:cNvSpPr>
            <a:spLocks noGrp="1"/>
          </p:cNvSpPr>
          <p:nvPr>
            <p:ph type="ftr" sz="quarter" idx="11"/>
          </p:nvPr>
        </p:nvSpPr>
        <p:spPr/>
        <p:txBody>
          <a:bodyPr/>
          <a:lstStyle/>
          <a:p>
            <a:r>
              <a:rPr lang="de-DE" dirty="0"/>
              <a:t>IBM Cloud / Fast Start 2018 /  © 201 IBM Corporation</a:t>
            </a:r>
            <a:endParaRPr lang="en-US" dirty="0"/>
          </a:p>
        </p:txBody>
      </p:sp>
      <p:sp>
        <p:nvSpPr>
          <p:cNvPr id="5" name="Text Placeholder 4">
            <a:extLst>
              <a:ext uri="{FF2B5EF4-FFF2-40B4-BE49-F238E27FC236}">
                <a16:creationId xmlns:a16="http://schemas.microsoft.com/office/drawing/2014/main" id="{4D27A845-4978-4945-B22A-443E0E56CD8E}"/>
              </a:ext>
            </a:extLst>
          </p:cNvPr>
          <p:cNvSpPr>
            <a:spLocks noGrp="1"/>
          </p:cNvSpPr>
          <p:nvPr>
            <p:ph type="body" sz="quarter" idx="12"/>
          </p:nvPr>
        </p:nvSpPr>
        <p:spPr>
          <a:xfrm>
            <a:off x="228600" y="718625"/>
            <a:ext cx="5257800" cy="1667741"/>
          </a:xfrm>
        </p:spPr>
        <p:txBody>
          <a:bodyPr/>
          <a:lstStyle/>
          <a:p>
            <a:pPr marL="285750" indent="-285750">
              <a:buFont typeface="Arial" panose="020B0604020202020204" pitchFamily="34" charset="0"/>
              <a:buChar char="•"/>
            </a:pPr>
            <a:r>
              <a:rPr lang="en-US" dirty="0" err="1"/>
              <a:t>DOCplex</a:t>
            </a:r>
            <a:r>
              <a:rPr lang="en-US" dirty="0"/>
              <a:t> Python API on Jupyter Notebooks </a:t>
            </a:r>
          </a:p>
          <a:p>
            <a:pPr marL="458788" lvl="1" indent="-285750">
              <a:buFont typeface="Arial" panose="020B0604020202020204" pitchFamily="34" charset="0"/>
              <a:buChar char="•"/>
            </a:pPr>
            <a:r>
              <a:rPr lang="en-US" dirty="0"/>
              <a:t>Local</a:t>
            </a:r>
          </a:p>
          <a:p>
            <a:pPr marL="458788" lvl="1" indent="-285750">
              <a:buFont typeface="Arial" panose="020B0604020202020204" pitchFamily="34" charset="0"/>
              <a:buChar char="•"/>
            </a:pPr>
            <a:r>
              <a:rPr lang="en-US" dirty="0"/>
              <a:t>On Cloud</a:t>
            </a:r>
          </a:p>
          <a:p>
            <a:pPr marL="285750" indent="-285750">
              <a:buFont typeface="Arial" panose="020B0604020202020204" pitchFamily="34" charset="0"/>
              <a:buChar char="•"/>
            </a:pPr>
            <a:r>
              <a:rPr lang="en-US" dirty="0"/>
              <a:t>Using the DODS Add-on (BETA)</a:t>
            </a:r>
          </a:p>
          <a:p>
            <a:pPr marL="285750" indent="-285750">
              <a:buFont typeface="Arial" panose="020B0604020202020204" pitchFamily="34" charset="0"/>
              <a:buChar char="•"/>
            </a:pPr>
            <a:r>
              <a:rPr lang="en-US" dirty="0"/>
              <a:t>Framework API from a Notebook (require DODS) (BETA)</a:t>
            </a:r>
          </a:p>
          <a:p>
            <a:pPr marL="285750" indent="-285750">
              <a:buFont typeface="Arial" panose="020B0604020202020204" pitchFamily="34" charset="0"/>
              <a:buChar char="•"/>
            </a:pPr>
            <a:r>
              <a:rPr lang="en-US" dirty="0"/>
              <a:t>Using the Remote Execution service (BETA)</a:t>
            </a:r>
          </a:p>
          <a:p>
            <a:endParaRPr lang="en-US" dirty="0"/>
          </a:p>
        </p:txBody>
      </p:sp>
      <p:pic>
        <p:nvPicPr>
          <p:cNvPr id="6" name="Picture 5">
            <a:extLst>
              <a:ext uri="{FF2B5EF4-FFF2-40B4-BE49-F238E27FC236}">
                <a16:creationId xmlns:a16="http://schemas.microsoft.com/office/drawing/2014/main" id="{45AB65F8-3173-41F7-A26B-1D0AB85FABF3}"/>
              </a:ext>
            </a:extLst>
          </p:cNvPr>
          <p:cNvPicPr>
            <a:picLocks noChangeAspect="1"/>
          </p:cNvPicPr>
          <p:nvPr/>
        </p:nvPicPr>
        <p:blipFill>
          <a:blip r:embed="rId2"/>
          <a:stretch>
            <a:fillRect/>
          </a:stretch>
        </p:blipFill>
        <p:spPr>
          <a:xfrm>
            <a:off x="5910374" y="874664"/>
            <a:ext cx="2965948" cy="3198572"/>
          </a:xfrm>
          <a:prstGeom prst="rect">
            <a:avLst/>
          </a:prstGeom>
        </p:spPr>
      </p:pic>
      <p:pic>
        <p:nvPicPr>
          <p:cNvPr id="7" name="Picture 6">
            <a:extLst>
              <a:ext uri="{FF2B5EF4-FFF2-40B4-BE49-F238E27FC236}">
                <a16:creationId xmlns:a16="http://schemas.microsoft.com/office/drawing/2014/main" id="{C6B40D4E-E4FA-4C23-BD8A-1260F72CE642}"/>
              </a:ext>
            </a:extLst>
          </p:cNvPr>
          <p:cNvPicPr>
            <a:picLocks noChangeAspect="1"/>
          </p:cNvPicPr>
          <p:nvPr/>
        </p:nvPicPr>
        <p:blipFill>
          <a:blip r:embed="rId3"/>
          <a:stretch>
            <a:fillRect/>
          </a:stretch>
        </p:blipFill>
        <p:spPr>
          <a:xfrm>
            <a:off x="1327324" y="2203557"/>
            <a:ext cx="3484326" cy="2605315"/>
          </a:xfrm>
          <a:prstGeom prst="rect">
            <a:avLst/>
          </a:prstGeom>
        </p:spPr>
      </p:pic>
    </p:spTree>
    <p:extLst>
      <p:ext uri="{BB962C8B-B14F-4D97-AF65-F5344CB8AC3E}">
        <p14:creationId xmlns:p14="http://schemas.microsoft.com/office/powerpoint/2010/main" val="459772410"/>
      </p:ext>
    </p:extLst>
  </p:cSld>
  <p:clrMapOvr>
    <a:masterClrMapping/>
  </p:clrMapOvr>
</p:sld>
</file>

<file path=ppt/theme/theme1.xml><?xml version="1.0" encoding="utf-8"?>
<a:theme xmlns:a="http://schemas.openxmlformats.org/drawingml/2006/main" name="blk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mall Tents" id="{F2200565-3063-0446-94E9-219E910971FC}" vid="{A754FC1E-5E4F-A54C-82F0-8F35D435F4D6}"/>
    </a:ext>
  </a:extLst>
</a:theme>
</file>

<file path=ppt/theme/theme2.xml><?xml version="1.0" encoding="utf-8"?>
<a:theme xmlns:a="http://schemas.openxmlformats.org/drawingml/2006/main" name="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mall Tents" id="{F2200565-3063-0446-94E9-219E910971FC}" vid="{F248D3BA-6E76-5A4F-A05D-AB3015DE1623}"/>
    </a:ext>
  </a:extLst>
</a:theme>
</file>

<file path=ppt/theme/theme3.xml><?xml version="1.0" encoding="utf-8"?>
<a:theme xmlns:a="http://schemas.openxmlformats.org/drawingml/2006/main" name="wht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loud_Presentation_Fast Start_2018_Mini Main and Small Tents" id="{F2200565-3063-0446-94E9-219E910971FC}" vid="{75F06D3E-BA25-2F46-9A19-7E0B8BB5D9B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IBM_Cloud_Presentation_Fast Start_2018_Mini Main and Sessions</Template>
  <TotalTime>8389</TotalTime>
  <Words>1268</Words>
  <Application>Microsoft Office PowerPoint</Application>
  <PresentationFormat>On-screen Show (16:9)</PresentationFormat>
  <Paragraphs>179</Paragraphs>
  <Slides>18</Slides>
  <Notes>2</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18</vt:i4>
      </vt:variant>
    </vt:vector>
  </HeadingPairs>
  <TitlesOfParts>
    <vt:vector size="31" baseType="lpstr">
      <vt:lpstr>Helvetica Light</vt:lpstr>
      <vt:lpstr>HelvNeue for IBM</vt:lpstr>
      <vt:lpstr>HelvNeue Medium for IBM</vt:lpstr>
      <vt:lpstr>ＭＳ Ｐゴシック</vt:lpstr>
      <vt:lpstr>ＭＳ Ｐゴシック</vt:lpstr>
      <vt:lpstr>Arial</vt:lpstr>
      <vt:lpstr>Calibri</vt:lpstr>
      <vt:lpstr>IBM Plex Sans</vt:lpstr>
      <vt:lpstr>Times New Roman</vt:lpstr>
      <vt:lpstr>Wingdings</vt:lpstr>
      <vt:lpstr>blk_background_2017</vt:lpstr>
      <vt:lpstr>dk_blu_background_2017</vt:lpstr>
      <vt:lpstr>wht_background_2017</vt:lpstr>
      <vt:lpstr>Fast Start 2018 Optimizing Resources, Scheduling, and Deployment With Decision Optimization for DSX  João (John) Chaves Analytics Solutions Architect</vt:lpstr>
      <vt:lpstr>PowerPoint Presentation</vt:lpstr>
      <vt:lpstr>Agenda</vt:lpstr>
      <vt:lpstr>Industry Use Cases</vt:lpstr>
      <vt:lpstr>Prescriptive Analytics is about…</vt:lpstr>
      <vt:lpstr>Components of an Optimization Solution</vt:lpstr>
      <vt:lpstr>DISCLAIMER</vt:lpstr>
      <vt:lpstr>DODS is an Add-on to DSX Local</vt:lpstr>
      <vt:lpstr>Three Ways to Run Optimization in DSX Local</vt:lpstr>
      <vt:lpstr>Using the DOCplex Python API on Jupyter Notebooks</vt:lpstr>
      <vt:lpstr>Using the DODS Add-on</vt:lpstr>
      <vt:lpstr>Using DODS Decision Framework API (BETA)  in Jupyter Notebooks</vt:lpstr>
      <vt:lpstr>Using the Remote Execution Service (BETA)</vt:lpstr>
      <vt:lpstr>PowerPoint Presentation</vt:lpstr>
      <vt:lpstr>PowerPoint Presentation</vt:lpstr>
      <vt:lpstr>Thank you</vt:lpstr>
      <vt:lpstr>PowerPoint Presentation</vt:lpstr>
      <vt:lpstr>Legal Disclaimer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Start 2018 Session Name — First Lastname Job Title</dc:title>
  <dc:subject/>
  <dc:creator>Microsoft Office User</dc:creator>
  <cp:keywords/>
  <dc:description/>
  <cp:lastModifiedBy>jchaves</cp:lastModifiedBy>
  <cp:revision>90</cp:revision>
  <dcterms:created xsi:type="dcterms:W3CDTF">2017-10-25T18:57:12Z</dcterms:created>
  <dcterms:modified xsi:type="dcterms:W3CDTF">2018-01-31T06:55:27Z</dcterms:modified>
  <cp:category/>
</cp:coreProperties>
</file>