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9" Type="http://schemas.openxmlformats.org/officeDocument/2006/relationships/viewProps" Target="viewProps.xml" /><Relationship Id="rId28" Type="http://schemas.openxmlformats.org/officeDocument/2006/relationships/presProps" Target="presProps.xml" /><Relationship Id="rId1" Type="http://schemas.openxmlformats.org/officeDocument/2006/relationships/slideMaster" Target="slideMasters/slideMaster1.xml" /><Relationship Id="rId31" Type="http://schemas.openxmlformats.org/officeDocument/2006/relationships/tableStyles" Target="tableStyles.xml" /><Relationship Id="rId30"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8.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Education/Qualification and Health Effects Summary</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Jon Minton</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Dilemma</a:t>
            </a:r>
          </a:p>
        </p:txBody>
      </p:sp>
      <p:sp>
        <p:nvSpPr>
          <p:cNvPr id="3" name="Content Placeholder 2"/>
          <p:cNvSpPr>
            <a:spLocks noGrp="1"/>
          </p:cNvSpPr>
          <p:nvPr>
            <p:ph idx="1"/>
          </p:nvPr>
        </p:nvSpPr>
        <p:spPr/>
        <p:txBody>
          <a:bodyPr/>
          <a:lstStyle/>
          <a:p>
            <a:pPr lvl="0"/>
            <a:r>
              <a:rPr/>
              <a:t>The models with the best penalised fit are those considering </a:t>
            </a:r>
            <a:r>
              <a:rPr b="1"/>
              <a:t>Qualifications</a:t>
            </a:r>
            <a:r>
              <a:rPr/>
              <a:t> and </a:t>
            </a:r>
            <a:r>
              <a:rPr b="1"/>
              <a:t>Health</a:t>
            </a:r>
            <a:r>
              <a:rPr/>
              <a:t> separately</a:t>
            </a:r>
          </a:p>
          <a:p>
            <a:pPr lvl="0"/>
            <a:r>
              <a:rPr/>
              <a:t>The model with the worst penalised fit is that with both </a:t>
            </a:r>
            <a:r>
              <a:rPr b="1"/>
              <a:t>Qualifications</a:t>
            </a:r>
            <a:r>
              <a:rPr/>
              <a:t> </a:t>
            </a:r>
            <a:r>
              <a:rPr i="1"/>
              <a:t>and</a:t>
            </a:r>
            <a:r>
              <a:rPr/>
              <a:t> </a:t>
            </a:r>
            <a:r>
              <a:rPr b="1"/>
              <a:t>Health</a:t>
            </a:r>
            <a:r>
              <a:rPr/>
              <a:t>.</a:t>
            </a:r>
          </a:p>
          <a:p>
            <a:pPr lvl="0"/>
            <a:r>
              <a:rPr/>
              <a:t>But we are interested in something like </a:t>
            </a:r>
            <a:r>
              <a:rPr i="1"/>
              <a:t>ceteris paribus</a:t>
            </a:r>
            <a:r>
              <a:rPr/>
              <a:t> effects of intervening on one variable but not the other</a:t>
            </a:r>
          </a:p>
          <a:p>
            <a:pPr lvl="0" indent="0" marL="0">
              <a:buNone/>
            </a:pPr>
            <a:r>
              <a:rPr/>
              <a:t>We will present results from the Both model even though it has the poorest performance by these measures</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Representative data</a:t>
            </a:r>
          </a:p>
        </p:txBody>
      </p:sp>
      <p:sp>
        <p:nvSpPr>
          <p:cNvPr id="3" name="Content Placeholder 2"/>
          <p:cNvSpPr>
            <a:spLocks noGrp="1"/>
          </p:cNvSpPr>
          <p:nvPr>
            <p:ph idx="1"/>
          </p:nvPr>
        </p:nvSpPr>
        <p:spPr/>
        <p:txBody>
          <a:bodyPr/>
          <a:lstStyle/>
          <a:p>
            <a:pPr lvl="0"/>
            <a:r>
              <a:rPr/>
              <a:t>Select wave J from UKHLS as it’s comparatively recent (and/but pre-pandemic)</a:t>
            </a:r>
          </a:p>
          <a:p>
            <a:pPr lvl="0" indent="0" marL="0">
              <a:buNone/>
            </a:pPr>
            <a:r>
              <a:rPr/>
              <a:t>Now let’s calculate the scenarios</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Relative change, plotted</a:t>
            </a:r>
          </a:p>
        </p:txBody>
      </p:sp>
      <p:sp>
        <p:nvSpPr>
          <p:cNvPr id="4" name="Text Placeholder 3"/>
          <p:cNvSpPr>
            <a:spLocks noGrp="1"/>
          </p:cNvSpPr>
          <p:nvPr>
            <p:ph idx="2" sz="half" type="body"/>
          </p:nvPr>
        </p:nvSpPr>
        <p:spPr/>
        <p:txBody>
          <a:bodyPr/>
          <a:lstStyle/>
          <a:p>
            <a:pPr lvl="0" indent="0" marL="0">
              <a:buNone/>
            </a:pPr>
            <a:r>
              <a:rPr/>
              <a:t>Now let’s at least visualise this</a:t>
            </a:r>
          </a:p>
        </p:txBody>
      </p:sp>
      <p:pic>
        <p:nvPicPr>
          <p:cNvPr descr="21_summary_presentation_files/figure-pptx/unnamed-chunk-6-1.png" id="0" name="Picture 1"/>
          <p:cNvPicPr>
            <a:picLocks noGrp="1" noChangeAspect="1"/>
          </p:cNvPicPr>
          <p:nvPr/>
        </p:nvPicPr>
        <p:blipFill>
          <a:blip r:embed="rId2"/>
          <a:stretch>
            <a:fillRect/>
          </a:stretch>
        </p:blipFill>
        <p:spPr bwMode="auto">
          <a:xfrm>
            <a:off x="3568700" y="1117600"/>
            <a:ext cx="5105400" cy="25527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Relative change, as a table</a:t>
            </a:r>
          </a:p>
        </p:txBody>
      </p:sp>
      <p:graphicFrame>
        <p:nvGraphicFramePr>
          <p:cNvPr id="6" name="Content Placeholder 5"/>
          <p:cNvGraphicFramePr>
            <a:graphicFrameLocks noGrp="1"/>
          </p:cNvGraphicFramePr>
          <p:nvPr>
            <p:ph idx="1"/>
          </p:nvPr>
        </p:nvGraphicFramePr>
        <p:xfrm>
          <a:off x="457200" y="1193800"/>
          <a:ext cx="8229600" cy="3390900"/>
        </p:xfrm>
        <a:graphic>
          <a:graphicData uri="http://schemas.openxmlformats.org/drawingml/2006/table">
            <a:tbl>
              <a:tblPr firstRow="1" bandRow="1">
                <a:tableStyleId>{5C22544A-7EE6-4342-B048-85BDC9FD1C3A}</a:tableStyleId>
              </a:tblPr>
              <a:tblGrid>
                <a:gridCol w="2057400"/>
                <a:gridCol w="2057400"/>
                <a:gridCol w="2057400"/>
                <a:gridCol w="2057400"/>
              </a:tblGrid>
              <a:tr h="0">
                <a:tc>
                  <a:txBody>
                    <a:bodyPr/>
                    <a:lstStyle/>
                    <a:p>
                      <a:pPr lvl="0" indent="0" marL="0" algn="l">
                        <a:buNone/>
                      </a:pPr>
                      <a:r>
                        <a:rPr/>
                        <a:t>state</a:t>
                      </a:r>
                    </a:p>
                  </a:txBody>
                  <a:tcPr/>
                </a:tc>
                <a:tc>
                  <a:txBody>
                    <a:bodyPr/>
                    <a:lstStyle/>
                    <a:p>
                      <a:pPr lvl="0" indent="0" marL="0" algn="r">
                        <a:buNone/>
                      </a:pPr>
                      <a:r>
                        <a:rPr/>
                        <a:t>counter_health</a:t>
                      </a:r>
                    </a:p>
                  </a:txBody>
                  <a:tcPr/>
                </a:tc>
                <a:tc>
                  <a:txBody>
                    <a:bodyPr/>
                    <a:lstStyle/>
                    <a:p>
                      <a:pPr lvl="0" indent="0" marL="0" algn="r">
                        <a:buNone/>
                      </a:pPr>
                      <a:r>
                        <a:rPr/>
                        <a:t>counter_quals</a:t>
                      </a:r>
                    </a:p>
                  </a:txBody>
                  <a:tcPr/>
                </a:tc>
                <a:tc>
                  <a:txBody>
                    <a:bodyPr/>
                    <a:lstStyle/>
                    <a:p>
                      <a:pPr lvl="0" indent="0" marL="0" algn="r">
                        <a:buNone/>
                      </a:pPr>
                      <a:r>
                        <a:rPr/>
                        <a:t>counter_both</a:t>
                      </a:r>
                    </a:p>
                  </a:txBody>
                  <a:tcPr/>
                </a:tc>
              </a:tr>
              <a:tr h="0">
                <a:tc>
                  <a:txBody>
                    <a:bodyPr/>
                    <a:lstStyle/>
                    <a:p>
                      <a:pPr lvl="0" indent="0" marL="0" algn="l">
                        <a:buNone/>
                      </a:pPr>
                      <a:r>
                        <a:rPr/>
                        <a:t>Employed</a:t>
                      </a:r>
                    </a:p>
                  </a:txBody>
                </a:tc>
                <a:tc>
                  <a:txBody>
                    <a:bodyPr/>
                    <a:lstStyle/>
                    <a:p>
                      <a:pPr lvl="0" indent="0" marL="0" algn="r">
                        <a:buNone/>
                      </a:pPr>
                      <a:r>
                        <a:rPr/>
                        <a:t>102.4</a:t>
                      </a:r>
                    </a:p>
                  </a:txBody>
                </a:tc>
                <a:tc>
                  <a:txBody>
                    <a:bodyPr/>
                    <a:lstStyle/>
                    <a:p>
                      <a:pPr lvl="0" indent="0" marL="0" algn="r">
                        <a:buNone/>
                      </a:pPr>
                      <a:r>
                        <a:rPr/>
                        <a:t>100.7</a:t>
                      </a:r>
                    </a:p>
                  </a:txBody>
                </a:tc>
                <a:tc>
                  <a:txBody>
                    <a:bodyPr/>
                    <a:lstStyle/>
                    <a:p>
                      <a:pPr lvl="0" indent="0" marL="0" algn="r">
                        <a:buNone/>
                      </a:pPr>
                      <a:r>
                        <a:rPr/>
                        <a:t>103.1</a:t>
                      </a:r>
                    </a:p>
                  </a:txBody>
                </a:tc>
              </a:tr>
              <a:tr h="0">
                <a:tc>
                  <a:txBody>
                    <a:bodyPr/>
                    <a:lstStyle/>
                    <a:p>
                      <a:pPr lvl="0" indent="0" marL="0" algn="l">
                        <a:buNone/>
                      </a:pPr>
                      <a:r>
                        <a:rPr/>
                        <a:t>Unemployed</a:t>
                      </a:r>
                    </a:p>
                  </a:txBody>
                </a:tc>
                <a:tc>
                  <a:txBody>
                    <a:bodyPr/>
                    <a:lstStyle/>
                    <a:p>
                      <a:pPr lvl="0" indent="0" marL="0" algn="r">
                        <a:buNone/>
                      </a:pPr>
                      <a:r>
                        <a:rPr/>
                        <a:t>87.7</a:t>
                      </a:r>
                    </a:p>
                  </a:txBody>
                </a:tc>
                <a:tc>
                  <a:txBody>
                    <a:bodyPr/>
                    <a:lstStyle/>
                    <a:p>
                      <a:pPr lvl="0" indent="0" marL="0" algn="r">
                        <a:buNone/>
                      </a:pPr>
                      <a:r>
                        <a:rPr/>
                        <a:t>90.0</a:t>
                      </a:r>
                    </a:p>
                  </a:txBody>
                </a:tc>
                <a:tc>
                  <a:txBody>
                    <a:bodyPr/>
                    <a:lstStyle/>
                    <a:p>
                      <a:pPr lvl="0" indent="0" marL="0" algn="r">
                        <a:buNone/>
                      </a:pPr>
                      <a:r>
                        <a:rPr/>
                        <a:t>78.1</a:t>
                      </a:r>
                    </a:p>
                  </a:txBody>
                </a:tc>
              </a:tr>
              <a:tr h="0">
                <a:tc>
                  <a:txBody>
                    <a:bodyPr/>
                    <a:lstStyle/>
                    <a:p>
                      <a:pPr lvl="0" indent="0" marL="0" algn="l">
                        <a:buNone/>
                      </a:pPr>
                      <a:r>
                        <a:rPr/>
                        <a:t>Inactive student</a:t>
                      </a:r>
                    </a:p>
                  </a:txBody>
                </a:tc>
                <a:tc>
                  <a:txBody>
                    <a:bodyPr/>
                    <a:lstStyle/>
                    <a:p>
                      <a:pPr lvl="0" indent="0" marL="0" algn="r">
                        <a:buNone/>
                      </a:pPr>
                      <a:r>
                        <a:rPr/>
                        <a:t>106.7</a:t>
                      </a:r>
                    </a:p>
                  </a:txBody>
                </a:tc>
                <a:tc>
                  <a:txBody>
                    <a:bodyPr/>
                    <a:lstStyle/>
                    <a:p>
                      <a:pPr lvl="0" indent="0" marL="0" algn="r">
                        <a:buNone/>
                      </a:pPr>
                      <a:r>
                        <a:rPr/>
                        <a:t>121.1</a:t>
                      </a:r>
                    </a:p>
                  </a:txBody>
                </a:tc>
                <a:tc>
                  <a:txBody>
                    <a:bodyPr/>
                    <a:lstStyle/>
                    <a:p>
                      <a:pPr lvl="0" indent="0" marL="0" algn="r">
                        <a:buNone/>
                      </a:pPr>
                      <a:r>
                        <a:rPr/>
                        <a:t>130.0</a:t>
                      </a:r>
                    </a:p>
                  </a:txBody>
                </a:tc>
              </a:tr>
              <a:tr h="0">
                <a:tc>
                  <a:txBody>
                    <a:bodyPr/>
                    <a:lstStyle/>
                    <a:p>
                      <a:pPr lvl="0" indent="0" marL="0" algn="l">
                        <a:buNone/>
                      </a:pPr>
                      <a:r>
                        <a:rPr/>
                        <a:t>Inactive care</a:t>
                      </a:r>
                    </a:p>
                  </a:txBody>
                </a:tc>
                <a:tc>
                  <a:txBody>
                    <a:bodyPr/>
                    <a:lstStyle/>
                    <a:p>
                      <a:pPr lvl="0" indent="0" marL="0" algn="r">
                        <a:buNone/>
                      </a:pPr>
                      <a:r>
                        <a:rPr/>
                        <a:t>98.6</a:t>
                      </a:r>
                    </a:p>
                  </a:txBody>
                </a:tc>
                <a:tc>
                  <a:txBody>
                    <a:bodyPr/>
                    <a:lstStyle/>
                    <a:p>
                      <a:pPr lvl="0" indent="0" marL="0" algn="r">
                        <a:buNone/>
                      </a:pPr>
                      <a:r>
                        <a:rPr/>
                        <a:t>88.5</a:t>
                      </a:r>
                    </a:p>
                  </a:txBody>
                </a:tc>
                <a:tc>
                  <a:txBody>
                    <a:bodyPr/>
                    <a:lstStyle/>
                    <a:p>
                      <a:pPr lvl="0" indent="0" marL="0" algn="r">
                        <a:buNone/>
                      </a:pPr>
                      <a:r>
                        <a:rPr/>
                        <a:t>86.3</a:t>
                      </a:r>
                    </a:p>
                  </a:txBody>
                </a:tc>
              </a:tr>
              <a:tr h="0">
                <a:tc>
                  <a:txBody>
                    <a:bodyPr/>
                    <a:lstStyle/>
                    <a:p>
                      <a:pPr lvl="0" indent="0" marL="0" algn="l">
                        <a:buNone/>
                      </a:pPr>
                      <a:r>
                        <a:rPr/>
                        <a:t>Inactive long term sick</a:t>
                      </a:r>
                    </a:p>
                  </a:txBody>
                </a:tc>
                <a:tc>
                  <a:txBody>
                    <a:bodyPr/>
                    <a:lstStyle/>
                    <a:p>
                      <a:pPr lvl="0" indent="0" marL="0" algn="r">
                        <a:buNone/>
                      </a:pPr>
                      <a:r>
                        <a:rPr/>
                        <a:t>69.6</a:t>
                      </a:r>
                    </a:p>
                  </a:txBody>
                </a:tc>
                <a:tc>
                  <a:txBody>
                    <a:bodyPr/>
                    <a:lstStyle/>
                    <a:p>
                      <a:pPr lvl="0" indent="0" marL="0" algn="r">
                        <a:buNone/>
                      </a:pPr>
                      <a:r>
                        <a:rPr/>
                        <a:t>93.8</a:t>
                      </a:r>
                    </a:p>
                  </a:txBody>
                </a:tc>
                <a:tc>
                  <a:txBody>
                    <a:bodyPr/>
                    <a:lstStyle/>
                    <a:p>
                      <a:pPr lvl="0" indent="0" marL="0" algn="r">
                        <a:buNone/>
                      </a:pPr>
                      <a:r>
                        <a:rPr/>
                        <a:t>64.2</a:t>
                      </a:r>
                    </a:p>
                  </a:txBody>
                </a:tc>
              </a:tr>
              <a:tr h="0">
                <a:tc>
                  <a:txBody>
                    <a:bodyPr/>
                    <a:lstStyle/>
                    <a:p>
                      <a:pPr lvl="0" indent="0" marL="0" algn="l">
                        <a:buNone/>
                      </a:pPr>
                      <a:r>
                        <a:rPr/>
                        <a:t>Inactive retired</a:t>
                      </a:r>
                    </a:p>
                  </a:txBody>
                </a:tc>
                <a:tc>
                  <a:txBody>
                    <a:bodyPr/>
                    <a:lstStyle/>
                    <a:p>
                      <a:pPr lvl="0" indent="0" marL="0" algn="r">
                        <a:buNone/>
                      </a:pPr>
                      <a:r>
                        <a:rPr/>
                        <a:t>98.8</a:t>
                      </a:r>
                    </a:p>
                  </a:txBody>
                </a:tc>
                <a:tc>
                  <a:txBody>
                    <a:bodyPr/>
                    <a:lstStyle/>
                    <a:p>
                      <a:pPr lvl="0" indent="0" marL="0" algn="r">
                        <a:buNone/>
                      </a:pPr>
                      <a:r>
                        <a:rPr/>
                        <a:t>112.6</a:t>
                      </a:r>
                    </a:p>
                  </a:txBody>
                </a:tc>
                <a:tc>
                  <a:txBody>
                    <a:bodyPr/>
                    <a:lstStyle/>
                    <a:p>
                      <a:pPr lvl="0" indent="0" marL="0" algn="r">
                        <a:buNone/>
                      </a:pPr>
                      <a:r>
                        <a:rPr/>
                        <a:t>111.8</a:t>
                      </a:r>
                    </a:p>
                  </a:txBody>
                </a:tc>
              </a:tr>
              <a:tr h="0">
                <a:tc>
                  <a:txBody>
                    <a:bodyPr/>
                    <a:lstStyle/>
                    <a:p>
                      <a:pPr lvl="0" indent="0" marL="0" algn="l">
                        <a:buNone/>
                      </a:pPr>
                      <a:r>
                        <a:rPr/>
                        <a:t>Inactive other</a:t>
                      </a:r>
                    </a:p>
                  </a:txBody>
                </a:tc>
                <a:tc>
                  <a:txBody>
                    <a:bodyPr/>
                    <a:lstStyle/>
                    <a:p>
                      <a:pPr lvl="0" indent="0" marL="0" algn="r">
                        <a:buNone/>
                      </a:pPr>
                      <a:r>
                        <a:rPr/>
                        <a:t>86.9</a:t>
                      </a:r>
                    </a:p>
                  </a:txBody>
                </a:tc>
                <a:tc>
                  <a:txBody>
                    <a:bodyPr/>
                    <a:lstStyle/>
                    <a:p>
                      <a:pPr lvl="0" indent="0" marL="0" algn="r">
                        <a:buNone/>
                      </a:pPr>
                      <a:r>
                        <a:rPr/>
                        <a:t>119.2</a:t>
                      </a:r>
                    </a:p>
                  </a:txBody>
                </a:tc>
                <a:tc>
                  <a:txBody>
                    <a:bodyPr/>
                    <a:lstStyle/>
                    <a:p>
                      <a:pPr lvl="0" indent="0" marL="0" algn="r">
                        <a:buNone/>
                      </a:pPr>
                      <a:r>
                        <a:rPr/>
                        <a:t>103.4</a:t>
                      </a:r>
                    </a:p>
                  </a:txBody>
                </a:tc>
              </a:tr>
            </a:tbl>
          </a:graphicData>
        </a:graphic>
      </p:graphicFrame>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Absolute changes, as a table</a:t>
            </a:r>
          </a:p>
        </p:txBody>
      </p:sp>
      <p:graphicFrame>
        <p:nvGraphicFramePr>
          <p:cNvPr id="6" name="Content Placeholder 5"/>
          <p:cNvGraphicFramePr>
            <a:graphicFrameLocks noGrp="1"/>
          </p:cNvGraphicFramePr>
          <p:nvPr>
            <p:ph idx="1"/>
          </p:nvPr>
        </p:nvGraphicFramePr>
        <p:xfrm>
          <a:off x="457200" y="1193800"/>
          <a:ext cx="8229600" cy="3390900"/>
        </p:xfrm>
        <a:graphic>
          <a:graphicData uri="http://schemas.openxmlformats.org/drawingml/2006/table">
            <a:tbl>
              <a:tblPr firstRow="1" bandRow="1">
                <a:tableStyleId>{5C22544A-7EE6-4342-B048-85BDC9FD1C3A}</a:tableStyleId>
              </a:tblPr>
              <a:tblGrid>
                <a:gridCol w="1638300"/>
                <a:gridCol w="1638300"/>
                <a:gridCol w="1638300"/>
                <a:gridCol w="1638300"/>
                <a:gridCol w="1638300"/>
              </a:tblGrid>
              <a:tr h="0">
                <a:tc>
                  <a:txBody>
                    <a:bodyPr/>
                    <a:lstStyle/>
                    <a:p>
                      <a:pPr lvl="0" indent="0" marL="0" algn="l">
                        <a:buNone/>
                      </a:pPr>
                      <a:r>
                        <a:rPr/>
                        <a:t>state</a:t>
                      </a:r>
                    </a:p>
                  </a:txBody>
                  <a:tcPr/>
                </a:tc>
                <a:tc>
                  <a:txBody>
                    <a:bodyPr/>
                    <a:lstStyle/>
                    <a:p>
                      <a:pPr lvl="0" indent="0" marL="0" algn="r">
                        <a:buNone/>
                      </a:pPr>
                      <a:r>
                        <a:rPr/>
                        <a:t>baseline</a:t>
                      </a:r>
                    </a:p>
                  </a:txBody>
                  <a:tcPr/>
                </a:tc>
                <a:tc>
                  <a:txBody>
                    <a:bodyPr/>
                    <a:lstStyle/>
                    <a:p>
                      <a:pPr lvl="0" indent="0" marL="0" algn="r">
                        <a:buNone/>
                      </a:pPr>
                      <a:r>
                        <a:rPr/>
                        <a:t>counter_health</a:t>
                      </a:r>
                    </a:p>
                  </a:txBody>
                  <a:tcPr/>
                </a:tc>
                <a:tc>
                  <a:txBody>
                    <a:bodyPr/>
                    <a:lstStyle/>
                    <a:p>
                      <a:pPr lvl="0" indent="0" marL="0" algn="r">
                        <a:buNone/>
                      </a:pPr>
                      <a:r>
                        <a:rPr/>
                        <a:t>counter_quals</a:t>
                      </a:r>
                    </a:p>
                  </a:txBody>
                  <a:tcPr/>
                </a:tc>
                <a:tc>
                  <a:txBody>
                    <a:bodyPr/>
                    <a:lstStyle/>
                    <a:p>
                      <a:pPr lvl="0" indent="0" marL="0" algn="r">
                        <a:buNone/>
                      </a:pPr>
                      <a:r>
                        <a:rPr/>
                        <a:t>counter_both</a:t>
                      </a:r>
                    </a:p>
                  </a:txBody>
                  <a:tcPr/>
                </a:tc>
              </a:tr>
              <a:tr h="0">
                <a:tc>
                  <a:txBody>
                    <a:bodyPr/>
                    <a:lstStyle/>
                    <a:p>
                      <a:pPr lvl="0" indent="0" marL="0" algn="l">
                        <a:buNone/>
                      </a:pPr>
                      <a:r>
                        <a:rPr/>
                        <a:t>Employed</a:t>
                      </a:r>
                    </a:p>
                  </a:txBody>
                </a:tc>
                <a:tc>
                  <a:txBody>
                    <a:bodyPr/>
                    <a:lstStyle/>
                    <a:p>
                      <a:pPr lvl="0" indent="0" marL="0" algn="r">
                        <a:buNone/>
                      </a:pPr>
                      <a:r>
                        <a:rPr/>
                        <a:t>12572.39686</a:t>
                      </a:r>
                    </a:p>
                  </a:txBody>
                </a:tc>
                <a:tc>
                  <a:txBody>
                    <a:bodyPr/>
                    <a:lstStyle/>
                    <a:p>
                      <a:pPr lvl="0" indent="0" marL="0" algn="r">
                        <a:buNone/>
                      </a:pPr>
                      <a:r>
                        <a:rPr/>
                        <a:t>12878.38916</a:t>
                      </a:r>
                    </a:p>
                  </a:txBody>
                </a:tc>
                <a:tc>
                  <a:txBody>
                    <a:bodyPr/>
                    <a:lstStyle/>
                    <a:p>
                      <a:pPr lvl="0" indent="0" marL="0" algn="r">
                        <a:buNone/>
                      </a:pPr>
                      <a:r>
                        <a:rPr/>
                        <a:t>12665.04858</a:t>
                      </a:r>
                    </a:p>
                  </a:txBody>
                </a:tc>
                <a:tc>
                  <a:txBody>
                    <a:bodyPr/>
                    <a:lstStyle/>
                    <a:p>
                      <a:pPr lvl="0" indent="0" marL="0" algn="r">
                        <a:buNone/>
                      </a:pPr>
                      <a:r>
                        <a:rPr/>
                        <a:t>12967.62307</a:t>
                      </a:r>
                    </a:p>
                  </a:txBody>
                </a:tc>
              </a:tr>
              <a:tr h="0">
                <a:tc>
                  <a:txBody>
                    <a:bodyPr/>
                    <a:lstStyle/>
                    <a:p>
                      <a:pPr lvl="0" indent="0" marL="0" algn="l">
                        <a:buNone/>
                      </a:pPr>
                      <a:r>
                        <a:rPr/>
                        <a:t>Inactive care</a:t>
                      </a:r>
                    </a:p>
                  </a:txBody>
                </a:tc>
                <a:tc>
                  <a:txBody>
                    <a:bodyPr/>
                    <a:lstStyle/>
                    <a:p>
                      <a:pPr lvl="0" indent="0" marL="0" algn="r">
                        <a:buNone/>
                      </a:pPr>
                      <a:r>
                        <a:rPr/>
                        <a:t>799.75053</a:t>
                      </a:r>
                    </a:p>
                  </a:txBody>
                </a:tc>
                <a:tc>
                  <a:txBody>
                    <a:bodyPr/>
                    <a:lstStyle/>
                    <a:p>
                      <a:pPr lvl="0" indent="0" marL="0" algn="r">
                        <a:buNone/>
                      </a:pPr>
                      <a:r>
                        <a:rPr/>
                        <a:t>788.84507</a:t>
                      </a:r>
                    </a:p>
                  </a:txBody>
                </a:tc>
                <a:tc>
                  <a:txBody>
                    <a:bodyPr/>
                    <a:lstStyle/>
                    <a:p>
                      <a:pPr lvl="0" indent="0" marL="0" algn="r">
                        <a:buNone/>
                      </a:pPr>
                      <a:r>
                        <a:rPr/>
                        <a:t>707.97660</a:t>
                      </a:r>
                    </a:p>
                  </a:txBody>
                </a:tc>
                <a:tc>
                  <a:txBody>
                    <a:bodyPr/>
                    <a:lstStyle/>
                    <a:p>
                      <a:pPr lvl="0" indent="0" marL="0" algn="r">
                        <a:buNone/>
                      </a:pPr>
                      <a:r>
                        <a:rPr/>
                        <a:t>690.47038</a:t>
                      </a:r>
                    </a:p>
                  </a:txBody>
                </a:tc>
              </a:tr>
              <a:tr h="0">
                <a:tc>
                  <a:txBody>
                    <a:bodyPr/>
                    <a:lstStyle/>
                    <a:p>
                      <a:pPr lvl="0" indent="0" marL="0" algn="l">
                        <a:buNone/>
                      </a:pPr>
                      <a:r>
                        <a:rPr/>
                        <a:t>Inactive long term sick</a:t>
                      </a:r>
                    </a:p>
                  </a:txBody>
                </a:tc>
                <a:tc>
                  <a:txBody>
                    <a:bodyPr/>
                    <a:lstStyle/>
                    <a:p>
                      <a:pPr lvl="0" indent="0" marL="0" algn="r">
                        <a:buNone/>
                      </a:pPr>
                      <a:r>
                        <a:rPr/>
                        <a:t>708.17263</a:t>
                      </a:r>
                    </a:p>
                  </a:txBody>
                </a:tc>
                <a:tc>
                  <a:txBody>
                    <a:bodyPr/>
                    <a:lstStyle/>
                    <a:p>
                      <a:pPr lvl="0" indent="0" marL="0" algn="r">
                        <a:buNone/>
                      </a:pPr>
                      <a:r>
                        <a:rPr/>
                        <a:t>493.19533</a:t>
                      </a:r>
                    </a:p>
                  </a:txBody>
                </a:tc>
                <a:tc>
                  <a:txBody>
                    <a:bodyPr/>
                    <a:lstStyle/>
                    <a:p>
                      <a:pPr lvl="0" indent="0" marL="0" algn="r">
                        <a:buNone/>
                      </a:pPr>
                      <a:r>
                        <a:rPr/>
                        <a:t>664.52715</a:t>
                      </a:r>
                    </a:p>
                  </a:txBody>
                </a:tc>
                <a:tc>
                  <a:txBody>
                    <a:bodyPr/>
                    <a:lstStyle/>
                    <a:p>
                      <a:pPr lvl="0" indent="0" marL="0" algn="r">
                        <a:buNone/>
                      </a:pPr>
                      <a:r>
                        <a:rPr/>
                        <a:t>454.79876</a:t>
                      </a:r>
                    </a:p>
                  </a:txBody>
                </a:tc>
              </a:tr>
              <a:tr h="0">
                <a:tc>
                  <a:txBody>
                    <a:bodyPr/>
                    <a:lstStyle/>
                    <a:p>
                      <a:pPr lvl="0" indent="0" marL="0" algn="l">
                        <a:buNone/>
                      </a:pPr>
                      <a:r>
                        <a:rPr/>
                        <a:t>Inactive other</a:t>
                      </a:r>
                    </a:p>
                  </a:txBody>
                </a:tc>
                <a:tc>
                  <a:txBody>
                    <a:bodyPr/>
                    <a:lstStyle/>
                    <a:p>
                      <a:pPr lvl="0" indent="0" marL="0" algn="r">
                        <a:buNone/>
                      </a:pPr>
                      <a:r>
                        <a:rPr/>
                        <a:t>66.90592</a:t>
                      </a:r>
                    </a:p>
                  </a:txBody>
                </a:tc>
                <a:tc>
                  <a:txBody>
                    <a:bodyPr/>
                    <a:lstStyle/>
                    <a:p>
                      <a:pPr lvl="0" indent="0" marL="0" algn="r">
                        <a:buNone/>
                      </a:pPr>
                      <a:r>
                        <a:rPr/>
                        <a:t>58.14845</a:t>
                      </a:r>
                    </a:p>
                  </a:txBody>
                </a:tc>
                <a:tc>
                  <a:txBody>
                    <a:bodyPr/>
                    <a:lstStyle/>
                    <a:p>
                      <a:pPr lvl="0" indent="0" marL="0" algn="r">
                        <a:buNone/>
                      </a:pPr>
                      <a:r>
                        <a:rPr/>
                        <a:t>79.72435</a:t>
                      </a:r>
                    </a:p>
                  </a:txBody>
                </a:tc>
                <a:tc>
                  <a:txBody>
                    <a:bodyPr/>
                    <a:lstStyle/>
                    <a:p>
                      <a:pPr lvl="0" indent="0" marL="0" algn="r">
                        <a:buNone/>
                      </a:pPr>
                      <a:r>
                        <a:rPr/>
                        <a:t>69.16837</a:t>
                      </a:r>
                    </a:p>
                  </a:txBody>
                </a:tc>
              </a:tr>
              <a:tr h="0">
                <a:tc>
                  <a:txBody>
                    <a:bodyPr/>
                    <a:lstStyle/>
                    <a:p>
                      <a:pPr lvl="0" indent="0" marL="0" algn="l">
                        <a:buNone/>
                      </a:pPr>
                      <a:r>
                        <a:rPr/>
                        <a:t>Inactive retired</a:t>
                      </a:r>
                    </a:p>
                  </a:txBody>
                </a:tc>
                <a:tc>
                  <a:txBody>
                    <a:bodyPr/>
                    <a:lstStyle/>
                    <a:p>
                      <a:pPr lvl="0" indent="0" marL="0" algn="r">
                        <a:buNone/>
                      </a:pPr>
                      <a:r>
                        <a:rPr/>
                        <a:t>527.51858</a:t>
                      </a:r>
                    </a:p>
                  </a:txBody>
                </a:tc>
                <a:tc>
                  <a:txBody>
                    <a:bodyPr/>
                    <a:lstStyle/>
                    <a:p>
                      <a:pPr lvl="0" indent="0" marL="0" algn="r">
                        <a:buNone/>
                      </a:pPr>
                      <a:r>
                        <a:rPr/>
                        <a:t>521.25689</a:t>
                      </a:r>
                    </a:p>
                  </a:txBody>
                </a:tc>
                <a:tc>
                  <a:txBody>
                    <a:bodyPr/>
                    <a:lstStyle/>
                    <a:p>
                      <a:pPr lvl="0" indent="0" marL="0" algn="r">
                        <a:buNone/>
                      </a:pPr>
                      <a:r>
                        <a:rPr/>
                        <a:t>594.04442</a:t>
                      </a:r>
                    </a:p>
                  </a:txBody>
                </a:tc>
                <a:tc>
                  <a:txBody>
                    <a:bodyPr/>
                    <a:lstStyle/>
                    <a:p>
                      <a:pPr lvl="0" indent="0" marL="0" algn="r">
                        <a:buNone/>
                      </a:pPr>
                      <a:r>
                        <a:rPr/>
                        <a:t>589.75623</a:t>
                      </a:r>
                    </a:p>
                  </a:txBody>
                </a:tc>
              </a:tr>
              <a:tr h="0">
                <a:tc>
                  <a:txBody>
                    <a:bodyPr/>
                    <a:lstStyle/>
                    <a:p>
                      <a:pPr lvl="0" indent="0" marL="0" algn="l">
                        <a:buNone/>
                      </a:pPr>
                      <a:r>
                        <a:rPr/>
                        <a:t>Inactive student</a:t>
                      </a:r>
                    </a:p>
                  </a:txBody>
                </a:tc>
                <a:tc>
                  <a:txBody>
                    <a:bodyPr/>
                    <a:lstStyle/>
                    <a:p>
                      <a:pPr lvl="0" indent="0" marL="0" algn="r">
                        <a:buNone/>
                      </a:pPr>
                      <a:r>
                        <a:rPr/>
                        <a:t>102.51298</a:t>
                      </a:r>
                    </a:p>
                  </a:txBody>
                </a:tc>
                <a:tc>
                  <a:txBody>
                    <a:bodyPr/>
                    <a:lstStyle/>
                    <a:p>
                      <a:pPr lvl="0" indent="0" marL="0" algn="r">
                        <a:buNone/>
                      </a:pPr>
                      <a:r>
                        <a:rPr/>
                        <a:t>109.35547</a:t>
                      </a:r>
                    </a:p>
                  </a:txBody>
                </a:tc>
                <a:tc>
                  <a:txBody>
                    <a:bodyPr/>
                    <a:lstStyle/>
                    <a:p>
                      <a:pPr lvl="0" indent="0" marL="0" algn="r">
                        <a:buNone/>
                      </a:pPr>
                      <a:r>
                        <a:rPr/>
                        <a:t>124.13801</a:t>
                      </a:r>
                    </a:p>
                  </a:txBody>
                </a:tc>
                <a:tc>
                  <a:txBody>
                    <a:bodyPr/>
                    <a:lstStyle/>
                    <a:p>
                      <a:pPr lvl="0" indent="0" marL="0" algn="r">
                        <a:buNone/>
                      </a:pPr>
                      <a:r>
                        <a:rPr/>
                        <a:t>133.27551</a:t>
                      </a:r>
                    </a:p>
                  </a:txBody>
                </a:tc>
              </a:tr>
              <a:tr h="0">
                <a:tc>
                  <a:txBody>
                    <a:bodyPr/>
                    <a:lstStyle/>
                    <a:p>
                      <a:pPr lvl="0" indent="0" marL="0" algn="l">
                        <a:buNone/>
                      </a:pPr>
                      <a:r>
                        <a:rPr/>
                        <a:t>Unemployed</a:t>
                      </a:r>
                    </a:p>
                  </a:txBody>
                </a:tc>
                <a:tc>
                  <a:txBody>
                    <a:bodyPr/>
                    <a:lstStyle/>
                    <a:p>
                      <a:pPr lvl="0" indent="0" marL="0" algn="r">
                        <a:buNone/>
                      </a:pPr>
                      <a:r>
                        <a:rPr/>
                        <a:t>582.74250</a:t>
                      </a:r>
                    </a:p>
                  </a:txBody>
                </a:tc>
                <a:tc>
                  <a:txBody>
                    <a:bodyPr/>
                    <a:lstStyle/>
                    <a:p>
                      <a:pPr lvl="0" indent="0" marL="0" algn="r">
                        <a:buNone/>
                      </a:pPr>
                      <a:r>
                        <a:rPr/>
                        <a:t>510.80963</a:t>
                      </a:r>
                    </a:p>
                  </a:txBody>
                </a:tc>
                <a:tc>
                  <a:txBody>
                    <a:bodyPr/>
                    <a:lstStyle/>
                    <a:p>
                      <a:pPr lvl="0" indent="0" marL="0" algn="r">
                        <a:buNone/>
                      </a:pPr>
                      <a:r>
                        <a:rPr/>
                        <a:t>524.54089</a:t>
                      </a:r>
                    </a:p>
                  </a:txBody>
                </a:tc>
                <a:tc>
                  <a:txBody>
                    <a:bodyPr/>
                    <a:lstStyle/>
                    <a:p>
                      <a:pPr lvl="0" indent="0" marL="0" algn="r">
                        <a:buNone/>
                      </a:pPr>
                      <a:r>
                        <a:rPr/>
                        <a:t>454.90767</a:t>
                      </a:r>
                    </a:p>
                  </a:txBody>
                </a:tc>
              </a:tr>
            </a:tbl>
          </a:graphicData>
        </a:graphic>
      </p:graphicFrame>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Absolute, as a graph</a:t>
            </a:r>
          </a:p>
        </p:txBody>
      </p:sp>
      <p:pic>
        <p:nvPicPr>
          <p:cNvPr descr="21_summary_presentation_files/figure-pptx/unnamed-chunk-9-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Table of changes in proportions under each scenario</a:t>
            </a:r>
          </a:p>
        </p:txBody>
      </p:sp>
      <p:sp>
        <p:nvSpPr>
          <p:cNvPr id="4" name="Text Placeholder 3"/>
          <p:cNvSpPr>
            <a:spLocks noGrp="1"/>
          </p:cNvSpPr>
          <p:nvPr>
            <p:ph idx="2" sz="half" type="body"/>
          </p:nvPr>
        </p:nvSpPr>
        <p:spPr/>
        <p:txBody>
          <a:bodyPr/>
          <a:lstStyle/>
          <a:p>
            <a:pPr lvl="0" indent="0" marL="0">
              <a:buNone/>
            </a:pPr>
            <a:r>
              <a:rPr/>
              <a:t>Let’s see how the distribution of persons in each state is estimated to change</a:t>
            </a:r>
          </a:p>
        </p:txBody>
      </p:sp>
      <p:graphicFrame>
        <p:nvGraphicFramePr>
          <p:cNvPr id="6" name="Content Placeholder 5"/>
          <p:cNvGraphicFramePr>
            <a:graphicFrameLocks noGrp="1"/>
          </p:cNvGraphicFramePr>
          <p:nvPr>
            <p:ph idx="1"/>
          </p:nvPr>
        </p:nvGraphicFramePr>
        <p:xfrm>
          <a:off x="3568700" y="203200"/>
          <a:ext cx="5105400" cy="4381500"/>
        </p:xfrm>
        <a:graphic>
          <a:graphicData uri="http://schemas.openxmlformats.org/drawingml/2006/table">
            <a:tbl>
              <a:tblPr firstRow="1" bandRow="1">
                <a:tableStyleId>{5C22544A-7EE6-4342-B048-85BDC9FD1C3A}</a:tableStyleId>
              </a:tblPr>
              <a:tblGrid>
                <a:gridCol w="1016000"/>
                <a:gridCol w="1016000"/>
                <a:gridCol w="1016000"/>
                <a:gridCol w="1016000"/>
                <a:gridCol w="1016000"/>
              </a:tblGrid>
              <a:tr h="0">
                <a:tc>
                  <a:txBody>
                    <a:bodyPr/>
                    <a:lstStyle/>
                    <a:p>
                      <a:pPr lvl="0" indent="0" marL="0" algn="l">
                        <a:buNone/>
                      </a:pPr>
                      <a:r>
                        <a:rPr/>
                        <a:t>state</a:t>
                      </a:r>
                    </a:p>
                  </a:txBody>
                  <a:tcPr/>
                </a:tc>
                <a:tc>
                  <a:txBody>
                    <a:bodyPr/>
                    <a:lstStyle/>
                    <a:p>
                      <a:pPr lvl="0" indent="0" marL="0" algn="r">
                        <a:buNone/>
                      </a:pPr>
                      <a:r>
                        <a:rPr/>
                        <a:t>baseline</a:t>
                      </a:r>
                    </a:p>
                  </a:txBody>
                  <a:tcPr/>
                </a:tc>
                <a:tc>
                  <a:txBody>
                    <a:bodyPr/>
                    <a:lstStyle/>
                    <a:p>
                      <a:pPr lvl="0" indent="0" marL="0" algn="r">
                        <a:buNone/>
                      </a:pPr>
                      <a:r>
                        <a:rPr/>
                        <a:t>counter_health</a:t>
                      </a:r>
                    </a:p>
                  </a:txBody>
                  <a:tcPr/>
                </a:tc>
                <a:tc>
                  <a:txBody>
                    <a:bodyPr/>
                    <a:lstStyle/>
                    <a:p>
                      <a:pPr lvl="0" indent="0" marL="0" algn="r">
                        <a:buNone/>
                      </a:pPr>
                      <a:r>
                        <a:rPr/>
                        <a:t>counter_quals</a:t>
                      </a:r>
                    </a:p>
                  </a:txBody>
                  <a:tcPr/>
                </a:tc>
                <a:tc>
                  <a:txBody>
                    <a:bodyPr/>
                    <a:lstStyle/>
                    <a:p>
                      <a:pPr lvl="0" indent="0" marL="0" algn="r">
                        <a:buNone/>
                      </a:pPr>
                      <a:r>
                        <a:rPr/>
                        <a:t>counter_both</a:t>
                      </a:r>
                    </a:p>
                  </a:txBody>
                  <a:tcPr/>
                </a:tc>
              </a:tr>
              <a:tr h="0">
                <a:tc>
                  <a:txBody>
                    <a:bodyPr/>
                    <a:lstStyle/>
                    <a:p>
                      <a:pPr lvl="0" indent="0" marL="0" algn="l">
                        <a:buNone/>
                      </a:pPr>
                      <a:r>
                        <a:rPr/>
                        <a:t>Employed</a:t>
                      </a:r>
                    </a:p>
                  </a:txBody>
                </a:tc>
                <a:tc>
                  <a:txBody>
                    <a:bodyPr/>
                    <a:lstStyle/>
                    <a:p>
                      <a:pPr lvl="0" indent="0" marL="0" algn="r">
                        <a:buNone/>
                      </a:pPr>
                      <a:r>
                        <a:rPr/>
                        <a:t>81.85</a:t>
                      </a:r>
                    </a:p>
                  </a:txBody>
                </a:tc>
                <a:tc>
                  <a:txBody>
                    <a:bodyPr/>
                    <a:lstStyle/>
                    <a:p>
                      <a:pPr lvl="0" indent="0" marL="0" algn="r">
                        <a:buNone/>
                      </a:pPr>
                      <a:r>
                        <a:rPr/>
                        <a:t>83.84</a:t>
                      </a:r>
                    </a:p>
                  </a:txBody>
                </a:tc>
                <a:tc>
                  <a:txBody>
                    <a:bodyPr/>
                    <a:lstStyle/>
                    <a:p>
                      <a:pPr lvl="0" indent="0" marL="0" algn="r">
                        <a:buNone/>
                      </a:pPr>
                      <a:r>
                        <a:rPr/>
                        <a:t>82.45</a:t>
                      </a:r>
                    </a:p>
                  </a:txBody>
                </a:tc>
                <a:tc>
                  <a:txBody>
                    <a:bodyPr/>
                    <a:lstStyle/>
                    <a:p>
                      <a:pPr lvl="0" indent="0" marL="0" algn="r">
                        <a:buNone/>
                      </a:pPr>
                      <a:r>
                        <a:rPr/>
                        <a:t>84.42</a:t>
                      </a:r>
                    </a:p>
                  </a:txBody>
                </a:tc>
              </a:tr>
              <a:tr h="0">
                <a:tc>
                  <a:txBody>
                    <a:bodyPr/>
                    <a:lstStyle/>
                    <a:p>
                      <a:pPr lvl="0" indent="0" marL="0" algn="l">
                        <a:buNone/>
                      </a:pPr>
                      <a:r>
                        <a:rPr/>
                        <a:t>Inactive care</a:t>
                      </a:r>
                    </a:p>
                  </a:txBody>
                </a:tc>
                <a:tc>
                  <a:txBody>
                    <a:bodyPr/>
                    <a:lstStyle/>
                    <a:p>
                      <a:pPr lvl="0" indent="0" marL="0" algn="r">
                        <a:buNone/>
                      </a:pPr>
                      <a:r>
                        <a:rPr/>
                        <a:t>5.21</a:t>
                      </a:r>
                    </a:p>
                  </a:txBody>
                </a:tc>
                <a:tc>
                  <a:txBody>
                    <a:bodyPr/>
                    <a:lstStyle/>
                    <a:p>
                      <a:pPr lvl="0" indent="0" marL="0" algn="r">
                        <a:buNone/>
                      </a:pPr>
                      <a:r>
                        <a:rPr/>
                        <a:t>5.14</a:t>
                      </a:r>
                    </a:p>
                  </a:txBody>
                </a:tc>
                <a:tc>
                  <a:txBody>
                    <a:bodyPr/>
                    <a:lstStyle/>
                    <a:p>
                      <a:pPr lvl="0" indent="0" marL="0" algn="r">
                        <a:buNone/>
                      </a:pPr>
                      <a:r>
                        <a:rPr/>
                        <a:t>4.61</a:t>
                      </a:r>
                    </a:p>
                  </a:txBody>
                </a:tc>
                <a:tc>
                  <a:txBody>
                    <a:bodyPr/>
                    <a:lstStyle/>
                    <a:p>
                      <a:pPr lvl="0" indent="0" marL="0" algn="r">
                        <a:buNone/>
                      </a:pPr>
                      <a:r>
                        <a:rPr/>
                        <a:t>4.50</a:t>
                      </a:r>
                    </a:p>
                  </a:txBody>
                </a:tc>
              </a:tr>
              <a:tr h="0">
                <a:tc>
                  <a:txBody>
                    <a:bodyPr/>
                    <a:lstStyle/>
                    <a:p>
                      <a:pPr lvl="0" indent="0" marL="0" algn="l">
                        <a:buNone/>
                      </a:pPr>
                      <a:r>
                        <a:rPr/>
                        <a:t>Inactive long term sick</a:t>
                      </a:r>
                    </a:p>
                  </a:txBody>
                </a:tc>
                <a:tc>
                  <a:txBody>
                    <a:bodyPr/>
                    <a:lstStyle/>
                    <a:p>
                      <a:pPr lvl="0" indent="0" marL="0" algn="r">
                        <a:buNone/>
                      </a:pPr>
                      <a:r>
                        <a:rPr/>
                        <a:t>4.61</a:t>
                      </a:r>
                    </a:p>
                  </a:txBody>
                </a:tc>
                <a:tc>
                  <a:txBody>
                    <a:bodyPr/>
                    <a:lstStyle/>
                    <a:p>
                      <a:pPr lvl="0" indent="0" marL="0" algn="r">
                        <a:buNone/>
                      </a:pPr>
                      <a:r>
                        <a:rPr/>
                        <a:t>3.21</a:t>
                      </a:r>
                    </a:p>
                  </a:txBody>
                </a:tc>
                <a:tc>
                  <a:txBody>
                    <a:bodyPr/>
                    <a:lstStyle/>
                    <a:p>
                      <a:pPr lvl="0" indent="0" marL="0" algn="r">
                        <a:buNone/>
                      </a:pPr>
                      <a:r>
                        <a:rPr/>
                        <a:t>4.33</a:t>
                      </a:r>
                    </a:p>
                  </a:txBody>
                </a:tc>
                <a:tc>
                  <a:txBody>
                    <a:bodyPr/>
                    <a:lstStyle/>
                    <a:p>
                      <a:pPr lvl="0" indent="0" marL="0" algn="r">
                        <a:buNone/>
                      </a:pPr>
                      <a:r>
                        <a:rPr/>
                        <a:t>2.96</a:t>
                      </a:r>
                    </a:p>
                  </a:txBody>
                </a:tc>
              </a:tr>
              <a:tr h="0">
                <a:tc>
                  <a:txBody>
                    <a:bodyPr/>
                    <a:lstStyle/>
                    <a:p>
                      <a:pPr lvl="0" indent="0" marL="0" algn="l">
                        <a:buNone/>
                      </a:pPr>
                      <a:r>
                        <a:rPr/>
                        <a:t>Inactive other</a:t>
                      </a:r>
                    </a:p>
                  </a:txBody>
                </a:tc>
                <a:tc>
                  <a:txBody>
                    <a:bodyPr/>
                    <a:lstStyle/>
                    <a:p>
                      <a:pPr lvl="0" indent="0" marL="0" algn="r">
                        <a:buNone/>
                      </a:pPr>
                      <a:r>
                        <a:rPr/>
                        <a:t>0.44</a:t>
                      </a:r>
                    </a:p>
                  </a:txBody>
                </a:tc>
                <a:tc>
                  <a:txBody>
                    <a:bodyPr/>
                    <a:lstStyle/>
                    <a:p>
                      <a:pPr lvl="0" indent="0" marL="0" algn="r">
                        <a:buNone/>
                      </a:pPr>
                      <a:r>
                        <a:rPr/>
                        <a:t>0.38</a:t>
                      </a:r>
                    </a:p>
                  </a:txBody>
                </a:tc>
                <a:tc>
                  <a:txBody>
                    <a:bodyPr/>
                    <a:lstStyle/>
                    <a:p>
                      <a:pPr lvl="0" indent="0" marL="0" algn="r">
                        <a:buNone/>
                      </a:pPr>
                      <a:r>
                        <a:rPr/>
                        <a:t>0.52</a:t>
                      </a:r>
                    </a:p>
                  </a:txBody>
                </a:tc>
                <a:tc>
                  <a:txBody>
                    <a:bodyPr/>
                    <a:lstStyle/>
                    <a:p>
                      <a:pPr lvl="0" indent="0" marL="0" algn="r">
                        <a:buNone/>
                      </a:pPr>
                      <a:r>
                        <a:rPr/>
                        <a:t>0.45</a:t>
                      </a:r>
                    </a:p>
                  </a:txBody>
                </a:tc>
              </a:tr>
              <a:tr h="0">
                <a:tc>
                  <a:txBody>
                    <a:bodyPr/>
                    <a:lstStyle/>
                    <a:p>
                      <a:pPr lvl="0" indent="0" marL="0" algn="l">
                        <a:buNone/>
                      </a:pPr>
                      <a:r>
                        <a:rPr/>
                        <a:t>Inactive retired</a:t>
                      </a:r>
                    </a:p>
                  </a:txBody>
                </a:tc>
                <a:tc>
                  <a:txBody>
                    <a:bodyPr/>
                    <a:lstStyle/>
                    <a:p>
                      <a:pPr lvl="0" indent="0" marL="0" algn="r">
                        <a:buNone/>
                      </a:pPr>
                      <a:r>
                        <a:rPr/>
                        <a:t>3.43</a:t>
                      </a:r>
                    </a:p>
                  </a:txBody>
                </a:tc>
                <a:tc>
                  <a:txBody>
                    <a:bodyPr/>
                    <a:lstStyle/>
                    <a:p>
                      <a:pPr lvl="0" indent="0" marL="0" algn="r">
                        <a:buNone/>
                      </a:pPr>
                      <a:r>
                        <a:rPr/>
                        <a:t>3.39</a:t>
                      </a:r>
                    </a:p>
                  </a:txBody>
                </a:tc>
                <a:tc>
                  <a:txBody>
                    <a:bodyPr/>
                    <a:lstStyle/>
                    <a:p>
                      <a:pPr lvl="0" indent="0" marL="0" algn="r">
                        <a:buNone/>
                      </a:pPr>
                      <a:r>
                        <a:rPr/>
                        <a:t>3.87</a:t>
                      </a:r>
                    </a:p>
                  </a:txBody>
                </a:tc>
                <a:tc>
                  <a:txBody>
                    <a:bodyPr/>
                    <a:lstStyle/>
                    <a:p>
                      <a:pPr lvl="0" indent="0" marL="0" algn="r">
                        <a:buNone/>
                      </a:pPr>
                      <a:r>
                        <a:rPr/>
                        <a:t>3.84</a:t>
                      </a:r>
                    </a:p>
                  </a:txBody>
                </a:tc>
              </a:tr>
              <a:tr h="0">
                <a:tc>
                  <a:txBody>
                    <a:bodyPr/>
                    <a:lstStyle/>
                    <a:p>
                      <a:pPr lvl="0" indent="0" marL="0" algn="l">
                        <a:buNone/>
                      </a:pPr>
                      <a:r>
                        <a:rPr/>
                        <a:t>Inactive student</a:t>
                      </a:r>
                    </a:p>
                  </a:txBody>
                </a:tc>
                <a:tc>
                  <a:txBody>
                    <a:bodyPr/>
                    <a:lstStyle/>
                    <a:p>
                      <a:pPr lvl="0" indent="0" marL="0" algn="r">
                        <a:buNone/>
                      </a:pPr>
                      <a:r>
                        <a:rPr/>
                        <a:t>0.67</a:t>
                      </a:r>
                    </a:p>
                  </a:txBody>
                </a:tc>
                <a:tc>
                  <a:txBody>
                    <a:bodyPr/>
                    <a:lstStyle/>
                    <a:p>
                      <a:pPr lvl="0" indent="0" marL="0" algn="r">
                        <a:buNone/>
                      </a:pPr>
                      <a:r>
                        <a:rPr/>
                        <a:t>0.71</a:t>
                      </a:r>
                    </a:p>
                  </a:txBody>
                </a:tc>
                <a:tc>
                  <a:txBody>
                    <a:bodyPr/>
                    <a:lstStyle/>
                    <a:p>
                      <a:pPr lvl="0" indent="0" marL="0" algn="r">
                        <a:buNone/>
                      </a:pPr>
                      <a:r>
                        <a:rPr/>
                        <a:t>0.81</a:t>
                      </a:r>
                    </a:p>
                  </a:txBody>
                </a:tc>
                <a:tc>
                  <a:txBody>
                    <a:bodyPr/>
                    <a:lstStyle/>
                    <a:p>
                      <a:pPr lvl="0" indent="0" marL="0" algn="r">
                        <a:buNone/>
                      </a:pPr>
                      <a:r>
                        <a:rPr/>
                        <a:t>0.87</a:t>
                      </a:r>
                    </a:p>
                  </a:txBody>
                </a:tc>
              </a:tr>
              <a:tr h="0">
                <a:tc>
                  <a:txBody>
                    <a:bodyPr/>
                    <a:lstStyle/>
                    <a:p>
                      <a:pPr lvl="0" indent="0" marL="0" algn="l">
                        <a:buNone/>
                      </a:pPr>
                      <a:r>
                        <a:rPr/>
                        <a:t>Unemployed</a:t>
                      </a:r>
                    </a:p>
                  </a:txBody>
                </a:tc>
                <a:tc>
                  <a:txBody>
                    <a:bodyPr/>
                    <a:lstStyle/>
                    <a:p>
                      <a:pPr lvl="0" indent="0" marL="0" algn="r">
                        <a:buNone/>
                      </a:pPr>
                      <a:r>
                        <a:rPr/>
                        <a:t>3.79</a:t>
                      </a:r>
                    </a:p>
                  </a:txBody>
                </a:tc>
                <a:tc>
                  <a:txBody>
                    <a:bodyPr/>
                    <a:lstStyle/>
                    <a:p>
                      <a:pPr lvl="0" indent="0" marL="0" algn="r">
                        <a:buNone/>
                      </a:pPr>
                      <a:r>
                        <a:rPr/>
                        <a:t>3.33</a:t>
                      </a:r>
                    </a:p>
                  </a:txBody>
                </a:tc>
                <a:tc>
                  <a:txBody>
                    <a:bodyPr/>
                    <a:lstStyle/>
                    <a:p>
                      <a:pPr lvl="0" indent="0" marL="0" algn="r">
                        <a:buNone/>
                      </a:pPr>
                      <a:r>
                        <a:rPr/>
                        <a:t>3.41</a:t>
                      </a:r>
                    </a:p>
                  </a:txBody>
                </a:tc>
                <a:tc>
                  <a:txBody>
                    <a:bodyPr/>
                    <a:lstStyle/>
                    <a:p>
                      <a:pPr lvl="0" indent="0" marL="0" algn="r">
                        <a:buNone/>
                      </a:pPr>
                      <a:r>
                        <a:rPr/>
                        <a:t>2.96</a:t>
                      </a:r>
                    </a:p>
                  </a:txBody>
                </a:tc>
              </a:tr>
            </a:tbl>
          </a:graphicData>
        </a:graphic>
      </p:graphicFrame>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Summary of tables</a:t>
            </a:r>
          </a:p>
        </p:txBody>
      </p:sp>
      <p:sp>
        <p:nvSpPr>
          <p:cNvPr id="3" name="Content Placeholder 2"/>
          <p:cNvSpPr>
            <a:spLocks noGrp="1"/>
          </p:cNvSpPr>
          <p:nvPr>
            <p:ph idx="1"/>
          </p:nvPr>
        </p:nvSpPr>
        <p:spPr/>
        <p:txBody>
          <a:bodyPr/>
          <a:lstStyle/>
          <a:p>
            <a:pPr lvl="0"/>
            <a:r>
              <a:rPr/>
              <a:t>Improving general health estimated to reduce size of inactive long-term sick population by more than increasing qualifications</a:t>
            </a:r>
          </a:p>
          <a:p>
            <a:pPr lvl="0"/>
            <a:r>
              <a:rPr/>
              <a:t>After health, the additional qualifications effect on inactive LT sick are estimated to be somewhat marginal</a:t>
            </a:r>
          </a:p>
          <a:p>
            <a:pPr lvl="0"/>
            <a:r>
              <a:rPr/>
              <a:t>Both improved health and improved qualifications are associated with higher proportions of the population who are students, and thus economically inactive for this reason.</a:t>
            </a:r>
          </a:p>
          <a:p>
            <a:pPr lvl="0"/>
            <a:r>
              <a:rPr/>
              <a:t>Improved health is expected to increase the size of the employed population by around 2.4%</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Job quality</a:t>
            </a:r>
          </a:p>
        </p:txBody>
      </p:sp>
      <p:sp>
        <p:nvSpPr>
          <p:cNvPr id="3" name="Content Placeholder 2"/>
          <p:cNvSpPr>
            <a:spLocks noGrp="1"/>
          </p:cNvSpPr>
          <p:nvPr>
            <p:ph idx="1"/>
          </p:nvPr>
        </p:nvSpPr>
        <p:spPr/>
        <p:txBody>
          <a:bodyPr/>
          <a:lstStyle/>
          <a:p>
            <a:pPr lvl="0" indent="0" marL="0">
              <a:buNone/>
            </a:pPr>
            <a:r>
              <a:rPr/>
              <a:t>We will also look at including measures of job quality in the above. We need to note that as the job quality measure only applies to persons in employment, the PICO frame will need to be adjusted accordingly; i.e this will look only at those who start off in employment, rather than the whole dataset.</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PICO of above</a:t>
            </a:r>
          </a:p>
        </p:txBody>
      </p:sp>
      <p:sp>
        <p:nvSpPr>
          <p:cNvPr id="3" name="Content Placeholder 2"/>
          <p:cNvSpPr>
            <a:spLocks noGrp="1"/>
          </p:cNvSpPr>
          <p:nvPr>
            <p:ph idx="1"/>
          </p:nvPr>
        </p:nvSpPr>
        <p:spPr/>
        <p:txBody>
          <a:bodyPr/>
          <a:lstStyle/>
          <a:p>
            <a:pPr lvl="0"/>
            <a:r>
              <a:rPr/>
              <a:t>Population: Persons in employment at time T</a:t>
            </a:r>
          </a:p>
          <a:p>
            <a:pPr lvl="1"/>
            <a:r>
              <a:rPr/>
              <a:t>Aged 25-60 years of age</a:t>
            </a:r>
          </a:p>
          <a:p>
            <a:pPr lvl="0"/>
            <a:r>
              <a:rPr/>
              <a:t>Intervention:</a:t>
            </a:r>
          </a:p>
          <a:p>
            <a:pPr lvl="1"/>
            <a:r>
              <a:rPr/>
              <a:t>Qualifications: up one level</a:t>
            </a:r>
          </a:p>
          <a:p>
            <a:pPr lvl="1"/>
            <a:r>
              <a:rPr/>
              <a:t>Health: up one SD</a:t>
            </a:r>
          </a:p>
          <a:p>
            <a:pPr lvl="1"/>
            <a:r>
              <a:rPr/>
              <a:t>Job quality:</a:t>
            </a:r>
          </a:p>
          <a:p>
            <a:pPr lvl="2"/>
            <a:r>
              <a:rPr/>
              <a:t>Initially just the job satisfaction item</a:t>
            </a:r>
          </a:p>
          <a:p>
            <a:pPr lvl="1"/>
            <a:r>
              <a:rPr/>
              <a:t>Both individually and in combination</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Modelling the effect of health on labour market engagement</a:t>
            </a:r>
          </a:p>
        </p:txBody>
      </p:sp>
      <p:sp>
        <p:nvSpPr>
          <p:cNvPr id="3" name="Content Placeholder 2"/>
          <p:cNvSpPr>
            <a:spLocks noGrp="1"/>
          </p:cNvSpPr>
          <p:nvPr>
            <p:ph idx="1"/>
          </p:nvPr>
        </p:nvSpPr>
        <p:spPr/>
        <p:txBody>
          <a:bodyPr/>
          <a:lstStyle/>
          <a:p>
            <a:pPr lvl="0" indent="0" marL="0">
              <a:buNone/>
            </a:pPr>
            <a:r>
              <a:rPr/>
              <a:t>We use three types of approach:</a:t>
            </a:r>
          </a:p>
          <a:p>
            <a:pPr lvl="0" indent="-342900" marL="342900">
              <a:buAutoNum type="arabicPeriod"/>
            </a:pPr>
            <a:r>
              <a:rPr/>
              <a:t>Using </a:t>
            </a:r>
            <a:r>
              <a:rPr b="1"/>
              <a:t>reported long-term illness</a:t>
            </a:r>
            <a:r>
              <a:rPr/>
              <a:t> as a binary variable</a:t>
            </a:r>
          </a:p>
          <a:p>
            <a:pPr lvl="0" indent="-342900" marL="342900">
              <a:buAutoNum type="arabicPeriod"/>
            </a:pPr>
            <a:r>
              <a:rPr/>
              <a:t>Using </a:t>
            </a:r>
            <a:r>
              <a:rPr b="1"/>
              <a:t>scores on SF-12</a:t>
            </a:r>
            <a:r>
              <a:rPr/>
              <a:t>, mental and health sub-domain, as a continuous variable</a:t>
            </a:r>
          </a:p>
          <a:p>
            <a:pPr lvl="0" indent="-342900" marL="342900">
              <a:buAutoNum type="arabicPeriod"/>
            </a:pPr>
            <a:r>
              <a:rPr/>
              <a:t>Using reported presence or absence of </a:t>
            </a:r>
            <a:r>
              <a:rPr b="1"/>
              <a:t>specific clinically diagnosed medical conditions</a:t>
            </a:r>
            <a:r>
              <a:rPr/>
              <a:t> as a series of binary variables</a:t>
            </a:r>
          </a:p>
          <a:p>
            <a:pPr lvl="0" indent="0" marL="0">
              <a:buNone/>
            </a:pPr>
            <a:r>
              <a:rPr/>
              <a:t>We will now consider these three approaches in turn</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Extracting the data</a:t>
            </a:r>
          </a:p>
        </p:txBody>
      </p:sp>
      <p:sp>
        <p:nvSpPr>
          <p:cNvPr id="3" name="Content Placeholder 2"/>
          <p:cNvSpPr>
            <a:spLocks noGrp="1"/>
          </p:cNvSpPr>
          <p:nvPr>
            <p:ph idx="1"/>
          </p:nvPr>
        </p:nvSpPr>
        <p:spPr/>
        <p:txBody>
          <a:bodyPr/>
          <a:lstStyle/>
          <a:p>
            <a:pPr lvl="0" indent="0" marL="0">
              <a:buNone/>
            </a:pPr>
            <a:r>
              <a:rPr/>
              <a:t>Now to model</a:t>
            </a:r>
          </a:p>
          <a:p>
            <a:pPr lvl="0" indent="0">
              <a:buNone/>
            </a:pPr>
            <a:r>
              <a:rPr>
                <a:latin typeface="Courier"/>
              </a:rPr>
              <a:t># weights:  238 (198 variable)
initial  value 315040.907222 
iter  10 value 45115.336913
iter  20 value 40198.173796
iter  30 value 37856.887750
iter  40 value 37298.333019
iter  50 value 36991.806405
iter  60 value 36651.119338
iter  70 value 36634.901503
iter  80 value 36530.982520
iter  90 value 36350.693139
iter 100 value 36345.604315
final  value 36345.604315 
stopped after 100 iterations</a:t>
            </a:r>
          </a:p>
          <a:p>
            <a:pPr lvl="0" indent="0">
              <a:buNone/>
            </a:pPr>
            <a:r>
              <a:rPr>
                <a:latin typeface="Courier"/>
              </a:rPr>
              <a:t># weights:  259 (216 variable)
initial  value 315040.907222 
iter  10 value 48532.315429
iter  20 value 44172.444734
iter  30 value 40911.457040
iter  40 value 38366.001802
iter  50 value 36953.077939
iter  60 value 36583.422297
iter  70 value 36071.038845
iter  80 value 35918.191376
iter  90 value 35905.281156
iter 100 value 35612.664050
final  value 35612.664050 
stopped after 100 iterations</a:t>
            </a:r>
          </a:p>
          <a:p>
            <a:pPr lvl="0" indent="0">
              <a:buNone/>
            </a:pPr>
            <a:r>
              <a:rPr>
                <a:latin typeface="Courier"/>
              </a:rPr>
              <a:t># weights:  252 (210 variable)
initial  value 315040.907222 
iter  10 value 46448.457469
iter  20 value 41647.238031
iter  30 value 39092.395254
iter  40 value 37561.262115
iter  50 value 37219.912693
iter  60 value 36772.305050
iter  70 value 36525.340770
iter  80 value 36514.588870
iter  90 value 36233.405516
iter 100 value 36165.793616
final  value 36165.793616 
stopped after 100 iterations</a:t>
            </a:r>
          </a:p>
          <a:p>
            <a:pPr lvl="0" indent="0">
              <a:buNone/>
            </a:pPr>
            <a:r>
              <a:rPr>
                <a:latin typeface="Courier"/>
              </a:rPr>
              <a:t># weights:  280 (234 variable)
initial  value 315040.907222 
iter  10 value 46003.357316
iter  20 value 42032.511103
iter  30 value 38922.620442
iter  40 value 37881.394941
iter  50 value 37219.518544
iter  60 value 36924.210083
iter  70 value 36717.076100
iter  80 value 36376.356505
iter  90 value 36303.088572
iter 100 value 36288.824344
final  value 36288.824344 
stopped after 100 iterations</a:t>
            </a:r>
          </a:p>
          <a:p>
            <a:pPr lvl="0" indent="0">
              <a:buNone/>
            </a:pPr>
            <a:r>
              <a:rPr>
                <a:latin typeface="Courier"/>
              </a:rPr>
              <a:t># weights:  315 (264 variable)
initial  value 315040.907222 
iter  10 value 56268.651396
iter  20 value 50312.065073
iter  30 value 45095.225293
iter  40 value 41702.346848
iter  50 value 38757.758106
iter  60 value 37588.225541
iter  70 value 37074.333685
iter  80 value 36697.395568
iter  90 value 36449.038730
iter 100 value 36137.385306
final  value 36137.385306 
stopped after 100 iterations</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Model comparison with three exposure variables</a:t>
            </a:r>
          </a:p>
        </p:txBody>
      </p:sp>
      <p:graphicFrame>
        <p:nvGraphicFramePr>
          <p:cNvPr id="6" name="Content Placeholder 5"/>
          <p:cNvGraphicFramePr>
            <a:graphicFrameLocks noGrp="1"/>
          </p:cNvGraphicFramePr>
          <p:nvPr>
            <p:ph idx="1"/>
          </p:nvPr>
        </p:nvGraphicFramePr>
        <p:xfrm>
          <a:off x="457200" y="1193800"/>
          <a:ext cx="8229600" cy="3390900"/>
        </p:xfrm>
        <a:graphic>
          <a:graphicData uri="http://schemas.openxmlformats.org/drawingml/2006/table">
            <a:tbl>
              <a:tblPr firstRow="1" bandRow="1">
                <a:tableStyleId>{5C22544A-7EE6-4342-B048-85BDC9FD1C3A}</a:tableStyleId>
              </a:tblPr>
              <a:tblGrid>
                <a:gridCol w="2743200"/>
                <a:gridCol w="2743200"/>
                <a:gridCol w="2743200"/>
              </a:tblGrid>
              <a:tr h="0">
                <a:tc>
                  <a:txBody>
                    <a:bodyPr/>
                    <a:lstStyle/>
                    <a:p>
                      <a:endParaRPr/>
                    </a:p>
                  </a:txBody>
                  <a:tcPr/>
                </a:tc>
                <a:tc>
                  <a:txBody>
                    <a:bodyPr/>
                    <a:lstStyle/>
                    <a:p>
                      <a:pPr lvl="0" indent="0" marL="0" algn="r">
                        <a:buNone/>
                      </a:pPr>
                      <a:r>
                        <a:rPr/>
                        <a:t>df</a:t>
                      </a:r>
                    </a:p>
                  </a:txBody>
                  <a:tcPr/>
                </a:tc>
                <a:tc>
                  <a:txBody>
                    <a:bodyPr/>
                    <a:lstStyle/>
                    <a:p>
                      <a:pPr lvl="0" indent="0" marL="0" algn="r">
                        <a:buNone/>
                      </a:pPr>
                      <a:r>
                        <a:rPr/>
                        <a:t>AIC</a:t>
                      </a:r>
                    </a:p>
                  </a:txBody>
                  <a:tcPr/>
                </a:tc>
              </a:tr>
              <a:tr h="0">
                <a:tc>
                  <a:txBody>
                    <a:bodyPr/>
                    <a:lstStyle/>
                    <a:p>
                      <a:pPr lvl="0" indent="0" marL="0" algn="l">
                        <a:buNone/>
                      </a:pPr>
                      <a:r>
                        <a:rPr/>
                        <a:t>mod_00</a:t>
                      </a:r>
                    </a:p>
                  </a:txBody>
                </a:tc>
                <a:tc>
                  <a:txBody>
                    <a:bodyPr/>
                    <a:lstStyle/>
                    <a:p>
                      <a:pPr lvl="0" indent="0" marL="0" algn="r">
                        <a:buNone/>
                      </a:pPr>
                      <a:r>
                        <a:rPr/>
                        <a:t>126</a:t>
                      </a:r>
                    </a:p>
                  </a:txBody>
                </a:tc>
                <a:tc>
                  <a:txBody>
                    <a:bodyPr/>
                    <a:lstStyle/>
                    <a:p>
                      <a:pPr lvl="0" indent="0" marL="0" algn="r">
                        <a:buNone/>
                      </a:pPr>
                      <a:r>
                        <a:rPr/>
                        <a:t>72943.21</a:t>
                      </a:r>
                    </a:p>
                  </a:txBody>
                </a:tc>
              </a:tr>
              <a:tr h="0">
                <a:tc>
                  <a:txBody>
                    <a:bodyPr/>
                    <a:lstStyle/>
                    <a:p>
                      <a:pPr lvl="0" indent="0" marL="0" algn="l">
                        <a:buNone/>
                      </a:pPr>
                      <a:r>
                        <a:rPr/>
                        <a:t>mod_hlth</a:t>
                      </a:r>
                    </a:p>
                  </a:txBody>
                </a:tc>
                <a:tc>
                  <a:txBody>
                    <a:bodyPr/>
                    <a:lstStyle/>
                    <a:p>
                      <a:pPr lvl="0" indent="0" marL="0" algn="r">
                        <a:buNone/>
                      </a:pPr>
                      <a:r>
                        <a:rPr/>
                        <a:t>144</a:t>
                      </a:r>
                    </a:p>
                  </a:txBody>
                </a:tc>
                <a:tc>
                  <a:txBody>
                    <a:bodyPr/>
                    <a:lstStyle/>
                    <a:p>
                      <a:pPr lvl="0" indent="0" marL="0" algn="r">
                        <a:buNone/>
                      </a:pPr>
                      <a:r>
                        <a:rPr/>
                        <a:t>71513.33</a:t>
                      </a:r>
                    </a:p>
                  </a:txBody>
                </a:tc>
              </a:tr>
              <a:tr h="0">
                <a:tc>
                  <a:txBody>
                    <a:bodyPr/>
                    <a:lstStyle/>
                    <a:p>
                      <a:pPr lvl="0" indent="0" marL="0" algn="l">
                        <a:buNone/>
                      </a:pPr>
                      <a:r>
                        <a:rPr/>
                        <a:t>mod_qual</a:t>
                      </a:r>
                    </a:p>
                  </a:txBody>
                </a:tc>
                <a:tc>
                  <a:txBody>
                    <a:bodyPr/>
                    <a:lstStyle/>
                    <a:p>
                      <a:pPr lvl="0" indent="0" marL="0" algn="r">
                        <a:buNone/>
                      </a:pPr>
                      <a:r>
                        <a:rPr/>
                        <a:t>138</a:t>
                      </a:r>
                    </a:p>
                  </a:txBody>
                </a:tc>
                <a:tc>
                  <a:txBody>
                    <a:bodyPr/>
                    <a:lstStyle/>
                    <a:p>
                      <a:pPr lvl="0" indent="0" marL="0" algn="r">
                        <a:buNone/>
                      </a:pPr>
                      <a:r>
                        <a:rPr/>
                        <a:t>72607.59</a:t>
                      </a:r>
                    </a:p>
                  </a:txBody>
                </a:tc>
              </a:tr>
              <a:tr h="0">
                <a:tc>
                  <a:txBody>
                    <a:bodyPr/>
                    <a:lstStyle/>
                    <a:p>
                      <a:pPr lvl="0" indent="0" marL="0" algn="l">
                        <a:buNone/>
                      </a:pPr>
                      <a:r>
                        <a:rPr/>
                        <a:t>mod_jobsat</a:t>
                      </a:r>
                    </a:p>
                  </a:txBody>
                </a:tc>
                <a:tc>
                  <a:txBody>
                    <a:bodyPr/>
                    <a:lstStyle/>
                    <a:p>
                      <a:pPr lvl="0" indent="0" marL="0" algn="r">
                        <a:buNone/>
                      </a:pPr>
                      <a:r>
                        <a:rPr/>
                        <a:t>162</a:t>
                      </a:r>
                    </a:p>
                  </a:txBody>
                </a:tc>
                <a:tc>
                  <a:txBody>
                    <a:bodyPr/>
                    <a:lstStyle/>
                    <a:p>
                      <a:pPr lvl="0" indent="0" marL="0" algn="r">
                        <a:buNone/>
                      </a:pPr>
                      <a:r>
                        <a:rPr/>
                        <a:t>72901.65</a:t>
                      </a:r>
                    </a:p>
                  </a:txBody>
                </a:tc>
              </a:tr>
              <a:tr h="0">
                <a:tc>
                  <a:txBody>
                    <a:bodyPr/>
                    <a:lstStyle/>
                    <a:p>
                      <a:pPr lvl="0" indent="0" marL="0" algn="l">
                        <a:buNone/>
                      </a:pPr>
                      <a:r>
                        <a:rPr/>
                        <a:t>mod_full</a:t>
                      </a:r>
                    </a:p>
                  </a:txBody>
                </a:tc>
                <a:tc>
                  <a:txBody>
                    <a:bodyPr/>
                    <a:lstStyle/>
                    <a:p>
                      <a:pPr lvl="0" indent="0" marL="0" algn="r">
                        <a:buNone/>
                      </a:pPr>
                      <a:r>
                        <a:rPr/>
                        <a:t>192</a:t>
                      </a:r>
                    </a:p>
                  </a:txBody>
                </a:tc>
                <a:tc>
                  <a:txBody>
                    <a:bodyPr/>
                    <a:lstStyle/>
                    <a:p>
                      <a:pPr lvl="0" indent="0" marL="0" algn="r">
                        <a:buNone/>
                      </a:pPr>
                      <a:r>
                        <a:rPr/>
                        <a:t>72658.77</a:t>
                      </a:r>
                    </a:p>
                  </a:txBody>
                </a:tc>
              </a:tr>
            </a:tbl>
          </a:graphicData>
        </a:graphic>
      </p:graphicFrame>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457200" y="1193800"/>
          <a:ext cx="8229600" cy="3390900"/>
        </p:xfrm>
        <a:graphic>
          <a:graphicData uri="http://schemas.openxmlformats.org/drawingml/2006/table">
            <a:tbl>
              <a:tblPr firstRow="1" bandRow="1">
                <a:tableStyleId>{5C22544A-7EE6-4342-B048-85BDC9FD1C3A}</a:tableStyleId>
              </a:tblPr>
              <a:tblGrid>
                <a:gridCol w="2743200"/>
                <a:gridCol w="2743200"/>
                <a:gridCol w="2743200"/>
              </a:tblGrid>
              <a:tr h="0">
                <a:tc>
                  <a:txBody>
                    <a:bodyPr/>
                    <a:lstStyle/>
                    <a:p>
                      <a:endParaRPr/>
                    </a:p>
                  </a:txBody>
                  <a:tcPr/>
                </a:tc>
                <a:tc>
                  <a:txBody>
                    <a:bodyPr/>
                    <a:lstStyle/>
                    <a:p>
                      <a:pPr lvl="0" indent="0" marL="0" algn="r">
                        <a:buNone/>
                      </a:pPr>
                      <a:r>
                        <a:rPr/>
                        <a:t>df</a:t>
                      </a:r>
                    </a:p>
                  </a:txBody>
                  <a:tcPr/>
                </a:tc>
                <a:tc>
                  <a:txBody>
                    <a:bodyPr/>
                    <a:lstStyle/>
                    <a:p>
                      <a:pPr lvl="0" indent="0" marL="0" algn="r">
                        <a:buNone/>
                      </a:pPr>
                      <a:r>
                        <a:rPr/>
                        <a:t>BIC</a:t>
                      </a:r>
                    </a:p>
                  </a:txBody>
                  <a:tcPr/>
                </a:tc>
              </a:tr>
              <a:tr h="0">
                <a:tc>
                  <a:txBody>
                    <a:bodyPr/>
                    <a:lstStyle/>
                    <a:p>
                      <a:pPr lvl="0" indent="0" marL="0" algn="l">
                        <a:buNone/>
                      </a:pPr>
                      <a:r>
                        <a:rPr/>
                        <a:t>mod_00</a:t>
                      </a:r>
                    </a:p>
                  </a:txBody>
                </a:tc>
                <a:tc>
                  <a:txBody>
                    <a:bodyPr/>
                    <a:lstStyle/>
                    <a:p>
                      <a:pPr lvl="0" indent="0" marL="0" algn="r">
                        <a:buNone/>
                      </a:pPr>
                      <a:r>
                        <a:rPr/>
                        <a:t>126</a:t>
                      </a:r>
                    </a:p>
                  </a:txBody>
                </a:tc>
                <a:tc>
                  <a:txBody>
                    <a:bodyPr/>
                    <a:lstStyle/>
                    <a:p>
                      <a:pPr lvl="0" indent="0" marL="0" algn="r">
                        <a:buNone/>
                      </a:pPr>
                      <a:r>
                        <a:rPr/>
                        <a:t>74202.54</a:t>
                      </a:r>
                    </a:p>
                  </a:txBody>
                </a:tc>
              </a:tr>
              <a:tr h="0">
                <a:tc>
                  <a:txBody>
                    <a:bodyPr/>
                    <a:lstStyle/>
                    <a:p>
                      <a:pPr lvl="0" indent="0" marL="0" algn="l">
                        <a:buNone/>
                      </a:pPr>
                      <a:r>
                        <a:rPr/>
                        <a:t>mod_hlth</a:t>
                      </a:r>
                    </a:p>
                  </a:txBody>
                </a:tc>
                <a:tc>
                  <a:txBody>
                    <a:bodyPr/>
                    <a:lstStyle/>
                    <a:p>
                      <a:pPr lvl="0" indent="0" marL="0" algn="r">
                        <a:buNone/>
                      </a:pPr>
                      <a:r>
                        <a:rPr/>
                        <a:t>144</a:t>
                      </a:r>
                    </a:p>
                  </a:txBody>
                </a:tc>
                <a:tc>
                  <a:txBody>
                    <a:bodyPr/>
                    <a:lstStyle/>
                    <a:p>
                      <a:pPr lvl="0" indent="0" marL="0" algn="r">
                        <a:buNone/>
                      </a:pPr>
                      <a:r>
                        <a:rPr/>
                        <a:t>72952.57</a:t>
                      </a:r>
                    </a:p>
                  </a:txBody>
                </a:tc>
              </a:tr>
              <a:tr h="0">
                <a:tc>
                  <a:txBody>
                    <a:bodyPr/>
                    <a:lstStyle/>
                    <a:p>
                      <a:pPr lvl="0" indent="0" marL="0" algn="l">
                        <a:buNone/>
                      </a:pPr>
                      <a:r>
                        <a:rPr/>
                        <a:t>mod_qual</a:t>
                      </a:r>
                    </a:p>
                  </a:txBody>
                </a:tc>
                <a:tc>
                  <a:txBody>
                    <a:bodyPr/>
                    <a:lstStyle/>
                    <a:p>
                      <a:pPr lvl="0" indent="0" marL="0" algn="r">
                        <a:buNone/>
                      </a:pPr>
                      <a:r>
                        <a:rPr/>
                        <a:t>138</a:t>
                      </a:r>
                    </a:p>
                  </a:txBody>
                </a:tc>
                <a:tc>
                  <a:txBody>
                    <a:bodyPr/>
                    <a:lstStyle/>
                    <a:p>
                      <a:pPr lvl="0" indent="0" marL="0" algn="r">
                        <a:buNone/>
                      </a:pPr>
                      <a:r>
                        <a:rPr/>
                        <a:t>73986.86</a:t>
                      </a:r>
                    </a:p>
                  </a:txBody>
                </a:tc>
              </a:tr>
              <a:tr h="0">
                <a:tc>
                  <a:txBody>
                    <a:bodyPr/>
                    <a:lstStyle/>
                    <a:p>
                      <a:pPr lvl="0" indent="0" marL="0" algn="l">
                        <a:buNone/>
                      </a:pPr>
                      <a:r>
                        <a:rPr/>
                        <a:t>mod_jobsat</a:t>
                      </a:r>
                    </a:p>
                  </a:txBody>
                </a:tc>
                <a:tc>
                  <a:txBody>
                    <a:bodyPr/>
                    <a:lstStyle/>
                    <a:p>
                      <a:pPr lvl="0" indent="0" marL="0" algn="r">
                        <a:buNone/>
                      </a:pPr>
                      <a:r>
                        <a:rPr/>
                        <a:t>162</a:t>
                      </a:r>
                    </a:p>
                  </a:txBody>
                </a:tc>
                <a:tc>
                  <a:txBody>
                    <a:bodyPr/>
                    <a:lstStyle/>
                    <a:p>
                      <a:pPr lvl="0" indent="0" marL="0" algn="r">
                        <a:buNone/>
                      </a:pPr>
                      <a:r>
                        <a:rPr/>
                        <a:t>74520.79</a:t>
                      </a:r>
                    </a:p>
                  </a:txBody>
                </a:tc>
              </a:tr>
              <a:tr h="0">
                <a:tc>
                  <a:txBody>
                    <a:bodyPr/>
                    <a:lstStyle/>
                    <a:p>
                      <a:pPr lvl="0" indent="0" marL="0" algn="l">
                        <a:buNone/>
                      </a:pPr>
                      <a:r>
                        <a:rPr/>
                        <a:t>mod_full</a:t>
                      </a:r>
                    </a:p>
                  </a:txBody>
                </a:tc>
                <a:tc>
                  <a:txBody>
                    <a:bodyPr/>
                    <a:lstStyle/>
                    <a:p>
                      <a:pPr lvl="0" indent="0" marL="0" algn="r">
                        <a:buNone/>
                      </a:pPr>
                      <a:r>
                        <a:rPr/>
                        <a:t>192</a:t>
                      </a:r>
                    </a:p>
                  </a:txBody>
                </a:tc>
                <a:tc>
                  <a:txBody>
                    <a:bodyPr/>
                    <a:lstStyle/>
                    <a:p>
                      <a:pPr lvl="0" indent="0" marL="0" algn="r">
                        <a:buNone/>
                      </a:pPr>
                      <a:r>
                        <a:rPr/>
                        <a:t>74577.76</a:t>
                      </a:r>
                    </a:p>
                  </a:txBody>
                </a:tc>
              </a:tr>
            </a:tbl>
          </a:graphicData>
        </a:graphic>
      </p:graphicFrame>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457200" y="1193800"/>
          <a:ext cx="8229600" cy="3390900"/>
        </p:xfrm>
        <a:graphic>
          <a:graphicData uri="http://schemas.openxmlformats.org/drawingml/2006/table">
            <a:tbl>
              <a:tblPr firstRow="1" bandRow="1">
                <a:tableStyleId>{5C22544A-7EE6-4342-B048-85BDC9FD1C3A}</a:tableStyleId>
              </a:tblPr>
              <a:tblGrid>
                <a:gridCol w="1638300"/>
                <a:gridCol w="1638300"/>
                <a:gridCol w="1638300"/>
                <a:gridCol w="1638300"/>
                <a:gridCol w="1638300"/>
              </a:tblGrid>
              <a:tr h="0">
                <a:tc>
                  <a:txBody>
                    <a:bodyPr/>
                    <a:lstStyle/>
                    <a:p>
                      <a:pPr lvl="0" indent="0" marL="0" algn="l">
                        <a:buNone/>
                      </a:pPr>
                      <a:r>
                        <a:rPr/>
                        <a:t>model_name</a:t>
                      </a:r>
                    </a:p>
                  </a:txBody>
                  <a:tcPr/>
                </a:tc>
                <a:tc>
                  <a:txBody>
                    <a:bodyPr/>
                    <a:lstStyle/>
                    <a:p>
                      <a:pPr lvl="0" indent="0" marL="0" algn="r">
                        <a:buNone/>
                      </a:pPr>
                      <a:r>
                        <a:rPr/>
                        <a:t>aic</a:t>
                      </a:r>
                    </a:p>
                  </a:txBody>
                  <a:tcPr/>
                </a:tc>
                <a:tc>
                  <a:txBody>
                    <a:bodyPr/>
                    <a:lstStyle/>
                    <a:p>
                      <a:pPr lvl="0" indent="0" marL="0" algn="r">
                        <a:buNone/>
                      </a:pPr>
                      <a:r>
                        <a:rPr/>
                        <a:t>bic</a:t>
                      </a:r>
                    </a:p>
                  </a:txBody>
                  <a:tcPr/>
                </a:tc>
                <a:tc>
                  <a:txBody>
                    <a:bodyPr/>
                    <a:lstStyle/>
                    <a:p>
                      <a:pPr lvl="0" indent="0" marL="0" algn="r">
                        <a:buNone/>
                      </a:pPr>
                      <a:r>
                        <a:rPr/>
                        <a:t>aic_rank</a:t>
                      </a:r>
                    </a:p>
                  </a:txBody>
                  <a:tcPr/>
                </a:tc>
                <a:tc>
                  <a:txBody>
                    <a:bodyPr/>
                    <a:lstStyle/>
                    <a:p>
                      <a:pPr lvl="0" indent="0" marL="0" algn="r">
                        <a:buNone/>
                      </a:pPr>
                      <a:r>
                        <a:rPr/>
                        <a:t>bic_rank</a:t>
                      </a:r>
                    </a:p>
                  </a:txBody>
                  <a:tcPr/>
                </a:tc>
              </a:tr>
              <a:tr h="0">
                <a:tc>
                  <a:txBody>
                    <a:bodyPr/>
                    <a:lstStyle/>
                    <a:p>
                      <a:pPr lvl="0" indent="0" marL="0" algn="l">
                        <a:buNone/>
                      </a:pPr>
                      <a:r>
                        <a:rPr/>
                        <a:t>Health</a:t>
                      </a:r>
                    </a:p>
                  </a:txBody>
                </a:tc>
                <a:tc>
                  <a:txBody>
                    <a:bodyPr/>
                    <a:lstStyle/>
                    <a:p>
                      <a:pPr lvl="0" indent="0" marL="0" algn="r">
                        <a:buNone/>
                      </a:pPr>
                      <a:r>
                        <a:rPr/>
                        <a:t>71513.33</a:t>
                      </a:r>
                    </a:p>
                  </a:txBody>
                </a:tc>
                <a:tc>
                  <a:txBody>
                    <a:bodyPr/>
                    <a:lstStyle/>
                    <a:p>
                      <a:pPr lvl="0" indent="0" marL="0" algn="r">
                        <a:buNone/>
                      </a:pPr>
                      <a:r>
                        <a:rPr/>
                        <a:t>72952.57</a:t>
                      </a:r>
                    </a:p>
                  </a:txBody>
                </a:tc>
                <a:tc>
                  <a:txBody>
                    <a:bodyPr/>
                    <a:lstStyle/>
                    <a:p>
                      <a:pPr lvl="0" indent="0" marL="0" algn="r">
                        <a:buNone/>
                      </a:pPr>
                      <a:r>
                        <a:rPr/>
                        <a:t>1</a:t>
                      </a:r>
                    </a:p>
                  </a:txBody>
                </a:tc>
                <a:tc>
                  <a:txBody>
                    <a:bodyPr/>
                    <a:lstStyle/>
                    <a:p>
                      <a:pPr lvl="0" indent="0" marL="0" algn="r">
                        <a:buNone/>
                      </a:pPr>
                      <a:r>
                        <a:rPr/>
                        <a:t>1</a:t>
                      </a:r>
                    </a:p>
                  </a:txBody>
                </a:tc>
              </a:tr>
              <a:tr h="0">
                <a:tc>
                  <a:txBody>
                    <a:bodyPr/>
                    <a:lstStyle/>
                    <a:p>
                      <a:pPr lvl="0" indent="0" marL="0" algn="l">
                        <a:buNone/>
                      </a:pPr>
                      <a:r>
                        <a:rPr/>
                        <a:t>Qualifications</a:t>
                      </a:r>
                    </a:p>
                  </a:txBody>
                </a:tc>
                <a:tc>
                  <a:txBody>
                    <a:bodyPr/>
                    <a:lstStyle/>
                    <a:p>
                      <a:pPr lvl="0" indent="0" marL="0" algn="r">
                        <a:buNone/>
                      </a:pPr>
                      <a:r>
                        <a:rPr/>
                        <a:t>72607.59</a:t>
                      </a:r>
                    </a:p>
                  </a:txBody>
                </a:tc>
                <a:tc>
                  <a:txBody>
                    <a:bodyPr/>
                    <a:lstStyle/>
                    <a:p>
                      <a:pPr lvl="0" indent="0" marL="0" algn="r">
                        <a:buNone/>
                      </a:pPr>
                      <a:r>
                        <a:rPr/>
                        <a:t>73986.86</a:t>
                      </a:r>
                    </a:p>
                  </a:txBody>
                </a:tc>
                <a:tc>
                  <a:txBody>
                    <a:bodyPr/>
                    <a:lstStyle/>
                    <a:p>
                      <a:pPr lvl="0" indent="0" marL="0" algn="r">
                        <a:buNone/>
                      </a:pPr>
                      <a:r>
                        <a:rPr/>
                        <a:t>2</a:t>
                      </a:r>
                    </a:p>
                  </a:txBody>
                </a:tc>
                <a:tc>
                  <a:txBody>
                    <a:bodyPr/>
                    <a:lstStyle/>
                    <a:p>
                      <a:pPr lvl="0" indent="0" marL="0" algn="r">
                        <a:buNone/>
                      </a:pPr>
                      <a:r>
                        <a:rPr/>
                        <a:t>2</a:t>
                      </a:r>
                    </a:p>
                  </a:txBody>
                </a:tc>
              </a:tr>
              <a:tr h="0">
                <a:tc>
                  <a:txBody>
                    <a:bodyPr/>
                    <a:lstStyle/>
                    <a:p>
                      <a:pPr lvl="0" indent="0" marL="0" algn="l">
                        <a:buNone/>
                      </a:pPr>
                      <a:r>
                        <a:rPr/>
                        <a:t>Foundational</a:t>
                      </a:r>
                    </a:p>
                  </a:txBody>
                </a:tc>
                <a:tc>
                  <a:txBody>
                    <a:bodyPr/>
                    <a:lstStyle/>
                    <a:p>
                      <a:pPr lvl="0" indent="0" marL="0" algn="r">
                        <a:buNone/>
                      </a:pPr>
                      <a:r>
                        <a:rPr/>
                        <a:t>72943.21</a:t>
                      </a:r>
                    </a:p>
                  </a:txBody>
                </a:tc>
                <a:tc>
                  <a:txBody>
                    <a:bodyPr/>
                    <a:lstStyle/>
                    <a:p>
                      <a:pPr lvl="0" indent="0" marL="0" algn="r">
                        <a:buNone/>
                      </a:pPr>
                      <a:r>
                        <a:rPr/>
                        <a:t>74202.54</a:t>
                      </a:r>
                    </a:p>
                  </a:txBody>
                </a:tc>
                <a:tc>
                  <a:txBody>
                    <a:bodyPr/>
                    <a:lstStyle/>
                    <a:p>
                      <a:pPr lvl="0" indent="0" marL="0" algn="r">
                        <a:buNone/>
                      </a:pPr>
                      <a:r>
                        <a:rPr/>
                        <a:t>5</a:t>
                      </a:r>
                    </a:p>
                  </a:txBody>
                </a:tc>
                <a:tc>
                  <a:txBody>
                    <a:bodyPr/>
                    <a:lstStyle/>
                    <a:p>
                      <a:pPr lvl="0" indent="0" marL="0" algn="r">
                        <a:buNone/>
                      </a:pPr>
                      <a:r>
                        <a:rPr/>
                        <a:t>3</a:t>
                      </a:r>
                    </a:p>
                  </a:txBody>
                </a:tc>
              </a:tr>
              <a:tr h="0">
                <a:tc>
                  <a:txBody>
                    <a:bodyPr/>
                    <a:lstStyle/>
                    <a:p>
                      <a:pPr lvl="0" indent="0" marL="0" algn="l">
                        <a:buNone/>
                      </a:pPr>
                      <a:r>
                        <a:rPr/>
                        <a:t>Jobsat</a:t>
                      </a:r>
                    </a:p>
                  </a:txBody>
                </a:tc>
                <a:tc>
                  <a:txBody>
                    <a:bodyPr/>
                    <a:lstStyle/>
                    <a:p>
                      <a:pPr lvl="0" indent="0" marL="0" algn="r">
                        <a:buNone/>
                      </a:pPr>
                      <a:r>
                        <a:rPr/>
                        <a:t>72901.65</a:t>
                      </a:r>
                    </a:p>
                  </a:txBody>
                </a:tc>
                <a:tc>
                  <a:txBody>
                    <a:bodyPr/>
                    <a:lstStyle/>
                    <a:p>
                      <a:pPr lvl="0" indent="0" marL="0" algn="r">
                        <a:buNone/>
                      </a:pPr>
                      <a:r>
                        <a:rPr/>
                        <a:t>74520.79</a:t>
                      </a:r>
                    </a:p>
                  </a:txBody>
                </a:tc>
                <a:tc>
                  <a:txBody>
                    <a:bodyPr/>
                    <a:lstStyle/>
                    <a:p>
                      <a:pPr lvl="0" indent="0" marL="0" algn="r">
                        <a:buNone/>
                      </a:pPr>
                      <a:r>
                        <a:rPr/>
                        <a:t>4</a:t>
                      </a:r>
                    </a:p>
                  </a:txBody>
                </a:tc>
                <a:tc>
                  <a:txBody>
                    <a:bodyPr/>
                    <a:lstStyle/>
                    <a:p>
                      <a:pPr lvl="0" indent="0" marL="0" algn="r">
                        <a:buNone/>
                      </a:pPr>
                      <a:r>
                        <a:rPr/>
                        <a:t>4</a:t>
                      </a:r>
                    </a:p>
                  </a:txBody>
                </a:tc>
              </a:tr>
              <a:tr h="0">
                <a:tc>
                  <a:txBody>
                    <a:bodyPr/>
                    <a:lstStyle/>
                    <a:p>
                      <a:pPr lvl="0" indent="0" marL="0" algn="l">
                        <a:buNone/>
                      </a:pPr>
                      <a:r>
                        <a:rPr/>
                        <a:t>All</a:t>
                      </a:r>
                    </a:p>
                  </a:txBody>
                </a:tc>
                <a:tc>
                  <a:txBody>
                    <a:bodyPr/>
                    <a:lstStyle/>
                    <a:p>
                      <a:pPr lvl="0" indent="0" marL="0" algn="r">
                        <a:buNone/>
                      </a:pPr>
                      <a:r>
                        <a:rPr/>
                        <a:t>72658.77</a:t>
                      </a:r>
                    </a:p>
                  </a:txBody>
                </a:tc>
                <a:tc>
                  <a:txBody>
                    <a:bodyPr/>
                    <a:lstStyle/>
                    <a:p>
                      <a:pPr lvl="0" indent="0" marL="0" algn="r">
                        <a:buNone/>
                      </a:pPr>
                      <a:r>
                        <a:rPr/>
                        <a:t>74577.76</a:t>
                      </a:r>
                    </a:p>
                  </a:txBody>
                </a:tc>
                <a:tc>
                  <a:txBody>
                    <a:bodyPr/>
                    <a:lstStyle/>
                    <a:p>
                      <a:pPr lvl="0" indent="0" marL="0" algn="r">
                        <a:buNone/>
                      </a:pPr>
                      <a:r>
                        <a:rPr/>
                        <a:t>3</a:t>
                      </a:r>
                    </a:p>
                  </a:txBody>
                </a:tc>
                <a:tc>
                  <a:txBody>
                    <a:bodyPr/>
                    <a:lstStyle/>
                    <a:p>
                      <a:pPr lvl="0" indent="0" marL="0" algn="r">
                        <a:buNone/>
                      </a:pPr>
                      <a:r>
                        <a:rPr/>
                        <a:t>5</a:t>
                      </a:r>
                    </a:p>
                  </a:txBody>
                </a:tc>
              </a:tr>
            </a:tbl>
          </a:graphicData>
        </a:graphic>
      </p:graphicFrame>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Discussion</a:t>
            </a:r>
          </a:p>
        </p:txBody>
      </p:sp>
      <p:sp>
        <p:nvSpPr>
          <p:cNvPr id="3" name="Content Placeholder 2"/>
          <p:cNvSpPr>
            <a:spLocks noGrp="1"/>
          </p:cNvSpPr>
          <p:nvPr>
            <p:ph idx="1"/>
          </p:nvPr>
        </p:nvSpPr>
        <p:spPr/>
        <p:txBody>
          <a:bodyPr/>
          <a:lstStyle/>
          <a:p>
            <a:pPr lvl="0" indent="0" marL="0">
              <a:buNone/>
            </a:pPr>
            <a:r>
              <a:rPr/>
              <a:t>As before, we recognise that the full model does not have the best fit (and according to BIC has the worst fit adjusted for complexity), but at the same time we are interested in something like SAFs, so will use it below</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Scenario creation</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Comparison of scenarios: change in distributions</a:t>
            </a:r>
          </a:p>
        </p:txBody>
      </p:sp>
      <p:graphicFrame>
        <p:nvGraphicFramePr>
          <p:cNvPr id="6" name="Content Placeholder 5"/>
          <p:cNvGraphicFramePr>
            <a:graphicFrameLocks noGrp="1"/>
          </p:cNvGraphicFramePr>
          <p:nvPr>
            <p:ph idx="1"/>
          </p:nvPr>
        </p:nvGraphicFramePr>
        <p:xfrm>
          <a:off x="457200" y="1193800"/>
          <a:ext cx="8229600" cy="3390900"/>
        </p:xfrm>
        <a:graphic>
          <a:graphicData uri="http://schemas.openxmlformats.org/drawingml/2006/table">
            <a:tbl>
              <a:tblPr firstRow="1" bandRow="1">
                <a:tableStyleId>{5C22544A-7EE6-4342-B048-85BDC9FD1C3A}</a:tableStyleId>
              </a:tblPr>
              <a:tblGrid>
                <a:gridCol w="914400"/>
                <a:gridCol w="914400"/>
                <a:gridCol w="914400"/>
                <a:gridCol w="914400"/>
                <a:gridCol w="914400"/>
                <a:gridCol w="914400"/>
                <a:gridCol w="914400"/>
                <a:gridCol w="914400"/>
                <a:gridCol w="914400"/>
              </a:tblGrid>
              <a:tr h="0">
                <a:tc>
                  <a:txBody>
                    <a:bodyPr/>
                    <a:lstStyle/>
                    <a:p>
                      <a:pPr lvl="0" indent="0" marL="0" algn="l">
                        <a:buNone/>
                      </a:pPr>
                      <a:r>
                        <a:rPr/>
                        <a:t>state</a:t>
                      </a:r>
                    </a:p>
                  </a:txBody>
                  <a:tcPr/>
                </a:tc>
                <a:tc>
                  <a:txBody>
                    <a:bodyPr/>
                    <a:lstStyle/>
                    <a:p>
                      <a:pPr lvl="0" indent="0" marL="0" algn="r">
                        <a:buNone/>
                      </a:pPr>
                      <a:r>
                        <a:rPr/>
                        <a:t>baseline</a:t>
                      </a:r>
                    </a:p>
                  </a:txBody>
                  <a:tcPr/>
                </a:tc>
                <a:tc>
                  <a:txBody>
                    <a:bodyPr/>
                    <a:lstStyle/>
                    <a:p>
                      <a:pPr lvl="0" indent="0" marL="0" algn="r">
                        <a:buNone/>
                      </a:pPr>
                      <a:r>
                        <a:rPr/>
                        <a:t>counter_health</a:t>
                      </a:r>
                    </a:p>
                  </a:txBody>
                  <a:tcPr/>
                </a:tc>
                <a:tc>
                  <a:txBody>
                    <a:bodyPr/>
                    <a:lstStyle/>
                    <a:p>
                      <a:pPr lvl="0" indent="0" marL="0" algn="r">
                        <a:buNone/>
                      </a:pPr>
                      <a:r>
                        <a:rPr/>
                        <a:t>counter_quals</a:t>
                      </a:r>
                    </a:p>
                  </a:txBody>
                  <a:tcPr/>
                </a:tc>
                <a:tc>
                  <a:txBody>
                    <a:bodyPr/>
                    <a:lstStyle/>
                    <a:p>
                      <a:pPr lvl="0" indent="0" marL="0" algn="r">
                        <a:buNone/>
                      </a:pPr>
                      <a:r>
                        <a:rPr/>
                        <a:t>counter_jobsat</a:t>
                      </a:r>
                    </a:p>
                  </a:txBody>
                  <a:tcPr/>
                </a:tc>
                <a:tc>
                  <a:txBody>
                    <a:bodyPr/>
                    <a:lstStyle/>
                    <a:p>
                      <a:pPr lvl="0" indent="0" marL="0" algn="r">
                        <a:buNone/>
                      </a:pPr>
                      <a:r>
                        <a:rPr/>
                        <a:t>counter_health_qual</a:t>
                      </a:r>
                    </a:p>
                  </a:txBody>
                  <a:tcPr/>
                </a:tc>
                <a:tc>
                  <a:txBody>
                    <a:bodyPr/>
                    <a:lstStyle/>
                    <a:p>
                      <a:pPr lvl="0" indent="0" marL="0" algn="r">
                        <a:buNone/>
                      </a:pPr>
                      <a:r>
                        <a:rPr/>
                        <a:t>counter_health_jobsat</a:t>
                      </a:r>
                    </a:p>
                  </a:txBody>
                  <a:tcPr/>
                </a:tc>
                <a:tc>
                  <a:txBody>
                    <a:bodyPr/>
                    <a:lstStyle/>
                    <a:p>
                      <a:pPr lvl="0" indent="0" marL="0" algn="r">
                        <a:buNone/>
                      </a:pPr>
                      <a:r>
                        <a:rPr/>
                        <a:t>counter_jobsat_qual</a:t>
                      </a:r>
                    </a:p>
                  </a:txBody>
                  <a:tcPr/>
                </a:tc>
                <a:tc>
                  <a:txBody>
                    <a:bodyPr/>
                    <a:lstStyle/>
                    <a:p>
                      <a:pPr lvl="0" indent="0" marL="0" algn="r">
                        <a:buNone/>
                      </a:pPr>
                      <a:r>
                        <a:rPr/>
                        <a:t>counter_all</a:t>
                      </a:r>
                    </a:p>
                  </a:txBody>
                  <a:tcPr/>
                </a:tc>
              </a:tr>
              <a:tr h="0">
                <a:tc>
                  <a:txBody>
                    <a:bodyPr/>
                    <a:lstStyle/>
                    <a:p>
                      <a:pPr lvl="0" indent="0" marL="0" algn="l">
                        <a:buNone/>
                      </a:pPr>
                      <a:r>
                        <a:rPr/>
                        <a:t>Employed</a:t>
                      </a:r>
                    </a:p>
                  </a:txBody>
                </a:tc>
                <a:tc>
                  <a:txBody>
                    <a:bodyPr/>
                    <a:lstStyle/>
                    <a:p>
                      <a:pPr lvl="0" indent="0" marL="0" algn="r">
                        <a:buNone/>
                      </a:pPr>
                      <a:r>
                        <a:rPr/>
                        <a:t>95.67</a:t>
                      </a:r>
                    </a:p>
                  </a:txBody>
                </a:tc>
                <a:tc>
                  <a:txBody>
                    <a:bodyPr/>
                    <a:lstStyle/>
                    <a:p>
                      <a:pPr lvl="0" indent="0" marL="0" algn="r">
                        <a:buNone/>
                      </a:pPr>
                      <a:r>
                        <a:rPr/>
                        <a:t>96.53</a:t>
                      </a:r>
                    </a:p>
                  </a:txBody>
                </a:tc>
                <a:tc>
                  <a:txBody>
                    <a:bodyPr/>
                    <a:lstStyle/>
                    <a:p>
                      <a:pPr lvl="0" indent="0" marL="0" algn="r">
                        <a:buNone/>
                      </a:pPr>
                      <a:r>
                        <a:rPr/>
                        <a:t>95.72</a:t>
                      </a:r>
                    </a:p>
                  </a:txBody>
                </a:tc>
                <a:tc>
                  <a:txBody>
                    <a:bodyPr/>
                    <a:lstStyle/>
                    <a:p>
                      <a:pPr lvl="0" indent="0" marL="0" algn="r">
                        <a:buNone/>
                      </a:pPr>
                      <a:r>
                        <a:rPr/>
                        <a:t>96.04</a:t>
                      </a:r>
                    </a:p>
                  </a:txBody>
                </a:tc>
                <a:tc>
                  <a:txBody>
                    <a:bodyPr/>
                    <a:lstStyle/>
                    <a:p>
                      <a:pPr lvl="0" indent="0" marL="0" algn="r">
                        <a:buNone/>
                      </a:pPr>
                      <a:r>
                        <a:rPr/>
                        <a:t>96.45</a:t>
                      </a:r>
                    </a:p>
                  </a:txBody>
                </a:tc>
                <a:tc>
                  <a:txBody>
                    <a:bodyPr/>
                    <a:lstStyle/>
                    <a:p>
                      <a:pPr lvl="0" indent="0" marL="0" algn="r">
                        <a:buNone/>
                      </a:pPr>
                      <a:r>
                        <a:rPr/>
                        <a:t>96.86</a:t>
                      </a:r>
                    </a:p>
                  </a:txBody>
                </a:tc>
                <a:tc>
                  <a:txBody>
                    <a:bodyPr/>
                    <a:lstStyle/>
                    <a:p>
                      <a:pPr lvl="0" indent="0" marL="0" algn="r">
                        <a:buNone/>
                      </a:pPr>
                      <a:r>
                        <a:rPr/>
                        <a:t>96.12</a:t>
                      </a:r>
                    </a:p>
                  </a:txBody>
                </a:tc>
                <a:tc>
                  <a:txBody>
                    <a:bodyPr/>
                    <a:lstStyle/>
                    <a:p>
                      <a:pPr lvl="0" indent="0" marL="0" algn="r">
                        <a:buNone/>
                      </a:pPr>
                      <a:r>
                        <a:rPr/>
                        <a:t>96.82</a:t>
                      </a:r>
                    </a:p>
                  </a:txBody>
                </a:tc>
              </a:tr>
              <a:tr h="0">
                <a:tc>
                  <a:txBody>
                    <a:bodyPr/>
                    <a:lstStyle/>
                    <a:p>
                      <a:pPr lvl="0" indent="0" marL="0" algn="l">
                        <a:buNone/>
                      </a:pPr>
                      <a:r>
                        <a:rPr/>
                        <a:t>Inactive care</a:t>
                      </a:r>
                    </a:p>
                  </a:txBody>
                </a:tc>
                <a:tc>
                  <a:txBody>
                    <a:bodyPr/>
                    <a:lstStyle/>
                    <a:p>
                      <a:pPr lvl="0" indent="0" marL="0" algn="r">
                        <a:buNone/>
                      </a:pPr>
                      <a:r>
                        <a:rPr/>
                        <a:t>0.75</a:t>
                      </a:r>
                    </a:p>
                  </a:txBody>
                </a:tc>
                <a:tc>
                  <a:txBody>
                    <a:bodyPr/>
                    <a:lstStyle/>
                    <a:p>
                      <a:pPr lvl="0" indent="0" marL="0" algn="r">
                        <a:buNone/>
                      </a:pPr>
                      <a:r>
                        <a:rPr/>
                        <a:t>0.63</a:t>
                      </a:r>
                    </a:p>
                  </a:txBody>
                </a:tc>
                <a:tc>
                  <a:txBody>
                    <a:bodyPr/>
                    <a:lstStyle/>
                    <a:p>
                      <a:pPr lvl="0" indent="0" marL="0" algn="r">
                        <a:buNone/>
                      </a:pPr>
                      <a:r>
                        <a:rPr/>
                        <a:t>0.63</a:t>
                      </a:r>
                    </a:p>
                  </a:txBody>
                </a:tc>
                <a:tc>
                  <a:txBody>
                    <a:bodyPr/>
                    <a:lstStyle/>
                    <a:p>
                      <a:pPr lvl="0" indent="0" marL="0" algn="r">
                        <a:buNone/>
                      </a:pPr>
                      <a:r>
                        <a:rPr/>
                        <a:t>0.79</a:t>
                      </a:r>
                    </a:p>
                  </a:txBody>
                </a:tc>
                <a:tc>
                  <a:txBody>
                    <a:bodyPr/>
                    <a:lstStyle/>
                    <a:p>
                      <a:pPr lvl="0" indent="0" marL="0" algn="r">
                        <a:buNone/>
                      </a:pPr>
                      <a:r>
                        <a:rPr/>
                        <a:t>0.53</a:t>
                      </a:r>
                    </a:p>
                  </a:txBody>
                </a:tc>
                <a:tc>
                  <a:txBody>
                    <a:bodyPr/>
                    <a:lstStyle/>
                    <a:p>
                      <a:pPr lvl="0" indent="0" marL="0" algn="r">
                        <a:buNone/>
                      </a:pPr>
                      <a:r>
                        <a:rPr/>
                        <a:t>0.67</a:t>
                      </a:r>
                    </a:p>
                  </a:txBody>
                </a:tc>
                <a:tc>
                  <a:txBody>
                    <a:bodyPr/>
                    <a:lstStyle/>
                    <a:p>
                      <a:pPr lvl="0" indent="0" marL="0" algn="r">
                        <a:buNone/>
                      </a:pPr>
                      <a:r>
                        <a:rPr/>
                        <a:t>0.67</a:t>
                      </a:r>
                    </a:p>
                  </a:txBody>
                </a:tc>
                <a:tc>
                  <a:txBody>
                    <a:bodyPr/>
                    <a:lstStyle/>
                    <a:p>
                      <a:pPr lvl="0" indent="0" marL="0" algn="r">
                        <a:buNone/>
                      </a:pPr>
                      <a:r>
                        <a:rPr/>
                        <a:t>0.56</a:t>
                      </a:r>
                    </a:p>
                  </a:txBody>
                </a:tc>
              </a:tr>
              <a:tr h="0">
                <a:tc>
                  <a:txBody>
                    <a:bodyPr/>
                    <a:lstStyle/>
                    <a:p>
                      <a:pPr lvl="0" indent="0" marL="0" algn="l">
                        <a:buNone/>
                      </a:pPr>
                      <a:r>
                        <a:rPr/>
                        <a:t>Inactive long term sick</a:t>
                      </a:r>
                    </a:p>
                  </a:txBody>
                </a:tc>
                <a:tc>
                  <a:txBody>
                    <a:bodyPr/>
                    <a:lstStyle/>
                    <a:p>
                      <a:pPr lvl="0" indent="0" marL="0" algn="r">
                        <a:buNone/>
                      </a:pPr>
                      <a:r>
                        <a:rPr/>
                        <a:t>0.41</a:t>
                      </a:r>
                    </a:p>
                  </a:txBody>
                </a:tc>
                <a:tc>
                  <a:txBody>
                    <a:bodyPr/>
                    <a:lstStyle/>
                    <a:p>
                      <a:pPr lvl="0" indent="0" marL="0" algn="r">
                        <a:buNone/>
                      </a:pPr>
                      <a:r>
                        <a:rPr/>
                        <a:t>0.13</a:t>
                      </a:r>
                    </a:p>
                  </a:txBody>
                </a:tc>
                <a:tc>
                  <a:txBody>
                    <a:bodyPr/>
                    <a:lstStyle/>
                    <a:p>
                      <a:pPr lvl="0" indent="0" marL="0" algn="r">
                        <a:buNone/>
                      </a:pPr>
                      <a:r>
                        <a:rPr/>
                        <a:t>0.30</a:t>
                      </a:r>
                    </a:p>
                  </a:txBody>
                </a:tc>
                <a:tc>
                  <a:txBody>
                    <a:bodyPr/>
                    <a:lstStyle/>
                    <a:p>
                      <a:pPr lvl="0" indent="0" marL="0" algn="r">
                        <a:buNone/>
                      </a:pPr>
                      <a:r>
                        <a:rPr/>
                        <a:t>0.43</a:t>
                      </a:r>
                    </a:p>
                  </a:txBody>
                </a:tc>
                <a:tc>
                  <a:txBody>
                    <a:bodyPr/>
                    <a:lstStyle/>
                    <a:p>
                      <a:pPr lvl="0" indent="0" marL="0" algn="r">
                        <a:buNone/>
                      </a:pPr>
                      <a:r>
                        <a:rPr/>
                        <a:t>0.10</a:t>
                      </a:r>
                    </a:p>
                  </a:txBody>
                </a:tc>
                <a:tc>
                  <a:txBody>
                    <a:bodyPr/>
                    <a:lstStyle/>
                    <a:p>
                      <a:pPr lvl="0" indent="0" marL="0" algn="r">
                        <a:buNone/>
                      </a:pPr>
                      <a:r>
                        <a:rPr/>
                        <a:t>0.14</a:t>
                      </a:r>
                    </a:p>
                  </a:txBody>
                </a:tc>
                <a:tc>
                  <a:txBody>
                    <a:bodyPr/>
                    <a:lstStyle/>
                    <a:p>
                      <a:pPr lvl="0" indent="0" marL="0" algn="r">
                        <a:buNone/>
                      </a:pPr>
                      <a:r>
                        <a:rPr/>
                        <a:t>0.32</a:t>
                      </a:r>
                    </a:p>
                  </a:txBody>
                </a:tc>
                <a:tc>
                  <a:txBody>
                    <a:bodyPr/>
                    <a:lstStyle/>
                    <a:p>
                      <a:pPr lvl="0" indent="0" marL="0" algn="r">
                        <a:buNone/>
                      </a:pPr>
                      <a:r>
                        <a:rPr/>
                        <a:t>0.10</a:t>
                      </a:r>
                    </a:p>
                  </a:txBody>
                </a:tc>
              </a:tr>
              <a:tr h="0">
                <a:tc>
                  <a:txBody>
                    <a:bodyPr/>
                    <a:lstStyle/>
                    <a:p>
                      <a:pPr lvl="0" indent="0" marL="0" algn="l">
                        <a:buNone/>
                      </a:pPr>
                      <a:r>
                        <a:rPr/>
                        <a:t>Inactive other</a:t>
                      </a:r>
                    </a:p>
                  </a:txBody>
                </a:tc>
                <a:tc>
                  <a:txBody>
                    <a:bodyPr/>
                    <a:lstStyle/>
                    <a:p>
                      <a:pPr lvl="0" indent="0" marL="0" algn="r">
                        <a:buNone/>
                      </a:pPr>
                      <a:r>
                        <a:rPr/>
                        <a:t>0.18</a:t>
                      </a:r>
                    </a:p>
                  </a:txBody>
                </a:tc>
                <a:tc>
                  <a:txBody>
                    <a:bodyPr/>
                    <a:lstStyle/>
                    <a:p>
                      <a:pPr lvl="0" indent="0" marL="0" algn="r">
                        <a:buNone/>
                      </a:pPr>
                      <a:r>
                        <a:rPr/>
                        <a:t>0.14</a:t>
                      </a:r>
                    </a:p>
                  </a:txBody>
                </a:tc>
                <a:tc>
                  <a:txBody>
                    <a:bodyPr/>
                    <a:lstStyle/>
                    <a:p>
                      <a:pPr lvl="0" indent="0" marL="0" algn="r">
                        <a:buNone/>
                      </a:pPr>
                      <a:r>
                        <a:rPr/>
                        <a:t>0.21</a:t>
                      </a:r>
                    </a:p>
                  </a:txBody>
                </a:tc>
                <a:tc>
                  <a:txBody>
                    <a:bodyPr/>
                    <a:lstStyle/>
                    <a:p>
                      <a:pPr lvl="0" indent="0" marL="0" algn="r">
                        <a:buNone/>
                      </a:pPr>
                      <a:r>
                        <a:rPr/>
                        <a:t>0.20</a:t>
                      </a:r>
                    </a:p>
                  </a:txBody>
                </a:tc>
                <a:tc>
                  <a:txBody>
                    <a:bodyPr/>
                    <a:lstStyle/>
                    <a:p>
                      <a:pPr lvl="0" indent="0" marL="0" algn="r">
                        <a:buNone/>
                      </a:pPr>
                      <a:r>
                        <a:rPr/>
                        <a:t>0.17</a:t>
                      </a:r>
                    </a:p>
                  </a:txBody>
                </a:tc>
                <a:tc>
                  <a:txBody>
                    <a:bodyPr/>
                    <a:lstStyle/>
                    <a:p>
                      <a:pPr lvl="0" indent="0" marL="0" algn="r">
                        <a:buNone/>
                      </a:pPr>
                      <a:r>
                        <a:rPr/>
                        <a:t>0.15</a:t>
                      </a:r>
                    </a:p>
                  </a:txBody>
                </a:tc>
                <a:tc>
                  <a:txBody>
                    <a:bodyPr/>
                    <a:lstStyle/>
                    <a:p>
                      <a:pPr lvl="0" indent="0" marL="0" algn="r">
                        <a:buNone/>
                      </a:pPr>
                      <a:r>
                        <a:rPr/>
                        <a:t>0.23</a:t>
                      </a:r>
                    </a:p>
                  </a:txBody>
                </a:tc>
                <a:tc>
                  <a:txBody>
                    <a:bodyPr/>
                    <a:lstStyle/>
                    <a:p>
                      <a:pPr lvl="0" indent="0" marL="0" algn="r">
                        <a:buNone/>
                      </a:pPr>
                      <a:r>
                        <a:rPr/>
                        <a:t>0.18</a:t>
                      </a:r>
                    </a:p>
                  </a:txBody>
                </a:tc>
              </a:tr>
              <a:tr h="0">
                <a:tc>
                  <a:txBody>
                    <a:bodyPr/>
                    <a:lstStyle/>
                    <a:p>
                      <a:pPr lvl="0" indent="0" marL="0" algn="l">
                        <a:buNone/>
                      </a:pPr>
                      <a:r>
                        <a:rPr/>
                        <a:t>Inactive retired</a:t>
                      </a:r>
                    </a:p>
                  </a:txBody>
                </a:tc>
                <a:tc>
                  <a:txBody>
                    <a:bodyPr/>
                    <a:lstStyle/>
                    <a:p>
                      <a:pPr lvl="0" indent="0" marL="0" algn="r">
                        <a:buNone/>
                      </a:pPr>
                      <a:r>
                        <a:rPr/>
                        <a:t>1.05</a:t>
                      </a:r>
                    </a:p>
                  </a:txBody>
                </a:tc>
                <a:tc>
                  <a:txBody>
                    <a:bodyPr/>
                    <a:lstStyle/>
                    <a:p>
                      <a:pPr lvl="0" indent="0" marL="0" algn="r">
                        <a:buNone/>
                      </a:pPr>
                      <a:r>
                        <a:rPr/>
                        <a:t>1.04</a:t>
                      </a:r>
                    </a:p>
                  </a:txBody>
                </a:tc>
                <a:tc>
                  <a:txBody>
                    <a:bodyPr/>
                    <a:lstStyle/>
                    <a:p>
                      <a:pPr lvl="0" indent="0" marL="0" algn="r">
                        <a:buNone/>
                      </a:pPr>
                      <a:r>
                        <a:rPr/>
                        <a:t>1.34</a:t>
                      </a:r>
                    </a:p>
                  </a:txBody>
                </a:tc>
                <a:tc>
                  <a:txBody>
                    <a:bodyPr/>
                    <a:lstStyle/>
                    <a:p>
                      <a:pPr lvl="0" indent="0" marL="0" algn="r">
                        <a:buNone/>
                      </a:pPr>
                      <a:r>
                        <a:rPr/>
                        <a:t>0.87</a:t>
                      </a:r>
                    </a:p>
                  </a:txBody>
                </a:tc>
                <a:tc>
                  <a:txBody>
                    <a:bodyPr/>
                    <a:lstStyle/>
                    <a:p>
                      <a:pPr lvl="0" indent="0" marL="0" algn="r">
                        <a:buNone/>
                      </a:pPr>
                      <a:r>
                        <a:rPr/>
                        <a:t>1.33</a:t>
                      </a:r>
                    </a:p>
                  </a:txBody>
                </a:tc>
                <a:tc>
                  <a:txBody>
                    <a:bodyPr/>
                    <a:lstStyle/>
                    <a:p>
                      <a:pPr lvl="0" indent="0" marL="0" algn="r">
                        <a:buNone/>
                      </a:pPr>
                      <a:r>
                        <a:rPr/>
                        <a:t>0.87</a:t>
                      </a:r>
                    </a:p>
                  </a:txBody>
                </a:tc>
                <a:tc>
                  <a:txBody>
                    <a:bodyPr/>
                    <a:lstStyle/>
                    <a:p>
                      <a:pPr lvl="0" indent="0" marL="0" algn="r">
                        <a:buNone/>
                      </a:pPr>
                      <a:r>
                        <a:rPr/>
                        <a:t>1.12</a:t>
                      </a:r>
                    </a:p>
                  </a:txBody>
                </a:tc>
                <a:tc>
                  <a:txBody>
                    <a:bodyPr/>
                    <a:lstStyle/>
                    <a:p>
                      <a:pPr lvl="0" indent="0" marL="0" algn="r">
                        <a:buNone/>
                      </a:pPr>
                      <a:r>
                        <a:rPr/>
                        <a:t>1.11</a:t>
                      </a:r>
                    </a:p>
                  </a:txBody>
                </a:tc>
              </a:tr>
              <a:tr h="0">
                <a:tc>
                  <a:txBody>
                    <a:bodyPr/>
                    <a:lstStyle/>
                    <a:p>
                      <a:pPr lvl="0" indent="0" marL="0" algn="l">
                        <a:buNone/>
                      </a:pPr>
                      <a:r>
                        <a:rPr/>
                        <a:t>Inactive student</a:t>
                      </a:r>
                    </a:p>
                  </a:txBody>
                </a:tc>
                <a:tc>
                  <a:txBody>
                    <a:bodyPr/>
                    <a:lstStyle/>
                    <a:p>
                      <a:pPr lvl="0" indent="0" marL="0" algn="r">
                        <a:buNone/>
                      </a:pPr>
                      <a:r>
                        <a:rPr/>
                        <a:t>0.27</a:t>
                      </a:r>
                    </a:p>
                  </a:txBody>
                </a:tc>
                <a:tc>
                  <a:txBody>
                    <a:bodyPr/>
                    <a:lstStyle/>
                    <a:p>
                      <a:pPr lvl="0" indent="0" marL="0" algn="r">
                        <a:buNone/>
                      </a:pPr>
                      <a:r>
                        <a:rPr/>
                        <a:t>0.28</a:t>
                      </a:r>
                    </a:p>
                  </a:txBody>
                </a:tc>
                <a:tc>
                  <a:txBody>
                    <a:bodyPr/>
                    <a:lstStyle/>
                    <a:p>
                      <a:pPr lvl="0" indent="0" marL="0" algn="r">
                        <a:buNone/>
                      </a:pPr>
                      <a:r>
                        <a:rPr/>
                        <a:t>0.32</a:t>
                      </a:r>
                    </a:p>
                  </a:txBody>
                </a:tc>
                <a:tc>
                  <a:txBody>
                    <a:bodyPr/>
                    <a:lstStyle/>
                    <a:p>
                      <a:pPr lvl="0" indent="0" marL="0" algn="r">
                        <a:buNone/>
                      </a:pPr>
                      <a:r>
                        <a:rPr/>
                        <a:t>0.24</a:t>
                      </a:r>
                    </a:p>
                  </a:txBody>
                </a:tc>
                <a:tc>
                  <a:txBody>
                    <a:bodyPr/>
                    <a:lstStyle/>
                    <a:p>
                      <a:pPr lvl="0" indent="0" marL="0" algn="r">
                        <a:buNone/>
                      </a:pPr>
                      <a:r>
                        <a:rPr/>
                        <a:t>0.33</a:t>
                      </a:r>
                    </a:p>
                  </a:txBody>
                </a:tc>
                <a:tc>
                  <a:txBody>
                    <a:bodyPr/>
                    <a:lstStyle/>
                    <a:p>
                      <a:pPr lvl="0" indent="0" marL="0" algn="r">
                        <a:buNone/>
                      </a:pPr>
                      <a:r>
                        <a:rPr/>
                        <a:t>0.25</a:t>
                      </a:r>
                    </a:p>
                  </a:txBody>
                </a:tc>
                <a:tc>
                  <a:txBody>
                    <a:bodyPr/>
                    <a:lstStyle/>
                    <a:p>
                      <a:pPr lvl="0" indent="0" marL="0" algn="r">
                        <a:buNone/>
                      </a:pPr>
                      <a:r>
                        <a:rPr/>
                        <a:t>0.28</a:t>
                      </a:r>
                    </a:p>
                  </a:txBody>
                </a:tc>
                <a:tc>
                  <a:txBody>
                    <a:bodyPr/>
                    <a:lstStyle/>
                    <a:p>
                      <a:pPr lvl="0" indent="0" marL="0" algn="r">
                        <a:buNone/>
                      </a:pPr>
                      <a:r>
                        <a:rPr/>
                        <a:t>0.29</a:t>
                      </a:r>
                    </a:p>
                  </a:txBody>
                </a:tc>
              </a:tr>
              <a:tr h="0">
                <a:tc>
                  <a:txBody>
                    <a:bodyPr/>
                    <a:lstStyle/>
                    <a:p>
                      <a:pPr lvl="0" indent="0" marL="0" algn="l">
                        <a:buNone/>
                      </a:pPr>
                      <a:r>
                        <a:rPr/>
                        <a:t>Unemployed</a:t>
                      </a:r>
                    </a:p>
                  </a:txBody>
                </a:tc>
                <a:tc>
                  <a:txBody>
                    <a:bodyPr/>
                    <a:lstStyle/>
                    <a:p>
                      <a:pPr lvl="0" indent="0" marL="0" algn="r">
                        <a:buNone/>
                      </a:pPr>
                      <a:r>
                        <a:rPr/>
                        <a:t>1.67</a:t>
                      </a:r>
                    </a:p>
                  </a:txBody>
                </a:tc>
                <a:tc>
                  <a:txBody>
                    <a:bodyPr/>
                    <a:lstStyle/>
                    <a:p>
                      <a:pPr lvl="0" indent="0" marL="0" algn="r">
                        <a:buNone/>
                      </a:pPr>
                      <a:r>
                        <a:rPr/>
                        <a:t>1.24</a:t>
                      </a:r>
                    </a:p>
                  </a:txBody>
                </a:tc>
                <a:tc>
                  <a:txBody>
                    <a:bodyPr/>
                    <a:lstStyle/>
                    <a:p>
                      <a:pPr lvl="0" indent="0" marL="0" algn="r">
                        <a:buNone/>
                      </a:pPr>
                      <a:r>
                        <a:rPr/>
                        <a:t>1.47</a:t>
                      </a:r>
                    </a:p>
                  </a:txBody>
                </a:tc>
                <a:tc>
                  <a:txBody>
                    <a:bodyPr/>
                    <a:lstStyle/>
                    <a:p>
                      <a:pPr lvl="0" indent="0" marL="0" algn="r">
                        <a:buNone/>
                      </a:pPr>
                      <a:r>
                        <a:rPr/>
                        <a:t>1.43</a:t>
                      </a:r>
                    </a:p>
                  </a:txBody>
                </a:tc>
                <a:tc>
                  <a:txBody>
                    <a:bodyPr/>
                    <a:lstStyle/>
                    <a:p>
                      <a:pPr lvl="0" indent="0" marL="0" algn="r">
                        <a:buNone/>
                      </a:pPr>
                      <a:r>
                        <a:rPr/>
                        <a:t>1.09</a:t>
                      </a:r>
                    </a:p>
                  </a:txBody>
                </a:tc>
                <a:tc>
                  <a:txBody>
                    <a:bodyPr/>
                    <a:lstStyle/>
                    <a:p>
                      <a:pPr lvl="0" indent="0" marL="0" algn="r">
                        <a:buNone/>
                      </a:pPr>
                      <a:r>
                        <a:rPr/>
                        <a:t>1.06</a:t>
                      </a:r>
                    </a:p>
                  </a:txBody>
                </a:tc>
                <a:tc>
                  <a:txBody>
                    <a:bodyPr/>
                    <a:lstStyle/>
                    <a:p>
                      <a:pPr lvl="0" indent="0" marL="0" algn="r">
                        <a:buNone/>
                      </a:pPr>
                      <a:r>
                        <a:rPr/>
                        <a:t>1.26</a:t>
                      </a:r>
                    </a:p>
                  </a:txBody>
                </a:tc>
                <a:tc>
                  <a:txBody>
                    <a:bodyPr/>
                    <a:lstStyle/>
                    <a:p>
                      <a:pPr lvl="0" indent="0" marL="0" algn="r">
                        <a:buNone/>
                      </a:pPr>
                      <a:r>
                        <a:rPr/>
                        <a:t>0.94</a:t>
                      </a:r>
                    </a:p>
                  </a:txBody>
                </a:tc>
              </a:tr>
            </a:tbl>
          </a:graphicData>
        </a:graphic>
      </p:graphicFrame>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General approach (as a reminder)</a:t>
            </a:r>
          </a:p>
        </p:txBody>
      </p:sp>
      <p:sp>
        <p:nvSpPr>
          <p:cNvPr id="3" name="Content Placeholder 2"/>
          <p:cNvSpPr>
            <a:spLocks noGrp="1"/>
          </p:cNvSpPr>
          <p:nvPr>
            <p:ph idx="1"/>
          </p:nvPr>
        </p:nvSpPr>
        <p:spPr/>
        <p:txBody>
          <a:bodyPr/>
          <a:lstStyle/>
          <a:p>
            <a:pPr lvl="0" indent="0" marL="0">
              <a:buNone/>
            </a:pPr>
            <a:r>
              <a:rPr/>
              <a:t>The general approach taken is:</a:t>
            </a:r>
          </a:p>
          <a:p>
            <a:pPr lvl="0" indent="-342900" marL="342900">
              <a:buAutoNum type="arabicPeriod"/>
            </a:pPr>
            <a:r>
              <a:rPr/>
              <a:t>We decide on the variables to consider including as exposures</a:t>
            </a:r>
          </a:p>
          <a:p>
            <a:pPr lvl="0" indent="-342900" marL="342900">
              <a:buAutoNum type="arabicPeriod"/>
            </a:pPr>
            <a:r>
              <a:rPr/>
              <a:t>We fit a series of models with and without exposures to see if including the exposures adds to the quality of the model (Using the AIC/BIC criteria)</a:t>
            </a:r>
          </a:p>
          <a:p>
            <a:pPr lvl="1" indent="-342900" marL="685800">
              <a:buAutoNum type="arabicPeriod"/>
            </a:pPr>
            <a:r>
              <a:rPr/>
              <a:t>If a model with the exposure is preferred we use this for running baseline-counterfactual scenarios</a:t>
            </a:r>
          </a:p>
          <a:p>
            <a:pPr lvl="1" indent="-342900" marL="685800">
              <a:buAutoNum type="arabicPeriod"/>
            </a:pPr>
            <a:r>
              <a:rPr/>
              <a:t>Even if a model with exposure does not outcompete the foundational (no-exposure) specification we </a:t>
            </a:r>
            <a:r>
              <a:rPr i="1"/>
              <a:t>may</a:t>
            </a:r>
            <a:r>
              <a:rPr/>
              <a:t> still run it if there are sound clinical/epidemiological reasons to do so</a:t>
            </a:r>
          </a:p>
          <a:p>
            <a:pPr lvl="0" indent="-342900" marL="342900">
              <a:buAutoNum type="arabicPeriod"/>
            </a:pPr>
            <a:r>
              <a:rPr/>
              <a:t>We decide on a representative dataset to pass to the best exposure model to estimate the effects on economic (in)activity composition in the next wave under a do-nothing (</a:t>
            </a:r>
            <a:r>
              <a:rPr b="1"/>
              <a:t>baseline</a:t>
            </a:r>
            <a:r>
              <a:rPr/>
              <a:t>) scenario</a:t>
            </a:r>
          </a:p>
          <a:p>
            <a:pPr lvl="1" indent="-342900" marL="685800">
              <a:buAutoNum type="arabicPeriod"/>
            </a:pPr>
            <a:r>
              <a:rPr/>
              <a:t>This has usually been wave J of UKHLS</a:t>
            </a:r>
          </a:p>
          <a:p>
            <a:pPr lvl="0" indent="-342900" marL="342900">
              <a:buAutoNum type="arabicPeriod"/>
            </a:pPr>
            <a:r>
              <a:rPr/>
              <a:t>We modify the baseline dataset to allow the estimated effects of the exposure on economic (in)activity to be estimated. This produces one or more </a:t>
            </a:r>
            <a:r>
              <a:rPr b="1"/>
              <a:t>counterfactual</a:t>
            </a:r>
            <a:r>
              <a:rPr/>
              <a:t> scenarios</a:t>
            </a:r>
          </a:p>
          <a:p>
            <a:pPr lvl="0" indent="-342900" marL="342900">
              <a:buAutoNum type="arabicPeriod"/>
            </a:pPr>
            <a:r>
              <a:rPr/>
              <a:t>We compare the </a:t>
            </a:r>
            <a:r>
              <a:rPr b="1"/>
              <a:t>baseline</a:t>
            </a:r>
            <a:r>
              <a:rPr/>
              <a:t> and </a:t>
            </a:r>
            <a:r>
              <a:rPr b="1"/>
              <a:t>counterfactual</a:t>
            </a:r>
            <a:r>
              <a:rPr/>
              <a:t> scenarios’ estimated economic (in)activity compositions in absolute and relative terms:</a:t>
            </a:r>
          </a:p>
          <a:p>
            <a:pPr lvl="1" indent="-342900" marL="685800">
              <a:buAutoNum type="arabicPeriod"/>
            </a:pPr>
            <a:r>
              <a:rPr/>
              <a:t>Absolute differences: how many more/fewer people are (say) unemployed in the counterfactual scenario than the baseline scenario?</a:t>
            </a:r>
          </a:p>
          <a:p>
            <a:pPr lvl="1" indent="-342900" marL="685800">
              <a:buAutoNum type="arabicPeriod"/>
            </a:pPr>
            <a:r>
              <a:rPr/>
              <a:t>Relative differences: how many % higher/lower are the numbers (say) unemployed in the counterfactual scenario than the baseline scenario?</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Modelling based on reported long-term illness</a:t>
            </a:r>
          </a:p>
        </p:txBody>
      </p:sp>
      <p:sp>
        <p:nvSpPr>
          <p:cNvPr id="3" name="Content Placeholder 2"/>
          <p:cNvSpPr>
            <a:spLocks noGrp="1"/>
          </p:cNvSpPr>
          <p:nvPr>
            <p:ph idx="1"/>
          </p:nvPr>
        </p:nvSpPr>
        <p:spPr/>
        <p:txBody>
          <a:bodyPr/>
          <a:lstStyle/>
          <a:p>
            <a:pPr lvl="0" indent="0" marL="0">
              <a:buNone/>
            </a:pPr>
            <a:r>
              <a:rPr/>
              <a:t>Long-term illness is a binary variable: present/absent</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Jointly modelling education changes and health changes</a:t>
            </a:r>
          </a:p>
        </p:txBody>
      </p:sp>
      <p:sp>
        <p:nvSpPr>
          <p:cNvPr id="3" name="Content Placeholder 2"/>
          <p:cNvSpPr>
            <a:spLocks noGrp="1"/>
          </p:cNvSpPr>
          <p:nvPr>
            <p:ph idx="1"/>
          </p:nvPr>
        </p:nvSpPr>
        <p:spPr/>
        <p:txBody>
          <a:bodyPr/>
          <a:lstStyle/>
          <a:p>
            <a:pPr lvl="0" indent="0" marL="0">
              <a:buNone/>
            </a:pPr>
            <a:r>
              <a:rPr/>
              <a:t>Let’s define this in PICO structure:</a:t>
            </a:r>
          </a:p>
          <a:p>
            <a:pPr lvl="0"/>
            <a:r>
              <a:rPr b="1"/>
              <a:t>Population</a:t>
            </a:r>
            <a:r>
              <a:rPr/>
              <a:t> Representative adults aged 25-60 years</a:t>
            </a:r>
          </a:p>
          <a:p>
            <a:pPr lvl="0"/>
            <a:r>
              <a:rPr b="1"/>
              <a:t>Intervention:</a:t>
            </a:r>
          </a:p>
          <a:p>
            <a:pPr lvl="1"/>
            <a:r>
              <a:rPr/>
              <a:t>Education: Everyone up one level (up to degree)</a:t>
            </a:r>
          </a:p>
          <a:p>
            <a:pPr lvl="1"/>
            <a:r>
              <a:rPr/>
              <a:t>Health: 1 SD unit change, equal through MH and PH path</a:t>
            </a:r>
          </a:p>
          <a:p>
            <a:pPr lvl="0"/>
            <a:r>
              <a:rPr b="1"/>
              <a:t>Comparator:</a:t>
            </a:r>
            <a:r>
              <a:rPr/>
              <a:t> No change in health or qualifications</a:t>
            </a:r>
          </a:p>
          <a:p>
            <a:pPr lvl="0"/>
            <a:r>
              <a:rPr b="1"/>
              <a:t>Outcome:</a:t>
            </a:r>
            <a:r>
              <a:rPr/>
              <a:t> Change in absolute and relative distribution of persons in EI/EA states, focusing on change in EI: LT sick</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1: Get data</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Modelling</a:t>
            </a:r>
          </a:p>
        </p:txBody>
      </p:sp>
      <p:sp>
        <p:nvSpPr>
          <p:cNvPr id="3" name="Content Placeholder 2"/>
          <p:cNvSpPr>
            <a:spLocks noGrp="1"/>
          </p:cNvSpPr>
          <p:nvPr>
            <p:ph idx="1"/>
          </p:nvPr>
        </p:nvSpPr>
        <p:spPr/>
        <p:txBody>
          <a:bodyPr/>
          <a:lstStyle/>
          <a:p>
            <a:pPr lvl="0" indent="0">
              <a:buNone/>
            </a:pPr>
            <a:r>
              <a:rPr>
                <a:latin typeface="Courier"/>
              </a:rPr>
              <a:t># weights:  238 (198 variable)
initial  value 399791.131945 
iter  10 value 126639.517682
iter  20 value 103779.451831
iter  30 value 97088.637936
iter  40 value 91956.345766
iter  50 value 87944.976491
iter  60 value 85762.997646
iter  70 value 83126.138557
iter  80 value 81571.885958
iter  90 value 81262.495695
iter 100 value 81212.030099
final  value 81212.030099 
stopped after 100 iterations</a:t>
            </a:r>
          </a:p>
          <a:p>
            <a:pPr lvl="0" indent="0">
              <a:buNone/>
            </a:pPr>
            <a:r>
              <a:rPr>
                <a:latin typeface="Courier"/>
              </a:rPr>
              <a:t># weights:  259 (216 variable)
initial  value 399791.131945 
iter  10 value 215001.009243
iter  20 value 177848.963491
iter  30 value 156796.609415
iter  40 value 142652.781894
iter  50 value 123418.798186
iter  60 value 108871.149235
iter  70 value 96731.000821
iter  80 value 88936.643276
iter  90 value 84020.780544
iter 100 value 80793.162794
final  value 80793.162794 
stopped after 100 iterations</a:t>
            </a:r>
          </a:p>
          <a:p>
            <a:pPr lvl="0" indent="0">
              <a:buNone/>
            </a:pPr>
            <a:r>
              <a:rPr>
                <a:latin typeface="Courier"/>
              </a:rPr>
              <a:t># weights:  252 (210 variable)
initial  value 399791.131945 
iter  10 value 144032.727280
iter  20 value 124919.751476
iter  30 value 111976.041567
iter  40 value 101875.629993
iter  50 value 95450.092194
iter  60 value 89460.648702
iter  70 value 85223.775743
iter  80 value 82788.860638
iter  90 value 81265.601333
iter 100 value 80668.974336
final  value 80668.974336 
stopped after 100 iterations</a:t>
            </a:r>
          </a:p>
          <a:p>
            <a:pPr lvl="0" indent="0">
              <a:buNone/>
            </a:pPr>
            <a:r>
              <a:rPr>
                <a:latin typeface="Courier"/>
              </a:rPr>
              <a:t># weights:  273 (228 variable)
initial  value 399791.131945 
iter  10 value 212049.576681
iter  20 value 178239.604541
iter  30 value 160609.074880
iter  40 value 143240.736144
iter  50 value 124882.672065
iter  60 value 114415.699568
iter  70 value 103729.936738
iter  80 value 92907.844453
iter  90 value 86511.227083
iter 100 value 82471.169387
final  value 82471.169387 
stopped after 100 iterations</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Model comparison</a:t>
            </a:r>
          </a:p>
        </p:txBody>
      </p:sp>
      <p:graphicFrame>
        <p:nvGraphicFramePr>
          <p:cNvPr id="6" name="Content Placeholder 5"/>
          <p:cNvGraphicFramePr>
            <a:graphicFrameLocks noGrp="1"/>
          </p:cNvGraphicFramePr>
          <p:nvPr>
            <p:ph idx="1"/>
          </p:nvPr>
        </p:nvGraphicFramePr>
        <p:xfrm>
          <a:off x="457200" y="1193800"/>
          <a:ext cx="8229600" cy="3390900"/>
        </p:xfrm>
        <a:graphic>
          <a:graphicData uri="http://schemas.openxmlformats.org/drawingml/2006/table">
            <a:tbl>
              <a:tblPr firstRow="1" bandRow="1">
                <a:tableStyleId>{5C22544A-7EE6-4342-B048-85BDC9FD1C3A}</a:tableStyleId>
              </a:tblPr>
              <a:tblGrid>
                <a:gridCol w="1638300"/>
                <a:gridCol w="1638300"/>
                <a:gridCol w="1638300"/>
                <a:gridCol w="1638300"/>
                <a:gridCol w="1638300"/>
              </a:tblGrid>
              <a:tr h="0">
                <a:tc>
                  <a:txBody>
                    <a:bodyPr/>
                    <a:lstStyle/>
                    <a:p>
                      <a:pPr lvl="0" indent="0" marL="0" algn="l">
                        <a:buNone/>
                      </a:pPr>
                      <a:r>
                        <a:rPr/>
                        <a:t>model_name</a:t>
                      </a:r>
                    </a:p>
                  </a:txBody>
                  <a:tcPr/>
                </a:tc>
                <a:tc>
                  <a:txBody>
                    <a:bodyPr/>
                    <a:lstStyle/>
                    <a:p>
                      <a:pPr lvl="0" indent="0" marL="0" algn="r">
                        <a:buNone/>
                      </a:pPr>
                      <a:r>
                        <a:rPr/>
                        <a:t>aic</a:t>
                      </a:r>
                    </a:p>
                  </a:txBody>
                  <a:tcPr/>
                </a:tc>
                <a:tc>
                  <a:txBody>
                    <a:bodyPr/>
                    <a:lstStyle/>
                    <a:p>
                      <a:pPr lvl="0" indent="0" marL="0" algn="r">
                        <a:buNone/>
                      </a:pPr>
                      <a:r>
                        <a:rPr/>
                        <a:t>bic</a:t>
                      </a:r>
                    </a:p>
                  </a:txBody>
                  <a:tcPr/>
                </a:tc>
                <a:tc>
                  <a:txBody>
                    <a:bodyPr/>
                    <a:lstStyle/>
                    <a:p>
                      <a:pPr lvl="0" indent="0" marL="0" algn="r">
                        <a:buNone/>
                      </a:pPr>
                      <a:r>
                        <a:rPr/>
                        <a:t>aic_rank</a:t>
                      </a:r>
                    </a:p>
                  </a:txBody>
                  <a:tcPr/>
                </a:tc>
                <a:tc>
                  <a:txBody>
                    <a:bodyPr/>
                    <a:lstStyle/>
                    <a:p>
                      <a:pPr lvl="0" indent="0" marL="0" algn="r">
                        <a:buNone/>
                      </a:pPr>
                      <a:r>
                        <a:rPr/>
                        <a:t>bic_rank</a:t>
                      </a:r>
                    </a:p>
                  </a:txBody>
                  <a:tcPr/>
                </a:tc>
              </a:tr>
              <a:tr h="0">
                <a:tc>
                  <a:txBody>
                    <a:bodyPr/>
                    <a:lstStyle/>
                    <a:p>
                      <a:pPr lvl="0" indent="0" marL="0" algn="l">
                        <a:buNone/>
                      </a:pPr>
                      <a:r>
                        <a:rPr/>
                        <a:t>Qualifications</a:t>
                      </a:r>
                    </a:p>
                  </a:txBody>
                </a:tc>
                <a:tc>
                  <a:txBody>
                    <a:bodyPr/>
                    <a:lstStyle/>
                    <a:p>
                      <a:pPr lvl="0" indent="0" marL="0" algn="r">
                        <a:buNone/>
                      </a:pPr>
                      <a:r>
                        <a:rPr/>
                        <a:t>161613.9</a:t>
                      </a:r>
                    </a:p>
                  </a:txBody>
                </a:tc>
                <a:tc>
                  <a:txBody>
                    <a:bodyPr/>
                    <a:lstStyle/>
                    <a:p>
                      <a:pPr lvl="0" indent="0" marL="0" algn="r">
                        <a:buNone/>
                      </a:pPr>
                      <a:r>
                        <a:rPr/>
                        <a:t>163026.1</a:t>
                      </a:r>
                    </a:p>
                  </a:txBody>
                </a:tc>
                <a:tc>
                  <a:txBody>
                    <a:bodyPr/>
                    <a:lstStyle/>
                    <a:p>
                      <a:pPr lvl="0" indent="0" marL="0" algn="r">
                        <a:buNone/>
                      </a:pPr>
                      <a:r>
                        <a:rPr/>
                        <a:t>1</a:t>
                      </a:r>
                    </a:p>
                  </a:txBody>
                </a:tc>
                <a:tc>
                  <a:txBody>
                    <a:bodyPr/>
                    <a:lstStyle/>
                    <a:p>
                      <a:pPr lvl="0" indent="0" marL="0" algn="r">
                        <a:buNone/>
                      </a:pPr>
                      <a:r>
                        <a:rPr/>
                        <a:t>1</a:t>
                      </a:r>
                    </a:p>
                  </a:txBody>
                </a:tc>
              </a:tr>
              <a:tr h="0">
                <a:tc>
                  <a:txBody>
                    <a:bodyPr/>
                    <a:lstStyle/>
                    <a:p>
                      <a:pPr lvl="0" indent="0" marL="0" algn="l">
                        <a:buNone/>
                      </a:pPr>
                      <a:r>
                        <a:rPr/>
                        <a:t>Health</a:t>
                      </a:r>
                    </a:p>
                  </a:txBody>
                </a:tc>
                <a:tc>
                  <a:txBody>
                    <a:bodyPr/>
                    <a:lstStyle/>
                    <a:p>
                      <a:pPr lvl="0" indent="0" marL="0" algn="r">
                        <a:buNone/>
                      </a:pPr>
                      <a:r>
                        <a:rPr/>
                        <a:t>161874.3</a:t>
                      </a:r>
                    </a:p>
                  </a:txBody>
                </a:tc>
                <a:tc>
                  <a:txBody>
                    <a:bodyPr/>
                    <a:lstStyle/>
                    <a:p>
                      <a:pPr lvl="0" indent="0" marL="0" algn="r">
                        <a:buNone/>
                      </a:pPr>
                      <a:r>
                        <a:rPr/>
                        <a:t>163347.9</a:t>
                      </a:r>
                    </a:p>
                  </a:txBody>
                </a:tc>
                <a:tc>
                  <a:txBody>
                    <a:bodyPr/>
                    <a:lstStyle/>
                    <a:p>
                      <a:pPr lvl="0" indent="0" marL="0" algn="r">
                        <a:buNone/>
                      </a:pPr>
                      <a:r>
                        <a:rPr/>
                        <a:t>2</a:t>
                      </a:r>
                    </a:p>
                  </a:txBody>
                </a:tc>
                <a:tc>
                  <a:txBody>
                    <a:bodyPr/>
                    <a:lstStyle/>
                    <a:p>
                      <a:pPr lvl="0" indent="0" marL="0" algn="r">
                        <a:buNone/>
                      </a:pPr>
                      <a:r>
                        <a:rPr/>
                        <a:t>2</a:t>
                      </a:r>
                    </a:p>
                  </a:txBody>
                </a:tc>
              </a:tr>
              <a:tr h="0">
                <a:tc>
                  <a:txBody>
                    <a:bodyPr/>
                    <a:lstStyle/>
                    <a:p>
                      <a:pPr lvl="0" indent="0" marL="0" algn="l">
                        <a:buNone/>
                      </a:pPr>
                      <a:r>
                        <a:rPr/>
                        <a:t>Foundational</a:t>
                      </a:r>
                    </a:p>
                  </a:txBody>
                </a:tc>
                <a:tc>
                  <a:txBody>
                    <a:bodyPr/>
                    <a:lstStyle/>
                    <a:p>
                      <a:pPr lvl="0" indent="0" marL="0" algn="r">
                        <a:buNone/>
                      </a:pPr>
                      <a:r>
                        <a:rPr/>
                        <a:t>162676.1</a:t>
                      </a:r>
                    </a:p>
                  </a:txBody>
                </a:tc>
                <a:tc>
                  <a:txBody>
                    <a:bodyPr/>
                    <a:lstStyle/>
                    <a:p>
                      <a:pPr lvl="0" indent="0" marL="0" algn="r">
                        <a:buNone/>
                      </a:pPr>
                      <a:r>
                        <a:rPr/>
                        <a:t>163965.4</a:t>
                      </a:r>
                    </a:p>
                  </a:txBody>
                </a:tc>
                <a:tc>
                  <a:txBody>
                    <a:bodyPr/>
                    <a:lstStyle/>
                    <a:p>
                      <a:pPr lvl="0" indent="0" marL="0" algn="r">
                        <a:buNone/>
                      </a:pPr>
                      <a:r>
                        <a:rPr/>
                        <a:t>3</a:t>
                      </a:r>
                    </a:p>
                  </a:txBody>
                </a:tc>
                <a:tc>
                  <a:txBody>
                    <a:bodyPr/>
                    <a:lstStyle/>
                    <a:p>
                      <a:pPr lvl="0" indent="0" marL="0" algn="r">
                        <a:buNone/>
                      </a:pPr>
                      <a:r>
                        <a:rPr/>
                        <a:t>3</a:t>
                      </a:r>
                    </a:p>
                  </a:txBody>
                </a:tc>
              </a:tr>
              <a:tr h="0">
                <a:tc>
                  <a:txBody>
                    <a:bodyPr/>
                    <a:lstStyle/>
                    <a:p>
                      <a:pPr lvl="0" indent="0" marL="0" algn="l">
                        <a:buNone/>
                      </a:pPr>
                      <a:r>
                        <a:rPr/>
                        <a:t>Both</a:t>
                      </a:r>
                    </a:p>
                  </a:txBody>
                </a:tc>
                <a:tc>
                  <a:txBody>
                    <a:bodyPr/>
                    <a:lstStyle/>
                    <a:p>
                      <a:pPr lvl="0" indent="0" marL="0" algn="r">
                        <a:buNone/>
                      </a:pPr>
                      <a:r>
                        <a:rPr/>
                        <a:t>165254.3</a:t>
                      </a:r>
                    </a:p>
                  </a:txBody>
                </a:tc>
                <a:tc>
                  <a:txBody>
                    <a:bodyPr/>
                    <a:lstStyle/>
                    <a:p>
                      <a:pPr lvl="0" indent="0" marL="0" algn="r">
                        <a:buNone/>
                      </a:pPr>
                      <a:r>
                        <a:rPr/>
                        <a:t>166850.7</a:t>
                      </a:r>
                    </a:p>
                  </a:txBody>
                </a:tc>
                <a:tc>
                  <a:txBody>
                    <a:bodyPr/>
                    <a:lstStyle/>
                    <a:p>
                      <a:pPr lvl="0" indent="0" marL="0" algn="r">
                        <a:buNone/>
                      </a:pPr>
                      <a:r>
                        <a:rPr/>
                        <a:t>4</a:t>
                      </a:r>
                    </a:p>
                  </a:txBody>
                </a:tc>
                <a:tc>
                  <a:txBody>
                    <a:bodyPr/>
                    <a:lstStyle/>
                    <a:p>
                      <a:pPr lvl="0" indent="0" marL="0" algn="r">
                        <a:buNone/>
                      </a:pPr>
                      <a:r>
                        <a:rPr/>
                        <a:t>4</a:t>
                      </a:r>
                    </a:p>
                  </a:txBody>
                </a:tc>
              </a:tr>
            </a:tbl>
          </a:graphicData>
        </a:graphic>
      </p:graphicFrame>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Lower BIC and AIC scores are better. The models are arranged from lowest to highest, and ranks shown as </a:t>
            </a:r>
            <a:r>
              <a:rPr>
                <a:latin typeface="Courier"/>
              </a:rPr>
              <a:t>aic_rank</a:t>
            </a:r>
            <a:r>
              <a:rPr/>
              <a:t> and </a:t>
            </a:r>
            <a:r>
              <a:rPr>
                <a:latin typeface="Courier"/>
              </a:rPr>
              <a:t>bic_rank</a:t>
            </a:r>
            <a:r>
              <a:rPr/>
              <a:t>.</a:t>
            </a:r>
          </a:p>
          <a:p>
            <a:pPr lvl="0" indent="0" marL="0">
              <a:buNone/>
            </a:pPr>
            <a:r>
              <a:rPr/>
              <a:t>This shows that the Qualifications model is preferred to the other three model specifications, then the Health model. The Foundation model is third, and the model with both appears too complex and is not preferred to the Foundational model.</a:t>
            </a:r>
          </a:p>
          <a:p>
            <a:pPr lvl="0" indent="0" marL="0">
              <a:buNone/>
            </a:pPr>
            <a:r>
              <a:rPr/>
              <a:t>There is no difference in the rank ordering of models preferred by the AIC and BIC metrics.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Education/Qualification and Health Effects Summary</dc:title>
  <dc:creator>Jon Minton</dc:creator>
  <cp:keywords/>
  <dcterms:created xsi:type="dcterms:W3CDTF">2023-09-22T10:58:35Z</dcterms:created>
  <dcterms:modified xsi:type="dcterms:W3CDTF">2023-09-22T10:58:35Z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editor">
    <vt:lpwstr>visual</vt:lpwstr>
  </property>
  <property fmtid="{D5CDD505-2E9C-101B-9397-08002B2CF9AE}" pid="6" name="execute">
    <vt:lpwstr/>
  </property>
  <property fmtid="{D5CDD505-2E9C-101B-9397-08002B2CF9AE}" pid="7" name="header-includes">
    <vt:lpwstr/>
  </property>
  <property fmtid="{D5CDD505-2E9C-101B-9397-08002B2CF9AE}" pid="8" name="include-after">
    <vt:lpwstr/>
  </property>
  <property fmtid="{D5CDD505-2E9C-101B-9397-08002B2CF9AE}" pid="9" name="include-before">
    <vt:lpwstr/>
  </property>
  <property fmtid="{D5CDD505-2E9C-101B-9397-08002B2CF9AE}" pid="10" name="labels">
    <vt:lpwstr/>
  </property>
  <property fmtid="{D5CDD505-2E9C-101B-9397-08002B2CF9AE}" pid="11" name="toc-title">
    <vt:lpwstr>Table of contents</vt:lpwstr>
  </property>
</Properties>
</file>