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Education/Qualification and Health Effects Summary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Jon Minton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Dilemma</a:t>
            </a:r>
          </a:p>
        </p:txBody>
      </p:sp>
      <p:sp>
        <p:nvSpPr>
          <p:cNvPr id="3" name="Content Placeholder 2"/>
          <p:cNvSpPr>
            <a:spLocks noGrp="1"/>
          </p:cNvSpPr>
          <p:nvPr>
            <p:ph idx="1"/>
          </p:nvPr>
        </p:nvSpPr>
        <p:spPr/>
        <p:txBody>
          <a:bodyPr/>
          <a:lstStyle/>
          <a:p>
            <a:pPr lvl="0"/>
            <a:r>
              <a:rPr/>
              <a:t>The models with the best penalised fit are those considering </a:t>
            </a:r>
            <a:r>
              <a:rPr b="1"/>
              <a:t>Qualifications</a:t>
            </a:r>
            <a:r>
              <a:rPr/>
              <a:t> and </a:t>
            </a:r>
            <a:r>
              <a:rPr b="1"/>
              <a:t>Health</a:t>
            </a:r>
            <a:r>
              <a:rPr/>
              <a:t> separately</a:t>
            </a:r>
          </a:p>
          <a:p>
            <a:pPr lvl="0"/>
            <a:r>
              <a:rPr/>
              <a:t>The model with the worst penalised fit is that with both </a:t>
            </a:r>
            <a:r>
              <a:rPr b="1"/>
              <a:t>Qualifications</a:t>
            </a:r>
            <a:r>
              <a:rPr/>
              <a:t> </a:t>
            </a:r>
            <a:r>
              <a:rPr i="1"/>
              <a:t>and</a:t>
            </a:r>
            <a:r>
              <a:rPr/>
              <a:t> </a:t>
            </a:r>
            <a:r>
              <a:rPr b="1"/>
              <a:t>Health</a:t>
            </a:r>
            <a:r>
              <a:rPr/>
              <a:t>.</a:t>
            </a:r>
          </a:p>
          <a:p>
            <a:pPr lvl="0"/>
            <a:r>
              <a:rPr/>
              <a:t>But we are interested in something like </a:t>
            </a:r>
            <a:r>
              <a:rPr i="1"/>
              <a:t>ceteris paribus</a:t>
            </a:r>
            <a:r>
              <a:rPr/>
              <a:t> effects of intervening on one variable but not the other</a:t>
            </a:r>
          </a:p>
          <a:p>
            <a:pPr lvl="0" indent="0" marL="0">
              <a:buNone/>
            </a:pPr>
            <a:r>
              <a:rPr/>
              <a:t>We will present results from the Both model even though it has the poorest performance by these measures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Representative data</a:t>
            </a:r>
          </a:p>
        </p:txBody>
      </p:sp>
      <p:sp>
        <p:nvSpPr>
          <p:cNvPr id="3" name="Content Placeholder 2"/>
          <p:cNvSpPr>
            <a:spLocks noGrp="1"/>
          </p:cNvSpPr>
          <p:nvPr>
            <p:ph idx="1"/>
          </p:nvPr>
        </p:nvSpPr>
        <p:spPr/>
        <p:txBody>
          <a:bodyPr/>
          <a:lstStyle/>
          <a:p>
            <a:pPr lvl="0"/>
            <a:r>
              <a:rPr/>
              <a:t>Select wave J from UKHLS as it’s comparatively recent (and/but pre-pandemic)</a:t>
            </a:r>
          </a:p>
          <a:p>
            <a:pPr lvl="0" indent="0" marL="0">
              <a:buNone/>
            </a:pPr>
            <a:r>
              <a:rPr/>
              <a:t>Now let’s calculate the scenarios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Relative change, plotted</a:t>
            </a:r>
          </a:p>
        </p:txBody>
      </p:sp>
      <p:sp>
        <p:nvSpPr>
          <p:cNvPr id="4" name="Text Placeholder 3"/>
          <p:cNvSpPr>
            <a:spLocks noGrp="1"/>
          </p:cNvSpPr>
          <p:nvPr>
            <p:ph idx="2" sz="half" type="body"/>
          </p:nvPr>
        </p:nvSpPr>
        <p:spPr/>
        <p:txBody>
          <a:bodyPr/>
          <a:lstStyle/>
          <a:p>
            <a:pPr lvl="0" indent="0" marL="0">
              <a:buNone/>
            </a:pPr>
            <a:r>
              <a:rPr/>
              <a:t>Now let’s at least visualise this</a:t>
            </a:r>
          </a:p>
        </p:txBody>
      </p:sp>
      <p:pic>
        <p:nvPicPr>
          <p:cNvPr descr="21_summary_presentation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change, as a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lgn="l">
                        <a:buNone/>
                      </a:pPr>
                      <a:r>
                        <a:rPr/>
                        <a:t>output</a:t>
                      </a:r>
                    </a:p>
                  </a:txBody>
                  <a:tcPr/>
                </a:tc>
                <a:tc>
                  <a:txBody>
                    <a:bodyPr/>
                    <a:lstStyle/>
                    <a:p>
                      <a:pPr lvl="0" indent="0" marL="0" algn="l">
                        <a:buNone/>
                      </a:pPr>
                      <a:r>
                        <a:rPr/>
                        <a:t>state</a:t>
                      </a:r>
                    </a:p>
                  </a:txBody>
                  <a:tcPr/>
                </a:tc>
                <a:tc>
                  <a:txBody>
                    <a:bodyPr/>
                    <a:lstStyle/>
                    <a:p>
                      <a:pPr lvl="0" indent="0" marL="0" algn="r">
                        <a:buNone/>
                      </a:pPr>
                      <a:r>
                        <a:rPr/>
                        <a:t>counter_health</a:t>
                      </a:r>
                    </a:p>
                  </a:txBody>
                  <a:tcPr/>
                </a:tc>
                <a:tc>
                  <a:txBody>
                    <a:bodyPr/>
                    <a:lstStyle/>
                    <a:p>
                      <a:pPr lvl="0" indent="0" marL="0" algn="r">
                        <a:buNone/>
                      </a:pPr>
                      <a:r>
                        <a:rPr/>
                        <a:t>counter_quals</a:t>
                      </a:r>
                    </a:p>
                  </a:txBody>
                  <a:tcPr/>
                </a:tc>
                <a:tc>
                  <a:txBody>
                    <a:bodyPr/>
                    <a:lstStyle/>
                    <a:p>
                      <a:pPr lvl="0" indent="0" marL="0" algn="r">
                        <a:buNone/>
                      </a:pPr>
                      <a:r>
                        <a:rPr/>
                        <a:t>counter_both</a:t>
                      </a:r>
                    </a:p>
                  </a:txBody>
                  <a:tcPr/>
                </a:tc>
              </a:tr>
              <a:tr h="0">
                <a:tc>
                  <a:txBody>
                    <a:bodyPr/>
                    <a:lstStyle/>
                    <a:p>
                      <a:pPr lvl="0" indent="0" marL="0" algn="l">
                        <a:buNone/>
                      </a:pPr>
                      <a:r>
                        <a:rPr/>
                        <a:t>relative</a:t>
                      </a:r>
                    </a:p>
                  </a:txBody>
                </a:tc>
                <a:tc>
                  <a:txBody>
                    <a:bodyPr/>
                    <a:lstStyle/>
                    <a:p>
                      <a:pPr lvl="0" indent="0" marL="0" algn="l">
                        <a:buNone/>
                      </a:pPr>
                      <a:r>
                        <a:rPr/>
                        <a:t>Employed</a:t>
                      </a:r>
                    </a:p>
                  </a:txBody>
                </a:tc>
                <a:tc>
                  <a:txBody>
                    <a:bodyPr/>
                    <a:lstStyle/>
                    <a:p>
                      <a:pPr lvl="0" indent="0" marL="0" algn="r">
                        <a:buNone/>
                      </a:pPr>
                      <a:r>
                        <a:rPr/>
                        <a:t>102.4</a:t>
                      </a:r>
                    </a:p>
                  </a:txBody>
                </a:tc>
                <a:tc>
                  <a:txBody>
                    <a:bodyPr/>
                    <a:lstStyle/>
                    <a:p>
                      <a:pPr lvl="0" indent="0" marL="0" algn="r">
                        <a:buNone/>
                      </a:pPr>
                      <a:r>
                        <a:rPr/>
                        <a:t>100.7</a:t>
                      </a:r>
                    </a:p>
                  </a:txBody>
                </a:tc>
                <a:tc>
                  <a:txBody>
                    <a:bodyPr/>
                    <a:lstStyle/>
                    <a:p>
                      <a:pPr lvl="0" indent="0" marL="0" algn="r">
                        <a:buNone/>
                      </a:pPr>
                      <a:r>
                        <a:rPr/>
                        <a:t>103.1</a:t>
                      </a:r>
                    </a:p>
                  </a:txBody>
                </a:tc>
              </a:tr>
              <a:tr h="0">
                <a:tc>
                  <a:txBody>
                    <a:bodyPr/>
                    <a:lstStyle/>
                    <a:p>
                      <a:pPr lvl="0" indent="0" marL="0" algn="l">
                        <a:buNone/>
                      </a:pPr>
                      <a:r>
                        <a:rPr/>
                        <a:t>relative</a:t>
                      </a:r>
                    </a:p>
                  </a:txBody>
                </a:tc>
                <a:tc>
                  <a:txBody>
                    <a:bodyPr/>
                    <a:lstStyle/>
                    <a:p>
                      <a:pPr lvl="0" indent="0" marL="0" algn="l">
                        <a:buNone/>
                      </a:pPr>
                      <a:r>
                        <a:rPr/>
                        <a:t>Unemployed</a:t>
                      </a:r>
                    </a:p>
                  </a:txBody>
                </a:tc>
                <a:tc>
                  <a:txBody>
                    <a:bodyPr/>
                    <a:lstStyle/>
                    <a:p>
                      <a:pPr lvl="0" indent="0" marL="0" algn="r">
                        <a:buNone/>
                      </a:pPr>
                      <a:r>
                        <a:rPr/>
                        <a:t>87.7</a:t>
                      </a:r>
                    </a:p>
                  </a:txBody>
                </a:tc>
                <a:tc>
                  <a:txBody>
                    <a:bodyPr/>
                    <a:lstStyle/>
                    <a:p>
                      <a:pPr lvl="0" indent="0" marL="0" algn="r">
                        <a:buNone/>
                      </a:pPr>
                      <a:r>
                        <a:rPr/>
                        <a:t>90.0</a:t>
                      </a:r>
                    </a:p>
                  </a:txBody>
                </a:tc>
                <a:tc>
                  <a:txBody>
                    <a:bodyPr/>
                    <a:lstStyle/>
                    <a:p>
                      <a:pPr lvl="0" indent="0" marL="0" algn="r">
                        <a:buNone/>
                      </a:pPr>
                      <a:r>
                        <a:rPr/>
                        <a:t>78.1</a:t>
                      </a:r>
                    </a:p>
                  </a:txBody>
                </a:tc>
              </a:tr>
              <a:tr h="0">
                <a:tc>
                  <a:txBody>
                    <a:bodyPr/>
                    <a:lstStyle/>
                    <a:p>
                      <a:pPr lvl="0" indent="0" marL="0" algn="l">
                        <a:buNone/>
                      </a:pPr>
                      <a:r>
                        <a:rPr/>
                        <a:t>relative</a:t>
                      </a:r>
                    </a:p>
                  </a:txBody>
                </a:tc>
                <a:tc>
                  <a:txBody>
                    <a:bodyPr/>
                    <a:lstStyle/>
                    <a:p>
                      <a:pPr lvl="0" indent="0" marL="0" algn="l">
                        <a:buNone/>
                      </a:pPr>
                      <a:r>
                        <a:rPr/>
                        <a:t>Inactive student</a:t>
                      </a:r>
                    </a:p>
                  </a:txBody>
                </a:tc>
                <a:tc>
                  <a:txBody>
                    <a:bodyPr/>
                    <a:lstStyle/>
                    <a:p>
                      <a:pPr lvl="0" indent="0" marL="0" algn="r">
                        <a:buNone/>
                      </a:pPr>
                      <a:r>
                        <a:rPr/>
                        <a:t>106.7</a:t>
                      </a:r>
                    </a:p>
                  </a:txBody>
                </a:tc>
                <a:tc>
                  <a:txBody>
                    <a:bodyPr/>
                    <a:lstStyle/>
                    <a:p>
                      <a:pPr lvl="0" indent="0" marL="0" algn="r">
                        <a:buNone/>
                      </a:pPr>
                      <a:r>
                        <a:rPr/>
                        <a:t>121.1</a:t>
                      </a:r>
                    </a:p>
                  </a:txBody>
                </a:tc>
                <a:tc>
                  <a:txBody>
                    <a:bodyPr/>
                    <a:lstStyle/>
                    <a:p>
                      <a:pPr lvl="0" indent="0" marL="0" algn="r">
                        <a:buNone/>
                      </a:pPr>
                      <a:r>
                        <a:rPr/>
                        <a:t>130.0</a:t>
                      </a:r>
                    </a:p>
                  </a:txBody>
                </a:tc>
              </a:tr>
              <a:tr h="0">
                <a:tc>
                  <a:txBody>
                    <a:bodyPr/>
                    <a:lstStyle/>
                    <a:p>
                      <a:pPr lvl="0" indent="0" marL="0" algn="l">
                        <a:buNone/>
                      </a:pPr>
                      <a:r>
                        <a:rPr/>
                        <a:t>relative</a:t>
                      </a:r>
                    </a:p>
                  </a:txBody>
                </a:tc>
                <a:tc>
                  <a:txBody>
                    <a:bodyPr/>
                    <a:lstStyle/>
                    <a:p>
                      <a:pPr lvl="0" indent="0" marL="0" algn="l">
                        <a:buNone/>
                      </a:pPr>
                      <a:r>
                        <a:rPr/>
                        <a:t>Inactive care</a:t>
                      </a:r>
                    </a:p>
                  </a:txBody>
                </a:tc>
                <a:tc>
                  <a:txBody>
                    <a:bodyPr/>
                    <a:lstStyle/>
                    <a:p>
                      <a:pPr lvl="0" indent="0" marL="0" algn="r">
                        <a:buNone/>
                      </a:pPr>
                      <a:r>
                        <a:rPr/>
                        <a:t>98.6</a:t>
                      </a:r>
                    </a:p>
                  </a:txBody>
                </a:tc>
                <a:tc>
                  <a:txBody>
                    <a:bodyPr/>
                    <a:lstStyle/>
                    <a:p>
                      <a:pPr lvl="0" indent="0" marL="0" algn="r">
                        <a:buNone/>
                      </a:pPr>
                      <a:r>
                        <a:rPr/>
                        <a:t>88.5</a:t>
                      </a:r>
                    </a:p>
                  </a:txBody>
                </a:tc>
                <a:tc>
                  <a:txBody>
                    <a:bodyPr/>
                    <a:lstStyle/>
                    <a:p>
                      <a:pPr lvl="0" indent="0" marL="0" algn="r">
                        <a:buNone/>
                      </a:pPr>
                      <a:r>
                        <a:rPr/>
                        <a:t>86.3</a:t>
                      </a:r>
                    </a:p>
                  </a:txBody>
                </a:tc>
              </a:tr>
              <a:tr h="0">
                <a:tc>
                  <a:txBody>
                    <a:bodyPr/>
                    <a:lstStyle/>
                    <a:p>
                      <a:pPr lvl="0" indent="0" marL="0" algn="l">
                        <a:buNone/>
                      </a:pPr>
                      <a:r>
                        <a:rPr/>
                        <a:t>relative</a:t>
                      </a:r>
                    </a:p>
                  </a:txBody>
                </a:tc>
                <a:tc>
                  <a:txBody>
                    <a:bodyPr/>
                    <a:lstStyle/>
                    <a:p>
                      <a:pPr lvl="0" indent="0" marL="0" algn="l">
                        <a:buNone/>
                      </a:pPr>
                      <a:r>
                        <a:rPr/>
                        <a:t>Inactive long term sick</a:t>
                      </a:r>
                    </a:p>
                  </a:txBody>
                </a:tc>
                <a:tc>
                  <a:txBody>
                    <a:bodyPr/>
                    <a:lstStyle/>
                    <a:p>
                      <a:pPr lvl="0" indent="0" marL="0" algn="r">
                        <a:buNone/>
                      </a:pPr>
                      <a:r>
                        <a:rPr/>
                        <a:t>69.6</a:t>
                      </a:r>
                    </a:p>
                  </a:txBody>
                </a:tc>
                <a:tc>
                  <a:txBody>
                    <a:bodyPr/>
                    <a:lstStyle/>
                    <a:p>
                      <a:pPr lvl="0" indent="0" marL="0" algn="r">
                        <a:buNone/>
                      </a:pPr>
                      <a:r>
                        <a:rPr/>
                        <a:t>93.8</a:t>
                      </a:r>
                    </a:p>
                  </a:txBody>
                </a:tc>
                <a:tc>
                  <a:txBody>
                    <a:bodyPr/>
                    <a:lstStyle/>
                    <a:p>
                      <a:pPr lvl="0" indent="0" marL="0" algn="r">
                        <a:buNone/>
                      </a:pPr>
                      <a:r>
                        <a:rPr/>
                        <a:t>64.2</a:t>
                      </a:r>
                    </a:p>
                  </a:txBody>
                </a:tc>
              </a:tr>
              <a:tr h="0">
                <a:tc>
                  <a:txBody>
                    <a:bodyPr/>
                    <a:lstStyle/>
                    <a:p>
                      <a:pPr lvl="0" indent="0" marL="0" algn="l">
                        <a:buNone/>
                      </a:pPr>
                      <a:r>
                        <a:rPr/>
                        <a:t>relative</a:t>
                      </a:r>
                    </a:p>
                  </a:txBody>
                </a:tc>
                <a:tc>
                  <a:txBody>
                    <a:bodyPr/>
                    <a:lstStyle/>
                    <a:p>
                      <a:pPr lvl="0" indent="0" marL="0" algn="l">
                        <a:buNone/>
                      </a:pPr>
                      <a:r>
                        <a:rPr/>
                        <a:t>Inactive retired</a:t>
                      </a:r>
                    </a:p>
                  </a:txBody>
                </a:tc>
                <a:tc>
                  <a:txBody>
                    <a:bodyPr/>
                    <a:lstStyle/>
                    <a:p>
                      <a:pPr lvl="0" indent="0" marL="0" algn="r">
                        <a:buNone/>
                      </a:pPr>
                      <a:r>
                        <a:rPr/>
                        <a:t>98.8</a:t>
                      </a:r>
                    </a:p>
                  </a:txBody>
                </a:tc>
                <a:tc>
                  <a:txBody>
                    <a:bodyPr/>
                    <a:lstStyle/>
                    <a:p>
                      <a:pPr lvl="0" indent="0" marL="0" algn="r">
                        <a:buNone/>
                      </a:pPr>
                      <a:r>
                        <a:rPr/>
                        <a:t>112.6</a:t>
                      </a:r>
                    </a:p>
                  </a:txBody>
                </a:tc>
                <a:tc>
                  <a:txBody>
                    <a:bodyPr/>
                    <a:lstStyle/>
                    <a:p>
                      <a:pPr lvl="0" indent="0" marL="0" algn="r">
                        <a:buNone/>
                      </a:pPr>
                      <a:r>
                        <a:rPr/>
                        <a:t>111.8</a:t>
                      </a:r>
                    </a:p>
                  </a:txBody>
                </a:tc>
              </a:tr>
              <a:tr h="0">
                <a:tc>
                  <a:txBody>
                    <a:bodyPr/>
                    <a:lstStyle/>
                    <a:p>
                      <a:pPr lvl="0" indent="0" marL="0" algn="l">
                        <a:buNone/>
                      </a:pPr>
                      <a:r>
                        <a:rPr/>
                        <a:t>relative</a:t>
                      </a:r>
                    </a:p>
                  </a:txBody>
                </a:tc>
                <a:tc>
                  <a:txBody>
                    <a:bodyPr/>
                    <a:lstStyle/>
                    <a:p>
                      <a:pPr lvl="0" indent="0" marL="0" algn="l">
                        <a:buNone/>
                      </a:pPr>
                      <a:r>
                        <a:rPr/>
                        <a:t>Inactive other</a:t>
                      </a:r>
                    </a:p>
                  </a:txBody>
                </a:tc>
                <a:tc>
                  <a:txBody>
                    <a:bodyPr/>
                    <a:lstStyle/>
                    <a:p>
                      <a:pPr lvl="0" indent="0" marL="0" algn="r">
                        <a:buNone/>
                      </a:pPr>
                      <a:r>
                        <a:rPr/>
                        <a:t>86.9</a:t>
                      </a:r>
                    </a:p>
                  </a:txBody>
                </a:tc>
                <a:tc>
                  <a:txBody>
                    <a:bodyPr/>
                    <a:lstStyle/>
                    <a:p>
                      <a:pPr lvl="0" indent="0" marL="0" algn="r">
                        <a:buNone/>
                      </a:pPr>
                      <a:r>
                        <a:rPr/>
                        <a:t>119.2</a:t>
                      </a:r>
                    </a:p>
                  </a:txBody>
                </a:tc>
                <a:tc>
                  <a:txBody>
                    <a:bodyPr/>
                    <a:lstStyle/>
                    <a:p>
                      <a:pPr lvl="0" indent="0" marL="0" algn="r">
                        <a:buNone/>
                      </a:pPr>
                      <a:r>
                        <a:rPr/>
                        <a:t>103.4</a:t>
                      </a:r>
                    </a:p>
                  </a:txBody>
                </a:tc>
              </a:tr>
            </a:tbl>
          </a:graphicData>
        </a:graphic>
      </p:graphicFrame>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 the effect of health on labour market engagement</a:t>
            </a:r>
          </a:p>
        </p:txBody>
      </p:sp>
      <p:sp>
        <p:nvSpPr>
          <p:cNvPr id="3" name="Content Placeholder 2"/>
          <p:cNvSpPr>
            <a:spLocks noGrp="1"/>
          </p:cNvSpPr>
          <p:nvPr>
            <p:ph idx="1"/>
          </p:nvPr>
        </p:nvSpPr>
        <p:spPr/>
        <p:txBody>
          <a:bodyPr/>
          <a:lstStyle/>
          <a:p>
            <a:pPr lvl="0" indent="0" marL="0">
              <a:buNone/>
            </a:pPr>
            <a:r>
              <a:rPr/>
              <a:t>We use three types of approach:</a:t>
            </a:r>
          </a:p>
          <a:p>
            <a:pPr lvl="0" indent="-342900" marL="342900">
              <a:buAutoNum type="arabicPeriod"/>
            </a:pPr>
            <a:r>
              <a:rPr/>
              <a:t>Using </a:t>
            </a:r>
            <a:r>
              <a:rPr b="1"/>
              <a:t>reported long-term illness</a:t>
            </a:r>
            <a:r>
              <a:rPr/>
              <a:t> as a binary variable</a:t>
            </a:r>
          </a:p>
          <a:p>
            <a:pPr lvl="0" indent="-342900" marL="342900">
              <a:buAutoNum type="arabicPeriod"/>
            </a:pPr>
            <a:r>
              <a:rPr/>
              <a:t>Using </a:t>
            </a:r>
            <a:r>
              <a:rPr b="1"/>
              <a:t>scores on SF-12</a:t>
            </a:r>
            <a:r>
              <a:rPr/>
              <a:t>, mental and health sub-domain, as a continuous variable</a:t>
            </a:r>
          </a:p>
          <a:p>
            <a:pPr lvl="0" indent="-342900" marL="342900">
              <a:buAutoNum type="arabicPeriod"/>
            </a:pPr>
            <a:r>
              <a:rPr/>
              <a:t>Using reported presence or absence of </a:t>
            </a:r>
            <a:r>
              <a:rPr b="1"/>
              <a:t>specific clinically diagnosed medical conditions</a:t>
            </a:r>
            <a:r>
              <a:rPr/>
              <a:t> as a series of binary variables</a:t>
            </a:r>
          </a:p>
          <a:p>
            <a:pPr lvl="0" indent="0" marL="0">
              <a:buNone/>
            </a:pPr>
            <a:r>
              <a:rPr/>
              <a:t>We will now consider these three approaches in turn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approach (as a reminder)</a:t>
            </a:r>
          </a:p>
        </p:txBody>
      </p:sp>
      <p:sp>
        <p:nvSpPr>
          <p:cNvPr id="3" name="Content Placeholder 2"/>
          <p:cNvSpPr>
            <a:spLocks noGrp="1"/>
          </p:cNvSpPr>
          <p:nvPr>
            <p:ph idx="1"/>
          </p:nvPr>
        </p:nvSpPr>
        <p:spPr/>
        <p:txBody>
          <a:bodyPr/>
          <a:lstStyle/>
          <a:p>
            <a:pPr lvl="0" indent="0" marL="0">
              <a:buNone/>
            </a:pPr>
            <a:r>
              <a:rPr/>
              <a:t>The general approach taken is:</a:t>
            </a:r>
          </a:p>
          <a:p>
            <a:pPr lvl="0" indent="-342900" marL="342900">
              <a:buAutoNum type="arabicPeriod"/>
            </a:pPr>
            <a:r>
              <a:rPr/>
              <a:t>We decide on the variables to consider including as exposures</a:t>
            </a:r>
          </a:p>
          <a:p>
            <a:pPr lvl="0" indent="-342900" marL="342900">
              <a:buAutoNum type="arabicPeriod"/>
            </a:pPr>
            <a:r>
              <a:rPr/>
              <a:t>We fit a series of models with and without exposures to see if including the exposures adds to the quality of the model (Using the AIC/BIC criteria)</a:t>
            </a:r>
          </a:p>
          <a:p>
            <a:pPr lvl="1" indent="-342900" marL="685800">
              <a:buAutoNum type="arabicPeriod"/>
            </a:pPr>
            <a:r>
              <a:rPr/>
              <a:t>If a model with the exposure is preferred we use this for running baseline-counterfactual scenarios</a:t>
            </a:r>
          </a:p>
          <a:p>
            <a:pPr lvl="1" indent="-342900" marL="685800">
              <a:buAutoNum type="arabicPeriod"/>
            </a:pPr>
            <a:r>
              <a:rPr/>
              <a:t>Even if a model with exposure does not outcompete the foundational (no-exposure) specification we </a:t>
            </a:r>
            <a:r>
              <a:rPr i="1"/>
              <a:t>may</a:t>
            </a:r>
            <a:r>
              <a:rPr/>
              <a:t> still run it if there are sound clinical/epidemiological reasons to do so</a:t>
            </a:r>
          </a:p>
          <a:p>
            <a:pPr lvl="0" indent="-342900" marL="342900">
              <a:buAutoNum type="arabicPeriod"/>
            </a:pPr>
            <a:r>
              <a:rPr/>
              <a:t>We decide on a representative dataset to pass to the best exposure model to estimate the effects on economic (in)activity composition in the next wave under a do-nothing (</a:t>
            </a:r>
            <a:r>
              <a:rPr b="1"/>
              <a:t>baseline</a:t>
            </a:r>
            <a:r>
              <a:rPr/>
              <a:t>) scenario</a:t>
            </a:r>
          </a:p>
          <a:p>
            <a:pPr lvl="1" indent="-342900" marL="685800">
              <a:buAutoNum type="arabicPeriod"/>
            </a:pPr>
            <a:r>
              <a:rPr/>
              <a:t>This has usually been wave J of UKHLS</a:t>
            </a:r>
          </a:p>
          <a:p>
            <a:pPr lvl="0" indent="-342900" marL="342900">
              <a:buAutoNum type="arabicPeriod"/>
            </a:pPr>
            <a:r>
              <a:rPr/>
              <a:t>We modify the baseline dataset to allow the estimated effects of the exposure on economic (in)activity to be estimated. This produces one or more </a:t>
            </a:r>
            <a:r>
              <a:rPr b="1"/>
              <a:t>counterfactual</a:t>
            </a:r>
            <a:r>
              <a:rPr/>
              <a:t> scenarios</a:t>
            </a:r>
          </a:p>
          <a:p>
            <a:pPr lvl="0" indent="-342900" marL="342900">
              <a:buAutoNum type="arabicPeriod"/>
            </a:pPr>
            <a:r>
              <a:rPr/>
              <a:t>We compare the </a:t>
            </a:r>
            <a:r>
              <a:rPr b="1"/>
              <a:t>baseline</a:t>
            </a:r>
            <a:r>
              <a:rPr/>
              <a:t> and </a:t>
            </a:r>
            <a:r>
              <a:rPr b="1"/>
              <a:t>counterfactual</a:t>
            </a:r>
            <a:r>
              <a:rPr/>
              <a:t> scenarios’ estimated economic (in)activity compositions in absolute and relative terms:</a:t>
            </a:r>
          </a:p>
          <a:p>
            <a:pPr lvl="1" indent="-342900" marL="685800">
              <a:buAutoNum type="arabicPeriod"/>
            </a:pPr>
            <a:r>
              <a:rPr/>
              <a:t>Absolute differences: how many more/fewer people are (say) unemployed in the counterfactual scenario than the baseline scenario?</a:t>
            </a:r>
          </a:p>
          <a:p>
            <a:pPr lvl="1" indent="-342900" marL="685800">
              <a:buAutoNum type="arabicPeriod"/>
            </a:pPr>
            <a:r>
              <a:rPr/>
              <a:t>Relative differences: how many % higher/lower are the numbers (say) unemployed in the counterfactual scenario than the baseline scenario?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 based on reported long-term illness</a:t>
            </a:r>
          </a:p>
        </p:txBody>
      </p:sp>
      <p:sp>
        <p:nvSpPr>
          <p:cNvPr id="3" name="Content Placeholder 2"/>
          <p:cNvSpPr>
            <a:spLocks noGrp="1"/>
          </p:cNvSpPr>
          <p:nvPr>
            <p:ph idx="1"/>
          </p:nvPr>
        </p:nvSpPr>
        <p:spPr/>
        <p:txBody>
          <a:bodyPr/>
          <a:lstStyle/>
          <a:p>
            <a:pPr lvl="0" indent="0" marL="0">
              <a:buNone/>
            </a:pPr>
            <a:r>
              <a:rPr/>
              <a:t>Long-term illness is a binary variable: present/absent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Jointly modelling education changes and health changes</a:t>
            </a:r>
          </a:p>
        </p:txBody>
      </p:sp>
      <p:sp>
        <p:nvSpPr>
          <p:cNvPr id="3" name="Content Placeholder 2"/>
          <p:cNvSpPr>
            <a:spLocks noGrp="1"/>
          </p:cNvSpPr>
          <p:nvPr>
            <p:ph idx="1"/>
          </p:nvPr>
        </p:nvSpPr>
        <p:spPr/>
        <p:txBody>
          <a:bodyPr/>
          <a:lstStyle/>
          <a:p>
            <a:pPr lvl="0" indent="0" marL="0">
              <a:buNone/>
            </a:pPr>
            <a:r>
              <a:rPr/>
              <a:t>Let’s define this in PICO structure:</a:t>
            </a:r>
          </a:p>
          <a:p>
            <a:pPr lvl="0"/>
            <a:r>
              <a:rPr b="1"/>
              <a:t>Population</a:t>
            </a:r>
            <a:r>
              <a:rPr/>
              <a:t> Representative adults aged 25-60 years</a:t>
            </a:r>
          </a:p>
          <a:p>
            <a:pPr lvl="0"/>
            <a:r>
              <a:rPr b="1"/>
              <a:t>Intervention:</a:t>
            </a:r>
          </a:p>
          <a:p>
            <a:pPr lvl="1"/>
            <a:r>
              <a:rPr/>
              <a:t>Education: Everyone up one level (up to degree)</a:t>
            </a:r>
          </a:p>
          <a:p>
            <a:pPr lvl="1"/>
            <a:r>
              <a:rPr/>
              <a:t>Health: 1 SD unit change, equal through MH and PH path</a:t>
            </a:r>
          </a:p>
          <a:p>
            <a:pPr lvl="0"/>
            <a:r>
              <a:rPr b="1"/>
              <a:t>Comparator:</a:t>
            </a:r>
            <a:r>
              <a:rPr/>
              <a:t> No change in health or qualifications</a:t>
            </a:r>
          </a:p>
          <a:p>
            <a:pPr lvl="0"/>
            <a:r>
              <a:rPr b="1"/>
              <a:t>Outcome:</a:t>
            </a:r>
            <a:r>
              <a:rPr/>
              <a:t> Change in absolute and relative distribution of persons in EI/EA states, focusing on change in EI: LT sick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Get data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a:t>
            </a:r>
          </a:p>
        </p:txBody>
      </p:sp>
      <p:sp>
        <p:nvSpPr>
          <p:cNvPr id="3" name="Content Placeholder 2"/>
          <p:cNvSpPr>
            <a:spLocks noGrp="1"/>
          </p:cNvSpPr>
          <p:nvPr>
            <p:ph idx="1"/>
          </p:nvPr>
        </p:nvSpPr>
        <p:spPr/>
        <p:txBody>
          <a:bodyPr/>
          <a:lstStyle/>
          <a:p>
            <a:pPr lvl="0" indent="0">
              <a:buNone/>
            </a:pPr>
            <a:r>
              <a:rPr>
                <a:latin typeface="Courier"/>
              </a:rPr>
              <a:t># weights:  238 (198 variable)
initial  value 399791.131945 
iter  10 value 126639.517682
iter  20 value 103779.451831
iter  30 value 97088.637936
iter  40 value 91956.345766
iter  50 value 87944.976491
iter  60 value 85762.997646
iter  70 value 83126.138557
iter  80 value 81571.885958
iter  90 value 81262.495695
iter 100 value 81212.030099
final  value 81212.030099 
stopped after 100 iterations</a:t>
            </a:r>
          </a:p>
          <a:p>
            <a:pPr lvl="0" indent="0">
              <a:buNone/>
            </a:pPr>
            <a:r>
              <a:rPr>
                <a:latin typeface="Courier"/>
              </a:rPr>
              <a:t># weights:  259 (216 variable)
initial  value 399791.131945 
iter  10 value 215001.009243
iter  20 value 177848.963491
iter  30 value 156796.609415
iter  40 value 142652.781894
iter  50 value 123418.798186
iter  60 value 108871.149235
iter  70 value 96731.000821
iter  80 value 88936.643276
iter  90 value 84020.780544
iter 100 value 80793.162794
final  value 80793.162794 
stopped after 100 iterations</a:t>
            </a:r>
          </a:p>
          <a:p>
            <a:pPr lvl="0" indent="0">
              <a:buNone/>
            </a:pPr>
            <a:r>
              <a:rPr>
                <a:latin typeface="Courier"/>
              </a:rPr>
              <a:t># weights:  252 (210 variable)
initial  value 399791.131945 
iter  10 value 144032.727280
iter  20 value 124919.751476
iter  30 value 111976.041567
iter  40 value 101875.629993
iter  50 value 95450.092194
iter  60 value 89460.648702
iter  70 value 85223.775743
iter  80 value 82788.860638
iter  90 value 81265.601333
iter 100 value 80668.974336
final  value 80668.974336 
stopped after 100 iterations</a:t>
            </a:r>
          </a:p>
          <a:p>
            <a:pPr lvl="0" indent="0">
              <a:buNone/>
            </a:pPr>
            <a:r>
              <a:rPr>
                <a:latin typeface="Courier"/>
              </a:rPr>
              <a:t># weights:  273 (228 variable)
initial  value 399791.131945 
iter  10 value 212049.576681
iter  20 value 178239.604541
iter  30 value 160609.074880
iter  40 value 143240.736144
iter  50 value 124882.672065
iter  60 value 114415.699568
iter  70 value 103729.936738
iter  80 value 92907.844453
iter  90 value 86511.227083
iter 100 value 82471.169387
final  value 82471.169387 
stopped after 100 iterations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comparison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lgn="l">
                        <a:buNone/>
                      </a:pPr>
                      <a:r>
                        <a:rPr/>
                        <a:t>model_name</a:t>
                      </a:r>
                    </a:p>
                  </a:txBody>
                  <a:tcPr/>
                </a:tc>
                <a:tc>
                  <a:txBody>
                    <a:bodyPr/>
                    <a:lstStyle/>
                    <a:p>
                      <a:pPr lvl="0" indent="0" marL="0" algn="r">
                        <a:buNone/>
                      </a:pPr>
                      <a:r>
                        <a:rPr/>
                        <a:t>aic</a:t>
                      </a:r>
                    </a:p>
                  </a:txBody>
                  <a:tcPr/>
                </a:tc>
                <a:tc>
                  <a:txBody>
                    <a:bodyPr/>
                    <a:lstStyle/>
                    <a:p>
                      <a:pPr lvl="0" indent="0" marL="0" algn="r">
                        <a:buNone/>
                      </a:pPr>
                      <a:r>
                        <a:rPr/>
                        <a:t>bic</a:t>
                      </a:r>
                    </a:p>
                  </a:txBody>
                  <a:tcPr/>
                </a:tc>
                <a:tc>
                  <a:txBody>
                    <a:bodyPr/>
                    <a:lstStyle/>
                    <a:p>
                      <a:pPr lvl="0" indent="0" marL="0" algn="r">
                        <a:buNone/>
                      </a:pPr>
                      <a:r>
                        <a:rPr/>
                        <a:t>aic_rank</a:t>
                      </a:r>
                    </a:p>
                  </a:txBody>
                  <a:tcPr/>
                </a:tc>
                <a:tc>
                  <a:txBody>
                    <a:bodyPr/>
                    <a:lstStyle/>
                    <a:p>
                      <a:pPr lvl="0" indent="0" marL="0" algn="r">
                        <a:buNone/>
                      </a:pPr>
                      <a:r>
                        <a:rPr/>
                        <a:t>bic_rank</a:t>
                      </a:r>
                    </a:p>
                  </a:txBody>
                  <a:tcPr/>
                </a:tc>
              </a:tr>
              <a:tr h="0">
                <a:tc>
                  <a:txBody>
                    <a:bodyPr/>
                    <a:lstStyle/>
                    <a:p>
                      <a:pPr lvl="0" indent="0" marL="0" algn="l">
                        <a:buNone/>
                      </a:pPr>
                      <a:r>
                        <a:rPr/>
                        <a:t>Qualifications</a:t>
                      </a:r>
                    </a:p>
                  </a:txBody>
                </a:tc>
                <a:tc>
                  <a:txBody>
                    <a:bodyPr/>
                    <a:lstStyle/>
                    <a:p>
                      <a:pPr lvl="0" indent="0" marL="0" algn="r">
                        <a:buNone/>
                      </a:pPr>
                      <a:r>
                        <a:rPr/>
                        <a:t>161613.9</a:t>
                      </a:r>
                    </a:p>
                  </a:txBody>
                </a:tc>
                <a:tc>
                  <a:txBody>
                    <a:bodyPr/>
                    <a:lstStyle/>
                    <a:p>
                      <a:pPr lvl="0" indent="0" marL="0" algn="r">
                        <a:buNone/>
                      </a:pPr>
                      <a:r>
                        <a:rPr/>
                        <a:t>163026.1</a:t>
                      </a:r>
                    </a:p>
                  </a:txBody>
                </a:tc>
                <a:tc>
                  <a:txBody>
                    <a:bodyPr/>
                    <a:lstStyle/>
                    <a:p>
                      <a:pPr lvl="0" indent="0" marL="0" algn="r">
                        <a:buNone/>
                      </a:pPr>
                      <a:r>
                        <a:rPr/>
                        <a:t>1</a:t>
                      </a:r>
                    </a:p>
                  </a:txBody>
                </a:tc>
                <a:tc>
                  <a:txBody>
                    <a:bodyPr/>
                    <a:lstStyle/>
                    <a:p>
                      <a:pPr lvl="0" indent="0" marL="0" algn="r">
                        <a:buNone/>
                      </a:pPr>
                      <a:r>
                        <a:rPr/>
                        <a:t>1</a:t>
                      </a:r>
                    </a:p>
                  </a:txBody>
                </a:tc>
              </a:tr>
              <a:tr h="0">
                <a:tc>
                  <a:txBody>
                    <a:bodyPr/>
                    <a:lstStyle/>
                    <a:p>
                      <a:pPr lvl="0" indent="0" marL="0" algn="l">
                        <a:buNone/>
                      </a:pPr>
                      <a:r>
                        <a:rPr/>
                        <a:t>Health</a:t>
                      </a:r>
                    </a:p>
                  </a:txBody>
                </a:tc>
                <a:tc>
                  <a:txBody>
                    <a:bodyPr/>
                    <a:lstStyle/>
                    <a:p>
                      <a:pPr lvl="0" indent="0" marL="0" algn="r">
                        <a:buNone/>
                      </a:pPr>
                      <a:r>
                        <a:rPr/>
                        <a:t>161874.3</a:t>
                      </a:r>
                    </a:p>
                  </a:txBody>
                </a:tc>
                <a:tc>
                  <a:txBody>
                    <a:bodyPr/>
                    <a:lstStyle/>
                    <a:p>
                      <a:pPr lvl="0" indent="0" marL="0" algn="r">
                        <a:buNone/>
                      </a:pPr>
                      <a:r>
                        <a:rPr/>
                        <a:t>163347.9</a:t>
                      </a:r>
                    </a:p>
                  </a:txBody>
                </a:tc>
                <a:tc>
                  <a:txBody>
                    <a:bodyPr/>
                    <a:lstStyle/>
                    <a:p>
                      <a:pPr lvl="0" indent="0" marL="0" algn="r">
                        <a:buNone/>
                      </a:pPr>
                      <a:r>
                        <a:rPr/>
                        <a:t>2</a:t>
                      </a:r>
                    </a:p>
                  </a:txBody>
                </a:tc>
                <a:tc>
                  <a:txBody>
                    <a:bodyPr/>
                    <a:lstStyle/>
                    <a:p>
                      <a:pPr lvl="0" indent="0" marL="0" algn="r">
                        <a:buNone/>
                      </a:pPr>
                      <a:r>
                        <a:rPr/>
                        <a:t>2</a:t>
                      </a:r>
                    </a:p>
                  </a:txBody>
                </a:tc>
              </a:tr>
              <a:tr h="0">
                <a:tc>
                  <a:txBody>
                    <a:bodyPr/>
                    <a:lstStyle/>
                    <a:p>
                      <a:pPr lvl="0" indent="0" marL="0" algn="l">
                        <a:buNone/>
                      </a:pPr>
                      <a:r>
                        <a:rPr/>
                        <a:t>Foundational</a:t>
                      </a:r>
                    </a:p>
                  </a:txBody>
                </a:tc>
                <a:tc>
                  <a:txBody>
                    <a:bodyPr/>
                    <a:lstStyle/>
                    <a:p>
                      <a:pPr lvl="0" indent="0" marL="0" algn="r">
                        <a:buNone/>
                      </a:pPr>
                      <a:r>
                        <a:rPr/>
                        <a:t>162676.1</a:t>
                      </a:r>
                    </a:p>
                  </a:txBody>
                </a:tc>
                <a:tc>
                  <a:txBody>
                    <a:bodyPr/>
                    <a:lstStyle/>
                    <a:p>
                      <a:pPr lvl="0" indent="0" marL="0" algn="r">
                        <a:buNone/>
                      </a:pPr>
                      <a:r>
                        <a:rPr/>
                        <a:t>163965.4</a:t>
                      </a:r>
                    </a:p>
                  </a:txBody>
                </a:tc>
                <a:tc>
                  <a:txBody>
                    <a:bodyPr/>
                    <a:lstStyle/>
                    <a:p>
                      <a:pPr lvl="0" indent="0" marL="0" algn="r">
                        <a:buNone/>
                      </a:pPr>
                      <a:r>
                        <a:rPr/>
                        <a:t>3</a:t>
                      </a:r>
                    </a:p>
                  </a:txBody>
                </a:tc>
                <a:tc>
                  <a:txBody>
                    <a:bodyPr/>
                    <a:lstStyle/>
                    <a:p>
                      <a:pPr lvl="0" indent="0" marL="0" algn="r">
                        <a:buNone/>
                      </a:pPr>
                      <a:r>
                        <a:rPr/>
                        <a:t>3</a:t>
                      </a:r>
                    </a:p>
                  </a:txBody>
                </a:tc>
              </a:tr>
              <a:tr h="0">
                <a:tc>
                  <a:txBody>
                    <a:bodyPr/>
                    <a:lstStyle/>
                    <a:p>
                      <a:pPr lvl="0" indent="0" marL="0" algn="l">
                        <a:buNone/>
                      </a:pPr>
                      <a:r>
                        <a:rPr/>
                        <a:t>Both</a:t>
                      </a:r>
                    </a:p>
                  </a:txBody>
                </a:tc>
                <a:tc>
                  <a:txBody>
                    <a:bodyPr/>
                    <a:lstStyle/>
                    <a:p>
                      <a:pPr lvl="0" indent="0" marL="0" algn="r">
                        <a:buNone/>
                      </a:pPr>
                      <a:r>
                        <a:rPr/>
                        <a:t>165254.3</a:t>
                      </a:r>
                    </a:p>
                  </a:txBody>
                </a:tc>
                <a:tc>
                  <a:txBody>
                    <a:bodyPr/>
                    <a:lstStyle/>
                    <a:p>
                      <a:pPr lvl="0" indent="0" marL="0" algn="r">
                        <a:buNone/>
                      </a:pPr>
                      <a:r>
                        <a:rPr/>
                        <a:t>166850.7</a:t>
                      </a:r>
                    </a:p>
                  </a:txBody>
                </a:tc>
                <a:tc>
                  <a:txBody>
                    <a:bodyPr/>
                    <a:lstStyle/>
                    <a:p>
                      <a:pPr lvl="0" indent="0" marL="0" algn="r">
                        <a:buNone/>
                      </a:pPr>
                      <a:r>
                        <a:rPr/>
                        <a:t>4</a:t>
                      </a:r>
                    </a:p>
                  </a:txBody>
                </a:tc>
                <a:tc>
                  <a:txBody>
                    <a:bodyPr/>
                    <a:lstStyle/>
                    <a:p>
                      <a:pPr lvl="0" indent="0" marL="0" algn="r">
                        <a:buNone/>
                      </a:pPr>
                      <a:r>
                        <a:rPr/>
                        <a:t>4</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Lower BIC and AIC scores are better. The models are arranged from lowest to highest, and ranks shown as </a:t>
            </a:r>
            <a:r>
              <a:rPr>
                <a:latin typeface="Courier"/>
              </a:rPr>
              <a:t>aic_rank</a:t>
            </a:r>
            <a:r>
              <a:rPr/>
              <a:t> and </a:t>
            </a:r>
            <a:r>
              <a:rPr>
                <a:latin typeface="Courier"/>
              </a:rPr>
              <a:t>bic_rank</a:t>
            </a:r>
            <a:r>
              <a:rPr/>
              <a:t>.</a:t>
            </a:r>
          </a:p>
          <a:p>
            <a:pPr lvl="0" indent="0" marL="0">
              <a:buNone/>
            </a:pPr>
            <a:r>
              <a:rPr/>
              <a:t>This shows that the Qualifications model is preferred to the other three model specifications, then the Health model. The Foundation model is third, and the model with both appears too complex and is not preferred to the Foundational model.</a:t>
            </a:r>
          </a:p>
          <a:p>
            <a:pPr lvl="0" indent="0" marL="0">
              <a:buNone/>
            </a:pPr>
            <a:r>
              <a:rPr/>
              <a:t>There is no difference in the rank ordering of models preferred by the AIC and BIC metrics.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Education/Qualification and Health Effects Summary</dc:title>
  <dc:creator>Jon Minton</dc:creator>
  <cp:keywords/>
  <dcterms:created xsi:type="dcterms:W3CDTF">2023-09-21T16:00:39Z</dcterms:created>
  <dcterms:modified xsi:type="dcterms:W3CDTF">2023-09-21T16:00:39Z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