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Education, Qualification and Health Effects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Jon Minton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the effect of health on labour market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three types of approach:</a:t>
            </a:r>
          </a:p>
          <a:p>
            <a:pPr lvl="0" indent="-342900" marL="342900">
              <a:buAutoNum type="arabicPeriod"/>
            </a:pPr>
            <a:r>
              <a:rPr/>
              <a:t>Using </a:t>
            </a:r>
            <a:r>
              <a:rPr b="1"/>
              <a:t>reported long-term illness</a:t>
            </a:r>
            <a:r>
              <a:rPr/>
              <a:t> as a binary variable</a:t>
            </a:r>
          </a:p>
          <a:p>
            <a:pPr lvl="0" indent="-342900" marL="342900">
              <a:buAutoNum type="arabicPeriod"/>
            </a:pPr>
            <a:r>
              <a:rPr/>
              <a:t>Using </a:t>
            </a:r>
            <a:r>
              <a:rPr b="1"/>
              <a:t>scores on SF-12</a:t>
            </a:r>
            <a:r>
              <a:rPr/>
              <a:t>, mental and health sub-domain, as a continuous variable</a:t>
            </a:r>
          </a:p>
          <a:p>
            <a:pPr lvl="0" indent="-342900" marL="342900">
              <a:buAutoNum type="arabicPeriod"/>
            </a:pPr>
            <a:r>
              <a:rPr/>
              <a:t>Using reported presence or absence of </a:t>
            </a:r>
            <a:r>
              <a:rPr b="1"/>
              <a:t>specific clinically diagnosed medical conditions</a:t>
            </a:r>
            <a:r>
              <a:rPr/>
              <a:t> as a series of binary variables</a:t>
            </a:r>
          </a:p>
          <a:p>
            <a:pPr lvl="0" indent="0" marL="0">
              <a:buNone/>
            </a:pPr>
            <a:r>
              <a:rPr/>
              <a:t>We will now consider these three approaches in turn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approach (as a reminder)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general approach taken is:</a:t>
            </a:r>
          </a:p>
          <a:p>
            <a:pPr lvl="0" indent="-342900" marL="342900">
              <a:buAutoNum type="arabicPeriod"/>
            </a:pPr>
            <a:r>
              <a:rPr/>
              <a:t>We decide on the variables to consider including as exposures</a:t>
            </a:r>
          </a:p>
          <a:p>
            <a:pPr lvl="0" indent="-342900" marL="342900">
              <a:buAutoNum type="arabicPeriod"/>
            </a:pPr>
            <a:r>
              <a:rPr/>
              <a:t>We fit a series of models with and without exposures to see if including the exposures adds to the quality of the model (Using the AIC/BIC criteria)</a:t>
            </a:r>
          </a:p>
          <a:p>
            <a:pPr lvl="1" indent="-342900" marL="685800">
              <a:buAutoNum type="arabicPeriod"/>
            </a:pPr>
            <a:r>
              <a:rPr/>
              <a:t>If a model with the exposure is preferred we use this for running baseline-counterfactual scenarios</a:t>
            </a:r>
          </a:p>
          <a:p>
            <a:pPr lvl="1" indent="-342900" marL="685800">
              <a:buAutoNum type="arabicPeriod"/>
            </a:pPr>
            <a:r>
              <a:rPr/>
              <a:t>Even if a model with exposure does not outcompete the foundational (no-exposure) specification we </a:t>
            </a:r>
            <a:r>
              <a:rPr i="1"/>
              <a:t>may</a:t>
            </a:r>
            <a:r>
              <a:rPr/>
              <a:t> still run it if there are sound clinical/epidemiological reasons to do so</a:t>
            </a:r>
          </a:p>
          <a:p>
            <a:pPr lvl="0" indent="-342900" marL="342900">
              <a:buAutoNum type="arabicPeriod"/>
            </a:pPr>
            <a:r>
              <a:rPr/>
              <a:t>We decide on a representative dataset to pass to the best exposure model to estimate the effects on economic (in)activity composition in the next wave under a do-nothing (</a:t>
            </a:r>
            <a:r>
              <a:rPr b="1"/>
              <a:t>baseline</a:t>
            </a:r>
            <a:r>
              <a:rPr/>
              <a:t>) scenario</a:t>
            </a:r>
          </a:p>
          <a:p>
            <a:pPr lvl="1" indent="-342900" marL="685800">
              <a:buAutoNum type="arabicPeriod"/>
            </a:pPr>
            <a:r>
              <a:rPr/>
              <a:t>This has usually been wave J of UKHLS</a:t>
            </a:r>
          </a:p>
          <a:p>
            <a:pPr lvl="0" indent="-342900" marL="342900">
              <a:buAutoNum type="arabicPeriod"/>
            </a:pPr>
            <a:r>
              <a:rPr/>
              <a:t>We modify the baseline dataset to allow the estimated effects of the exposure on economic (in)activity to be estimated. This produces one or more </a:t>
            </a:r>
            <a:r>
              <a:rPr b="1"/>
              <a:t>counterfactual</a:t>
            </a:r>
            <a:r>
              <a:rPr/>
              <a:t> scenarios</a:t>
            </a:r>
          </a:p>
          <a:p>
            <a:pPr lvl="0" indent="-342900" marL="342900">
              <a:buAutoNum type="arabicPeriod"/>
            </a:pPr>
            <a:r>
              <a:rPr/>
              <a:t>We compare the </a:t>
            </a:r>
            <a:r>
              <a:rPr b="1"/>
              <a:t>baseline</a:t>
            </a:r>
            <a:r>
              <a:rPr/>
              <a:t> and </a:t>
            </a:r>
            <a:r>
              <a:rPr b="1"/>
              <a:t>counterfactual</a:t>
            </a:r>
            <a:r>
              <a:rPr/>
              <a:t> scenarios’ estimated economic (in)activity compositions in absolute and relative terms:</a:t>
            </a:r>
          </a:p>
          <a:p>
            <a:pPr lvl="1" indent="-342900" marL="685800">
              <a:buAutoNum type="arabicPeriod"/>
            </a:pPr>
            <a:r>
              <a:rPr/>
              <a:t>Absolute differences: how many more/fewer people are (say) unemployed in the counterfactual scenario than the baseline scenario?</a:t>
            </a:r>
          </a:p>
          <a:p>
            <a:pPr lvl="1" indent="-342900" marL="685800">
              <a:buAutoNum type="arabicPeriod"/>
            </a:pPr>
            <a:r>
              <a:rPr/>
              <a:t>Relative differences: how many % higher/lower are the numbers (say) unemployed in the counterfactual scenario than the baseline scenario?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Education, Qualification and Health Effects Summary</dc:title>
  <dc:creator>Jon Minton</dc:creator>
  <cp:keywords/>
  <dcterms:created xsi:type="dcterms:W3CDTF">2023-09-21T13:54:08Z</dcterms:created>
  <dcterms:modified xsi:type="dcterms:W3CDTF">2023-09-21T13:54:08Z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