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2" d="100"/>
          <a:sy n="122" d="100"/>
        </p:scale>
        <p:origin x="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2BD4A-7D0D-CF1F-B869-887980CD8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5387F-C3BB-2A90-0776-88D8C768C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034F-D603-56A8-5F3C-5D88CA0C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AC86-D113-334C-B85B-EFDB00FC4B21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B40F8-7784-C655-24BD-CD870A64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6C480-AD49-3BA8-9330-57F1A8875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886B-C671-304C-958C-8EA463BE4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9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561D-DD59-8FD1-DFC6-A3DE7F63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57EF6-5BF2-60A2-FF74-699F93ACA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446D0-86A8-9037-7FBF-54E2B164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AC86-D113-334C-B85B-EFDB00FC4B21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8C891-6C31-6D97-3F3E-745E8725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30E-39DB-A0BA-F93A-474038DB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886B-C671-304C-958C-8EA463BE4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74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F0BA7-9792-E4FF-C7D1-FF7DCB0B4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04EFE-A756-CBCC-EA50-863F537AB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3E316-B3D8-F983-CC4E-0F33DF4E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AC86-D113-334C-B85B-EFDB00FC4B21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D8676-E92D-0179-DD7C-D4ADA835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E503E-FE61-D841-4C48-BC6C7848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886B-C671-304C-958C-8EA463BE4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7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06467-C219-E610-52D4-193D10878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08692-FB76-967D-5DB6-F97688439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C02BD-2527-543F-2630-4CFFE834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AC86-D113-334C-B85B-EFDB00FC4B21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FD626-3CAB-4D90-881C-D6E290819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97D27-E40D-64A3-B171-41CD309B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886B-C671-304C-958C-8EA463BE4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2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268E-78C4-597A-CE71-162639057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7B553-DEC4-079C-922F-3B7BC774F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530DB-17E0-BD17-5066-6C7F5B41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AC86-D113-334C-B85B-EFDB00FC4B21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52164-77D1-F882-E896-7A954059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87A03-D905-1F4D-9EA1-6B5E480C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886B-C671-304C-958C-8EA463BE4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3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D4A2-35D7-4396-2711-AA351E3D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65EC7-4E52-D900-B294-D1DD90522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C7554-4D15-59FB-16AD-C3EA9E6B6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6D652-E9AA-0742-E78F-8A6331E7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AC86-D113-334C-B85B-EFDB00FC4B21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59844-C725-D9E5-573A-A8162F59F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61D36-8111-B31F-8F87-87307D4C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886B-C671-304C-958C-8EA463BE4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3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8B9E-7D3C-35F1-E1BA-DE10C7E77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8D4E4-5F8F-082B-F599-D9D851AAB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61FFC-4D67-1F45-DD6B-77D6C568B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B1D9D-4056-9BDA-D511-5E17C0F4E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6829CD-75D3-55BD-8993-089624C5F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58ACE5-EA73-7A1E-8455-8104A8B7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AC86-D113-334C-B85B-EFDB00FC4B21}" type="datetimeFigureOut">
              <a:rPr lang="en-US" smtClean="0"/>
              <a:t>9/21/23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D64B71-296C-4C1A-8152-EAF86070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05A7C-9EA3-B24D-5E03-FD6F01C8B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886B-C671-304C-958C-8EA463BE4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0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31E14-59EB-0904-145F-C76A8A21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7A086F-0DF4-E66B-D52D-5FB9C718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AC86-D113-334C-B85B-EFDB00FC4B21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C2034-1856-1EB3-CA8E-6715C8A8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439D7-E961-7F73-38B9-66D6AADC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886B-C671-304C-958C-8EA463BE4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3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032A09-B76F-EFE7-7438-9B35A3202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AC86-D113-334C-B85B-EFDB00FC4B21}" type="datetimeFigureOut">
              <a:rPr lang="en-US" smtClean="0"/>
              <a:t>9/21/23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D8B8B-B161-06D9-3772-DB462F6A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6AEA4-7193-AC80-D498-9FA50836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886B-C671-304C-958C-8EA463BE4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92E8-02EB-A0EC-48F1-0DAB3393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98C3-0821-92AB-5677-B635891F7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A7ECC-8674-30B6-F378-BF0245271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66103-57B5-880D-DCD9-2F69EB30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AC86-D113-334C-B85B-EFDB00FC4B21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70211-2379-D9A4-1BBC-81537B14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EF3B6-450E-F0D0-A2F2-58E8DBC1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886B-C671-304C-958C-8EA463BE4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3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14A7-D094-B315-0536-35ABD3DB2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82BF0-946F-6445-82F2-0EBFB7BDD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15515-4FF0-D813-CA27-3030499D4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CBD4E-9C28-212C-A086-A6147E50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AC86-D113-334C-B85B-EFDB00FC4B21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183DB-D451-2FF2-AD85-3D4C313B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B6A4F-78B8-81D5-F116-E12D9EF0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886B-C671-304C-958C-8EA463BE4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6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186BD-0D65-5F89-CA34-BD375B317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4F02F-7513-705E-F2D7-2FF8F36C8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70D3E-58BE-8FCB-D53E-C02A42F09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0AC86-D113-334C-B85B-EFDB00FC4B21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4B9F4-2C08-5038-878D-F577FF262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15A8D-6BFB-DDC9-EBEE-A3F3A9DC1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F886B-C671-304C-958C-8EA463BE4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6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4E77-B50D-4F52-3CF0-04D531F99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45AC4-43BC-B986-5BA1-F95E7ADFEF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0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C0DD-38F6-AB79-7411-1162A210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further improving the modelling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9D8E8-7D6A-13D7-F687-6983DCB87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r>
              <a:rPr lang="en-US" dirty="0"/>
              <a:t>There are plenty of specific ways the general framework could be improved. These break down broadly into the following components:</a:t>
            </a:r>
          </a:p>
          <a:p>
            <a:pPr marL="514350" indent="-514350">
              <a:buAutoNum type="arabicPeriod"/>
            </a:pPr>
            <a:r>
              <a:rPr lang="en-US" b="1" dirty="0"/>
              <a:t>Data</a:t>
            </a:r>
          </a:p>
          <a:p>
            <a:pPr marL="971550" lvl="1" indent="-514350">
              <a:buAutoNum type="arabicPeriod"/>
            </a:pPr>
            <a:r>
              <a:rPr lang="en-US" dirty="0"/>
              <a:t>Better imputation of missing data</a:t>
            </a:r>
          </a:p>
          <a:p>
            <a:pPr marL="514350" indent="-514350">
              <a:buAutoNum type="arabicPeriod"/>
            </a:pPr>
            <a:r>
              <a:rPr lang="en-US" b="1" dirty="0"/>
              <a:t>Model development/selection</a:t>
            </a:r>
          </a:p>
          <a:p>
            <a:pPr marL="971550" lvl="1" indent="-514350">
              <a:buAutoNum type="arabicPeriod"/>
            </a:pPr>
            <a:r>
              <a:rPr lang="en-US" dirty="0"/>
              <a:t>Better ways of assessing model fit</a:t>
            </a:r>
          </a:p>
          <a:p>
            <a:pPr marL="971550" lvl="1" indent="-514350">
              <a:buAutoNum type="arabicPeriod"/>
            </a:pPr>
            <a:r>
              <a:rPr lang="en-US" dirty="0"/>
              <a:t>Better foundational model specification</a:t>
            </a:r>
          </a:p>
          <a:p>
            <a:pPr marL="514350" indent="-514350">
              <a:buAutoNum type="arabicPeriod"/>
            </a:pPr>
            <a:r>
              <a:rPr lang="en-US" b="1" dirty="0"/>
              <a:t>Scenario production</a:t>
            </a:r>
          </a:p>
          <a:p>
            <a:pPr marL="971550" lvl="1" indent="-514350">
              <a:buAutoNum type="arabicPeriod"/>
            </a:pPr>
            <a:r>
              <a:rPr lang="en-US" dirty="0"/>
              <a:t>Better ways of deciding what the counterfactuals should be</a:t>
            </a:r>
          </a:p>
          <a:p>
            <a:pPr marL="971550" lvl="1" indent="-514350">
              <a:buAutoNum type="arabicPeriod"/>
            </a:pPr>
            <a:r>
              <a:rPr lang="en-US" dirty="0"/>
              <a:t>Use of illustrative vignettes to show what the models are predicting</a:t>
            </a:r>
          </a:p>
          <a:p>
            <a:pPr marL="514350" indent="-514350">
              <a:buAutoNum type="arabicPeriod"/>
            </a:pPr>
            <a:r>
              <a:rPr lang="en-US" b="1" dirty="0"/>
              <a:t>Communication/outputs</a:t>
            </a:r>
          </a:p>
          <a:p>
            <a:pPr marL="971550" lvl="1" indent="-514350">
              <a:buAutoNum type="arabicPeriod"/>
            </a:pPr>
            <a:r>
              <a:rPr lang="en-US" dirty="0"/>
              <a:t>Develop a more streamlined approach to producing static outputs</a:t>
            </a:r>
          </a:p>
          <a:p>
            <a:pPr marL="971550" lvl="1" indent="-514350">
              <a:buAutoNum type="arabicPeriod"/>
            </a:pPr>
            <a:r>
              <a:rPr lang="en-US" dirty="0"/>
              <a:t>Develop interactive tools for allowing end-users to compare scenarios, health domains, vignettes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r>
              <a:rPr lang="en-US" dirty="0"/>
              <a:t>Different types of expertise will be required for improving different steps along the way.</a:t>
            </a:r>
          </a:p>
          <a:p>
            <a:r>
              <a:rPr lang="en-US" dirty="0"/>
              <a:t>Some will likely be found in-house e.g. </a:t>
            </a:r>
          </a:p>
          <a:p>
            <a:pPr lvl="1"/>
            <a:r>
              <a:rPr lang="en-US" dirty="0"/>
              <a:t>clinical expertise for deciding on exposure outcomes to focus on and vignettes; </a:t>
            </a:r>
          </a:p>
          <a:p>
            <a:pPr lvl="1"/>
            <a:r>
              <a:rPr lang="en-US" dirty="0"/>
              <a:t>DDI folk (?) for better streamlining of analyses and outputs</a:t>
            </a:r>
          </a:p>
          <a:p>
            <a:r>
              <a:rPr lang="en-US" dirty="0"/>
              <a:t>Others may well require external support, e.g. </a:t>
            </a:r>
          </a:p>
          <a:p>
            <a:pPr lvl="1"/>
            <a:r>
              <a:rPr lang="en-US" dirty="0" err="1"/>
              <a:t>UoG</a:t>
            </a:r>
            <a:r>
              <a:rPr lang="en-US" dirty="0"/>
              <a:t> (Jim L/GCPH) for better analytical methods</a:t>
            </a:r>
          </a:p>
          <a:p>
            <a:pPr lvl="1"/>
            <a:endParaRPr lang="en-US" dirty="0"/>
          </a:p>
          <a:p>
            <a:pPr marL="971550" lvl="1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731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167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Options for further improving the modelling framework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Minton</dc:creator>
  <cp:lastModifiedBy>Jonathan Minton</cp:lastModifiedBy>
  <cp:revision>1</cp:revision>
  <dcterms:created xsi:type="dcterms:W3CDTF">2023-09-21T14:05:33Z</dcterms:created>
  <dcterms:modified xsi:type="dcterms:W3CDTF">2023-09-21T14:14:48Z</dcterms:modified>
</cp:coreProperties>
</file>