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7" r:id="rId3"/>
    <p:sldId id="256" r:id="rId4"/>
    <p:sldId id="259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AE3D9"/>
    <a:srgbClr val="61C0BF"/>
    <a:srgbClr val="F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2"/>
    <p:restoredTop sz="83476" autoAdjust="0"/>
  </p:normalViewPr>
  <p:slideViewPr>
    <p:cSldViewPr snapToGrid="0">
      <p:cViewPr varScale="1">
        <p:scale>
          <a:sx n="117" d="100"/>
          <a:sy n="117" d="100"/>
        </p:scale>
        <p:origin x="321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8C5F-7933-4056-A138-F8E0AAB38235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1CBA-217E-4A18-9F54-C103FF5D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Time-series forecasting is a critical research problem, with an increasing emphasis on leveraging deep learning techniques in recent years.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lack of interpretability and sensitivity to deep learning models and data representations grow the need for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solutions to increase user engagement in exploring the impact of different transformation methods on predictions, analyzing outliers, gaining more intuitive explanations, and subsequently selecting appropriate transformation methods.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time-series forecasting is currently limited to single numeric metrics, and applying DL models requires considering a large number of possible data representations and a massive volume of time-series data.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visual analytics system,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explaining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summarized a set of analytical tasks and categorized them into three data levels: Variable Level, representation level and prediction level.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8FF4-915A-2E8E-5265-946138C0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53B14-4331-DE85-7BBE-073DBC31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4D94-5F95-0CED-6FA9-6DA20F64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96AC-0A75-0A7C-2348-72D34AE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6312-B4EE-816D-7C39-C051445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0DAB6-82F3-0B31-54E7-D7B6BA3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EEC5D-CA29-9CA0-0AD8-69562BD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FC68-CDE9-BC01-8702-89A88A9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35914-A129-A801-2E62-92FF753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24DF-EC57-F907-5928-C83E57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D8896-2675-72F7-BAE4-577B56927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FF20-2B88-3DE0-CDB6-075051FF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F6945-41D3-1A5D-752A-9143EE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F049-66EA-B0B5-E26A-EEA4037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1B2F-16CB-C693-7419-D7DF5E3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17F-F89A-E7B4-F4D0-BCA6C2A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250A-30A6-68C0-9DBD-0EB9682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E66FB-9F72-E667-8056-30C6A97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421E-6E01-C7B6-DA17-2CA4E29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75588-E428-54DA-EDB6-6D20370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EBF4-BC3B-8E0D-7588-B309FA2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F20F4-7C30-45D5-25AD-A7514C3E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D7AC-9541-ADC3-C49D-88102DC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22F8-E74E-DA01-B47F-BA9EB0B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591D-6278-C5C1-C906-8168CF5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C0E1-F201-9BC5-EF66-DC03E73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EB15-2207-C2C5-5426-D80BB69F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BABA-571F-7DD5-3172-CE3F20E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A2380-C957-684B-E1AF-3FAC135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30987-BD7A-B0B4-A444-F9C6C1C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26CB0-A974-7430-6094-6426501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05D2-8697-E4D3-88B2-FC4C855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A26D-9162-C84F-ED29-7B473A6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B4FEB-6B35-8D9D-9EF4-E4C2855D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1A890-4B62-D0A1-AE10-0E18EBD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F61C7-2EDF-DACB-5121-FFB88575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40CCE-AB5A-D3E7-288D-4946747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07C60-45C8-AC23-23BA-E7A1DD02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B8D13-8A41-F097-FF43-B6EDA08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0408-C453-E3D4-478E-6C82DF0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F241E-BFCD-803D-A221-0456DF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296C-10E6-4B8D-B9A9-577D28B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B16FB-73FE-65E9-A93E-4983D1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2B86-F7AC-B2DD-22F1-EF705DE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9D18-98C8-D7C2-27EE-C121A96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5905-ED87-965C-725D-16AB030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A2D-642D-C9AA-A541-4A440DE0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BD5B8-6DC2-114E-098C-B817395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8B15-0E86-F2B6-0C65-CF6CCE04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040E-93C4-535B-1B15-DED3A0C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1AC5-E588-17C8-741A-5B6D482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4CA6F-0BC4-F257-51B9-7120F46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D957F-9757-3CD8-4BB9-9D658E4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07E87-EBB0-B348-06B8-C022F77C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AA96-8324-015F-CE48-77DB8D3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58164-10C8-34DC-6193-D3C8B3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4FD6E-7BD7-F03D-4162-044E09D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39FE-2CE4-17EC-DB9A-C04E942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6B784-8C8D-F956-7EB1-919112A9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10D0-2D28-D69F-30C5-D667D58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0ACA-21A3-EF55-41A7-88CD47C0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58A8-AFEB-3E8E-55BA-C18223BC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2334-943C-7EC4-6F07-80909EEF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17240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TimeTuner: Diagnosing Time Representations for</a:t>
            </a:r>
            <a:r>
              <a:rPr lang="en-US" altLang="zh-CN" sz="3600" dirty="0">
                <a:latin typeface="Avenir Book" panose="02000503020000020003" pitchFamily="2" charset="0"/>
              </a:rPr>
              <a:t> </a:t>
            </a:r>
            <a:br>
              <a:rPr lang="en-US" altLang="zh-CN" sz="3600" dirty="0">
                <a:latin typeface="Avenir Book" panose="02000503020000020003" pitchFamily="2" charset="0"/>
              </a:rPr>
            </a:b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Time-Series Forecasting with Counterfactual Explanations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5544-FC1B-0E90-B371-C473004C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825" y="3992880"/>
            <a:ext cx="3054350" cy="28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b="1" i="1" dirty="0">
                <a:latin typeface="Avenir Book" panose="02000503020000020003" pitchFamily="2" charset="0"/>
                <a:cs typeface="Arial" panose="020B0604020202020204" pitchFamily="34" charset="0"/>
              </a:rPr>
              <a:t>IEEE VIS 2023</a:t>
            </a:r>
          </a:p>
          <a:p>
            <a:pPr marL="0" indent="0" algn="ctr">
              <a:buNone/>
            </a:pPr>
            <a:b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Submission ID: 1321</a:t>
            </a:r>
            <a:endParaRPr lang="zh-CN" altLang="en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ter prediction intervals for time series forecasts | R-bloggers">
            <a:extLst>
              <a:ext uri="{FF2B5EF4-FFF2-40B4-BE49-F238E27FC236}">
                <a16:creationId xmlns:a16="http://schemas.microsoft.com/office/drawing/2014/main" id="{B322696C-6877-49F8-08E3-653B1322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b="9598"/>
          <a:stretch/>
        </p:blipFill>
        <p:spPr bwMode="auto">
          <a:xfrm>
            <a:off x="409073" y="1712138"/>
            <a:ext cx="5522617" cy="31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44AAA-A7BD-B84C-3793-C8F18D48448F}"/>
              </a:ext>
            </a:extLst>
          </p:cNvPr>
          <p:cNvSpPr txBox="1"/>
          <p:nvPr/>
        </p:nvSpPr>
        <p:spPr>
          <a:xfrm>
            <a:off x="6194878" y="1877052"/>
            <a:ext cx="5358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Time-series forecasting with Deep Learning Techniques.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E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xplore the impact of different transformation methods on predictions.</a:t>
            </a:r>
          </a:p>
          <a:p>
            <a:pPr marL="457200" indent="-457200">
              <a:buAutoNum type="arabicPeriod"/>
            </a:pPr>
            <a:endParaRPr lang="en-US" altLang="zh-CN" sz="2000" b="0" i="0" dirty="0">
              <a:effectLst/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onsider a large number of possible data representations and a massive volume of time-series data.</a:t>
            </a: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EF323-3FE5-1281-86F3-A4F70E26B557}"/>
              </a:ext>
            </a:extLst>
          </p:cNvPr>
          <p:cNvSpPr txBox="1"/>
          <p:nvPr/>
        </p:nvSpPr>
        <p:spPr>
          <a:xfrm>
            <a:off x="409073" y="228318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F1595-84E0-7B7C-DD6B-AF360794F262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8A13D0-4931-A7E9-EA9A-D89254B9F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18" b="1"/>
          <a:stretch/>
        </p:blipFill>
        <p:spPr>
          <a:xfrm>
            <a:off x="3740542" y="3429000"/>
            <a:ext cx="5070520" cy="33395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8FD2D-27F0-46FD-0A2A-7188721FE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30"/>
          <a:stretch/>
        </p:blipFill>
        <p:spPr>
          <a:xfrm>
            <a:off x="3740542" y="353654"/>
            <a:ext cx="5070520" cy="3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A3BDA8-E407-B122-DB29-88E7AD15F536}"/>
              </a:ext>
            </a:extLst>
          </p:cNvPr>
          <p:cNvGrpSpPr/>
          <p:nvPr/>
        </p:nvGrpSpPr>
        <p:grpSpPr>
          <a:xfrm>
            <a:off x="2111198" y="5380965"/>
            <a:ext cx="10277352" cy="435345"/>
            <a:chOff x="1226535" y="5380965"/>
            <a:chExt cx="10277352" cy="43534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08909D-DB81-5C04-5DB9-6FA0E74199BF}"/>
                </a:ext>
              </a:extLst>
            </p:cNvPr>
            <p:cNvSpPr/>
            <p:nvPr/>
          </p:nvSpPr>
          <p:spPr>
            <a:xfrm>
              <a:off x="1226535" y="5384310"/>
              <a:ext cx="3135280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61C0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Prediction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365711-A609-CB5C-93D1-029BAB64B9BD}"/>
                </a:ext>
              </a:extLst>
            </p:cNvPr>
            <p:cNvSpPr txBox="1"/>
            <p:nvPr/>
          </p:nvSpPr>
          <p:spPr>
            <a:xfrm>
              <a:off x="5576715" y="5380965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prediction outliers.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A2F1361-B943-1339-8125-AEB80E49342C}"/>
                </a:ext>
              </a:extLst>
            </p:cNvPr>
            <p:cNvSpPr/>
            <p:nvPr/>
          </p:nvSpPr>
          <p:spPr>
            <a:xfrm>
              <a:off x="5402518" y="5533795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CADD14-142D-21C4-1170-448B0F2B5EDD}"/>
                </a:ext>
              </a:extLst>
            </p:cNvPr>
            <p:cNvSpPr/>
            <p:nvPr/>
          </p:nvSpPr>
          <p:spPr>
            <a:xfrm>
              <a:off x="4290850" y="5533794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D411E68-73D3-6148-3490-3E05F91CDD39}"/>
                </a:ext>
              </a:extLst>
            </p:cNvPr>
            <p:cNvCxnSpPr>
              <a:stCxn id="37" idx="6"/>
              <a:endCxn id="35" idx="2"/>
            </p:cNvCxnSpPr>
            <p:nvPr/>
          </p:nvCxnSpPr>
          <p:spPr>
            <a:xfrm>
              <a:off x="4423879" y="5600309"/>
              <a:ext cx="978639" cy="1"/>
            </a:xfrm>
            <a:prstGeom prst="line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9ECB6B4-FAD1-223C-7E83-AF38BB73EBE1}"/>
              </a:ext>
            </a:extLst>
          </p:cNvPr>
          <p:cNvGrpSpPr/>
          <p:nvPr/>
        </p:nvGrpSpPr>
        <p:grpSpPr>
          <a:xfrm>
            <a:off x="2111198" y="2700716"/>
            <a:ext cx="10277352" cy="2251937"/>
            <a:chOff x="1226535" y="2700716"/>
            <a:chExt cx="10277352" cy="225193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D9164-2C4D-B182-E5A8-9EF2A3625117}"/>
                </a:ext>
              </a:extLst>
            </p:cNvPr>
            <p:cNvSpPr/>
            <p:nvPr/>
          </p:nvSpPr>
          <p:spPr>
            <a:xfrm>
              <a:off x="5402518" y="2867723"/>
              <a:ext cx="133029" cy="133029"/>
            </a:xfrm>
            <a:prstGeom prst="ellipse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47A553-5964-AE6E-AAC8-0EB08952EEBD}"/>
                </a:ext>
              </a:extLst>
            </p:cNvPr>
            <p:cNvSpPr txBox="1"/>
            <p:nvPr/>
          </p:nvSpPr>
          <p:spPr>
            <a:xfrm>
              <a:off x="5510203" y="2700716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Compare different representations.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A8DF7-CB1E-C5EF-2541-9B02B495B969}"/>
                </a:ext>
              </a:extLst>
            </p:cNvPr>
            <p:cNvSpPr txBox="1"/>
            <p:nvPr/>
          </p:nvSpPr>
          <p:spPr>
            <a:xfrm>
              <a:off x="5510204" y="3286221"/>
              <a:ext cx="5993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&amp; variables.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4C6C9A-EE03-C649-5807-156D1A02D069}"/>
                </a:ext>
              </a:extLst>
            </p:cNvPr>
            <p:cNvSpPr/>
            <p:nvPr/>
          </p:nvSpPr>
          <p:spPr>
            <a:xfrm>
              <a:off x="5402518" y="4361595"/>
              <a:ext cx="133029" cy="133029"/>
            </a:xfrm>
            <a:prstGeom prst="ellipse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1A0A42-F72D-58FC-0884-AE4F549CDCC7}"/>
                </a:ext>
              </a:extLst>
            </p:cNvPr>
            <p:cNvSpPr txBox="1"/>
            <p:nvPr/>
          </p:nvSpPr>
          <p:spPr>
            <a:xfrm>
              <a:off x="5510204" y="4183212"/>
              <a:ext cx="59271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&amp; predictions.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895F39C2-3062-3C87-F627-B530927E2F08}"/>
                </a:ext>
              </a:extLst>
            </p:cNvPr>
            <p:cNvCxnSpPr>
              <a:stCxn id="36" idx="4"/>
              <a:endCxn id="33" idx="2"/>
            </p:cNvCxnSpPr>
            <p:nvPr/>
          </p:nvCxnSpPr>
          <p:spPr>
            <a:xfrm rot="16200000" flipH="1">
              <a:off x="4569493" y="3595084"/>
              <a:ext cx="659473" cy="1006577"/>
            </a:xfrm>
            <a:prstGeom prst="bentConnector2">
              <a:avLst/>
            </a:prstGeom>
            <a:ln w="38100">
              <a:solidFill>
                <a:srgbClr val="FAE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7BC3A2B-7DE9-3A1E-CCEF-C4C6740A4495}"/>
                </a:ext>
              </a:extLst>
            </p:cNvPr>
            <p:cNvCxnSpPr>
              <a:stCxn id="36" idx="0"/>
              <a:endCxn id="29" idx="2"/>
            </p:cNvCxnSpPr>
            <p:nvPr/>
          </p:nvCxnSpPr>
          <p:spPr>
            <a:xfrm rot="5400000" flipH="1" flipV="1">
              <a:off x="4548544" y="2781635"/>
              <a:ext cx="701370" cy="1006577"/>
            </a:xfrm>
            <a:prstGeom prst="bentConnector2">
              <a:avLst/>
            </a:prstGeom>
            <a:ln w="38100">
              <a:solidFill>
                <a:srgbClr val="FAE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38A2F35-9D6C-08A8-6E4B-BFF7C3761879}"/>
                </a:ext>
              </a:extLst>
            </p:cNvPr>
            <p:cNvGrpSpPr/>
            <p:nvPr/>
          </p:nvGrpSpPr>
          <p:grpSpPr>
            <a:xfrm>
              <a:off x="1226535" y="3467885"/>
              <a:ext cx="4309011" cy="432000"/>
              <a:chOff x="557465" y="3304337"/>
              <a:chExt cx="4309011" cy="43200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137BCA19-84AC-74D4-B1DC-C49E843F8A95}"/>
                  </a:ext>
                </a:extLst>
              </p:cNvPr>
              <p:cNvSpPr/>
              <p:nvPr/>
            </p:nvSpPr>
            <p:spPr>
              <a:xfrm>
                <a:off x="557465" y="3304337"/>
                <a:ext cx="3135281" cy="432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AE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Avenir Book" panose="02000503020000020003" pitchFamily="2" charset="0"/>
                    <a:cs typeface="Arial" panose="020B0604020202020204" pitchFamily="34" charset="0"/>
                  </a:rPr>
                  <a:t>Representation Level</a:t>
                </a:r>
                <a:endParaRPr lang="zh-CN" altLang="en-US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AFC2879-932B-4485-5036-EA01C984CB62}"/>
                  </a:ext>
                </a:extLst>
              </p:cNvPr>
              <p:cNvSpPr/>
              <p:nvPr/>
            </p:nvSpPr>
            <p:spPr>
              <a:xfrm>
                <a:off x="4733447" y="3472059"/>
                <a:ext cx="133029" cy="133029"/>
              </a:xfrm>
              <a:prstGeom prst="ellipse">
                <a:avLst/>
              </a:prstGeom>
              <a:solidFill>
                <a:srgbClr val="FAE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venir Book" panose="02000503020000020003" pitchFamily="2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CC86B-1383-DE6D-48CD-B3DB58B9BFD8}"/>
                  </a:ext>
                </a:extLst>
              </p:cNvPr>
              <p:cNvSpPr/>
              <p:nvPr/>
            </p:nvSpPr>
            <p:spPr>
              <a:xfrm>
                <a:off x="3660356" y="3472060"/>
                <a:ext cx="133029" cy="133029"/>
              </a:xfrm>
              <a:prstGeom prst="ellipse">
                <a:avLst/>
              </a:prstGeom>
              <a:solidFill>
                <a:srgbClr val="FAE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48AF864-847C-009F-0728-8B9B591D3AEA}"/>
                  </a:ext>
                </a:extLst>
              </p:cNvPr>
              <p:cNvCxnSpPr>
                <a:stCxn id="36" idx="6"/>
                <a:endCxn id="31" idx="2"/>
              </p:cNvCxnSpPr>
              <p:nvPr/>
            </p:nvCxnSpPr>
            <p:spPr>
              <a:xfrm flipV="1">
                <a:off x="3793385" y="3538574"/>
                <a:ext cx="940062" cy="1"/>
              </a:xfrm>
              <a:prstGeom prst="line">
                <a:avLst/>
              </a:prstGeom>
              <a:ln w="38100">
                <a:solidFill>
                  <a:srgbClr val="FAE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E931E5-C3F8-6A4C-C039-3D564C1CA44E}"/>
              </a:ext>
            </a:extLst>
          </p:cNvPr>
          <p:cNvGrpSpPr/>
          <p:nvPr/>
        </p:nvGrpSpPr>
        <p:grpSpPr>
          <a:xfrm>
            <a:off x="2111198" y="1218217"/>
            <a:ext cx="9643666" cy="950007"/>
            <a:chOff x="1226535" y="1218217"/>
            <a:chExt cx="9643666" cy="9500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47A37A-D207-DA5B-E66C-FD5F66A1419F}"/>
                </a:ext>
              </a:extLst>
            </p:cNvPr>
            <p:cNvSpPr/>
            <p:nvPr/>
          </p:nvSpPr>
          <p:spPr>
            <a:xfrm>
              <a:off x="1226535" y="1489082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6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Variable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9EDFD4-93F3-F61A-8357-CB45B6052E5D}"/>
                </a:ext>
              </a:extLst>
            </p:cNvPr>
            <p:cNvSpPr/>
            <p:nvPr/>
          </p:nvSpPr>
          <p:spPr>
            <a:xfrm>
              <a:off x="4335196" y="1645257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99212-5C22-20AF-E45D-6F072BF443D4}"/>
                </a:ext>
              </a:extLst>
            </p:cNvPr>
            <p:cNvSpPr/>
            <p:nvPr/>
          </p:nvSpPr>
          <p:spPr>
            <a:xfrm>
              <a:off x="5402518" y="1365250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8A0938-3D4B-BB45-6218-F23ADE9E2488}"/>
                </a:ext>
              </a:extLst>
            </p:cNvPr>
            <p:cNvSpPr txBox="1"/>
            <p:nvPr/>
          </p:nvSpPr>
          <p:spPr>
            <a:xfrm>
              <a:off x="5535546" y="1218217"/>
              <a:ext cx="4617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Examine the details of variables.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069D11-ABE7-A1EA-141A-D9FAD698C0A6}"/>
                </a:ext>
              </a:extLst>
            </p:cNvPr>
            <p:cNvSpPr/>
            <p:nvPr/>
          </p:nvSpPr>
          <p:spPr>
            <a:xfrm>
              <a:off x="5402518" y="1893032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4CECC8-ECC4-4E2B-2791-B53401938E55}"/>
                </a:ext>
              </a:extLst>
            </p:cNvPr>
            <p:cNvSpPr txBox="1"/>
            <p:nvPr/>
          </p:nvSpPr>
          <p:spPr>
            <a:xfrm>
              <a:off x="5535546" y="1737337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Identify associations among variables.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6AE7A0E8-3D2E-E55B-C877-3C3656FD3CF6}"/>
                </a:ext>
              </a:extLst>
            </p:cNvPr>
            <p:cNvCxnSpPr>
              <a:stCxn id="16" idx="4"/>
              <a:endCxn id="24" idx="2"/>
            </p:cNvCxnSpPr>
            <p:nvPr/>
          </p:nvCxnSpPr>
          <p:spPr>
            <a:xfrm rot="16200000" flipH="1">
              <a:off x="4811484" y="1368512"/>
              <a:ext cx="181261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57D899D-57B3-3F91-2831-9D47B6B1E99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rot="5400000" flipH="1" flipV="1">
              <a:off x="4795368" y="1038108"/>
              <a:ext cx="213492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1C29332-1B6C-0A72-6540-07ACE71004B5}"/>
              </a:ext>
            </a:extLst>
          </p:cNvPr>
          <p:cNvSpPr txBox="1"/>
          <p:nvPr/>
        </p:nvSpPr>
        <p:spPr>
          <a:xfrm>
            <a:off x="409073" y="228600"/>
            <a:ext cx="31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Analytical Tasks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57AB6-7B30-6E81-B245-5FFC3C5C504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551291F-E900-84E0-C01C-CCC1A1FD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9" y="1005469"/>
            <a:ext cx="9998102" cy="56239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EC355-474C-CABA-E348-2C654649BBEA}"/>
              </a:ext>
            </a:extLst>
          </p:cNvPr>
          <p:cNvSpPr/>
          <p:nvPr/>
        </p:nvSpPr>
        <p:spPr>
          <a:xfrm>
            <a:off x="1119252" y="1238379"/>
            <a:ext cx="1586777" cy="27110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61309-DD56-EF18-D1F8-6FA053685593}"/>
              </a:ext>
            </a:extLst>
          </p:cNvPr>
          <p:cNvSpPr/>
          <p:nvPr/>
        </p:nvSpPr>
        <p:spPr>
          <a:xfrm>
            <a:off x="2706030" y="1238377"/>
            <a:ext cx="2594246" cy="2711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938AC-0832-E2A2-2C66-789507E56511}"/>
              </a:ext>
            </a:extLst>
          </p:cNvPr>
          <p:cNvSpPr/>
          <p:nvPr/>
        </p:nvSpPr>
        <p:spPr>
          <a:xfrm>
            <a:off x="5300277" y="1238377"/>
            <a:ext cx="5817078" cy="2414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D1DAF-DACF-2112-1F8C-B1721D3560D0}"/>
              </a:ext>
            </a:extLst>
          </p:cNvPr>
          <p:cNvSpPr/>
          <p:nvPr/>
        </p:nvSpPr>
        <p:spPr>
          <a:xfrm>
            <a:off x="1119251" y="3949390"/>
            <a:ext cx="4181026" cy="2680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2096-F6CA-053B-E65E-9B2495E4994D}"/>
              </a:ext>
            </a:extLst>
          </p:cNvPr>
          <p:cNvSpPr/>
          <p:nvPr/>
        </p:nvSpPr>
        <p:spPr>
          <a:xfrm>
            <a:off x="5300277" y="3652693"/>
            <a:ext cx="5817077" cy="2976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1836A-13A4-611A-7FC9-2DEAEC4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Univariate sunspots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E12369-868A-68CA-4B67-99758F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Multivariate PM2.5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336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Thank you!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301</Words>
  <Application>Microsoft Macintosh PowerPoint</Application>
  <PresentationFormat>宽屏</PresentationFormat>
  <Paragraphs>38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Avenir Book</vt:lpstr>
      <vt:lpstr>Office 主题​​</vt:lpstr>
      <vt:lpstr>TimeTuner: Diagnosing Time Representations for  Time-Series Forecasting with Counterfactual Explanations</vt:lpstr>
      <vt:lpstr>PowerPoint 演示文稿</vt:lpstr>
      <vt:lpstr>PowerPoint 演示文稿</vt:lpstr>
      <vt:lpstr>PowerPoint 演示文稿</vt:lpstr>
      <vt:lpstr>PowerPoint 演示文稿</vt:lpstr>
      <vt:lpstr>Univariate sunspots forecasting</vt:lpstr>
      <vt:lpstr>Multivariate PM2.5 forecasting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佳凝</dc:creator>
  <cp:lastModifiedBy>SHI Qing</cp:lastModifiedBy>
  <cp:revision>16</cp:revision>
  <dcterms:created xsi:type="dcterms:W3CDTF">2023-03-29T04:05:28Z</dcterms:created>
  <dcterms:modified xsi:type="dcterms:W3CDTF">2023-04-02T06:58:42Z</dcterms:modified>
</cp:coreProperties>
</file>