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8" r:id="rId2"/>
    <p:sldId id="289" r:id="rId3"/>
    <p:sldId id="290" r:id="rId4"/>
    <p:sldId id="277" r:id="rId5"/>
    <p:sldId id="305" r:id="rId6"/>
    <p:sldId id="286" r:id="rId7"/>
    <p:sldId id="306" r:id="rId8"/>
    <p:sldId id="287" r:id="rId9"/>
    <p:sldId id="275" r:id="rId10"/>
    <p:sldId id="303" r:id="rId11"/>
    <p:sldId id="271" r:id="rId12"/>
    <p:sldId id="307" r:id="rId13"/>
    <p:sldId id="264" r:id="rId14"/>
    <p:sldId id="308" r:id="rId15"/>
    <p:sldId id="309" r:id="rId16"/>
    <p:sldId id="304" r:id="rId17"/>
  </p:sldIdLst>
  <p:sldSz cx="12192000" cy="6858000"/>
  <p:notesSz cx="7104063" cy="10234613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EDC"/>
    <a:srgbClr val="3A88A2"/>
    <a:srgbClr val="9CC3D0"/>
    <a:srgbClr val="94C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2" d="100"/>
          <a:sy n="62" d="100"/>
        </p:scale>
        <p:origin x="-426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5B8CE-4EA2-44C5-9155-A65FBCB5601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6B580-D68F-4541-A400-3CC39AD26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4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009F4-C272-4A04-97A1-EF77804FA8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75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2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6B580-D68F-4541-A400-3CC39AD262A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86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27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6B580-D68F-4541-A400-3CC39AD262A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01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27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6B580-D68F-4541-A400-3CC39AD262A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86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009F4-C272-4A04-97A1-EF77804FA8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2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1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8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6B580-D68F-4541-A400-3CC39AD262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9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8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6B580-D68F-4541-A400-3CC39AD262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4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8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6B580-D68F-4541-A400-3CC39AD262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5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6B580-D68F-4541-A400-3CC39AD262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9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704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640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85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BF137B2-FF46-4E4E-9FE6-C249A7B0847B}"/>
              </a:ext>
            </a:extLst>
          </p:cNvPr>
          <p:cNvSpPr txBox="1"/>
          <p:nvPr/>
        </p:nvSpPr>
        <p:spPr>
          <a:xfrm>
            <a:off x="5718923" y="853440"/>
            <a:ext cx="1169551" cy="4953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400" b="1" spc="-300" dirty="0" smtClean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天气查询系统</a:t>
            </a:r>
            <a:endParaRPr lang="zh-CN" altLang="en-US" sz="6400" b="1" spc="-3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4967ABF-FC4A-44B7-A756-A2C4E385C298}"/>
              </a:ext>
            </a:extLst>
          </p:cNvPr>
          <p:cNvSpPr/>
          <p:nvPr/>
        </p:nvSpPr>
        <p:spPr>
          <a:xfrm>
            <a:off x="4532063" y="2436241"/>
            <a:ext cx="584775" cy="237424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汇报人：窦婕</a:t>
            </a:r>
            <a:endParaRPr lang="zh-CN" alt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67239BFE-5365-4913-974B-37E66C115A4D}"/>
              </a:ext>
            </a:extLst>
          </p:cNvPr>
          <p:cNvGrpSpPr/>
          <p:nvPr/>
        </p:nvGrpSpPr>
        <p:grpSpPr>
          <a:xfrm>
            <a:off x="5116838" y="1690618"/>
            <a:ext cx="553998" cy="4374902"/>
            <a:chOff x="5015571" y="1586397"/>
            <a:chExt cx="553998" cy="3642871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E22AE858-48B4-4C93-82B3-E6054F9CC4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5152" y="1592546"/>
              <a:ext cx="0" cy="3007123"/>
            </a:xfrm>
            <a:prstGeom prst="line">
              <a:avLst/>
            </a:prstGeom>
            <a:ln>
              <a:solidFill>
                <a:schemeClr val="tx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D71490C5-30BD-4B3D-A3E4-91A2DC500E46}"/>
                </a:ext>
              </a:extLst>
            </p:cNvPr>
            <p:cNvCxnSpPr>
              <a:cxnSpLocks/>
            </p:cNvCxnSpPr>
            <p:nvPr/>
          </p:nvCxnSpPr>
          <p:spPr>
            <a:xfrm>
              <a:off x="5457270" y="1592546"/>
              <a:ext cx="0" cy="3007123"/>
            </a:xfrm>
            <a:prstGeom prst="line">
              <a:avLst/>
            </a:prstGeom>
            <a:ln>
              <a:solidFill>
                <a:schemeClr val="tx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2543D09E-977A-4E88-B24A-B8D4237712BF}"/>
                </a:ext>
              </a:extLst>
            </p:cNvPr>
            <p:cNvSpPr txBox="1"/>
            <p:nvPr/>
          </p:nvSpPr>
          <p:spPr>
            <a:xfrm>
              <a:off x="5015571" y="1586397"/>
              <a:ext cx="553998" cy="36428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spc="300" dirty="0" smtClean="0">
                  <a:latin typeface="+mn-ea"/>
                </a:rPr>
                <a:t>基于</a:t>
              </a:r>
              <a:r>
                <a:rPr lang="en-US" altLang="zh-CN" sz="2400" b="1" spc="300" dirty="0" smtClean="0">
                  <a:latin typeface="+mn-ea"/>
                </a:rPr>
                <a:t>python</a:t>
              </a:r>
              <a:r>
                <a:rPr lang="zh-CN" altLang="en-US" sz="2400" b="1" spc="300" dirty="0" smtClean="0">
                  <a:latin typeface="+mn-ea"/>
                </a:rPr>
                <a:t>的查询系统</a:t>
              </a:r>
              <a:endParaRPr lang="zh-CN" altLang="en-US" sz="2400" b="1" spc="3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85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4949" y="511443"/>
            <a:ext cx="11112285" cy="5889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18064" y="2862957"/>
            <a:ext cx="5345245" cy="9036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本周计划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89036" y="1969836"/>
            <a:ext cx="3823285" cy="993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5400" b="1" dirty="0" smtClean="0">
                <a:solidFill>
                  <a:srgbClr val="3A88A2"/>
                </a:solidFill>
                <a:latin typeface="Century Gothic" panose="020B0502020202020204" pitchFamily="34" charset="0"/>
              </a:rPr>
              <a:t>PART </a:t>
            </a:r>
            <a:r>
              <a:rPr lang="en-US" altLang="zh-CN" sz="5400" b="1" dirty="0" smtClean="0">
                <a:solidFill>
                  <a:srgbClr val="3A88A2"/>
                </a:solidFill>
                <a:latin typeface="Century Gothic" panose="020B0502020202020204" pitchFamily="34" charset="0"/>
              </a:rPr>
              <a:t>04</a:t>
            </a:r>
            <a:endParaRPr lang="zh-CN" altLang="en-US" sz="5400" b="1" dirty="0">
              <a:solidFill>
                <a:srgbClr val="3A88A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40975" y="3836680"/>
            <a:ext cx="67414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" y="934649"/>
            <a:ext cx="4760259" cy="47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rBACFFLobSXgWvG1AAGFGTZA3b4669"/>
          <p:cNvPicPr>
            <a:picLocks noChangeAspect="1"/>
          </p:cNvPicPr>
          <p:nvPr/>
        </p:nvPicPr>
        <p:blipFill>
          <a:blip r:embed="rId3"/>
          <a:srcRect l="34646" r="23030"/>
          <a:stretch>
            <a:fillRect/>
          </a:stretch>
        </p:blipFill>
        <p:spPr>
          <a:xfrm>
            <a:off x="7385685" y="511175"/>
            <a:ext cx="4055110" cy="5655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7735" y="1769110"/>
            <a:ext cx="6457950" cy="3320415"/>
          </a:xfrm>
          <a:prstGeom prst="rect">
            <a:avLst/>
          </a:prstGeom>
          <a:solidFill>
            <a:srgbClr val="3A88A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L 形 5"/>
          <p:cNvSpPr/>
          <p:nvPr/>
        </p:nvSpPr>
        <p:spPr>
          <a:xfrm flipV="1">
            <a:off x="861060" y="1690370"/>
            <a:ext cx="577215" cy="577215"/>
          </a:xfrm>
          <a:prstGeom prst="corner">
            <a:avLst>
              <a:gd name="adj1" fmla="val 25694"/>
              <a:gd name="adj2" fmla="val 25694"/>
            </a:avLst>
          </a:prstGeom>
          <a:solidFill>
            <a:srgbClr val="3A8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32065" y="718820"/>
            <a:ext cx="3562350" cy="52406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79065" y="2267585"/>
            <a:ext cx="29552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rPr>
              <a:t>本周计划</a:t>
            </a:r>
            <a:endParaRPr lang="zh-CN" altLang="en-US" sz="4000" dirty="0">
              <a:solidFill>
                <a:schemeClr val="bg1"/>
              </a:solidFill>
              <a:latin typeface="TypeLand 康熙字典體試用版" charset="-120"/>
              <a:ea typeface="TypeLand 康熙字典體試用版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84605" y="3139440"/>
            <a:ext cx="5744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、跟随余老师的上课节奏，认真听讲，按时完成课内外任务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、本周结束的时候能够完成项目内容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、结合自身的喜好，选择其中某些内容进行深一步的了解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977" y="278969"/>
            <a:ext cx="11747716" cy="638530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cover/>
      </p:transition>
    </mc:Choice>
    <mc:Fallback xmlns="">
      <p:transition advClick="0" advTm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2" grpId="0"/>
      <p:bldP spid="12" grpId="1"/>
      <p:bldP spid="27" grpId="0"/>
      <p:bldP spid="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4949" y="511443"/>
            <a:ext cx="11112285" cy="5889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18064" y="2862957"/>
            <a:ext cx="5345245" cy="9036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89036" y="1969836"/>
            <a:ext cx="3823285" cy="993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5400" b="1" dirty="0" smtClean="0">
                <a:solidFill>
                  <a:srgbClr val="3A88A2"/>
                </a:solidFill>
                <a:latin typeface="Century Gothic" panose="020B0502020202020204" pitchFamily="34" charset="0"/>
              </a:rPr>
              <a:t>PART </a:t>
            </a:r>
            <a:r>
              <a:rPr lang="en-US" altLang="zh-CN" sz="5400" b="1" dirty="0" smtClean="0">
                <a:solidFill>
                  <a:srgbClr val="3A88A2"/>
                </a:solidFill>
                <a:latin typeface="Century Gothic" panose="020B0502020202020204" pitchFamily="34" charset="0"/>
              </a:rPr>
              <a:t>05</a:t>
            </a:r>
            <a:endParaRPr lang="zh-CN" altLang="en-US" sz="5400" b="1" dirty="0">
              <a:solidFill>
                <a:srgbClr val="3A88A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40975" y="3836680"/>
            <a:ext cx="67414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" y="934649"/>
            <a:ext cx="4760259" cy="47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1538" y="2163427"/>
            <a:ext cx="2963545" cy="296354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69187" y="988695"/>
            <a:ext cx="2963545" cy="296354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69274" y="2361685"/>
            <a:ext cx="6999056" cy="3250840"/>
          </a:xfrm>
          <a:prstGeom prst="rect">
            <a:avLst/>
          </a:prstGeom>
          <a:solidFill>
            <a:srgbClr val="9C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97655" y="2673985"/>
            <a:ext cx="29552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rPr>
              <a:t>时间安排</a:t>
            </a:r>
            <a:endParaRPr lang="zh-CN" altLang="en-US" sz="4000" dirty="0">
              <a:solidFill>
                <a:schemeClr val="bg1"/>
              </a:solidFill>
              <a:latin typeface="TypeLand 康熙字典體試用版" charset="-120"/>
              <a:ea typeface="TypeLand 康熙字典體試用版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97655" y="3553460"/>
            <a:ext cx="5953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6</a:t>
            </a:r>
            <a:r>
              <a:rPr lang="zh-CN" altLang="en-US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月</a:t>
            </a:r>
            <a:r>
              <a:rPr lang="en-US" altLang="zh-CN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日</a:t>
            </a:r>
            <a:r>
              <a:rPr lang="en-US" altLang="zh-CN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-6</a:t>
            </a:r>
            <a:r>
              <a:rPr lang="zh-CN" altLang="en-US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月</a:t>
            </a:r>
            <a:r>
              <a:rPr lang="en-US" altLang="zh-CN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3</a:t>
            </a:r>
            <a:r>
              <a:rPr lang="zh-CN" altLang="en-US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日：</a:t>
            </a:r>
            <a:r>
              <a:rPr lang="en-US" altLang="zh-CN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python</a:t>
            </a:r>
            <a:r>
              <a:rPr lang="zh-CN" altLang="en-US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环境的搭建和基本语法使用，完成天气查询系统项目</a:t>
            </a:r>
            <a:endParaRPr lang="en-US" altLang="zh-CN" sz="2000" b="1" dirty="0" smtClean="0">
              <a:solidFill>
                <a:schemeClr val="bg1"/>
              </a:solidFill>
              <a:latin typeface="汉仪南宫体简" panose="02010600000101010101" charset="-122"/>
              <a:ea typeface="汉仪南宫体简" panose="02010600000101010101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6</a:t>
            </a:r>
            <a:r>
              <a:rPr lang="zh-CN" altLang="en-US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月</a:t>
            </a:r>
            <a:r>
              <a:rPr lang="en-US" altLang="zh-CN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4-</a:t>
            </a:r>
            <a:r>
              <a:rPr lang="zh-CN" altLang="en-US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日</a:t>
            </a:r>
            <a:r>
              <a:rPr lang="en-US" altLang="zh-CN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-6</a:t>
            </a:r>
            <a:r>
              <a:rPr lang="zh-CN" altLang="en-US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月</a:t>
            </a:r>
            <a:r>
              <a:rPr lang="en-US" altLang="zh-CN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4</a:t>
            </a:r>
            <a:r>
              <a:rPr lang="zh-CN" altLang="en-US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日：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scala</a:t>
            </a:r>
            <a:r>
              <a:rPr lang="zh-CN" altLang="en-US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环境的搭建和基本语法使用</a:t>
            </a:r>
            <a:endParaRPr lang="en-US" altLang="zh-CN" sz="2000" b="1" dirty="0" smtClean="0">
              <a:solidFill>
                <a:schemeClr val="bg1"/>
              </a:solidFill>
              <a:latin typeface="汉仪南宫体简" panose="02010600000101010101" charset="-122"/>
              <a:ea typeface="汉仪南宫体简" panose="02010600000101010101" charset="-122"/>
            </a:endParaRPr>
          </a:p>
          <a:p>
            <a:endParaRPr lang="en-US" altLang="zh-CN" sz="2000" b="1" dirty="0" smtClean="0">
              <a:solidFill>
                <a:schemeClr val="bg1"/>
              </a:solidFill>
              <a:latin typeface="汉仪南宫体简" panose="02010600000101010101" charset="-122"/>
              <a:ea typeface="汉仪南宫体简" panose="02010600000101010101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汉仪南宫体简" panose="02010600000101010101" charset="-122"/>
                <a:ea typeface="汉仪南宫体简" panose="02010600000101010101" charset="-122"/>
              </a:rPr>
              <a:t>白天上课时间认真听讲，按时完成任务，课后温习加强练习</a:t>
            </a:r>
            <a:endParaRPr lang="zh-CN" altLang="en-US" sz="2000" b="1" dirty="0">
              <a:solidFill>
                <a:schemeClr val="bg1"/>
              </a:solidFill>
              <a:latin typeface="汉仪南宫体简" panose="02010600000101010101" charset="-122"/>
              <a:ea typeface="汉仪南宫体简" panose="0201060000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977" y="278969"/>
            <a:ext cx="11747716" cy="638530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cover/>
      </p:transition>
    </mc:Choice>
    <mc:Fallback xmlns="">
      <p:transition advClick="0" advTm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/>
      <p:bldP spid="7" grpId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4949" y="511443"/>
            <a:ext cx="11112285" cy="5889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18064" y="2862957"/>
            <a:ext cx="5345245" cy="9036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最后收获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89036" y="1969836"/>
            <a:ext cx="3823285" cy="993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5400" b="1" dirty="0" smtClean="0">
                <a:solidFill>
                  <a:srgbClr val="3A88A2"/>
                </a:solidFill>
                <a:latin typeface="Century Gothic" panose="020B0502020202020204" pitchFamily="34" charset="0"/>
              </a:rPr>
              <a:t>PART </a:t>
            </a:r>
            <a:r>
              <a:rPr lang="en-US" altLang="zh-CN" sz="5400" b="1" dirty="0" smtClean="0">
                <a:solidFill>
                  <a:srgbClr val="3A88A2"/>
                </a:solidFill>
                <a:latin typeface="Century Gothic" panose="020B0502020202020204" pitchFamily="34" charset="0"/>
              </a:rPr>
              <a:t>06</a:t>
            </a:r>
            <a:endParaRPr lang="zh-CN" altLang="en-US" sz="5400" b="1" dirty="0">
              <a:solidFill>
                <a:srgbClr val="3A88A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40975" y="3836680"/>
            <a:ext cx="67414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" y="934649"/>
            <a:ext cx="4760259" cy="47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rBACFFLobSXgWvG1AAGFGTZA3b4669"/>
          <p:cNvPicPr>
            <a:picLocks noChangeAspect="1"/>
          </p:cNvPicPr>
          <p:nvPr/>
        </p:nvPicPr>
        <p:blipFill>
          <a:blip r:embed="rId3"/>
          <a:srcRect l="34646" r="23030"/>
          <a:stretch>
            <a:fillRect/>
          </a:stretch>
        </p:blipFill>
        <p:spPr>
          <a:xfrm>
            <a:off x="865505" y="628724"/>
            <a:ext cx="4055110" cy="5655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20615" y="1310640"/>
            <a:ext cx="6457950" cy="4375872"/>
          </a:xfrm>
          <a:prstGeom prst="rect">
            <a:avLst/>
          </a:prstGeom>
          <a:solidFill>
            <a:srgbClr val="3A88A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L 形 5"/>
          <p:cNvSpPr/>
          <p:nvPr/>
        </p:nvSpPr>
        <p:spPr>
          <a:xfrm rot="5400000" flipV="1">
            <a:off x="10937556" y="1159703"/>
            <a:ext cx="577215" cy="577215"/>
          </a:xfrm>
          <a:prstGeom prst="corner">
            <a:avLst>
              <a:gd name="adj1" fmla="val 25694"/>
              <a:gd name="adj2" fmla="val 25694"/>
            </a:avLst>
          </a:prstGeom>
          <a:solidFill>
            <a:srgbClr val="3A8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1885" y="808989"/>
            <a:ext cx="3562350" cy="52406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48753" y="1537913"/>
            <a:ext cx="29552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rPr>
              <a:t>最后收获</a:t>
            </a:r>
            <a:endParaRPr lang="zh-CN" altLang="en-US" sz="4000" dirty="0">
              <a:solidFill>
                <a:schemeClr val="bg1"/>
              </a:solidFill>
              <a:latin typeface="TypeLand 康熙字典體試用版" charset="-120"/>
              <a:ea typeface="TypeLand 康熙字典體試用版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77485" y="2270192"/>
            <a:ext cx="57442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这几天过的是十分充实的，我们学习了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scala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，并完成了一些简单项目的开发，虽然在这个过程中遇见了很多的困难，但是最后都顺利解决了。所以，要成为一名真正的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工作者是不容易的，不仅要求要有过硬的技术，细心和认真也是必不可少的，对细节的部分的处理很重要，有些看似不起眼的小毛病，可能到后期就会成为大问题。最后，感谢余强老师这几天的学习对我们的悉心指导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977" y="278969"/>
            <a:ext cx="11747716" cy="638530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1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cover/>
      </p:transition>
    </mc:Choice>
    <mc:Fallback xmlns="">
      <p:transition advClick="0" advTm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2" grpId="0"/>
      <p:bldP spid="12" grpId="1"/>
      <p:bldP spid="27" grpId="0"/>
      <p:bldP spid="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EE4FA65-CA9E-48C6-843C-0DF683AC0E21}"/>
              </a:ext>
            </a:extLst>
          </p:cNvPr>
          <p:cNvSpPr/>
          <p:nvPr/>
        </p:nvSpPr>
        <p:spPr>
          <a:xfrm>
            <a:off x="5353037" y="897290"/>
            <a:ext cx="130684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b="1" dirty="0" smtClean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感谢观看</a:t>
            </a:r>
            <a:endParaRPr lang="zh-CN" altLang="en-US" sz="8800" b="1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16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4949" y="480447"/>
            <a:ext cx="11112285" cy="5889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653674" y="2705235"/>
            <a:ext cx="3415788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自我介绍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05303" y="3648706"/>
            <a:ext cx="3415788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项目内容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80211" y="4512835"/>
            <a:ext cx="3415788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12629" y="2833461"/>
            <a:ext cx="3415788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本周计划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82412" y="2799280"/>
            <a:ext cx="466885" cy="466885"/>
          </a:xfrm>
          <a:prstGeom prst="ellipse">
            <a:avLst/>
          </a:prstGeom>
          <a:solidFill>
            <a:srgbClr val="3A8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2082412" y="3648706"/>
            <a:ext cx="466885" cy="466885"/>
          </a:xfrm>
          <a:prstGeom prst="ellipse">
            <a:avLst/>
          </a:prstGeom>
          <a:solidFill>
            <a:srgbClr val="3A8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2082411" y="4563435"/>
            <a:ext cx="466885" cy="466885"/>
          </a:xfrm>
          <a:prstGeom prst="ellipse">
            <a:avLst/>
          </a:prstGeom>
          <a:solidFill>
            <a:srgbClr val="3A8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6940016" y="2814520"/>
            <a:ext cx="466885" cy="466885"/>
          </a:xfrm>
          <a:prstGeom prst="ellipse">
            <a:avLst/>
          </a:prstGeom>
          <a:solidFill>
            <a:srgbClr val="3A8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830679" y="1216657"/>
            <a:ext cx="3823285" cy="904863"/>
            <a:chOff x="874713" y="587691"/>
            <a:chExt cx="3823285" cy="904863"/>
          </a:xfrm>
        </p:grpSpPr>
        <p:sp>
          <p:nvSpPr>
            <p:cNvPr id="52" name="矩形 51"/>
            <p:cNvSpPr/>
            <p:nvPr/>
          </p:nvSpPr>
          <p:spPr>
            <a:xfrm>
              <a:off x="874713" y="587691"/>
              <a:ext cx="3823285" cy="9048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400" b="1" dirty="0">
                  <a:solidFill>
                    <a:srgbClr val="3A88A2"/>
                  </a:solidFill>
                  <a:latin typeface="Century Gothic" panose="020B0502020202020204" pitchFamily="34" charset="0"/>
                </a:rPr>
                <a:t>目录</a:t>
              </a:r>
              <a:endParaRPr lang="zh-CN" altLang="en-US" sz="4400" b="1" dirty="0">
                <a:solidFill>
                  <a:srgbClr val="3A88A2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026652" y="1483930"/>
              <a:ext cx="80214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椭圆 23"/>
          <p:cNvSpPr/>
          <p:nvPr/>
        </p:nvSpPr>
        <p:spPr>
          <a:xfrm>
            <a:off x="6950934" y="3659894"/>
            <a:ext cx="466885" cy="466885"/>
          </a:xfrm>
          <a:prstGeom prst="ellipse">
            <a:avLst/>
          </a:prstGeom>
          <a:solidFill>
            <a:srgbClr val="3A8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935433" y="4502474"/>
            <a:ext cx="466885" cy="466885"/>
          </a:xfrm>
          <a:prstGeom prst="ellipse">
            <a:avLst/>
          </a:prstGeom>
          <a:solidFill>
            <a:srgbClr val="3A8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658349" y="3668988"/>
            <a:ext cx="3415788" cy="5000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时间安排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2629" y="4469350"/>
            <a:ext cx="3415788" cy="5000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最后收获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  <p:bldP spid="44" grpId="0"/>
      <p:bldP spid="47" grpId="0"/>
      <p:bldP spid="4" grpId="0" animBg="1"/>
      <p:bldP spid="49" grpId="0" animBg="1"/>
      <p:bldP spid="50" grpId="0" animBg="1"/>
      <p:bldP spid="51" grpId="0" animBg="1"/>
      <p:bldP spid="24" grpId="0" animBg="1"/>
      <p:bldP spid="25" grpId="0" animBg="1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4949" y="480447"/>
            <a:ext cx="11112285" cy="5889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18064" y="2862957"/>
            <a:ext cx="5345245" cy="9036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89036" y="1969836"/>
            <a:ext cx="3823285" cy="993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5400" b="1" dirty="0" smtClean="0">
                <a:solidFill>
                  <a:srgbClr val="3A88A2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5400" b="1" dirty="0">
              <a:solidFill>
                <a:srgbClr val="3A88A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40975" y="3836680"/>
            <a:ext cx="67414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2" y="934649"/>
            <a:ext cx="4760259" cy="47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7916" y="1619542"/>
            <a:ext cx="5414954" cy="381063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05298" y="1714157"/>
            <a:ext cx="1623060" cy="3223895"/>
          </a:xfrm>
          <a:prstGeom prst="rect">
            <a:avLst/>
          </a:prstGeom>
          <a:solidFill>
            <a:srgbClr val="3A88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42140" y="1849094"/>
            <a:ext cx="1349375" cy="29540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85941" y="2003691"/>
            <a:ext cx="861774" cy="27616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  <a:sym typeface="+mn-ea"/>
              </a:rPr>
              <a:t>自我介绍</a:t>
            </a:r>
            <a:endParaRPr lang="zh-CN" altLang="en-US" sz="4400" dirty="0">
              <a:solidFill>
                <a:schemeClr val="bg1"/>
              </a:solidFill>
              <a:latin typeface="TypeLand 康熙字典體試用版" charset="-120"/>
              <a:ea typeface="TypeLand 康熙字典體試用版" charset="-12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14821" y="1555406"/>
            <a:ext cx="2954655" cy="3810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姓名：窦婕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汉仪全唐诗简" panose="00020600040101010101" charset="-122"/>
              <a:ea typeface="汉仪全唐诗简" panose="00020600040101010101" charset="-122"/>
              <a:sym typeface="+mn-ea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班级：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15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级信计班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汉仪全唐诗简" panose="00020600040101010101" charset="-122"/>
              <a:ea typeface="汉仪全唐诗简" panose="00020600040101010101" charset="-122"/>
              <a:sym typeface="+mn-ea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家乡：四川绵阳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汉仪全唐诗简" panose="00020600040101010101" charset="-122"/>
              <a:ea typeface="汉仪全唐诗简" panose="00020600040101010101" charset="-122"/>
              <a:sym typeface="+mn-ea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爱好：看电影，旅游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汉仪全唐诗简" panose="00020600040101010101" charset="-122"/>
              <a:ea typeface="汉仪全唐诗简" panose="00020600040101010101" charset="-122"/>
              <a:sym typeface="+mn-ea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座右铭：越努力，越幸运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汉仪全唐诗简" panose="00020600040101010101" charset="-122"/>
              <a:ea typeface="汉仪全唐诗简" panose="00020600040101010101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977" y="278969"/>
            <a:ext cx="11747716" cy="638530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cover/>
      </p:transition>
    </mc:Choice>
    <mc:Fallback xmlns="">
      <p:transition advClick="0" advTm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50"/>
                            </p:stCondLst>
                            <p:childTnLst>
                              <p:par>
                                <p:cTn id="2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650"/>
                            </p:stCondLst>
                            <p:childTnLst>
                              <p:par>
                                <p:cTn id="27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9" grpId="0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4949" y="480447"/>
            <a:ext cx="11112285" cy="5889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18064" y="2862957"/>
            <a:ext cx="5345245" cy="9036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89036" y="1969836"/>
            <a:ext cx="3823285" cy="993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5400" b="1" dirty="0" smtClean="0">
                <a:solidFill>
                  <a:srgbClr val="3A88A2"/>
                </a:solidFill>
                <a:latin typeface="Century Gothic" panose="020B0502020202020204" pitchFamily="34" charset="0"/>
              </a:rPr>
              <a:t>PART </a:t>
            </a:r>
            <a:r>
              <a:rPr lang="en-US" altLang="zh-CN" sz="5400" b="1" dirty="0" smtClean="0">
                <a:solidFill>
                  <a:srgbClr val="3A88A2"/>
                </a:solidFill>
                <a:latin typeface="Century Gothic" panose="020B0502020202020204" pitchFamily="34" charset="0"/>
              </a:rPr>
              <a:t>02</a:t>
            </a:r>
            <a:endParaRPr lang="zh-CN" altLang="en-US" sz="5400" b="1" dirty="0">
              <a:solidFill>
                <a:srgbClr val="3A88A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40975" y="3836680"/>
            <a:ext cx="67414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2" y="934649"/>
            <a:ext cx="4760259" cy="47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4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63530" y="963826"/>
            <a:ext cx="9783411" cy="4874003"/>
            <a:chOff x="-21" y="-41"/>
            <a:chExt cx="19240" cy="10882"/>
          </a:xfrm>
        </p:grpSpPr>
        <p:pic>
          <p:nvPicPr>
            <p:cNvPr id="4" name="图片 3" descr="5902edebd8de8"/>
            <p:cNvPicPr>
              <a:picLocks noChangeAspect="1"/>
            </p:cNvPicPr>
            <p:nvPr/>
          </p:nvPicPr>
          <p:blipFill>
            <a:blip r:embed="rId3"/>
            <a:srcRect b="9526"/>
            <a:stretch>
              <a:fillRect/>
            </a:stretch>
          </p:blipFill>
          <p:spPr>
            <a:xfrm>
              <a:off x="-21" y="-40"/>
              <a:ext cx="19241" cy="1088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-21" y="-41"/>
              <a:ext cx="19241" cy="1088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-26035" y="3569883"/>
            <a:ext cx="12218035" cy="3049905"/>
          </a:xfrm>
          <a:prstGeom prst="rect">
            <a:avLst/>
          </a:prstGeom>
          <a:solidFill>
            <a:srgbClr val="3A88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69068" y="4416322"/>
            <a:ext cx="2357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8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天气预报查询系统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21798" y="3812437"/>
            <a:ext cx="1852930" cy="480060"/>
            <a:chOff x="8141" y="5908"/>
            <a:chExt cx="2918" cy="756"/>
          </a:xfrm>
        </p:grpSpPr>
        <p:sp>
          <p:nvSpPr>
            <p:cNvPr id="15" name="圆角矩形 14"/>
            <p:cNvSpPr/>
            <p:nvPr/>
          </p:nvSpPr>
          <p:spPr>
            <a:xfrm>
              <a:off x="8141" y="5908"/>
              <a:ext cx="2919" cy="69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77" y="5940"/>
              <a:ext cx="26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solidFill>
                    <a:schemeClr val="bg1"/>
                  </a:solidFill>
                  <a:latin typeface="TypeLand 康熙字典體試用版" charset="-120"/>
                  <a:ea typeface="TypeLand 康熙字典體試用版" charset="-120"/>
                </a:rPr>
                <a:t>项目名称</a:t>
              </a:r>
              <a:endParaRPr lang="zh-CN" altLang="en-US" sz="2400" dirty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728193" y="4416322"/>
            <a:ext cx="2357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8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Spyder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980923" y="3812437"/>
            <a:ext cx="1852930" cy="480060"/>
            <a:chOff x="8141" y="5908"/>
            <a:chExt cx="2918" cy="756"/>
          </a:xfrm>
        </p:grpSpPr>
        <p:sp>
          <p:nvSpPr>
            <p:cNvPr id="11" name="圆角矩形 10"/>
            <p:cNvSpPr/>
            <p:nvPr/>
          </p:nvSpPr>
          <p:spPr>
            <a:xfrm>
              <a:off x="8141" y="5908"/>
              <a:ext cx="2919" cy="69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77" y="5940"/>
              <a:ext cx="26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solidFill>
                    <a:schemeClr val="bg1"/>
                  </a:solidFill>
                  <a:latin typeface="TypeLand 康熙字典體試用版" charset="-120"/>
                  <a:ea typeface="TypeLand 康熙字典體試用版" charset="-120"/>
                </a:rPr>
                <a:t>开发工具</a:t>
              </a:r>
              <a:endParaRPr lang="zh-CN" altLang="en-US" sz="2400" dirty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800323" y="4416322"/>
            <a:ext cx="2357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8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未来天气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情况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053053" y="3812437"/>
            <a:ext cx="1852930" cy="480060"/>
            <a:chOff x="8141" y="5908"/>
            <a:chExt cx="2918" cy="756"/>
          </a:xfrm>
        </p:grpSpPr>
        <p:sp>
          <p:nvSpPr>
            <p:cNvPr id="18" name="圆角矩形 17"/>
            <p:cNvSpPr/>
            <p:nvPr/>
          </p:nvSpPr>
          <p:spPr>
            <a:xfrm>
              <a:off x="8141" y="5908"/>
              <a:ext cx="2919" cy="69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77" y="5940"/>
              <a:ext cx="26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solidFill>
                    <a:schemeClr val="bg1"/>
                  </a:solidFill>
                  <a:latin typeface="TypeLand 康熙字典體試用版" charset="-120"/>
                  <a:ea typeface="TypeLand 康熙字典體試用版" charset="-120"/>
                </a:rPr>
                <a:t>功能简述</a:t>
              </a:r>
              <a:endParaRPr lang="zh-CN" altLang="en-US" sz="2400" dirty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16977" y="278969"/>
            <a:ext cx="11747716" cy="638530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cover/>
      </p:transition>
    </mc:Choice>
    <mc:Fallback xmlns="">
      <p:transition advClick="0" advTm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/>
      <p:bldP spid="27" grpId="1"/>
      <p:bldP spid="8" grpId="0"/>
      <p:bldP spid="8" grpId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4949" y="480447"/>
            <a:ext cx="11112285" cy="5889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18064" y="2862957"/>
            <a:ext cx="5345245" cy="9036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89036" y="1969836"/>
            <a:ext cx="3823285" cy="993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5400" b="1" dirty="0" smtClean="0">
                <a:solidFill>
                  <a:srgbClr val="3A88A2"/>
                </a:solidFill>
                <a:latin typeface="Century Gothic" panose="020B0502020202020204" pitchFamily="34" charset="0"/>
              </a:rPr>
              <a:t>PART </a:t>
            </a:r>
            <a:r>
              <a:rPr lang="en-US" altLang="zh-CN" sz="5400" b="1" dirty="0" smtClean="0">
                <a:solidFill>
                  <a:srgbClr val="3A88A2"/>
                </a:solidFill>
                <a:latin typeface="Century Gothic" panose="020B0502020202020204" pitchFamily="34" charset="0"/>
              </a:rPr>
              <a:t>03</a:t>
            </a:r>
            <a:endParaRPr lang="zh-CN" altLang="en-US" sz="5400" b="1" dirty="0">
              <a:solidFill>
                <a:srgbClr val="3A88A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40975" y="3836680"/>
            <a:ext cx="67414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2" y="934649"/>
            <a:ext cx="4760259" cy="47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9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20180" y="335280"/>
            <a:ext cx="5241290" cy="6168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1373245491GfzIIn"/>
          <p:cNvPicPr>
            <a:picLocks noChangeAspect="1"/>
          </p:cNvPicPr>
          <p:nvPr/>
        </p:nvPicPr>
        <p:blipFill>
          <a:blip r:embed="rId3"/>
          <a:srcRect l="38368" r="37045"/>
          <a:stretch>
            <a:fillRect/>
          </a:stretch>
        </p:blipFill>
        <p:spPr>
          <a:xfrm>
            <a:off x="9503410" y="1887855"/>
            <a:ext cx="1637030" cy="41624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93124" y="1887855"/>
            <a:ext cx="1954381" cy="41630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本系统可以实现城市当前的天气查询，并且也能实现未来五天天气的查询，具体的实现功能如右图所示。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汉仪全唐诗简" panose="00020600040101010101" charset="-122"/>
              <a:ea typeface="汉仪全唐诗简" panose="00020600040101010101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6977" y="278969"/>
            <a:ext cx="11747716" cy="638530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" y="812959"/>
            <a:ext cx="5648358" cy="521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cover/>
      </p:transition>
    </mc:Choice>
    <mc:Fallback xmlns="">
      <p:transition advClick="0" advTm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9780" y="1137285"/>
            <a:ext cx="2336165" cy="4507865"/>
          </a:xfrm>
          <a:prstGeom prst="rect">
            <a:avLst/>
          </a:prstGeom>
          <a:solidFill>
            <a:srgbClr val="3A88A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68345" y="1137285"/>
            <a:ext cx="2336165" cy="4507865"/>
          </a:xfrm>
          <a:prstGeom prst="rect">
            <a:avLst/>
          </a:prstGeom>
          <a:solidFill>
            <a:srgbClr val="3A88A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56910" y="1137285"/>
            <a:ext cx="2336165" cy="4507865"/>
          </a:xfrm>
          <a:prstGeom prst="rect">
            <a:avLst/>
          </a:prstGeom>
          <a:solidFill>
            <a:srgbClr val="3A88A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45475" y="1137285"/>
            <a:ext cx="2336165" cy="4507865"/>
          </a:xfrm>
          <a:prstGeom prst="rect">
            <a:avLst/>
          </a:prstGeom>
          <a:solidFill>
            <a:srgbClr val="3A88A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98550" y="1327785"/>
            <a:ext cx="1698625" cy="169862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87115" y="3803650"/>
            <a:ext cx="1698625" cy="169862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75680" y="1327785"/>
            <a:ext cx="1698625" cy="169862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05510" y="3837812"/>
            <a:ext cx="2085340" cy="168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获取城市天气：</a:t>
            </a:r>
          </a:p>
          <a:p>
            <a:pPr algn="ctr" fontAlgn="auto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http://api.openweathermap.org/data/2.5/forecast?q=zhengzhou,cn&amp;mode=json&amp;lang=zh_cn&amp;&amp;APPID=6a67ed641c0fda8b69715c43518b6996&amp;units=metric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7750" y="3194070"/>
            <a:ext cx="174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rPr>
              <a:t>数据来源</a:t>
            </a:r>
            <a:endParaRPr lang="zh-CN" altLang="en-US" sz="2800" dirty="0">
              <a:solidFill>
                <a:schemeClr val="bg1"/>
              </a:solidFill>
              <a:latin typeface="TypeLand 康熙字典體試用版" charset="-120"/>
              <a:ea typeface="TypeLand 康熙字典體試用版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70887" y="1865630"/>
            <a:ext cx="2085340" cy="3065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range(4): </a:t>
            </a:r>
          </a:p>
          <a:p>
            <a:pPr fontAlgn="auto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print('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'+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(i+1)+'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天天气：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') </a:t>
            </a:r>
          </a:p>
          <a:p>
            <a:pPr fontAlgn="auto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print(data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['list'][(i+1)*8]['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dt_txt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'])</a:t>
            </a:r>
          </a:p>
          <a:p>
            <a:pPr fontAlgn="auto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print('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天气情况：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'+data['list'][(i+1)*8]['weather'][0]['description'])</a:t>
            </a:r>
          </a:p>
          <a:p>
            <a:pPr fontAlgn="auto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print('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温度：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'+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(data['list'][(i+1)*8]['main']['temp'])+'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华氏度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')</a:t>
            </a:r>
          </a:p>
          <a:p>
            <a:pPr fontAlgn="auto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print('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气压：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'+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(data['list'][(i+1)*8]['main']['pressure']))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38845" y="1358900"/>
            <a:ext cx="1749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rPr>
              <a:t>for</a:t>
            </a:r>
            <a:r>
              <a:rPr lang="zh-CN" altLang="en-US" sz="2800" dirty="0" smtClean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rPr>
              <a:t>循环</a:t>
            </a:r>
            <a:endParaRPr lang="zh-CN" altLang="en-US" sz="2800" dirty="0">
              <a:solidFill>
                <a:schemeClr val="bg1"/>
              </a:solidFill>
              <a:latin typeface="TypeLand 康熙字典體試用版" charset="-120"/>
              <a:ea typeface="TypeLand 康熙字典體試用版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6977" y="278969"/>
            <a:ext cx="11747716" cy="638530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3"/>
          <p:cNvSpPr txBox="1"/>
          <p:nvPr/>
        </p:nvSpPr>
        <p:spPr>
          <a:xfrm>
            <a:off x="3536315" y="1327785"/>
            <a:ext cx="174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rPr>
              <a:t>联网</a:t>
            </a:r>
            <a:endParaRPr lang="zh-CN" altLang="en-US" sz="2800" dirty="0">
              <a:solidFill>
                <a:schemeClr val="bg1"/>
              </a:solidFill>
              <a:latin typeface="TypeLand 康熙字典體試用版" charset="-120"/>
              <a:ea typeface="TypeLand 康熙字典體試用版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68357" y="1851005"/>
            <a:ext cx="208534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='http://api.openweathermap.org/data/2.5/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forecast?q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mianyang,cn&amp;mode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json&amp;lang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zh_cn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&amp;&amp;APPID=6a67ed641c0fda8b69715c43518b6996'</a:t>
            </a:r>
          </a:p>
          <a:p>
            <a:pPr algn="ctr" fontAlgn="auto">
              <a:lnSpc>
                <a:spcPct val="150000"/>
              </a:lnSpc>
            </a:pPr>
            <a:endParaRPr lang="en-US" altLang="zh-CN" sz="1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info=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r.urlopen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url.format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('city')).read().decode('utf-8','ignore')</a:t>
            </a:r>
          </a:p>
          <a:p>
            <a:pPr algn="ctr" fontAlgn="auto"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15"/>
          <p:cNvSpPr txBox="1"/>
          <p:nvPr/>
        </p:nvSpPr>
        <p:spPr>
          <a:xfrm>
            <a:off x="5827395" y="3210635"/>
            <a:ext cx="2195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err="1" smtClean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rPr>
              <a:t>str</a:t>
            </a:r>
            <a:r>
              <a:rPr lang="zh-CN" altLang="en-US" sz="2800" dirty="0" smtClean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rPr>
              <a:t>转换</a:t>
            </a:r>
            <a:r>
              <a:rPr lang="en-US" altLang="zh-CN" sz="2800" dirty="0" err="1" smtClean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rPr>
              <a:t>d</a:t>
            </a:r>
            <a:r>
              <a:rPr lang="en-US" altLang="zh-CN" sz="2800" dirty="0" err="1" smtClean="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</a:rPr>
              <a:t>ict</a:t>
            </a:r>
            <a:endParaRPr lang="zh-CN" altLang="en-US" sz="2800" dirty="0">
              <a:solidFill>
                <a:schemeClr val="bg1"/>
              </a:solidFill>
              <a:latin typeface="TypeLand 康熙字典體試用版" charset="-120"/>
              <a:ea typeface="TypeLand 康熙字典體試用版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27395" y="3746565"/>
            <a:ext cx="20853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data=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json.loads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(info)</a:t>
            </a:r>
          </a:p>
          <a:p>
            <a:pPr algn="ctr" fontAlgn="auto">
              <a:lnSpc>
                <a:spcPct val="150000"/>
              </a:lnSpc>
            </a:pP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564245" y="3803650"/>
            <a:ext cx="1698625" cy="169862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cover/>
      </p:transition>
    </mc:Choice>
    <mc:Fallback xmlns="">
      <p:transition advClick="0" advTm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1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8" grpId="0" animBg="1"/>
      <p:bldP spid="10" grpId="0" animBg="1"/>
      <p:bldP spid="11" grpId="0" animBg="1"/>
      <p:bldP spid="27" grpId="0"/>
      <p:bldP spid="27" grpId="1"/>
      <p:bldP spid="14" grpId="0"/>
      <p:bldP spid="14" grpId="1"/>
      <p:bldP spid="15" grpId="0"/>
      <p:bldP spid="15" grpId="1"/>
      <p:bldP spid="15" grpId="2"/>
      <p:bldP spid="16" grpId="0"/>
      <p:bldP spid="16" grpId="1"/>
      <p:bldP spid="16" grpId="2"/>
      <p:bldP spid="20" grpId="0"/>
      <p:bldP spid="20" grpId="1"/>
      <p:bldP spid="21" grpId="0"/>
      <p:bldP spid="21" grpId="1"/>
      <p:bldP spid="22" grpId="0"/>
      <p:bldP spid="22" grpId="1"/>
      <p:bldP spid="22" grpId="2"/>
      <p:bldP spid="23" grpId="0"/>
      <p:bldP spid="23" grpId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480</Words>
  <Application>Microsoft Office PowerPoint</Application>
  <PresentationFormat>自定义</PresentationFormat>
  <Paragraphs>85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41</cp:revision>
  <dcterms:created xsi:type="dcterms:W3CDTF">2017-08-02T12:30:00Z</dcterms:created>
  <dcterms:modified xsi:type="dcterms:W3CDTF">2018-06-04T15:23:56Z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