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5" r:id="rId1"/>
  </p:sldMasterIdLst>
  <p:notesMasterIdLst>
    <p:notesMasterId r:id="rId19"/>
  </p:notesMasterIdLst>
  <p:sldIdLst>
    <p:sldId id="256" r:id="rId2"/>
    <p:sldId id="273" r:id="rId3"/>
    <p:sldId id="274" r:id="rId4"/>
    <p:sldId id="258" r:id="rId5"/>
    <p:sldId id="257" r:id="rId6"/>
    <p:sldId id="277" r:id="rId7"/>
    <p:sldId id="259" r:id="rId8"/>
    <p:sldId id="278" r:id="rId9"/>
    <p:sldId id="279" r:id="rId10"/>
    <p:sldId id="263" r:id="rId11"/>
    <p:sldId id="285" r:id="rId12"/>
    <p:sldId id="276" r:id="rId13"/>
    <p:sldId id="266" r:id="rId14"/>
    <p:sldId id="281" r:id="rId15"/>
    <p:sldId id="283" r:id="rId16"/>
    <p:sldId id="267"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CBCBF-B3FA-4564-84ED-AC9B4EB1BCB2}"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8FF88-4020-46A2-AED2-9D5F0886B73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8FF88-4020-46A2-AED2-9D5F0886B73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268FF88-4020-46A2-AED2-9D5F0886B732}" type="slidenum">
              <a:rPr lang="en-US" smtClean="0"/>
              <a:t>8</a:t>
            </a:fld>
            <a:endParaRPr lang="en-US"/>
          </a:p>
        </p:txBody>
      </p:sp>
    </p:spTree>
    <p:extLst>
      <p:ext uri="{BB962C8B-B14F-4D97-AF65-F5344CB8AC3E}">
        <p14:creationId xmlns:p14="http://schemas.microsoft.com/office/powerpoint/2010/main" val="59875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390340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50039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68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3965061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919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184377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3717314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14124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240651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429E8-9488-4A3C-900A-29D214271A9C}"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167764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429E8-9488-4A3C-900A-29D214271A9C}"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260196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429E8-9488-4A3C-900A-29D214271A9C}"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114587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429E8-9488-4A3C-900A-29D214271A9C}"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340119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429E8-9488-4A3C-900A-29D214271A9C}"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5864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8429E8-9488-4A3C-900A-29D214271A9C}"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788B-8076-471E-BD46-196CCCBE0D95}" type="slidenum">
              <a:rPr lang="en-US" smtClean="0"/>
              <a:t>‹#›</a:t>
            </a:fld>
            <a:endParaRPr lang="en-US"/>
          </a:p>
        </p:txBody>
      </p:sp>
    </p:spTree>
    <p:extLst>
      <p:ext uri="{BB962C8B-B14F-4D97-AF65-F5344CB8AC3E}">
        <p14:creationId xmlns:p14="http://schemas.microsoft.com/office/powerpoint/2010/main" val="168025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788B-8076-471E-BD46-196CCCBE0D95}" type="slidenum">
              <a:rPr lang="en-US" smtClean="0"/>
              <a:t>‹#›</a:t>
            </a:fld>
            <a:endParaRPr lang="en-US"/>
          </a:p>
        </p:txBody>
      </p:sp>
      <p:sp>
        <p:nvSpPr>
          <p:cNvPr id="5" name="Date Placeholder 4"/>
          <p:cNvSpPr>
            <a:spLocks noGrp="1"/>
          </p:cNvSpPr>
          <p:nvPr>
            <p:ph type="dt" sz="half" idx="10"/>
          </p:nvPr>
        </p:nvSpPr>
        <p:spPr/>
        <p:txBody>
          <a:bodyPr/>
          <a:lstStyle/>
          <a:p>
            <a:fld id="{428429E8-9488-4A3C-900A-29D214271A9C}" type="datetimeFigureOut">
              <a:rPr lang="en-US" smtClean="0"/>
              <a:t>11/29/2024</a:t>
            </a:fld>
            <a:endParaRPr lang="en-US"/>
          </a:p>
        </p:txBody>
      </p:sp>
    </p:spTree>
    <p:extLst>
      <p:ext uri="{BB962C8B-B14F-4D97-AF65-F5344CB8AC3E}">
        <p14:creationId xmlns:p14="http://schemas.microsoft.com/office/powerpoint/2010/main" val="106147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8429E8-9488-4A3C-900A-29D214271A9C}" type="datetimeFigureOut">
              <a:rPr lang="en-US" smtClean="0"/>
              <a:t>11/29/2024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44788B-8076-471E-BD46-196CCCBE0D95}" type="slidenum">
              <a:rPr lang="en-US" smtClean="0"/>
              <a:t>‹#›</a:t>
            </a:fld>
            <a:endParaRPr lang="en-US"/>
          </a:p>
        </p:txBody>
      </p:sp>
    </p:spTree>
    <p:extLst>
      <p:ext uri="{BB962C8B-B14F-4D97-AF65-F5344CB8AC3E}">
        <p14:creationId xmlns:p14="http://schemas.microsoft.com/office/powerpoint/2010/main" val="4064114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TITLE</a:t>
            </a:r>
          </a:p>
        </p:txBody>
      </p:sp>
      <p:sp>
        <p:nvSpPr>
          <p:cNvPr id="3" name="Subtitle 2"/>
          <p:cNvSpPr>
            <a:spLocks noGrp="1"/>
          </p:cNvSpPr>
          <p:nvPr>
            <p:ph type="subTitle" idx="1"/>
          </p:nvPr>
        </p:nvSpPr>
        <p:spPr/>
        <p:txBody>
          <a:bodyPr>
            <a:normAutofit/>
          </a:bodyPr>
          <a:lstStyle/>
          <a:p>
            <a:r>
              <a:rPr lang="en-US" i="1" dirty="0"/>
              <a:t>REAP BIG IN THE SKY!</a:t>
            </a:r>
          </a:p>
          <a:p>
            <a:r>
              <a:rPr lang="en-US" i="1" dirty="0"/>
              <a:t>DIVE INTO AVIATION!!!!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three</a:t>
            </a:r>
          </a:p>
        </p:txBody>
      </p:sp>
      <p:pic>
        <p:nvPicPr>
          <p:cNvPr id="5" name="Content Placeholder 4">
            <a:extLst>
              <a:ext uri="{FF2B5EF4-FFF2-40B4-BE49-F238E27FC236}">
                <a16:creationId xmlns:a16="http://schemas.microsoft.com/office/drawing/2014/main" id="{DAC153B6-1CBF-2C74-DA29-5A04EE13BCFB}"/>
              </a:ext>
            </a:extLst>
          </p:cNvPr>
          <p:cNvPicPr>
            <a:picLocks noGrp="1" noChangeAspect="1"/>
          </p:cNvPicPr>
          <p:nvPr>
            <p:ph idx="1"/>
          </p:nvPr>
        </p:nvPicPr>
        <p:blipFill>
          <a:blip r:embed="rId2"/>
          <a:stretch>
            <a:fillRect/>
          </a:stretch>
        </p:blipFill>
        <p:spPr>
          <a:xfrm>
            <a:off x="1130192" y="2160588"/>
            <a:ext cx="7691654" cy="3881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E880-DF69-4153-7D37-E98815482EE5}"/>
              </a:ext>
            </a:extLst>
          </p:cNvPr>
          <p:cNvSpPr>
            <a:spLocks noGrp="1"/>
          </p:cNvSpPr>
          <p:nvPr>
            <p:ph type="title"/>
          </p:nvPr>
        </p:nvSpPr>
        <p:spPr/>
        <p:txBody>
          <a:bodyPr/>
          <a:lstStyle/>
          <a:p>
            <a:r>
              <a:rPr lang="en-GB" dirty="0"/>
              <a:t>Visual four</a:t>
            </a:r>
            <a:endParaRPr lang="en-KE" dirty="0"/>
          </a:p>
        </p:txBody>
      </p:sp>
      <p:pic>
        <p:nvPicPr>
          <p:cNvPr id="5" name="Content Placeholder 4">
            <a:extLst>
              <a:ext uri="{FF2B5EF4-FFF2-40B4-BE49-F238E27FC236}">
                <a16:creationId xmlns:a16="http://schemas.microsoft.com/office/drawing/2014/main" id="{00320D6B-346F-5529-7AC1-035D31D75938}"/>
              </a:ext>
            </a:extLst>
          </p:cNvPr>
          <p:cNvPicPr>
            <a:picLocks noGrp="1" noChangeAspect="1"/>
          </p:cNvPicPr>
          <p:nvPr>
            <p:ph idx="1"/>
          </p:nvPr>
        </p:nvPicPr>
        <p:blipFill>
          <a:blip r:embed="rId2"/>
          <a:stretch>
            <a:fillRect/>
          </a:stretch>
        </p:blipFill>
        <p:spPr>
          <a:xfrm>
            <a:off x="1070170" y="2160588"/>
            <a:ext cx="7811697" cy="3881437"/>
          </a:xfrm>
        </p:spPr>
      </p:pic>
    </p:spTree>
    <p:extLst>
      <p:ext uri="{BB962C8B-B14F-4D97-AF65-F5344CB8AC3E}">
        <p14:creationId xmlns:p14="http://schemas.microsoft.com/office/powerpoint/2010/main" val="377394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507F-78DA-FF15-26B6-80CEA336CD92}"/>
              </a:ext>
            </a:extLst>
          </p:cNvPr>
          <p:cNvSpPr>
            <a:spLocks noGrp="1"/>
          </p:cNvSpPr>
          <p:nvPr>
            <p:ph type="title"/>
          </p:nvPr>
        </p:nvSpPr>
        <p:spPr/>
        <p:txBody>
          <a:bodyPr/>
          <a:lstStyle/>
          <a:p>
            <a:r>
              <a:rPr lang="en-US" dirty="0"/>
              <a:t>RESULTS</a:t>
            </a:r>
            <a:endParaRPr lang="en-KE" dirty="0"/>
          </a:p>
        </p:txBody>
      </p:sp>
      <p:sp>
        <p:nvSpPr>
          <p:cNvPr id="3" name="Content Placeholder 2">
            <a:extLst>
              <a:ext uri="{FF2B5EF4-FFF2-40B4-BE49-F238E27FC236}">
                <a16:creationId xmlns:a16="http://schemas.microsoft.com/office/drawing/2014/main" id="{EB187D65-E1E6-5AB5-0E0F-674E3682009D}"/>
              </a:ext>
            </a:extLst>
          </p:cNvPr>
          <p:cNvSpPr>
            <a:spLocks noGrp="1"/>
          </p:cNvSpPr>
          <p:nvPr>
            <p:ph idx="1"/>
          </p:nvPr>
        </p:nvSpPr>
        <p:spPr/>
        <p:txBody>
          <a:bodyPr>
            <a:normAutofit/>
          </a:bodyPr>
          <a:lstStyle/>
          <a:p>
            <a:r>
              <a:rPr lang="en-US" dirty="0"/>
              <a:t>From visual one  when the top 20 makes by fatal injuries was plotted it is clear Cessna registered the highest number of total fatal injuries followed by bell then piper.</a:t>
            </a:r>
          </a:p>
          <a:p>
            <a:r>
              <a:rPr lang="en-US" dirty="0"/>
              <a:t>From visual two the top 2o makes versus number of uninjured persons placed </a:t>
            </a:r>
            <a:r>
              <a:rPr lang="en-US" dirty="0" err="1"/>
              <a:t>boeing</a:t>
            </a:r>
            <a:r>
              <a:rPr lang="en-US" dirty="0"/>
              <a:t> to have the highest </a:t>
            </a:r>
            <a:r>
              <a:rPr lang="en-US" dirty="0" err="1"/>
              <a:t>count,followed</a:t>
            </a:r>
            <a:r>
              <a:rPr lang="en-US" dirty="0"/>
              <a:t> by </a:t>
            </a:r>
            <a:r>
              <a:rPr lang="en-US" dirty="0" err="1"/>
              <a:t>doughlas</a:t>
            </a:r>
            <a:r>
              <a:rPr lang="en-US" dirty="0"/>
              <a:t> ‘make’.</a:t>
            </a:r>
          </a:p>
          <a:p>
            <a:r>
              <a:rPr lang="en-US" dirty="0"/>
              <a:t>From visual three of damage type its clear that when involved in an accident Cessna aircraft make was substantially destroyed while </a:t>
            </a:r>
            <a:r>
              <a:rPr lang="en-US" dirty="0" err="1"/>
              <a:t>boeing</a:t>
            </a:r>
            <a:r>
              <a:rPr lang="en-US" dirty="0"/>
              <a:t> incurred minor damage type registering the highest count on minor damages.</a:t>
            </a:r>
          </a:p>
          <a:p>
            <a:r>
              <a:rPr lang="en-US" dirty="0"/>
              <a:t>From visual 3 its clear that the 402 model is a comparatively best </a:t>
            </a:r>
            <a:r>
              <a:rPr lang="en-US" dirty="0" err="1"/>
              <a:t>model.with</a:t>
            </a:r>
            <a:r>
              <a:rPr lang="en-US" dirty="0"/>
              <a:t> lesser  total fatal injuries of 8.00   and comparatively lower total serious injuries  of 0.9 corresponding to 13 uninjured. </a:t>
            </a:r>
            <a:endParaRPr lang="en-KE" dirty="0"/>
          </a:p>
        </p:txBody>
      </p:sp>
    </p:spTree>
    <p:extLst>
      <p:ext uri="{BB962C8B-B14F-4D97-AF65-F5344CB8AC3E}">
        <p14:creationId xmlns:p14="http://schemas.microsoft.com/office/powerpoint/2010/main" val="382440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RECCOMMENDATIONS</a:t>
            </a:r>
          </a:p>
        </p:txBody>
      </p:sp>
      <p:sp>
        <p:nvSpPr>
          <p:cNvPr id="3" name="Content Placeholder 2"/>
          <p:cNvSpPr>
            <a:spLocks noGrp="1"/>
          </p:cNvSpPr>
          <p:nvPr>
            <p:ph idx="1"/>
          </p:nvPr>
        </p:nvSpPr>
        <p:spPr/>
        <p:txBody>
          <a:bodyPr/>
          <a:lstStyle/>
          <a:p>
            <a:r>
              <a:rPr lang="en-US" dirty="0"/>
              <a:t>Its clear that Cessna make was the most dangerous because it registered the highest number of fatalities while </a:t>
            </a:r>
            <a:r>
              <a:rPr lang="en-US" dirty="0" err="1"/>
              <a:t>boeing</a:t>
            </a:r>
            <a:r>
              <a:rPr lang="en-US" dirty="0"/>
              <a:t> was not even captured in the top 20 fatal injuries.</a:t>
            </a:r>
          </a:p>
          <a:p>
            <a:r>
              <a:rPr lang="en-US" dirty="0"/>
              <a:t>Boeing was the safest it is because when it was involved in an accident most of its passengers were uninjured as seen in visual two.</a:t>
            </a:r>
          </a:p>
          <a:p>
            <a:r>
              <a:rPr lang="en-US" dirty="0"/>
              <a:t>Boeing whenever involved in an accident was not destroyed  as seen in visual three.it only got minor or substantial damages.</a:t>
            </a:r>
          </a:p>
          <a:p>
            <a:r>
              <a:rPr lang="en-US" dirty="0"/>
              <a:t>From this project I would recommend the business stakeholders of the company to consider investing in the </a:t>
            </a:r>
            <a:r>
              <a:rPr lang="en-US" dirty="0" err="1"/>
              <a:t>boeing</a:t>
            </a:r>
            <a:r>
              <a:rPr lang="en-US" dirty="0"/>
              <a:t> make.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3050-029F-7985-DA64-5BEF6558FC05}"/>
              </a:ext>
            </a:extLst>
          </p:cNvPr>
          <p:cNvSpPr>
            <a:spLocks noGrp="1"/>
          </p:cNvSpPr>
          <p:nvPr>
            <p:ph type="title"/>
          </p:nvPr>
        </p:nvSpPr>
        <p:spPr/>
        <p:txBody>
          <a:bodyPr/>
          <a:lstStyle/>
          <a:p>
            <a:r>
              <a:rPr lang="en-US" dirty="0"/>
              <a:t>ACKNOWLEDGEMENT</a:t>
            </a:r>
            <a:endParaRPr lang="en-KE" dirty="0"/>
          </a:p>
        </p:txBody>
      </p:sp>
      <p:sp>
        <p:nvSpPr>
          <p:cNvPr id="3" name="Content Placeholder 2">
            <a:extLst>
              <a:ext uri="{FF2B5EF4-FFF2-40B4-BE49-F238E27FC236}">
                <a16:creationId xmlns:a16="http://schemas.microsoft.com/office/drawing/2014/main" id="{741C70D1-9ED2-9092-D58D-F16E68DB6BDA}"/>
              </a:ext>
            </a:extLst>
          </p:cNvPr>
          <p:cNvSpPr>
            <a:spLocks noGrp="1"/>
          </p:cNvSpPr>
          <p:nvPr>
            <p:ph idx="1"/>
          </p:nvPr>
        </p:nvSpPr>
        <p:spPr/>
        <p:txBody>
          <a:bodyPr/>
          <a:lstStyle/>
          <a:p>
            <a:r>
              <a:rPr lang="en-US" dirty="0"/>
              <a:t>My appreciation goes our </a:t>
            </a:r>
            <a:r>
              <a:rPr lang="en-US"/>
              <a:t>Technical mentor: </a:t>
            </a:r>
            <a:r>
              <a:rPr lang="en-US" dirty="0" err="1"/>
              <a:t>Mr.wiliam</a:t>
            </a:r>
            <a:r>
              <a:rPr lang="en-US" dirty="0"/>
              <a:t> </a:t>
            </a:r>
            <a:r>
              <a:rPr lang="en-US" dirty="0" err="1"/>
              <a:t>Onkomba,for</a:t>
            </a:r>
            <a:r>
              <a:rPr lang="en-US" dirty="0"/>
              <a:t> continuously instructing us on how to go about the project.</a:t>
            </a:r>
          </a:p>
          <a:p>
            <a:r>
              <a:rPr lang="en-US" dirty="0"/>
              <a:t>My group members for the constant critique of the steps and the tech knowhow skills.</a:t>
            </a:r>
          </a:p>
          <a:p>
            <a:r>
              <a:rPr lang="en-US" dirty="0"/>
              <a:t>Finally to the audience for giving me your time and listening to me. </a:t>
            </a:r>
            <a:endParaRPr lang="en-KE" dirty="0"/>
          </a:p>
        </p:txBody>
      </p:sp>
    </p:spTree>
    <p:extLst>
      <p:ext uri="{BB962C8B-B14F-4D97-AF65-F5344CB8AC3E}">
        <p14:creationId xmlns:p14="http://schemas.microsoft.com/office/powerpoint/2010/main" val="395783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2275-1FC5-C9F4-9FC7-97CCE171C932}"/>
              </a:ext>
            </a:extLst>
          </p:cNvPr>
          <p:cNvSpPr>
            <a:spLocks noGrp="1"/>
          </p:cNvSpPr>
          <p:nvPr>
            <p:ph type="title"/>
          </p:nvPr>
        </p:nvSpPr>
        <p:spPr/>
        <p:txBody>
          <a:bodyPr/>
          <a:lstStyle/>
          <a:p>
            <a:r>
              <a:rPr lang="en-US" dirty="0"/>
              <a:t>CONTACT INFORMATION</a:t>
            </a:r>
            <a:endParaRPr lang="en-KE" dirty="0"/>
          </a:p>
        </p:txBody>
      </p:sp>
      <p:sp>
        <p:nvSpPr>
          <p:cNvPr id="3" name="Content Placeholder 2">
            <a:extLst>
              <a:ext uri="{FF2B5EF4-FFF2-40B4-BE49-F238E27FC236}">
                <a16:creationId xmlns:a16="http://schemas.microsoft.com/office/drawing/2014/main" id="{AF7B464F-F6C9-F18D-39FF-4A25F04FD0F2}"/>
              </a:ext>
            </a:extLst>
          </p:cNvPr>
          <p:cNvSpPr>
            <a:spLocks noGrp="1"/>
          </p:cNvSpPr>
          <p:nvPr>
            <p:ph idx="1"/>
          </p:nvPr>
        </p:nvSpPr>
        <p:spPr/>
        <p:txBody>
          <a:bodyPr/>
          <a:lstStyle/>
          <a:p>
            <a:r>
              <a:rPr lang="en-US" dirty="0"/>
              <a:t>PHONENO:0708376377</a:t>
            </a:r>
          </a:p>
          <a:p>
            <a:r>
              <a:rPr lang="en-US" dirty="0" err="1"/>
              <a:t>TWITTER:catherine</a:t>
            </a:r>
            <a:r>
              <a:rPr lang="en-US" dirty="0"/>
              <a:t>/kips</a:t>
            </a:r>
          </a:p>
          <a:p>
            <a:r>
              <a:rPr lang="en-US" dirty="0" err="1"/>
              <a:t>FACEBOOK:catherine</a:t>
            </a:r>
            <a:r>
              <a:rPr lang="en-US" dirty="0"/>
              <a:t> </a:t>
            </a:r>
            <a:r>
              <a:rPr lang="en-US" dirty="0" err="1"/>
              <a:t>kiptui</a:t>
            </a:r>
            <a:endParaRPr lang="en-US" dirty="0"/>
          </a:p>
          <a:p>
            <a:r>
              <a:rPr lang="en-US" dirty="0" err="1"/>
              <a:t>EMAIL:catherinekiptui@gmail.com</a:t>
            </a:r>
            <a:endParaRPr lang="en-KE" dirty="0"/>
          </a:p>
        </p:txBody>
      </p:sp>
    </p:spTree>
    <p:extLst>
      <p:ext uri="{BB962C8B-B14F-4D97-AF65-F5344CB8AC3E}">
        <p14:creationId xmlns:p14="http://schemas.microsoft.com/office/powerpoint/2010/main" val="122701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From the findings  I can conclude that the </a:t>
            </a:r>
            <a:r>
              <a:rPr lang="en-US" dirty="0" err="1"/>
              <a:t>boeing</a:t>
            </a:r>
            <a:r>
              <a:rPr lang="en-US"/>
              <a:t>  make and 402’model’  </a:t>
            </a:r>
            <a:r>
              <a:rPr lang="en-US" dirty="0"/>
              <a:t>is the best aircraft make fitted with security feature as well as safety features and its worth investing in for the best business adventures .</a:t>
            </a:r>
          </a:p>
          <a:p>
            <a:r>
              <a:rPr lang="en-US" dirty="0" err="1"/>
              <a:t>Im</a:t>
            </a:r>
            <a:r>
              <a:rPr lang="en-US" dirty="0"/>
              <a:t> certain that these insights would go along way to have an impact on the business ;In future think of partnering with me for further insightful analysis for impactful data driven strategies bridging the gap between numbers and meaningful decisions.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64A5-4446-3F49-2C3D-D9062EF808CC}"/>
              </a:ext>
            </a:extLst>
          </p:cNvPr>
          <p:cNvSpPr>
            <a:spLocks noGrp="1"/>
          </p:cNvSpPr>
          <p:nvPr>
            <p:ph type="title"/>
          </p:nvPr>
        </p:nvSpPr>
        <p:spPr/>
        <p:txBody>
          <a:bodyPr/>
          <a:lstStyle/>
          <a:p>
            <a:r>
              <a:rPr lang="en-US" dirty="0"/>
              <a:t>QUESTIONS</a:t>
            </a:r>
            <a:endParaRPr lang="en-KE" dirty="0"/>
          </a:p>
        </p:txBody>
      </p:sp>
      <p:sp>
        <p:nvSpPr>
          <p:cNvPr id="3" name="Content Placeholder 2">
            <a:extLst>
              <a:ext uri="{FF2B5EF4-FFF2-40B4-BE49-F238E27FC236}">
                <a16:creationId xmlns:a16="http://schemas.microsoft.com/office/drawing/2014/main" id="{1D77C439-D7E9-5E96-E055-EAAA3987B5B7}"/>
              </a:ext>
            </a:extLst>
          </p:cNvPr>
          <p:cNvSpPr>
            <a:spLocks noGrp="1"/>
          </p:cNvSpPr>
          <p:nvPr>
            <p:ph idx="1"/>
          </p:nvPr>
        </p:nvSpPr>
        <p:spPr/>
        <p:txBody>
          <a:bodyPr/>
          <a:lstStyle/>
          <a:p>
            <a:r>
              <a:rPr lang="en-GB" dirty="0"/>
              <a:t>TIME FOR QUESTIONS:</a:t>
            </a:r>
            <a:endParaRPr lang="en-KE" dirty="0"/>
          </a:p>
        </p:txBody>
      </p:sp>
    </p:spTree>
    <p:extLst>
      <p:ext uri="{BB962C8B-B14F-4D97-AF65-F5344CB8AC3E}">
        <p14:creationId xmlns:p14="http://schemas.microsoft.com/office/powerpoint/2010/main" val="24528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A72E-E547-61A1-4ED0-66B399F4F177}"/>
              </a:ext>
            </a:extLst>
          </p:cNvPr>
          <p:cNvSpPr>
            <a:spLocks noGrp="1"/>
          </p:cNvSpPr>
          <p:nvPr>
            <p:ph type="title"/>
          </p:nvPr>
        </p:nvSpPr>
        <p:spPr/>
        <p:txBody>
          <a:bodyPr/>
          <a:lstStyle/>
          <a:p>
            <a:r>
              <a:rPr lang="en-US" dirty="0"/>
              <a:t>OVERVIEW/OUTLINE OF THE PROJECT</a:t>
            </a:r>
            <a:endParaRPr lang="en-KE" dirty="0"/>
          </a:p>
        </p:txBody>
      </p:sp>
      <p:sp>
        <p:nvSpPr>
          <p:cNvPr id="3" name="Content Placeholder 2">
            <a:extLst>
              <a:ext uri="{FF2B5EF4-FFF2-40B4-BE49-F238E27FC236}">
                <a16:creationId xmlns:a16="http://schemas.microsoft.com/office/drawing/2014/main" id="{014057F6-4AA3-DE6D-F05C-2BB4000E7B30}"/>
              </a:ext>
            </a:extLst>
          </p:cNvPr>
          <p:cNvSpPr>
            <a:spLocks noGrp="1"/>
          </p:cNvSpPr>
          <p:nvPr>
            <p:ph idx="1"/>
          </p:nvPr>
        </p:nvSpPr>
        <p:spPr/>
        <p:txBody>
          <a:bodyPr/>
          <a:lstStyle/>
          <a:p>
            <a:pPr>
              <a:buFont typeface="Wingdings" panose="05000000000000000000" pitchFamily="2" charset="2"/>
              <a:buChar char="v"/>
            </a:pPr>
            <a:r>
              <a:rPr lang="en-US" dirty="0"/>
              <a:t>In this project I seek to solve a business stakeholder problem who has been in aviation business but wants to expand it.</a:t>
            </a:r>
          </a:p>
          <a:p>
            <a:pPr>
              <a:buFont typeface="Wingdings" panose="05000000000000000000" pitchFamily="2" charset="2"/>
              <a:buChar char="v"/>
            </a:pPr>
            <a:r>
              <a:rPr lang="en-US" dirty="0"/>
              <a:t>The main task is to help the head of aviation department on choice of aircraft to buy.</a:t>
            </a:r>
          </a:p>
          <a:p>
            <a:pPr>
              <a:buFont typeface="Wingdings" panose="05000000000000000000" pitchFamily="2" charset="2"/>
              <a:buChar char="v"/>
            </a:pPr>
            <a:r>
              <a:rPr lang="en-US" dirty="0"/>
              <a:t>The aircraft should be safe and less risky to the company as well as well as its customers.</a:t>
            </a:r>
          </a:p>
          <a:p>
            <a:pPr>
              <a:buFont typeface="Wingdings" panose="05000000000000000000" pitchFamily="2" charset="2"/>
              <a:buChar char="v"/>
            </a:pPr>
            <a:endParaRPr lang="en-US" dirty="0"/>
          </a:p>
          <a:p>
            <a:pPr>
              <a:buFont typeface="Wingdings" panose="05000000000000000000" pitchFamily="2" charset="2"/>
              <a:buChar char="v"/>
            </a:pPr>
            <a:endParaRPr lang="en-KE" dirty="0"/>
          </a:p>
        </p:txBody>
      </p:sp>
    </p:spTree>
    <p:extLst>
      <p:ext uri="{BB962C8B-B14F-4D97-AF65-F5344CB8AC3E}">
        <p14:creationId xmlns:p14="http://schemas.microsoft.com/office/powerpoint/2010/main" val="196132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1202-9339-4E77-43EE-8EA05DB1AA1E}"/>
              </a:ext>
            </a:extLst>
          </p:cNvPr>
          <p:cNvSpPr>
            <a:spLocks noGrp="1"/>
          </p:cNvSpPr>
          <p:nvPr>
            <p:ph type="title"/>
          </p:nvPr>
        </p:nvSpPr>
        <p:spPr/>
        <p:txBody>
          <a:bodyPr/>
          <a:lstStyle/>
          <a:p>
            <a:r>
              <a:rPr lang="en-US" dirty="0"/>
              <a:t>Business understanding</a:t>
            </a:r>
            <a:endParaRPr lang="en-KE" dirty="0"/>
          </a:p>
        </p:txBody>
      </p:sp>
      <p:sp>
        <p:nvSpPr>
          <p:cNvPr id="3" name="Content Placeholder 2">
            <a:extLst>
              <a:ext uri="{FF2B5EF4-FFF2-40B4-BE49-F238E27FC236}">
                <a16:creationId xmlns:a16="http://schemas.microsoft.com/office/drawing/2014/main" id="{096528D5-5AB1-EF08-7B9C-ABD00B4493E3}"/>
              </a:ext>
            </a:extLst>
          </p:cNvPr>
          <p:cNvSpPr>
            <a:spLocks noGrp="1"/>
          </p:cNvSpPr>
          <p:nvPr>
            <p:ph idx="1"/>
          </p:nvPr>
        </p:nvSpPr>
        <p:spPr/>
        <p:txBody>
          <a:bodyPr/>
          <a:lstStyle/>
          <a:p>
            <a:r>
              <a:rPr lang="en-GB" b="0" i="0" dirty="0">
                <a:solidFill>
                  <a:srgbClr val="2D3B45"/>
                </a:solidFill>
                <a:effectLst/>
                <a:latin typeface="Lato Extended"/>
              </a:rPr>
              <a:t>Your company is expanding in to new industries to diversify its portfolio. Specifically, they are interested in purchasing and operating airplanes for commercial and private enterprises, but do not know anything about the potential risks of aircraft. </a:t>
            </a:r>
            <a:r>
              <a:rPr lang="en-GB" dirty="0">
                <a:solidFill>
                  <a:srgbClr val="2D3B45"/>
                </a:solidFill>
                <a:latin typeface="Lato Extended"/>
              </a:rPr>
              <a:t>I</a:t>
            </a:r>
            <a:r>
              <a:rPr lang="en-GB" b="0" i="0" dirty="0">
                <a:solidFill>
                  <a:srgbClr val="2D3B45"/>
                </a:solidFill>
                <a:effectLst/>
                <a:latin typeface="Lato Extended"/>
              </a:rPr>
              <a:t> have been charged with determining which aircraft are the lowest risk for the company to start this new business endeavour. </a:t>
            </a:r>
            <a:r>
              <a:rPr lang="en-GB" dirty="0">
                <a:solidFill>
                  <a:srgbClr val="2D3B45"/>
                </a:solidFill>
                <a:latin typeface="Lato Extended"/>
              </a:rPr>
              <a:t>To</a:t>
            </a:r>
            <a:r>
              <a:rPr lang="en-GB" b="0" i="0" dirty="0">
                <a:solidFill>
                  <a:srgbClr val="2D3B45"/>
                </a:solidFill>
                <a:effectLst/>
                <a:latin typeface="Lato Extended"/>
              </a:rPr>
              <a:t> then translate my findings into actionable insights that the head of the new aviation division can use to help decide which aircraft to purchase.</a:t>
            </a:r>
            <a:endParaRPr lang="en-KE" dirty="0"/>
          </a:p>
        </p:txBody>
      </p:sp>
    </p:spTree>
    <p:extLst>
      <p:ext uri="{BB962C8B-B14F-4D97-AF65-F5344CB8AC3E}">
        <p14:creationId xmlns:p14="http://schemas.microsoft.com/office/powerpoint/2010/main" val="37203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p:txBody>
          <a:bodyPr>
            <a:normAutofit fontScale="85000" lnSpcReduction="20000"/>
          </a:bodyPr>
          <a:lstStyle/>
          <a:p>
            <a:r>
              <a:rPr lang="en-GB" altLang="en-US" dirty="0"/>
              <a:t>the data  used for this project was from the aviation department.it </a:t>
            </a:r>
            <a:r>
              <a:rPr lang="en-GB" altLang="en-US" dirty="0" err="1"/>
              <a:t>containedinformation</a:t>
            </a:r>
            <a:r>
              <a:rPr lang="en-GB" altLang="en-US" dirty="0"/>
              <a:t> on fatalities incurred whether fatal or non fatal for different states in the us and other </a:t>
            </a:r>
            <a:r>
              <a:rPr lang="en-GB" altLang="en-US" dirty="0" err="1"/>
              <a:t>counries.I</a:t>
            </a:r>
            <a:r>
              <a:rPr lang="en-GB" altLang="en-US" dirty="0"/>
              <a:t> chose to use the data for </a:t>
            </a:r>
            <a:r>
              <a:rPr lang="en-GB" altLang="en-US" dirty="0" err="1"/>
              <a:t>mexico.the</a:t>
            </a:r>
            <a:r>
              <a:rPr lang="en-GB" altLang="en-US" dirty="0"/>
              <a:t> data contained the following:</a:t>
            </a:r>
          </a:p>
          <a:p>
            <a:r>
              <a:rPr lang="en-GB" altLang="en-US" dirty="0"/>
              <a:t>sum of number by engine type</a:t>
            </a:r>
          </a:p>
          <a:p>
            <a:r>
              <a:rPr lang="en-GB" altLang="en-US" dirty="0"/>
              <a:t>sum of total minor injuries.</a:t>
            </a:r>
          </a:p>
          <a:p>
            <a:r>
              <a:rPr lang="en-GB" altLang="en-US" dirty="0"/>
              <a:t> purpose of flight</a:t>
            </a:r>
          </a:p>
          <a:p>
            <a:r>
              <a:rPr lang="en-GB" altLang="en-US" dirty="0"/>
              <a:t>count of event by country.</a:t>
            </a:r>
          </a:p>
          <a:p>
            <a:r>
              <a:rPr lang="en-GB" altLang="en-US" dirty="0"/>
              <a:t>broad phase of the flight.</a:t>
            </a:r>
          </a:p>
          <a:p>
            <a:r>
              <a:rPr lang="en-GB" altLang="en-US" dirty="0"/>
              <a:t>total uninjured.</a:t>
            </a:r>
          </a:p>
          <a:p>
            <a:r>
              <a:rPr lang="en-GB" altLang="en-US" dirty="0"/>
              <a:t>Aircraft damage.</a:t>
            </a:r>
          </a:p>
          <a:p>
            <a:r>
              <a:rPr lang="en-GB" altLang="en-US" dirty="0"/>
              <a:t>weather condition.</a:t>
            </a:r>
          </a:p>
          <a:p>
            <a:r>
              <a:rPr lang="en-GB" altLang="en-US" dirty="0"/>
              <a:t>Air carrier.</a:t>
            </a:r>
          </a:p>
          <a:p>
            <a:r>
              <a:rPr lang="en-GB" altLang="en-US" dirty="0"/>
              <a:t>Aircraft category.</a:t>
            </a:r>
          </a:p>
          <a:p>
            <a:endParaRPr lang="en-GB" altLang="en-US" dirty="0"/>
          </a:p>
          <a:p>
            <a:endParaRPr lang="en-GB" altLang="en-US" dirty="0"/>
          </a:p>
          <a:p>
            <a:endParaRPr lang="en-GB" altLang="en-US" dirty="0"/>
          </a:p>
          <a:p>
            <a:endParaRPr lang="en-GB" altLang="en-US" dirty="0"/>
          </a:p>
          <a:p>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OBJECTIVES/GOALS</a:t>
            </a:r>
          </a:p>
        </p:txBody>
      </p:sp>
      <p:sp>
        <p:nvSpPr>
          <p:cNvPr id="3" name="Content Placeholder 2"/>
          <p:cNvSpPr>
            <a:spLocks noGrp="1"/>
          </p:cNvSpPr>
          <p:nvPr>
            <p:ph idx="1"/>
          </p:nvPr>
        </p:nvSpPr>
        <p:spPr/>
        <p:txBody>
          <a:bodyPr/>
          <a:lstStyle/>
          <a:p>
            <a:r>
              <a:rPr lang="en-GB" altLang="en-US" dirty="0"/>
              <a:t>the objectives for this project was to advise an expanding company on choice of plane to buy to expand their business.</a:t>
            </a:r>
          </a:p>
          <a:p>
            <a:r>
              <a:rPr lang="en-GB" altLang="en-US" dirty="0"/>
              <a:t>which aircraft are the lowest </a:t>
            </a:r>
            <a:r>
              <a:rPr lang="en-GB" altLang="en-US" dirty="0" err="1"/>
              <a:t>rik</a:t>
            </a:r>
            <a:r>
              <a:rPr lang="en-GB" altLang="en-US" dirty="0"/>
              <a:t> for the company to start the business endeavour.</a:t>
            </a:r>
          </a:p>
          <a:p>
            <a:r>
              <a:rPr lang="en-GB" altLang="en-US" dirty="0"/>
              <a:t>which engine type has more fatal/nonfatal injuries.</a:t>
            </a:r>
          </a:p>
          <a:p>
            <a:r>
              <a:rPr lang="en-GB" altLang="en-US" dirty="0"/>
              <a:t>which seasons are likely to have more accidents</a:t>
            </a:r>
          </a:p>
          <a:p>
            <a:r>
              <a:rPr lang="en-GB" altLang="en-US" dirty="0"/>
              <a:t>which engine type has higher uninjured related accidents..</a:t>
            </a:r>
          </a:p>
          <a:p>
            <a:endParaRPr lang="en-GB" altLang="en-US" dirty="0"/>
          </a:p>
          <a:p>
            <a:endParaRPr lang="en-GB"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469F-935A-8868-824E-85B5B7407F05}"/>
              </a:ext>
            </a:extLst>
          </p:cNvPr>
          <p:cNvSpPr>
            <a:spLocks noGrp="1"/>
          </p:cNvSpPr>
          <p:nvPr>
            <p:ph type="title"/>
          </p:nvPr>
        </p:nvSpPr>
        <p:spPr/>
        <p:txBody>
          <a:bodyPr/>
          <a:lstStyle/>
          <a:p>
            <a:r>
              <a:rPr lang="en-US" dirty="0"/>
              <a:t>METHODOLOGY</a:t>
            </a:r>
            <a:endParaRPr lang="en-KE" dirty="0"/>
          </a:p>
        </p:txBody>
      </p:sp>
      <p:sp>
        <p:nvSpPr>
          <p:cNvPr id="3" name="Content Placeholder 2">
            <a:extLst>
              <a:ext uri="{FF2B5EF4-FFF2-40B4-BE49-F238E27FC236}">
                <a16:creationId xmlns:a16="http://schemas.microsoft.com/office/drawing/2014/main" id="{7E27EFD5-3F96-07E6-316E-7673B8F2E373}"/>
              </a:ext>
            </a:extLst>
          </p:cNvPr>
          <p:cNvSpPr>
            <a:spLocks noGrp="1"/>
          </p:cNvSpPr>
          <p:nvPr>
            <p:ph idx="1"/>
          </p:nvPr>
        </p:nvSpPr>
        <p:spPr/>
        <p:txBody>
          <a:bodyPr>
            <a:normAutofit fontScale="62500" lnSpcReduction="20000"/>
          </a:bodyPr>
          <a:lstStyle/>
          <a:p>
            <a:r>
              <a:rPr lang="en-US" dirty="0"/>
              <a:t>The data cleaning was done after extracting the data for Mexico from aviation </a:t>
            </a:r>
            <a:r>
              <a:rPr lang="en-US" dirty="0" err="1"/>
              <a:t>data.the</a:t>
            </a:r>
            <a:r>
              <a:rPr lang="en-US" dirty="0"/>
              <a:t> first step was checking through the columns to se whether there are </a:t>
            </a:r>
            <a:r>
              <a:rPr lang="en-US" dirty="0" err="1"/>
              <a:t>are</a:t>
            </a:r>
            <a:r>
              <a:rPr lang="en-US" dirty="0"/>
              <a:t> outliers in the </a:t>
            </a:r>
            <a:r>
              <a:rPr lang="en-US" dirty="0" err="1"/>
              <a:t>data.the</a:t>
            </a:r>
            <a:r>
              <a:rPr lang="en-US" dirty="0"/>
              <a:t> uniformity of the data check revealed the data was skewed to the </a:t>
            </a:r>
            <a:r>
              <a:rPr lang="en-US" dirty="0" err="1"/>
              <a:t>right.some</a:t>
            </a:r>
            <a:r>
              <a:rPr lang="en-US" dirty="0"/>
              <a:t> values were not making sense in the </a:t>
            </a:r>
            <a:r>
              <a:rPr lang="en-US" dirty="0" err="1"/>
              <a:t>the</a:t>
            </a:r>
            <a:r>
              <a:rPr lang="en-US" dirty="0"/>
              <a:t> data .this prompted for dropping </a:t>
            </a:r>
            <a:r>
              <a:rPr lang="en-US" dirty="0" err="1"/>
              <a:t>them,because</a:t>
            </a:r>
            <a:r>
              <a:rPr lang="en-US" dirty="0"/>
              <a:t> they consisted close to ninety percent of the data set for Mexico.</a:t>
            </a:r>
          </a:p>
          <a:p>
            <a:r>
              <a:rPr lang="en-US" dirty="0"/>
              <a:t>Checking unique </a:t>
            </a:r>
            <a:r>
              <a:rPr lang="en-US" dirty="0" err="1"/>
              <a:t>values,null</a:t>
            </a:r>
            <a:r>
              <a:rPr lang="en-US" dirty="0"/>
              <a:t> values and logical consistency.</a:t>
            </a:r>
          </a:p>
          <a:p>
            <a:r>
              <a:rPr lang="en-US" dirty="0"/>
              <a:t>Dropping irrelevant </a:t>
            </a:r>
            <a:r>
              <a:rPr lang="en-US" dirty="0" err="1"/>
              <a:t>columns;id</a:t>
            </a:r>
            <a:r>
              <a:rPr lang="en-US" dirty="0"/>
              <a:t>.</a:t>
            </a:r>
          </a:p>
          <a:p>
            <a:r>
              <a:rPr lang="en-US" dirty="0"/>
              <a:t>Checking data uniformity.</a:t>
            </a:r>
          </a:p>
          <a:p>
            <a:r>
              <a:rPr lang="en-US" dirty="0"/>
              <a:t>Imputing using the median and Q3.</a:t>
            </a:r>
          </a:p>
          <a:p>
            <a:r>
              <a:rPr lang="en-US" dirty="0"/>
              <a:t>Checking categorical columns.</a:t>
            </a:r>
          </a:p>
          <a:p>
            <a:r>
              <a:rPr lang="en-US" dirty="0"/>
              <a:t>Checking duplicates.(none).</a:t>
            </a:r>
          </a:p>
          <a:p>
            <a:r>
              <a:rPr lang="en-US" dirty="0"/>
              <a:t>Checking for outliers.</a:t>
            </a:r>
          </a:p>
          <a:p>
            <a:r>
              <a:rPr lang="en-US" dirty="0"/>
              <a:t>Convert names in ‘make’ to lower case</a:t>
            </a:r>
          </a:p>
          <a:p>
            <a:r>
              <a:rPr lang="en-US" dirty="0"/>
              <a:t>Saving the clean data.</a:t>
            </a:r>
          </a:p>
          <a:p>
            <a:r>
              <a:rPr lang="en-US" dirty="0"/>
              <a:t>Connect clean data to tableau.</a:t>
            </a:r>
          </a:p>
          <a:p>
            <a:r>
              <a:rPr lang="en-US" dirty="0"/>
              <a:t>Data </a:t>
            </a:r>
            <a:r>
              <a:rPr lang="en-US" dirty="0" err="1"/>
              <a:t>visualization,drawing</a:t>
            </a:r>
            <a:r>
              <a:rPr lang="en-US" dirty="0"/>
              <a:t> insights and </a:t>
            </a:r>
            <a:r>
              <a:rPr lang="en-US" dirty="0" err="1"/>
              <a:t>recommendatios</a:t>
            </a:r>
            <a:r>
              <a:rPr lang="en-US" dirty="0"/>
              <a:t>.</a:t>
            </a:r>
          </a:p>
          <a:p>
            <a:r>
              <a:rPr lang="en-US" dirty="0"/>
              <a:t>Conclusion</a:t>
            </a:r>
          </a:p>
          <a:p>
            <a:endParaRPr lang="en-US" dirty="0"/>
          </a:p>
          <a:p>
            <a:endParaRPr lang="en-US" dirty="0"/>
          </a:p>
          <a:p>
            <a:endParaRPr lang="en-KE" dirty="0"/>
          </a:p>
        </p:txBody>
      </p:sp>
    </p:spTree>
    <p:extLst>
      <p:ext uri="{BB962C8B-B14F-4D97-AF65-F5344CB8AC3E}">
        <p14:creationId xmlns:p14="http://schemas.microsoft.com/office/powerpoint/2010/main" val="308353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REPORT</a:t>
            </a:r>
          </a:p>
        </p:txBody>
      </p:sp>
      <p:sp>
        <p:nvSpPr>
          <p:cNvPr id="3" name="Content Placeholder 2"/>
          <p:cNvSpPr>
            <a:spLocks noGrp="1"/>
          </p:cNvSpPr>
          <p:nvPr>
            <p:ph idx="1"/>
          </p:nvPr>
        </p:nvSpPr>
        <p:spPr/>
        <p:txBody>
          <a:bodyPr/>
          <a:lstStyle/>
          <a:p>
            <a:r>
              <a:rPr lang="en-US" dirty="0"/>
              <a:t>The data cleaning was done after extracting the data for Mexico from aviation </a:t>
            </a:r>
            <a:r>
              <a:rPr lang="en-US" dirty="0" err="1"/>
              <a:t>data.the</a:t>
            </a:r>
            <a:r>
              <a:rPr lang="en-US" dirty="0"/>
              <a:t> first step was checking through the columns to se whether there are </a:t>
            </a:r>
            <a:r>
              <a:rPr lang="en-US" dirty="0" err="1"/>
              <a:t>are</a:t>
            </a:r>
            <a:r>
              <a:rPr lang="en-US" dirty="0"/>
              <a:t> outliers in the </a:t>
            </a:r>
            <a:r>
              <a:rPr lang="en-US" dirty="0" err="1"/>
              <a:t>data.the</a:t>
            </a:r>
            <a:r>
              <a:rPr lang="en-US" dirty="0"/>
              <a:t> uniformity of the data check revealed the data was skewed to the </a:t>
            </a:r>
            <a:r>
              <a:rPr lang="en-US" dirty="0" err="1"/>
              <a:t>right.some</a:t>
            </a:r>
            <a:r>
              <a:rPr lang="en-US" dirty="0"/>
              <a:t> values were not making sense in the </a:t>
            </a:r>
            <a:r>
              <a:rPr lang="en-US" dirty="0" err="1"/>
              <a:t>the</a:t>
            </a:r>
            <a:r>
              <a:rPr lang="en-US" dirty="0"/>
              <a:t> data .this prompted for dropping </a:t>
            </a:r>
            <a:r>
              <a:rPr lang="en-US" dirty="0" err="1"/>
              <a:t>them,because</a:t>
            </a:r>
            <a:r>
              <a:rPr lang="en-US" dirty="0"/>
              <a:t> they consisted close to ninety percent of the data set for Mexico.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139B-DAA0-A3DE-6680-FA50AD6B0ABE}"/>
              </a:ext>
            </a:extLst>
          </p:cNvPr>
          <p:cNvSpPr>
            <a:spLocks noGrp="1"/>
          </p:cNvSpPr>
          <p:nvPr>
            <p:ph type="title"/>
          </p:nvPr>
        </p:nvSpPr>
        <p:spPr>
          <a:xfrm>
            <a:off x="944880" y="365125"/>
            <a:ext cx="10408920" cy="1325563"/>
          </a:xfrm>
        </p:spPr>
        <p:txBody>
          <a:bodyPr/>
          <a:lstStyle/>
          <a:p>
            <a:r>
              <a:rPr lang="en-US" b="1" i="1" u="sng" dirty="0"/>
              <a:t>VISUAL ONE</a:t>
            </a:r>
            <a:endParaRPr lang="en-KE" b="1" i="1" u="sng" dirty="0"/>
          </a:p>
        </p:txBody>
      </p:sp>
      <p:pic>
        <p:nvPicPr>
          <p:cNvPr id="5" name="Content Placeholder 4">
            <a:extLst>
              <a:ext uri="{FF2B5EF4-FFF2-40B4-BE49-F238E27FC236}">
                <a16:creationId xmlns:a16="http://schemas.microsoft.com/office/drawing/2014/main" id="{7DC1EAE7-199E-CB90-6474-7CDAC3FEAAF9}"/>
              </a:ext>
            </a:extLst>
          </p:cNvPr>
          <p:cNvPicPr>
            <a:picLocks noGrp="1" noChangeAspect="1"/>
          </p:cNvPicPr>
          <p:nvPr>
            <p:ph idx="1"/>
          </p:nvPr>
        </p:nvPicPr>
        <p:blipFill>
          <a:blip r:embed="rId3"/>
          <a:stretch>
            <a:fillRect/>
          </a:stretch>
        </p:blipFill>
        <p:spPr>
          <a:xfrm>
            <a:off x="1561337" y="2160588"/>
            <a:ext cx="6829363" cy="3881437"/>
          </a:xfrm>
        </p:spPr>
      </p:pic>
    </p:spTree>
    <p:extLst>
      <p:ext uri="{BB962C8B-B14F-4D97-AF65-F5344CB8AC3E}">
        <p14:creationId xmlns:p14="http://schemas.microsoft.com/office/powerpoint/2010/main" val="170195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81D8-15DC-E71A-00D7-3A1ED62E28C5}"/>
              </a:ext>
            </a:extLst>
          </p:cNvPr>
          <p:cNvSpPr>
            <a:spLocks noGrp="1"/>
          </p:cNvSpPr>
          <p:nvPr>
            <p:ph type="title"/>
          </p:nvPr>
        </p:nvSpPr>
        <p:spPr/>
        <p:txBody>
          <a:bodyPr/>
          <a:lstStyle/>
          <a:p>
            <a:r>
              <a:rPr lang="en-US" dirty="0"/>
              <a:t>VISUAL TWO</a:t>
            </a:r>
            <a:endParaRPr lang="en-KE" dirty="0"/>
          </a:p>
        </p:txBody>
      </p:sp>
      <p:pic>
        <p:nvPicPr>
          <p:cNvPr id="4" name="Content Placeholder 3">
            <a:extLst>
              <a:ext uri="{FF2B5EF4-FFF2-40B4-BE49-F238E27FC236}">
                <a16:creationId xmlns:a16="http://schemas.microsoft.com/office/drawing/2014/main" id="{93CDB3A4-A078-F3EF-2731-A327B729A9FE}"/>
              </a:ext>
            </a:extLst>
          </p:cNvPr>
          <p:cNvPicPr>
            <a:picLocks noGrp="1" noChangeAspect="1"/>
          </p:cNvPicPr>
          <p:nvPr>
            <p:ph idx="1"/>
          </p:nvPr>
        </p:nvPicPr>
        <p:blipFill>
          <a:blip r:embed="rId2"/>
          <a:stretch>
            <a:fillRect/>
          </a:stretch>
        </p:blipFill>
        <p:spPr>
          <a:xfrm>
            <a:off x="1527921" y="2160588"/>
            <a:ext cx="6896196" cy="3881437"/>
          </a:xfrm>
        </p:spPr>
      </p:pic>
    </p:spTree>
    <p:extLst>
      <p:ext uri="{BB962C8B-B14F-4D97-AF65-F5344CB8AC3E}">
        <p14:creationId xmlns:p14="http://schemas.microsoft.com/office/powerpoint/2010/main" val="24841342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1322</TotalTime>
  <Words>960</Words>
  <Application>Microsoft Office PowerPoint</Application>
  <PresentationFormat>Widescreen</PresentationFormat>
  <Paragraphs>77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Lato Extended</vt:lpstr>
      <vt:lpstr>Trebuchet MS</vt:lpstr>
      <vt:lpstr>Wingdings</vt:lpstr>
      <vt:lpstr>Wingdings 3</vt:lpstr>
      <vt:lpstr>Facet</vt:lpstr>
      <vt:lpstr>PROJECT TITLE</vt:lpstr>
      <vt:lpstr>OVERVIEW/OUTLINE OF THE PROJECT</vt:lpstr>
      <vt:lpstr>Business understanding</vt:lpstr>
      <vt:lpstr>DATA UNDERSTANDING</vt:lpstr>
      <vt:lpstr>OBJECTIVES/GOALS</vt:lpstr>
      <vt:lpstr>METHODOLOGY</vt:lpstr>
      <vt:lpstr>DATA CLEANING REPORT</vt:lpstr>
      <vt:lpstr>VISUAL ONE</vt:lpstr>
      <vt:lpstr>VISUAL TWO</vt:lpstr>
      <vt:lpstr>Visual three</vt:lpstr>
      <vt:lpstr>Visual four</vt:lpstr>
      <vt:lpstr>RESULTS</vt:lpstr>
      <vt:lpstr>RECCOMMENDATIONS</vt:lpstr>
      <vt:lpstr>ACKNOWLEDGEMENT</vt:lpstr>
      <vt:lpstr>CONTACT INFORMATION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30</cp:revision>
  <dcterms:created xsi:type="dcterms:W3CDTF">2024-11-25T08:41:00Z</dcterms:created>
  <dcterms:modified xsi:type="dcterms:W3CDTF">2024-11-29T07:43:25Z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AD63A3DCDBAE4E9487AAFA819884A2FA_12</vt:lpwstr>
  </property>
  <property fmtid="{D5CDD505-2E9C-101B-9397-08002B2CF9AE}" pid="3" name="KSOProductBuildVer">
    <vt:lpwstr>2057-12.2.0.18639</vt:lpwstr>
  </property>
</Properties>
</file>