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45a794ab7_2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45a794ab7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45a794ab7_2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45a794ab7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45a794ab7_2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45a794ab7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45a794ab7_2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45a794ab7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45a794ab7_2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45a794ab7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45a794ab7_2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45a794ab7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5b907ee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5b907ee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45a794ab7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45a794ab7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45a794ab7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45a794ab7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45a794ab7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45a794ab7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45a794ab7_2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45a794ab7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45a794ab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45a794ab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45a794ab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45a794a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45a794ab7_2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45a794ab7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45a794ab7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45a794ab7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fema/federal-disast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0" y="2286"/>
            <a:ext cx="9144000" cy="5138928"/>
          </a:xfrm>
          <a:prstGeom prst="rect">
            <a:avLst/>
          </a:prstGeom>
          <a:noFill/>
          <a:ln>
            <a:noFill/>
          </a:ln>
        </p:spPr>
      </p:pic>
      <p:sp>
        <p:nvSpPr>
          <p:cNvPr id="64" name="Google Shape;64;p13"/>
          <p:cNvSpPr txBox="1">
            <a:spLocks noGrp="1"/>
          </p:cNvSpPr>
          <p:nvPr>
            <p:ph type="ctrTitle"/>
          </p:nvPr>
        </p:nvSpPr>
        <p:spPr>
          <a:xfrm>
            <a:off x="1680302" y="74467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Burning Wallet:</a:t>
            </a:r>
            <a:endParaRPr/>
          </a:p>
          <a:p>
            <a:pPr marL="0" lvl="0" indent="0" algn="ctr" rtl="0">
              <a:spcBef>
                <a:spcPts val="0"/>
              </a:spcBef>
              <a:spcAft>
                <a:spcPts val="0"/>
              </a:spcAft>
              <a:buNone/>
            </a:pPr>
            <a:endParaRPr sz="3000"/>
          </a:p>
        </p:txBody>
      </p:sp>
      <p:sp>
        <p:nvSpPr>
          <p:cNvPr id="65" name="Google Shape;65;p13"/>
          <p:cNvSpPr txBox="1">
            <a:spLocks noGrp="1"/>
          </p:cNvSpPr>
          <p:nvPr>
            <p:ph type="subTitle" idx="1"/>
          </p:nvPr>
        </p:nvSpPr>
        <p:spPr>
          <a:xfrm>
            <a:off x="1680302" y="16627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rPr>
              <a:t>The Economic Impact of Wildfires in America</a:t>
            </a:r>
            <a:endParaRPr/>
          </a:p>
        </p:txBody>
      </p:sp>
      <p:sp>
        <p:nvSpPr>
          <p:cNvPr id="66" name="Google Shape;66;p13"/>
          <p:cNvSpPr txBox="1"/>
          <p:nvPr/>
        </p:nvSpPr>
        <p:spPr>
          <a:xfrm>
            <a:off x="1680300" y="3475075"/>
            <a:ext cx="5783400" cy="9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Team:</a:t>
            </a:r>
            <a:endParaRPr>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rgbClr val="FFFFFF"/>
                </a:solidFill>
              </a:rPr>
              <a:t>Yukie Kajita</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John Falcone </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Katy Luquire</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
            </a:r>
            <a:endParaRPr/>
          </a:p>
        </p:txBody>
      </p:sp>
      <p:sp>
        <p:nvSpPr>
          <p:cNvPr id="135" name="Google Shape;135;p22"/>
          <p:cNvSpPr txBox="1">
            <a:spLocks noGrp="1"/>
          </p:cNvSpPr>
          <p:nvPr>
            <p:ph type="body" idx="1"/>
          </p:nvPr>
        </p:nvSpPr>
        <p:spPr>
          <a:xfrm>
            <a:off x="191300" y="1489825"/>
            <a:ext cx="3558000" cy="344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Filtered by Disaster Type (‘fire’ instead of ‘wildfire’ in this dataframe)</a:t>
            </a:r>
            <a:endParaRPr/>
          </a:p>
          <a:p>
            <a:pPr marL="457200" lvl="0" indent="-342900" algn="l" rtl="0">
              <a:spcBef>
                <a:spcPts val="0"/>
              </a:spcBef>
              <a:spcAft>
                <a:spcPts val="0"/>
              </a:spcAft>
              <a:buSzPts val="1800"/>
              <a:buChar char="●"/>
            </a:pPr>
            <a:r>
              <a:rPr lang="en"/>
              <a:t>Dropped unnecessary columns.</a:t>
            </a:r>
            <a:endParaRPr/>
          </a:p>
          <a:p>
            <a:pPr marL="457200" lvl="0" indent="-342900" algn="l" rtl="0">
              <a:spcBef>
                <a:spcPts val="0"/>
              </a:spcBef>
              <a:spcAft>
                <a:spcPts val="0"/>
              </a:spcAft>
              <a:buSzPts val="1800"/>
              <a:buChar char="●"/>
            </a:pPr>
            <a:r>
              <a:rPr lang="en"/>
              <a:t>Split ‘Year’ from ‘Declaration Date’ and put into a new column to relate to back to the annual dataframe.</a:t>
            </a:r>
            <a:endParaRPr/>
          </a:p>
        </p:txBody>
      </p:sp>
      <p:pic>
        <p:nvPicPr>
          <p:cNvPr id="136" name="Google Shape;136;p22"/>
          <p:cNvPicPr preferRelativeResize="0"/>
          <p:nvPr/>
        </p:nvPicPr>
        <p:blipFill>
          <a:blip r:embed="rId3">
            <a:alphaModFix/>
          </a:blip>
          <a:stretch>
            <a:fillRect/>
          </a:stretch>
        </p:blipFill>
        <p:spPr>
          <a:xfrm>
            <a:off x="3793738" y="296550"/>
            <a:ext cx="5191173" cy="455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86000" y="615250"/>
            <a:ext cx="60435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Load: DB in PostgreSQL</a:t>
            </a:r>
            <a:endParaRPr sz="2300"/>
          </a:p>
        </p:txBody>
      </p:sp>
      <p:pic>
        <p:nvPicPr>
          <p:cNvPr id="142" name="Google Shape;142;p23"/>
          <p:cNvPicPr preferRelativeResize="0"/>
          <p:nvPr/>
        </p:nvPicPr>
        <p:blipFill>
          <a:blip r:embed="rId3">
            <a:alphaModFix/>
          </a:blip>
          <a:stretch>
            <a:fillRect/>
          </a:stretch>
        </p:blipFill>
        <p:spPr>
          <a:xfrm>
            <a:off x="3888472" y="393122"/>
            <a:ext cx="1216920" cy="1095900"/>
          </a:xfrm>
          <a:prstGeom prst="rect">
            <a:avLst/>
          </a:prstGeom>
          <a:noFill/>
          <a:ln>
            <a:noFill/>
          </a:ln>
        </p:spPr>
      </p:pic>
      <p:sp>
        <p:nvSpPr>
          <p:cNvPr id="143" name="Google Shape;143;p23"/>
          <p:cNvSpPr txBox="1">
            <a:spLocks noGrp="1"/>
          </p:cNvSpPr>
          <p:nvPr>
            <p:ph type="title"/>
          </p:nvPr>
        </p:nvSpPr>
        <p:spPr>
          <a:xfrm>
            <a:off x="526775" y="1632700"/>
            <a:ext cx="4840800" cy="1203600"/>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SzPts val="1800"/>
              <a:buChar char="●"/>
            </a:pPr>
            <a:r>
              <a:rPr lang="en" sz="1800"/>
              <a:t>Relational &amp; Structured DB</a:t>
            </a:r>
            <a:endParaRPr sz="1800"/>
          </a:p>
          <a:p>
            <a:pPr marL="457200" lvl="0" indent="-342900" algn="l" rtl="0">
              <a:spcBef>
                <a:spcPts val="0"/>
              </a:spcBef>
              <a:spcAft>
                <a:spcPts val="0"/>
              </a:spcAft>
              <a:buSzPts val="1800"/>
              <a:buChar char="-"/>
            </a:pPr>
            <a:r>
              <a:rPr lang="en" sz="1800"/>
              <a:t>Year is a Primary Key</a:t>
            </a:r>
            <a:endParaRPr sz="1800"/>
          </a:p>
          <a:p>
            <a:pPr marL="0" lvl="0" indent="0" algn="l" rtl="0">
              <a:spcBef>
                <a:spcPts val="0"/>
              </a:spcBef>
              <a:spcAft>
                <a:spcPts val="0"/>
              </a:spcAft>
              <a:buNone/>
            </a:pPr>
            <a:endParaRPr sz="1800"/>
          </a:p>
        </p:txBody>
      </p:sp>
      <p:pic>
        <p:nvPicPr>
          <p:cNvPr id="144" name="Google Shape;144;p23"/>
          <p:cNvPicPr preferRelativeResize="0"/>
          <p:nvPr/>
        </p:nvPicPr>
        <p:blipFill>
          <a:blip r:embed="rId4">
            <a:alphaModFix/>
          </a:blip>
          <a:stretch>
            <a:fillRect/>
          </a:stretch>
        </p:blipFill>
        <p:spPr>
          <a:xfrm>
            <a:off x="5226800" y="1412825"/>
            <a:ext cx="3471625" cy="3257704"/>
          </a:xfrm>
          <a:prstGeom prst="rect">
            <a:avLst/>
          </a:prstGeom>
          <a:noFill/>
          <a:ln>
            <a:noFill/>
          </a:ln>
        </p:spPr>
      </p:pic>
      <p:sp>
        <p:nvSpPr>
          <p:cNvPr id="145" name="Google Shape;145;p23"/>
          <p:cNvSpPr txBox="1">
            <a:spLocks noGrp="1"/>
          </p:cNvSpPr>
          <p:nvPr>
            <p:ph type="title"/>
          </p:nvPr>
        </p:nvSpPr>
        <p:spPr>
          <a:xfrm>
            <a:off x="526775" y="2641025"/>
            <a:ext cx="48408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Created Entity-Relationship Diagram (ERD) with QuickDBDiagrams.com</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36075" y="584075"/>
            <a:ext cx="73377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Load: Created Table Schema </a:t>
            </a:r>
            <a:endParaRPr sz="2300"/>
          </a:p>
          <a:p>
            <a:pPr marL="457200" lvl="0" indent="457200" algn="l" rtl="0">
              <a:spcBef>
                <a:spcPts val="0"/>
              </a:spcBef>
              <a:spcAft>
                <a:spcPts val="0"/>
              </a:spcAft>
              <a:buNone/>
            </a:pPr>
            <a:r>
              <a:rPr lang="en" sz="2300"/>
              <a:t>- FEMA Disaster</a:t>
            </a:r>
            <a:endParaRPr/>
          </a:p>
        </p:txBody>
      </p:sp>
      <p:pic>
        <p:nvPicPr>
          <p:cNvPr id="151" name="Google Shape;151;p24"/>
          <p:cNvPicPr preferRelativeResize="0"/>
          <p:nvPr/>
        </p:nvPicPr>
        <p:blipFill rotWithShape="1">
          <a:blip r:embed="rId3">
            <a:alphaModFix/>
          </a:blip>
          <a:srcRect r="11197"/>
          <a:stretch/>
        </p:blipFill>
        <p:spPr>
          <a:xfrm>
            <a:off x="77524" y="1566863"/>
            <a:ext cx="3493225" cy="2009775"/>
          </a:xfrm>
          <a:prstGeom prst="rect">
            <a:avLst/>
          </a:prstGeom>
          <a:noFill/>
          <a:ln>
            <a:noFill/>
          </a:ln>
        </p:spPr>
      </p:pic>
      <p:pic>
        <p:nvPicPr>
          <p:cNvPr id="152" name="Google Shape;152;p24"/>
          <p:cNvPicPr preferRelativeResize="0"/>
          <p:nvPr/>
        </p:nvPicPr>
        <p:blipFill>
          <a:blip r:embed="rId4">
            <a:alphaModFix/>
          </a:blip>
          <a:stretch>
            <a:fillRect/>
          </a:stretch>
        </p:blipFill>
        <p:spPr>
          <a:xfrm>
            <a:off x="3673200" y="1566875"/>
            <a:ext cx="5361774" cy="3393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87900" y="610425"/>
            <a:ext cx="4597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Load: Created Table Schema </a:t>
            </a:r>
            <a:endParaRPr sz="2300"/>
          </a:p>
          <a:p>
            <a:pPr marL="457200" lvl="0" indent="457200" algn="l" rtl="0">
              <a:spcBef>
                <a:spcPts val="0"/>
              </a:spcBef>
              <a:spcAft>
                <a:spcPts val="0"/>
              </a:spcAft>
              <a:buNone/>
            </a:pPr>
            <a:r>
              <a:rPr lang="en" sz="2300"/>
              <a:t>- Economic Disaster</a:t>
            </a:r>
            <a:endParaRPr/>
          </a:p>
        </p:txBody>
      </p:sp>
      <p:pic>
        <p:nvPicPr>
          <p:cNvPr id="158" name="Google Shape;158;p25"/>
          <p:cNvPicPr preferRelativeResize="0"/>
          <p:nvPr/>
        </p:nvPicPr>
        <p:blipFill>
          <a:blip r:embed="rId3">
            <a:alphaModFix/>
          </a:blip>
          <a:stretch>
            <a:fillRect/>
          </a:stretch>
        </p:blipFill>
        <p:spPr>
          <a:xfrm>
            <a:off x="1237950" y="1411075"/>
            <a:ext cx="3251775" cy="1851500"/>
          </a:xfrm>
          <a:prstGeom prst="rect">
            <a:avLst/>
          </a:prstGeom>
          <a:noFill/>
          <a:ln>
            <a:noFill/>
          </a:ln>
        </p:spPr>
      </p:pic>
      <p:pic>
        <p:nvPicPr>
          <p:cNvPr id="159" name="Google Shape;159;p25"/>
          <p:cNvPicPr preferRelativeResize="0"/>
          <p:nvPr/>
        </p:nvPicPr>
        <p:blipFill>
          <a:blip r:embed="rId4">
            <a:alphaModFix/>
          </a:blip>
          <a:stretch>
            <a:fillRect/>
          </a:stretch>
        </p:blipFill>
        <p:spPr>
          <a:xfrm>
            <a:off x="5311023" y="1411075"/>
            <a:ext cx="2897100" cy="36743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87900" y="154050"/>
            <a:ext cx="8368200" cy="60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Quick data query examples with our database</a:t>
            </a:r>
            <a:endParaRPr sz="2300"/>
          </a:p>
        </p:txBody>
      </p:sp>
      <p:pic>
        <p:nvPicPr>
          <p:cNvPr id="165" name="Google Shape;165;p26"/>
          <p:cNvPicPr preferRelativeResize="0"/>
          <p:nvPr/>
        </p:nvPicPr>
        <p:blipFill rotWithShape="1">
          <a:blip r:embed="rId3">
            <a:alphaModFix/>
          </a:blip>
          <a:srcRect t="32610"/>
          <a:stretch/>
        </p:blipFill>
        <p:spPr>
          <a:xfrm>
            <a:off x="488475" y="756150"/>
            <a:ext cx="2343150" cy="590550"/>
          </a:xfrm>
          <a:prstGeom prst="rect">
            <a:avLst/>
          </a:prstGeom>
          <a:noFill/>
          <a:ln>
            <a:noFill/>
          </a:ln>
        </p:spPr>
      </p:pic>
      <p:pic>
        <p:nvPicPr>
          <p:cNvPr id="166" name="Google Shape;166;p26"/>
          <p:cNvPicPr preferRelativeResize="0"/>
          <p:nvPr/>
        </p:nvPicPr>
        <p:blipFill>
          <a:blip r:embed="rId4">
            <a:alphaModFix/>
          </a:blip>
          <a:stretch>
            <a:fillRect/>
          </a:stretch>
        </p:blipFill>
        <p:spPr>
          <a:xfrm>
            <a:off x="5137500" y="756150"/>
            <a:ext cx="2076450" cy="590550"/>
          </a:xfrm>
          <a:prstGeom prst="rect">
            <a:avLst/>
          </a:prstGeom>
          <a:noFill/>
          <a:ln>
            <a:noFill/>
          </a:ln>
        </p:spPr>
      </p:pic>
      <p:grpSp>
        <p:nvGrpSpPr>
          <p:cNvPr id="167" name="Google Shape;167;p26"/>
          <p:cNvGrpSpPr/>
          <p:nvPr/>
        </p:nvGrpSpPr>
        <p:grpSpPr>
          <a:xfrm>
            <a:off x="488475" y="1566675"/>
            <a:ext cx="8145450" cy="3426130"/>
            <a:chOff x="488475" y="1566675"/>
            <a:chExt cx="8145450" cy="3426130"/>
          </a:xfrm>
        </p:grpSpPr>
        <p:pic>
          <p:nvPicPr>
            <p:cNvPr id="168" name="Google Shape;168;p26"/>
            <p:cNvPicPr preferRelativeResize="0"/>
            <p:nvPr/>
          </p:nvPicPr>
          <p:blipFill>
            <a:blip r:embed="rId5">
              <a:alphaModFix/>
            </a:blip>
            <a:stretch>
              <a:fillRect/>
            </a:stretch>
          </p:blipFill>
          <p:spPr>
            <a:xfrm>
              <a:off x="488475" y="1566675"/>
              <a:ext cx="2760225" cy="1219625"/>
            </a:xfrm>
            <a:prstGeom prst="rect">
              <a:avLst/>
            </a:prstGeom>
            <a:noFill/>
            <a:ln>
              <a:noFill/>
            </a:ln>
          </p:spPr>
        </p:pic>
        <p:pic>
          <p:nvPicPr>
            <p:cNvPr id="169" name="Google Shape;169;p26"/>
            <p:cNvPicPr preferRelativeResize="0"/>
            <p:nvPr/>
          </p:nvPicPr>
          <p:blipFill>
            <a:blip r:embed="rId6">
              <a:alphaModFix/>
            </a:blip>
            <a:stretch>
              <a:fillRect/>
            </a:stretch>
          </p:blipFill>
          <p:spPr>
            <a:xfrm>
              <a:off x="5026875" y="1566675"/>
              <a:ext cx="2343150" cy="3426130"/>
            </a:xfrm>
            <a:prstGeom prst="rect">
              <a:avLst/>
            </a:prstGeom>
            <a:noFill/>
            <a:ln>
              <a:noFill/>
            </a:ln>
          </p:spPr>
        </p:pic>
        <p:sp>
          <p:nvSpPr>
            <p:cNvPr id="170" name="Google Shape;170;p26"/>
            <p:cNvSpPr txBox="1"/>
            <p:nvPr/>
          </p:nvSpPr>
          <p:spPr>
            <a:xfrm>
              <a:off x="7569825" y="4521025"/>
              <a:ext cx="10641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n=224</a:t>
              </a:r>
              <a:endParaRPr>
                <a:solidFill>
                  <a:srgbClr val="FFFFFF"/>
                </a:solidFill>
                <a:latin typeface="Roboto"/>
                <a:ea typeface="Roboto"/>
                <a:cs typeface="Roboto"/>
                <a:sym typeface="Roboto"/>
              </a:endParaRPr>
            </a:p>
          </p:txBody>
        </p:sp>
      </p:grpSp>
      <p:sp>
        <p:nvSpPr>
          <p:cNvPr id="171" name="Google Shape;171;p26"/>
          <p:cNvSpPr txBox="1"/>
          <p:nvPr/>
        </p:nvSpPr>
        <p:spPr>
          <a:xfrm>
            <a:off x="2399425" y="4553575"/>
            <a:ext cx="10641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n=5</a:t>
            </a:r>
            <a:endParaRPr>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488475" y="589725"/>
            <a:ext cx="3705225" cy="857250"/>
          </a:xfrm>
          <a:prstGeom prst="rect">
            <a:avLst/>
          </a:prstGeom>
          <a:noFill/>
          <a:ln>
            <a:noFill/>
          </a:ln>
        </p:spPr>
      </p:pic>
      <p:sp>
        <p:nvSpPr>
          <p:cNvPr id="177" name="Google Shape;177;p27"/>
          <p:cNvSpPr txBox="1">
            <a:spLocks noGrp="1"/>
          </p:cNvSpPr>
          <p:nvPr>
            <p:ph type="title"/>
          </p:nvPr>
        </p:nvSpPr>
        <p:spPr>
          <a:xfrm>
            <a:off x="387900" y="-18550"/>
            <a:ext cx="8368200" cy="60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Quick data query example with our database</a:t>
            </a:r>
            <a:endParaRPr sz="2300"/>
          </a:p>
        </p:txBody>
      </p:sp>
      <p:pic>
        <p:nvPicPr>
          <p:cNvPr id="178" name="Google Shape;178;p27"/>
          <p:cNvPicPr preferRelativeResize="0"/>
          <p:nvPr/>
        </p:nvPicPr>
        <p:blipFill rotWithShape="1">
          <a:blip r:embed="rId4">
            <a:alphaModFix/>
          </a:blip>
          <a:srcRect t="2458"/>
          <a:stretch/>
        </p:blipFill>
        <p:spPr>
          <a:xfrm>
            <a:off x="488475" y="1610350"/>
            <a:ext cx="4113375" cy="3458250"/>
          </a:xfrm>
          <a:prstGeom prst="rect">
            <a:avLst/>
          </a:prstGeom>
          <a:noFill/>
          <a:ln>
            <a:noFill/>
          </a:ln>
        </p:spPr>
      </p:pic>
      <p:pic>
        <p:nvPicPr>
          <p:cNvPr id="179" name="Google Shape;179;p27"/>
          <p:cNvPicPr preferRelativeResize="0"/>
          <p:nvPr/>
        </p:nvPicPr>
        <p:blipFill>
          <a:blip r:embed="rId5">
            <a:alphaModFix/>
          </a:blip>
          <a:stretch>
            <a:fillRect/>
          </a:stretch>
        </p:blipFill>
        <p:spPr>
          <a:xfrm>
            <a:off x="4896100" y="1942302"/>
            <a:ext cx="4113374" cy="30850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185" name="Google Shape;185;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successfully completed our ETL project!</a:t>
            </a:r>
            <a:endParaRPr/>
          </a:p>
          <a:p>
            <a:pPr marL="457200" lvl="0" indent="-330200" algn="l" rtl="0">
              <a:spcBef>
                <a:spcPts val="0"/>
              </a:spcBef>
              <a:spcAft>
                <a:spcPts val="0"/>
              </a:spcAft>
              <a:buSzPts val="1600"/>
              <a:buChar char="-"/>
            </a:pPr>
            <a:r>
              <a:rPr lang="en" sz="1600"/>
              <a:t>Extracted:  Our original data sources from kaggle.com</a:t>
            </a:r>
            <a:endParaRPr sz="1600"/>
          </a:p>
          <a:p>
            <a:pPr marL="457200" lvl="0" indent="-330200" algn="l" rtl="0">
              <a:spcBef>
                <a:spcPts val="0"/>
              </a:spcBef>
              <a:spcAft>
                <a:spcPts val="0"/>
              </a:spcAft>
              <a:buSzPts val="1600"/>
              <a:buChar char="-"/>
            </a:pPr>
            <a:r>
              <a:rPr lang="en" sz="1600"/>
              <a:t>Transformed: Data were cleaned and transformed with Python</a:t>
            </a:r>
            <a:endParaRPr sz="1600"/>
          </a:p>
          <a:p>
            <a:pPr marL="457200" lvl="0" indent="-330200" algn="l" rtl="0">
              <a:spcBef>
                <a:spcPts val="0"/>
              </a:spcBef>
              <a:spcAft>
                <a:spcPts val="0"/>
              </a:spcAft>
              <a:buSzPts val="1600"/>
              <a:buChar char="-"/>
            </a:pPr>
            <a:r>
              <a:rPr lang="en" sz="1600"/>
              <a:t>Loaded: Final database in PostgreSQL</a:t>
            </a:r>
            <a:endParaRPr sz="1600"/>
          </a:p>
        </p:txBody>
      </p:sp>
      <p:pic>
        <p:nvPicPr>
          <p:cNvPr id="186" name="Google Shape;186;p28"/>
          <p:cNvPicPr preferRelativeResize="0"/>
          <p:nvPr/>
        </p:nvPicPr>
        <p:blipFill>
          <a:blip r:embed="rId3">
            <a:alphaModFix/>
          </a:blip>
          <a:stretch>
            <a:fillRect/>
          </a:stretch>
        </p:blipFill>
        <p:spPr>
          <a:xfrm>
            <a:off x="4812163" y="2836625"/>
            <a:ext cx="3495675" cy="1581150"/>
          </a:xfrm>
          <a:prstGeom prst="rect">
            <a:avLst/>
          </a:prstGeom>
          <a:noFill/>
          <a:ln>
            <a:noFill/>
          </a:ln>
        </p:spPr>
      </p:pic>
      <p:sp>
        <p:nvSpPr>
          <p:cNvPr id="187" name="Google Shape;187;p28"/>
          <p:cNvSpPr txBox="1"/>
          <p:nvPr/>
        </p:nvSpPr>
        <p:spPr>
          <a:xfrm>
            <a:off x="7203550" y="4189175"/>
            <a:ext cx="2171100" cy="3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i="1">
                <a:solidFill>
                  <a:srgbClr val="1C4587"/>
                </a:solidFill>
                <a:latin typeface="Roboto"/>
                <a:ea typeface="Roboto"/>
                <a:cs typeface="Roboto"/>
                <a:sym typeface="Roboto"/>
              </a:rPr>
              <a:t>Image from keboola.com</a:t>
            </a:r>
            <a:endParaRPr sz="700" i="1">
              <a:solidFill>
                <a:srgbClr val="1C458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Sources: Options</a:t>
            </a:r>
            <a:endParaRPr/>
          </a:p>
        </p:txBody>
      </p:sp>
      <p:pic>
        <p:nvPicPr>
          <p:cNvPr id="72" name="Google Shape;72;p14"/>
          <p:cNvPicPr preferRelativeResize="0"/>
          <p:nvPr/>
        </p:nvPicPr>
        <p:blipFill>
          <a:blip r:embed="rId3">
            <a:alphaModFix/>
          </a:blip>
          <a:stretch>
            <a:fillRect/>
          </a:stretch>
        </p:blipFill>
        <p:spPr>
          <a:xfrm>
            <a:off x="488075" y="1496475"/>
            <a:ext cx="5504476" cy="1454425"/>
          </a:xfrm>
          <a:prstGeom prst="rect">
            <a:avLst/>
          </a:prstGeom>
          <a:noFill/>
          <a:ln>
            <a:noFill/>
          </a:ln>
        </p:spPr>
      </p:pic>
      <p:pic>
        <p:nvPicPr>
          <p:cNvPr id="73" name="Google Shape;73;p14"/>
          <p:cNvPicPr preferRelativeResize="0"/>
          <p:nvPr/>
        </p:nvPicPr>
        <p:blipFill>
          <a:blip r:embed="rId4">
            <a:alphaModFix/>
          </a:blip>
          <a:stretch>
            <a:fillRect/>
          </a:stretch>
        </p:blipFill>
        <p:spPr>
          <a:xfrm>
            <a:off x="3251625" y="3303252"/>
            <a:ext cx="5504477" cy="1648472"/>
          </a:xfrm>
          <a:prstGeom prst="rect">
            <a:avLst/>
          </a:prstGeom>
          <a:noFill/>
          <a:ln>
            <a:noFill/>
          </a:ln>
        </p:spPr>
      </p:pic>
      <p:sp>
        <p:nvSpPr>
          <p:cNvPr id="74" name="Google Shape;74;p14"/>
          <p:cNvSpPr txBox="1"/>
          <p:nvPr/>
        </p:nvSpPr>
        <p:spPr>
          <a:xfrm>
            <a:off x="5992550" y="1496500"/>
            <a:ext cx="2705100" cy="14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The team initially wanted to figure out where we would be getting our data from before creating our question. Between the two we felt that data.world fell short in a few ways.</a:t>
            </a:r>
            <a:endParaRPr>
              <a:solidFill>
                <a:srgbClr val="FFFFFF"/>
              </a:solidFill>
              <a:latin typeface="Roboto"/>
              <a:ea typeface="Roboto"/>
              <a:cs typeface="Roboto"/>
              <a:sym typeface="Roboto"/>
            </a:endParaRPr>
          </a:p>
        </p:txBody>
      </p:sp>
      <p:sp>
        <p:nvSpPr>
          <p:cNvPr id="75" name="Google Shape;75;p14"/>
          <p:cNvSpPr txBox="1"/>
          <p:nvPr/>
        </p:nvSpPr>
        <p:spPr>
          <a:xfrm>
            <a:off x="546525" y="3303250"/>
            <a:ext cx="2705100" cy="1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Kaggle was a more intuitive site to use, making it easier for us to peruse for datasets we might find interesting. After this we began thinking about what we wanted to ask with this project...</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Ask</a:t>
            </a:r>
            <a:endParaRPr/>
          </a:p>
        </p:txBody>
      </p:sp>
      <p:sp>
        <p:nvSpPr>
          <p:cNvPr id="81" name="Google Shape;81;p15"/>
          <p:cNvSpPr txBox="1">
            <a:spLocks noGrp="1"/>
          </p:cNvSpPr>
          <p:nvPr>
            <p:ph type="body" idx="1"/>
          </p:nvPr>
        </p:nvSpPr>
        <p:spPr>
          <a:xfrm>
            <a:off x="338250" y="1351600"/>
            <a:ext cx="3900900" cy="31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While looking through the websites Katy noted that she was on vacation in Northern California and they were in the middle of wildfire season. With a few big fires currently raging in different places all over the United states, we wanted to see what type of economic impact they have had over the years.</a:t>
            </a:r>
            <a:endParaRPr/>
          </a:p>
        </p:txBody>
      </p:sp>
      <p:sp>
        <p:nvSpPr>
          <p:cNvPr id="82" name="Google Shape;82;p15"/>
          <p:cNvSpPr txBox="1"/>
          <p:nvPr/>
        </p:nvSpPr>
        <p:spPr>
          <a:xfrm>
            <a:off x="5097200" y="4465400"/>
            <a:ext cx="2784000" cy="2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Smoke dispersion and fire locations 9/8/2020</a:t>
            </a:r>
            <a:endParaRPr sz="700">
              <a:solidFill>
                <a:srgbClr val="FFFFFF"/>
              </a:solidFill>
              <a:latin typeface="Roboto"/>
              <a:ea typeface="Roboto"/>
              <a:cs typeface="Roboto"/>
              <a:sym typeface="Roboto"/>
            </a:endParaRPr>
          </a:p>
        </p:txBody>
      </p:sp>
      <p:pic>
        <p:nvPicPr>
          <p:cNvPr id="83" name="Google Shape;83;p15"/>
          <p:cNvPicPr preferRelativeResize="0"/>
          <p:nvPr/>
        </p:nvPicPr>
        <p:blipFill>
          <a:blip r:embed="rId3">
            <a:alphaModFix/>
          </a:blip>
          <a:stretch>
            <a:fillRect/>
          </a:stretch>
        </p:blipFill>
        <p:spPr>
          <a:xfrm>
            <a:off x="4572000" y="303177"/>
            <a:ext cx="4253351" cy="41622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Questions</a:t>
            </a:r>
            <a:endParaRPr/>
          </a:p>
        </p:txBody>
      </p:sp>
      <p:sp>
        <p:nvSpPr>
          <p:cNvPr id="89" name="Google Shape;89;p16"/>
          <p:cNvSpPr txBox="1">
            <a:spLocks noGrp="1"/>
          </p:cNvSpPr>
          <p:nvPr>
            <p:ph type="body" idx="1"/>
          </p:nvPr>
        </p:nvSpPr>
        <p:spPr>
          <a:xfrm>
            <a:off x="1559400" y="1028525"/>
            <a:ext cx="7196700" cy="140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How many wildfires have happened in North Carolina compared to California?</a:t>
            </a:r>
            <a:endParaRPr/>
          </a:p>
          <a:p>
            <a:pPr marL="457200" lvl="0" indent="-342900" algn="l" rtl="0">
              <a:spcBef>
                <a:spcPts val="0"/>
              </a:spcBef>
              <a:spcAft>
                <a:spcPts val="0"/>
              </a:spcAft>
              <a:buSzPts val="1800"/>
              <a:buAutoNum type="arabicPeriod"/>
            </a:pPr>
            <a:r>
              <a:rPr lang="en"/>
              <a:t>What is the economic impact from fires on a specific year? (Ex. 2012)</a:t>
            </a:r>
            <a:endParaRPr/>
          </a:p>
        </p:txBody>
      </p:sp>
      <p:pic>
        <p:nvPicPr>
          <p:cNvPr id="90" name="Google Shape;90;p16"/>
          <p:cNvPicPr preferRelativeResize="0"/>
          <p:nvPr/>
        </p:nvPicPr>
        <p:blipFill>
          <a:blip r:embed="rId3">
            <a:alphaModFix/>
          </a:blip>
          <a:stretch>
            <a:fillRect/>
          </a:stretch>
        </p:blipFill>
        <p:spPr>
          <a:xfrm>
            <a:off x="3844350" y="2108250"/>
            <a:ext cx="4911751" cy="2759924"/>
          </a:xfrm>
          <a:prstGeom prst="rect">
            <a:avLst/>
          </a:prstGeom>
          <a:noFill/>
          <a:ln>
            <a:noFill/>
          </a:ln>
        </p:spPr>
      </p:pic>
      <p:pic>
        <p:nvPicPr>
          <p:cNvPr id="91" name="Google Shape;91;p16"/>
          <p:cNvPicPr preferRelativeResize="0"/>
          <p:nvPr/>
        </p:nvPicPr>
        <p:blipFill>
          <a:blip r:embed="rId4">
            <a:alphaModFix/>
          </a:blip>
          <a:stretch>
            <a:fillRect/>
          </a:stretch>
        </p:blipFill>
        <p:spPr>
          <a:xfrm>
            <a:off x="387900" y="2434325"/>
            <a:ext cx="3041922" cy="2281442"/>
          </a:xfrm>
          <a:prstGeom prst="rect">
            <a:avLst/>
          </a:prstGeom>
          <a:noFill/>
          <a:ln>
            <a:noFill/>
          </a:ln>
        </p:spPr>
      </p:pic>
      <p:sp>
        <p:nvSpPr>
          <p:cNvPr id="92" name="Google Shape;92;p16"/>
          <p:cNvSpPr txBox="1"/>
          <p:nvPr/>
        </p:nvSpPr>
        <p:spPr>
          <a:xfrm>
            <a:off x="228850" y="4781000"/>
            <a:ext cx="3432600" cy="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Noon on wednesday September, 8th Northern California</a:t>
            </a:r>
            <a:endParaRPr sz="10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Extract: searching for data</a:t>
            </a:r>
            <a:endParaRPr/>
          </a:p>
        </p:txBody>
      </p:sp>
      <p:sp>
        <p:nvSpPr>
          <p:cNvPr id="98" name="Google Shape;98;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Team began searching for some data sets that met our criteria, either a full disaster database able to be filtered for wildfires or a wildfire specific database.  More so finding the former we choose two that were able to be cleaned and searched through for our specified outcomes. The FEMA data being for 1953 and above while the presidential declaration of a natural disaster data set begins in 1911. Both coincide well enough to be manipulated in Pandas and PostgreSQL without much extraneous cleaning.</a:t>
            </a:r>
            <a:endParaRPr/>
          </a:p>
        </p:txBody>
      </p:sp>
      <p:sp>
        <p:nvSpPr>
          <p:cNvPr id="99" name="Google Shape;99;p17"/>
          <p:cNvSpPr txBox="1">
            <a:spLocks noGrp="1"/>
          </p:cNvSpPr>
          <p:nvPr>
            <p:ph type="body" idx="2"/>
          </p:nvPr>
        </p:nvSpPr>
        <p:spPr>
          <a:xfrm>
            <a:off x="4756200" y="1094925"/>
            <a:ext cx="3999900" cy="1081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u="sng">
                <a:solidFill>
                  <a:schemeClr val="hlink"/>
                </a:solidFill>
                <a:highlight>
                  <a:srgbClr val="FFFFFF"/>
                </a:highlight>
                <a:latin typeface="Arial"/>
                <a:ea typeface="Arial"/>
                <a:cs typeface="Arial"/>
                <a:sym typeface="Arial"/>
                <a:hlinkClick r:id="rId3"/>
              </a:rPr>
              <a:t>Federal Emergencies and Disasters, 1953-Present</a:t>
            </a:r>
            <a:endParaRPr sz="1200">
              <a:solidFill>
                <a:srgbClr val="0366D6"/>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0366D6"/>
                </a:solidFill>
                <a:highlight>
                  <a:srgbClr val="FFFFFF"/>
                </a:highlight>
                <a:latin typeface="Arial"/>
                <a:ea typeface="Arial"/>
                <a:cs typeface="Arial"/>
                <a:sym typeface="Arial"/>
              </a:rPr>
              <a:t>https://www.kaggle.com/dataenergy/natural-disaster-data?select=number-of-natural-disaster-events.csv</a:t>
            </a:r>
            <a:endParaRPr sz="1200">
              <a:solidFill>
                <a:srgbClr val="0366D6"/>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pic>
        <p:nvPicPr>
          <p:cNvPr id="100" name="Google Shape;100;p17"/>
          <p:cNvPicPr preferRelativeResize="0"/>
          <p:nvPr/>
        </p:nvPicPr>
        <p:blipFill>
          <a:blip r:embed="rId4">
            <a:alphaModFix/>
          </a:blip>
          <a:stretch>
            <a:fillRect/>
          </a:stretch>
        </p:blipFill>
        <p:spPr>
          <a:xfrm>
            <a:off x="4845061" y="2222160"/>
            <a:ext cx="3315026" cy="25574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
            </a:r>
            <a:endParaRPr/>
          </a:p>
        </p:txBody>
      </p:sp>
      <p:sp>
        <p:nvSpPr>
          <p:cNvPr id="106" name="Google Shape;106;p18"/>
          <p:cNvSpPr txBox="1">
            <a:spLocks noGrp="1"/>
          </p:cNvSpPr>
          <p:nvPr>
            <p:ph type="body" idx="1"/>
          </p:nvPr>
        </p:nvSpPr>
        <p:spPr>
          <a:xfrm>
            <a:off x="387900" y="1377350"/>
            <a:ext cx="2548500" cy="31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utilized the following methods to get our CSV files ready to be imported into a relational database:</a:t>
            </a:r>
            <a:endParaRPr/>
          </a:p>
          <a:p>
            <a:pPr marL="457200" lvl="0" indent="-342900" algn="l" rtl="0">
              <a:spcBef>
                <a:spcPts val="1600"/>
              </a:spcBef>
              <a:spcAft>
                <a:spcPts val="0"/>
              </a:spcAft>
              <a:buSzPts val="1800"/>
              <a:buChar char="●"/>
            </a:pPr>
            <a:r>
              <a:rPr lang="en"/>
              <a:t>Cleaning</a:t>
            </a:r>
            <a:endParaRPr/>
          </a:p>
          <a:p>
            <a:pPr marL="457200" lvl="0" indent="-342900" algn="l" rtl="0">
              <a:spcBef>
                <a:spcPts val="0"/>
              </a:spcBef>
              <a:spcAft>
                <a:spcPts val="0"/>
              </a:spcAft>
              <a:buSzPts val="1800"/>
              <a:buChar char="●"/>
            </a:pPr>
            <a:r>
              <a:rPr lang="en"/>
              <a:t>Filtering</a:t>
            </a:r>
            <a:endParaRPr/>
          </a:p>
          <a:p>
            <a:pPr marL="457200" lvl="0" indent="-342900" algn="l" rtl="0">
              <a:spcBef>
                <a:spcPts val="0"/>
              </a:spcBef>
              <a:spcAft>
                <a:spcPts val="0"/>
              </a:spcAft>
              <a:buSzPts val="1800"/>
              <a:buChar char="●"/>
            </a:pPr>
            <a:r>
              <a:rPr lang="en"/>
              <a:t>Merging</a:t>
            </a:r>
            <a:endParaRPr/>
          </a:p>
        </p:txBody>
      </p:sp>
      <p:pic>
        <p:nvPicPr>
          <p:cNvPr id="107" name="Google Shape;107;p18"/>
          <p:cNvPicPr preferRelativeResize="0"/>
          <p:nvPr/>
        </p:nvPicPr>
        <p:blipFill>
          <a:blip r:embed="rId3">
            <a:alphaModFix/>
          </a:blip>
          <a:stretch>
            <a:fillRect/>
          </a:stretch>
        </p:blipFill>
        <p:spPr>
          <a:xfrm>
            <a:off x="3509525" y="162600"/>
            <a:ext cx="4927349" cy="2306425"/>
          </a:xfrm>
          <a:prstGeom prst="rect">
            <a:avLst/>
          </a:prstGeom>
          <a:noFill/>
          <a:ln>
            <a:noFill/>
          </a:ln>
        </p:spPr>
      </p:pic>
      <p:pic>
        <p:nvPicPr>
          <p:cNvPr id="108" name="Google Shape;108;p18"/>
          <p:cNvPicPr preferRelativeResize="0"/>
          <p:nvPr/>
        </p:nvPicPr>
        <p:blipFill>
          <a:blip r:embed="rId4">
            <a:alphaModFix/>
          </a:blip>
          <a:stretch>
            <a:fillRect/>
          </a:stretch>
        </p:blipFill>
        <p:spPr>
          <a:xfrm>
            <a:off x="3509525" y="2559542"/>
            <a:ext cx="4927350" cy="24315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
            </a:r>
            <a:endParaRPr/>
          </a:p>
        </p:txBody>
      </p:sp>
      <p:sp>
        <p:nvSpPr>
          <p:cNvPr id="114" name="Google Shape;114;p19"/>
          <p:cNvSpPr txBox="1">
            <a:spLocks noGrp="1"/>
          </p:cNvSpPr>
          <p:nvPr>
            <p:ph type="body" idx="1"/>
          </p:nvPr>
        </p:nvSpPr>
        <p:spPr>
          <a:xfrm>
            <a:off x="124350" y="1281700"/>
            <a:ext cx="3367500" cy="33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Filtering:</a:t>
            </a:r>
            <a:endParaRPr/>
          </a:p>
          <a:p>
            <a:pPr marL="457200" lvl="0" indent="-342900" algn="l" rtl="0">
              <a:spcBef>
                <a:spcPts val="1600"/>
              </a:spcBef>
              <a:spcAft>
                <a:spcPts val="0"/>
              </a:spcAft>
              <a:buSzPts val="1800"/>
              <a:buChar char="●"/>
            </a:pPr>
            <a:r>
              <a:rPr lang="en"/>
              <a:t>Filtered by ‘Wildfire’ to get relevant disaster data</a:t>
            </a:r>
            <a:endParaRPr/>
          </a:p>
          <a:p>
            <a:pPr marL="0" lvl="0" indent="0" algn="l" rtl="0">
              <a:spcBef>
                <a:spcPts val="1600"/>
              </a:spcBef>
              <a:spcAft>
                <a:spcPts val="0"/>
              </a:spcAft>
              <a:buNone/>
            </a:pPr>
            <a:r>
              <a:rPr lang="en"/>
              <a:t>Data Cleaning:</a:t>
            </a:r>
            <a:endParaRPr/>
          </a:p>
          <a:p>
            <a:pPr marL="457200" lvl="0" indent="-342900" algn="l" rtl="0">
              <a:spcBef>
                <a:spcPts val="1600"/>
              </a:spcBef>
              <a:spcAft>
                <a:spcPts val="0"/>
              </a:spcAft>
              <a:buSzPts val="1800"/>
              <a:buChar char="●"/>
            </a:pPr>
            <a:r>
              <a:rPr lang="en"/>
              <a:t>Renamed columns for ease of use</a:t>
            </a:r>
            <a:endParaRPr/>
          </a:p>
          <a:p>
            <a:pPr marL="457200" lvl="0" indent="-342900" algn="l" rtl="0">
              <a:spcBef>
                <a:spcPts val="0"/>
              </a:spcBef>
              <a:spcAft>
                <a:spcPts val="0"/>
              </a:spcAft>
              <a:buSzPts val="1800"/>
              <a:buChar char="●"/>
            </a:pPr>
            <a:r>
              <a:rPr lang="en"/>
              <a:t>Dropped columns no longer needed</a:t>
            </a:r>
            <a:endParaRPr/>
          </a:p>
          <a:p>
            <a:pPr marL="0" lvl="0" indent="0" algn="l" rtl="0">
              <a:spcBef>
                <a:spcPts val="1600"/>
              </a:spcBef>
              <a:spcAft>
                <a:spcPts val="1600"/>
              </a:spcAft>
              <a:buNone/>
            </a:pPr>
            <a:endParaRPr/>
          </a:p>
        </p:txBody>
      </p:sp>
      <p:pic>
        <p:nvPicPr>
          <p:cNvPr id="115" name="Google Shape;115;p19"/>
          <p:cNvPicPr preferRelativeResize="0"/>
          <p:nvPr/>
        </p:nvPicPr>
        <p:blipFill>
          <a:blip r:embed="rId3">
            <a:alphaModFix/>
          </a:blip>
          <a:stretch>
            <a:fillRect/>
          </a:stretch>
        </p:blipFill>
        <p:spPr>
          <a:xfrm>
            <a:off x="3491800" y="584100"/>
            <a:ext cx="5350399" cy="400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a:t>
            </a:r>
            <a:endParaRPr/>
          </a:p>
        </p:txBody>
      </p:sp>
      <p:sp>
        <p:nvSpPr>
          <p:cNvPr id="121" name="Google Shape;121;p20"/>
          <p:cNvSpPr txBox="1">
            <a:spLocks noGrp="1"/>
          </p:cNvSpPr>
          <p:nvPr>
            <p:ph type="body" idx="1"/>
          </p:nvPr>
        </p:nvSpPr>
        <p:spPr>
          <a:xfrm>
            <a:off x="387900" y="1489825"/>
            <a:ext cx="31320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Merged economic data with number of wildfires to create and annual data frame containing the economic cost and total number of wildfires.</a:t>
            </a:r>
            <a:endParaRPr/>
          </a:p>
          <a:p>
            <a:pPr marL="0" lvl="0" indent="0" algn="l" rtl="0">
              <a:spcBef>
                <a:spcPts val="1600"/>
              </a:spcBef>
              <a:spcAft>
                <a:spcPts val="1600"/>
              </a:spcAft>
              <a:buNone/>
            </a:pPr>
            <a:endParaRPr/>
          </a:p>
        </p:txBody>
      </p:sp>
      <p:pic>
        <p:nvPicPr>
          <p:cNvPr id="122" name="Google Shape;122;p20"/>
          <p:cNvPicPr preferRelativeResize="0"/>
          <p:nvPr/>
        </p:nvPicPr>
        <p:blipFill>
          <a:blip r:embed="rId3">
            <a:alphaModFix/>
          </a:blip>
          <a:stretch>
            <a:fillRect/>
          </a:stretch>
        </p:blipFill>
        <p:spPr>
          <a:xfrm>
            <a:off x="3730338" y="410975"/>
            <a:ext cx="5036125" cy="432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87900" y="2294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Transform: filtering and cleaning</a:t>
            </a:r>
            <a:endParaRPr/>
          </a:p>
        </p:txBody>
      </p:sp>
      <p:sp>
        <p:nvSpPr>
          <p:cNvPr id="128" name="Google Shape;128;p21"/>
          <p:cNvSpPr txBox="1">
            <a:spLocks noGrp="1"/>
          </p:cNvSpPr>
          <p:nvPr>
            <p:ph type="body" idx="1"/>
          </p:nvPr>
        </p:nvSpPr>
        <p:spPr>
          <a:xfrm>
            <a:off x="387900" y="3864850"/>
            <a:ext cx="8368200" cy="97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database is a collection of all FEMA disasters since 1953. We needed to narrow down to just wildfires and isolate the year in order to relate it in Postgres to our annual dataframe.</a:t>
            </a:r>
            <a:endParaRPr/>
          </a:p>
        </p:txBody>
      </p:sp>
      <p:pic>
        <p:nvPicPr>
          <p:cNvPr id="129" name="Google Shape;129;p21"/>
          <p:cNvPicPr preferRelativeResize="0"/>
          <p:nvPr/>
        </p:nvPicPr>
        <p:blipFill>
          <a:blip r:embed="rId3">
            <a:alphaModFix/>
          </a:blip>
          <a:stretch>
            <a:fillRect/>
          </a:stretch>
        </p:blipFill>
        <p:spPr>
          <a:xfrm>
            <a:off x="189837" y="1032625"/>
            <a:ext cx="8764338" cy="2715324"/>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577</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 Slab</vt:lpstr>
      <vt:lpstr>Roboto</vt:lpstr>
      <vt:lpstr>Marina</vt:lpstr>
      <vt:lpstr>A Burning Wallet: </vt:lpstr>
      <vt:lpstr>Sources: Options</vt:lpstr>
      <vt:lpstr>The Ask</vt:lpstr>
      <vt:lpstr>The Questions</vt:lpstr>
      <vt:lpstr>Extract: searching for data</vt:lpstr>
      <vt:lpstr>Transform</vt:lpstr>
      <vt:lpstr>Transform</vt:lpstr>
      <vt:lpstr>Transform</vt:lpstr>
      <vt:lpstr>Transform: filtering and cleaning</vt:lpstr>
      <vt:lpstr>Transform</vt:lpstr>
      <vt:lpstr>Load: DB in PostgreSQL</vt:lpstr>
      <vt:lpstr>Load: Created Table Schema  - FEMA Disaster</vt:lpstr>
      <vt:lpstr>Load: Created Table Schema  - Economic Disaster</vt:lpstr>
      <vt:lpstr>Quick data query examples with our database</vt:lpstr>
      <vt:lpstr>Quick data query example with our database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Burning Wallet:</dc:title>
  <dc:creator>John Falcone</dc:creator>
  <cp:lastModifiedBy>John Falcone</cp:lastModifiedBy>
  <cp:revision>1</cp:revision>
  <dcterms:modified xsi:type="dcterms:W3CDTF">2020-09-09T20:30:08Z</dcterms:modified>
</cp:coreProperties>
</file>