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8" r:id="rId6"/>
    <p:sldId id="270" r:id="rId7"/>
    <p:sldId id="265" r:id="rId8"/>
    <p:sldId id="263" r:id="rId9"/>
    <p:sldId id="269" r:id="rId10"/>
    <p:sldId id="259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17"/>
    <p:restoredTop sz="90612" autoAdjust="0"/>
  </p:normalViewPr>
  <p:slideViewPr>
    <p:cSldViewPr snapToGrid="0">
      <p:cViewPr varScale="1">
        <p:scale>
          <a:sx n="115" d="100"/>
          <a:sy n="115" d="100"/>
        </p:scale>
        <p:origin x="288" y="2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16/7/layout/HorizontalAction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FE81FEC-2664-411F-AEB3-065F29F52751}">
      <dgm:prSet/>
      <dgm:spPr/>
      <dgm:t>
        <a:bodyPr lIns="182880" tIns="182880" rIns="182880" bIns="182880"/>
        <a:lstStyle/>
        <a:p>
          <a:pPr marL="0" lvl="0" indent="0" defTabSz="666750" rtl="0">
            <a:spcBef>
              <a:spcPct val="0"/>
            </a:spcBef>
            <a:spcAft>
              <a:spcPct val="35000"/>
            </a:spcAft>
            <a:buNone/>
          </a:pPr>
          <a:r>
            <a:rPr lang="en-US" kern="1200" spc="50" baseline="0">
              <a:latin typeface="Tenorite"/>
              <a:ea typeface="+mn-ea"/>
              <a:cs typeface="+mn-cs"/>
            </a:rPr>
            <a:t>Number of Films: 1000</a:t>
          </a:r>
        </a:p>
        <a:p>
          <a:pPr marL="0" lvl="0" indent="0" defTabSz="666750" rtl="0">
            <a:spcBef>
              <a:spcPct val="0"/>
            </a:spcBef>
            <a:spcAft>
              <a:spcPct val="35000"/>
            </a:spcAft>
            <a:buNone/>
          </a:pPr>
          <a:r>
            <a:rPr lang="en-US" kern="1200" spc="50" baseline="0">
              <a:latin typeface="Tenorite"/>
              <a:ea typeface="+mn-ea"/>
              <a:cs typeface="+mn-cs"/>
            </a:rPr>
            <a:t>Number of Genres: 20</a:t>
          </a:r>
        </a:p>
      </dgm:t>
    </dgm:pt>
    <dgm:pt modelId="{BCBC007E-0269-421B-9C41-DE26D5C3A822}" type="parTrans" cxnId="{711E093C-AD42-45A4-8D40-A2D39702062E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0230EB7-7230-4881-A631-309C07417378}" type="sibTrans" cxnId="{711E093C-AD42-45A4-8D40-A2D39702062E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73D947E0-108F-4D20-A71E-3CF329F97212}">
      <dgm:prSet/>
      <dgm:spPr/>
      <dgm:t>
        <a:bodyPr/>
        <a:lstStyle/>
        <a:p>
          <a:pPr marL="0" indent="0" defTabSz="914400" rtl="0" eaLnBrk="1" latinLnBrk="0" hangingPunct="1">
            <a:spcBef>
              <a:spcPts val="1000"/>
            </a:spcBef>
            <a:buFont typeface="Arial" panose="020B0604020202020204" pitchFamily="34" charset="0"/>
            <a:buNone/>
          </a:pPr>
          <a:r>
            <a:rPr lang="en-US" kern="1200" spc="150" baseline="0">
              <a:latin typeface="+mj-lt"/>
              <a:ea typeface="+mj-ea"/>
              <a:cs typeface="+mj-cs"/>
            </a:rPr>
            <a:t>RENTAL LENGTH</a:t>
          </a:r>
        </a:p>
      </dgm:t>
    </dgm:pt>
    <dgm:pt modelId="{9D249532-A24D-4D8F-848A-9F42F2E486C9}" type="parTrans" cxnId="{A0077D09-C12C-46D0-8DF7-194B691136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E813459-65AB-4FA9-B717-330DDA6DFA4E}" type="sibTrans" cxnId="{A0077D09-C12C-46D0-8DF7-194B691136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30A490C8-22B4-4D68-875C-0F0DE2FF864D}">
      <dgm:prSet/>
      <dgm:spPr/>
      <dgm:t>
        <a:bodyPr/>
        <a:lstStyle/>
        <a:p>
          <a:pPr marL="0"/>
          <a:r>
            <a:rPr lang="en-US" spc="50" baseline="0">
              <a:latin typeface="+mn-lt"/>
            </a:rPr>
            <a:t>Avg. : 5 days</a:t>
          </a:r>
        </a:p>
        <a:p>
          <a:pPr marL="0"/>
          <a:r>
            <a:rPr lang="en-US" spc="50" baseline="0">
              <a:latin typeface="+mn-lt"/>
            </a:rPr>
            <a:t>Min. : 3 days</a:t>
          </a:r>
        </a:p>
        <a:p>
          <a:pPr marL="0"/>
          <a:r>
            <a:rPr lang="en-US" spc="50" baseline="0">
              <a:latin typeface="+mn-lt"/>
            </a:rPr>
            <a:t>Max.: 7 days</a:t>
          </a:r>
        </a:p>
      </dgm:t>
    </dgm:pt>
    <dgm:pt modelId="{035C64B0-4F0C-4FD1-BD23-B1D4C9887CBE}" type="parTrans" cxnId="{381FE1CC-8184-4745-8EB3-6DE11655998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45495DA8-8707-41E3-A12B-FA5766269C44}" type="sibTrans" cxnId="{381FE1CC-8184-4745-8EB3-6DE11655998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B1AFA1AF-0FF8-45B3-A6D0-0E255A2F637D}">
      <dgm:prSet/>
      <dgm:spPr/>
      <dgm:t>
        <a:bodyPr/>
        <a:lstStyle/>
        <a:p>
          <a:pPr marL="0"/>
          <a:r>
            <a:rPr lang="en-US" kern="1200" spc="150" baseline="0">
              <a:latin typeface="Tenorite"/>
              <a:ea typeface="+mn-ea"/>
              <a:cs typeface="+mn-cs"/>
            </a:rPr>
            <a:t>RENTAL RATE</a:t>
          </a:r>
        </a:p>
      </dgm:t>
    </dgm:pt>
    <dgm:pt modelId="{10C68AF5-481C-45AA-A216-8BBBB04515B9}" type="parTrans" cxnId="{F28D7702-2FC3-49BD-BB13-C989E5EE62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8649F7A-400B-4056-965D-C9AC0B3AD942}" type="sibTrans" cxnId="{F28D7702-2FC3-49BD-BB13-C989E5EE62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50418D2B-9486-42DE-AFDD-1D31420040FF}">
      <dgm:prSet/>
      <dgm:spPr/>
      <dgm:t>
        <a:bodyPr/>
        <a:lstStyle/>
        <a:p>
          <a:pPr marL="0"/>
          <a:r>
            <a:rPr lang="en-US" spc="50" baseline="0">
              <a:latin typeface="+mn-lt"/>
            </a:rPr>
            <a:t>Avg. : $2.98</a:t>
          </a:r>
        </a:p>
        <a:p>
          <a:pPr marL="0"/>
          <a:r>
            <a:rPr lang="en-US" spc="50" baseline="0">
              <a:latin typeface="+mn-lt"/>
            </a:rPr>
            <a:t>Min. : $0.99</a:t>
          </a:r>
        </a:p>
        <a:p>
          <a:pPr marL="0"/>
          <a:r>
            <a:rPr lang="en-US" spc="50" baseline="0">
              <a:latin typeface="+mn-lt"/>
            </a:rPr>
            <a:t>Max.: $4.99</a:t>
          </a:r>
        </a:p>
      </dgm:t>
    </dgm:pt>
    <dgm:pt modelId="{D5A17F6B-93F5-442B-938A-0F38C281BE88}" type="parTrans" cxnId="{5A5BA622-5DEB-48B9-88D9-C1DE36C711E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1D87A0A5-8024-4710-846B-D5BFAC785107}" type="sibTrans" cxnId="{5A5BA622-5DEB-48B9-88D9-C1DE36C711E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E9682B4F-0217-4B50-923E-C104AA24290F}">
      <dgm:prSet/>
      <dgm:spPr/>
      <dgm:t>
        <a:bodyPr/>
        <a:lstStyle/>
        <a:p>
          <a:pPr marL="0" lvl="0" indent="0" defTabSz="889000">
            <a:spcBef>
              <a:spcPct val="0"/>
            </a:spcBef>
            <a:spcAft>
              <a:spcPct val="35000"/>
            </a:spcAft>
            <a:buNone/>
          </a:pPr>
          <a:r>
            <a:rPr lang="en-US" kern="1200" spc="150" baseline="0">
              <a:latin typeface="Tenorite"/>
              <a:ea typeface="+mn-ea"/>
              <a:cs typeface="+mn-cs"/>
            </a:rPr>
            <a:t>CUSTOMERS</a:t>
          </a:r>
        </a:p>
      </dgm:t>
    </dgm:pt>
    <dgm:pt modelId="{E0F6C4AF-9BBB-4698-91D7-F9AE3EACBD5D}" type="parTrans" cxnId="{6C23D0C9-74B2-4C8B-AB2F-A03B3B0EBE5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B8632E42-D7EB-4C31-877E-6F1B2801851A}" type="sibTrans" cxnId="{6C23D0C9-74B2-4C8B-AB2F-A03B3B0EBE5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0EC0C300-11E4-45CF-8418-973585107209}">
      <dgm:prSet/>
      <dgm:spPr/>
      <dgm:t>
        <a:bodyPr/>
        <a:lstStyle/>
        <a:p>
          <a:pPr marL="0" lvl="0" indent="0" defTabSz="666750">
            <a:spcBef>
              <a:spcPct val="0"/>
            </a:spcBef>
            <a:spcAft>
              <a:spcPct val="35000"/>
            </a:spcAft>
            <a:buNone/>
          </a:pPr>
          <a:r>
            <a:rPr lang="en-US" kern="1200" spc="50" baseline="0">
              <a:latin typeface="Tenorite"/>
              <a:ea typeface="+mn-ea"/>
              <a:cs typeface="+mn-cs"/>
            </a:rPr>
            <a:t>Number of Customers: 599 </a:t>
          </a:r>
        </a:p>
        <a:p>
          <a:pPr marL="0" lvl="0" indent="0" defTabSz="666750">
            <a:spcBef>
              <a:spcPct val="0"/>
            </a:spcBef>
            <a:spcAft>
              <a:spcPct val="35000"/>
            </a:spcAft>
            <a:buNone/>
          </a:pPr>
          <a:r>
            <a:rPr lang="en-US" kern="1200" spc="50" baseline="0">
              <a:latin typeface="Tenorite"/>
              <a:ea typeface="+mn-ea"/>
              <a:cs typeface="+mn-cs"/>
            </a:rPr>
            <a:t>Number of Countries:  109</a:t>
          </a:r>
        </a:p>
      </dgm:t>
    </dgm:pt>
    <dgm:pt modelId="{1E4DD98E-100E-46B7-B24A-408BBF69E9FA}" type="parTrans" cxnId="{51563A4F-C0EB-47D6-B5BC-47A4E599AD4B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90FAB5D1-62B3-4FF6-A07D-EE607F529C32}" type="sibTrans" cxnId="{51563A4F-C0EB-47D6-B5BC-47A4E599AD4B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FEB4A941-E9FA-4A86-A673-85FF34B35F20}">
      <dgm:prSet/>
      <dgm:spPr/>
      <dgm:t>
        <a:bodyPr/>
        <a:lstStyle/>
        <a:p>
          <a:pPr marL="0" lvl="0" indent="0" defTabSz="666750" rtl="0">
            <a:spcBef>
              <a:spcPct val="0"/>
            </a:spcBef>
            <a:spcAft>
              <a:spcPct val="35000"/>
            </a:spcAft>
            <a:buNone/>
          </a:pPr>
          <a:r>
            <a:rPr lang="en-US" kern="1200" spc="50" baseline="0">
              <a:latin typeface="Tenorite"/>
              <a:ea typeface="+mn-ea"/>
              <a:cs typeface="+mn-cs"/>
            </a:rPr>
            <a:t>Avg : $4.20</a:t>
          </a:r>
        </a:p>
        <a:p>
          <a:pPr marL="0" lvl="0" indent="0" defTabSz="666750" rtl="0">
            <a:spcBef>
              <a:spcPct val="0"/>
            </a:spcBef>
            <a:spcAft>
              <a:spcPct val="35000"/>
            </a:spcAft>
            <a:buNone/>
          </a:pPr>
          <a:r>
            <a:rPr lang="en-US" kern="1200" spc="50" baseline="0">
              <a:latin typeface="Tenorite"/>
              <a:ea typeface="+mn-ea"/>
              <a:cs typeface="+mn-cs"/>
            </a:rPr>
            <a:t>Min : $0.00</a:t>
          </a:r>
        </a:p>
        <a:p>
          <a:pPr marL="0" lvl="0" indent="0" defTabSz="666750" rtl="0">
            <a:spcBef>
              <a:spcPct val="0"/>
            </a:spcBef>
            <a:spcAft>
              <a:spcPct val="35000"/>
            </a:spcAft>
            <a:buNone/>
          </a:pPr>
          <a:r>
            <a:rPr lang="en-US" kern="1200" spc="50" baseline="0">
              <a:latin typeface="Tenorite"/>
              <a:ea typeface="+mn-ea"/>
              <a:cs typeface="+mn-cs"/>
            </a:rPr>
            <a:t>Max: $11.99</a:t>
          </a:r>
        </a:p>
      </dgm:t>
    </dgm:pt>
    <dgm:pt modelId="{39522508-BC4E-4DD5-A744-AFEFFE36DB74}" type="parTrans" cxnId="{F942F56C-9025-4AA1-9B36-C5AE0A93B0F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97624CC8-6315-4683-B26C-C30D552DA5A6}" type="sibTrans" cxnId="{F942F56C-9025-4AA1-9B36-C5AE0A93B0F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2322D3A-7AC2-4C5C-9D7E-EAB2313D47D4}">
      <dgm:prSet/>
      <dgm:spPr/>
      <dgm:t>
        <a:bodyPr/>
        <a:lstStyle/>
        <a:p>
          <a:pPr marL="0" lvl="0" indent="0" defTabSz="889000">
            <a:spcBef>
              <a:spcPct val="0"/>
            </a:spcBef>
            <a:spcAft>
              <a:spcPct val="35000"/>
            </a:spcAft>
            <a:buNone/>
          </a:pPr>
          <a:r>
            <a:rPr lang="en-US" kern="1200" spc="150" baseline="0">
              <a:latin typeface="Tenorite"/>
              <a:ea typeface="+mn-ea"/>
              <a:cs typeface="+mn-cs"/>
            </a:rPr>
            <a:t>FILM</a:t>
          </a:r>
        </a:p>
      </dgm:t>
    </dgm:pt>
    <dgm:pt modelId="{4A8C15D4-B36F-4764-B4FF-F2AF790D3E17}" type="parTrans" cxnId="{179FAFCF-F878-464E-A8A6-1185EFA0E38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4DE1C3A-3FC7-4DB3-88ED-33F65A71557A}" type="sibTrans" cxnId="{179FAFCF-F878-464E-A8A6-1185EFA0E38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4F85505A-81B6-4FDA-A144-900B71DAD946}">
      <dgm:prSet/>
      <dgm:spPr/>
      <dgm:t>
        <a:bodyPr/>
        <a:lstStyle/>
        <a:p>
          <a:pPr marL="0"/>
          <a:r>
            <a:rPr lang="en-US" kern="1200" spc="150" baseline="0">
              <a:latin typeface="Tenorite"/>
              <a:ea typeface="+mn-ea"/>
              <a:cs typeface="+mn-cs"/>
            </a:rPr>
            <a:t>PAYMENT</a:t>
          </a:r>
        </a:p>
      </dgm:t>
    </dgm:pt>
    <dgm:pt modelId="{D9A96E25-7BBE-4DDD-8DDE-B4970D4340A8}" type="parTrans" cxnId="{2D633B56-E147-4EFC-B9EE-6C0413F329B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68F74A88-49DC-44B1-BC0D-220A7B97601C}" type="sibTrans" cxnId="{2D633B56-E147-4EFC-B9EE-6C0413F329B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26256544-735D-9248-BDD2-9E540473D5B4}">
      <dgm:prSet/>
      <dgm:spPr/>
      <dgm:t>
        <a:bodyPr/>
        <a:lstStyle/>
        <a:p>
          <a:r>
            <a:rPr lang="en-US" baseline="0"/>
            <a:t>COUNTRY REVENUE</a:t>
          </a:r>
        </a:p>
      </dgm:t>
    </dgm:pt>
    <dgm:pt modelId="{E8E5AB45-1FF7-0C43-8C09-946DA4D41FE0}" type="parTrans" cxnId="{9B76700B-3654-2241-BF2B-5D247C604CC2}">
      <dgm:prSet/>
      <dgm:spPr/>
      <dgm:t>
        <a:bodyPr/>
        <a:lstStyle/>
        <a:p>
          <a:endParaRPr lang="en-US"/>
        </a:p>
      </dgm:t>
    </dgm:pt>
    <dgm:pt modelId="{56722034-A770-A842-8295-1F41F4C73ECD}" type="sibTrans" cxnId="{9B76700B-3654-2241-BF2B-5D247C604CC2}">
      <dgm:prSet/>
      <dgm:spPr/>
      <dgm:t>
        <a:bodyPr/>
        <a:lstStyle/>
        <a:p>
          <a:endParaRPr lang="en-US"/>
        </a:p>
      </dgm:t>
    </dgm:pt>
    <dgm:pt modelId="{03DE92D0-073E-C94E-B87B-873681239CF8}">
      <dgm:prSet/>
      <dgm:spPr/>
      <dgm:t>
        <a:bodyPr/>
        <a:lstStyle/>
        <a:p>
          <a:pPr>
            <a:buNone/>
          </a:pPr>
          <a:r>
            <a:rPr lang="en-US" spc="50" baseline="0">
              <a:latin typeface="Tenorite"/>
              <a:ea typeface="+mn-ea"/>
              <a:cs typeface="+mn-cs"/>
            </a:rPr>
            <a:t>Most Revenue: India: $6,034.78</a:t>
          </a:r>
        </a:p>
        <a:p>
          <a:pPr>
            <a:buNone/>
          </a:pPr>
          <a:r>
            <a:rPr lang="en-US" spc="50" baseline="0">
              <a:latin typeface="Tenorite"/>
              <a:ea typeface="+mn-ea"/>
              <a:cs typeface="+mn-cs"/>
            </a:rPr>
            <a:t>Least Revenue: American Samoa: $47.85</a:t>
          </a:r>
        </a:p>
      </dgm:t>
    </dgm:pt>
    <dgm:pt modelId="{2CEC49ED-0380-2F43-A56B-C46CBCA5DEA2}" type="parTrans" cxnId="{6C16F24E-95C1-1740-90E4-68C0EC5994A2}">
      <dgm:prSet/>
      <dgm:spPr/>
      <dgm:t>
        <a:bodyPr/>
        <a:lstStyle/>
        <a:p>
          <a:endParaRPr lang="en-US"/>
        </a:p>
      </dgm:t>
    </dgm:pt>
    <dgm:pt modelId="{40399E11-7959-E64E-AB7D-04D6B98CD86A}" type="sibTrans" cxnId="{6C16F24E-95C1-1740-90E4-68C0EC5994A2}">
      <dgm:prSet/>
      <dgm:spPr/>
      <dgm:t>
        <a:bodyPr/>
        <a:lstStyle/>
        <a:p>
          <a:endParaRPr lang="en-US"/>
        </a:p>
      </dgm:t>
    </dgm:pt>
    <dgm:pt modelId="{8E1C3D22-8E3E-0148-B497-21824B491AA5}" type="pres">
      <dgm:prSet presAssocID="{0DD8915E-DC14-41D6-9BB5-F49E1C265163}" presName="Name0" presStyleCnt="0">
        <dgm:presLayoutVars>
          <dgm:dir/>
          <dgm:animLvl val="lvl"/>
          <dgm:resizeHandles val="exact"/>
        </dgm:presLayoutVars>
      </dgm:prSet>
      <dgm:spPr/>
    </dgm:pt>
    <dgm:pt modelId="{E964AA6A-D43A-2E4D-B62B-2ADBE4853B8E}" type="pres">
      <dgm:prSet presAssocID="{73D947E0-108F-4D20-A71E-3CF329F97212}" presName="composite" presStyleCnt="0"/>
      <dgm:spPr/>
    </dgm:pt>
    <dgm:pt modelId="{1BDFE2B0-3DDF-1C47-ADD4-2D393D75A21A}" type="pres">
      <dgm:prSet presAssocID="{73D947E0-108F-4D20-A71E-3CF329F97212}" presName="parTx" presStyleLbl="alignNode1" presStyleIdx="0" presStyleCnt="6">
        <dgm:presLayoutVars>
          <dgm:chMax val="0"/>
          <dgm:chPref val="0"/>
        </dgm:presLayoutVars>
      </dgm:prSet>
      <dgm:spPr/>
    </dgm:pt>
    <dgm:pt modelId="{4F867140-6811-5641-95ED-6E292AE6C6A0}" type="pres">
      <dgm:prSet presAssocID="{73D947E0-108F-4D20-A71E-3CF329F97212}" presName="desTx" presStyleLbl="alignAccFollowNode1" presStyleIdx="0" presStyleCnt="6">
        <dgm:presLayoutVars/>
      </dgm:prSet>
      <dgm:spPr/>
    </dgm:pt>
    <dgm:pt modelId="{70277CE9-BD9C-974D-A9CA-AA6758085CB6}" type="pres">
      <dgm:prSet presAssocID="{AE813459-65AB-4FA9-B717-330DDA6DFA4E}" presName="space" presStyleCnt="0"/>
      <dgm:spPr/>
    </dgm:pt>
    <dgm:pt modelId="{B9AF0CF9-7C98-A44C-9F04-DC2A26D9F809}" type="pres">
      <dgm:prSet presAssocID="{B1AFA1AF-0FF8-45B3-A6D0-0E255A2F637D}" presName="composite" presStyleCnt="0"/>
      <dgm:spPr/>
    </dgm:pt>
    <dgm:pt modelId="{F0D1A600-C4F3-FC43-AF83-1B4FD6705E97}" type="pres">
      <dgm:prSet presAssocID="{B1AFA1AF-0FF8-45B3-A6D0-0E255A2F637D}" presName="parTx" presStyleLbl="alignNode1" presStyleIdx="1" presStyleCnt="6">
        <dgm:presLayoutVars>
          <dgm:chMax val="0"/>
          <dgm:chPref val="0"/>
        </dgm:presLayoutVars>
      </dgm:prSet>
      <dgm:spPr/>
    </dgm:pt>
    <dgm:pt modelId="{F92C68BF-064A-2B43-909E-504C8045F76F}" type="pres">
      <dgm:prSet presAssocID="{B1AFA1AF-0FF8-45B3-A6D0-0E255A2F637D}" presName="desTx" presStyleLbl="alignAccFollowNode1" presStyleIdx="1" presStyleCnt="6">
        <dgm:presLayoutVars/>
      </dgm:prSet>
      <dgm:spPr/>
    </dgm:pt>
    <dgm:pt modelId="{3E609DC0-95D0-A04E-9B99-8F032039B85A}" type="pres">
      <dgm:prSet presAssocID="{88649F7A-400B-4056-965D-C9AC0B3AD942}" presName="space" presStyleCnt="0"/>
      <dgm:spPr/>
    </dgm:pt>
    <dgm:pt modelId="{9D665D2D-BD18-3846-86D9-B6C5772183D9}" type="pres">
      <dgm:prSet presAssocID="{E9682B4F-0217-4B50-923E-C104AA24290F}" presName="composite" presStyleCnt="0"/>
      <dgm:spPr/>
    </dgm:pt>
    <dgm:pt modelId="{261E767E-D07C-B34D-B296-298E659F5619}" type="pres">
      <dgm:prSet presAssocID="{E9682B4F-0217-4B50-923E-C104AA24290F}" presName="parTx" presStyleLbl="alignNode1" presStyleIdx="2" presStyleCnt="6">
        <dgm:presLayoutVars>
          <dgm:chMax val="0"/>
          <dgm:chPref val="0"/>
        </dgm:presLayoutVars>
      </dgm:prSet>
      <dgm:spPr/>
    </dgm:pt>
    <dgm:pt modelId="{E751D422-8829-3B42-B5B2-DFAECC24A74F}" type="pres">
      <dgm:prSet presAssocID="{E9682B4F-0217-4B50-923E-C104AA24290F}" presName="desTx" presStyleLbl="alignAccFollowNode1" presStyleIdx="2" presStyleCnt="6">
        <dgm:presLayoutVars/>
      </dgm:prSet>
      <dgm:spPr/>
    </dgm:pt>
    <dgm:pt modelId="{31192BB3-A9BC-0E44-B5A6-EB01A3E38B4F}" type="pres">
      <dgm:prSet presAssocID="{B8632E42-D7EB-4C31-877E-6F1B2801851A}" presName="space" presStyleCnt="0"/>
      <dgm:spPr/>
    </dgm:pt>
    <dgm:pt modelId="{2019C3D8-D8C0-864F-86E1-A8C8285ACB45}" type="pres">
      <dgm:prSet presAssocID="{4F85505A-81B6-4FDA-A144-900B71DAD946}" presName="composite" presStyleCnt="0"/>
      <dgm:spPr/>
    </dgm:pt>
    <dgm:pt modelId="{FDB5C14C-F12C-1140-A203-2E814E78C519}" type="pres">
      <dgm:prSet presAssocID="{4F85505A-81B6-4FDA-A144-900B71DAD946}" presName="parTx" presStyleLbl="alignNode1" presStyleIdx="3" presStyleCnt="6">
        <dgm:presLayoutVars>
          <dgm:chMax val="0"/>
          <dgm:chPref val="0"/>
        </dgm:presLayoutVars>
      </dgm:prSet>
      <dgm:spPr/>
    </dgm:pt>
    <dgm:pt modelId="{80BE4946-33B6-974A-A5B5-D68061D08422}" type="pres">
      <dgm:prSet presAssocID="{4F85505A-81B6-4FDA-A144-900B71DAD946}" presName="desTx" presStyleLbl="alignAccFollowNode1" presStyleIdx="3" presStyleCnt="6">
        <dgm:presLayoutVars/>
      </dgm:prSet>
      <dgm:spPr/>
    </dgm:pt>
    <dgm:pt modelId="{1C3759FF-75E5-EA4B-8592-66447FDCAF00}" type="pres">
      <dgm:prSet presAssocID="{68F74A88-49DC-44B1-BC0D-220A7B97601C}" presName="space" presStyleCnt="0"/>
      <dgm:spPr/>
    </dgm:pt>
    <dgm:pt modelId="{7E99C0B4-A485-A34C-8751-C925DD676982}" type="pres">
      <dgm:prSet presAssocID="{26256544-735D-9248-BDD2-9E540473D5B4}" presName="composite" presStyleCnt="0"/>
      <dgm:spPr/>
    </dgm:pt>
    <dgm:pt modelId="{7794FE5A-50D4-664B-BDC3-1043D19FD082}" type="pres">
      <dgm:prSet presAssocID="{26256544-735D-9248-BDD2-9E540473D5B4}" presName="parTx" presStyleLbl="alignNode1" presStyleIdx="4" presStyleCnt="6">
        <dgm:presLayoutVars>
          <dgm:chMax val="0"/>
          <dgm:chPref val="0"/>
        </dgm:presLayoutVars>
      </dgm:prSet>
      <dgm:spPr/>
    </dgm:pt>
    <dgm:pt modelId="{1A45DEF2-3DC6-584A-BBA8-BFD6E8F29C55}" type="pres">
      <dgm:prSet presAssocID="{26256544-735D-9248-BDD2-9E540473D5B4}" presName="desTx" presStyleLbl="alignAccFollowNode1" presStyleIdx="4" presStyleCnt="6">
        <dgm:presLayoutVars/>
      </dgm:prSet>
      <dgm:spPr/>
    </dgm:pt>
    <dgm:pt modelId="{E8A70B00-091D-FF4C-84EE-4AB343B164FE}" type="pres">
      <dgm:prSet presAssocID="{56722034-A770-A842-8295-1F41F4C73ECD}" presName="space" presStyleCnt="0"/>
      <dgm:spPr/>
    </dgm:pt>
    <dgm:pt modelId="{14C8A1F4-15FC-FC46-9C9D-00E5822B6EF1}" type="pres">
      <dgm:prSet presAssocID="{A2322D3A-7AC2-4C5C-9D7E-EAB2313D47D4}" presName="composite" presStyleCnt="0"/>
      <dgm:spPr/>
    </dgm:pt>
    <dgm:pt modelId="{C8041D0A-3F00-BD47-AE0D-8723E5C0A6D0}" type="pres">
      <dgm:prSet presAssocID="{A2322D3A-7AC2-4C5C-9D7E-EAB2313D47D4}" presName="parTx" presStyleLbl="alignNode1" presStyleIdx="5" presStyleCnt="6">
        <dgm:presLayoutVars>
          <dgm:chMax val="0"/>
          <dgm:chPref val="0"/>
        </dgm:presLayoutVars>
      </dgm:prSet>
      <dgm:spPr/>
    </dgm:pt>
    <dgm:pt modelId="{6BED009B-751E-2F43-8F50-6DA4BB4B4511}" type="pres">
      <dgm:prSet presAssocID="{A2322D3A-7AC2-4C5C-9D7E-EAB2313D47D4}" presName="desTx" presStyleLbl="alignAccFollowNode1" presStyleIdx="5" presStyleCnt="6">
        <dgm:presLayoutVars/>
      </dgm:prSet>
      <dgm:spPr/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9B76700B-3654-2241-BF2B-5D247C604CC2}" srcId="{0DD8915E-DC14-41D6-9BB5-F49E1C265163}" destId="{26256544-735D-9248-BDD2-9E540473D5B4}" srcOrd="4" destOrd="0" parTransId="{E8E5AB45-1FF7-0C43-8C09-946DA4D41FE0}" sibTransId="{56722034-A770-A842-8295-1F41F4C73ECD}"/>
    <dgm:cxn modelId="{18FB770C-1667-954F-94AB-020F07358BFD}" type="presOf" srcId="{73D947E0-108F-4D20-A71E-3CF329F97212}" destId="{1BDFE2B0-3DDF-1C47-ADD4-2D393D75A21A}" srcOrd="0" destOrd="0" presId="urn:microsoft.com/office/officeart/2016/7/layout/HorizontalActionList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93E85025-542B-5548-8708-4EA95E757B52}" type="presOf" srcId="{0DD8915E-DC14-41D6-9BB5-F49E1C265163}" destId="{8E1C3D22-8E3E-0148-B497-21824B491AA5}" srcOrd="0" destOrd="0" presId="urn:microsoft.com/office/officeart/2016/7/layout/HorizontalActionList"/>
    <dgm:cxn modelId="{711E093C-AD42-45A4-8D40-A2D39702062E}" srcId="{A2322D3A-7AC2-4C5C-9D7E-EAB2313D47D4}" destId="{8FE81FEC-2664-411F-AEB3-065F29F52751}" srcOrd="0" destOrd="0" parTransId="{BCBC007E-0269-421B-9C41-DE26D5C3A822}" sibTransId="{80230EB7-7230-4881-A631-309C07417378}"/>
    <dgm:cxn modelId="{A1F2133D-9AAD-0F49-8BF8-61634822B678}" type="presOf" srcId="{4F85505A-81B6-4FDA-A144-900B71DAD946}" destId="{FDB5C14C-F12C-1140-A203-2E814E78C519}" srcOrd="0" destOrd="0" presId="urn:microsoft.com/office/officeart/2016/7/layout/HorizontalActionList"/>
    <dgm:cxn modelId="{6C16F24E-95C1-1740-90E4-68C0EC5994A2}" srcId="{26256544-735D-9248-BDD2-9E540473D5B4}" destId="{03DE92D0-073E-C94E-B87B-873681239CF8}" srcOrd="0" destOrd="0" parTransId="{2CEC49ED-0380-2F43-A56B-C46CBCA5DEA2}" sibTransId="{40399E11-7959-E64E-AB7D-04D6B98CD86A}"/>
    <dgm:cxn modelId="{51563A4F-C0EB-47D6-B5BC-47A4E599AD4B}" srcId="{E9682B4F-0217-4B50-923E-C104AA24290F}" destId="{0EC0C300-11E4-45CF-8418-973585107209}" srcOrd="0" destOrd="0" parTransId="{1E4DD98E-100E-46B7-B24A-408BBF69E9FA}" sibTransId="{90FAB5D1-62B3-4FF6-A07D-EE607F529C32}"/>
    <dgm:cxn modelId="{54B25855-77A3-454C-A87F-D11AA594C643}" type="presOf" srcId="{8FE81FEC-2664-411F-AEB3-065F29F52751}" destId="{6BED009B-751E-2F43-8F50-6DA4BB4B4511}" srcOrd="0" destOrd="0" presId="urn:microsoft.com/office/officeart/2016/7/layout/HorizontalActionList"/>
    <dgm:cxn modelId="{2D633B56-E147-4EFC-B9EE-6C0413F329B0}" srcId="{0DD8915E-DC14-41D6-9BB5-F49E1C265163}" destId="{4F85505A-81B6-4FDA-A144-900B71DAD946}" srcOrd="3" destOrd="0" parTransId="{D9A96E25-7BBE-4DDD-8DDE-B4970D4340A8}" sibTransId="{68F74A88-49DC-44B1-BC0D-220A7B97601C}"/>
    <dgm:cxn modelId="{F7C03A5B-7CE2-4E49-B3CB-712E93F89EA9}" type="presOf" srcId="{E9682B4F-0217-4B50-923E-C104AA24290F}" destId="{261E767E-D07C-B34D-B296-298E659F5619}" srcOrd="0" destOrd="0" presId="urn:microsoft.com/office/officeart/2016/7/layout/HorizontalActionList"/>
    <dgm:cxn modelId="{ACB71562-4F95-8540-AB98-65C280BDD7F7}" type="presOf" srcId="{FEB4A941-E9FA-4A86-A673-85FF34B35F20}" destId="{80BE4946-33B6-974A-A5B5-D68061D08422}" srcOrd="0" destOrd="0" presId="urn:microsoft.com/office/officeart/2016/7/layout/HorizontalActionList"/>
    <dgm:cxn modelId="{48589463-41E2-B34B-965B-C8EB33E49DF8}" type="presOf" srcId="{03DE92D0-073E-C94E-B87B-873681239CF8}" destId="{1A45DEF2-3DC6-584A-BBA8-BFD6E8F29C55}" srcOrd="0" destOrd="0" presId="urn:microsoft.com/office/officeart/2016/7/layout/HorizontalActionList"/>
    <dgm:cxn modelId="{97F76766-0882-E849-B2F5-FC8C5713FED7}" type="presOf" srcId="{B1AFA1AF-0FF8-45B3-A6D0-0E255A2F637D}" destId="{F0D1A600-C4F3-FC43-AF83-1B4FD6705E97}" srcOrd="0" destOrd="0" presId="urn:microsoft.com/office/officeart/2016/7/layout/HorizontalActionList"/>
    <dgm:cxn modelId="{070BBA66-4B93-0045-B1B9-FEF4A7CC289B}" type="presOf" srcId="{26256544-735D-9248-BDD2-9E540473D5B4}" destId="{7794FE5A-50D4-664B-BDC3-1043D19FD082}" srcOrd="0" destOrd="0" presId="urn:microsoft.com/office/officeart/2016/7/layout/HorizontalActionList"/>
    <dgm:cxn modelId="{F942F56C-9025-4AA1-9B36-C5AE0A93B0F5}" srcId="{4F85505A-81B6-4FDA-A144-900B71DAD946}" destId="{FEB4A941-E9FA-4A86-A673-85FF34B35F20}" srcOrd="0" destOrd="0" parTransId="{39522508-BC4E-4DD5-A744-AFEFFE36DB74}" sibTransId="{97624CC8-6315-4683-B26C-C30D552DA5A6}"/>
    <dgm:cxn modelId="{6ECB8C93-4AE7-4F4B-9FCB-691C579A551A}" type="presOf" srcId="{30A490C8-22B4-4D68-875C-0F0DE2FF864D}" destId="{4F867140-6811-5641-95ED-6E292AE6C6A0}" srcOrd="0" destOrd="0" presId="urn:microsoft.com/office/officeart/2016/7/layout/HorizontalActionList"/>
    <dgm:cxn modelId="{1974FAC4-3D25-4042-B6A4-DF8A7B01AE42}" type="presOf" srcId="{0EC0C300-11E4-45CF-8418-973585107209}" destId="{E751D422-8829-3B42-B5B2-DFAECC24A74F}" srcOrd="0" destOrd="0" presId="urn:microsoft.com/office/officeart/2016/7/layout/HorizontalActionList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179FAFCF-F878-464E-A8A6-1185EFA0E380}" srcId="{0DD8915E-DC14-41D6-9BB5-F49E1C265163}" destId="{A2322D3A-7AC2-4C5C-9D7E-EAB2313D47D4}" srcOrd="5" destOrd="0" parTransId="{4A8C15D4-B36F-4764-B4FF-F2AF790D3E17}" sibTransId="{84DE1C3A-3FC7-4DB3-88ED-33F65A71557A}"/>
    <dgm:cxn modelId="{278CC4ED-3BA7-4E44-81CD-C2C80C20872E}" type="presOf" srcId="{A2322D3A-7AC2-4C5C-9D7E-EAB2313D47D4}" destId="{C8041D0A-3F00-BD47-AE0D-8723E5C0A6D0}" srcOrd="0" destOrd="0" presId="urn:microsoft.com/office/officeart/2016/7/layout/HorizontalActionList"/>
    <dgm:cxn modelId="{16B3A8F3-6B33-CB4C-A3D6-4C925CDD09AE}" type="presOf" srcId="{50418D2B-9486-42DE-AFDD-1D31420040FF}" destId="{F92C68BF-064A-2B43-909E-504C8045F76F}" srcOrd="0" destOrd="0" presId="urn:microsoft.com/office/officeart/2016/7/layout/HorizontalActionList"/>
    <dgm:cxn modelId="{5277B0E6-9C50-634F-91A6-4D1BFEF9084C}" type="presParOf" srcId="{8E1C3D22-8E3E-0148-B497-21824B491AA5}" destId="{E964AA6A-D43A-2E4D-B62B-2ADBE4853B8E}" srcOrd="0" destOrd="0" presId="urn:microsoft.com/office/officeart/2016/7/layout/HorizontalActionList"/>
    <dgm:cxn modelId="{1348346D-01F1-C44C-AF21-E29719A4304C}" type="presParOf" srcId="{E964AA6A-D43A-2E4D-B62B-2ADBE4853B8E}" destId="{1BDFE2B0-3DDF-1C47-ADD4-2D393D75A21A}" srcOrd="0" destOrd="0" presId="urn:microsoft.com/office/officeart/2016/7/layout/HorizontalActionList"/>
    <dgm:cxn modelId="{30271193-68FB-5B4F-A1EB-99D68B21C632}" type="presParOf" srcId="{E964AA6A-D43A-2E4D-B62B-2ADBE4853B8E}" destId="{4F867140-6811-5641-95ED-6E292AE6C6A0}" srcOrd="1" destOrd="0" presId="urn:microsoft.com/office/officeart/2016/7/layout/HorizontalActionList"/>
    <dgm:cxn modelId="{057090EA-4869-4045-B9E6-CE869B8582A6}" type="presParOf" srcId="{8E1C3D22-8E3E-0148-B497-21824B491AA5}" destId="{70277CE9-BD9C-974D-A9CA-AA6758085CB6}" srcOrd="1" destOrd="0" presId="urn:microsoft.com/office/officeart/2016/7/layout/HorizontalActionList"/>
    <dgm:cxn modelId="{18688E92-B066-2544-9715-BB27DDD61E6A}" type="presParOf" srcId="{8E1C3D22-8E3E-0148-B497-21824B491AA5}" destId="{B9AF0CF9-7C98-A44C-9F04-DC2A26D9F809}" srcOrd="2" destOrd="0" presId="urn:microsoft.com/office/officeart/2016/7/layout/HorizontalActionList"/>
    <dgm:cxn modelId="{ABE5D9BF-161E-2742-8239-0BFAD945CA73}" type="presParOf" srcId="{B9AF0CF9-7C98-A44C-9F04-DC2A26D9F809}" destId="{F0D1A600-C4F3-FC43-AF83-1B4FD6705E97}" srcOrd="0" destOrd="0" presId="urn:microsoft.com/office/officeart/2016/7/layout/HorizontalActionList"/>
    <dgm:cxn modelId="{3618223E-2981-4B4B-B499-6EAEE7AD0BF8}" type="presParOf" srcId="{B9AF0CF9-7C98-A44C-9F04-DC2A26D9F809}" destId="{F92C68BF-064A-2B43-909E-504C8045F76F}" srcOrd="1" destOrd="0" presId="urn:microsoft.com/office/officeart/2016/7/layout/HorizontalActionList"/>
    <dgm:cxn modelId="{D4198713-3B7B-E843-B024-9A6B08085F65}" type="presParOf" srcId="{8E1C3D22-8E3E-0148-B497-21824B491AA5}" destId="{3E609DC0-95D0-A04E-9B99-8F032039B85A}" srcOrd="3" destOrd="0" presId="urn:microsoft.com/office/officeart/2016/7/layout/HorizontalActionList"/>
    <dgm:cxn modelId="{78ED4AF1-BC63-9949-B6D9-532C8EEA71A0}" type="presParOf" srcId="{8E1C3D22-8E3E-0148-B497-21824B491AA5}" destId="{9D665D2D-BD18-3846-86D9-B6C5772183D9}" srcOrd="4" destOrd="0" presId="urn:microsoft.com/office/officeart/2016/7/layout/HorizontalActionList"/>
    <dgm:cxn modelId="{F85B0AED-FBC3-5D47-8807-AE74939F9C2D}" type="presParOf" srcId="{9D665D2D-BD18-3846-86D9-B6C5772183D9}" destId="{261E767E-D07C-B34D-B296-298E659F5619}" srcOrd="0" destOrd="0" presId="urn:microsoft.com/office/officeart/2016/7/layout/HorizontalActionList"/>
    <dgm:cxn modelId="{81235AE9-EF77-E447-B671-D1BAC38C1709}" type="presParOf" srcId="{9D665D2D-BD18-3846-86D9-B6C5772183D9}" destId="{E751D422-8829-3B42-B5B2-DFAECC24A74F}" srcOrd="1" destOrd="0" presId="urn:microsoft.com/office/officeart/2016/7/layout/HorizontalActionList"/>
    <dgm:cxn modelId="{9BEF964E-AF23-2D4C-B7EC-72D590D21960}" type="presParOf" srcId="{8E1C3D22-8E3E-0148-B497-21824B491AA5}" destId="{31192BB3-A9BC-0E44-B5A6-EB01A3E38B4F}" srcOrd="5" destOrd="0" presId="urn:microsoft.com/office/officeart/2016/7/layout/HorizontalActionList"/>
    <dgm:cxn modelId="{560E0B6A-93DE-8D43-A45F-0E83D7801587}" type="presParOf" srcId="{8E1C3D22-8E3E-0148-B497-21824B491AA5}" destId="{2019C3D8-D8C0-864F-86E1-A8C8285ACB45}" srcOrd="6" destOrd="0" presId="urn:microsoft.com/office/officeart/2016/7/layout/HorizontalActionList"/>
    <dgm:cxn modelId="{09196F8C-A8E9-B24A-8DF6-CCCA090E6CB5}" type="presParOf" srcId="{2019C3D8-D8C0-864F-86E1-A8C8285ACB45}" destId="{FDB5C14C-F12C-1140-A203-2E814E78C519}" srcOrd="0" destOrd="0" presId="urn:microsoft.com/office/officeart/2016/7/layout/HorizontalActionList"/>
    <dgm:cxn modelId="{83354620-91D9-AD48-BE1B-CED1DEF6A99C}" type="presParOf" srcId="{2019C3D8-D8C0-864F-86E1-A8C8285ACB45}" destId="{80BE4946-33B6-974A-A5B5-D68061D08422}" srcOrd="1" destOrd="0" presId="urn:microsoft.com/office/officeart/2016/7/layout/HorizontalActionList"/>
    <dgm:cxn modelId="{8EAC1C16-4E15-0642-9980-337534F9CA9E}" type="presParOf" srcId="{8E1C3D22-8E3E-0148-B497-21824B491AA5}" destId="{1C3759FF-75E5-EA4B-8592-66447FDCAF00}" srcOrd="7" destOrd="0" presId="urn:microsoft.com/office/officeart/2016/7/layout/HorizontalActionList"/>
    <dgm:cxn modelId="{EC954D58-C1DE-EA4C-848B-534A779AC300}" type="presParOf" srcId="{8E1C3D22-8E3E-0148-B497-21824B491AA5}" destId="{7E99C0B4-A485-A34C-8751-C925DD676982}" srcOrd="8" destOrd="0" presId="urn:microsoft.com/office/officeart/2016/7/layout/HorizontalActionList"/>
    <dgm:cxn modelId="{4CE7785D-64BC-8049-9DF7-AF38A3061EA3}" type="presParOf" srcId="{7E99C0B4-A485-A34C-8751-C925DD676982}" destId="{7794FE5A-50D4-664B-BDC3-1043D19FD082}" srcOrd="0" destOrd="0" presId="urn:microsoft.com/office/officeart/2016/7/layout/HorizontalActionList"/>
    <dgm:cxn modelId="{09596044-53BC-6847-BB81-1B4B8E6BB39F}" type="presParOf" srcId="{7E99C0B4-A485-A34C-8751-C925DD676982}" destId="{1A45DEF2-3DC6-584A-BBA8-BFD6E8F29C55}" srcOrd="1" destOrd="0" presId="urn:microsoft.com/office/officeart/2016/7/layout/HorizontalActionList"/>
    <dgm:cxn modelId="{9CF3EDBE-6AB7-1C49-97BF-D846262ED773}" type="presParOf" srcId="{8E1C3D22-8E3E-0148-B497-21824B491AA5}" destId="{E8A70B00-091D-FF4C-84EE-4AB343B164FE}" srcOrd="9" destOrd="0" presId="urn:microsoft.com/office/officeart/2016/7/layout/HorizontalActionList"/>
    <dgm:cxn modelId="{0FD537AC-5AF0-BD47-9F30-09267A689854}" type="presParOf" srcId="{8E1C3D22-8E3E-0148-B497-21824B491AA5}" destId="{14C8A1F4-15FC-FC46-9C9D-00E5822B6EF1}" srcOrd="10" destOrd="0" presId="urn:microsoft.com/office/officeart/2016/7/layout/HorizontalActionList"/>
    <dgm:cxn modelId="{98FB4208-A6EA-3A43-8170-E3546AF23DE4}" type="presParOf" srcId="{14C8A1F4-15FC-FC46-9C9D-00E5822B6EF1}" destId="{C8041D0A-3F00-BD47-AE0D-8723E5C0A6D0}" srcOrd="0" destOrd="0" presId="urn:microsoft.com/office/officeart/2016/7/layout/HorizontalActionList"/>
    <dgm:cxn modelId="{46BC13AF-AC68-BC40-B82D-0386188DFF3A}" type="presParOf" srcId="{14C8A1F4-15FC-FC46-9C9D-00E5822B6EF1}" destId="{6BED009B-751E-2F43-8F50-6DA4BB4B4511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DFE2B0-3DDF-1C47-ADD4-2D393D75A21A}">
      <dsp:nvSpPr>
        <dsp:cNvPr id="0" name=""/>
        <dsp:cNvSpPr/>
      </dsp:nvSpPr>
      <dsp:spPr>
        <a:xfrm>
          <a:off x="14954" y="870508"/>
          <a:ext cx="1657790" cy="49733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002" tIns="131002" rIns="131002" bIns="131002" numCol="1" spcCol="1270" anchor="ctr" anchorCtr="0"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 spc="150" baseline="0">
              <a:latin typeface="+mj-lt"/>
              <a:ea typeface="+mj-ea"/>
              <a:cs typeface="+mj-cs"/>
            </a:rPr>
            <a:t>RENTAL LENGTH</a:t>
          </a:r>
        </a:p>
      </dsp:txBody>
      <dsp:txXfrm>
        <a:off x="14954" y="870508"/>
        <a:ext cx="1657790" cy="497337"/>
      </dsp:txXfrm>
    </dsp:sp>
    <dsp:sp modelId="{4F867140-6811-5641-95ED-6E292AE6C6A0}">
      <dsp:nvSpPr>
        <dsp:cNvPr id="0" name=""/>
        <dsp:cNvSpPr/>
      </dsp:nvSpPr>
      <dsp:spPr>
        <a:xfrm>
          <a:off x="14954" y="1367846"/>
          <a:ext cx="1657790" cy="211418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753" tIns="163753" rIns="163753" bIns="163753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spc="50" baseline="0">
              <a:latin typeface="+mn-lt"/>
            </a:rPr>
            <a:t>Avg. : 5 days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spc="50" baseline="0">
              <a:latin typeface="+mn-lt"/>
            </a:rPr>
            <a:t>Min. : 3 days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spc="50" baseline="0">
              <a:latin typeface="+mn-lt"/>
            </a:rPr>
            <a:t>Max.: 7 days</a:t>
          </a:r>
        </a:p>
      </dsp:txBody>
      <dsp:txXfrm>
        <a:off x="14954" y="1367846"/>
        <a:ext cx="1657790" cy="2114189"/>
      </dsp:txXfrm>
    </dsp:sp>
    <dsp:sp modelId="{F0D1A600-C4F3-FC43-AF83-1B4FD6705E97}">
      <dsp:nvSpPr>
        <dsp:cNvPr id="0" name=""/>
        <dsp:cNvSpPr/>
      </dsp:nvSpPr>
      <dsp:spPr>
        <a:xfrm>
          <a:off x="1780534" y="870508"/>
          <a:ext cx="1657790" cy="497337"/>
        </a:xfrm>
        <a:prstGeom prst="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002" tIns="131002" rIns="131002" bIns="131002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150" baseline="0">
              <a:latin typeface="Tenorite"/>
              <a:ea typeface="+mn-ea"/>
              <a:cs typeface="+mn-cs"/>
            </a:rPr>
            <a:t>RENTAL RATE</a:t>
          </a:r>
        </a:p>
      </dsp:txBody>
      <dsp:txXfrm>
        <a:off x="1780534" y="870508"/>
        <a:ext cx="1657790" cy="497337"/>
      </dsp:txXfrm>
    </dsp:sp>
    <dsp:sp modelId="{F92C68BF-064A-2B43-909E-504C8045F76F}">
      <dsp:nvSpPr>
        <dsp:cNvPr id="0" name=""/>
        <dsp:cNvSpPr/>
      </dsp:nvSpPr>
      <dsp:spPr>
        <a:xfrm>
          <a:off x="1780534" y="1367846"/>
          <a:ext cx="1657790" cy="2114189"/>
        </a:xfrm>
        <a:prstGeom prst="rect">
          <a:avLst/>
        </a:prstGeom>
        <a:solidFill>
          <a:schemeClr val="accent2">
            <a:tint val="40000"/>
            <a:alpha val="90000"/>
            <a:hueOff val="-169845"/>
            <a:satOff val="-15069"/>
            <a:lumOff val="-15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69845"/>
              <a:satOff val="-15069"/>
              <a:lumOff val="-1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753" tIns="163753" rIns="163753" bIns="163753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spc="50" baseline="0">
              <a:latin typeface="+mn-lt"/>
            </a:rPr>
            <a:t>Avg. : $2.98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spc="50" baseline="0">
              <a:latin typeface="+mn-lt"/>
            </a:rPr>
            <a:t>Min. : $0.99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spc="50" baseline="0">
              <a:latin typeface="+mn-lt"/>
            </a:rPr>
            <a:t>Max.: $4.99</a:t>
          </a:r>
        </a:p>
      </dsp:txBody>
      <dsp:txXfrm>
        <a:off x="1780534" y="1367846"/>
        <a:ext cx="1657790" cy="2114189"/>
      </dsp:txXfrm>
    </dsp:sp>
    <dsp:sp modelId="{261E767E-D07C-B34D-B296-298E659F5619}">
      <dsp:nvSpPr>
        <dsp:cNvPr id="0" name=""/>
        <dsp:cNvSpPr/>
      </dsp:nvSpPr>
      <dsp:spPr>
        <a:xfrm>
          <a:off x="3546114" y="870508"/>
          <a:ext cx="1657790" cy="497337"/>
        </a:xfrm>
        <a:prstGeom prst="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002" tIns="131002" rIns="131002" bIns="13100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150" baseline="0">
              <a:latin typeface="Tenorite"/>
              <a:ea typeface="+mn-ea"/>
              <a:cs typeface="+mn-cs"/>
            </a:rPr>
            <a:t>CUSTOMERS</a:t>
          </a:r>
        </a:p>
      </dsp:txBody>
      <dsp:txXfrm>
        <a:off x="3546114" y="870508"/>
        <a:ext cx="1657790" cy="497337"/>
      </dsp:txXfrm>
    </dsp:sp>
    <dsp:sp modelId="{E751D422-8829-3B42-B5B2-DFAECC24A74F}">
      <dsp:nvSpPr>
        <dsp:cNvPr id="0" name=""/>
        <dsp:cNvSpPr/>
      </dsp:nvSpPr>
      <dsp:spPr>
        <a:xfrm>
          <a:off x="3546114" y="1367846"/>
          <a:ext cx="1657790" cy="2114189"/>
        </a:xfrm>
        <a:prstGeom prst="rect">
          <a:avLst/>
        </a:prstGeom>
        <a:solidFill>
          <a:schemeClr val="accent2">
            <a:tint val="40000"/>
            <a:alpha val="90000"/>
            <a:hueOff val="-339690"/>
            <a:satOff val="-30138"/>
            <a:lumOff val="-30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339690"/>
              <a:satOff val="-30138"/>
              <a:lumOff val="-3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753" tIns="163753" rIns="163753" bIns="163753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spc="50" baseline="0">
              <a:latin typeface="Tenorite"/>
              <a:ea typeface="+mn-ea"/>
              <a:cs typeface="+mn-cs"/>
            </a:rPr>
            <a:t>Number of Customers: 599 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spc="50" baseline="0">
              <a:latin typeface="Tenorite"/>
              <a:ea typeface="+mn-ea"/>
              <a:cs typeface="+mn-cs"/>
            </a:rPr>
            <a:t>Number of Countries:  109</a:t>
          </a:r>
        </a:p>
      </dsp:txBody>
      <dsp:txXfrm>
        <a:off x="3546114" y="1367846"/>
        <a:ext cx="1657790" cy="2114189"/>
      </dsp:txXfrm>
    </dsp:sp>
    <dsp:sp modelId="{FDB5C14C-F12C-1140-A203-2E814E78C519}">
      <dsp:nvSpPr>
        <dsp:cNvPr id="0" name=""/>
        <dsp:cNvSpPr/>
      </dsp:nvSpPr>
      <dsp:spPr>
        <a:xfrm>
          <a:off x="5311694" y="870508"/>
          <a:ext cx="1657790" cy="497337"/>
        </a:xfrm>
        <a:prstGeom prst="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002" tIns="131002" rIns="131002" bIns="131002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150" baseline="0">
              <a:latin typeface="Tenorite"/>
              <a:ea typeface="+mn-ea"/>
              <a:cs typeface="+mn-cs"/>
            </a:rPr>
            <a:t>PAYMENT</a:t>
          </a:r>
        </a:p>
      </dsp:txBody>
      <dsp:txXfrm>
        <a:off x="5311694" y="870508"/>
        <a:ext cx="1657790" cy="497337"/>
      </dsp:txXfrm>
    </dsp:sp>
    <dsp:sp modelId="{80BE4946-33B6-974A-A5B5-D68061D08422}">
      <dsp:nvSpPr>
        <dsp:cNvPr id="0" name=""/>
        <dsp:cNvSpPr/>
      </dsp:nvSpPr>
      <dsp:spPr>
        <a:xfrm>
          <a:off x="5311694" y="1367846"/>
          <a:ext cx="1657790" cy="2114189"/>
        </a:xfrm>
        <a:prstGeom prst="rect">
          <a:avLst/>
        </a:prstGeom>
        <a:solidFill>
          <a:schemeClr val="accent2">
            <a:tint val="40000"/>
            <a:alpha val="90000"/>
            <a:hueOff val="-509536"/>
            <a:satOff val="-45208"/>
            <a:lumOff val="-46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09536"/>
              <a:satOff val="-45208"/>
              <a:lumOff val="-4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753" tIns="163753" rIns="163753" bIns="163753" numCol="1" spcCol="1270" anchor="t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spc="50" baseline="0">
              <a:latin typeface="Tenorite"/>
              <a:ea typeface="+mn-ea"/>
              <a:cs typeface="+mn-cs"/>
            </a:rPr>
            <a:t>Avg : $4.20</a:t>
          </a:r>
        </a:p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spc="50" baseline="0">
              <a:latin typeface="Tenorite"/>
              <a:ea typeface="+mn-ea"/>
              <a:cs typeface="+mn-cs"/>
            </a:rPr>
            <a:t>Min : $0.00</a:t>
          </a:r>
        </a:p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spc="50" baseline="0">
              <a:latin typeface="Tenorite"/>
              <a:ea typeface="+mn-ea"/>
              <a:cs typeface="+mn-cs"/>
            </a:rPr>
            <a:t>Max: $11.99</a:t>
          </a:r>
        </a:p>
      </dsp:txBody>
      <dsp:txXfrm>
        <a:off x="5311694" y="1367846"/>
        <a:ext cx="1657790" cy="2114189"/>
      </dsp:txXfrm>
    </dsp:sp>
    <dsp:sp modelId="{7794FE5A-50D4-664B-BDC3-1043D19FD082}">
      <dsp:nvSpPr>
        <dsp:cNvPr id="0" name=""/>
        <dsp:cNvSpPr/>
      </dsp:nvSpPr>
      <dsp:spPr>
        <a:xfrm>
          <a:off x="7077274" y="870508"/>
          <a:ext cx="1657790" cy="497337"/>
        </a:xfrm>
        <a:prstGeom prst="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002" tIns="131002" rIns="131002" bIns="131002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/>
            <a:t>COUNTRY REVENUE</a:t>
          </a:r>
        </a:p>
      </dsp:txBody>
      <dsp:txXfrm>
        <a:off x="7077274" y="870508"/>
        <a:ext cx="1657790" cy="497337"/>
      </dsp:txXfrm>
    </dsp:sp>
    <dsp:sp modelId="{1A45DEF2-3DC6-584A-BBA8-BFD6E8F29C55}">
      <dsp:nvSpPr>
        <dsp:cNvPr id="0" name=""/>
        <dsp:cNvSpPr/>
      </dsp:nvSpPr>
      <dsp:spPr>
        <a:xfrm>
          <a:off x="7077274" y="1367846"/>
          <a:ext cx="1657790" cy="2114189"/>
        </a:xfrm>
        <a:prstGeom prst="rect">
          <a:avLst/>
        </a:prstGeom>
        <a:solidFill>
          <a:schemeClr val="accent2">
            <a:tint val="40000"/>
            <a:alpha val="90000"/>
            <a:hueOff val="-679381"/>
            <a:satOff val="-60277"/>
            <a:lumOff val="-61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679381"/>
              <a:satOff val="-60277"/>
              <a:lumOff val="-6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753" tIns="163753" rIns="163753" bIns="163753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spc="50" baseline="0">
              <a:latin typeface="Tenorite"/>
              <a:ea typeface="+mn-ea"/>
              <a:cs typeface="+mn-cs"/>
            </a:rPr>
            <a:t>Most Revenue: India: $6,034.78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spc="50" baseline="0">
              <a:latin typeface="Tenorite"/>
              <a:ea typeface="+mn-ea"/>
              <a:cs typeface="+mn-cs"/>
            </a:rPr>
            <a:t>Least Revenue: American Samoa: $47.85</a:t>
          </a:r>
        </a:p>
      </dsp:txBody>
      <dsp:txXfrm>
        <a:off x="7077274" y="1367846"/>
        <a:ext cx="1657790" cy="2114189"/>
      </dsp:txXfrm>
    </dsp:sp>
    <dsp:sp modelId="{C8041D0A-3F00-BD47-AE0D-8723E5C0A6D0}">
      <dsp:nvSpPr>
        <dsp:cNvPr id="0" name=""/>
        <dsp:cNvSpPr/>
      </dsp:nvSpPr>
      <dsp:spPr>
        <a:xfrm>
          <a:off x="8842854" y="870508"/>
          <a:ext cx="1657790" cy="497337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002" tIns="131002" rIns="131002" bIns="13100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150" baseline="0">
              <a:latin typeface="Tenorite"/>
              <a:ea typeface="+mn-ea"/>
              <a:cs typeface="+mn-cs"/>
            </a:rPr>
            <a:t>FILM</a:t>
          </a:r>
        </a:p>
      </dsp:txBody>
      <dsp:txXfrm>
        <a:off x="8842854" y="870508"/>
        <a:ext cx="1657790" cy="497337"/>
      </dsp:txXfrm>
    </dsp:sp>
    <dsp:sp modelId="{6BED009B-751E-2F43-8F50-6DA4BB4B4511}">
      <dsp:nvSpPr>
        <dsp:cNvPr id="0" name=""/>
        <dsp:cNvSpPr/>
      </dsp:nvSpPr>
      <dsp:spPr>
        <a:xfrm>
          <a:off x="8842854" y="1367846"/>
          <a:ext cx="1657790" cy="2114189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spc="50" baseline="0">
              <a:latin typeface="Tenorite"/>
              <a:ea typeface="+mn-ea"/>
              <a:cs typeface="+mn-cs"/>
            </a:rPr>
            <a:t>Number of Films: 1000</a:t>
          </a:r>
        </a:p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spc="50" baseline="0">
              <a:latin typeface="Tenorite"/>
              <a:ea typeface="+mn-ea"/>
              <a:cs typeface="+mn-cs"/>
            </a:rPr>
            <a:t>Number of Genres: 20</a:t>
          </a:r>
        </a:p>
      </dsp:txBody>
      <dsp:txXfrm>
        <a:off x="8842854" y="1367846"/>
        <a:ext cx="1657790" cy="21141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2/7/23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2/7/23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19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019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309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29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604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036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90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627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0070" y="3429000"/>
            <a:ext cx="6207742" cy="2128042"/>
          </a:xfrm>
        </p:spPr>
        <p:txBody>
          <a:bodyPr/>
          <a:lstStyle/>
          <a:p>
            <a:pPr algn="r"/>
            <a:r>
              <a:rPr lang="en-US" dirty="0"/>
              <a:t>Online video service strategic PLANNING</a:t>
            </a:r>
            <a:br>
              <a:rPr lang="en-US" dirty="0"/>
            </a:br>
            <a:r>
              <a:rPr lang="en-US" dirty="0"/>
              <a:t>ROCKBUSTER STEALTH, LLC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2" y="5557042"/>
            <a:ext cx="4941770" cy="396660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Catherine </a:t>
            </a:r>
            <a:r>
              <a:rPr lang="en-US" dirty="0" err="1"/>
              <a:t>Mikelson</a:t>
            </a:r>
            <a:r>
              <a:rPr lang="en-US" dirty="0"/>
              <a:t> 02.07.23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239804"/>
            <a:ext cx="3997003" cy="654212"/>
          </a:xfrm>
        </p:spPr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2282701"/>
            <a:ext cx="7828224" cy="3335495"/>
          </a:xfrm>
        </p:spPr>
        <p:txBody>
          <a:bodyPr>
            <a:normAutofit/>
          </a:bodyPr>
          <a:lstStyle/>
          <a:p>
            <a:r>
              <a:rPr lang="en-US" sz="1500" b="1" dirty="0"/>
              <a:t>OBJECTIVE: Determine the best strategy for launching the new online video service.</a:t>
            </a:r>
          </a:p>
          <a:p>
            <a:endParaRPr lang="en-US" sz="1500" dirty="0"/>
          </a:p>
          <a:p>
            <a:r>
              <a:rPr lang="en-US" sz="1500" b="1" dirty="0"/>
              <a:t>KEY QUESTIONS: </a:t>
            </a:r>
          </a:p>
          <a:p>
            <a:r>
              <a:rPr lang="en-US" sz="1500" b="1" dirty="0"/>
              <a:t>● Which movies contributed the most/least to revenue gain?</a:t>
            </a:r>
          </a:p>
          <a:p>
            <a:r>
              <a:rPr lang="en-US" sz="1500" b="1" dirty="0"/>
              <a:t>● What was the average rental duration for all videos?</a:t>
            </a:r>
          </a:p>
          <a:p>
            <a:r>
              <a:rPr lang="en-US" sz="1500" b="1" dirty="0"/>
              <a:t>● Which countries are </a:t>
            </a:r>
            <a:r>
              <a:rPr lang="en-US" sz="1500" b="1" dirty="0" err="1"/>
              <a:t>Rockbuster</a:t>
            </a:r>
            <a:r>
              <a:rPr lang="en-US" sz="1500" b="1" dirty="0"/>
              <a:t> customers based in?</a:t>
            </a:r>
          </a:p>
          <a:p>
            <a:r>
              <a:rPr lang="en-US" sz="1500" b="1" dirty="0"/>
              <a:t>● Where are customers with a high lifetime value based?</a:t>
            </a:r>
          </a:p>
          <a:p>
            <a:r>
              <a:rPr lang="en-US" sz="1500" b="1" dirty="0"/>
              <a:t>● Do sales figures vary between geographic regions?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OVERVIEW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z="1200" smtClean="0"/>
              <a:pPr>
                <a:spcAft>
                  <a:spcPts val="600"/>
                </a:spcAft>
              </a:pPr>
              <a:t>3</a:t>
            </a:fld>
            <a:endParaRPr lang="en-US" sz="1200"/>
          </a:p>
        </p:txBody>
      </p:sp>
      <p:graphicFrame>
        <p:nvGraphicFramePr>
          <p:cNvPr id="33" name="Content Placeholder 3" descr="Timeline Placeholder ">
            <a:extLst>
              <a:ext uri="{FF2B5EF4-FFF2-40B4-BE49-F238E27FC236}">
                <a16:creationId xmlns:a16="http://schemas.microsoft.com/office/drawing/2014/main" id="{7BC1F95D-CCD2-421B-B06B-706699FAAD5D}"/>
              </a:ext>
            </a:extLst>
          </p:cNvPr>
          <p:cNvGraphicFramePr>
            <a:graphicFrameLocks noGrp="1"/>
          </p:cNvGraphicFramePr>
          <p:nvPr>
            <p:ph type="dgm" sz="quarter" idx="15"/>
            <p:extLst>
              <p:ext uri="{D42A27DB-BD31-4B8C-83A1-F6EECF244321}">
                <p14:modId xmlns:p14="http://schemas.microsoft.com/office/powerpoint/2010/main" val="1392308844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6618092-EF54-CD94-07FA-4CE90113936D}"/>
              </a:ext>
            </a:extLst>
          </p:cNvPr>
          <p:cNvSpPr txBox="1"/>
          <p:nvPr/>
        </p:nvSpPr>
        <p:spPr>
          <a:xfrm>
            <a:off x="698814" y="1736627"/>
            <a:ext cx="20178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What is the average </a:t>
            </a:r>
          </a:p>
          <a:p>
            <a:pPr algn="ctr"/>
            <a:r>
              <a:rPr lang="en-US" sz="1600" dirty="0"/>
              <a:t>rental duration?</a:t>
            </a:r>
          </a:p>
        </p:txBody>
      </p:sp>
      <p:sp>
        <p:nvSpPr>
          <p:cNvPr id="5" name="Down Arrow Callout 4">
            <a:extLst>
              <a:ext uri="{FF2B5EF4-FFF2-40B4-BE49-F238E27FC236}">
                <a16:creationId xmlns:a16="http://schemas.microsoft.com/office/drawing/2014/main" id="{675A0919-D55F-F673-77EC-B27DD97E7C2B}"/>
              </a:ext>
            </a:extLst>
          </p:cNvPr>
          <p:cNvSpPr/>
          <p:nvPr/>
        </p:nvSpPr>
        <p:spPr>
          <a:xfrm>
            <a:off x="698814" y="1736627"/>
            <a:ext cx="1923330" cy="914400"/>
          </a:xfrm>
          <a:prstGeom prst="downArrow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z="1200" smtClean="0"/>
              <a:pPr>
                <a:spcAft>
                  <a:spcPts val="600"/>
                </a:spcAft>
              </a:pPr>
              <a:t>4</a:t>
            </a:fld>
            <a:endParaRPr lang="en-US" sz="1200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65655E3-6760-5641-970D-D77EB1391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38" y="688983"/>
            <a:ext cx="8952803" cy="3043952"/>
          </a:xfrm>
          <a:prstGeom prst="rect">
            <a:avLst/>
          </a:prstGeom>
          <a:ln>
            <a:noFill/>
          </a:ln>
        </p:spPr>
      </p:pic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Table&#10;&#10;Description automatically generated">
            <a:extLst>
              <a:ext uri="{FF2B5EF4-FFF2-40B4-BE49-F238E27FC236}">
                <a16:creationId xmlns:a16="http://schemas.microsoft.com/office/drawing/2014/main" id="{DDCC3063-F758-8448-2D33-1588820B19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9967" y="4647041"/>
            <a:ext cx="2080883" cy="1719913"/>
          </a:xfrm>
          <a:prstGeom prst="rect">
            <a:avLst/>
          </a:prstGeom>
        </p:spPr>
      </p:pic>
      <p:pic>
        <p:nvPicPr>
          <p:cNvPr id="17" name="Picture 16" descr="Table&#10;&#10;Description automatically generated">
            <a:extLst>
              <a:ext uri="{FF2B5EF4-FFF2-40B4-BE49-F238E27FC236}">
                <a16:creationId xmlns:a16="http://schemas.microsoft.com/office/drawing/2014/main" id="{94F5DCFC-F137-3A58-AB42-56B65AE9A3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1303" y="4726436"/>
            <a:ext cx="2015882" cy="163726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DE2146B-A814-DEAD-8440-303841B66044}"/>
              </a:ext>
            </a:extLst>
          </p:cNvPr>
          <p:cNvSpPr txBox="1"/>
          <p:nvPr/>
        </p:nvSpPr>
        <p:spPr>
          <a:xfrm>
            <a:off x="4672754" y="4809855"/>
            <a:ext cx="1833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10 Films</a:t>
            </a:r>
          </a:p>
        </p:txBody>
      </p:sp>
      <p:sp>
        <p:nvSpPr>
          <p:cNvPr id="21" name="Left Arrow 20">
            <a:extLst>
              <a:ext uri="{FF2B5EF4-FFF2-40B4-BE49-F238E27FC236}">
                <a16:creationId xmlns:a16="http://schemas.microsoft.com/office/drawing/2014/main" id="{0F687F76-7D56-9833-8E49-5301BEC3D26F}"/>
              </a:ext>
            </a:extLst>
          </p:cNvPr>
          <p:cNvSpPr/>
          <p:nvPr/>
        </p:nvSpPr>
        <p:spPr>
          <a:xfrm>
            <a:off x="4377071" y="4736023"/>
            <a:ext cx="1833442" cy="512759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9B6B55-B93C-B7D5-0288-8E22AB4450B4}"/>
              </a:ext>
            </a:extLst>
          </p:cNvPr>
          <p:cNvSpPr txBox="1"/>
          <p:nvPr/>
        </p:nvSpPr>
        <p:spPr>
          <a:xfrm>
            <a:off x="5686996" y="5248782"/>
            <a:ext cx="1805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Bottom 10 Films</a:t>
            </a: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FFA2E315-045D-0B01-7ED8-C39E7AE5992A}"/>
              </a:ext>
            </a:extLst>
          </p:cNvPr>
          <p:cNvSpPr/>
          <p:nvPr/>
        </p:nvSpPr>
        <p:spPr>
          <a:xfrm>
            <a:off x="5641703" y="5179187"/>
            <a:ext cx="2015882" cy="48463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1A08DF-C33A-9421-47B1-7AA8640650AB}"/>
              </a:ext>
            </a:extLst>
          </p:cNvPr>
          <p:cNvSpPr txBox="1"/>
          <p:nvPr/>
        </p:nvSpPr>
        <p:spPr>
          <a:xfrm>
            <a:off x="1587062" y="42777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A3559C-B894-D578-F7DB-74811D9EEA6E}"/>
              </a:ext>
            </a:extLst>
          </p:cNvPr>
          <p:cNvSpPr txBox="1"/>
          <p:nvPr/>
        </p:nvSpPr>
        <p:spPr>
          <a:xfrm>
            <a:off x="2800163" y="4023698"/>
            <a:ext cx="5971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Which movies contributed the most/least to revenue gain?</a:t>
            </a:r>
          </a:p>
        </p:txBody>
      </p:sp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7" name="Rectangle 336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32" name="Picture 331" descr="Chart, bubble chart&#10;&#10;Description automatically generated">
            <a:extLst>
              <a:ext uri="{FF2B5EF4-FFF2-40B4-BE49-F238E27FC236}">
                <a16:creationId xmlns:a16="http://schemas.microsoft.com/office/drawing/2014/main" id="{48126DF9-545D-49FC-0DA5-DE7FBFC11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446" y="1150612"/>
            <a:ext cx="4120279" cy="4381740"/>
          </a:xfrm>
          <a:prstGeom prst="rect">
            <a:avLst/>
          </a:prstGeom>
        </p:spPr>
      </p:pic>
      <p:pic>
        <p:nvPicPr>
          <p:cNvPr id="330" name="Picture 329">
            <a:extLst>
              <a:ext uri="{FF2B5EF4-FFF2-40B4-BE49-F238E27FC236}">
                <a16:creationId xmlns:a16="http://schemas.microsoft.com/office/drawing/2014/main" id="{F724B120-46CA-66F9-39AA-7A00ACC3778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557275" y="1117321"/>
            <a:ext cx="4109007" cy="43645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DD0E59-4C68-4F87-9821-23C69713D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5" y="127168"/>
            <a:ext cx="10515600" cy="10234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Top and bottom countries for revenue</a:t>
            </a:r>
          </a:p>
        </p:txBody>
      </p:sp>
      <p:sp>
        <p:nvSpPr>
          <p:cNvPr id="58" name="Slide Number Placeholder 57">
            <a:extLst>
              <a:ext uri="{FF2B5EF4-FFF2-40B4-BE49-F238E27FC236}">
                <a16:creationId xmlns:a16="http://schemas.microsoft.com/office/drawing/2014/main" id="{E1900601-8B04-4FF3-B06F-6BEFAC655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z="1200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BE667F-F4DD-C86F-E3A5-84B7EB7093D5}"/>
              </a:ext>
            </a:extLst>
          </p:cNvPr>
          <p:cNvSpPr txBox="1"/>
          <p:nvPr/>
        </p:nvSpPr>
        <p:spPr>
          <a:xfrm>
            <a:off x="3335735" y="5758160"/>
            <a:ext cx="5995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How do sales figures vary between regions?</a:t>
            </a:r>
          </a:p>
        </p:txBody>
      </p:sp>
    </p:spTree>
    <p:extLst>
      <p:ext uri="{BB962C8B-B14F-4D97-AF65-F5344CB8AC3E}">
        <p14:creationId xmlns:p14="http://schemas.microsoft.com/office/powerpoint/2010/main" val="4055079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DDEA6527-9F87-2E67-FB0C-C91CEE2B4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532" y="2512994"/>
            <a:ext cx="3166746" cy="3810474"/>
          </a:xfrm>
          <a:prstGeom prst="rect">
            <a:avLst/>
          </a:prstGeom>
        </p:spPr>
      </p:pic>
      <p:pic>
        <p:nvPicPr>
          <p:cNvPr id="11" name="Picture 10" descr="Map&#10;&#10;Description automatically generated">
            <a:extLst>
              <a:ext uri="{FF2B5EF4-FFF2-40B4-BE49-F238E27FC236}">
                <a16:creationId xmlns:a16="http://schemas.microsoft.com/office/drawing/2014/main" id="{947C7178-8CD2-8FDD-A763-93B910E389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2244" y="2070783"/>
            <a:ext cx="7145199" cy="425268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CUSTOMER LOCATION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z="1200" smtClean="0"/>
              <a:pPr>
                <a:spcAft>
                  <a:spcPts val="600"/>
                </a:spcAft>
              </a:pPr>
              <a:t>6</a:t>
            </a:fld>
            <a:endParaRPr lang="en-US" sz="12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8BF383-E7BC-C91F-51F6-0D521AD2353B}"/>
              </a:ext>
            </a:extLst>
          </p:cNvPr>
          <p:cNvSpPr txBox="1"/>
          <p:nvPr/>
        </p:nvSpPr>
        <p:spPr>
          <a:xfrm>
            <a:off x="4540410" y="1598314"/>
            <a:ext cx="6798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there a relationship between revenue and number of customers?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65326C-DAF3-5261-55C8-BA505B387A2A}"/>
              </a:ext>
            </a:extLst>
          </p:cNvPr>
          <p:cNvSpPr txBox="1"/>
          <p:nvPr/>
        </p:nvSpPr>
        <p:spPr>
          <a:xfrm>
            <a:off x="792418" y="1730486"/>
            <a:ext cx="2953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Where are customers with a high lifetime value based?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5F613EA-E791-872B-085D-264FDBAC4D19}"/>
              </a:ext>
            </a:extLst>
          </p:cNvPr>
          <p:cNvSpPr/>
          <p:nvPr/>
        </p:nvSpPr>
        <p:spPr>
          <a:xfrm>
            <a:off x="674557" y="1685332"/>
            <a:ext cx="3048721" cy="7653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304A5FE-27F4-AD21-227E-6D17C452B1B4}"/>
              </a:ext>
            </a:extLst>
          </p:cNvPr>
          <p:cNvSpPr/>
          <p:nvPr/>
        </p:nvSpPr>
        <p:spPr>
          <a:xfrm>
            <a:off x="4554887" y="1576110"/>
            <a:ext cx="6798913" cy="4515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DB88-62DD-4C41-977F-D59BEF14E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37E83-2D8B-42EF-A2C4-5D2BBDB1F0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77839-2CFD-4BC8-85DA-9EE69CCE1B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E386FF-C90F-4484-A843-D4BA75FFF00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ABE7D8B-D1CD-44C0-AD2D-2ABA67684E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613528"/>
            <a:ext cx="6592285" cy="1010842"/>
          </a:xfrm>
        </p:spPr>
        <p:txBody>
          <a:bodyPr>
            <a:normAutofit/>
          </a:bodyPr>
          <a:lstStyle/>
          <a:p>
            <a:r>
              <a:rPr lang="en-US" dirty="0"/>
              <a:t>Prioritize the highest selling countries such as India, China and the US.  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C2F0B15-120C-423F-8EE5-F303B19D5CC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67592" y="2593812"/>
            <a:ext cx="5102680" cy="1010842"/>
          </a:xfrm>
        </p:spPr>
        <p:txBody>
          <a:bodyPr>
            <a:normAutofit/>
          </a:bodyPr>
          <a:lstStyle/>
          <a:p>
            <a:r>
              <a:rPr lang="en-US" dirty="0"/>
              <a:t>Stock inventory with your highest selling categories including Sports, Sci-Fi and Animation.  Remove Thriller as a category as it is not a valuable revenue source.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00D2644-F516-41F1-A88D-93673EA209A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8" y="3755394"/>
            <a:ext cx="5102680" cy="1010842"/>
          </a:xfrm>
        </p:spPr>
        <p:txBody>
          <a:bodyPr>
            <a:normAutofit/>
          </a:bodyPr>
          <a:lstStyle/>
          <a:p>
            <a:r>
              <a:rPr lang="en-US" dirty="0"/>
              <a:t>Consider advertising using content from the most popular films such as Telegraph Voyage, Zorro Ark and Wife Turn.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8D6D0E8-3983-4B7D-ADB2-077E17AD3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F2BFE5-806A-DDF5-5CB0-38CDF53830E5}"/>
              </a:ext>
            </a:extLst>
          </p:cNvPr>
          <p:cNvSpPr txBox="1"/>
          <p:nvPr/>
        </p:nvSpPr>
        <p:spPr>
          <a:xfrm>
            <a:off x="5890225" y="4703136"/>
            <a:ext cx="525779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Send a survey to top customers to see what they value in </a:t>
            </a:r>
            <a:r>
              <a:rPr lang="en-US" sz="1400" dirty="0" err="1"/>
              <a:t>Rockbuster</a:t>
            </a:r>
            <a:r>
              <a:rPr lang="en-US" sz="1400" dirty="0"/>
              <a:t> Stealth, LCC.  Use the results to further determine design and marketing strategy.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417549-04CF-A419-9BCF-D9D3EB21FBCE}"/>
              </a:ext>
            </a:extLst>
          </p:cNvPr>
          <p:cNvSpPr txBox="1"/>
          <p:nvPr/>
        </p:nvSpPr>
        <p:spPr>
          <a:xfrm>
            <a:off x="3780800" y="4834991"/>
            <a:ext cx="2279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04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4"/>
            <a:ext cx="4179570" cy="1107986"/>
          </a:xfrm>
        </p:spPr>
        <p:txBody>
          <a:bodyPr>
            <a:normAutofit/>
          </a:bodyPr>
          <a:lstStyle/>
          <a:p>
            <a:r>
              <a:rPr lang="en-US" dirty="0"/>
              <a:t>Catherine </a:t>
            </a:r>
            <a:r>
              <a:rPr lang="en-US" dirty="0" err="1"/>
              <a:t>Mikelson</a:t>
            </a:r>
            <a:endParaRPr lang="en-US" dirty="0"/>
          </a:p>
          <a:p>
            <a:r>
              <a:rPr lang="en-US" dirty="0" err="1"/>
              <a:t>catherinewmikelson@gmail.com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\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C7F809-A434-4A8D-A127-1C50C2DB389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DC6F004-8F9D-4F40-8394-6C4C67F709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351</Words>
  <Application>Microsoft Macintosh PowerPoint</Application>
  <PresentationFormat>Widescreen</PresentationFormat>
  <Paragraphs>71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Tenorite</vt:lpstr>
      <vt:lpstr>Office Theme</vt:lpstr>
      <vt:lpstr>Online video service strategic PLANNING ROCKBUSTER STEALTH, LLC</vt:lpstr>
      <vt:lpstr>PROJECT OVERVIEW</vt:lpstr>
      <vt:lpstr>DATA OVERVIEW</vt:lpstr>
      <vt:lpstr>PowerPoint Presentation</vt:lpstr>
      <vt:lpstr>Top and bottom countries for revenue</vt:lpstr>
      <vt:lpstr>CUSTOMER LOCATION</vt:lpstr>
      <vt:lpstr>RECOMMENDATIONS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2021-05-30T14:07:31Z</dcterms:created>
  <dcterms:modified xsi:type="dcterms:W3CDTF">2023-02-07T19:55:24Z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