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2099" y="7458231"/>
            <a:ext cx="268160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461300" y="7458231"/>
            <a:ext cx="3054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16024" y="566515"/>
            <a:ext cx="8199120" cy="55880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00" spc="-10">
                <a:latin typeface="Segoe UI Semibold"/>
                <a:cs typeface="Segoe UI Semibold"/>
              </a:rPr>
              <a:t>Introduction</a:t>
            </a:r>
            <a:endParaRPr sz="1800">
              <a:latin typeface="Segoe UI Semibold"/>
              <a:cs typeface="Segoe UI Semibold"/>
            </a:endParaRPr>
          </a:p>
          <a:p>
            <a:pPr algn="just" marL="12700" marR="424815">
              <a:lnSpc>
                <a:spcPct val="131000"/>
              </a:lnSpc>
              <a:spcBef>
                <a:spcPts val="969"/>
              </a:spcBef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audience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would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telecom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business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itself,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interested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reducing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how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much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money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lost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because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dont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stick </a:t>
            </a:r>
            <a:r>
              <a:rPr dirty="0" sz="1050">
                <a:latin typeface="Segoe UI"/>
                <a:cs typeface="Segoe UI"/>
              </a:rPr>
              <a:t>around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very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long.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question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there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predictable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patterns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here?</a:t>
            </a:r>
            <a:endParaRPr sz="1050">
              <a:latin typeface="Segoe UI"/>
              <a:cs typeface="Segoe UI"/>
            </a:endParaRPr>
          </a:p>
          <a:p>
            <a:pPr algn="just" marL="12700" marR="508000">
              <a:lnSpc>
                <a:spcPct val="133900"/>
              </a:lnSpc>
              <a:spcBef>
                <a:spcPts val="1090"/>
              </a:spcBef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goal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project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identify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patterns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behavior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Welcome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Company’s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base.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By </a:t>
            </a:r>
            <a:r>
              <a:rPr dirty="0" sz="1050">
                <a:latin typeface="Segoe UI"/>
                <a:cs typeface="Segoe UI"/>
              </a:rPr>
              <a:t>understanding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key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factors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influencing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company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aims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reduce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turnover,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thereby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minimizing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revenue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loss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and </a:t>
            </a:r>
            <a:r>
              <a:rPr dirty="0" sz="1050">
                <a:latin typeface="Segoe UI"/>
                <a:cs typeface="Segoe UI"/>
              </a:rPr>
              <a:t>improving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overall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business</a:t>
            </a:r>
            <a:r>
              <a:rPr dirty="0" sz="1050" spc="-10">
                <a:latin typeface="Segoe UI"/>
                <a:cs typeface="Segoe UI"/>
              </a:rPr>
              <a:t> performance.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Segoe UI Semibold"/>
                <a:cs typeface="Segoe UI Semibold"/>
              </a:rPr>
              <a:t>Objectives</a:t>
            </a:r>
            <a:endParaRPr sz="1800">
              <a:latin typeface="Segoe UI Semibold"/>
              <a:cs typeface="Segoe UI Semibold"/>
            </a:endParaRPr>
          </a:p>
          <a:p>
            <a:pPr marL="278765" indent="-13716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278765" algn="l"/>
              </a:tabLst>
            </a:pPr>
            <a:r>
              <a:rPr dirty="0" sz="1050">
                <a:latin typeface="Segoe UI"/>
                <a:cs typeface="Segoe UI"/>
              </a:rPr>
              <a:t>Predict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Churn: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develop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accurately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whether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will</a:t>
            </a:r>
            <a:r>
              <a:rPr dirty="0" sz="1050" spc="-10">
                <a:latin typeface="Segoe UI"/>
                <a:cs typeface="Segoe UI"/>
              </a:rPr>
              <a:t> churn.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egoe UI"/>
              <a:buAutoNum type="arabicPeriod"/>
            </a:pPr>
            <a:endParaRPr sz="1050">
              <a:latin typeface="Segoe UI"/>
              <a:cs typeface="Segoe UI"/>
            </a:endParaRPr>
          </a:p>
          <a:p>
            <a:pPr marL="278765" indent="-137160">
              <a:lnSpc>
                <a:spcPct val="100000"/>
              </a:lnSpc>
              <a:buAutoNum type="arabicPeriod"/>
              <a:tabLst>
                <a:tab pos="278765" algn="l"/>
              </a:tabLst>
            </a:pPr>
            <a:r>
              <a:rPr dirty="0" sz="1050">
                <a:latin typeface="Segoe UI"/>
                <a:cs typeface="Segoe UI"/>
              </a:rPr>
              <a:t>Understand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key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factors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influencing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Churn.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"/>
              <a:buAutoNum type="arabicPeriod"/>
            </a:pPr>
            <a:endParaRPr sz="1050">
              <a:latin typeface="Segoe UI"/>
              <a:cs typeface="Segoe UI"/>
            </a:endParaRPr>
          </a:p>
          <a:p>
            <a:pPr marL="278765" indent="-137160">
              <a:lnSpc>
                <a:spcPct val="100000"/>
              </a:lnSpc>
              <a:buAutoNum type="arabicPeriod"/>
              <a:tabLst>
                <a:tab pos="278765" algn="l"/>
              </a:tabLst>
            </a:pPr>
            <a:r>
              <a:rPr dirty="0" sz="1050">
                <a:latin typeface="Segoe UI"/>
                <a:cs typeface="Segoe UI"/>
              </a:rPr>
              <a:t>Improve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retention: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which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risk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chunning.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050">
              <a:latin typeface="Segoe UI"/>
              <a:cs typeface="Segoe UI"/>
            </a:endParaRPr>
          </a:p>
          <a:p>
            <a:pPr marL="12700" marR="144780">
              <a:lnSpc>
                <a:spcPts val="1800"/>
              </a:lnSpc>
            </a:pPr>
            <a:r>
              <a:rPr dirty="0" sz="1800">
                <a:latin typeface="Segoe UI Semibold"/>
                <a:cs typeface="Segoe UI Semibold"/>
              </a:rPr>
              <a:t>Task:</a:t>
            </a:r>
            <a:r>
              <a:rPr dirty="0" sz="1800" spc="-15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Build</a:t>
            </a:r>
            <a:r>
              <a:rPr dirty="0" sz="1800" spc="-10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a</a:t>
            </a:r>
            <a:r>
              <a:rPr dirty="0" sz="1800" spc="-15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classifier</a:t>
            </a:r>
            <a:r>
              <a:rPr dirty="0" sz="1800" spc="-10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to</a:t>
            </a:r>
            <a:r>
              <a:rPr dirty="0" sz="1800" spc="-15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predict</a:t>
            </a:r>
            <a:r>
              <a:rPr dirty="0" sz="1800" spc="-10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whether</a:t>
            </a:r>
            <a:r>
              <a:rPr dirty="0" sz="1800" spc="-15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a</a:t>
            </a:r>
            <a:r>
              <a:rPr dirty="0" sz="1800" spc="-10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customer</a:t>
            </a:r>
            <a:r>
              <a:rPr dirty="0" sz="1800" spc="-15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will</a:t>
            </a:r>
            <a:r>
              <a:rPr dirty="0" sz="1800" spc="-10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stop</a:t>
            </a:r>
            <a:r>
              <a:rPr dirty="0" sz="1800" spc="-15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doing</a:t>
            </a:r>
            <a:r>
              <a:rPr dirty="0" sz="1800" spc="-10">
                <a:latin typeface="Segoe UI Semibold"/>
                <a:cs typeface="Segoe UI Semibold"/>
              </a:rPr>
              <a:t> business </a:t>
            </a:r>
            <a:r>
              <a:rPr dirty="0" sz="1800">
                <a:latin typeface="Segoe UI Semibold"/>
                <a:cs typeface="Segoe UI Semibold"/>
              </a:rPr>
              <a:t>with </a:t>
            </a:r>
            <a:r>
              <a:rPr dirty="0" sz="1800" spc="-10">
                <a:latin typeface="Segoe UI Semibold"/>
                <a:cs typeface="Segoe UI Semibold"/>
              </a:rPr>
              <a:t>SyriaTel.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>
                <a:latin typeface="Segoe UI Semibold"/>
                <a:cs typeface="Segoe UI Semibold"/>
              </a:rPr>
              <a:t>Data</a:t>
            </a:r>
            <a:r>
              <a:rPr dirty="0" sz="1800" spc="30">
                <a:latin typeface="Segoe UI Semibold"/>
                <a:cs typeface="Segoe UI Semibold"/>
              </a:rPr>
              <a:t> </a:t>
            </a:r>
            <a:r>
              <a:rPr dirty="0" sz="1800" spc="-10">
                <a:latin typeface="Segoe UI Semibold"/>
                <a:cs typeface="Segoe UI Semibold"/>
              </a:rPr>
              <a:t>Understanding</a:t>
            </a:r>
            <a:endParaRPr sz="1800">
              <a:latin typeface="Segoe UI Semibold"/>
              <a:cs typeface="Segoe UI Semibold"/>
            </a:endParaRPr>
          </a:p>
          <a:p>
            <a:pPr marL="12700" marR="60960">
              <a:lnSpc>
                <a:spcPct val="131000"/>
              </a:lnSpc>
              <a:spcBef>
                <a:spcPts val="1050"/>
              </a:spcBef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dataset</a:t>
            </a:r>
            <a:r>
              <a:rPr dirty="0" sz="1050" spc="350">
                <a:latin typeface="Segoe UI"/>
                <a:cs typeface="Segoe UI"/>
              </a:rPr>
              <a:t> </a:t>
            </a:r>
            <a:r>
              <a:rPr dirty="0" sz="1050">
                <a:latin typeface="Consolas"/>
                <a:cs typeface="Consolas"/>
              </a:rPr>
              <a:t>bigml.csv</a:t>
            </a:r>
            <a:r>
              <a:rPr dirty="0" sz="1050" spc="65">
                <a:latin typeface="Consolas"/>
                <a:cs typeface="Consolas"/>
              </a:rPr>
              <a:t> </a:t>
            </a:r>
            <a:r>
              <a:rPr dirty="0" sz="1050">
                <a:latin typeface="Segoe UI"/>
                <a:cs typeface="Segoe UI"/>
              </a:rPr>
              <a:t>contains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information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about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telecomunations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company,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SyriaTel.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goal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project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build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50">
                <a:latin typeface="Segoe UI"/>
                <a:cs typeface="Segoe UI"/>
              </a:rPr>
              <a:t>a </a:t>
            </a:r>
            <a:r>
              <a:rPr dirty="0" sz="1050">
                <a:latin typeface="Segoe UI"/>
                <a:cs typeface="Segoe UI"/>
              </a:rPr>
              <a:t>classifier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whether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will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stop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doing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business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SyriaTel.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goal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project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build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classification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whether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will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churn(Leave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company).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target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variable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is</a:t>
            </a:r>
            <a:endParaRPr sz="1050">
              <a:latin typeface="Segoe UI"/>
              <a:cs typeface="Segoe UI"/>
            </a:endParaRPr>
          </a:p>
          <a:p>
            <a:pPr marL="59690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Consolas"/>
                <a:cs typeface="Consolas"/>
              </a:rPr>
              <a:t>churn</a:t>
            </a:r>
            <a:r>
              <a:rPr dirty="0" sz="1050" spc="-204">
                <a:latin typeface="Consolas"/>
                <a:cs typeface="Consolas"/>
              </a:rPr>
              <a:t> </a:t>
            </a:r>
            <a:r>
              <a:rPr dirty="0" sz="1050">
                <a:latin typeface="Segoe UI"/>
                <a:cs typeface="Segoe UI"/>
              </a:rPr>
              <a:t>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which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binary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variable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(</a:t>
            </a:r>
            <a:r>
              <a:rPr dirty="0" sz="1050" spc="75">
                <a:latin typeface="Segoe UI"/>
                <a:cs typeface="Segoe UI"/>
              </a:rPr>
              <a:t> </a:t>
            </a:r>
            <a:r>
              <a:rPr dirty="0" sz="1050">
                <a:latin typeface="Consolas"/>
                <a:cs typeface="Consolas"/>
              </a:rPr>
              <a:t>True</a:t>
            </a:r>
            <a:r>
              <a:rPr dirty="0" sz="1050" spc="75">
                <a:latin typeface="Consolas"/>
                <a:cs typeface="Consolas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355">
                <a:latin typeface="Segoe UI"/>
                <a:cs typeface="Segoe UI"/>
              </a:rPr>
              <a:t> </a:t>
            </a:r>
            <a:r>
              <a:rPr dirty="0" sz="1050">
                <a:latin typeface="Consolas"/>
                <a:cs typeface="Consolas"/>
              </a:rPr>
              <a:t>False</a:t>
            </a:r>
            <a:r>
              <a:rPr dirty="0" sz="1050" spc="75">
                <a:latin typeface="Consolas"/>
                <a:cs typeface="Consolas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non-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50">
                <a:latin typeface="Segoe UI"/>
                <a:cs typeface="Segoe UI"/>
              </a:rPr>
              <a:t>)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233487" y="6291262"/>
            <a:ext cx="8324850" cy="885825"/>
          </a:xfrm>
          <a:custGeom>
            <a:avLst/>
            <a:gdLst/>
            <a:ahLst/>
            <a:cxnLst/>
            <a:rect l="l" t="t" r="r" b="b"/>
            <a:pathLst>
              <a:path w="8324850" h="885825">
                <a:moveTo>
                  <a:pt x="0" y="0"/>
                </a:moveTo>
                <a:lnTo>
                  <a:pt x="8324849" y="0"/>
                </a:lnTo>
                <a:lnTo>
                  <a:pt x="8324849" y="885824"/>
                </a:lnTo>
                <a:lnTo>
                  <a:pt x="0" y="8858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14164" y="6330949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[11]: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22585" y="6330949"/>
            <a:ext cx="1795780" cy="3263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#import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load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5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pandas</a:t>
            </a:r>
            <a:r>
              <a:rPr dirty="0" sz="9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6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22585" y="6774814"/>
            <a:ext cx="206883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  <a:tabLst>
                <a:tab pos="421005" algn="l"/>
              </a:tabLst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-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	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read_csv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'bigml.csv'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endParaRPr sz="950">
              <a:latin typeface="Consolas"/>
              <a:cs typeface="Consola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66725" y="7058025"/>
            <a:ext cx="3343275" cy="190500"/>
            <a:chOff x="466725" y="7058025"/>
            <a:chExt cx="3343275" cy="190500"/>
          </a:xfrm>
        </p:grpSpPr>
        <p:sp>
          <p:nvSpPr>
            <p:cNvPr id="8" name="object 8" descr=""/>
            <p:cNvSpPr/>
            <p:nvPr/>
          </p:nvSpPr>
          <p:spPr>
            <a:xfrm>
              <a:off x="466725" y="7058025"/>
              <a:ext cx="3343275" cy="190500"/>
            </a:xfrm>
            <a:custGeom>
              <a:avLst/>
              <a:gdLst/>
              <a:ahLst/>
              <a:cxnLst/>
              <a:rect l="l" t="t" r="r" b="b"/>
              <a:pathLst>
                <a:path w="3343275" h="190500">
                  <a:moveTo>
                    <a:pt x="33432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3343274" y="0"/>
                  </a:lnTo>
                  <a:lnTo>
                    <a:pt x="3343274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1487" y="7062787"/>
              <a:ext cx="3333750" cy="180975"/>
            </a:xfrm>
            <a:custGeom>
              <a:avLst/>
              <a:gdLst/>
              <a:ahLst/>
              <a:cxnLst/>
              <a:rect l="l" t="t" r="r" b="b"/>
              <a:pathLst>
                <a:path w="3333750" h="180975">
                  <a:moveTo>
                    <a:pt x="0" y="0"/>
                  </a:moveTo>
                  <a:lnTo>
                    <a:pt x="3333749" y="0"/>
                  </a:lnTo>
                  <a:lnTo>
                    <a:pt x="3333749" y="180974"/>
                  </a:lnTo>
                  <a:lnTo>
                    <a:pt x="0" y="180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76250" y="7067550"/>
            <a:ext cx="777875" cy="1714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222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75"/>
              </a:spcBef>
            </a:pPr>
            <a:r>
              <a:rPr dirty="0" sz="800">
                <a:latin typeface="Segoe UI"/>
                <a:cs typeface="Segoe UI"/>
              </a:rPr>
              <a:t>Loading</a:t>
            </a:r>
            <a:r>
              <a:rPr dirty="0" sz="800" spc="114">
                <a:latin typeface="Segoe UI"/>
                <a:cs typeface="Segoe UI"/>
              </a:rPr>
              <a:t> </a:t>
            </a:r>
            <a:r>
              <a:rPr dirty="0" sz="800" spc="-10">
                <a:latin typeface="Segoe UI"/>
                <a:cs typeface="Segoe UI"/>
              </a:rPr>
              <a:t>[Math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228391" y="7071994"/>
            <a:ext cx="2505075" cy="1536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" spc="-10">
                <a:latin typeface="Segoe UI"/>
                <a:cs typeface="Segoe UI"/>
              </a:rPr>
              <a:t>Jax]/jax/output/CommonHTML/fonts/TeX/fontdata.js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5" y="428625"/>
            <a:ext cx="5791199" cy="45338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16024" y="5090794"/>
            <a:ext cx="8147684" cy="13684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90"/>
              </a:spcBef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score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0.7819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reflects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performance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unseen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data.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slightly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lower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training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AUC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but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still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indicates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good</a:t>
            </a:r>
            <a:endParaRPr sz="1050">
              <a:latin typeface="Segoe UI"/>
              <a:cs typeface="Segoe UI"/>
            </a:endParaRPr>
          </a:p>
          <a:p>
            <a:pPr algn="just" marL="12700" marR="5080">
              <a:lnSpc>
                <a:spcPts val="1730"/>
              </a:lnSpc>
              <a:spcBef>
                <a:spcPts val="55"/>
              </a:spcBef>
            </a:pPr>
            <a:r>
              <a:rPr dirty="0" sz="1050">
                <a:latin typeface="Segoe UI"/>
                <a:cs typeface="Segoe UI"/>
              </a:rPr>
              <a:t>performance.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means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approximately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78.19%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chance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will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correctly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rank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randomly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chosen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positive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instance</a:t>
            </a:r>
            <a:r>
              <a:rPr dirty="0" sz="1050" spc="-10">
                <a:latin typeface="Segoe UI"/>
                <a:cs typeface="Segoe UI"/>
              </a:rPr>
              <a:t> higher </a:t>
            </a:r>
            <a:r>
              <a:rPr dirty="0" sz="1050">
                <a:latin typeface="Segoe UI"/>
                <a:cs typeface="Segoe UI"/>
              </a:rPr>
              <a:t>than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randomly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chosen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negative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instance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set.</a:t>
            </a:r>
            <a:endParaRPr sz="1050">
              <a:latin typeface="Segoe UI"/>
              <a:cs typeface="Segoe UI"/>
            </a:endParaRPr>
          </a:p>
          <a:p>
            <a:pPr algn="just" marL="12700" marR="106045">
              <a:lnSpc>
                <a:spcPct val="133900"/>
              </a:lnSpc>
              <a:spcBef>
                <a:spcPts val="345"/>
              </a:spcBef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AUC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score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suggests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logistic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regression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fit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strong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ability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distinguish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between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and </a:t>
            </a:r>
            <a:r>
              <a:rPr dirty="0" sz="1050">
                <a:latin typeface="Segoe UI"/>
                <a:cs typeface="Segoe UI"/>
              </a:rPr>
              <a:t>those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don't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both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training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unseen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slight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drop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performance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set,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an </a:t>
            </a:r>
            <a:r>
              <a:rPr dirty="0" sz="1050">
                <a:latin typeface="Segoe UI"/>
                <a:cs typeface="Segoe UI"/>
              </a:rPr>
              <a:t>acceptable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range,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indicating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not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overfitting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should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perform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well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when</a:t>
            </a:r>
            <a:r>
              <a:rPr dirty="0" sz="1050" spc="-10">
                <a:latin typeface="Segoe UI"/>
                <a:cs typeface="Segoe UI"/>
              </a:rPr>
              <a:t> deployed.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35285" y="7137513"/>
            <a:ext cx="245173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5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dirty="0" sz="950" spc="1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accuracy_score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y_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66725" y="7058025"/>
            <a:ext cx="3343275" cy="190500"/>
          </a:xfrm>
          <a:custGeom>
            <a:avLst/>
            <a:gdLst/>
            <a:ahLst/>
            <a:cxnLst/>
            <a:rect l="l" t="t" r="r" b="b"/>
            <a:pathLst>
              <a:path w="3343275" h="190500">
                <a:moveTo>
                  <a:pt x="3343274" y="190499"/>
                </a:moveTo>
                <a:lnTo>
                  <a:pt x="0" y="190499"/>
                </a:lnTo>
                <a:lnTo>
                  <a:pt x="0" y="0"/>
                </a:lnTo>
                <a:lnTo>
                  <a:pt x="3343274" y="0"/>
                </a:lnTo>
                <a:lnTo>
                  <a:pt x="3343274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466725" y="6591296"/>
          <a:ext cx="9190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2571750"/>
                <a:gridCol w="5771515"/>
              </a:tblGrid>
              <a:tr h="466725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dirty="0" sz="950" spc="3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[25]: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5244">
                    <a:lnR w="9525">
                      <a:solidFill>
                        <a:srgbClr val="DFDFDF"/>
                      </a:solidFill>
                      <a:prstDash val="solid"/>
                    </a:lnR>
                    <a:lnB w="9525">
                      <a:solidFill>
                        <a:srgbClr val="94949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dirty="0" sz="950" spc="125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sklearn.metrics</a:t>
                      </a:r>
                      <a:r>
                        <a:rPr dirty="0" sz="950" spc="13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dirty="0" sz="950" spc="125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accuracy_score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3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precision_score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3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recall_score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3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f1_score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3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roc_auc_score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3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roc_curve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3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classifica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1600" marR="12065">
                        <a:lnSpc>
                          <a:spcPts val="735"/>
                        </a:lnSpc>
                      </a:pP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6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Calculate</a:t>
                      </a:r>
                      <a:r>
                        <a:rPr dirty="0" sz="950" spc="6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accuracy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5244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Segoe UI"/>
                          <a:cs typeface="Segoe UI"/>
                        </a:rPr>
                        <a:t>Loading</a:t>
                      </a:r>
                      <a:r>
                        <a:rPr dirty="0" sz="800" spc="160">
                          <a:latin typeface="Segoe UI"/>
                          <a:cs typeface="Segoe UI"/>
                        </a:rPr>
                        <a:t>  </a:t>
                      </a:r>
                      <a:r>
                        <a:rPr dirty="0" sz="800" spc="-10">
                          <a:latin typeface="Segoe UI"/>
                          <a:cs typeface="Segoe UI"/>
                        </a:rPr>
                        <a:t>[MathJax]/jax/output/CommonHTML/fonts/TeX/fontdata.js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L w="9525">
                      <a:solidFill>
                        <a:srgbClr val="949494"/>
                      </a:solidFill>
                      <a:prstDash val="solid"/>
                    </a:lnL>
                    <a:lnR w="9525">
                      <a:solidFill>
                        <a:srgbClr val="949494"/>
                      </a:solidFill>
                      <a:prstDash val="solid"/>
                    </a:lnR>
                    <a:lnT w="9525">
                      <a:solidFill>
                        <a:srgbClr val="949494"/>
                      </a:solidFill>
                      <a:prstDash val="solid"/>
                    </a:lnT>
                    <a:lnB w="9525">
                      <a:solidFill>
                        <a:srgbClr val="94949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ts val="960"/>
                        </a:lnSpc>
                        <a:spcBef>
                          <a:spcPts val="360"/>
                        </a:spcBef>
                      </a:pP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pred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45720">
                    <a:lnL w="9525">
                      <a:solidFill>
                        <a:srgbClr val="949494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949494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28712" y="361949"/>
            <a:ext cx="8334375" cy="2686050"/>
          </a:xfrm>
          <a:custGeom>
            <a:avLst/>
            <a:gdLst/>
            <a:ahLst/>
            <a:cxnLst/>
            <a:rect l="l" t="t" r="r" b="b"/>
            <a:pathLst>
              <a:path w="8334375" h="2686050">
                <a:moveTo>
                  <a:pt x="8334375" y="0"/>
                </a:moveTo>
                <a:lnTo>
                  <a:pt x="8324850" y="0"/>
                </a:lnTo>
                <a:lnTo>
                  <a:pt x="8324850" y="2676525"/>
                </a:lnTo>
                <a:lnTo>
                  <a:pt x="9525" y="2676525"/>
                </a:lnTo>
                <a:lnTo>
                  <a:pt x="9525" y="0"/>
                </a:lnTo>
                <a:lnTo>
                  <a:pt x="0" y="0"/>
                </a:lnTo>
                <a:lnTo>
                  <a:pt x="0" y="2676525"/>
                </a:lnTo>
                <a:lnTo>
                  <a:pt x="0" y="2686050"/>
                </a:lnTo>
                <a:lnTo>
                  <a:pt x="9525" y="2686050"/>
                </a:lnTo>
                <a:lnTo>
                  <a:pt x="8324850" y="2686050"/>
                </a:lnTo>
                <a:lnTo>
                  <a:pt x="8334375" y="2686050"/>
                </a:lnTo>
                <a:lnTo>
                  <a:pt x="8334375" y="2676525"/>
                </a:lnTo>
                <a:lnTo>
                  <a:pt x="833437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16024" y="339725"/>
            <a:ext cx="8337550" cy="37096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f"Accuracy:</a:t>
            </a:r>
            <a:r>
              <a:rPr dirty="0" sz="950" spc="1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{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:.4f}"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50">
              <a:latin typeface="Consolas"/>
              <a:cs typeface="Consolas"/>
            </a:endParaRPr>
          </a:p>
          <a:p>
            <a:pPr marL="118745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Calculate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precision</a:t>
            </a:r>
            <a:endParaRPr sz="950">
              <a:latin typeface="Consolas"/>
              <a:cs typeface="Consolas"/>
            </a:endParaRPr>
          </a:p>
          <a:p>
            <a:pPr marL="118745" marR="5283200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precision</a:t>
            </a:r>
            <a:r>
              <a:rPr dirty="0" sz="950" spc="1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3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precision_score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f"Precision:</a:t>
            </a:r>
            <a:r>
              <a:rPr dirty="0" sz="950" spc="1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{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precision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:.4f}"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50">
              <a:latin typeface="Consolas"/>
              <a:cs typeface="Consolas"/>
            </a:endParaRPr>
          </a:p>
          <a:p>
            <a:pPr marL="118745">
              <a:lnSpc>
                <a:spcPct val="100000"/>
              </a:lnSpc>
              <a:spcBef>
                <a:spcPts val="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Calculate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recall</a:t>
            </a:r>
            <a:endParaRPr sz="950">
              <a:latin typeface="Consolas"/>
              <a:cs typeface="Consolas"/>
            </a:endParaRPr>
          </a:p>
          <a:p>
            <a:pPr marL="118745" marR="5690870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recall</a:t>
            </a:r>
            <a:r>
              <a:rPr dirty="0" sz="9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recall_score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f"Recall:</a:t>
            </a:r>
            <a:r>
              <a:rPr dirty="0" sz="950" spc="1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{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recall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:.4f}"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50">
              <a:latin typeface="Consolas"/>
              <a:cs typeface="Consolas"/>
            </a:endParaRPr>
          </a:p>
          <a:p>
            <a:pPr marL="118745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Calculate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F1-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score</a:t>
            </a:r>
            <a:endParaRPr sz="950">
              <a:latin typeface="Consolas"/>
              <a:cs typeface="Consolas"/>
            </a:endParaRPr>
          </a:p>
          <a:p>
            <a:pPr marL="118745" marR="6235065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f1</a:t>
            </a:r>
            <a:r>
              <a:rPr dirty="0" sz="950" spc="7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8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f1_score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8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f"F1-score:</a:t>
            </a:r>
            <a:r>
              <a:rPr dirty="0" sz="950" spc="1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{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f1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:.4f}"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50">
              <a:latin typeface="Consolas"/>
              <a:cs typeface="Consolas"/>
            </a:endParaRPr>
          </a:p>
          <a:p>
            <a:pPr marL="118745">
              <a:lnSpc>
                <a:spcPct val="100000"/>
              </a:lnSpc>
              <a:spcBef>
                <a:spcPts val="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Calculate</a:t>
            </a:r>
            <a:r>
              <a:rPr dirty="0" sz="950" spc="8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AUC-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ROC</a:t>
            </a:r>
            <a:endParaRPr sz="950">
              <a:latin typeface="Consolas"/>
              <a:cs typeface="Consolas"/>
            </a:endParaRPr>
          </a:p>
          <a:p>
            <a:pPr marL="118745" marR="5010150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auc_score</a:t>
            </a:r>
            <a:r>
              <a:rPr dirty="0" sz="950" spc="114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roc_auc_score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y_pred_proba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f"AUC-ROC:</a:t>
            </a:r>
            <a:r>
              <a:rPr dirty="0" sz="950" spc="1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{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auc_score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:.4f}"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59690">
              <a:lnSpc>
                <a:spcPts val="1130"/>
              </a:lnSpc>
              <a:spcBef>
                <a:spcPts val="880"/>
              </a:spcBef>
            </a:pPr>
            <a:r>
              <a:rPr dirty="0" sz="950">
                <a:latin typeface="Consolas"/>
                <a:cs typeface="Consolas"/>
              </a:rPr>
              <a:t>Accuracy: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0.8600</a:t>
            </a:r>
            <a:endParaRPr sz="950">
              <a:latin typeface="Consolas"/>
              <a:cs typeface="Consolas"/>
            </a:endParaRPr>
          </a:p>
          <a:p>
            <a:pPr marL="59690">
              <a:lnSpc>
                <a:spcPts val="1125"/>
              </a:lnSpc>
            </a:pPr>
            <a:r>
              <a:rPr dirty="0" sz="950">
                <a:latin typeface="Consolas"/>
                <a:cs typeface="Consolas"/>
              </a:rPr>
              <a:t>Precision:</a:t>
            </a:r>
            <a:r>
              <a:rPr dirty="0" sz="950" spc="114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0.5397</a:t>
            </a:r>
            <a:endParaRPr sz="950">
              <a:latin typeface="Consolas"/>
              <a:cs typeface="Consolas"/>
            </a:endParaRPr>
          </a:p>
          <a:p>
            <a:pPr marL="59690">
              <a:lnSpc>
                <a:spcPts val="1125"/>
              </a:lnSpc>
            </a:pPr>
            <a:r>
              <a:rPr dirty="0" sz="950">
                <a:latin typeface="Consolas"/>
                <a:cs typeface="Consolas"/>
              </a:rPr>
              <a:t>Recall: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0.2345</a:t>
            </a:r>
            <a:endParaRPr sz="950">
              <a:latin typeface="Consolas"/>
              <a:cs typeface="Consolas"/>
            </a:endParaRPr>
          </a:p>
          <a:p>
            <a:pPr marL="59690">
              <a:lnSpc>
                <a:spcPts val="1125"/>
              </a:lnSpc>
            </a:pPr>
            <a:r>
              <a:rPr dirty="0" sz="950">
                <a:latin typeface="Consolas"/>
                <a:cs typeface="Consolas"/>
              </a:rPr>
              <a:t>F1-score: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0.3269</a:t>
            </a:r>
            <a:endParaRPr sz="950">
              <a:latin typeface="Consolas"/>
              <a:cs typeface="Consolas"/>
            </a:endParaRPr>
          </a:p>
          <a:p>
            <a:pPr marL="59690">
              <a:lnSpc>
                <a:spcPts val="1130"/>
              </a:lnSpc>
            </a:pPr>
            <a:r>
              <a:rPr dirty="0" sz="950">
                <a:latin typeface="Consolas"/>
                <a:cs typeface="Consolas"/>
              </a:rPr>
              <a:t>AUC-ROC: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0.7819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050">
                <a:latin typeface="Segoe UI"/>
                <a:cs typeface="Segoe UI"/>
              </a:rPr>
              <a:t>Model </a:t>
            </a:r>
            <a:r>
              <a:rPr dirty="0" sz="1050" spc="-10">
                <a:latin typeface="Segoe UI"/>
                <a:cs typeface="Segoe UI"/>
              </a:rPr>
              <a:t>interpretation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14164" y="42354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[26]: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33487" y="4195759"/>
            <a:ext cx="8324850" cy="273367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5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numpy</a:t>
            </a:r>
            <a:r>
              <a:rPr dirty="0" sz="9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5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np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Retrieve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feature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names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coefficients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feature_names</a:t>
            </a:r>
            <a:r>
              <a:rPr dirty="0" sz="9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9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X_train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coefficients</a:t>
            </a:r>
            <a:r>
              <a:rPr dirty="0" sz="9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8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model_log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coef_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Create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DataFrame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display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coefficients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with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corresponding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feature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names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coef_df</a:t>
            </a:r>
            <a:r>
              <a:rPr dirty="0" sz="950" spc="5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5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DataFrame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({</a:t>
            </a:r>
            <a:endParaRPr sz="950">
              <a:latin typeface="Consolas"/>
              <a:cs typeface="Consolas"/>
            </a:endParaRPr>
          </a:p>
          <a:p>
            <a:pPr marL="374015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'Feature'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feature_names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374015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'Coefficient'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6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coefficients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})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Sort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absolute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value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coefficients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identify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most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influential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features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coef_df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'abs_coefficient'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5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5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np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abs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coef_df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'Coefficient'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coef_df</a:t>
            </a:r>
            <a:r>
              <a:rPr dirty="0" sz="950" spc="2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1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coef_df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sort_values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by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'abs_coefficient'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1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ascending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drop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'abs_coefficient'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coef_df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1487" y="7062787"/>
            <a:ext cx="3333750" cy="180975"/>
          </a:xfrm>
          <a:prstGeom prst="rect">
            <a:avLst/>
          </a:prstGeom>
          <a:ln w="9524">
            <a:solidFill>
              <a:srgbClr val="94949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210"/>
              </a:spcBef>
            </a:pPr>
            <a:r>
              <a:rPr dirty="0" sz="800">
                <a:latin typeface="Segoe UI"/>
                <a:cs typeface="Segoe UI"/>
              </a:rPr>
              <a:t>Loading</a:t>
            </a:r>
            <a:r>
              <a:rPr dirty="0" sz="800" spc="160">
                <a:latin typeface="Segoe UI"/>
                <a:cs typeface="Segoe UI"/>
              </a:rPr>
              <a:t>  </a:t>
            </a:r>
            <a:r>
              <a:rPr dirty="0" sz="800" spc="-10">
                <a:latin typeface="Segoe UI"/>
                <a:cs typeface="Segoe UI"/>
              </a:rPr>
              <a:t>[MathJax]/jax/output/CommonHTML/fonts/TeX/fontdata.js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273049" y="193831"/>
          <a:ext cx="5563235" cy="5442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675"/>
                <a:gridCol w="245744"/>
                <a:gridCol w="1327150"/>
                <a:gridCol w="702944"/>
                <a:gridCol w="2253615"/>
              </a:tblGrid>
              <a:tr h="439420">
                <a:tc>
                  <a:txBody>
                    <a:bodyPr/>
                    <a:lstStyle/>
                    <a:p>
                      <a:pPr marL="31750">
                        <a:lnSpc>
                          <a:spcPts val="885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8/28/24,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2:21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PM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35369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950" spc="-1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Out[26]: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Feature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287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2069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Coefficient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287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85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index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1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international 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plan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2.194337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voice mail 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plan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-1.181675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25" b="1">
                          <a:latin typeface="Segoe UI"/>
                          <a:cs typeface="Segoe UI"/>
                        </a:rPr>
                        <a:t>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customer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service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calls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0.503461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25" b="1">
                          <a:latin typeface="Segoe UI"/>
                          <a:cs typeface="Segoe UI"/>
                        </a:rPr>
                        <a:t>16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900" spc="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intl</a:t>
                      </a:r>
                      <a:r>
                        <a:rPr dirty="0" sz="900" spc="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calls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-0.167028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25" b="1">
                          <a:latin typeface="Segoe UI"/>
                          <a:cs typeface="Segoe UI"/>
                        </a:rPr>
                        <a:t>15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900" spc="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intl</a:t>
                      </a:r>
                      <a:r>
                        <a:rPr dirty="0" sz="900" spc="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minutes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0.040706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25" b="1">
                          <a:latin typeface="Segoe UI"/>
                          <a:cs typeface="Segoe UI"/>
                        </a:rPr>
                        <a:t>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900" spc="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intl</a:t>
                      </a:r>
                      <a:r>
                        <a:rPr dirty="0" sz="900" spc="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charge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0.024959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day</a:t>
                      </a:r>
                      <a:r>
                        <a:rPr dirty="0" sz="900" spc="-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minutes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0.010686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number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vmail</a:t>
                      </a:r>
                      <a:r>
                        <a:rPr dirty="0" sz="900" spc="-1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messages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0.010014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area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 code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-0.009061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25" b="1">
                          <a:latin typeface="Segoe UI"/>
                          <a:cs typeface="Segoe UI"/>
                        </a:rPr>
                        <a:t>13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 night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calls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-0.006823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day</a:t>
                      </a:r>
                      <a:r>
                        <a:rPr dirty="0" sz="900" spc="-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charge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-0.006325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25" b="1">
                          <a:latin typeface="Segoe UI"/>
                          <a:cs typeface="Segoe UI"/>
                        </a:rPr>
                        <a:t>14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 night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charge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0.005192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eve</a:t>
                      </a:r>
                      <a:r>
                        <a:rPr dirty="0" sz="900" spc="-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minutes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0.004128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25" b="1">
                          <a:latin typeface="Segoe UI"/>
                          <a:cs typeface="Segoe UI"/>
                        </a:rPr>
                        <a:t>11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eve</a:t>
                      </a:r>
                      <a:r>
                        <a:rPr dirty="0" sz="900" spc="-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charge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0.003890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25" b="1">
                          <a:latin typeface="Segoe UI"/>
                          <a:cs typeface="Segoe UI"/>
                        </a:rPr>
                        <a:t>10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eve</a:t>
                      </a:r>
                      <a:r>
                        <a:rPr dirty="0" sz="900" spc="-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calls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-0.003599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day</a:t>
                      </a:r>
                      <a:r>
                        <a:rPr dirty="0" sz="900" spc="-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calls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-0.003334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account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length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-0.000895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state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-0.000505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8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spcBef>
                          <a:spcPts val="520"/>
                        </a:spcBef>
                      </a:pPr>
                      <a:r>
                        <a:rPr dirty="0" sz="900" spc="-25" b="1">
                          <a:latin typeface="Segoe UI"/>
                          <a:cs typeface="Segoe UI"/>
                        </a:rPr>
                        <a:t>12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ts val="1025"/>
                        </a:lnSpc>
                        <a:spcBef>
                          <a:spcPts val="520"/>
                        </a:spcBef>
                      </a:pPr>
                      <a:r>
                        <a:rPr dirty="0" sz="900">
                          <a:latin typeface="Segoe UI"/>
                          <a:cs typeface="Segoe UI"/>
                        </a:rPr>
                        <a:t>total night </a:t>
                      </a:r>
                      <a:r>
                        <a:rPr dirty="0" sz="900" spc="-10">
                          <a:latin typeface="Segoe UI"/>
                          <a:cs typeface="Segoe UI"/>
                        </a:rPr>
                        <a:t>minutes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1025"/>
                        </a:lnSpc>
                        <a:spcBef>
                          <a:spcPts val="520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0.000252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1233487" y="5919784"/>
            <a:ext cx="8324850" cy="1343025"/>
          </a:xfrm>
          <a:custGeom>
            <a:avLst/>
            <a:gdLst/>
            <a:ahLst/>
            <a:cxnLst/>
            <a:rect l="l" t="t" r="r" b="b"/>
            <a:pathLst>
              <a:path w="8324850" h="1343025">
                <a:moveTo>
                  <a:pt x="0" y="0"/>
                </a:moveTo>
                <a:lnTo>
                  <a:pt x="8324849" y="0"/>
                </a:lnTo>
                <a:lnTo>
                  <a:pt x="8324849" y="1343024"/>
                </a:lnTo>
                <a:lnTo>
                  <a:pt x="0" y="13430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14164" y="59594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[27]: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22585" y="5949950"/>
            <a:ext cx="21367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matplotlib.pyplot</a:t>
            </a:r>
            <a:r>
              <a:rPr dirty="0" sz="950" spc="1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22585" y="6264274"/>
            <a:ext cx="8266430" cy="7931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3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Plot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3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coefficients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barh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coef_df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'Feature'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8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coef_df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'Coefficient'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8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'green'</a:t>
            </a:r>
            <a:r>
              <a:rPr dirty="0" sz="950" spc="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8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spc="9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&lt;</a:t>
            </a:r>
            <a:r>
              <a:rPr dirty="0" sz="950" spc="9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9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dirty="0" sz="950" spc="8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'red'</a:t>
            </a:r>
            <a:r>
              <a:rPr dirty="0" sz="950" spc="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9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spc="9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8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coef_df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'Coefficient'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]])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'Coefficient</a:t>
            </a:r>
            <a:r>
              <a:rPr dirty="0" sz="950" spc="25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Value'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'Feature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Importance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Churn</a:t>
            </a:r>
            <a:r>
              <a:rPr dirty="0" sz="950" spc="1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Prediction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(Logistic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Regression)'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35285" y="7080363"/>
            <a:ext cx="68135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5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66725" y="7058025"/>
            <a:ext cx="3343275" cy="190500"/>
            <a:chOff x="466725" y="7058025"/>
            <a:chExt cx="3343275" cy="190500"/>
          </a:xfrm>
        </p:grpSpPr>
        <p:sp>
          <p:nvSpPr>
            <p:cNvPr id="9" name="object 9" descr=""/>
            <p:cNvSpPr/>
            <p:nvPr/>
          </p:nvSpPr>
          <p:spPr>
            <a:xfrm>
              <a:off x="466725" y="7058025"/>
              <a:ext cx="3343275" cy="190500"/>
            </a:xfrm>
            <a:custGeom>
              <a:avLst/>
              <a:gdLst/>
              <a:ahLst/>
              <a:cxnLst/>
              <a:rect l="l" t="t" r="r" b="b"/>
              <a:pathLst>
                <a:path w="3343275" h="190500">
                  <a:moveTo>
                    <a:pt x="33432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3343274" y="0"/>
                  </a:lnTo>
                  <a:lnTo>
                    <a:pt x="3343274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71487" y="7062787"/>
              <a:ext cx="3333750" cy="180975"/>
            </a:xfrm>
            <a:custGeom>
              <a:avLst/>
              <a:gdLst/>
              <a:ahLst/>
              <a:cxnLst/>
              <a:rect l="l" t="t" r="r" b="b"/>
              <a:pathLst>
                <a:path w="3333750" h="180975">
                  <a:moveTo>
                    <a:pt x="0" y="0"/>
                  </a:moveTo>
                  <a:lnTo>
                    <a:pt x="3333749" y="0"/>
                  </a:lnTo>
                  <a:lnTo>
                    <a:pt x="3333749" y="180974"/>
                  </a:lnTo>
                  <a:lnTo>
                    <a:pt x="0" y="180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76250" y="7067550"/>
            <a:ext cx="777875" cy="1905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222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75"/>
              </a:spcBef>
            </a:pPr>
            <a:r>
              <a:rPr dirty="0" sz="800">
                <a:latin typeface="Segoe UI"/>
                <a:cs typeface="Segoe UI"/>
              </a:rPr>
              <a:t>Loading</a:t>
            </a:r>
            <a:r>
              <a:rPr dirty="0" sz="800" spc="114">
                <a:latin typeface="Segoe UI"/>
                <a:cs typeface="Segoe UI"/>
              </a:rPr>
              <a:t> </a:t>
            </a:r>
            <a:r>
              <a:rPr dirty="0" sz="800" spc="-10">
                <a:latin typeface="Segoe UI"/>
                <a:cs typeface="Segoe UI"/>
              </a:rPr>
              <a:t>[Math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238249" y="7067550"/>
            <a:ext cx="2562225" cy="1905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2225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175"/>
              </a:spcBef>
            </a:pPr>
            <a:r>
              <a:rPr dirty="0" sz="800" spc="-10">
                <a:latin typeface="Segoe UI"/>
                <a:cs typeface="Segoe UI"/>
              </a:rPr>
              <a:t>Jax]/jax/output/CommonHTML/fonts/TeX/fontdata.js</a:t>
            </a:r>
            <a:endParaRPr sz="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428625"/>
            <a:ext cx="6419849" cy="34956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16024" y="4102100"/>
            <a:ext cx="7837170" cy="1223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coefficients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from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tell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direction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magnitude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each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coefficient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feature's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influence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probability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churn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Positive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coefficients: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Features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positive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coefficients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increases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likelihood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churn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Negative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coefficients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:Features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negative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coefficients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decreases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likelihood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churn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magnitude: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larger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absolute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value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coefficient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more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significant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impact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feature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churn.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16024" y="5540088"/>
            <a:ext cx="195707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2.</a:t>
            </a:r>
            <a:r>
              <a:rPr dirty="0" sz="2150" spc="5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Decision</a:t>
            </a:r>
            <a:r>
              <a:rPr dirty="0" sz="2150" spc="50">
                <a:latin typeface="Segoe UI Semibold"/>
                <a:cs typeface="Segoe UI Semibold"/>
              </a:rPr>
              <a:t> </a:t>
            </a:r>
            <a:r>
              <a:rPr dirty="0" sz="2150" spc="-20">
                <a:latin typeface="Segoe UI Semibold"/>
                <a:cs typeface="Segoe UI Semibold"/>
              </a:rPr>
              <a:t>tree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35285" y="7023213"/>
            <a:ext cx="231584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5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min_samples_leaf_range</a:t>
            </a:r>
            <a:r>
              <a:rPr dirty="0" sz="9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9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9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8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4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66725" y="7058025"/>
            <a:ext cx="3343275" cy="190500"/>
          </a:xfrm>
          <a:custGeom>
            <a:avLst/>
            <a:gdLst/>
            <a:ahLst/>
            <a:cxnLst/>
            <a:rect l="l" t="t" r="r" b="b"/>
            <a:pathLst>
              <a:path w="3343275" h="190500">
                <a:moveTo>
                  <a:pt x="3343274" y="190499"/>
                </a:moveTo>
                <a:lnTo>
                  <a:pt x="0" y="190499"/>
                </a:lnTo>
                <a:lnTo>
                  <a:pt x="0" y="0"/>
                </a:lnTo>
                <a:lnTo>
                  <a:pt x="3343274" y="0"/>
                </a:lnTo>
                <a:lnTo>
                  <a:pt x="3343274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66725" y="6019796"/>
          <a:ext cx="9172575" cy="138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2571750"/>
                <a:gridCol w="5753100"/>
              </a:tblGrid>
              <a:tr h="1038225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dirty="0" sz="950" spc="3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[28]: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5244">
                    <a:lnR w="9525">
                      <a:solidFill>
                        <a:srgbClr val="DFDFDF"/>
                      </a:solidFill>
                      <a:prstDash val="solid"/>
                    </a:lnR>
                    <a:lnB w="9525">
                      <a:solidFill>
                        <a:srgbClr val="94949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dirty="0" sz="950" spc="85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sklearn.tree</a:t>
                      </a:r>
                      <a:r>
                        <a:rPr dirty="0" sz="950" spc="9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dirty="0" sz="950" spc="9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DecisionTreeClassifier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dirty="0" sz="950" spc="125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sklearn.metrics</a:t>
                      </a:r>
                      <a:r>
                        <a:rPr dirty="0" sz="950" spc="1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dirty="0" sz="950" spc="125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accuracy_score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3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precision_score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3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recall_score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3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f1_score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3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roc_auc_score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6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Define</a:t>
                      </a:r>
                      <a:r>
                        <a:rPr dirty="0" sz="950" spc="6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parameter</a:t>
                      </a:r>
                      <a:r>
                        <a:rPr dirty="0" sz="950" spc="6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ranges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2349500" algn="l"/>
                        </a:tabLst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max_depth_range</a:t>
                      </a:r>
                      <a:r>
                        <a:rPr dirty="0" sz="950" spc="5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 spc="65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6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6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6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5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dirty="0" sz="950" spc="-2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]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Different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depths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tree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2689860" algn="l"/>
                        </a:tabLst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min_samples_split_range</a:t>
                      </a:r>
                      <a:r>
                        <a:rPr dirty="0" sz="950" spc="9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 spc="9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9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9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5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dirty="0" sz="950" spc="-2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]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Minimum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samples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required</a:t>
                      </a:r>
                      <a:r>
                        <a:rPr dirty="0" sz="950" spc="6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split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z="950" spc="6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4572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Segoe UI"/>
                          <a:cs typeface="Segoe UI"/>
                        </a:rPr>
                        <a:t>Loading</a:t>
                      </a:r>
                      <a:r>
                        <a:rPr dirty="0" sz="800" spc="160">
                          <a:latin typeface="Segoe UI"/>
                          <a:cs typeface="Segoe UI"/>
                        </a:rPr>
                        <a:t>  </a:t>
                      </a:r>
                      <a:r>
                        <a:rPr dirty="0" sz="800" spc="-10">
                          <a:latin typeface="Segoe UI"/>
                          <a:cs typeface="Segoe UI"/>
                        </a:rPr>
                        <a:t>[MathJax]/jax/output/CommonHTML/fonts/TeX/fontdata.js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L w="9525">
                      <a:solidFill>
                        <a:srgbClr val="949494"/>
                      </a:solidFill>
                      <a:prstDash val="solid"/>
                    </a:lnL>
                    <a:lnR w="9525">
                      <a:solidFill>
                        <a:srgbClr val="949494"/>
                      </a:solidFill>
                      <a:prstDash val="solid"/>
                    </a:lnR>
                    <a:lnT w="9525">
                      <a:solidFill>
                        <a:srgbClr val="949494"/>
                      </a:solidFill>
                      <a:prstDash val="solid"/>
                    </a:lnT>
                    <a:lnB w="9525">
                      <a:solidFill>
                        <a:srgbClr val="94949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605"/>
                        </a:lnSpc>
                      </a:pP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4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Minimum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samples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required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at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leaf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949494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949494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53574" y="361943"/>
            <a:ext cx="9525" cy="7053580"/>
          </a:xfrm>
          <a:custGeom>
            <a:avLst/>
            <a:gdLst/>
            <a:ahLst/>
            <a:cxnLst/>
            <a:rect l="l" t="t" r="r" b="b"/>
            <a:pathLst>
              <a:path w="9525" h="7053580">
                <a:moveTo>
                  <a:pt x="0" y="0"/>
                </a:moveTo>
                <a:lnTo>
                  <a:pt x="9524" y="0"/>
                </a:lnTo>
                <a:lnTo>
                  <a:pt x="9524" y="7053262"/>
                </a:lnTo>
                <a:lnTo>
                  <a:pt x="0" y="7053262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228724" y="7248525"/>
            <a:ext cx="9525" cy="167005"/>
          </a:xfrm>
          <a:custGeom>
            <a:avLst/>
            <a:gdLst/>
            <a:ahLst/>
            <a:cxnLst/>
            <a:rect l="l" t="t" r="r" b="b"/>
            <a:pathLst>
              <a:path w="9525" h="167004">
                <a:moveTo>
                  <a:pt x="0" y="166681"/>
                </a:moveTo>
                <a:lnTo>
                  <a:pt x="9524" y="166681"/>
                </a:lnTo>
                <a:lnTo>
                  <a:pt x="9524" y="0"/>
                </a:lnTo>
                <a:lnTo>
                  <a:pt x="0" y="0"/>
                </a:lnTo>
                <a:lnTo>
                  <a:pt x="0" y="166681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28724" y="361943"/>
            <a:ext cx="9525" cy="6696075"/>
          </a:xfrm>
          <a:custGeom>
            <a:avLst/>
            <a:gdLst/>
            <a:ahLst/>
            <a:cxnLst/>
            <a:rect l="l" t="t" r="r" b="b"/>
            <a:pathLst>
              <a:path w="9525" h="6696075">
                <a:moveTo>
                  <a:pt x="0" y="6696080"/>
                </a:moveTo>
                <a:lnTo>
                  <a:pt x="9524" y="6696080"/>
                </a:lnTo>
                <a:lnTo>
                  <a:pt x="9524" y="0"/>
                </a:lnTo>
                <a:lnTo>
                  <a:pt x="0" y="0"/>
                </a:lnTo>
                <a:lnTo>
                  <a:pt x="0" y="669608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335285" y="7042263"/>
            <a:ext cx="2451100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5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Display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best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model's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parameter</a:t>
            </a:r>
            <a:endParaRPr sz="950">
              <a:latin typeface="Consolas"/>
              <a:cs typeface="Consola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66725" y="7058025"/>
            <a:ext cx="3343275" cy="190500"/>
            <a:chOff x="466725" y="7058025"/>
            <a:chExt cx="3343275" cy="190500"/>
          </a:xfrm>
        </p:grpSpPr>
        <p:sp>
          <p:nvSpPr>
            <p:cNvPr id="7" name="object 7" descr=""/>
            <p:cNvSpPr/>
            <p:nvPr/>
          </p:nvSpPr>
          <p:spPr>
            <a:xfrm>
              <a:off x="466725" y="7058025"/>
              <a:ext cx="3343275" cy="190500"/>
            </a:xfrm>
            <a:custGeom>
              <a:avLst/>
              <a:gdLst/>
              <a:ahLst/>
              <a:cxnLst/>
              <a:rect l="l" t="t" r="r" b="b"/>
              <a:pathLst>
                <a:path w="3343275" h="190500">
                  <a:moveTo>
                    <a:pt x="33432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3343274" y="0"/>
                  </a:lnTo>
                  <a:lnTo>
                    <a:pt x="3343274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71487" y="7062787"/>
              <a:ext cx="3333750" cy="180975"/>
            </a:xfrm>
            <a:custGeom>
              <a:avLst/>
              <a:gdLst/>
              <a:ahLst/>
              <a:cxnLst/>
              <a:rect l="l" t="t" r="r" b="b"/>
              <a:pathLst>
                <a:path w="3333750" h="180975">
                  <a:moveTo>
                    <a:pt x="0" y="0"/>
                  </a:moveTo>
                  <a:lnTo>
                    <a:pt x="3333749" y="0"/>
                  </a:lnTo>
                  <a:lnTo>
                    <a:pt x="3333749" y="180974"/>
                  </a:lnTo>
                  <a:lnTo>
                    <a:pt x="0" y="180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03435" y="1097914"/>
            <a:ext cx="6236335" cy="61309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831215">
              <a:lnSpc>
                <a:spcPct val="100000"/>
              </a:lnSpc>
              <a:spcBef>
                <a:spcPts val="229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Loop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through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different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combinations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parameters</a:t>
            </a:r>
            <a:endParaRPr sz="950">
              <a:latin typeface="Consolas"/>
              <a:cs typeface="Consolas"/>
            </a:endParaRPr>
          </a:p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6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max_depth</a:t>
            </a:r>
            <a:r>
              <a:rPr dirty="0" sz="9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6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max_depth_range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1103630">
              <a:lnSpc>
                <a:spcPct val="100000"/>
              </a:lnSpc>
              <a:spcBef>
                <a:spcPts val="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9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min_samples_split</a:t>
            </a:r>
            <a:r>
              <a:rPr dirty="0" sz="950" spc="9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9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min_samples_split_range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1376045">
              <a:lnSpc>
                <a:spcPct val="100000"/>
              </a:lnSpc>
              <a:spcBef>
                <a:spcPts val="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8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min_samples_leaf</a:t>
            </a:r>
            <a:r>
              <a:rPr dirty="0" sz="950" spc="8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8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min_samples_leaf_range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  <a:spcBef>
                <a:spcPts val="6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Initialize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Decision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Tree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model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with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current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parameters</a:t>
            </a: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dirty="0" sz="950" spc="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4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DecisionTreeClassifier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max_depth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max_depth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3759200" marR="17780">
              <a:lnSpc>
                <a:spcPct val="1053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min_samples_split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min_samples_split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min_samples_leaf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min_samples_leaf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3759200">
              <a:lnSpc>
                <a:spcPct val="100000"/>
              </a:lnSpc>
              <a:spcBef>
                <a:spcPts val="60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random_state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42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  <a:spcBef>
                <a:spcPts val="13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Fit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model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training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X_train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y_train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Predict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on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test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set</a:t>
            </a: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predict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X_test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y_pred_proba</a:t>
            </a:r>
            <a:r>
              <a:rPr dirty="0" sz="950" spc="1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6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predict_proba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)[:,</a:t>
            </a:r>
            <a:r>
              <a:rPr dirty="0" sz="950" spc="16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35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-35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  <a:spcBef>
                <a:spcPts val="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Evaluate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performance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metrics</a:t>
            </a:r>
            <a:endParaRPr sz="950">
              <a:latin typeface="Consolas"/>
              <a:cs typeface="Consolas"/>
            </a:endParaRPr>
          </a:p>
          <a:p>
            <a:pPr marL="1648460" marR="1651000">
              <a:lnSpc>
                <a:spcPct val="105300"/>
              </a:lnSpc>
              <a:spcBef>
                <a:spcPts val="7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dirty="0" sz="950" spc="1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accuracy_score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precision</a:t>
            </a:r>
            <a:r>
              <a:rPr dirty="0" sz="950" spc="1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3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precision_score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recall</a:t>
            </a:r>
            <a:r>
              <a:rPr dirty="0" sz="9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recall_score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f1</a:t>
            </a:r>
            <a:r>
              <a:rPr dirty="0" sz="950" spc="7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8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f1_score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8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auc_roc</a:t>
            </a:r>
            <a:r>
              <a:rPr dirty="0" sz="950" spc="114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14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roc_auc_score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y_pred_proba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Update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best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model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if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current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model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performs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better</a:t>
            </a:r>
            <a:endParaRPr sz="950">
              <a:latin typeface="Consolas"/>
              <a:cs typeface="Consolas"/>
            </a:endParaRPr>
          </a:p>
          <a:p>
            <a:pPr marL="1648460">
              <a:lnSpc>
                <a:spcPct val="100000"/>
              </a:lnSpc>
              <a:spcBef>
                <a:spcPts val="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4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auc_roc</a:t>
            </a:r>
            <a:r>
              <a:rPr dirty="0" sz="950" spc="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&gt;</a:t>
            </a:r>
            <a:r>
              <a:rPr dirty="0" sz="950" spc="5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best_score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1920875" marR="2945130">
              <a:lnSpc>
                <a:spcPct val="105300"/>
              </a:lnSpc>
              <a:spcBef>
                <a:spcPts val="7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best_score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7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auc_roc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best_model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7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model</a:t>
            </a:r>
            <a:endParaRPr sz="950">
              <a:latin typeface="Consolas"/>
              <a:cs typeface="Consolas"/>
            </a:endParaRPr>
          </a:p>
          <a:p>
            <a:pPr marL="1920875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best_params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8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50">
                <a:solidFill>
                  <a:srgbClr val="0054AA"/>
                </a:solidFill>
                <a:latin typeface="Consolas"/>
                <a:cs typeface="Consolas"/>
              </a:rPr>
              <a:t>{</a:t>
            </a:r>
            <a:endParaRPr sz="950">
              <a:latin typeface="Consolas"/>
              <a:cs typeface="Consolas"/>
            </a:endParaRPr>
          </a:p>
          <a:p>
            <a:pPr marL="219329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'max_depth'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max_depth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2193290" marR="1379220">
              <a:lnSpc>
                <a:spcPct val="105300"/>
              </a:lnSpc>
              <a:spcBef>
                <a:spcPts val="75"/>
              </a:spcBef>
            </a:pP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'min_samples_split'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2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min_samples_split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'min_samples_leaf'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2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min_samples_leaf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2193290" marR="2468245">
              <a:lnSpc>
                <a:spcPct val="105300"/>
              </a:lnSpc>
            </a:pP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'Accuracy'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'Precision'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precision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2193290" marR="2876550">
              <a:lnSpc>
                <a:spcPct val="105300"/>
              </a:lnSpc>
              <a:spcBef>
                <a:spcPts val="75"/>
              </a:spcBef>
            </a:pP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'Recall'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recall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'F1-Score'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f1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219329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'AUC-ROC'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auc_roc</a:t>
            </a:r>
            <a:endParaRPr sz="950">
              <a:latin typeface="Consolas"/>
              <a:cs typeface="Consolas"/>
            </a:endParaRPr>
          </a:p>
          <a:p>
            <a:pPr marL="1920875">
              <a:lnSpc>
                <a:spcPct val="100000"/>
              </a:lnSpc>
              <a:spcBef>
                <a:spcPts val="60"/>
              </a:spcBef>
            </a:pPr>
            <a:r>
              <a:rPr dirty="0" sz="950" spc="-50">
                <a:solidFill>
                  <a:srgbClr val="0054AA"/>
                </a:solidFill>
                <a:latin typeface="Consolas"/>
                <a:cs typeface="Consolas"/>
              </a:rPr>
              <a:t>}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950">
              <a:latin typeface="Consolas"/>
              <a:cs typeface="Consolas"/>
            </a:endParaRPr>
          </a:p>
          <a:p>
            <a:pPr marL="50800">
              <a:lnSpc>
                <a:spcPct val="100000"/>
              </a:lnSpc>
            </a:pPr>
            <a:r>
              <a:rPr dirty="0" sz="800" spc="10">
                <a:latin typeface="Segoe UI"/>
                <a:cs typeface="Segoe UI"/>
              </a:rPr>
              <a:t>Loading</a:t>
            </a:r>
            <a:r>
              <a:rPr dirty="0" sz="800" spc="45">
                <a:latin typeface="Segoe UI"/>
                <a:cs typeface="Segoe UI"/>
              </a:rPr>
              <a:t> </a:t>
            </a:r>
            <a:r>
              <a:rPr dirty="0" sz="800" spc="10">
                <a:latin typeface="Segoe UI"/>
                <a:cs typeface="Segoe UI"/>
              </a:rPr>
              <a:t>[MathJax]/jax/output/CommonHTML/fonts/TeX/fontdata.js</a:t>
            </a:r>
            <a:r>
              <a:rPr dirty="0" sz="800" spc="385">
                <a:latin typeface="Segoe UI"/>
                <a:cs typeface="Segoe UI"/>
              </a:rPr>
              <a:t> </a:t>
            </a:r>
            <a:r>
              <a:rPr dirty="0" baseline="26315" sz="1425" spc="15" i="1">
                <a:solidFill>
                  <a:srgbClr val="408080"/>
                </a:solidFill>
                <a:latin typeface="Consolas"/>
                <a:cs typeface="Consolas"/>
              </a:rPr>
              <a:t>s</a:t>
            </a:r>
            <a:r>
              <a:rPr dirty="0" baseline="26315" sz="1425" spc="142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baseline="26315" sz="1425" spc="15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baseline="26315" sz="1425" spc="13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baseline="26315" sz="1425" spc="-15" i="1">
                <a:solidFill>
                  <a:srgbClr val="408080"/>
                </a:solidFill>
                <a:latin typeface="Consolas"/>
                <a:cs typeface="Consolas"/>
              </a:rPr>
              <a:t>performance</a:t>
            </a:r>
            <a:endParaRPr baseline="26315" sz="1425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322585" y="133491"/>
            <a:ext cx="4587240" cy="84709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r" marR="173355">
              <a:lnSpc>
                <a:spcPct val="100000"/>
              </a:lnSpc>
              <a:spcBef>
                <a:spcPts val="395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Initialize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variables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store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best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model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best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performance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best_model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7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20" b="1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950">
              <a:latin typeface="Consolas"/>
              <a:cs typeface="Consolas"/>
            </a:endParaRPr>
          </a:p>
          <a:p>
            <a:pPr marL="12700" marR="3476625">
              <a:lnSpc>
                <a:spcPct val="105300"/>
              </a:lnSpc>
              <a:spcBef>
                <a:spcPts val="7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best_score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7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50">
                <a:solidFill>
                  <a:srgbClr val="008700"/>
                </a:solidFill>
                <a:latin typeface="Consolas"/>
                <a:cs typeface="Consolas"/>
              </a:rPr>
              <a:t>0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best_params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8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{}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28712" y="361949"/>
            <a:ext cx="8334375" cy="371475"/>
          </a:xfrm>
          <a:custGeom>
            <a:avLst/>
            <a:gdLst/>
            <a:ahLst/>
            <a:cxnLst/>
            <a:rect l="l" t="t" r="r" b="b"/>
            <a:pathLst>
              <a:path w="8334375" h="371475">
                <a:moveTo>
                  <a:pt x="8334375" y="0"/>
                </a:moveTo>
                <a:lnTo>
                  <a:pt x="8324850" y="0"/>
                </a:lnTo>
                <a:lnTo>
                  <a:pt x="8324850" y="361950"/>
                </a:lnTo>
                <a:lnTo>
                  <a:pt x="9525" y="361950"/>
                </a:lnTo>
                <a:lnTo>
                  <a:pt x="9525" y="0"/>
                </a:lnTo>
                <a:lnTo>
                  <a:pt x="0" y="0"/>
                </a:lnTo>
                <a:lnTo>
                  <a:pt x="0" y="361950"/>
                </a:lnTo>
                <a:lnTo>
                  <a:pt x="0" y="371475"/>
                </a:lnTo>
                <a:lnTo>
                  <a:pt x="9525" y="371475"/>
                </a:lnTo>
                <a:lnTo>
                  <a:pt x="8324850" y="371475"/>
                </a:lnTo>
                <a:lnTo>
                  <a:pt x="8334375" y="371475"/>
                </a:lnTo>
                <a:lnTo>
                  <a:pt x="8334375" y="361950"/>
                </a:lnTo>
                <a:lnTo>
                  <a:pt x="833437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16024" y="339725"/>
            <a:ext cx="8337550" cy="11093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18745" marR="4465955">
              <a:lnSpc>
                <a:spcPct val="105300"/>
              </a:lnSpc>
              <a:spcBef>
                <a:spcPts val="6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"Best</a:t>
            </a:r>
            <a:r>
              <a:rPr dirty="0" sz="950" spc="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Decision</a:t>
            </a:r>
            <a:r>
              <a:rPr dirty="0" sz="950" spc="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Tree</a:t>
            </a:r>
            <a:r>
              <a:rPr dirty="0" sz="950" spc="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Parameters</a:t>
            </a:r>
            <a:r>
              <a:rPr dirty="0" sz="950" spc="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and</a:t>
            </a:r>
            <a:r>
              <a:rPr dirty="0" sz="950" spc="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Performance:"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best_params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59690">
              <a:lnSpc>
                <a:spcPts val="1135"/>
              </a:lnSpc>
              <a:spcBef>
                <a:spcPts val="960"/>
              </a:spcBef>
            </a:pPr>
            <a:r>
              <a:rPr dirty="0" sz="950">
                <a:latin typeface="Consolas"/>
                <a:cs typeface="Consolas"/>
              </a:rPr>
              <a:t>Best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Decision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Tree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Parameters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and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Performance:</a:t>
            </a:r>
            <a:endParaRPr sz="950">
              <a:latin typeface="Consolas"/>
              <a:cs typeface="Consolas"/>
            </a:endParaRPr>
          </a:p>
          <a:p>
            <a:pPr marL="59690">
              <a:lnSpc>
                <a:spcPts val="1125"/>
              </a:lnSpc>
            </a:pPr>
            <a:r>
              <a:rPr dirty="0" sz="950">
                <a:latin typeface="Consolas"/>
                <a:cs typeface="Consolas"/>
              </a:rPr>
              <a:t>{'max_depth':</a:t>
            </a:r>
            <a:r>
              <a:rPr dirty="0" sz="950" spc="114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5,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'min_samples_split':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2,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'min_samples_leaf':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4,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'Accuracy':</a:t>
            </a:r>
            <a:r>
              <a:rPr dirty="0" sz="950" spc="114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0.94,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'Precision':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0.912621359223301,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'Recal</a:t>
            </a:r>
            <a:endParaRPr sz="950">
              <a:latin typeface="Consolas"/>
              <a:cs typeface="Consolas"/>
            </a:endParaRPr>
          </a:p>
          <a:p>
            <a:pPr marL="59690">
              <a:lnSpc>
                <a:spcPts val="1130"/>
              </a:lnSpc>
            </a:pPr>
            <a:r>
              <a:rPr dirty="0" sz="950">
                <a:latin typeface="Consolas"/>
                <a:cs typeface="Consolas"/>
              </a:rPr>
              <a:t>l':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0.6482758620689655,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'F1-Score':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0.7580645161290321,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'AUC-ROC':</a:t>
            </a:r>
            <a:r>
              <a:rPr dirty="0" sz="950" spc="14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0.8547408751764469}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050">
                <a:latin typeface="Segoe UI"/>
                <a:cs typeface="Segoe UI"/>
              </a:rPr>
              <a:t>Model </a:t>
            </a:r>
            <a:r>
              <a:rPr dirty="0" sz="1050" spc="-10">
                <a:latin typeface="Segoe UI"/>
                <a:cs typeface="Segoe UI"/>
              </a:rPr>
              <a:t>interpretation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63649" y="2654300"/>
            <a:ext cx="4382770" cy="27457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13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state,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0.008020267160365005</a:t>
            </a:r>
            <a:endParaRPr sz="950">
              <a:latin typeface="Consolas"/>
              <a:cs typeface="Consolas"/>
            </a:endParaRPr>
          </a:p>
          <a:p>
            <a:pPr marL="12700" marR="481330">
              <a:lnSpc>
                <a:spcPts val="1130"/>
              </a:lnSpc>
              <a:spcBef>
                <a:spcPts val="35"/>
              </a:spcBef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account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length,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0.027397316618425357 </a:t>
            </a: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area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code,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0.0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075"/>
              </a:lnSpc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international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plan,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0.0721370967854939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125"/>
              </a:lnSpc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voice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mail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plan,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0.06250753538263179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ts val="1130"/>
              </a:lnSpc>
              <a:spcBef>
                <a:spcPts val="40"/>
              </a:spcBef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number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vmail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messages,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0.012616555927353517 </a:t>
            </a: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day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minutes,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0.05017196340621674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075"/>
              </a:lnSpc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day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calls,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0.022942590005225867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125"/>
              </a:lnSpc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day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charge,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0.2051101649277508</a:t>
            </a:r>
            <a:endParaRPr sz="950">
              <a:latin typeface="Consolas"/>
              <a:cs typeface="Consolas"/>
            </a:endParaRPr>
          </a:p>
          <a:p>
            <a:pPr marL="12700" marR="345440">
              <a:lnSpc>
                <a:spcPts val="1130"/>
              </a:lnSpc>
              <a:spcBef>
                <a:spcPts val="40"/>
              </a:spcBef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eve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minutes,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0.04688313972793048 </a:t>
            </a: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eve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calls,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0.030918616951201884 </a:t>
            </a: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eve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charge,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0.09107624595292405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070"/>
              </a:lnSpc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night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minutes,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0.038382487495261075</a:t>
            </a:r>
            <a:endParaRPr sz="950">
              <a:latin typeface="Consolas"/>
              <a:cs typeface="Consolas"/>
            </a:endParaRPr>
          </a:p>
          <a:p>
            <a:pPr marL="12700" marR="276860">
              <a:lnSpc>
                <a:spcPts val="1130"/>
              </a:lnSpc>
              <a:spcBef>
                <a:spcPts val="35"/>
              </a:spcBef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night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calls,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0.014196565329488452 </a:t>
            </a: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night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charge,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0.02296693622369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075"/>
              </a:lnSpc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intl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minutes,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0.07092722012717292</a:t>
            </a:r>
            <a:endParaRPr sz="950">
              <a:latin typeface="Consolas"/>
              <a:cs typeface="Consolas"/>
            </a:endParaRPr>
          </a:p>
          <a:p>
            <a:pPr marL="12700" marR="345440">
              <a:lnSpc>
                <a:spcPts val="1130"/>
              </a:lnSpc>
              <a:spcBef>
                <a:spcPts val="40"/>
              </a:spcBef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intl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calls,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0.08409367234271338 </a:t>
            </a: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total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intl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charge,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0.02309144688680371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085"/>
              </a:lnSpc>
            </a:pPr>
            <a:r>
              <a:rPr dirty="0" sz="950">
                <a:latin typeface="Consolas"/>
                <a:cs typeface="Consolas"/>
              </a:rPr>
              <a:t>Feature: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customer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service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calls,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Importance: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0.11656017874935114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16024" y="5559138"/>
            <a:ext cx="6226810" cy="1319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Conclusion</a:t>
            </a:r>
            <a:r>
              <a:rPr dirty="0" sz="2150" spc="6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and</a:t>
            </a:r>
            <a:r>
              <a:rPr dirty="0" sz="2150" spc="5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Recommendation</a:t>
            </a:r>
            <a:endParaRPr sz="215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050">
                <a:latin typeface="Segoe UI"/>
                <a:cs typeface="Segoe UI"/>
              </a:rPr>
              <a:t>Model performance </a:t>
            </a:r>
            <a:r>
              <a:rPr dirty="0" sz="1050" spc="-10">
                <a:latin typeface="Segoe UI"/>
                <a:cs typeface="Segoe UI"/>
              </a:rPr>
              <a:t>Summary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050" spc="-10">
                <a:latin typeface="Segoe UI"/>
                <a:cs typeface="Segoe UI"/>
              </a:rPr>
              <a:t>Two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evaluated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logistic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regression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decision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tree.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Here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comparison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their</a:t>
            </a:r>
            <a:r>
              <a:rPr dirty="0" sz="1050" spc="-10">
                <a:latin typeface="Segoe UI"/>
                <a:cs typeface="Segoe UI"/>
              </a:rPr>
              <a:t> performance: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50">
              <a:latin typeface="Segoe UI"/>
              <a:cs typeface="Segoe UI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Segoe UI"/>
                <a:cs typeface="Segoe UI"/>
              </a:rPr>
              <a:t>1. Logistic </a:t>
            </a:r>
            <a:r>
              <a:rPr dirty="0" sz="1050" spc="-10">
                <a:latin typeface="Segoe UI"/>
                <a:cs typeface="Segoe UI"/>
              </a:rPr>
              <a:t>regression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95424" y="7037951"/>
            <a:ext cx="979169" cy="1778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1050">
                <a:latin typeface="Segoe UI"/>
                <a:cs typeface="Segoe UI"/>
              </a:rPr>
              <a:t>Accuracy: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0.8600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4164" y="16256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[35]: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33487" y="1585908"/>
            <a:ext cx="8324850" cy="103822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6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Get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feature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importances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feature_importances</a:t>
            </a:r>
            <a:r>
              <a:rPr dirty="0" sz="950" spc="1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dt_model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feature_importances_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Print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feature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importances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10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feature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importance</a:t>
            </a:r>
            <a:r>
              <a:rPr dirty="0" sz="9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9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zip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feature_names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feature_importances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950">
              <a:latin typeface="Consolas"/>
              <a:cs typeface="Consolas"/>
            </a:endParaRPr>
          </a:p>
          <a:p>
            <a:pPr marL="37401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f"Feature:</a:t>
            </a:r>
            <a:r>
              <a:rPr dirty="0" sz="950" spc="13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{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feature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},</a:t>
            </a:r>
            <a:r>
              <a:rPr dirty="0" sz="950" spc="14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Importance:</a:t>
            </a:r>
            <a:r>
              <a:rPr dirty="0" sz="950" spc="14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{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importance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}"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66725" y="7058025"/>
            <a:ext cx="3343275" cy="190500"/>
          </a:xfrm>
          <a:custGeom>
            <a:avLst/>
            <a:gdLst/>
            <a:ahLst/>
            <a:cxnLst/>
            <a:rect l="l" t="t" r="r" b="b"/>
            <a:pathLst>
              <a:path w="3343275" h="190500">
                <a:moveTo>
                  <a:pt x="3343274" y="190499"/>
                </a:moveTo>
                <a:lnTo>
                  <a:pt x="0" y="190499"/>
                </a:lnTo>
                <a:lnTo>
                  <a:pt x="0" y="0"/>
                </a:lnTo>
                <a:lnTo>
                  <a:pt x="3343274" y="0"/>
                </a:lnTo>
                <a:lnTo>
                  <a:pt x="3343274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71487" y="7062787"/>
            <a:ext cx="3333750" cy="180975"/>
          </a:xfrm>
          <a:prstGeom prst="rect">
            <a:avLst/>
          </a:prstGeom>
          <a:ln w="9524">
            <a:solidFill>
              <a:srgbClr val="94949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210"/>
              </a:spcBef>
            </a:pPr>
            <a:r>
              <a:rPr dirty="0" sz="800">
                <a:latin typeface="Segoe UI"/>
                <a:cs typeface="Segoe UI"/>
              </a:rPr>
              <a:t>Loading</a:t>
            </a:r>
            <a:r>
              <a:rPr dirty="0" sz="800" spc="160">
                <a:latin typeface="Segoe UI"/>
                <a:cs typeface="Segoe UI"/>
              </a:rPr>
              <a:t>  </a:t>
            </a:r>
            <a:r>
              <a:rPr dirty="0" sz="800" spc="-10">
                <a:latin typeface="Segoe UI"/>
                <a:cs typeface="Segoe UI"/>
              </a:rPr>
              <a:t>[MathJax]/jax/output/CommonHTML/fonts/TeX/fontdata.js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8724" y="6999851"/>
            <a:ext cx="2573020" cy="1778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1050">
                <a:latin typeface="Segoe UI"/>
                <a:cs typeface="Segoe UI"/>
              </a:rPr>
              <a:t>significant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predictors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0">
                <a:latin typeface="Segoe UI"/>
                <a:cs typeface="Segoe UI"/>
              </a:rPr>
              <a:t> highligh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66725" y="7058025"/>
            <a:ext cx="3343275" cy="190500"/>
            <a:chOff x="466725" y="7058025"/>
            <a:chExt cx="3343275" cy="190500"/>
          </a:xfrm>
        </p:grpSpPr>
        <p:sp>
          <p:nvSpPr>
            <p:cNvPr id="4" name="object 4" descr=""/>
            <p:cNvSpPr/>
            <p:nvPr/>
          </p:nvSpPr>
          <p:spPr>
            <a:xfrm>
              <a:off x="466725" y="7058025"/>
              <a:ext cx="3343275" cy="190500"/>
            </a:xfrm>
            <a:custGeom>
              <a:avLst/>
              <a:gdLst/>
              <a:ahLst/>
              <a:cxnLst/>
              <a:rect l="l" t="t" r="r" b="b"/>
              <a:pathLst>
                <a:path w="3343275" h="190500">
                  <a:moveTo>
                    <a:pt x="3343274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3343274" y="0"/>
                  </a:lnTo>
                  <a:lnTo>
                    <a:pt x="3343274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1487" y="7062787"/>
              <a:ext cx="3333750" cy="180975"/>
            </a:xfrm>
            <a:custGeom>
              <a:avLst/>
              <a:gdLst/>
              <a:ahLst/>
              <a:cxnLst/>
              <a:rect l="l" t="t" r="r" b="b"/>
              <a:pathLst>
                <a:path w="3333750" h="180975">
                  <a:moveTo>
                    <a:pt x="0" y="0"/>
                  </a:moveTo>
                  <a:lnTo>
                    <a:pt x="3333749" y="0"/>
                  </a:lnTo>
                  <a:lnTo>
                    <a:pt x="3333749" y="180974"/>
                  </a:lnTo>
                  <a:lnTo>
                    <a:pt x="0" y="180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90735" y="368300"/>
            <a:ext cx="8850630" cy="7024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4569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Precision: </a:t>
            </a:r>
            <a:r>
              <a:rPr dirty="0" sz="1050" spc="-10">
                <a:latin typeface="Segoe UI"/>
                <a:cs typeface="Segoe UI"/>
              </a:rPr>
              <a:t>0.5397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Segoe UI"/>
              <a:cs typeface="Segoe UI"/>
            </a:endParaRPr>
          </a:p>
          <a:p>
            <a:pPr marL="1004569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Recall: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0.2345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50">
              <a:latin typeface="Segoe UI"/>
              <a:cs typeface="Segoe UI"/>
            </a:endParaRPr>
          </a:p>
          <a:p>
            <a:pPr marL="1004569">
              <a:lnSpc>
                <a:spcPct val="100000"/>
              </a:lnSpc>
            </a:pPr>
            <a:r>
              <a:rPr dirty="0" sz="1050" spc="-10">
                <a:latin typeface="Segoe UI"/>
                <a:cs typeface="Segoe UI"/>
              </a:rPr>
              <a:t>F1-</a:t>
            </a:r>
            <a:r>
              <a:rPr dirty="0" sz="1050">
                <a:latin typeface="Segoe UI"/>
                <a:cs typeface="Segoe UI"/>
              </a:rPr>
              <a:t>Score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0.3269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egoe UI"/>
              <a:cs typeface="Segoe UI"/>
            </a:endParaRPr>
          </a:p>
          <a:p>
            <a:pPr marL="1004569">
              <a:lnSpc>
                <a:spcPct val="100000"/>
              </a:lnSpc>
            </a:pPr>
            <a:r>
              <a:rPr dirty="0" sz="1050" spc="-20">
                <a:latin typeface="Segoe UI"/>
                <a:cs typeface="Segoe UI"/>
              </a:rPr>
              <a:t>AUC-</a:t>
            </a:r>
            <a:r>
              <a:rPr dirty="0" sz="1050">
                <a:latin typeface="Segoe UI"/>
                <a:cs typeface="Segoe UI"/>
              </a:rPr>
              <a:t>ROC:</a:t>
            </a:r>
            <a:r>
              <a:rPr dirty="0" sz="1050" spc="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0.7819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50">
              <a:latin typeface="Segoe UI"/>
              <a:cs typeface="Segoe UI"/>
            </a:endParaRPr>
          </a:p>
          <a:p>
            <a:pPr marL="866775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1.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Decision</a:t>
            </a:r>
            <a:r>
              <a:rPr dirty="0" sz="1050" spc="-20">
                <a:latin typeface="Segoe UI"/>
                <a:cs typeface="Segoe UI"/>
              </a:rPr>
              <a:t> tree</a:t>
            </a:r>
            <a:endParaRPr sz="1050">
              <a:latin typeface="Segoe UI"/>
              <a:cs typeface="Segoe UI"/>
            </a:endParaRPr>
          </a:p>
          <a:p>
            <a:pPr marL="1004569" marR="6858634">
              <a:lnSpc>
                <a:spcPct val="214299"/>
              </a:lnSpc>
            </a:pPr>
            <a:r>
              <a:rPr dirty="0" sz="1050">
                <a:latin typeface="Segoe UI"/>
                <a:cs typeface="Segoe UI"/>
              </a:rPr>
              <a:t>Accuracy:</a:t>
            </a:r>
            <a:r>
              <a:rPr dirty="0" sz="1050" spc="-4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0.9400 Precision:0.9126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50">
              <a:latin typeface="Segoe UI"/>
              <a:cs typeface="Segoe UI"/>
            </a:endParaRPr>
          </a:p>
          <a:p>
            <a:pPr marL="1004569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Recall: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0.6483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egoe UI"/>
              <a:cs typeface="Segoe UI"/>
            </a:endParaRPr>
          </a:p>
          <a:p>
            <a:pPr marL="1004569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F1_score: </a:t>
            </a:r>
            <a:r>
              <a:rPr dirty="0" sz="1050" spc="-10">
                <a:latin typeface="Segoe UI"/>
                <a:cs typeface="Segoe UI"/>
              </a:rPr>
              <a:t>0.7581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50">
              <a:latin typeface="Segoe UI"/>
              <a:cs typeface="Segoe UI"/>
            </a:endParaRPr>
          </a:p>
          <a:p>
            <a:pPr marL="1004569">
              <a:lnSpc>
                <a:spcPct val="100000"/>
              </a:lnSpc>
            </a:pPr>
            <a:r>
              <a:rPr dirty="0" sz="1050" spc="-20">
                <a:latin typeface="Segoe UI"/>
                <a:cs typeface="Segoe UI"/>
              </a:rPr>
              <a:t>AUC-</a:t>
            </a:r>
            <a:r>
              <a:rPr dirty="0" sz="1050">
                <a:latin typeface="Segoe UI"/>
                <a:cs typeface="Segoe UI"/>
              </a:rPr>
              <a:t>ROC:</a:t>
            </a:r>
            <a:r>
              <a:rPr dirty="0" sz="1050" spc="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0.8547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egoe UI"/>
              <a:cs typeface="Segoe UI"/>
            </a:endParaRPr>
          </a:p>
          <a:p>
            <a:pPr marL="73787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Key</a:t>
            </a:r>
            <a:r>
              <a:rPr dirty="0" sz="1050" spc="-3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Insights:</a:t>
            </a:r>
            <a:endParaRPr sz="1050">
              <a:latin typeface="Segoe UI"/>
              <a:cs typeface="Segoe UI"/>
            </a:endParaRPr>
          </a:p>
          <a:p>
            <a:pPr marL="737870" marR="285115">
              <a:lnSpc>
                <a:spcPct val="136900"/>
              </a:lnSpc>
              <a:spcBef>
                <a:spcPts val="975"/>
              </a:spcBef>
            </a:pPr>
            <a:r>
              <a:rPr dirty="0" sz="1050">
                <a:latin typeface="Segoe UI"/>
                <a:cs typeface="Segoe UI"/>
              </a:rPr>
              <a:t>Decision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significantly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outperforms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Logistic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regression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all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key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performance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metrics,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particullarly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recall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precision.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It </a:t>
            </a:r>
            <a:r>
              <a:rPr dirty="0" sz="1050">
                <a:latin typeface="Segoe UI"/>
                <a:cs typeface="Segoe UI"/>
              </a:rPr>
              <a:t>correctly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identifies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high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proportion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actual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cases(recall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64.83%)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hile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maintaining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high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precision(91.26%).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means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it</a:t>
            </a:r>
            <a:endParaRPr sz="1050">
              <a:latin typeface="Segoe UI"/>
              <a:cs typeface="Segoe UI"/>
            </a:endParaRPr>
          </a:p>
          <a:p>
            <a:pPr marL="737870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Segoe UI"/>
                <a:cs typeface="Segoe UI"/>
              </a:rPr>
              <a:t>accurately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churners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without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many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false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positives.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egoe UI"/>
              <a:cs typeface="Segoe UI"/>
            </a:endParaRPr>
          </a:p>
          <a:p>
            <a:pPr marL="73787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Logistic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regression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shows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lower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recall(23.45%),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which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indicates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fails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identify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cases.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While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models's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AUC-</a:t>
            </a:r>
            <a:endParaRPr sz="1050">
              <a:latin typeface="Segoe UI"/>
              <a:cs typeface="Segoe UI"/>
            </a:endParaRPr>
          </a:p>
          <a:p>
            <a:pPr marL="737870" marR="549275">
              <a:lnSpc>
                <a:spcPct val="131000"/>
              </a:lnSpc>
              <a:spcBef>
                <a:spcPts val="75"/>
              </a:spcBef>
            </a:pPr>
            <a:r>
              <a:rPr dirty="0" sz="1050">
                <a:latin typeface="Segoe UI"/>
                <a:cs typeface="Segoe UI"/>
              </a:rPr>
              <a:t>ROC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score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still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reasonable(0.7819),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overall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effectiveness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identifying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churners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limited,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making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less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suitable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business objectives.</a:t>
            </a:r>
            <a:endParaRPr sz="1050">
              <a:latin typeface="Segoe UI"/>
              <a:cs typeface="Segoe UI"/>
            </a:endParaRPr>
          </a:p>
          <a:p>
            <a:pPr marL="737870">
              <a:lnSpc>
                <a:spcPct val="100000"/>
              </a:lnSpc>
              <a:spcBef>
                <a:spcPts val="990"/>
              </a:spcBef>
            </a:pPr>
            <a:r>
              <a:rPr dirty="0" sz="1050">
                <a:latin typeface="Segoe UI"/>
                <a:cs typeface="Segoe UI"/>
              </a:rPr>
              <a:t>Implications for </a:t>
            </a:r>
            <a:r>
              <a:rPr dirty="0" sz="1050" spc="-10">
                <a:latin typeface="Segoe UI"/>
                <a:cs typeface="Segoe UI"/>
              </a:rPr>
              <a:t>business</a:t>
            </a:r>
            <a:endParaRPr sz="1050">
              <a:latin typeface="Segoe UI"/>
              <a:cs typeface="Segoe UI"/>
            </a:endParaRPr>
          </a:p>
          <a:p>
            <a:pPr marL="737870" marR="30480">
              <a:lnSpc>
                <a:spcPct val="131000"/>
              </a:lnSpc>
              <a:spcBef>
                <a:spcPts val="1050"/>
              </a:spcBef>
            </a:pPr>
            <a:r>
              <a:rPr dirty="0" sz="1050">
                <a:latin typeface="Segoe UI"/>
                <a:cs typeface="Segoe UI"/>
              </a:rPr>
              <a:t>Decision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highly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effective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high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precision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recall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make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reliable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tool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identifying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at- </a:t>
            </a:r>
            <a:r>
              <a:rPr dirty="0" sz="1050">
                <a:latin typeface="Segoe UI"/>
                <a:cs typeface="Segoe UI"/>
              </a:rPr>
              <a:t>risk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allowing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company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take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proactive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measures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retain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these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customers.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interpretability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also</a:t>
            </a:r>
            <a:r>
              <a:rPr dirty="0" sz="1050" spc="-10">
                <a:latin typeface="Segoe UI"/>
                <a:cs typeface="Segoe UI"/>
              </a:rPr>
              <a:t> provides</a:t>
            </a:r>
            <a:endParaRPr sz="1050">
              <a:latin typeface="Segoe UI"/>
              <a:cs typeface="Segoe UI"/>
            </a:endParaRPr>
          </a:p>
          <a:p>
            <a:pPr marL="73787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Segoe UI"/>
                <a:cs typeface="Segoe UI"/>
              </a:rPr>
              <a:t>insights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key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factors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influencing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which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inform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targeted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interventions.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Segoe UI"/>
              <a:cs typeface="Segoe UI"/>
            </a:endParaRPr>
          </a:p>
          <a:p>
            <a:pPr marL="73787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Key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drivers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churn: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reveals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factors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such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contract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type,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tenure,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service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interactions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pricing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plans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are</a:t>
            </a:r>
            <a:endParaRPr sz="1050">
              <a:latin typeface="Segoe UI"/>
              <a:cs typeface="Segoe UI"/>
            </a:endParaRPr>
          </a:p>
          <a:p>
            <a:pPr marL="737870" marR="220345" indent="-675005">
              <a:lnSpc>
                <a:spcPct val="131000"/>
              </a:lnSpc>
              <a:spcBef>
                <a:spcPts val="75"/>
              </a:spcBef>
            </a:pPr>
            <a:r>
              <a:rPr dirty="0" baseline="-27777" sz="1200" spc="15">
                <a:latin typeface="Segoe UI"/>
                <a:cs typeface="Segoe UI"/>
              </a:rPr>
              <a:t>Loading</a:t>
            </a:r>
            <a:r>
              <a:rPr dirty="0" baseline="-27777" sz="1200">
                <a:latin typeface="Segoe UI"/>
                <a:cs typeface="Segoe UI"/>
              </a:rPr>
              <a:t> </a:t>
            </a:r>
            <a:r>
              <a:rPr dirty="0" baseline="-27777" sz="1200" spc="15">
                <a:latin typeface="Segoe UI"/>
                <a:cs typeface="Segoe UI"/>
              </a:rPr>
              <a:t>[MathJax]/jax/output/CommonHTML/fonts/TeX/fontdata.js</a:t>
            </a:r>
            <a:r>
              <a:rPr dirty="0" baseline="-27777" sz="1200" spc="607">
                <a:latin typeface="Segoe UI"/>
                <a:cs typeface="Segoe UI"/>
              </a:rPr>
              <a:t> </a:t>
            </a:r>
            <a:r>
              <a:rPr dirty="0" sz="1050" spc="10">
                <a:latin typeface="Segoe UI"/>
                <a:cs typeface="Segoe UI"/>
              </a:rPr>
              <a:t>ts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areas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where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1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company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10">
                <a:latin typeface="Segoe UI"/>
                <a:cs typeface="Segoe UI"/>
              </a:rPr>
              <a:t>can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focus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10">
                <a:latin typeface="Segoe UI"/>
                <a:cs typeface="Segoe UI"/>
              </a:rPr>
              <a:t>efforts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1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10">
                <a:latin typeface="Segoe UI"/>
                <a:cs typeface="Segoe UI"/>
              </a:rPr>
              <a:t>improve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satisfaction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1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reduce 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3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rate.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216024" y="425450"/>
            <a:ext cx="8135620" cy="3481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Segoe UI"/>
                <a:cs typeface="Segoe UI"/>
              </a:rPr>
              <a:t>Recommendations:</a:t>
            </a:r>
            <a:endParaRPr sz="1050">
              <a:latin typeface="Segoe UI"/>
              <a:cs typeface="Segoe UI"/>
            </a:endParaRPr>
          </a:p>
          <a:p>
            <a:pPr marL="12700" marR="238125">
              <a:lnSpc>
                <a:spcPct val="131000"/>
              </a:lnSpc>
              <a:spcBef>
                <a:spcPts val="1125"/>
              </a:spcBef>
            </a:pPr>
            <a:r>
              <a:rPr dirty="0" sz="1050">
                <a:latin typeface="Segoe UI"/>
                <a:cs typeface="Segoe UI"/>
              </a:rPr>
              <a:t>Implement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Decision</a:t>
            </a:r>
            <a:r>
              <a:rPr dirty="0" sz="1050" spc="-10">
                <a:latin typeface="Segoe UI"/>
                <a:cs typeface="Segoe UI"/>
              </a:rPr>
              <a:t> Tree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time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environment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monitor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these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predictions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trigger</a:t>
            </a:r>
            <a:r>
              <a:rPr dirty="0" sz="1050" spc="-10">
                <a:latin typeface="Segoe UI"/>
                <a:cs typeface="Segoe UI"/>
              </a:rPr>
              <a:t> targeted </a:t>
            </a:r>
            <a:r>
              <a:rPr dirty="0" sz="1050">
                <a:latin typeface="Segoe UI"/>
                <a:cs typeface="Segoe UI"/>
              </a:rPr>
              <a:t>retention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strategies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such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personalized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offers,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improved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service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loyalty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programs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high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risk</a:t>
            </a:r>
            <a:r>
              <a:rPr dirty="0" sz="1050" spc="-10">
                <a:latin typeface="Segoe UI"/>
                <a:cs typeface="Segoe UI"/>
              </a:rPr>
              <a:t> customers.</a:t>
            </a:r>
            <a:endParaRPr sz="1050">
              <a:latin typeface="Segoe UI"/>
              <a:cs typeface="Segoe UI"/>
            </a:endParaRPr>
          </a:p>
          <a:p>
            <a:pPr marL="12700" marR="204470">
              <a:lnSpc>
                <a:spcPct val="131000"/>
              </a:lnSpc>
              <a:spcBef>
                <a:spcPts val="1120"/>
              </a:spcBef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indicates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dissatisfaction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major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driver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Enhancing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service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offering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flexible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contract </a:t>
            </a:r>
            <a:r>
              <a:rPr dirty="0" sz="1050">
                <a:latin typeface="Segoe UI"/>
                <a:cs typeface="Segoe UI"/>
              </a:rPr>
              <a:t>options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addressing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common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pain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points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significantly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reduce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10">
                <a:latin typeface="Segoe UI"/>
                <a:cs typeface="Segoe UI"/>
              </a:rPr>
              <a:t> rates.</a:t>
            </a:r>
            <a:endParaRPr sz="1050">
              <a:latin typeface="Segoe UI"/>
              <a:cs typeface="Segoe UI"/>
            </a:endParaRPr>
          </a:p>
          <a:p>
            <a:pPr marL="12700" marR="5080">
              <a:lnSpc>
                <a:spcPct val="136900"/>
              </a:lnSpc>
              <a:spcBef>
                <a:spcPts val="975"/>
              </a:spcBef>
            </a:pPr>
            <a:r>
              <a:rPr dirty="0" sz="1050">
                <a:latin typeface="Segoe UI"/>
                <a:cs typeface="Segoe UI"/>
              </a:rPr>
              <a:t>Use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predictive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insights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segment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based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their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risk.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allows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allocate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resources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efficiently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and </a:t>
            </a:r>
            <a:r>
              <a:rPr dirty="0" sz="1050">
                <a:latin typeface="Segoe UI"/>
                <a:cs typeface="Segoe UI"/>
              </a:rPr>
              <a:t>focusing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retention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efforts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vulnerable</a:t>
            </a:r>
            <a:r>
              <a:rPr dirty="0" sz="1050" spc="-10">
                <a:latin typeface="Segoe UI"/>
                <a:cs typeface="Segoe UI"/>
              </a:rPr>
              <a:t> segments.</a:t>
            </a:r>
            <a:endParaRPr sz="1050">
              <a:latin typeface="Segoe UI"/>
              <a:cs typeface="Segoe UI"/>
            </a:endParaRPr>
          </a:p>
          <a:p>
            <a:pPr marL="12700" marR="59690">
              <a:lnSpc>
                <a:spcPct val="136900"/>
              </a:lnSpc>
              <a:spcBef>
                <a:spcPts val="975"/>
              </a:spcBef>
            </a:pPr>
            <a:r>
              <a:rPr dirty="0" sz="1050">
                <a:latin typeface="Segoe UI"/>
                <a:cs typeface="Segoe UI"/>
              </a:rPr>
              <a:t>Regularly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update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new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keep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accurate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reflective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changing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behavior.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Monitor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10">
                <a:latin typeface="Segoe UI"/>
                <a:cs typeface="Segoe UI"/>
              </a:rPr>
              <a:t> performance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refine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hyperparameters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needed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ensure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optimal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results.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050" spc="-10">
                <a:latin typeface="Segoe UI"/>
                <a:cs typeface="Segoe UI"/>
              </a:rPr>
              <a:t>Conclusion</a:t>
            </a:r>
            <a:endParaRPr sz="1050">
              <a:latin typeface="Segoe UI"/>
              <a:cs typeface="Segoe UI"/>
            </a:endParaRPr>
          </a:p>
          <a:p>
            <a:pPr marL="12700" marR="67945">
              <a:lnSpc>
                <a:spcPct val="136900"/>
              </a:lnSpc>
              <a:spcBef>
                <a:spcPts val="975"/>
              </a:spcBef>
            </a:pPr>
            <a:r>
              <a:rPr dirty="0" sz="1050">
                <a:latin typeface="Segoe UI"/>
                <a:cs typeface="Segoe UI"/>
              </a:rPr>
              <a:t>Decision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provides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SyriaTel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company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powerful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tool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predict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mitigate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churn.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implementing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0">
                <a:latin typeface="Segoe UI"/>
                <a:cs typeface="Segoe UI"/>
              </a:rPr>
              <a:t> model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acting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insights,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company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significantly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reduce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turnover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ultimately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enhancing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profitability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customer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50" spc="-10">
                <a:latin typeface="Segoe UI"/>
                <a:cs typeface="Segoe UI"/>
              </a:rPr>
              <a:t>loyalty.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1487" y="7062787"/>
            <a:ext cx="3333750" cy="180975"/>
          </a:xfrm>
          <a:prstGeom prst="rect">
            <a:avLst/>
          </a:prstGeom>
          <a:ln w="9524">
            <a:solidFill>
              <a:srgbClr val="94949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210"/>
              </a:spcBef>
            </a:pPr>
            <a:r>
              <a:rPr dirty="0" sz="800">
                <a:latin typeface="Segoe UI"/>
                <a:cs typeface="Segoe UI"/>
              </a:rPr>
              <a:t>Loading</a:t>
            </a:r>
            <a:r>
              <a:rPr dirty="0" sz="800" spc="160">
                <a:latin typeface="Segoe UI"/>
                <a:cs typeface="Segoe UI"/>
              </a:rPr>
              <a:t>  </a:t>
            </a:r>
            <a:r>
              <a:rPr dirty="0" sz="800" spc="-10">
                <a:latin typeface="Segoe UI"/>
                <a:cs typeface="Segoe UI"/>
              </a:rPr>
              <a:t>[MathJax]/jax/output/CommonHTML/fonts/TeX/fontdata.js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28712" y="933449"/>
            <a:ext cx="2200275" cy="9525"/>
          </a:xfrm>
          <a:custGeom>
            <a:avLst/>
            <a:gdLst/>
            <a:ahLst/>
            <a:cxnLst/>
            <a:rect l="l" t="t" r="r" b="b"/>
            <a:pathLst>
              <a:path w="2200275" h="9525">
                <a:moveTo>
                  <a:pt x="2200275" y="0"/>
                </a:moveTo>
                <a:lnTo>
                  <a:pt x="2200275" y="0"/>
                </a:lnTo>
                <a:lnTo>
                  <a:pt x="0" y="0"/>
                </a:lnTo>
                <a:lnTo>
                  <a:pt x="0" y="9525"/>
                </a:lnTo>
                <a:lnTo>
                  <a:pt x="2200275" y="9525"/>
                </a:lnTo>
                <a:lnTo>
                  <a:pt x="2200275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428987" y="933449"/>
            <a:ext cx="6134100" cy="9525"/>
          </a:xfrm>
          <a:custGeom>
            <a:avLst/>
            <a:gdLst/>
            <a:ahLst/>
            <a:cxnLst/>
            <a:rect l="l" t="t" r="r" b="b"/>
            <a:pathLst>
              <a:path w="6134100" h="9525">
                <a:moveTo>
                  <a:pt x="6134100" y="0"/>
                </a:moveTo>
                <a:lnTo>
                  <a:pt x="6134100" y="0"/>
                </a:lnTo>
                <a:lnTo>
                  <a:pt x="0" y="0"/>
                </a:lnTo>
                <a:lnTo>
                  <a:pt x="0" y="9525"/>
                </a:lnTo>
                <a:lnTo>
                  <a:pt x="6134100" y="9525"/>
                </a:lnTo>
                <a:lnTo>
                  <a:pt x="613410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28712" y="933449"/>
            <a:ext cx="2200275" cy="9525"/>
          </a:xfrm>
          <a:custGeom>
            <a:avLst/>
            <a:gdLst/>
            <a:ahLst/>
            <a:cxnLst/>
            <a:rect l="l" t="t" r="r" b="b"/>
            <a:pathLst>
              <a:path w="2200275" h="9525">
                <a:moveTo>
                  <a:pt x="2200275" y="0"/>
                </a:moveTo>
                <a:lnTo>
                  <a:pt x="2200275" y="0"/>
                </a:lnTo>
                <a:lnTo>
                  <a:pt x="0" y="0"/>
                </a:lnTo>
                <a:lnTo>
                  <a:pt x="0" y="9525"/>
                </a:lnTo>
                <a:lnTo>
                  <a:pt x="2200275" y="9525"/>
                </a:lnTo>
                <a:lnTo>
                  <a:pt x="2200275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428987" y="933449"/>
            <a:ext cx="6134100" cy="9525"/>
          </a:xfrm>
          <a:custGeom>
            <a:avLst/>
            <a:gdLst/>
            <a:ahLst/>
            <a:cxnLst/>
            <a:rect l="l" t="t" r="r" b="b"/>
            <a:pathLst>
              <a:path w="6134100" h="9525">
                <a:moveTo>
                  <a:pt x="6134100" y="0"/>
                </a:moveTo>
                <a:lnTo>
                  <a:pt x="6134100" y="0"/>
                </a:lnTo>
                <a:lnTo>
                  <a:pt x="0" y="0"/>
                </a:lnTo>
                <a:lnTo>
                  <a:pt x="0" y="9525"/>
                </a:lnTo>
                <a:lnTo>
                  <a:pt x="6134100" y="9525"/>
                </a:lnTo>
                <a:lnTo>
                  <a:pt x="613410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228724" y="5857874"/>
            <a:ext cx="161925" cy="161925"/>
            <a:chOff x="1228724" y="5857874"/>
            <a:chExt cx="161925" cy="161925"/>
          </a:xfrm>
        </p:grpSpPr>
        <p:sp>
          <p:nvSpPr>
            <p:cNvPr id="7" name="object 7" descr=""/>
            <p:cNvSpPr/>
            <p:nvPr/>
          </p:nvSpPr>
          <p:spPr>
            <a:xfrm>
              <a:off x="1228724" y="5857874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85874" y="5905499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38099" y="66674"/>
                  </a:moveTo>
                  <a:lnTo>
                    <a:pt x="0" y="33337"/>
                  </a:lnTo>
                  <a:lnTo>
                    <a:pt x="38099" y="0"/>
                  </a:lnTo>
                  <a:lnTo>
                    <a:pt x="38099" y="66674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390649" y="5857874"/>
            <a:ext cx="8172450" cy="161925"/>
            <a:chOff x="1390649" y="5857874"/>
            <a:chExt cx="8172450" cy="161925"/>
          </a:xfrm>
        </p:grpSpPr>
        <p:sp>
          <p:nvSpPr>
            <p:cNvPr id="10" name="object 10" descr=""/>
            <p:cNvSpPr/>
            <p:nvPr/>
          </p:nvSpPr>
          <p:spPr>
            <a:xfrm>
              <a:off x="9401174" y="5857874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9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61924" y="0"/>
                  </a:lnTo>
                  <a:lnTo>
                    <a:pt x="1619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467849" y="5905499"/>
              <a:ext cx="38100" cy="66675"/>
            </a:xfrm>
            <a:custGeom>
              <a:avLst/>
              <a:gdLst/>
              <a:ahLst/>
              <a:cxnLst/>
              <a:rect l="l" t="t" r="r" b="b"/>
              <a:pathLst>
                <a:path w="38100" h="66675">
                  <a:moveTo>
                    <a:pt x="0" y="66674"/>
                  </a:moveTo>
                  <a:lnTo>
                    <a:pt x="0" y="0"/>
                  </a:lnTo>
                  <a:lnTo>
                    <a:pt x="38099" y="33337"/>
                  </a:lnTo>
                  <a:lnTo>
                    <a:pt x="0" y="66674"/>
                  </a:lnTo>
                  <a:close/>
                </a:path>
              </a:pathLst>
            </a:custGeom>
            <a:solidFill>
              <a:srgbClr val="4F4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90649" y="5857874"/>
              <a:ext cx="8010525" cy="161925"/>
            </a:xfrm>
            <a:custGeom>
              <a:avLst/>
              <a:gdLst/>
              <a:ahLst/>
              <a:cxnLst/>
              <a:rect l="l" t="t" r="r" b="b"/>
              <a:pathLst>
                <a:path w="8010525" h="161925">
                  <a:moveTo>
                    <a:pt x="80105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8010524" y="0"/>
                  </a:lnTo>
                  <a:lnTo>
                    <a:pt x="8010524" y="1619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90649" y="5876924"/>
              <a:ext cx="6467475" cy="123825"/>
            </a:xfrm>
            <a:custGeom>
              <a:avLst/>
              <a:gdLst/>
              <a:ahLst/>
              <a:cxnLst/>
              <a:rect l="l" t="t" r="r" b="b"/>
              <a:pathLst>
                <a:path w="6467475" h="123825">
                  <a:moveTo>
                    <a:pt x="6467474" y="123824"/>
                  </a:moveTo>
                  <a:lnTo>
                    <a:pt x="0" y="123824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4" y="1238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228724" y="419583"/>
          <a:ext cx="2305050" cy="4840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/>
                <a:gridCol w="376554"/>
                <a:gridCol w="538480"/>
                <a:gridCol w="936625"/>
              </a:tblGrid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state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marL="133350" marR="49530" indent="-76835">
                        <a:lnSpc>
                          <a:spcPct val="111100"/>
                        </a:lnSpc>
                        <a:spcBef>
                          <a:spcPts val="55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account length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9850"/>
                </a:tc>
                <a:tc>
                  <a:txBody>
                    <a:bodyPr/>
                    <a:lstStyle/>
                    <a:p>
                      <a:pPr marL="56515" marR="78105" indent="27305">
                        <a:lnSpc>
                          <a:spcPct val="111100"/>
                        </a:lnSpc>
                        <a:spcBef>
                          <a:spcPts val="550"/>
                        </a:spcBef>
                        <a:tabLst>
                          <a:tab pos="509270" algn="l"/>
                        </a:tabLst>
                      </a:pPr>
                      <a:r>
                        <a:rPr dirty="0" sz="900" spc="-20" b="1">
                          <a:latin typeface="Segoe UI"/>
                          <a:cs typeface="Segoe UI"/>
                        </a:rPr>
                        <a:t>area</a:t>
                      </a:r>
                      <a:r>
                        <a:rPr dirty="0" sz="900" b="1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10" b="1">
                          <a:latin typeface="Segoe UI"/>
                          <a:cs typeface="Segoe UI"/>
                        </a:rPr>
                        <a:t>phone </a:t>
                      </a:r>
                      <a:r>
                        <a:rPr dirty="0" sz="900" b="1">
                          <a:latin typeface="Segoe UI"/>
                          <a:cs typeface="Segoe UI"/>
                        </a:rPr>
                        <a:t>code</a:t>
                      </a:r>
                      <a:r>
                        <a:rPr dirty="0" sz="900" spc="190" b="1">
                          <a:latin typeface="Segoe UI"/>
                          <a:cs typeface="Segoe UI"/>
                        </a:rPr>
                        <a:t>  </a:t>
                      </a:r>
                      <a:r>
                        <a:rPr dirty="0" sz="900" spc="-10" b="1">
                          <a:latin typeface="Segoe UI"/>
                          <a:cs typeface="Segoe UI"/>
                        </a:rPr>
                        <a:t>number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9850"/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KS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128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5875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619125" algn="l"/>
                        </a:tabLst>
                      </a:pPr>
                      <a:r>
                        <a:rPr dirty="0" baseline="-37037" sz="1350" spc="-37">
                          <a:latin typeface="Segoe UI"/>
                          <a:cs typeface="Segoe UI"/>
                        </a:rPr>
                        <a:t>415</a:t>
                      </a:r>
                      <a:r>
                        <a:rPr dirty="0" baseline="-37037" sz="135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382-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603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4657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71120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OH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107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619125" algn="l"/>
                        </a:tabLst>
                      </a:pPr>
                      <a:r>
                        <a:rPr dirty="0" baseline="-37037" sz="1350" spc="-37">
                          <a:latin typeface="Segoe UI"/>
                          <a:cs typeface="Segoe UI"/>
                        </a:rPr>
                        <a:t>415</a:t>
                      </a:r>
                      <a:r>
                        <a:rPr dirty="0" baseline="-37037" sz="135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371-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603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7191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NJ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137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619125" algn="l"/>
                        </a:tabLst>
                      </a:pPr>
                      <a:r>
                        <a:rPr dirty="0" baseline="-37037" sz="1350" spc="-37">
                          <a:latin typeface="Segoe UI"/>
                          <a:cs typeface="Segoe UI"/>
                        </a:rPr>
                        <a:t>415</a:t>
                      </a:r>
                      <a:r>
                        <a:rPr dirty="0" baseline="-37037" sz="135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358-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603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1921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OH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84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619125" algn="l"/>
                        </a:tabLst>
                      </a:pPr>
                      <a:r>
                        <a:rPr dirty="0" baseline="-37037" sz="1350" spc="-37">
                          <a:latin typeface="Segoe UI"/>
                          <a:cs typeface="Segoe UI"/>
                        </a:rPr>
                        <a:t>408</a:t>
                      </a:r>
                      <a:r>
                        <a:rPr dirty="0" baseline="-37037" sz="135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375-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603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9999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50" b="1">
                          <a:latin typeface="Segoe UI"/>
                          <a:cs typeface="Segoe UI"/>
                        </a:rPr>
                        <a:t>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OK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75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619125" algn="l"/>
                        </a:tabLst>
                      </a:pPr>
                      <a:r>
                        <a:rPr dirty="0" baseline="-37037" sz="1350" spc="-37">
                          <a:latin typeface="Segoe UI"/>
                          <a:cs typeface="Segoe UI"/>
                        </a:rPr>
                        <a:t>415</a:t>
                      </a:r>
                      <a:r>
                        <a:rPr dirty="0" baseline="-37037" sz="135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330-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603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6626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</a:tr>
              <a:tr h="342265"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 b="1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819"/>
                        </a:spcBef>
                        <a:tabLst>
                          <a:tab pos="535305" algn="l"/>
                        </a:tabLst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</a:tr>
              <a:tr h="380365"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0" b="1">
                          <a:latin typeface="Segoe UI"/>
                          <a:cs typeface="Segoe UI"/>
                        </a:rPr>
                        <a:t>3328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AZ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192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619125" algn="l"/>
                        </a:tabLst>
                      </a:pPr>
                      <a:r>
                        <a:rPr dirty="0" baseline="-37037" sz="1350" spc="-37">
                          <a:latin typeface="Segoe UI"/>
                          <a:cs typeface="Segoe UI"/>
                        </a:rPr>
                        <a:t>415</a:t>
                      </a:r>
                      <a:r>
                        <a:rPr dirty="0" baseline="-37037" sz="135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414-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603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4276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27940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0" b="1">
                          <a:latin typeface="Segoe UI"/>
                          <a:cs typeface="Segoe UI"/>
                        </a:rPr>
                        <a:t>3329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WV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68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619125" algn="l"/>
                        </a:tabLst>
                      </a:pPr>
                      <a:r>
                        <a:rPr dirty="0" baseline="-37037" sz="1350" spc="-37">
                          <a:latin typeface="Segoe UI"/>
                          <a:cs typeface="Segoe UI"/>
                        </a:rPr>
                        <a:t>415</a:t>
                      </a:r>
                      <a:r>
                        <a:rPr dirty="0" baseline="-37037" sz="135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370-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603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3271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0" b="1">
                          <a:latin typeface="Segoe UI"/>
                          <a:cs typeface="Segoe UI"/>
                        </a:rPr>
                        <a:t>3330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RI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28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619125" algn="l"/>
                        </a:tabLst>
                      </a:pPr>
                      <a:r>
                        <a:rPr dirty="0" baseline="-37037" sz="1350" spc="-37">
                          <a:latin typeface="Segoe UI"/>
                          <a:cs typeface="Segoe UI"/>
                        </a:rPr>
                        <a:t>510</a:t>
                      </a:r>
                      <a:r>
                        <a:rPr dirty="0" baseline="-37037" sz="135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328-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603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8230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0" b="1">
                          <a:latin typeface="Segoe UI"/>
                          <a:cs typeface="Segoe UI"/>
                        </a:rPr>
                        <a:t>3331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CT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184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619125" algn="l"/>
                        </a:tabLst>
                      </a:pPr>
                      <a:r>
                        <a:rPr dirty="0" baseline="-37037" sz="1350" spc="-37">
                          <a:latin typeface="Segoe UI"/>
                          <a:cs typeface="Segoe UI"/>
                        </a:rPr>
                        <a:t>510</a:t>
                      </a:r>
                      <a:r>
                        <a:rPr dirty="0" baseline="-37037" sz="135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364-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6032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6381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ts val="1025"/>
                        </a:lnSpc>
                      </a:pPr>
                      <a:r>
                        <a:rPr dirty="0" sz="900" spc="-20" b="1">
                          <a:latin typeface="Segoe UI"/>
                          <a:cs typeface="Segoe UI"/>
                        </a:rPr>
                        <a:t>3332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ts val="1025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TN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ts val="1025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74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489584" algn="l"/>
                        </a:tabLst>
                      </a:pPr>
                      <a:r>
                        <a:rPr dirty="0" baseline="-37037" sz="1350" spc="-37">
                          <a:latin typeface="Segoe UI"/>
                          <a:cs typeface="Segoe UI"/>
                        </a:rPr>
                        <a:t>415</a:t>
                      </a:r>
                      <a:r>
                        <a:rPr dirty="0" baseline="-37037" sz="135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0">
                          <a:latin typeface="Segoe UI"/>
                          <a:cs typeface="Segoe UI"/>
                        </a:rPr>
                        <a:t>400-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66040"/>
                </a:tc>
              </a:tr>
            </a:tbl>
          </a:graphicData>
        </a:graphic>
      </p:graphicFrame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030438" y="419583"/>
          <a:ext cx="6639559" cy="4841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725"/>
                <a:gridCol w="370840"/>
                <a:gridCol w="625474"/>
                <a:gridCol w="556260"/>
                <a:gridCol w="356235"/>
                <a:gridCol w="1050925"/>
                <a:gridCol w="476885"/>
                <a:gridCol w="546100"/>
                <a:gridCol w="400050"/>
                <a:gridCol w="476885"/>
                <a:gridCol w="472439"/>
              </a:tblGrid>
              <a:tr h="942340"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international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algn="r" marR="723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 b="1">
                          <a:latin typeface="Segoe UI"/>
                          <a:cs typeface="Segoe UI"/>
                        </a:rPr>
                        <a:t>plan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7239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85090"/>
                </a:tc>
                <a:tc>
                  <a:txBody>
                    <a:bodyPr/>
                    <a:lstStyle/>
                    <a:p>
                      <a:pPr algn="just" marL="80010" marR="49530" indent="-46355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voice </a:t>
                      </a:r>
                      <a:r>
                        <a:rPr dirty="0" sz="900" spc="-20" b="1">
                          <a:latin typeface="Segoe UI"/>
                          <a:cs typeface="Segoe UI"/>
                        </a:rPr>
                        <a:t>mail plan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yes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number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algn="r" marL="57150" marR="49530" indent="217804">
                        <a:lnSpc>
                          <a:spcPct val="111100"/>
                        </a:lnSpc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vmail messages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25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r" marL="294640" marR="59690" indent="-59055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total </a:t>
                      </a:r>
                      <a:r>
                        <a:rPr dirty="0" sz="900" spc="-25" b="1">
                          <a:latin typeface="Segoe UI"/>
                          <a:cs typeface="Segoe UI"/>
                        </a:rPr>
                        <a:t>day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minutes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265.1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just" marL="67310" marR="50165" indent="-20955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total </a:t>
                      </a:r>
                      <a:r>
                        <a:rPr dirty="0" sz="900" spc="-25" b="1">
                          <a:latin typeface="Segoe UI"/>
                          <a:cs typeface="Segoe UI"/>
                        </a:rPr>
                        <a:t>day </a:t>
                      </a:r>
                      <a:r>
                        <a:rPr dirty="0" sz="900" spc="-10" b="1">
                          <a:latin typeface="Segoe UI"/>
                          <a:cs typeface="Segoe UI"/>
                        </a:rPr>
                        <a:t>calls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110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741045" algn="l"/>
                        </a:tabLst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total</a:t>
                      </a:r>
                      <a:r>
                        <a:rPr dirty="0" sz="900" b="1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10" b="1">
                          <a:latin typeface="Segoe UI"/>
                          <a:cs typeface="Segoe UI"/>
                        </a:rPr>
                        <a:t>total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marL="56515" marR="49530" indent="168910">
                        <a:lnSpc>
                          <a:spcPct val="111100"/>
                        </a:lnSpc>
                        <a:tabLst>
                          <a:tab pos="762000" algn="l"/>
                          <a:tab pos="808990" algn="l"/>
                        </a:tabLst>
                      </a:pPr>
                      <a:r>
                        <a:rPr dirty="0" sz="900" b="1">
                          <a:latin typeface="Segoe UI"/>
                          <a:cs typeface="Segoe UI"/>
                        </a:rPr>
                        <a:t>day</a:t>
                      </a:r>
                      <a:r>
                        <a:rPr dirty="0" sz="900" spc="190" b="1">
                          <a:latin typeface="Segoe UI"/>
                          <a:cs typeface="Segoe UI"/>
                        </a:rPr>
                        <a:t>  </a:t>
                      </a:r>
                      <a:r>
                        <a:rPr dirty="0" sz="900" spc="-25" b="1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 b="1">
                          <a:latin typeface="Segoe UI"/>
                          <a:cs typeface="Segoe UI"/>
                        </a:rPr>
                        <a:t>		</a:t>
                      </a:r>
                      <a:r>
                        <a:rPr dirty="0" sz="900" spc="-25" b="1">
                          <a:latin typeface="Segoe UI"/>
                          <a:cs typeface="Segoe UI"/>
                        </a:rPr>
                        <a:t>eve </a:t>
                      </a:r>
                      <a:r>
                        <a:rPr dirty="0" sz="900" spc="-10" b="1">
                          <a:latin typeface="Segoe UI"/>
                          <a:cs typeface="Segoe UI"/>
                        </a:rPr>
                        <a:t>charge</a:t>
                      </a:r>
                      <a:r>
                        <a:rPr dirty="0" sz="900" b="1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10" b="1">
                          <a:latin typeface="Segoe UI"/>
                          <a:cs typeface="Segoe UI"/>
                        </a:rPr>
                        <a:t>calls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  <a:tabLst>
                          <a:tab pos="552450" algn="l"/>
                          <a:tab pos="870585" algn="l"/>
                        </a:tabLst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45.07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99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r" marL="234950" marR="49530" indent="-67945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total </a:t>
                      </a:r>
                      <a:r>
                        <a:rPr dirty="0" sz="900" spc="-25" b="1">
                          <a:latin typeface="Segoe UI"/>
                          <a:cs typeface="Segoe UI"/>
                        </a:rPr>
                        <a:t>eve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charge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16.78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L="202565" marR="49530" indent="33020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total night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minutes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244.7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just" marL="57150" marR="49530" indent="33020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total night calls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91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L="56515" marR="49530" indent="109855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dirty="0" sz="900" spc="-20" b="1">
                          <a:latin typeface="Segoe UI"/>
                          <a:cs typeface="Segoe UI"/>
                        </a:rPr>
                        <a:t>total </a:t>
                      </a:r>
                      <a:r>
                        <a:rPr dirty="0" sz="900" spc="-10" b="1">
                          <a:latin typeface="Segoe UI"/>
                          <a:cs typeface="Segoe UI"/>
                        </a:rPr>
                        <a:t>night charge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11.01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L="309880" marR="8255" indent="-74295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dirty="0" sz="900" spc="-20" b="1">
                          <a:latin typeface="Segoe UI"/>
                          <a:cs typeface="Segoe UI"/>
                        </a:rPr>
                        <a:t>tota </a:t>
                      </a:r>
                      <a:r>
                        <a:rPr dirty="0" sz="900" spc="-25" b="1">
                          <a:latin typeface="Segoe UI"/>
                          <a:cs typeface="Segoe UI"/>
                        </a:rPr>
                        <a:t>int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algn="r" marR="2603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10" b="1">
                          <a:latin typeface="Segoe UI"/>
                          <a:cs typeface="Segoe UI"/>
                        </a:rPr>
                        <a:t>minute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374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10.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70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7239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yes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26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161.6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123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  <a:tabLst>
                          <a:tab pos="403860" algn="l"/>
                          <a:tab pos="660400" algn="l"/>
                        </a:tabLst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27.47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103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16.62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254.4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103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11.45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374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13.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7239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50"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243.4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114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  <a:tabLst>
                          <a:tab pos="403860" algn="l"/>
                          <a:tab pos="660400" algn="l"/>
                        </a:tabLst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41.38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110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10.30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162.6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104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7.32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374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12.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7239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yes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50"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299.4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71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  <a:tabLst>
                          <a:tab pos="403860" algn="l"/>
                          <a:tab pos="721995" algn="l"/>
                        </a:tabLst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50.90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88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5.26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196.9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89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8.86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374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6.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7239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yes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50"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166.7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113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  <a:tabLst>
                          <a:tab pos="403860" algn="l"/>
                          <a:tab pos="660400" algn="l"/>
                        </a:tabLst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28.34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122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12.61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186.9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121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8.41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374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10.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</a:tr>
              <a:tr h="342265"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  <a:tabLst>
                          <a:tab pos="207010" algn="l"/>
                          <a:tab pos="573405" algn="l"/>
                        </a:tabLst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50">
                          <a:latin typeface="Segoe UI"/>
                          <a:cs typeface="Segoe UI"/>
                        </a:rPr>
                        <a:t>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</a:tr>
              <a:tr h="380365"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yes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36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156.2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77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819"/>
                        </a:spcBef>
                        <a:tabLst>
                          <a:tab pos="403860" algn="l"/>
                          <a:tab pos="660400" algn="l"/>
                        </a:tabLst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26.55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126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18.32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279.1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83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12.56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9.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7239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50"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231.1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57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  <a:tabLst>
                          <a:tab pos="403860" algn="l"/>
                          <a:tab pos="721995" algn="l"/>
                        </a:tabLst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39.29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55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13.04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191.3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123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8.61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374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9.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7239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50"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180.8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109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  <a:tabLst>
                          <a:tab pos="403860" algn="l"/>
                          <a:tab pos="721995" algn="l"/>
                        </a:tabLst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30.74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58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24.55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191.9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91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8.64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374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14.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7239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yes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50">
                          <a:latin typeface="Segoe UI"/>
                          <a:cs typeface="Segoe UI"/>
                        </a:rPr>
                        <a:t>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213.8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105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  <a:tabLst>
                          <a:tab pos="403860" algn="l"/>
                          <a:tab pos="721995" algn="l"/>
                        </a:tabLst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36.35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84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13.57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139.2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137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ct val="100000"/>
                        </a:lnSpc>
                      </a:pPr>
                      <a:r>
                        <a:rPr dirty="0" sz="900" spc="-20">
                          <a:latin typeface="Segoe UI"/>
                          <a:cs typeface="Segoe UI"/>
                        </a:rPr>
                        <a:t>6.26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3746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5.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72390">
                        <a:lnSpc>
                          <a:spcPts val="1025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no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ts val="1025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yes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ts val="1025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25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ts val="1025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234.4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ts val="1025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113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ts val="1025"/>
                        </a:lnSpc>
                        <a:tabLst>
                          <a:tab pos="403860" algn="l"/>
                          <a:tab pos="721995" algn="l"/>
                        </a:tabLst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39.85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...</a:t>
                      </a:r>
                      <a:r>
                        <a:rPr dirty="0" sz="900"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900" spc="-25">
                          <a:latin typeface="Segoe UI"/>
                          <a:cs typeface="Segoe UI"/>
                        </a:rPr>
                        <a:t>82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ts val="1025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22.60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ts val="1025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241.4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50165">
                        <a:lnSpc>
                          <a:spcPts val="1025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77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49530">
                        <a:lnSpc>
                          <a:spcPts val="1025"/>
                        </a:lnSpc>
                      </a:pPr>
                      <a:r>
                        <a:rPr dirty="0" sz="900" spc="-10">
                          <a:latin typeface="Segoe UI"/>
                          <a:cs typeface="Segoe UI"/>
                        </a:rPr>
                        <a:t>10.86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R="37465">
                        <a:lnSpc>
                          <a:spcPts val="1025"/>
                        </a:lnSpc>
                      </a:pPr>
                      <a:r>
                        <a:rPr dirty="0" sz="900" spc="-25">
                          <a:latin typeface="Segoe UI"/>
                          <a:cs typeface="Segoe UI"/>
                        </a:rPr>
                        <a:t>13.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795"/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1216024" y="5187950"/>
            <a:ext cx="2167890" cy="51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Segoe UI"/>
                <a:cs typeface="Segoe UI"/>
              </a:rPr>
              <a:t>4344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3333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rows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×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21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columns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63649" y="6416674"/>
            <a:ext cx="2544445" cy="4597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70"/>
              </a:spcBef>
            </a:pPr>
            <a:r>
              <a:rPr dirty="0" sz="950">
                <a:latin typeface="Consolas"/>
                <a:cs typeface="Consolas"/>
              </a:rPr>
              <a:t>&lt;class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'pandas.core.frame.DataFrame'&gt; </a:t>
            </a:r>
            <a:r>
              <a:rPr dirty="0" sz="950">
                <a:latin typeface="Consolas"/>
                <a:cs typeface="Consolas"/>
              </a:rPr>
              <a:t>RangeIndex: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3333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entries,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0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 spc="-20">
                <a:latin typeface="Consolas"/>
                <a:cs typeface="Consolas"/>
              </a:rPr>
              <a:t>3332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085"/>
              </a:lnSpc>
            </a:pPr>
            <a:r>
              <a:rPr dirty="0" sz="950">
                <a:latin typeface="Consolas"/>
                <a:cs typeface="Consolas"/>
              </a:rPr>
              <a:t>Data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columns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(total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21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columns):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31813" y="6845300"/>
            <a:ext cx="7067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4480" algn="l"/>
              </a:tabLst>
            </a:pPr>
            <a:r>
              <a:rPr dirty="0" sz="950" spc="-50">
                <a:latin typeface="Consolas"/>
                <a:cs typeface="Consolas"/>
              </a:rPr>
              <a:t>#</a:t>
            </a:r>
            <a:r>
              <a:rPr dirty="0" sz="950">
                <a:latin typeface="Consolas"/>
                <a:cs typeface="Consolas"/>
              </a:rPr>
              <a:t>	</a:t>
            </a:r>
            <a:r>
              <a:rPr dirty="0" sz="950" spc="-10">
                <a:latin typeface="Consolas"/>
                <a:cs typeface="Consolas"/>
              </a:rPr>
              <a:t>Column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238041" y="6845300"/>
            <a:ext cx="978535" cy="316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1135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Non-Null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Count</a:t>
            </a:r>
            <a:endParaRPr sz="950">
              <a:latin typeface="Consolas"/>
              <a:cs typeface="Consolas"/>
            </a:endParaRPr>
          </a:p>
          <a:p>
            <a:pPr algn="r" marR="5080">
              <a:lnSpc>
                <a:spcPts val="1130"/>
              </a:lnSpc>
            </a:pPr>
            <a:r>
              <a:rPr dirty="0" sz="950">
                <a:latin typeface="Consolas"/>
                <a:cs typeface="Consolas"/>
              </a:rPr>
              <a:t>-----</a:t>
            </a:r>
            <a:r>
              <a:rPr dirty="0" sz="950" spc="-50">
                <a:latin typeface="Consolas"/>
                <a:cs typeface="Consolas"/>
              </a:rPr>
              <a:t>-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327230" y="6845300"/>
            <a:ext cx="434340" cy="4597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135"/>
              </a:lnSpc>
              <a:spcBef>
                <a:spcPts val="125"/>
              </a:spcBef>
            </a:pPr>
            <a:r>
              <a:rPr dirty="0" sz="950" spc="-10">
                <a:latin typeface="Consolas"/>
                <a:cs typeface="Consolas"/>
              </a:rPr>
              <a:t>Dtype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125"/>
              </a:lnSpc>
            </a:pPr>
            <a:r>
              <a:rPr dirty="0" sz="950">
                <a:latin typeface="Consolas"/>
                <a:cs typeface="Consolas"/>
              </a:rPr>
              <a:t>----</a:t>
            </a:r>
            <a:r>
              <a:rPr dirty="0" sz="950" spc="-50">
                <a:latin typeface="Consolas"/>
                <a:cs typeface="Consolas"/>
              </a:rPr>
              <a:t>-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130"/>
              </a:lnSpc>
            </a:pPr>
            <a:r>
              <a:rPr dirty="0" sz="950" spc="-10">
                <a:latin typeface="Consolas"/>
                <a:cs typeface="Consolas"/>
              </a:rPr>
              <a:t>object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782677" y="7131050"/>
            <a:ext cx="3663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-</a:t>
            </a:r>
            <a:r>
              <a:rPr dirty="0" sz="950" spc="-20">
                <a:latin typeface="Consolas"/>
                <a:cs typeface="Consolas"/>
              </a:rPr>
              <a:t>null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76349" y="7032738"/>
            <a:ext cx="2519045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905"/>
              </a:lnSpc>
              <a:tabLst>
                <a:tab pos="339725" algn="l"/>
                <a:tab pos="1974214" algn="l"/>
              </a:tabLst>
            </a:pPr>
            <a:r>
              <a:rPr dirty="0" sz="950">
                <a:latin typeface="Consolas"/>
                <a:cs typeface="Consolas"/>
              </a:rPr>
              <a:t>--</a:t>
            </a:r>
            <a:r>
              <a:rPr dirty="0" sz="950" spc="-50">
                <a:latin typeface="Consolas"/>
                <a:cs typeface="Consolas"/>
              </a:rPr>
              <a:t>-</a:t>
            </a:r>
            <a:r>
              <a:rPr dirty="0" sz="950">
                <a:latin typeface="Consolas"/>
                <a:cs typeface="Consolas"/>
              </a:rPr>
              <a:t>	-----</a:t>
            </a:r>
            <a:r>
              <a:rPr dirty="0" sz="950" spc="-50">
                <a:latin typeface="Consolas"/>
                <a:cs typeface="Consolas"/>
              </a:rPr>
              <a:t>-</a:t>
            </a:r>
            <a:r>
              <a:rPr dirty="0" sz="950">
                <a:latin typeface="Consolas"/>
                <a:cs typeface="Consolas"/>
              </a:rPr>
              <a:t>	-------</a:t>
            </a:r>
            <a:r>
              <a:rPr dirty="0" sz="950" spc="-50">
                <a:latin typeface="Consolas"/>
                <a:cs typeface="Consolas"/>
              </a:rPr>
              <a:t>-</a:t>
            </a:r>
            <a:endParaRPr sz="950">
              <a:latin typeface="Consolas"/>
              <a:cs typeface="Consolas"/>
            </a:endParaRPr>
          </a:p>
          <a:p>
            <a:pPr algn="r">
              <a:lnSpc>
                <a:spcPts val="1130"/>
              </a:lnSpc>
              <a:tabLst>
                <a:tab pos="271780" algn="l"/>
                <a:tab pos="1905635" algn="l"/>
              </a:tabLst>
            </a:pPr>
            <a:r>
              <a:rPr dirty="0" sz="950" spc="-50">
                <a:latin typeface="Consolas"/>
                <a:cs typeface="Consolas"/>
              </a:rPr>
              <a:t>0</a:t>
            </a:r>
            <a:r>
              <a:rPr dirty="0" sz="950">
                <a:latin typeface="Consolas"/>
                <a:cs typeface="Consolas"/>
              </a:rPr>
              <a:t>	</a:t>
            </a:r>
            <a:r>
              <a:rPr dirty="0" sz="950" spc="-10">
                <a:latin typeface="Consolas"/>
                <a:cs typeface="Consolas"/>
              </a:rPr>
              <a:t>state</a:t>
            </a:r>
            <a:r>
              <a:rPr dirty="0" sz="950">
                <a:latin typeface="Consolas"/>
                <a:cs typeface="Consolas"/>
              </a:rPr>
              <a:t>	3333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non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14164" y="4064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Out[11]: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14164" y="6159499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[12]: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33487" y="6119811"/>
            <a:ext cx="8324850" cy="266700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434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info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66725" y="7058025"/>
            <a:ext cx="3343275" cy="190500"/>
          </a:xfrm>
          <a:custGeom>
            <a:avLst/>
            <a:gdLst/>
            <a:ahLst/>
            <a:cxnLst/>
            <a:rect l="l" t="t" r="r" b="b"/>
            <a:pathLst>
              <a:path w="3343275" h="190500">
                <a:moveTo>
                  <a:pt x="3343274" y="190499"/>
                </a:moveTo>
                <a:lnTo>
                  <a:pt x="0" y="190499"/>
                </a:lnTo>
                <a:lnTo>
                  <a:pt x="0" y="0"/>
                </a:lnTo>
                <a:lnTo>
                  <a:pt x="3343274" y="0"/>
                </a:lnTo>
                <a:lnTo>
                  <a:pt x="3343274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471487" y="7062787"/>
            <a:ext cx="3333750" cy="180975"/>
          </a:xfrm>
          <a:prstGeom prst="rect">
            <a:avLst/>
          </a:prstGeom>
          <a:ln w="9524">
            <a:solidFill>
              <a:srgbClr val="94949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210"/>
              </a:spcBef>
            </a:pPr>
            <a:r>
              <a:rPr dirty="0" sz="800">
                <a:latin typeface="Segoe UI"/>
                <a:cs typeface="Segoe UI"/>
              </a:rPr>
              <a:t>Loading</a:t>
            </a:r>
            <a:r>
              <a:rPr dirty="0" sz="800" spc="160">
                <a:latin typeface="Segoe UI"/>
                <a:cs typeface="Segoe UI"/>
              </a:rPr>
              <a:t>  </a:t>
            </a:r>
            <a:r>
              <a:rPr dirty="0" sz="800" spc="-10">
                <a:latin typeface="Segoe UI"/>
                <a:cs typeface="Segoe UI"/>
              </a:rPr>
              <a:t>[MathJax]/jax/output/CommonHTML/fonts/TeX/fontdata.js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28" name="object 28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16024" y="3197225"/>
            <a:ext cx="8029575" cy="235712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59690" marR="4693285">
              <a:lnSpc>
                <a:spcPts val="1130"/>
              </a:lnSpc>
              <a:spcBef>
                <a:spcPts val="170"/>
              </a:spcBef>
            </a:pPr>
            <a:r>
              <a:rPr dirty="0" sz="950">
                <a:latin typeface="Consolas"/>
                <a:cs typeface="Consolas"/>
              </a:rPr>
              <a:t>dtypes: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bool(1),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float64(8),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int64(8),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object(4) </a:t>
            </a:r>
            <a:r>
              <a:rPr dirty="0" sz="950">
                <a:latin typeface="Consolas"/>
                <a:cs typeface="Consolas"/>
              </a:rPr>
              <a:t>memory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usage: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524.2+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KB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dataset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contains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3333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rows,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each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20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columns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1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target</a:t>
            </a:r>
            <a:r>
              <a:rPr dirty="0" sz="1050" spc="-10">
                <a:latin typeface="Segoe UI"/>
                <a:cs typeface="Segoe UI"/>
              </a:rPr>
              <a:t> column: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050" spc="-10">
                <a:latin typeface="Segoe UI"/>
                <a:cs typeface="Segoe UI"/>
              </a:rPr>
              <a:t>Target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variable:</a:t>
            </a:r>
            <a:r>
              <a:rPr dirty="0" sz="1050" spc="330">
                <a:latin typeface="Segoe UI"/>
                <a:cs typeface="Segoe UI"/>
              </a:rPr>
              <a:t> </a:t>
            </a:r>
            <a:r>
              <a:rPr dirty="0" sz="1050" spc="-10">
                <a:latin typeface="Consolas"/>
                <a:cs typeface="Consolas"/>
              </a:rPr>
              <a:t>churn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31000"/>
              </a:lnSpc>
              <a:spcBef>
                <a:spcPts val="1125"/>
              </a:spcBef>
            </a:pPr>
            <a:r>
              <a:rPr dirty="0" sz="1050">
                <a:latin typeface="Segoe UI"/>
                <a:cs typeface="Segoe UI"/>
              </a:rPr>
              <a:t>Numerical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features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include: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account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length,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number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vmail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messages,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munites,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calls,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charge,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eve</a:t>
            </a:r>
            <a:r>
              <a:rPr dirty="0" sz="1050" spc="-10">
                <a:latin typeface="Segoe UI"/>
                <a:cs typeface="Segoe UI"/>
              </a:rPr>
              <a:t> calls,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eve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charge,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night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minutes,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night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calls,toatal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night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charge,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minutes,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calls,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charge,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customer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050">
                <a:latin typeface="Segoe UI"/>
                <a:cs typeface="Segoe UI"/>
              </a:rPr>
              <a:t>service, </a:t>
            </a:r>
            <a:r>
              <a:rPr dirty="0" sz="1050" spc="-10">
                <a:latin typeface="Segoe UI"/>
                <a:cs typeface="Segoe UI"/>
              </a:rPr>
              <a:t>calls</a:t>
            </a:r>
            <a:endParaRPr sz="1050">
              <a:latin typeface="Segoe UI"/>
              <a:cs typeface="Segoe UI"/>
            </a:endParaRPr>
          </a:p>
          <a:p>
            <a:pPr marL="12700" marR="3800475">
              <a:lnSpc>
                <a:spcPct val="214299"/>
              </a:lnSpc>
            </a:pPr>
            <a:r>
              <a:rPr dirty="0" sz="1050">
                <a:latin typeface="Segoe UI"/>
                <a:cs typeface="Segoe UI"/>
              </a:rPr>
              <a:t>Categorical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features: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state,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code,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international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plan,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voice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mail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plan Text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feature: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phone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number</a:t>
            </a:r>
            <a:endParaRPr sz="1050">
              <a:latin typeface="Segoe UI"/>
              <a:cs typeface="Segoe U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73049" y="193831"/>
          <a:ext cx="4652010" cy="3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/>
                <a:gridCol w="337819"/>
                <a:gridCol w="1634489"/>
                <a:gridCol w="375285"/>
                <a:gridCol w="681354"/>
                <a:gridCol w="610870"/>
              </a:tblGrid>
              <a:tr h="151765">
                <a:tc>
                  <a:txBody>
                    <a:bodyPr/>
                    <a:lstStyle/>
                    <a:p>
                      <a:pPr marL="31750">
                        <a:lnSpc>
                          <a:spcPts val="885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8/28/24,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2:21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PM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account</a:t>
                      </a:r>
                      <a:r>
                        <a:rPr dirty="0" sz="950" spc="8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length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9525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area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code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phone</a:t>
                      </a:r>
                      <a:r>
                        <a:rPr dirty="0" sz="95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number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object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international</a:t>
                      </a:r>
                      <a:r>
                        <a:rPr dirty="0" sz="950" spc="14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plan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object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voice</a:t>
                      </a:r>
                      <a:r>
                        <a:rPr dirty="0" sz="950" spc="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mail</a:t>
                      </a:r>
                      <a:r>
                        <a:rPr dirty="0" sz="950" spc="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plan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object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number</a:t>
                      </a:r>
                      <a:r>
                        <a:rPr dirty="0" sz="950" spc="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vmail</a:t>
                      </a:r>
                      <a:r>
                        <a:rPr dirty="0" sz="95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messages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7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day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minutes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float64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day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calls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9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day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charge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float64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eve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minutes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float64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eve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calls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eve</a:t>
                      </a:r>
                      <a:r>
                        <a:rPr dirty="0" sz="950" spc="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charge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float64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night</a:t>
                      </a:r>
                      <a:r>
                        <a:rPr dirty="0" sz="950" spc="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minutes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float64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night</a:t>
                      </a:r>
                      <a:r>
                        <a:rPr dirty="0" sz="950" spc="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calls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night</a:t>
                      </a:r>
                      <a:r>
                        <a:rPr dirty="0" sz="950" spc="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charge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float64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intl</a:t>
                      </a:r>
                      <a:r>
                        <a:rPr dirty="0" sz="950" spc="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minutes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float64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17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intl</a:t>
                      </a:r>
                      <a:r>
                        <a:rPr dirty="0" sz="950" spc="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calls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total</a:t>
                      </a:r>
                      <a:r>
                        <a:rPr dirty="0" sz="950" spc="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intl</a:t>
                      </a:r>
                      <a:r>
                        <a:rPr dirty="0" sz="950" spc="5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charge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float64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19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customer</a:t>
                      </a:r>
                      <a:r>
                        <a:rPr dirty="0" sz="950" spc="8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latin typeface="Consolas"/>
                          <a:cs typeface="Consolas"/>
                        </a:rPr>
                        <a:t>service</a:t>
                      </a:r>
                      <a:r>
                        <a:rPr dirty="0" sz="950" spc="9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calls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95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20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95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churn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95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3333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95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95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bool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216024" y="5768688"/>
            <a:ext cx="244411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Data</a:t>
            </a:r>
            <a:r>
              <a:rPr dirty="0" sz="2150" spc="5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Preprocessing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4164" y="6292849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[13]: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33487" y="6253161"/>
            <a:ext cx="8324850" cy="571500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6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drop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phone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number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column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(its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unnecessary)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phone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number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is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dropped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as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is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not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useful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predictive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model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1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14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drop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'phone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number'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6864" y="7004163"/>
            <a:ext cx="3159760" cy="27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80"/>
              </a:lnSpc>
              <a:tabLst>
                <a:tab pos="708025" algn="l"/>
              </a:tabLst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[14]:</a:t>
            </a: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	</a:t>
            </a:r>
            <a:r>
              <a:rPr dirty="0" baseline="2923" sz="1425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baseline="2923" sz="1425" spc="89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baseline="2923" sz="1425" i="1">
                <a:solidFill>
                  <a:srgbClr val="408080"/>
                </a:solidFill>
                <a:latin typeface="Consolas"/>
                <a:cs typeface="Consolas"/>
              </a:rPr>
              <a:t>import</a:t>
            </a:r>
            <a:r>
              <a:rPr dirty="0" baseline="2923" sz="1425" spc="97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baseline="2923" sz="1425" i="1">
                <a:solidFill>
                  <a:srgbClr val="408080"/>
                </a:solidFill>
                <a:latin typeface="Consolas"/>
                <a:cs typeface="Consolas"/>
              </a:rPr>
              <a:t>relevant</a:t>
            </a:r>
            <a:r>
              <a:rPr dirty="0" baseline="2923" sz="1425" spc="89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baseline="2923" sz="1425" spc="-15" i="1">
                <a:solidFill>
                  <a:srgbClr val="408080"/>
                </a:solidFill>
                <a:latin typeface="Consolas"/>
                <a:cs typeface="Consolas"/>
              </a:rPr>
              <a:t>function</a:t>
            </a:r>
            <a:endParaRPr baseline="2923" sz="1425">
              <a:latin typeface="Consolas"/>
              <a:cs typeface="Consolas"/>
            </a:endParaRPr>
          </a:p>
          <a:p>
            <a:pPr marL="708025">
              <a:lnSpc>
                <a:spcPts val="1130"/>
              </a:lnSpc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114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sklearn.preprocessing</a:t>
            </a:r>
            <a:r>
              <a:rPr dirty="0" sz="950" spc="1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1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La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6725" y="7058025"/>
            <a:ext cx="3343275" cy="190500"/>
          </a:xfrm>
          <a:custGeom>
            <a:avLst/>
            <a:gdLst/>
            <a:ahLst/>
            <a:cxnLst/>
            <a:rect l="l" t="t" r="r" b="b"/>
            <a:pathLst>
              <a:path w="3343275" h="190500">
                <a:moveTo>
                  <a:pt x="3343274" y="190499"/>
                </a:moveTo>
                <a:lnTo>
                  <a:pt x="0" y="190499"/>
                </a:lnTo>
                <a:lnTo>
                  <a:pt x="0" y="0"/>
                </a:lnTo>
                <a:lnTo>
                  <a:pt x="3343274" y="0"/>
                </a:lnTo>
                <a:lnTo>
                  <a:pt x="3343274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466725" y="6924674"/>
          <a:ext cx="9172575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2571750"/>
                <a:gridCol w="5753100"/>
              </a:tblGrid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FDFDF"/>
                      </a:solidFill>
                      <a:prstDash val="solid"/>
                    </a:lnR>
                    <a:lnB w="9525">
                      <a:solidFill>
                        <a:srgbClr val="94949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Segoe UI"/>
                          <a:cs typeface="Segoe UI"/>
                        </a:rPr>
                        <a:t>Loading</a:t>
                      </a:r>
                      <a:r>
                        <a:rPr dirty="0" sz="800" spc="160">
                          <a:latin typeface="Segoe UI"/>
                          <a:cs typeface="Segoe UI"/>
                        </a:rPr>
                        <a:t>  </a:t>
                      </a:r>
                      <a:r>
                        <a:rPr dirty="0" sz="800" spc="-10">
                          <a:latin typeface="Segoe UI"/>
                          <a:cs typeface="Segoe UI"/>
                        </a:rPr>
                        <a:t>[MathJax]/jax/output/CommonHTML/fonts/TeX/fontdata.js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L w="9525">
                      <a:solidFill>
                        <a:srgbClr val="949494"/>
                      </a:solidFill>
                      <a:prstDash val="solid"/>
                    </a:lnL>
                    <a:lnR w="9525">
                      <a:solidFill>
                        <a:srgbClr val="949494"/>
                      </a:solidFill>
                      <a:prstDash val="solid"/>
                    </a:lnR>
                    <a:lnT w="9525">
                      <a:solidFill>
                        <a:srgbClr val="949494"/>
                      </a:solidFill>
                      <a:prstDash val="solid"/>
                    </a:lnT>
                    <a:lnB w="9525">
                      <a:solidFill>
                        <a:srgbClr val="94949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810"/>
                        </a:lnSpc>
                        <a:spcBef>
                          <a:spcPts val="509"/>
                        </a:spcBef>
                      </a:pP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belEncoder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64769">
                    <a:lnL w="9525">
                      <a:solidFill>
                        <a:srgbClr val="949494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949494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28712" y="361949"/>
            <a:ext cx="8334375" cy="1447800"/>
          </a:xfrm>
          <a:custGeom>
            <a:avLst/>
            <a:gdLst/>
            <a:ahLst/>
            <a:cxnLst/>
            <a:rect l="l" t="t" r="r" b="b"/>
            <a:pathLst>
              <a:path w="8334375" h="1447800">
                <a:moveTo>
                  <a:pt x="8334375" y="0"/>
                </a:moveTo>
                <a:lnTo>
                  <a:pt x="8324850" y="0"/>
                </a:lnTo>
                <a:lnTo>
                  <a:pt x="8324850" y="1438275"/>
                </a:lnTo>
                <a:lnTo>
                  <a:pt x="9525" y="1438275"/>
                </a:lnTo>
                <a:lnTo>
                  <a:pt x="9525" y="0"/>
                </a:lnTo>
                <a:lnTo>
                  <a:pt x="0" y="0"/>
                </a:lnTo>
                <a:lnTo>
                  <a:pt x="0" y="1438275"/>
                </a:lnTo>
                <a:lnTo>
                  <a:pt x="0" y="1447800"/>
                </a:lnTo>
                <a:lnTo>
                  <a:pt x="9525" y="1447800"/>
                </a:lnTo>
                <a:lnTo>
                  <a:pt x="8324850" y="1447800"/>
                </a:lnTo>
                <a:lnTo>
                  <a:pt x="8334375" y="1447800"/>
                </a:lnTo>
                <a:lnTo>
                  <a:pt x="8334375" y="1438275"/>
                </a:lnTo>
                <a:lnTo>
                  <a:pt x="833437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63649" y="4797425"/>
            <a:ext cx="2068195" cy="6026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13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Training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set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shape: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(2333,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19)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ts val="1130"/>
              </a:lnSpc>
              <a:spcBef>
                <a:spcPts val="35"/>
              </a:spcBef>
            </a:pPr>
            <a:r>
              <a:rPr dirty="0" sz="950">
                <a:latin typeface="Consolas"/>
                <a:cs typeface="Consolas"/>
              </a:rPr>
              <a:t>Testing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set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shape: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(1000,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19) </a:t>
            </a:r>
            <a:r>
              <a:rPr dirty="0" sz="950">
                <a:latin typeface="Consolas"/>
                <a:cs typeface="Consolas"/>
              </a:rPr>
              <a:t>Training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labels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shape: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(2333,) </a:t>
            </a:r>
            <a:r>
              <a:rPr dirty="0" sz="950">
                <a:latin typeface="Consolas"/>
                <a:cs typeface="Consolas"/>
              </a:rPr>
              <a:t>Testing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labels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shape: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(1000,)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16024" y="5548090"/>
            <a:ext cx="3230245" cy="8350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00">
                <a:latin typeface="Segoe UI Semibold"/>
                <a:cs typeface="Segoe UI Semibold"/>
              </a:rPr>
              <a:t>Model</a:t>
            </a:r>
            <a:r>
              <a:rPr dirty="0" sz="1800" spc="-5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Building</a:t>
            </a:r>
            <a:r>
              <a:rPr dirty="0" sz="1800" spc="-5">
                <a:latin typeface="Segoe UI Semibold"/>
                <a:cs typeface="Segoe UI Semibold"/>
              </a:rPr>
              <a:t> </a:t>
            </a:r>
            <a:r>
              <a:rPr dirty="0" sz="1800">
                <a:latin typeface="Segoe UI Semibold"/>
                <a:cs typeface="Segoe UI Semibold"/>
              </a:rPr>
              <a:t>and </a:t>
            </a:r>
            <a:r>
              <a:rPr dirty="0" sz="1800" spc="-10">
                <a:latin typeface="Segoe UI Semibold"/>
                <a:cs typeface="Segoe UI Semibold"/>
              </a:rPr>
              <a:t>Evaluation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dirty="0" sz="2150">
                <a:latin typeface="Segoe UI Semibold"/>
                <a:cs typeface="Segoe UI Semibold"/>
              </a:rPr>
              <a:t>1.</a:t>
            </a:r>
            <a:r>
              <a:rPr dirty="0" sz="2150" spc="4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Logistic</a:t>
            </a:r>
            <a:r>
              <a:rPr dirty="0" sz="2150" spc="4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Regression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38249" y="478790"/>
            <a:ext cx="8335009" cy="127317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229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convert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categorical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variables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into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numbers</a:t>
            </a:r>
            <a:endParaRPr sz="950">
              <a:latin typeface="Consolas"/>
              <a:cs typeface="Consolas"/>
            </a:endParaRPr>
          </a:p>
          <a:p>
            <a:pPr marL="96520">
              <a:lnSpc>
                <a:spcPct val="100000"/>
              </a:lnSpc>
              <a:spcBef>
                <a:spcPts val="13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label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encoding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is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applied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convert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categorical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variables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(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state,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area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code,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international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plan,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voicemail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plan)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into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950">
              <a:latin typeface="Consolas"/>
              <a:cs typeface="Consolas"/>
            </a:endParaRPr>
          </a:p>
          <a:p>
            <a:pPr marL="96520">
              <a:lnSpc>
                <a:spcPct val="1000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label_encoders</a:t>
            </a:r>
            <a:r>
              <a:rPr dirty="0" sz="950" spc="9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9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{}</a:t>
            </a:r>
            <a:endParaRPr sz="950">
              <a:latin typeface="Consolas"/>
              <a:cs typeface="Consolas"/>
            </a:endParaRPr>
          </a:p>
          <a:p>
            <a:pPr marL="96520">
              <a:lnSpc>
                <a:spcPct val="100000"/>
              </a:lnSpc>
              <a:spcBef>
                <a:spcPts val="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14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column</a:t>
            </a:r>
            <a:r>
              <a:rPr dirty="0" sz="950" spc="1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13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select_dtypes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include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'object'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'bool'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36893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le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3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LabelEncoder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  <a:p>
            <a:pPr marL="368935" marR="4892675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column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8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8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le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fit_transform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column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label_encoders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column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3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le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4164" y="19494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[15]: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33487" y="1909761"/>
            <a:ext cx="8324850" cy="58102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Split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into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features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Target</a:t>
            </a:r>
            <a:endParaRPr sz="950">
              <a:latin typeface="Consolas"/>
              <a:cs typeface="Consolas"/>
            </a:endParaRPr>
          </a:p>
          <a:p>
            <a:pPr marL="101600" marR="6035675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drop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'churn'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'churn'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4164" y="26352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[16]: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33487" y="2595561"/>
            <a:ext cx="8324850" cy="119062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01600" marR="5083175">
              <a:lnSpc>
                <a:spcPct val="105300"/>
              </a:lnSpc>
              <a:spcBef>
                <a:spcPts val="3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Split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into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Trading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Testing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Sets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import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train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test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split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function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1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sklearn.model_selection</a:t>
            </a:r>
            <a:r>
              <a:rPr dirty="0" sz="950" spc="1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1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train_test_split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splitting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into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70%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training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30%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testing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X_train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y_train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 spc="1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1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train_test_split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test_size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0.3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random_state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42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stratify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4164" y="39306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[17]: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33487" y="3890961"/>
            <a:ext cx="8324850" cy="876300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101600" marR="5151755">
              <a:lnSpc>
                <a:spcPct val="105300"/>
              </a:lnSpc>
              <a:spcBef>
                <a:spcPts val="3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Output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shapes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resulting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datasets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"Training</a:t>
            </a:r>
            <a:r>
              <a:rPr dirty="0" sz="950" spc="10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set</a:t>
            </a:r>
            <a:r>
              <a:rPr dirty="0" sz="950" spc="10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shape:"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X_train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shape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"Testing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set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shape:"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X_test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shape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 marR="5082540">
              <a:lnSpc>
                <a:spcPct val="105300"/>
              </a:lnSpc>
              <a:spcBef>
                <a:spcPts val="7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"Training</a:t>
            </a:r>
            <a:r>
              <a:rPr dirty="0" sz="950" spc="1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labels</a:t>
            </a:r>
            <a:r>
              <a:rPr dirty="0" sz="950" spc="1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shape:"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y_train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shape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"Testing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labels</a:t>
            </a:r>
            <a:r>
              <a:rPr dirty="0" sz="950" spc="1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shape:"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shape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35285" y="7051788"/>
            <a:ext cx="885190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5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2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Instantiate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66725" y="7058025"/>
            <a:ext cx="3343275" cy="190500"/>
          </a:xfrm>
          <a:custGeom>
            <a:avLst/>
            <a:gdLst/>
            <a:ahLst/>
            <a:cxnLst/>
            <a:rect l="l" t="t" r="r" b="b"/>
            <a:pathLst>
              <a:path w="3343275" h="190500">
                <a:moveTo>
                  <a:pt x="3343274" y="190499"/>
                </a:moveTo>
                <a:lnTo>
                  <a:pt x="0" y="190499"/>
                </a:lnTo>
                <a:lnTo>
                  <a:pt x="0" y="0"/>
                </a:lnTo>
                <a:lnTo>
                  <a:pt x="3343274" y="0"/>
                </a:lnTo>
                <a:lnTo>
                  <a:pt x="3343274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66725" y="6505573"/>
          <a:ext cx="9172575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2571750"/>
                <a:gridCol w="5753100"/>
              </a:tblGrid>
              <a:tr h="552450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dirty="0" sz="950" spc="3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[18]: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5244">
                    <a:lnR w="9525">
                      <a:solidFill>
                        <a:srgbClr val="DFDFDF"/>
                      </a:solidFill>
                      <a:prstDash val="solid"/>
                    </a:lnR>
                    <a:lnB w="9525">
                      <a:solidFill>
                        <a:srgbClr val="94949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4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dirty="0" sz="950" spc="4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LogisticRegression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dirty="0" sz="950" spc="114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sklearn.linear_model</a:t>
                      </a:r>
                      <a:r>
                        <a:rPr dirty="0" sz="950" spc="114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dirty="0" sz="950" spc="114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LogisticRegression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4572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Segoe UI"/>
                          <a:cs typeface="Segoe UI"/>
                        </a:rPr>
                        <a:t>Loading</a:t>
                      </a:r>
                      <a:r>
                        <a:rPr dirty="0" sz="800" spc="160">
                          <a:latin typeface="Segoe UI"/>
                          <a:cs typeface="Segoe UI"/>
                        </a:rPr>
                        <a:t>  </a:t>
                      </a:r>
                      <a:r>
                        <a:rPr dirty="0" sz="800" spc="-10">
                          <a:latin typeface="Segoe UI"/>
                          <a:cs typeface="Segoe UI"/>
                        </a:rPr>
                        <a:t>[MathJax]/jax/output/CommonHTML/fonts/TeX/fontdata.js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L w="9525">
                      <a:solidFill>
                        <a:srgbClr val="949494"/>
                      </a:solidFill>
                      <a:prstDash val="solid"/>
                    </a:lnL>
                    <a:lnR w="9525">
                      <a:solidFill>
                        <a:srgbClr val="949494"/>
                      </a:solidFill>
                      <a:prstDash val="solid"/>
                    </a:lnR>
                    <a:lnT w="9525">
                      <a:solidFill>
                        <a:srgbClr val="949494"/>
                      </a:solidFill>
                      <a:prstDash val="solid"/>
                    </a:lnT>
                    <a:lnB w="9525">
                      <a:solidFill>
                        <a:srgbClr val="94949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49494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949494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ts val="605"/>
                        </a:lnSpc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logreg</a:t>
                      </a:r>
                      <a:r>
                        <a:rPr dirty="0" sz="950" spc="14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 spc="155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LogisticRegression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fit_intercept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5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1e12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5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solver</a:t>
                      </a:r>
                      <a:r>
                        <a:rPr dirty="0" sz="950" spc="-1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 spc="-1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'liblinear'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28712" y="361949"/>
            <a:ext cx="8334375" cy="1295400"/>
          </a:xfrm>
          <a:custGeom>
            <a:avLst/>
            <a:gdLst/>
            <a:ahLst/>
            <a:cxnLst/>
            <a:rect l="l" t="t" r="r" b="b"/>
            <a:pathLst>
              <a:path w="8334375" h="1295400">
                <a:moveTo>
                  <a:pt x="8334375" y="0"/>
                </a:moveTo>
                <a:lnTo>
                  <a:pt x="8324850" y="0"/>
                </a:lnTo>
                <a:lnTo>
                  <a:pt x="8324850" y="1285875"/>
                </a:lnTo>
                <a:lnTo>
                  <a:pt x="9525" y="1285875"/>
                </a:lnTo>
                <a:lnTo>
                  <a:pt x="9525" y="0"/>
                </a:lnTo>
                <a:lnTo>
                  <a:pt x="0" y="0"/>
                </a:lnTo>
                <a:lnTo>
                  <a:pt x="0" y="1285875"/>
                </a:lnTo>
                <a:lnTo>
                  <a:pt x="0" y="1295400"/>
                </a:lnTo>
                <a:lnTo>
                  <a:pt x="9525" y="1295400"/>
                </a:lnTo>
                <a:lnTo>
                  <a:pt x="8324850" y="1295400"/>
                </a:lnTo>
                <a:lnTo>
                  <a:pt x="8334375" y="1295400"/>
                </a:lnTo>
                <a:lnTo>
                  <a:pt x="8334375" y="1285875"/>
                </a:lnTo>
                <a:lnTo>
                  <a:pt x="833437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38249" y="478790"/>
            <a:ext cx="8315325" cy="155130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229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fit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model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training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950">
              <a:latin typeface="Consolas"/>
              <a:cs typeface="Consolas"/>
            </a:endParaRPr>
          </a:p>
          <a:p>
            <a:pPr marL="9652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model_log</a:t>
            </a:r>
            <a:r>
              <a:rPr dirty="0" sz="950" spc="1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14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logreg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X_train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y_train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950">
              <a:latin typeface="Consolas"/>
              <a:cs typeface="Consolas"/>
            </a:endParaRPr>
          </a:p>
          <a:p>
            <a:pPr marL="9652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#predict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on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test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950">
              <a:latin typeface="Consolas"/>
              <a:cs typeface="Consolas"/>
            </a:endParaRPr>
          </a:p>
          <a:p>
            <a:pPr marL="9652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5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model_log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predict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X_test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50">
              <a:latin typeface="Consolas"/>
              <a:cs typeface="Consolas"/>
            </a:endParaRPr>
          </a:p>
          <a:p>
            <a:pPr marL="96520">
              <a:lnSpc>
                <a:spcPct val="1000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y_pred_proba</a:t>
            </a:r>
            <a:r>
              <a:rPr dirty="0" sz="950" spc="1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8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model_log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predict_proba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)[:,</a:t>
            </a:r>
            <a:r>
              <a:rPr dirty="0" sz="950" spc="1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950">
              <a:latin typeface="Consolas"/>
              <a:cs typeface="Consolas"/>
            </a:endParaRPr>
          </a:p>
          <a:p>
            <a:pPr marL="11938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1.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Confusion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matrix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14164" y="22161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[19]: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33487" y="2176461"/>
            <a:ext cx="8324850" cy="258127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dirty="0" sz="9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confusion_matrix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6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seaborn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6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matplotlib.pyplot</a:t>
            </a:r>
            <a:r>
              <a:rPr dirty="0" sz="950" spc="1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Generate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confusion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matrix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conf_matrix</a:t>
            </a:r>
            <a:r>
              <a:rPr dirty="0" sz="950" spc="1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4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confusion_matrix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Plot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confusion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matrix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4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918844" marR="3243580" indent="-817244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heatmap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conf_matrix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6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annot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6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fmt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'd'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cmap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'viridis'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6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cbar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annot_kws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{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"size"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16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},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linewidths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linecolor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'black'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101600" marR="2699385" indent="816610">
              <a:lnSpc>
                <a:spcPct val="105300"/>
              </a:lnSpc>
              <a:spcBef>
                <a:spcPts val="7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xticklabels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'No</a:t>
            </a:r>
            <a:r>
              <a:rPr dirty="0" sz="950" spc="1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Churn'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'Churn'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1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yticklabels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'No</a:t>
            </a:r>
            <a:r>
              <a:rPr dirty="0" sz="950" spc="1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Churn'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'Churn'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'Predicted</a:t>
            </a:r>
            <a:r>
              <a:rPr dirty="0" sz="950" spc="229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Label'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'True</a:t>
            </a:r>
            <a:r>
              <a:rPr dirty="0" sz="950" spc="1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Label'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'Confusion</a:t>
            </a:r>
            <a:r>
              <a:rPr dirty="0" sz="950" spc="22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Matrix'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1487" y="7062787"/>
            <a:ext cx="3333750" cy="180975"/>
          </a:xfrm>
          <a:prstGeom prst="rect">
            <a:avLst/>
          </a:prstGeom>
          <a:ln w="9524">
            <a:solidFill>
              <a:srgbClr val="94949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210"/>
              </a:spcBef>
            </a:pPr>
            <a:r>
              <a:rPr dirty="0" sz="800">
                <a:latin typeface="Segoe UI"/>
                <a:cs typeface="Segoe UI"/>
              </a:rPr>
              <a:t>Loading</a:t>
            </a:r>
            <a:r>
              <a:rPr dirty="0" sz="800" spc="160">
                <a:latin typeface="Segoe UI"/>
                <a:cs typeface="Segoe UI"/>
              </a:rPr>
              <a:t>  </a:t>
            </a:r>
            <a:r>
              <a:rPr dirty="0" sz="800" spc="-10">
                <a:latin typeface="Segoe UI"/>
                <a:cs typeface="Segoe UI"/>
              </a:rPr>
              <a:t>[MathJax]/jax/output/CommonHTML/fonts/TeX/fontdata.js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419100"/>
            <a:ext cx="4581524" cy="355282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345356" y="4273550"/>
            <a:ext cx="13265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1. Classification </a:t>
            </a:r>
            <a:r>
              <a:rPr dirty="0" sz="1050" spc="-10">
                <a:latin typeface="Segoe UI"/>
                <a:cs typeface="Segoe UI"/>
              </a:rPr>
              <a:t>report</a:t>
            </a:r>
            <a:endParaRPr sz="1050">
              <a:latin typeface="Segoe UI"/>
              <a:cs typeface="Segoe U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44599" y="5556362"/>
          <a:ext cx="3748404" cy="112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940"/>
                <a:gridCol w="817245"/>
                <a:gridCol w="612775"/>
                <a:gridCol w="715010"/>
                <a:gridCol w="610870"/>
              </a:tblGrid>
              <a:tr h="204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8270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precision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recall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3980">
                        <a:lnSpc>
                          <a:spcPts val="91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f1-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score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support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399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</a:t>
                      </a:r>
                      <a:r>
                        <a:rPr dirty="0" sz="950" spc="3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Churn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r" marR="128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0.88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0.97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r" marR="939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0.92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855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2069"/>
                </a:tc>
              </a:tr>
              <a:tr h="213995">
                <a:tc>
                  <a:txBody>
                    <a:bodyPr/>
                    <a:lstStyle/>
                    <a:p>
                      <a:pPr algn="r" marR="60325">
                        <a:lnSpc>
                          <a:spcPts val="990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Churn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8270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0.54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0.23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3980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0.33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0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145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13995"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accuracy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39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0.86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1000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2069"/>
                </a:tc>
              </a:tr>
              <a:tr h="142240">
                <a:tc>
                  <a:txBody>
                    <a:bodyPr/>
                    <a:lstStyle/>
                    <a:p>
                      <a:pPr algn="r" marR="60325">
                        <a:lnSpc>
                          <a:spcPts val="99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macro</a:t>
                      </a:r>
                      <a:r>
                        <a:rPr dirty="0" sz="95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5">
                          <a:latin typeface="Consolas"/>
                          <a:cs typeface="Consolas"/>
                        </a:rPr>
                        <a:t>avg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8270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0.71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0.60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3980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0.62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1000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32715">
                <a:tc>
                  <a:txBody>
                    <a:bodyPr/>
                    <a:lstStyle/>
                    <a:p>
                      <a:pPr algn="r" marR="60325">
                        <a:lnSpc>
                          <a:spcPts val="950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weighted</a:t>
                      </a:r>
                      <a:r>
                        <a:rPr dirty="0" sz="950" spc="9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5">
                          <a:latin typeface="Consolas"/>
                          <a:cs typeface="Consolas"/>
                        </a:rPr>
                        <a:t>avg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8270">
                        <a:lnSpc>
                          <a:spcPts val="95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0.83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5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0.86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ts val="95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0.84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0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1000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358056" y="7009376"/>
            <a:ext cx="662940" cy="1778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1050">
                <a:latin typeface="Segoe UI"/>
                <a:cs typeface="Segoe UI"/>
              </a:rPr>
              <a:t>1. </a:t>
            </a:r>
            <a:r>
              <a:rPr dirty="0" sz="1050" spc="-10">
                <a:latin typeface="Segoe UI"/>
                <a:cs typeface="Segoe UI"/>
              </a:rPr>
              <a:t>Accuracy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4164" y="46355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[20]: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33487" y="4595810"/>
            <a:ext cx="8324850" cy="88582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434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dirty="0" sz="9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classification_report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Generate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classification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report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class_report</a:t>
            </a:r>
            <a:r>
              <a:rPr dirty="0" sz="950" spc="14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4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classification_report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4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target_names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'No</a:t>
            </a:r>
            <a:r>
              <a:rPr dirty="0" sz="950" spc="13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Churn'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4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'Churn'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class_report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6725" y="7058025"/>
            <a:ext cx="3343275" cy="190500"/>
          </a:xfrm>
          <a:custGeom>
            <a:avLst/>
            <a:gdLst/>
            <a:ahLst/>
            <a:cxnLst/>
            <a:rect l="l" t="t" r="r" b="b"/>
            <a:pathLst>
              <a:path w="3343275" h="190500">
                <a:moveTo>
                  <a:pt x="3343274" y="190499"/>
                </a:moveTo>
                <a:lnTo>
                  <a:pt x="0" y="190499"/>
                </a:lnTo>
                <a:lnTo>
                  <a:pt x="0" y="0"/>
                </a:lnTo>
                <a:lnTo>
                  <a:pt x="3343274" y="0"/>
                </a:lnTo>
                <a:lnTo>
                  <a:pt x="3343274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71487" y="7062787"/>
            <a:ext cx="3333750" cy="180975"/>
          </a:xfrm>
          <a:prstGeom prst="rect">
            <a:avLst/>
          </a:prstGeom>
          <a:ln w="9524">
            <a:solidFill>
              <a:srgbClr val="94949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210"/>
              </a:spcBef>
            </a:pPr>
            <a:r>
              <a:rPr dirty="0" sz="800">
                <a:latin typeface="Segoe UI"/>
                <a:cs typeface="Segoe UI"/>
              </a:rPr>
              <a:t>Loading</a:t>
            </a:r>
            <a:r>
              <a:rPr dirty="0" sz="800" spc="160">
                <a:latin typeface="Segoe UI"/>
                <a:cs typeface="Segoe UI"/>
              </a:rPr>
              <a:t>  </a:t>
            </a:r>
            <a:r>
              <a:rPr dirty="0" sz="800" spc="-10">
                <a:latin typeface="Segoe UI"/>
                <a:cs typeface="Segoe UI"/>
              </a:rPr>
              <a:t>[MathJax]/jax/output/CommonHTML/fonts/TeX/fontdata.js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3649" y="1330325"/>
            <a:ext cx="1115060" cy="537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Accuracy: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0.8600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95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1.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AUC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ROC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164" y="4540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[21]: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33487" y="414335"/>
            <a:ext cx="8324850" cy="88582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60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dirty="0" sz="9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accuracy_score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Calculate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accuracy</a:t>
            </a:r>
            <a:endParaRPr sz="950">
              <a:latin typeface="Consolas"/>
              <a:cs typeface="Consolas"/>
            </a:endParaRPr>
          </a:p>
          <a:p>
            <a:pPr marL="101600" marR="5422900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dirty="0" sz="950" spc="1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2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accuracy_score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y_pred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f"Accuracy:</a:t>
            </a:r>
            <a:r>
              <a:rPr dirty="0" sz="950" spc="1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{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accuracy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:.4f}"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4164" y="20447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[22]: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33487" y="2005010"/>
            <a:ext cx="8324850" cy="2428875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6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Import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roc-curve,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auc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10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sklearn.metrics</a:t>
            </a:r>
            <a:r>
              <a:rPr dirty="0" sz="9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10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roc_curve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auc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calculate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probability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scores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each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point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training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set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y_train_score</a:t>
            </a:r>
            <a:r>
              <a:rPr dirty="0" sz="9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9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model_log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decision_function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X_train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calculate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fpr,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tpr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thresholds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training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set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train_fpr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train_tpr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thresholds</a:t>
            </a:r>
            <a:r>
              <a:rPr dirty="0" sz="950" spc="114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roc_curve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y_train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y_train_score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calculate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probability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scores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each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point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test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set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y_test_score</a:t>
            </a:r>
            <a:r>
              <a:rPr dirty="0" sz="9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8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model_log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decision_function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X_test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calculate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fpr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tpr,and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thresholds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test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set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test_fpr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test_tpr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test_threshols</a:t>
            </a:r>
            <a:r>
              <a:rPr dirty="0" sz="950" spc="12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12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roc_curve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y_test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y_test_score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35285" y="7089888"/>
            <a:ext cx="252031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5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yticks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20.0</a:t>
            </a:r>
            <a:r>
              <a:rPr dirty="0" sz="950" spc="7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8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</a:t>
            </a:r>
            <a:r>
              <a:rPr dirty="0" sz="950" spc="7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7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range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21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6725" y="7058025"/>
            <a:ext cx="3343275" cy="190500"/>
          </a:xfrm>
          <a:custGeom>
            <a:avLst/>
            <a:gdLst/>
            <a:ahLst/>
            <a:cxnLst/>
            <a:rect l="l" t="t" r="r" b="b"/>
            <a:pathLst>
              <a:path w="3343275" h="190500">
                <a:moveTo>
                  <a:pt x="3343274" y="190499"/>
                </a:moveTo>
                <a:lnTo>
                  <a:pt x="0" y="190499"/>
                </a:lnTo>
                <a:lnTo>
                  <a:pt x="0" y="0"/>
                </a:lnTo>
                <a:lnTo>
                  <a:pt x="3343274" y="0"/>
                </a:lnTo>
                <a:lnTo>
                  <a:pt x="3343274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466725" y="4533898"/>
          <a:ext cx="9172575" cy="2875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2571750"/>
                <a:gridCol w="5753100"/>
              </a:tblGrid>
              <a:tr h="2524125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dirty="0" sz="950" spc="3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[23]: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5244">
                    <a:lnR w="9525">
                      <a:solidFill>
                        <a:srgbClr val="DFDFDF"/>
                      </a:solidFill>
                      <a:prstDash val="solid"/>
                    </a:lnR>
                    <a:lnB w="9525">
                      <a:solidFill>
                        <a:srgbClr val="94949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marL="101600" marR="6104255">
                        <a:lnSpc>
                          <a:spcPct val="108600"/>
                        </a:lnSpc>
                        <a:spcBef>
                          <a:spcPts val="265"/>
                        </a:spcBef>
                      </a:pP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dirty="0" sz="950" spc="6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matplotlib</a:t>
                      </a:r>
                      <a:r>
                        <a:rPr dirty="0" sz="950" spc="6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dirty="0" sz="950" spc="6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seaborn 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dirty="0" sz="950" spc="95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matplotlib.pyplot</a:t>
                      </a:r>
                      <a:r>
                        <a:rPr dirty="0" sz="950" spc="10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r>
                        <a:rPr dirty="0" sz="950" spc="95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plt 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dirty="0" sz="950" spc="6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seaborn</a:t>
                      </a:r>
                      <a:r>
                        <a:rPr dirty="0" sz="950" spc="7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r>
                        <a:rPr dirty="0" sz="950" spc="6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sns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algn="just" marL="1016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matplotlib</a:t>
                      </a:r>
                      <a:r>
                        <a:rPr dirty="0" sz="950" spc="125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inline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just" marL="101600">
                        <a:lnSpc>
                          <a:spcPct val="100000"/>
                        </a:lnSpc>
                      </a:pP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7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seaborn's</a:t>
                      </a:r>
                      <a:r>
                        <a:rPr dirty="0" sz="950" spc="7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beautiful</a:t>
                      </a:r>
                      <a:r>
                        <a:rPr dirty="0" sz="950" spc="7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styling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sns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set_style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'darkgrid'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24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'axes.facecolor'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dirty="0" sz="950" spc="24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'0.9'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})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4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ROC</a:t>
                      </a:r>
                      <a:r>
                        <a:rPr dirty="0" sz="950" spc="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curve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dirty="0" sz="950" spc="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training</a:t>
                      </a:r>
                      <a:r>
                        <a:rPr dirty="0" sz="950" spc="5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set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plt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figure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figsize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254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25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r>
                        <a:rPr dirty="0" sz="950" spc="-2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))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lw</a:t>
                      </a:r>
                      <a:r>
                        <a:rPr dirty="0" sz="950" spc="2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 spc="3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714375" marR="4810125" indent="-612775">
                        <a:lnSpc>
                          <a:spcPct val="105300"/>
                        </a:lnSpc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plt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plot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train_fpr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6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train_tpr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6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r>
                        <a:rPr dirty="0" sz="950" spc="-1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 spc="-1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'darkorange'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lw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lw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9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'ROC</a:t>
                      </a:r>
                      <a:r>
                        <a:rPr dirty="0" sz="950" spc="95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curve'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plt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plot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([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0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],</a:t>
                      </a:r>
                      <a:r>
                        <a:rPr dirty="0" sz="950" spc="10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0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],</a:t>
                      </a:r>
                      <a:r>
                        <a:rPr dirty="0" sz="950" spc="10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'navy'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0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lw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lw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linestyle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'--</a:t>
                      </a:r>
                      <a:r>
                        <a:rPr dirty="0" sz="950" spc="-25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dirty="0" sz="950" spc="-2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plt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xlim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([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0.0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6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1.0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])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101600">
                        <a:lnSpc>
                          <a:spcPts val="1110"/>
                        </a:lnSpc>
                        <a:spcBef>
                          <a:spcPts val="60"/>
                        </a:spcBef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plt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ylim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([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0.0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6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1.05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])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33655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latin typeface="Segoe UI"/>
                          <a:cs typeface="Segoe UI"/>
                        </a:rPr>
                        <a:t>Loading</a:t>
                      </a:r>
                      <a:r>
                        <a:rPr dirty="0" sz="800" spc="160">
                          <a:latin typeface="Segoe UI"/>
                          <a:cs typeface="Segoe UI"/>
                        </a:rPr>
                        <a:t>  </a:t>
                      </a:r>
                      <a:r>
                        <a:rPr dirty="0" sz="800" spc="-10">
                          <a:latin typeface="Segoe UI"/>
                          <a:cs typeface="Segoe UI"/>
                        </a:rPr>
                        <a:t>[MathJax]/jax/output/CommonHTML/fonts/TeX/fontdata.js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L w="9525">
                      <a:solidFill>
                        <a:srgbClr val="949494"/>
                      </a:solidFill>
                      <a:prstDash val="solid"/>
                    </a:lnL>
                    <a:lnR w="9525">
                      <a:solidFill>
                        <a:srgbClr val="949494"/>
                      </a:solidFill>
                      <a:prstDash val="solid"/>
                    </a:lnR>
                    <a:lnT w="9525">
                      <a:solidFill>
                        <a:srgbClr val="949494"/>
                      </a:solidFill>
                      <a:prstDash val="solid"/>
                    </a:lnT>
                    <a:lnB w="9525">
                      <a:solidFill>
                        <a:srgbClr val="94949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130"/>
                        </a:lnSpc>
                      </a:pPr>
                      <a:r>
                        <a:rPr dirty="0" sz="950" spc="-2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])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949494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949494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ts val="980"/>
                        </a:lnSpc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plt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xticks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([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20.0</a:t>
                      </a:r>
                      <a:r>
                        <a:rPr dirty="0" sz="950" spc="7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dirty="0" sz="950" spc="8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dirty="0" sz="950" spc="75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dirty="0" sz="950" spc="75" b="1">
                          <a:solidFill>
                            <a:srgbClr val="7216A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range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950" spc="-1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21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)])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28712" y="361949"/>
            <a:ext cx="8334375" cy="990600"/>
          </a:xfrm>
          <a:custGeom>
            <a:avLst/>
            <a:gdLst/>
            <a:ahLst/>
            <a:cxnLst/>
            <a:rect l="l" t="t" r="r" b="b"/>
            <a:pathLst>
              <a:path w="8334375" h="990600">
                <a:moveTo>
                  <a:pt x="8334375" y="0"/>
                </a:moveTo>
                <a:lnTo>
                  <a:pt x="8324850" y="0"/>
                </a:lnTo>
                <a:lnTo>
                  <a:pt x="8324850" y="981075"/>
                </a:lnTo>
                <a:lnTo>
                  <a:pt x="9525" y="981075"/>
                </a:lnTo>
                <a:lnTo>
                  <a:pt x="9525" y="0"/>
                </a:lnTo>
                <a:lnTo>
                  <a:pt x="0" y="0"/>
                </a:lnTo>
                <a:lnTo>
                  <a:pt x="0" y="981075"/>
                </a:lnTo>
                <a:lnTo>
                  <a:pt x="0" y="990600"/>
                </a:lnTo>
                <a:lnTo>
                  <a:pt x="9525" y="990600"/>
                </a:lnTo>
                <a:lnTo>
                  <a:pt x="8324850" y="990600"/>
                </a:lnTo>
                <a:lnTo>
                  <a:pt x="8334375" y="990600"/>
                </a:lnTo>
                <a:lnTo>
                  <a:pt x="8334375" y="981075"/>
                </a:lnTo>
                <a:lnTo>
                  <a:pt x="833437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5" y="1543050"/>
            <a:ext cx="5915024" cy="46862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38249" y="339725"/>
            <a:ext cx="8315325" cy="121221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96520" marR="5963285">
              <a:lnSpc>
                <a:spcPct val="105300"/>
              </a:lnSpc>
              <a:spcBef>
                <a:spcPts val="6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'False</a:t>
            </a:r>
            <a:r>
              <a:rPr dirty="0" sz="950" spc="14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Positive</a:t>
            </a:r>
            <a:r>
              <a:rPr dirty="0" sz="950" spc="14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Rate'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'True</a:t>
            </a:r>
            <a:r>
              <a:rPr dirty="0" sz="950" spc="13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Positive</a:t>
            </a:r>
            <a:r>
              <a:rPr dirty="0" sz="950" spc="13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Rate'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96520" marR="3103880">
              <a:lnSpc>
                <a:spcPct val="105300"/>
              </a:lnSpc>
              <a:spcBef>
                <a:spcPts val="7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'Receiver</a:t>
            </a:r>
            <a:r>
              <a:rPr dirty="0" sz="950" spc="10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operating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characteristic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(ROC)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Curve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Training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Set'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legend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loc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'lower</a:t>
            </a:r>
            <a:r>
              <a:rPr dirty="0" sz="950" spc="229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right'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96520" marR="4192904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'Training</a:t>
            </a:r>
            <a:r>
              <a:rPr dirty="0" sz="950" spc="16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AUC:</a:t>
            </a:r>
            <a:r>
              <a:rPr dirty="0" sz="950" spc="1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{}'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format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auc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train_fpr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train_tpr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)))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dirty="0" sz="950">
                <a:latin typeface="Consolas"/>
                <a:cs typeface="Consolas"/>
              </a:rPr>
              <a:t>Training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AUC: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0.8036615206655694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216024" y="6271894"/>
            <a:ext cx="797496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score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0.8037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indicates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ability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distinguish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between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non-</a:t>
            </a:r>
            <a:r>
              <a:rPr dirty="0" sz="1050">
                <a:latin typeface="Segoe UI"/>
                <a:cs typeface="Segoe UI"/>
              </a:rPr>
              <a:t>churn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customers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during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training.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this </a:t>
            </a:r>
            <a:r>
              <a:rPr dirty="0" sz="1050">
                <a:latin typeface="Segoe UI"/>
                <a:cs typeface="Segoe UI"/>
              </a:rPr>
              <a:t>means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there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approximately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80.37%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chance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model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will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rank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randomly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chosen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positive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instance(churn)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higher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50">
                <a:latin typeface="Segoe UI"/>
                <a:cs typeface="Segoe UI"/>
              </a:rPr>
              <a:t>a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Segoe UI"/>
                <a:cs typeface="Segoe UI"/>
              </a:rPr>
              <a:t>randomly</a:t>
            </a:r>
            <a:r>
              <a:rPr dirty="0" sz="1050" spc="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chosen</a:t>
            </a:r>
            <a:r>
              <a:rPr dirty="0" sz="1050" spc="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negative</a:t>
            </a:r>
            <a:r>
              <a:rPr dirty="0" sz="1050" spc="1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instance(non-churn).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1487" y="7062787"/>
            <a:ext cx="3333750" cy="180975"/>
          </a:xfrm>
          <a:prstGeom prst="rect">
            <a:avLst/>
          </a:prstGeom>
          <a:ln w="9524">
            <a:solidFill>
              <a:srgbClr val="94949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210"/>
              </a:spcBef>
            </a:pPr>
            <a:r>
              <a:rPr dirty="0" sz="800">
                <a:latin typeface="Segoe UI"/>
                <a:cs typeface="Segoe UI"/>
              </a:rPr>
              <a:t>Loading</a:t>
            </a:r>
            <a:r>
              <a:rPr dirty="0" sz="800" spc="160">
                <a:latin typeface="Segoe UI"/>
                <a:cs typeface="Segoe UI"/>
              </a:rPr>
              <a:t>  </a:t>
            </a:r>
            <a:r>
              <a:rPr dirty="0" sz="800" spc="-10">
                <a:latin typeface="Segoe UI"/>
                <a:cs typeface="Segoe UI"/>
              </a:rPr>
              <a:t>[MathJax]/jax/output/CommonHTML/fonts/TeX/fontdata.js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localhost:8888/nbconvert/html/index.ipynb?download=false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17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263649" y="3187700"/>
            <a:ext cx="19316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Test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AUC: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0.7819157088122606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4164" y="4540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[24]: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33487" y="414335"/>
            <a:ext cx="8324850" cy="2743200"/>
          </a:xfrm>
          <a:prstGeom prst="rect">
            <a:avLst/>
          </a:prstGeom>
          <a:ln w="9524">
            <a:solidFill>
              <a:srgbClr val="DFDFDF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6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ROC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curve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test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set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lw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30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5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endParaRPr sz="950">
              <a:latin typeface="Consolas"/>
              <a:cs typeface="Consolas"/>
            </a:endParaRPr>
          </a:p>
          <a:p>
            <a:pPr marL="714375" marR="4946015" indent="-612775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test_fpr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test_tpr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'darkorange'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lw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lw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9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label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'ROC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curve'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'navy'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lw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lw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linestyle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'--</a:t>
            </a:r>
            <a:r>
              <a:rPr dirty="0" sz="950" spc="-25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xlim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0.0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6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1.0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ylim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0.0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6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1.05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endParaRPr sz="950">
              <a:latin typeface="Consolas"/>
              <a:cs typeface="Consolas"/>
            </a:endParaRPr>
          </a:p>
          <a:p>
            <a:pPr marL="101600" marR="5558790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yticks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20.0</a:t>
            </a:r>
            <a:r>
              <a:rPr dirty="0" sz="950" spc="7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8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</a:t>
            </a:r>
            <a:r>
              <a:rPr dirty="0" sz="950" spc="7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7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range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21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)])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xticks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/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20.0</a:t>
            </a:r>
            <a:r>
              <a:rPr dirty="0" sz="950" spc="7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8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</a:t>
            </a:r>
            <a:r>
              <a:rPr dirty="0" sz="950" spc="7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in</a:t>
            </a:r>
            <a:r>
              <a:rPr dirty="0" sz="950" spc="75" b="1">
                <a:solidFill>
                  <a:srgbClr val="7216AB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range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21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)])</a:t>
            </a:r>
            <a:endParaRPr sz="950">
              <a:latin typeface="Consolas"/>
              <a:cs typeface="Consolas"/>
            </a:endParaRPr>
          </a:p>
          <a:p>
            <a:pPr marL="101600" marR="5969000">
              <a:lnSpc>
                <a:spcPct val="105300"/>
              </a:lnSpc>
              <a:spcBef>
                <a:spcPts val="7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'False</a:t>
            </a:r>
            <a:r>
              <a:rPr dirty="0" sz="950" spc="14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Positive</a:t>
            </a:r>
            <a:r>
              <a:rPr dirty="0" sz="950" spc="14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Rate'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'True</a:t>
            </a:r>
            <a:r>
              <a:rPr dirty="0" sz="950" spc="13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Positive</a:t>
            </a:r>
            <a:r>
              <a:rPr dirty="0" sz="950" spc="13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Rate'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 marR="3380740">
              <a:lnSpc>
                <a:spcPct val="1053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'Receiver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operating</a:t>
            </a:r>
            <a:r>
              <a:rPr dirty="0" sz="950" spc="10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characteristic</a:t>
            </a:r>
            <a:r>
              <a:rPr dirty="0" sz="950" spc="10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(ROC)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Curve</a:t>
            </a:r>
            <a:r>
              <a:rPr dirty="0" sz="950" spc="10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for</a:t>
            </a:r>
            <a:r>
              <a:rPr dirty="0" sz="950" spc="10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Test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Set'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legend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loc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'lower</a:t>
            </a:r>
            <a:r>
              <a:rPr dirty="0" sz="950" spc="229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right'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 marR="4605655">
              <a:lnSpc>
                <a:spcPct val="105300"/>
              </a:lnSpc>
              <a:spcBef>
                <a:spcPts val="7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'Test</a:t>
            </a:r>
            <a:r>
              <a:rPr dirty="0" sz="950" spc="14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AUC:</a:t>
            </a:r>
            <a:r>
              <a:rPr dirty="0" sz="950" spc="14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{}'</a:t>
            </a:r>
            <a:r>
              <a:rPr dirty="0" sz="95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format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auc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test_fpr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test_tpr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)))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01600">
              <a:lnSpc>
                <a:spcPct val="100000"/>
              </a:lnSpc>
              <a:spcBef>
                <a:spcPts val="60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7216AB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1487" y="7062787"/>
            <a:ext cx="3333750" cy="180975"/>
          </a:xfrm>
          <a:prstGeom prst="rect">
            <a:avLst/>
          </a:prstGeom>
          <a:ln w="9524">
            <a:solidFill>
              <a:srgbClr val="94949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210"/>
              </a:spcBef>
            </a:pPr>
            <a:r>
              <a:rPr dirty="0" sz="800">
                <a:latin typeface="Segoe UI"/>
                <a:cs typeface="Segoe UI"/>
              </a:rPr>
              <a:t>Loading</a:t>
            </a:r>
            <a:r>
              <a:rPr dirty="0" sz="800" spc="160">
                <a:latin typeface="Segoe UI"/>
                <a:cs typeface="Segoe UI"/>
              </a:rPr>
              <a:t>  </a:t>
            </a:r>
            <a:r>
              <a:rPr dirty="0" sz="800" spc="-10">
                <a:latin typeface="Segoe UI"/>
                <a:cs typeface="Segoe UI"/>
              </a:rPr>
              <a:t>[MathJax]/jax/output/CommonHTML/fonts/TeX/fontdata.js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8/28/24, </a:t>
            </a:r>
            <a:r>
              <a:rPr dirty="0" sz="800">
                <a:latin typeface="Arial MT"/>
                <a:cs typeface="Arial MT"/>
              </a:rPr>
              <a:t>2:21</a:t>
            </a:r>
            <a:r>
              <a:rPr dirty="0" sz="800" spc="-1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72360" y="171513"/>
            <a:ext cx="2686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index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terms:created xsi:type="dcterms:W3CDTF">2024-08-28T11:22:49Z</dcterms:created>
  <dcterms:modified xsi:type="dcterms:W3CDTF">2024-08-28T11:22:49Z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Creator">
    <vt:lpwstr>Mozilla/5.0 (Windows NT 10.0; Win64; x64) AppleWebKit/537.36 (KHTML, like Gecko) Chrome/128.0.0.0 Safari/537.36</vt:lpwstr>
  </property>
  <property fmtid="{D5CDD505-2E9C-101B-9397-08002B2CF9AE}" pid="4" name="LastSaved">
    <vt:filetime>2024-08-28T00:00:00Z</vt:filetime>
  </property>
  <property fmtid="{D5CDD505-2E9C-101B-9397-08002B2CF9AE}" pid="5" name="Producer">
    <vt:lpwstr>Skia/PDF m128</vt:lpwstr>
  </property>
</Properties>
</file>