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4"/>
    <p:sldMasterId id="2147483692" r:id="rId5"/>
  </p:sldMasterIdLst>
  <p:notesMasterIdLst>
    <p:notesMasterId r:id="rId11"/>
  </p:notesMasterIdLst>
  <p:handoutMasterIdLst>
    <p:handoutMasterId r:id="rId12"/>
  </p:handoutMasterIdLst>
  <p:sldIdLst>
    <p:sldId id="676" r:id="rId6"/>
    <p:sldId id="655" r:id="rId7"/>
    <p:sldId id="656" r:id="rId8"/>
    <p:sldId id="680" r:id="rId9"/>
    <p:sldId id="657" r:id="rId10"/>
  </p:sldIdLst>
  <p:sldSz cx="9144000" cy="5143500" type="screen16x9"/>
  <p:notesSz cx="7010400" cy="92964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istrator" initials="A" lastIdx="11" clrIdx="0"/>
  <p:cmAuthor id="7" name="Heather Douangpanya" initials="HD" lastIdx="4" clrIdx="7">
    <p:extLst>
      <p:ext uri="{19B8F6BF-5375-455C-9EA6-DF929625EA0E}">
        <p15:presenceInfo xmlns:p15="http://schemas.microsoft.com/office/powerpoint/2012/main" userId="S-1-5-21-483733204-1881826587-1264475144-10912" providerId="AD"/>
      </p:ext>
    </p:extLst>
  </p:cmAuthor>
  <p:cmAuthor id="1" name="Nancy Sladicka, PhD (SP)" initials="NSP(" lastIdx="8" clrIdx="1"/>
  <p:cmAuthor id="8" name="Candice Willmon" initials="CW" lastIdx="4" clrIdx="8">
    <p:extLst>
      <p:ext uri="{19B8F6BF-5375-455C-9EA6-DF929625EA0E}">
        <p15:presenceInfo xmlns:p15="http://schemas.microsoft.com/office/powerpoint/2012/main" userId="S-1-5-21-483733204-1881826587-1264475144-14245" providerId="AD"/>
      </p:ext>
    </p:extLst>
  </p:cmAuthor>
  <p:cmAuthor id="2" name="Jay Schoff (NC)" initials="JS(" lastIdx="1" clrIdx="2"/>
  <p:cmAuthor id="3" name="Kim Chapman (SP)" initials="KC(" lastIdx="3" clrIdx="3"/>
  <p:cmAuthor id="4" name="Timothy Slice" initials="TS" lastIdx="3" clrIdx="4">
    <p:extLst>
      <p:ext uri="{19B8F6BF-5375-455C-9EA6-DF929625EA0E}">
        <p15:presenceInfo xmlns:p15="http://schemas.microsoft.com/office/powerpoint/2012/main" userId="S-1-5-21-483733204-1881826587-1264475144-20043" providerId="AD"/>
      </p:ext>
    </p:extLst>
  </p:cmAuthor>
  <p:cmAuthor id="5" name="Camilla Senter - Intern" initials="CS-I" lastIdx="4" clrIdx="5">
    <p:extLst>
      <p:ext uri="{19B8F6BF-5375-455C-9EA6-DF929625EA0E}">
        <p15:presenceInfo xmlns:p15="http://schemas.microsoft.com/office/powerpoint/2012/main" userId="S-1-5-21-483733204-1881826587-1264475144-16138" providerId="AD"/>
      </p:ext>
    </p:extLst>
  </p:cmAuthor>
  <p:cmAuthor id="6" name="Wendi Schultz" initials="WS" lastIdx="1" clrIdx="6">
    <p:extLst>
      <p:ext uri="{19B8F6BF-5375-455C-9EA6-DF929625EA0E}">
        <p15:presenceInfo xmlns:p15="http://schemas.microsoft.com/office/powerpoint/2012/main" userId="S-1-5-21-483733204-1881826587-1264475144-28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B21"/>
    <a:srgbClr val="9ACE87"/>
    <a:srgbClr val="DEEFD8"/>
    <a:srgbClr val="117540"/>
    <a:srgbClr val="2E5121"/>
    <a:srgbClr val="CCD6CE"/>
    <a:srgbClr val="E7ECE8"/>
    <a:srgbClr val="2D7D27"/>
    <a:srgbClr val="A5ACA7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442D6B-213D-5F46-A9E0-CA045884CB2C}" v="32" dt="2019-09-09T16:52:24.2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44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dd Baginski" userId="S::todd.baginski@canviz.com::c882a4a8-6021-408d-a309-23114baa5f56" providerId="AD" clId="Web-{9D442D6B-213D-5F46-A9E0-CA045884CB2C}"/>
    <pc:docChg chg="addSld delSld modSld">
      <pc:chgData name="Todd Baginski" userId="S::todd.baginski@canviz.com::c882a4a8-6021-408d-a309-23114baa5f56" providerId="AD" clId="Web-{9D442D6B-213D-5F46-A9E0-CA045884CB2C}" dt="2019-09-09T16:52:24.202" v="30" actId="20577"/>
      <pc:docMkLst>
        <pc:docMk/>
      </pc:docMkLst>
      <pc:sldChg chg="add del replId">
        <pc:chgData name="Todd Baginski" userId="S::todd.baginski@canviz.com::c882a4a8-6021-408d-a309-23114baa5f56" providerId="AD" clId="Web-{9D442D6B-213D-5F46-A9E0-CA045884CB2C}" dt="2019-09-09T16:34:18.621" v="2"/>
        <pc:sldMkLst>
          <pc:docMk/>
          <pc:sldMk cId="902913448" sldId="680"/>
        </pc:sldMkLst>
      </pc:sldChg>
      <pc:sldChg chg="addSp modSp add replId">
        <pc:chgData name="Todd Baginski" userId="S::todd.baginski@canviz.com::c882a4a8-6021-408d-a309-23114baa5f56" providerId="AD" clId="Web-{9D442D6B-213D-5F46-A9E0-CA045884CB2C}" dt="2019-09-09T16:52:24.123" v="28" actId="20577"/>
        <pc:sldMkLst>
          <pc:docMk/>
          <pc:sldMk cId="3585013014" sldId="680"/>
        </pc:sldMkLst>
        <pc:spChg chg="mod">
          <ac:chgData name="Todd Baginski" userId="S::todd.baginski@canviz.com::c882a4a8-6021-408d-a309-23114baa5f56" providerId="AD" clId="Web-{9D442D6B-213D-5F46-A9E0-CA045884CB2C}" dt="2019-09-09T16:51:34.514" v="11" actId="1076"/>
          <ac:spMkLst>
            <pc:docMk/>
            <pc:sldMk cId="3585013014" sldId="680"/>
            <ac:spMk id="4" creationId="{00000000-0000-0000-0000-000000000000}"/>
          </ac:spMkLst>
        </pc:spChg>
        <pc:spChg chg="add mod">
          <ac:chgData name="Todd Baginski" userId="S::todd.baginski@canviz.com::c882a4a8-6021-408d-a309-23114baa5f56" providerId="AD" clId="Web-{9D442D6B-213D-5F46-A9E0-CA045884CB2C}" dt="2019-09-09T16:52:19.092" v="25" actId="20577"/>
          <ac:spMkLst>
            <pc:docMk/>
            <pc:sldMk cId="3585013014" sldId="680"/>
            <ac:spMk id="5" creationId="{BF1F5CB2-00DF-477D-9263-2FB2D96D76E8}"/>
          </ac:spMkLst>
        </pc:spChg>
        <pc:spChg chg="add mod">
          <ac:chgData name="Todd Baginski" userId="S::todd.baginski@canviz.com::c882a4a8-6021-408d-a309-23114baa5f56" providerId="AD" clId="Web-{9D442D6B-213D-5F46-A9E0-CA045884CB2C}" dt="2019-09-09T16:52:24.123" v="28" actId="20577"/>
          <ac:spMkLst>
            <pc:docMk/>
            <pc:sldMk cId="3585013014" sldId="680"/>
            <ac:spMk id="9" creationId="{F3F97381-7095-4C39-8F73-F76A0F6B2763}"/>
          </ac:spMkLst>
        </pc:spChg>
        <pc:graphicFrameChg chg="mod">
          <ac:chgData name="Todd Baginski" userId="S::todd.baginski@canviz.com::c882a4a8-6021-408d-a309-23114baa5f56" providerId="AD" clId="Web-{9D442D6B-213D-5F46-A9E0-CA045884CB2C}" dt="2019-09-09T16:51:34.498" v="10" actId="1076"/>
          <ac:graphicFrameMkLst>
            <pc:docMk/>
            <pc:sldMk cId="3585013014" sldId="680"/>
            <ac:graphicFrameMk id="18" creationId="{00000000-0000-0000-0000-000000000000}"/>
          </ac:graphicFrameMkLst>
        </pc:graphicFrameChg>
      </pc:sldChg>
      <pc:sldChg chg="add del replId">
        <pc:chgData name="Todd Baginski" userId="S::todd.baginski@canviz.com::c882a4a8-6021-408d-a309-23114baa5f56" providerId="AD" clId="Web-{9D442D6B-213D-5F46-A9E0-CA045884CB2C}" dt="2019-09-09T16:34:19.511" v="3"/>
        <pc:sldMkLst>
          <pc:docMk/>
          <pc:sldMk cId="839790357" sldId="68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EFF0464-2F5B-A349-9E00-19E70E308D5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144F0A9-3B5B-D84D-AFF4-37EE6501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43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4A2C7B8-5DBF-494D-BE0E-C2CC7E319AEC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7BC463A-28BC-FA47-9993-88BF9D936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540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8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162050"/>
            <a:ext cx="4146897" cy="31305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2478" y="1162050"/>
            <a:ext cx="4146897" cy="31305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03259"/>
            <a:ext cx="6492240" cy="27432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1">
                <a:solidFill>
                  <a:srgbClr val="8B818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530352"/>
            <a:ext cx="6492240" cy="265176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100" b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7200" y="4846638"/>
            <a:ext cx="8267700" cy="301625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57200" y="4308475"/>
            <a:ext cx="8534400" cy="377825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694382"/>
            <a:ext cx="1459345" cy="1524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US"/>
              <a:t>Click to add 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96168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173275"/>
            <a:ext cx="4151376" cy="619125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1792401"/>
            <a:ext cx="4151376" cy="250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7999" y="1173275"/>
            <a:ext cx="4151376" cy="619125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7999" y="1792401"/>
            <a:ext cx="4151376" cy="250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03259"/>
            <a:ext cx="6492240" cy="27432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1">
                <a:solidFill>
                  <a:srgbClr val="8B818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530352"/>
            <a:ext cx="6492240" cy="265176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100" b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7200" y="4846638"/>
            <a:ext cx="8267700" cy="301625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57200" y="4308475"/>
            <a:ext cx="8534400" cy="377825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694382"/>
            <a:ext cx="1459345" cy="1524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US"/>
              <a:t>Click to add 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76420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03259"/>
            <a:ext cx="6492240" cy="27432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1">
                <a:solidFill>
                  <a:srgbClr val="8B818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530352"/>
            <a:ext cx="6492240" cy="265176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100" b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7200" y="4846638"/>
            <a:ext cx="8267700" cy="301625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57200" y="4308475"/>
            <a:ext cx="8534400" cy="377825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694382"/>
            <a:ext cx="1459345" cy="1524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US"/>
              <a:t>Click to add 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62167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7200" y="4846638"/>
            <a:ext cx="8267700" cy="301625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57200" y="4308475"/>
            <a:ext cx="8534400" cy="377825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694382"/>
            <a:ext cx="1459345" cy="1524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US"/>
              <a:t>Click to add 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27730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4" t="21321" r="4287" b="11627"/>
          <a:stretch/>
        </p:blipFill>
        <p:spPr>
          <a:xfrm>
            <a:off x="0" y="-329784"/>
            <a:ext cx="9638675" cy="5473284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7924800" y="308272"/>
            <a:ext cx="590425" cy="276999"/>
            <a:chOff x="7027278" y="507027"/>
            <a:chExt cx="590425" cy="276999"/>
          </a:xfrm>
        </p:grpSpPr>
        <p:sp>
          <p:nvSpPr>
            <p:cNvPr id="6" name="bk object 16">
              <a:hlinkClick r:id="" action="ppaction://hlinkshowjump?jump=nextslide"/>
            </p:cNvPr>
            <p:cNvSpPr/>
            <p:nvPr/>
          </p:nvSpPr>
          <p:spPr>
            <a:xfrm>
              <a:off x="7399412" y="531212"/>
              <a:ext cx="218291" cy="241231"/>
            </a:xfrm>
            <a:custGeom>
              <a:avLst/>
              <a:gdLst/>
              <a:ahLst/>
              <a:cxnLst/>
              <a:rect l="l" t="t" r="r" b="b"/>
              <a:pathLst>
                <a:path w="386715" h="427354">
                  <a:moveTo>
                    <a:pt x="9465" y="0"/>
                  </a:moveTo>
                  <a:lnTo>
                    <a:pt x="84856" y="218160"/>
                  </a:lnTo>
                  <a:lnTo>
                    <a:pt x="0" y="427212"/>
                  </a:lnTo>
                  <a:lnTo>
                    <a:pt x="386417" y="213595"/>
                  </a:lnTo>
                  <a:lnTo>
                    <a:pt x="9465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TextBox 6">
              <a:hlinkClick r:id="" action="ppaction://hlinkshowjump?jump=nextslide"/>
            </p:cNvPr>
            <p:cNvSpPr txBox="1"/>
            <p:nvPr/>
          </p:nvSpPr>
          <p:spPr>
            <a:xfrm>
              <a:off x="7027278" y="507027"/>
              <a:ext cx="4240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b="1">
                  <a:solidFill>
                    <a:schemeClr val="accent1"/>
                  </a:solidFill>
                </a:rPr>
                <a:t>GO</a:t>
              </a:r>
            </a:p>
          </p:txBody>
        </p:sp>
      </p:grpSp>
      <p:pic>
        <p:nvPicPr>
          <p:cNvPr id="8" name="Picture 7" descr="ATLAS_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5909" y="2027708"/>
            <a:ext cx="2407901" cy="66939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343400" y="2691409"/>
            <a:ext cx="425603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>
                <a:solidFill>
                  <a:srgbClr val="766461"/>
                </a:solidFill>
              </a:rPr>
              <a:t>Find clinical trial study designs and results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343400" y="1657266"/>
            <a:ext cx="80342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>
                <a:solidFill>
                  <a:srgbClr val="766461"/>
                </a:solidFill>
              </a:rPr>
              <a:t>SGEN</a:t>
            </a:r>
          </a:p>
        </p:txBody>
      </p:sp>
      <p:pic>
        <p:nvPicPr>
          <p:cNvPr id="11" name="Picture 10" descr="SeaGen_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2800" y="4700240"/>
            <a:ext cx="1809092" cy="23371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2879870" y="4622559"/>
            <a:ext cx="338426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CONFIDENTIAL</a:t>
            </a:r>
          </a:p>
          <a:p>
            <a:r>
              <a:rPr lang="en-US" sz="900" b="1">
                <a:solidFill>
                  <a:schemeClr val="bg1"/>
                </a:solidFill>
              </a:rPr>
              <a:t>FOR</a:t>
            </a:r>
            <a:r>
              <a:rPr lang="en-US" sz="900" b="1" baseline="0">
                <a:solidFill>
                  <a:schemeClr val="bg1"/>
                </a:solidFill>
              </a:rPr>
              <a:t> INTERNAL USE ONLY AS A REFERENCE DOCUMENT</a:t>
            </a:r>
          </a:p>
          <a:p>
            <a:r>
              <a:rPr lang="en-US" sz="900" b="1" baseline="0">
                <a:solidFill>
                  <a:schemeClr val="bg1"/>
                </a:solidFill>
              </a:rPr>
              <a:t>NOT INTEDED FOR USE IN PRESENTATIONS</a:t>
            </a:r>
            <a:endParaRPr lang="en-US" sz="9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32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444625" y="649288"/>
            <a:ext cx="5797550" cy="32004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rgbClr val="8B818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737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2226" y="1065039"/>
            <a:ext cx="3634592" cy="3432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783" y="1065039"/>
            <a:ext cx="3634592" cy="3432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444625" y="649288"/>
            <a:ext cx="5797550" cy="32004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rgbClr val="8B818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949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750" y="1061081"/>
            <a:ext cx="3639312" cy="62859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28750" y="1680206"/>
            <a:ext cx="3639312" cy="28044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30063" y="1061081"/>
            <a:ext cx="3639312" cy="62859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0063" y="1680206"/>
            <a:ext cx="3639312" cy="28044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444625" y="649288"/>
            <a:ext cx="5797550" cy="32004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rgbClr val="8B818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3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4625" y="649288"/>
            <a:ext cx="5797550" cy="32004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rgbClr val="8B818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6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5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7924800" y="308272"/>
            <a:ext cx="590425" cy="276999"/>
            <a:chOff x="7027278" y="507027"/>
            <a:chExt cx="590425" cy="276999"/>
          </a:xfrm>
        </p:grpSpPr>
        <p:sp>
          <p:nvSpPr>
            <p:cNvPr id="5" name="bk object 16">
              <a:hlinkClick r:id="" action="ppaction://hlinkshowjump?jump=nextslide"/>
            </p:cNvPr>
            <p:cNvSpPr/>
            <p:nvPr/>
          </p:nvSpPr>
          <p:spPr>
            <a:xfrm>
              <a:off x="7399412" y="531212"/>
              <a:ext cx="218291" cy="241231"/>
            </a:xfrm>
            <a:custGeom>
              <a:avLst/>
              <a:gdLst/>
              <a:ahLst/>
              <a:cxnLst/>
              <a:rect l="l" t="t" r="r" b="b"/>
              <a:pathLst>
                <a:path w="386715" h="427354">
                  <a:moveTo>
                    <a:pt x="9465" y="0"/>
                  </a:moveTo>
                  <a:lnTo>
                    <a:pt x="84856" y="218160"/>
                  </a:lnTo>
                  <a:lnTo>
                    <a:pt x="0" y="427212"/>
                  </a:lnTo>
                  <a:lnTo>
                    <a:pt x="386417" y="213595"/>
                  </a:lnTo>
                  <a:lnTo>
                    <a:pt x="9465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TextBox 5">
              <a:hlinkClick r:id="" action="ppaction://hlinkshowjump?jump=nextslide"/>
            </p:cNvPr>
            <p:cNvSpPr txBox="1"/>
            <p:nvPr/>
          </p:nvSpPr>
          <p:spPr>
            <a:xfrm>
              <a:off x="7027278" y="507027"/>
              <a:ext cx="4240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b="1">
                  <a:solidFill>
                    <a:schemeClr val="accent1"/>
                  </a:solidFill>
                </a:rPr>
                <a:t>GO</a:t>
              </a:r>
            </a:p>
          </p:txBody>
        </p:sp>
      </p:grpSp>
      <p:pic>
        <p:nvPicPr>
          <p:cNvPr id="9" name="Picture 8" descr="ATLAS_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5909" y="2027708"/>
            <a:ext cx="2407901" cy="6693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43400" y="2691409"/>
            <a:ext cx="425603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>
                <a:solidFill>
                  <a:srgbClr val="766461"/>
                </a:solidFill>
              </a:rPr>
              <a:t>Find clinical trial study designs and results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43400" y="1657266"/>
            <a:ext cx="80342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>
                <a:solidFill>
                  <a:srgbClr val="766461"/>
                </a:solidFill>
              </a:rPr>
              <a:t>SGEN</a:t>
            </a:r>
          </a:p>
        </p:txBody>
      </p:sp>
      <p:pic>
        <p:nvPicPr>
          <p:cNvPr id="12" name="Picture 11" descr="SeaGen_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2800" y="4700240"/>
            <a:ext cx="1809092" cy="23371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13005" y="4943445"/>
            <a:ext cx="13179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/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0293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7200" y="4846638"/>
            <a:ext cx="8267700" cy="301625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03259"/>
            <a:ext cx="6492240" cy="27432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1">
                <a:solidFill>
                  <a:srgbClr val="8B818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530352"/>
            <a:ext cx="6492240" cy="265176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100" b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57200" y="4308475"/>
            <a:ext cx="8534400" cy="377825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694382"/>
            <a:ext cx="1459345" cy="1524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US"/>
              <a:t>Click to add 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66393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6"/>
          <p:cNvSpPr/>
          <p:nvPr/>
        </p:nvSpPr>
        <p:spPr>
          <a:xfrm flipH="1">
            <a:off x="1292760" y="114300"/>
            <a:ext cx="7851240" cy="5029200"/>
          </a:xfrm>
          <a:prstGeom prst="round1Rect">
            <a:avLst>
              <a:gd name="adj" fmla="val 3901"/>
            </a:avLst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4752" y="283464"/>
            <a:ext cx="5797296" cy="36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 descr="SeaGen_Logo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2800" y="4700240"/>
            <a:ext cx="1809092" cy="2337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4928056"/>
            <a:ext cx="6960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1444752" y="4559475"/>
            <a:ext cx="5603748" cy="374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35730" y="1064712"/>
            <a:ext cx="7533646" cy="3419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13005" y="4943445"/>
            <a:ext cx="13179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/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58775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844" r:id="rId2"/>
    <p:sldLayoutId id="2147483691" r:id="rId3"/>
    <p:sldLayoutId id="2147483659" r:id="rId4"/>
    <p:sldLayoutId id="2147483660" r:id="rId5"/>
    <p:sldLayoutId id="2147483661" r:id="rId6"/>
    <p:sldLayoutId id="2147483662" r:id="rId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b="1" kern="1200">
          <a:solidFill>
            <a:srgbClr val="5D5655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rgbClr val="8B8180"/>
          </a:solidFill>
          <a:latin typeface="+mn-lt"/>
          <a:ea typeface="+mn-ea"/>
          <a:cs typeface="+mn-cs"/>
        </a:defRPr>
      </a:lvl3pPr>
      <a:lvl4pPr marL="15430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rgbClr val="8B8180"/>
          </a:solidFill>
          <a:latin typeface="+mn-lt"/>
          <a:ea typeface="+mn-ea"/>
          <a:cs typeface="+mn-cs"/>
        </a:defRPr>
      </a:lvl4pPr>
      <a:lvl5pPr marL="20002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rgbClr val="8B818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08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4440" userDrawn="1">
          <p15:clr>
            <a:srgbClr val="F26B43"/>
          </p15:clr>
        </p15:guide>
        <p15:guide id="4" pos="900" userDrawn="1">
          <p15:clr>
            <a:srgbClr val="F26B43"/>
          </p15:clr>
        </p15:guide>
        <p15:guide id="5" pos="5664" userDrawn="1">
          <p15:clr>
            <a:srgbClr val="F26B43"/>
          </p15:clr>
        </p15:guide>
        <p15:guide id="6" orient="horz" pos="410" userDrawn="1">
          <p15:clr>
            <a:srgbClr val="F26B43"/>
          </p15:clr>
        </p15:guide>
        <p15:guide id="7" orient="horz" pos="2825" userDrawn="1">
          <p15:clr>
            <a:srgbClr val="F26B43"/>
          </p15:clr>
        </p15:guide>
        <p15:guide id="8" orient="horz" pos="608" userDrawn="1">
          <p15:clr>
            <a:srgbClr val="F26B43"/>
          </p15:clr>
        </p15:guide>
        <p15:guide id="9" orient="horz" pos="663" userDrawn="1">
          <p15:clr>
            <a:srgbClr val="F26B43"/>
          </p15:clr>
        </p15:guide>
        <p15:guide id="10" orient="horz" pos="16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 Single Corner Rectangle 18"/>
          <p:cNvSpPr/>
          <p:nvPr/>
        </p:nvSpPr>
        <p:spPr>
          <a:xfrm flipH="1">
            <a:off x="457200" y="114300"/>
            <a:ext cx="8686800" cy="5029200"/>
          </a:xfrm>
          <a:prstGeom prst="round1Rect">
            <a:avLst>
              <a:gd name="adj" fmla="val 3901"/>
            </a:avLst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57200" y="4691886"/>
            <a:ext cx="8686800" cy="451614"/>
          </a:xfrm>
          <a:prstGeom prst="rect">
            <a:avLst/>
          </a:prstGeom>
          <a:solidFill>
            <a:srgbClr val="F0EFE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b="1">
              <a:solidFill>
                <a:srgbClr val="0000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6492240" cy="4206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1500" y="1162050"/>
            <a:ext cx="8420100" cy="3130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13005" y="4943445"/>
            <a:ext cx="13179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/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63847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28" r:id="rId2"/>
    <p:sldLayoutId id="2147483712" r:id="rId3"/>
    <p:sldLayoutId id="2147483713" r:id="rId4"/>
    <p:sldLayoutId id="2147483714" r:id="rId5"/>
    <p:sldLayoutId id="2147483715" r:id="rId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b="1" kern="1200">
          <a:solidFill>
            <a:srgbClr val="5D5655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rgbClr val="8B8180"/>
          </a:solidFill>
          <a:latin typeface="+mn-lt"/>
          <a:ea typeface="+mn-ea"/>
          <a:cs typeface="+mn-cs"/>
        </a:defRPr>
      </a:lvl3pPr>
      <a:lvl4pPr marL="15430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rgbClr val="8B8180"/>
          </a:solidFill>
          <a:latin typeface="+mn-lt"/>
          <a:ea typeface="+mn-ea"/>
          <a:cs typeface="+mn-cs"/>
        </a:defRPr>
      </a:lvl4pPr>
      <a:lvl5pPr marL="20002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rgbClr val="8B818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46">
          <p15:clr>
            <a:srgbClr val="F26B43"/>
          </p15:clr>
        </p15:guide>
        <p15:guide id="2" pos="2880">
          <p15:clr>
            <a:srgbClr val="F26B43"/>
          </p15:clr>
        </p15:guide>
        <p15:guide id="3" pos="4379">
          <p15:clr>
            <a:srgbClr val="F26B43"/>
          </p15:clr>
        </p15:guide>
        <p15:guide id="4" pos="360">
          <p15:clr>
            <a:srgbClr val="F26B43"/>
          </p15:clr>
        </p15:guide>
        <p15:guide id="5" pos="5664">
          <p15:clr>
            <a:srgbClr val="F26B43"/>
          </p15:clr>
        </p15:guide>
        <p15:guide id="6" orient="horz" pos="348">
          <p15:clr>
            <a:srgbClr val="F26B43"/>
          </p15:clr>
        </p15:guide>
        <p15:guide id="8" orient="horz" pos="505">
          <p15:clr>
            <a:srgbClr val="F26B43"/>
          </p15:clr>
        </p15:guide>
        <p15:guide id="9" orient="horz" pos="732">
          <p15:clr>
            <a:srgbClr val="F26B43"/>
          </p15:clr>
        </p15:guide>
        <p15:guide id="10" orient="horz" pos="2704">
          <p15:clr>
            <a:srgbClr val="F26B43"/>
          </p15:clr>
        </p15:guide>
        <p15:guide id="11" orient="horz" pos="16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About these slides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435730" y="1064711"/>
            <a:ext cx="7533646" cy="3709087"/>
          </a:xfrm>
        </p:spPr>
        <p:txBody>
          <a:bodyPr>
            <a:normAutofit lnSpcReduction="10000"/>
          </a:bodyPr>
          <a:lstStyle/>
          <a:p>
            <a:r>
              <a:rPr lang="en-US"/>
              <a:t>The is the Med Comm EV development deck for SGEN-ATLAS</a:t>
            </a:r>
          </a:p>
          <a:p>
            <a:pPr lvl="1"/>
            <a:r>
              <a:rPr lang="en-US"/>
              <a:t>This is a working document and is not intended for use outside of Med Comm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Links to publications, clinical protocols, or clinicatrials.gov are not active in this deck</a:t>
            </a:r>
          </a:p>
          <a:p>
            <a:r>
              <a:rPr lang="en-US"/>
              <a:t>Organization of this deck</a:t>
            </a:r>
          </a:p>
          <a:p>
            <a:pPr lvl="1"/>
            <a:r>
              <a:rPr lang="en-US"/>
              <a:t>Studies are generally organized alphabetically</a:t>
            </a:r>
          </a:p>
          <a:p>
            <a:pPr lvl="1"/>
            <a:r>
              <a:rPr lang="en-US"/>
              <a:t>For studies with limited (or without) data, safety and efficacy results are grouped into a single side to save space </a:t>
            </a:r>
          </a:p>
          <a:p>
            <a:r>
              <a:rPr lang="en-US"/>
              <a:t>General do’s and don’ts</a:t>
            </a:r>
          </a:p>
          <a:p>
            <a:pPr lvl="1"/>
            <a:r>
              <a:rPr lang="en-US"/>
              <a:t>Do keep content limited to one slide per category i.e. safety or efficacy when data is reported</a:t>
            </a:r>
          </a:p>
          <a:p>
            <a:pPr lvl="1"/>
            <a:r>
              <a:rPr lang="en-US"/>
              <a:t>Do provide NCT#; Do not provide hyperlink to clinicaltrials.gov</a:t>
            </a:r>
          </a:p>
          <a:p>
            <a:pPr lvl="1"/>
            <a:r>
              <a:rPr lang="en-US"/>
              <a:t>Use letters or symbols for footnotes in tables/figures</a:t>
            </a:r>
          </a:p>
          <a:p>
            <a:pPr lvl="1"/>
            <a:r>
              <a:rPr lang="en-US"/>
              <a:t>Use numbers to indicate more than one publication source</a:t>
            </a:r>
          </a:p>
          <a:p>
            <a:pPr lvl="1"/>
            <a:r>
              <a:rPr lang="en-US"/>
              <a:t>Do provide numbered publication reference(s) at the bottom of each slide; Do not provide hyperlink to PubHub</a:t>
            </a:r>
          </a:p>
          <a:p>
            <a:pPr lvl="2"/>
            <a:r>
              <a:rPr lang="en-US"/>
              <a:t>In ECMS Atlas, publication references are listed at the very end, please use a running list for entire study set</a:t>
            </a:r>
          </a:p>
          <a:p>
            <a:pPr lvl="1"/>
            <a:r>
              <a:rPr lang="en-US"/>
              <a:t>Do provide study title: Do not provide hyperlink to clinical protocol</a:t>
            </a:r>
          </a:p>
          <a:p>
            <a:pPr lvl="2"/>
            <a:r>
              <a:rPr lang="en-US"/>
              <a:t>This will be done in ECMS Atlas</a:t>
            </a:r>
          </a:p>
          <a:p>
            <a:pPr lvl="1"/>
            <a:r>
              <a:rPr lang="en-US"/>
              <a:t>Do not provide link to expanded PubHub study-specific view</a:t>
            </a:r>
          </a:p>
          <a:p>
            <a:pPr lvl="2"/>
            <a:r>
              <a:rPr lang="en-US"/>
              <a:t>This will be done in ECMS Atlas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/>
              <a:t>Please contact Tim Slice or Wendi Schultz if you have questions</a:t>
            </a:r>
          </a:p>
        </p:txBody>
      </p:sp>
    </p:spTree>
    <p:extLst>
      <p:ext uri="{BB962C8B-B14F-4D97-AF65-F5344CB8AC3E}">
        <p14:creationId xmlns:p14="http://schemas.microsoft.com/office/powerpoint/2010/main" val="125904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EV-101 (ASG-22CE-13-2)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/>
              <a:t>Study Design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NCT02091999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28"/>
          <p:cNvSpPr>
            <a:spLocks noGrp="1"/>
          </p:cNvSpPr>
          <p:nvPr>
            <p:ph type="body" sz="quarter" idx="15"/>
          </p:nvPr>
        </p:nvSpPr>
        <p:spPr>
          <a:xfrm>
            <a:off x="457200" y="4284859"/>
            <a:ext cx="7849215" cy="392863"/>
          </a:xfrm>
        </p:spPr>
        <p:txBody>
          <a:bodyPr/>
          <a:lstStyle/>
          <a:p>
            <a:endParaRPr lang="en-US" kern="0">
              <a:solidFill>
                <a:prstClr val="black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2" name="Text Placeholder 3"/>
          <p:cNvSpPr txBox="1">
            <a:spLocks/>
          </p:cNvSpPr>
          <p:nvPr/>
        </p:nvSpPr>
        <p:spPr>
          <a:xfrm>
            <a:off x="457200" y="803259"/>
            <a:ext cx="6492240" cy="2743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kern="1200">
                <a:solidFill>
                  <a:srgbClr val="8B818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1" kern="1200">
                <a:solidFill>
                  <a:srgbClr val="5D5655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8B8180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8B8180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8B818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Study Design</a:t>
            </a:r>
          </a:p>
        </p:txBody>
      </p:sp>
      <p:graphicFrame>
        <p:nvGraphicFramePr>
          <p:cNvPr id="2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903388"/>
              </p:ext>
            </p:extLst>
          </p:nvPr>
        </p:nvGraphicFramePr>
        <p:xfrm>
          <a:off x="528349" y="2639392"/>
          <a:ext cx="8419491" cy="1777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543">
                  <a:extLst>
                    <a:ext uri="{9D8B030D-6E8A-4147-A177-3AD203B41FA5}">
                      <a16:colId xmlns:a16="http://schemas.microsoft.com/office/drawing/2014/main" val="2277882754"/>
                    </a:ext>
                  </a:extLst>
                </a:gridCol>
                <a:gridCol w="7392948">
                  <a:extLst>
                    <a:ext uri="{9D8B030D-6E8A-4147-A177-3AD203B41FA5}">
                      <a16:colId xmlns:a16="http://schemas.microsoft.com/office/drawing/2014/main" val="3133498657"/>
                    </a:ext>
                  </a:extLst>
                </a:gridCol>
              </a:tblGrid>
              <a:tr h="328359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chemeClr val="accent1"/>
                          </a:solidFill>
                        </a:rPr>
                        <a:t>Title</a:t>
                      </a:r>
                    </a:p>
                  </a:txBody>
                  <a:tcPr marL="91216" marR="912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</a:rPr>
                        <a:t>A phase 1 study of the safety and pharmacokinetics of escalating doses of ASG-22CE given as monotherapy in subjects with metastatic urothelial cancer and other malignant solid tumors that express Nectin-4</a:t>
                      </a:r>
                    </a:p>
                  </a:txBody>
                  <a:tcPr marL="91216" marR="912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617078"/>
                  </a:ext>
                </a:extLst>
              </a:tr>
              <a:tr h="205224"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solidFill>
                            <a:schemeClr val="accent1"/>
                          </a:solidFill>
                        </a:rPr>
                        <a:t>Design</a:t>
                      </a:r>
                    </a:p>
                  </a:txBody>
                  <a:tcPr marL="91216" marR="912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solidFill>
                            <a:schemeClr val="tx1"/>
                          </a:solidFill>
                        </a:rPr>
                        <a:t>Phase 1, open-label, multicenter;</a:t>
                      </a:r>
                      <a:r>
                        <a:rPr lang="en-US" sz="900" baseline="0">
                          <a:solidFill>
                            <a:schemeClr val="tx1"/>
                          </a:solidFill>
                        </a:rPr>
                        <a:t> [N=215]</a:t>
                      </a:r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marL="91216" marR="912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696076"/>
                  </a:ext>
                </a:extLst>
              </a:tr>
              <a:tr h="205224"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solidFill>
                            <a:schemeClr val="accent1"/>
                          </a:solidFill>
                        </a:rPr>
                        <a:t>Status</a:t>
                      </a:r>
                    </a:p>
                  </a:txBody>
                  <a:tcPr marL="91216" marR="912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solidFill>
                            <a:schemeClr val="tx1"/>
                          </a:solidFill>
                        </a:rPr>
                        <a:t>Enrolling mUC and renal insufficiency expansion cohort only</a:t>
                      </a:r>
                    </a:p>
                  </a:txBody>
                  <a:tcPr marL="91216" marR="912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942738"/>
                  </a:ext>
                </a:extLst>
              </a:tr>
              <a:tr h="260231"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solidFill>
                            <a:schemeClr val="accent1"/>
                          </a:solidFill>
                        </a:rPr>
                        <a:t>Disease Area</a:t>
                      </a:r>
                    </a:p>
                  </a:txBody>
                  <a:tcPr marL="91216" marR="912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solidFill>
                            <a:schemeClr val="tx1"/>
                          </a:solidFill>
                        </a:rPr>
                        <a:t>Advanced solid malignancies and metastatic urothelial cancer</a:t>
                      </a:r>
                    </a:p>
                  </a:txBody>
                  <a:tcPr marL="91216" marR="912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432408"/>
                  </a:ext>
                </a:extLst>
              </a:tr>
              <a:tr h="694084"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solidFill>
                            <a:schemeClr val="accent1"/>
                          </a:solidFill>
                        </a:rPr>
                        <a:t>Key Outcomes</a:t>
                      </a:r>
                    </a:p>
                  </a:txBody>
                  <a:tcPr marL="91216" marR="91216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71450">
                        <a:buFont typeface="Arial"/>
                        <a:buChar char="•"/>
                      </a:pPr>
                      <a:r>
                        <a:rPr lang="en-US" sz="900" b="1">
                          <a:solidFill>
                            <a:schemeClr val="tx1"/>
                          </a:solidFill>
                        </a:rPr>
                        <a:t>Safety and PK of EV</a:t>
                      </a:r>
                    </a:p>
                    <a:p>
                      <a:pPr marL="171450" lvl="1" indent="-171450">
                        <a:buFont typeface="Arial"/>
                        <a:buChar char="•"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</a:rPr>
                        <a:t>Antitumor activity</a:t>
                      </a:r>
                    </a:p>
                    <a:p>
                      <a:pPr marL="171450" lvl="1" indent="-171450">
                        <a:buFont typeface="Arial"/>
                        <a:buChar char="•"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</a:rPr>
                        <a:t>Immunogenicity </a:t>
                      </a:r>
                    </a:p>
                  </a:txBody>
                  <a:tcPr marL="91216" marR="91216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205238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948097" y="975661"/>
            <a:ext cx="7306018" cy="1586002"/>
            <a:chOff x="948097" y="836873"/>
            <a:chExt cx="7306018" cy="1586002"/>
          </a:xfrm>
        </p:grpSpPr>
        <p:sp>
          <p:nvSpPr>
            <p:cNvPr id="52" name="Rounded Rectangle 51"/>
            <p:cNvSpPr/>
            <p:nvPr/>
          </p:nvSpPr>
          <p:spPr>
            <a:xfrm rot="16200000">
              <a:off x="373839" y="1492715"/>
              <a:ext cx="1422836" cy="274320"/>
            </a:xfrm>
            <a:prstGeom prst="roundRect">
              <a:avLst/>
            </a:prstGeom>
            <a:solidFill>
              <a:srgbClr val="DEEFD8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Autofit/>
            </a:bodyPr>
            <a:lstStyle/>
            <a:p>
              <a:pPr algn="ctr" defTabSz="914400">
                <a:defRPr/>
              </a:pPr>
              <a:r>
                <a:rPr lang="en-US" sz="900" kern="0">
                  <a:solidFill>
                    <a:prstClr val="black"/>
                  </a:solidFill>
                </a:rPr>
                <a:t>Screening/Baseline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2045809" y="836873"/>
              <a:ext cx="4362501" cy="1586002"/>
            </a:xfrm>
            <a:prstGeom prst="roundRect">
              <a:avLst/>
            </a:prstGeom>
            <a:solidFill>
              <a:srgbClr val="9ACE87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lIns="91440" rIns="91440" rtlCol="0" anchor="ctr">
              <a:noAutofit/>
            </a:bodyPr>
            <a:lstStyle/>
            <a:p>
              <a:pPr algn="ctr" defTabSz="914400">
                <a:defRPr/>
              </a:pPr>
              <a:r>
                <a:rPr lang="en-US" sz="800" b="1" kern="0">
                  <a:solidFill>
                    <a:prstClr val="black"/>
                  </a:solidFill>
                </a:rPr>
                <a:t>Treatment </a:t>
              </a:r>
              <a:r>
                <a:rPr lang="en-US" sz="800" kern="0">
                  <a:solidFill>
                    <a:prstClr val="black"/>
                  </a:solidFill>
                </a:rPr>
                <a:t>(each 4-week cycle)</a:t>
              </a:r>
              <a:r>
                <a:rPr lang="en-US" sz="800" b="1" kern="0">
                  <a:solidFill>
                    <a:prstClr val="black"/>
                  </a:solidFill>
                </a:rPr>
                <a:t> </a:t>
              </a:r>
              <a:endParaRPr lang="en-US" sz="800" kern="0">
                <a:solidFill>
                  <a:prstClr val="black"/>
                </a:solidFill>
              </a:endParaRPr>
            </a:p>
            <a:p>
              <a:pPr lvl="0" algn="ctr" defTabSz="914400">
                <a:defRPr/>
              </a:pPr>
              <a:endParaRPr lang="en-US" sz="800" kern="0">
                <a:solidFill>
                  <a:prstClr val="black"/>
                </a:solidFill>
              </a:endParaRPr>
            </a:p>
            <a:p>
              <a:pPr lvl="0" defTabSz="137160">
                <a:defRPr/>
              </a:pPr>
              <a:r>
                <a:rPr lang="en-US" sz="800" b="1" kern="0">
                  <a:solidFill>
                    <a:prstClr val="black"/>
                  </a:solidFill>
                </a:rPr>
                <a:t>Part A (dose-escalation): </a:t>
              </a:r>
              <a:r>
                <a:rPr lang="en-US" sz="800" kern="0">
                  <a:solidFill>
                    <a:prstClr val="black"/>
                  </a:solidFill>
                </a:rPr>
                <a:t>EV at assigned dose; D1, q1wkx3; until PD,</a:t>
              </a:r>
              <a:r>
                <a:rPr lang="en-US" sz="800"/>
                <a:t> </a:t>
              </a:r>
              <a:r>
                <a:rPr lang="en-US" sz="800">
                  <a:latin typeface="Arial" panose="020B0604020202020204" pitchFamily="34" charset="0"/>
                  <a:cs typeface="Arial" panose="020B0604020202020204" pitchFamily="34" charset="0"/>
                </a:rPr>
                <a:t>intolerability, or consent withdrawal</a:t>
              </a:r>
              <a:r>
                <a:rPr lang="en-US" sz="8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8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defTabSz="137160">
                <a:defRPr/>
              </a:pPr>
              <a:endParaRPr lang="en-US" sz="800" b="1" kern="0">
                <a:solidFill>
                  <a:prstClr val="black"/>
                </a:solidFill>
              </a:endParaRPr>
            </a:p>
            <a:p>
              <a:pPr defTabSz="137160">
                <a:defRPr/>
              </a:pPr>
              <a:r>
                <a:rPr lang="en-US" sz="800" b="1" kern="0">
                  <a:solidFill>
                    <a:prstClr val="black"/>
                  </a:solidFill>
                </a:rPr>
                <a:t>Part B (disease-specific expansion cohorts): </a:t>
              </a:r>
              <a:r>
                <a:rPr lang="en-US" sz="800" kern="0">
                  <a:solidFill>
                    <a:prstClr val="black"/>
                  </a:solidFill>
                </a:rPr>
                <a:t>EV (1.25 mg/kg): Days 1,8, and 15 of each 28-day cycle; until PD, intolerability, or consent withdrawal </a:t>
              </a:r>
            </a:p>
            <a:p>
              <a:pPr defTabSz="137160">
                <a:defRPr/>
              </a:pPr>
              <a:endParaRPr lang="en-US" sz="800" kern="0">
                <a:solidFill>
                  <a:prstClr val="black"/>
                </a:solidFill>
              </a:endParaRPr>
            </a:p>
            <a:p>
              <a:pPr marL="171450" indent="-171450" defTabSz="137160">
                <a:buFont typeface="Arial" panose="020B0604020202020204" pitchFamily="34" charset="0"/>
                <a:buChar char="•"/>
                <a:defRPr/>
              </a:pPr>
              <a:r>
                <a:rPr lang="en-US" sz="800" kern="0">
                  <a:solidFill>
                    <a:prstClr val="black"/>
                  </a:solidFill>
                </a:rPr>
                <a:t>Cohort 1: </a:t>
              </a:r>
              <a:r>
                <a:rPr lang="en-US" sz="800" kern="0" err="1">
                  <a:solidFill>
                    <a:prstClr val="black"/>
                  </a:solidFill>
                </a:rPr>
                <a:t>mUC</a:t>
              </a:r>
              <a:r>
                <a:rPr lang="en-US" sz="800" kern="0">
                  <a:solidFill>
                    <a:prstClr val="black"/>
                  </a:solidFill>
                </a:rPr>
                <a:t> with severe renal insufficiency; cohort 2: metastatic non-small cell lung cancer; cohort 3: platinum-resistance metastatic ovarian cancer</a:t>
              </a:r>
            </a:p>
            <a:p>
              <a:pPr marL="171450" indent="-171450" defTabSz="137160">
                <a:buFont typeface="Arial" panose="020B0604020202020204" pitchFamily="34" charset="0"/>
                <a:buChar char="•"/>
                <a:defRPr/>
              </a:pPr>
              <a:endParaRPr lang="en-US" sz="800" kern="0">
                <a:solidFill>
                  <a:prstClr val="black"/>
                </a:solidFill>
              </a:endParaRPr>
            </a:p>
            <a:p>
              <a:pPr defTabSz="137160">
                <a:defRPr/>
              </a:pPr>
              <a:r>
                <a:rPr lang="en-US" sz="800" b="1" kern="0">
                  <a:solidFill>
                    <a:prstClr val="black"/>
                  </a:solidFill>
                </a:rPr>
                <a:t>Part C:</a:t>
              </a:r>
              <a:r>
                <a:rPr lang="en-US" sz="800" kern="0">
                  <a:solidFill>
                    <a:prstClr val="black"/>
                  </a:solidFill>
                </a:rPr>
                <a:t> </a:t>
              </a:r>
              <a:r>
                <a:rPr lang="en-US" sz="800" kern="0" err="1">
                  <a:solidFill>
                    <a:prstClr val="black"/>
                  </a:solidFill>
                </a:rPr>
                <a:t>mUC</a:t>
              </a:r>
              <a:r>
                <a:rPr lang="en-US" sz="800" kern="0">
                  <a:solidFill>
                    <a:prstClr val="black"/>
                  </a:solidFill>
                </a:rPr>
                <a:t> who have received prior CPI</a:t>
              </a:r>
            </a:p>
          </p:txBody>
        </p:sp>
        <p:sp>
          <p:nvSpPr>
            <p:cNvPr id="54" name="Rounded Rectangle 53"/>
            <p:cNvSpPr/>
            <p:nvPr/>
          </p:nvSpPr>
          <p:spPr>
            <a:xfrm rot="16200000">
              <a:off x="6126509" y="1492714"/>
              <a:ext cx="1423238" cy="274320"/>
            </a:xfrm>
            <a:prstGeom prst="roundRect">
              <a:avLst/>
            </a:prstGeom>
            <a:solidFill>
              <a:srgbClr val="2E512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lstStyle/>
            <a:p>
              <a:pPr algn="ctr" defTabSz="914400">
                <a:defRPr/>
              </a:pPr>
              <a:r>
                <a:rPr lang="en-US" sz="900" kern="0">
                  <a:solidFill>
                    <a:prstClr val="white"/>
                  </a:solidFill>
                </a:rPr>
                <a:t>EOT Assessments</a:t>
              </a: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1222416" y="1629874"/>
              <a:ext cx="292660" cy="0"/>
            </a:xfrm>
            <a:prstGeom prst="straightConnector1">
              <a:avLst/>
            </a:prstGeom>
            <a:noFill/>
            <a:ln w="50800" cap="flat" cmpd="sng" algn="ctr">
              <a:solidFill>
                <a:srgbClr val="7F7F7F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56" name="Group 55"/>
            <p:cNvGrpSpPr/>
            <p:nvPr/>
          </p:nvGrpSpPr>
          <p:grpSpPr>
            <a:xfrm>
              <a:off x="7266755" y="918430"/>
              <a:ext cx="987360" cy="1422888"/>
              <a:chOff x="4973529" y="747394"/>
              <a:chExt cx="754720" cy="1470288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4973529" y="747394"/>
                <a:ext cx="754720" cy="1470288"/>
              </a:xfrm>
              <a:prstGeom prst="roundRect">
                <a:avLst/>
              </a:prstGeom>
              <a:solidFill>
                <a:srgbClr val="DEEFD8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lIns="0" rIns="91440" rtlCol="0" anchor="ctr">
                <a:normAutofit/>
              </a:bodyPr>
              <a:lstStyle/>
              <a:p>
                <a:pPr algn="ctr" defTabSz="914400">
                  <a:defRPr/>
                </a:pPr>
                <a:endParaRPr lang="en-US" sz="1400" b="1" kern="0">
                  <a:solidFill>
                    <a:srgbClr val="DEEFD8">
                      <a:lumMod val="50000"/>
                    </a:srgbClr>
                  </a:solidFill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029342" y="827223"/>
                <a:ext cx="643094" cy="1330212"/>
              </a:xfrm>
              <a:prstGeom prst="roundRect">
                <a:avLst/>
              </a:prstGeom>
              <a:gradFill>
                <a:gsLst>
                  <a:gs pos="0">
                    <a:srgbClr val="1C431B"/>
                  </a:gs>
                  <a:gs pos="75000">
                    <a:srgbClr val="2D7D27"/>
                  </a:gs>
                </a:gsLst>
                <a:lin ang="5400000" scaled="0"/>
              </a:gra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ctr" defTabSz="914400">
                  <a:defRPr/>
                </a:pPr>
                <a:r>
                  <a:rPr lang="en-US" sz="900" b="1" kern="0">
                    <a:solidFill>
                      <a:prstClr val="white"/>
                    </a:solidFill>
                    <a:cs typeface="Arial" pitchFamily="34" charset="0"/>
                  </a:rPr>
                  <a:t>Follow-Up</a:t>
                </a:r>
              </a:p>
              <a:p>
                <a:pPr algn="ctr" defTabSz="914400">
                  <a:defRPr/>
                </a:pPr>
                <a:endParaRPr lang="en-US" sz="900" b="1" kern="0">
                  <a:solidFill>
                    <a:prstClr val="white"/>
                  </a:solidFill>
                  <a:cs typeface="Arial" pitchFamily="34" charset="0"/>
                </a:endParaRPr>
              </a:p>
              <a:p>
                <a:pPr algn="ctr" defTabSz="914400">
                  <a:defRPr/>
                </a:pPr>
                <a:r>
                  <a:rPr lang="en-US" sz="900" b="1" kern="0">
                    <a:solidFill>
                      <a:prstClr val="white"/>
                    </a:solidFill>
                    <a:cs typeface="Arial" pitchFamily="34" charset="0"/>
                  </a:rPr>
                  <a:t>Every 2 months </a:t>
                </a:r>
              </a:p>
            </p:txBody>
          </p:sp>
        </p:grpSp>
        <p:sp>
          <p:nvSpPr>
            <p:cNvPr id="57" name="Rounded Rectangle 56"/>
            <p:cNvSpPr/>
            <p:nvPr/>
          </p:nvSpPr>
          <p:spPr>
            <a:xfrm rot="16200000">
              <a:off x="924107" y="1492714"/>
              <a:ext cx="1422833" cy="274320"/>
            </a:xfrm>
            <a:prstGeom prst="roundRect">
              <a:avLst/>
            </a:prstGeom>
            <a:solidFill>
              <a:srgbClr val="DEEFD8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lstStyle/>
            <a:p>
              <a:pPr algn="ctr" defTabSz="914400">
                <a:defRPr/>
              </a:pPr>
              <a:r>
                <a:rPr lang="en-US" sz="900" kern="0">
                  <a:solidFill>
                    <a:prstClr val="black"/>
                  </a:solidFill>
                </a:rPr>
                <a:t>Registration</a:t>
              </a: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1774646" y="1629874"/>
              <a:ext cx="292660" cy="0"/>
            </a:xfrm>
            <a:prstGeom prst="straightConnector1">
              <a:avLst/>
            </a:prstGeom>
            <a:noFill/>
            <a:ln w="50800" cap="flat" cmpd="sng" algn="ctr">
              <a:solidFill>
                <a:srgbClr val="7F7F7F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>
            <a:xfrm>
              <a:off x="6408309" y="1629874"/>
              <a:ext cx="292660" cy="0"/>
            </a:xfrm>
            <a:prstGeom prst="straightConnector1">
              <a:avLst/>
            </a:prstGeom>
            <a:noFill/>
            <a:ln w="50800" cap="flat" cmpd="sng" algn="ctr">
              <a:solidFill>
                <a:srgbClr val="7F7F7F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>
            <a:xfrm>
              <a:off x="6974094" y="1629874"/>
              <a:ext cx="292660" cy="0"/>
            </a:xfrm>
            <a:prstGeom prst="straightConnector1">
              <a:avLst/>
            </a:prstGeom>
            <a:noFill/>
            <a:ln w="50800" cap="flat" cmpd="sng" algn="ctr">
              <a:solidFill>
                <a:srgbClr val="7F7F7F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4227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EV-101 (ASG-22CE-13-2)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/>
              <a:t>Results: Safety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NCT02091999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800"/>
              <a:t>Data presented by J. Rosenberg, ASCO, 2018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*Sepsis and small intestinal perforation occurred in the same patient.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br>
              <a:rPr lang="en-US"/>
            </a:br>
            <a:r>
              <a:rPr lang="en-US"/>
              <a:t>Reference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1500" y="1075650"/>
            <a:ext cx="8420100" cy="3130550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b="1" kern="1200">
                <a:solidFill>
                  <a:srgbClr val="5D5655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rgbClr val="8B8180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rgbClr val="8B8180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rgbClr val="8B818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Consistent with previous reports, EV was generally well tolerated</a:t>
            </a:r>
            <a:endParaRPr lang="en-US" baseline="30000"/>
          </a:p>
          <a:p>
            <a:pPr lvl="1"/>
            <a:r>
              <a:rPr lang="en-US"/>
              <a:t>The majority of adverse events considered related to EV were mild-to-moderate in severity</a:t>
            </a:r>
          </a:p>
          <a:p>
            <a:pPr lvl="1"/>
            <a:r>
              <a:rPr lang="en-US"/>
              <a:t>Fatigue was the most commonly reported adverse event considered related to EV; anemia, hyponatremia, UTI, and hyperglycemia were the most common grade ≥3 AEs regardless of attribution</a:t>
            </a:r>
          </a:p>
          <a:p>
            <a:pPr lvl="1"/>
            <a:endParaRPr lang="en-US"/>
          </a:p>
        </p:txBody>
      </p:sp>
      <p:graphicFrame>
        <p:nvGraphicFramePr>
          <p:cNvPr id="1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3246618"/>
              </p:ext>
            </p:extLst>
          </p:nvPr>
        </p:nvGraphicFramePr>
        <p:xfrm>
          <a:off x="584594" y="1986183"/>
          <a:ext cx="8099295" cy="1623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522">
                  <a:extLst>
                    <a:ext uri="{9D8B030D-6E8A-4147-A177-3AD203B41FA5}">
                      <a16:colId xmlns:a16="http://schemas.microsoft.com/office/drawing/2014/main" val="2277882754"/>
                    </a:ext>
                  </a:extLst>
                </a:gridCol>
                <a:gridCol w="6712773">
                  <a:extLst>
                    <a:ext uri="{9D8B030D-6E8A-4147-A177-3AD203B41FA5}">
                      <a16:colId xmlns:a16="http://schemas.microsoft.com/office/drawing/2014/main" val="3133498657"/>
                    </a:ext>
                  </a:extLst>
                </a:gridCol>
              </a:tblGrid>
              <a:tr h="375899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solidFill>
                            <a:schemeClr val="accent1"/>
                          </a:solidFill>
                        </a:rPr>
                        <a:t>Grade ≥3</a:t>
                      </a:r>
                      <a:r>
                        <a:rPr lang="en-US" sz="1100" b="1" baseline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100" b="1">
                          <a:solidFill>
                            <a:schemeClr val="accent1"/>
                          </a:solidFill>
                        </a:rPr>
                        <a:t>AEs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baseline="0">
                          <a:solidFill>
                            <a:schemeClr val="tx1"/>
                          </a:solidFill>
                        </a:rPr>
                        <a:t>TRAEs occurring ≥25% in patients included: fatigue (1%), decreased appetite (1%), diarrhea (1%), decreased appetite (1%), nausea (1%), pruritus (1%), maculopapular rash (2%)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432408"/>
                  </a:ext>
                </a:extLst>
              </a:tr>
              <a:tr h="1197072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solidFill>
                            <a:schemeClr val="accent1"/>
                          </a:solidFill>
                        </a:rPr>
                        <a:t>SAEs</a:t>
                      </a:r>
                      <a:r>
                        <a:rPr lang="en-US" sz="1100" b="1" baseline="0">
                          <a:solidFill>
                            <a:schemeClr val="accent1"/>
                          </a:solidFill>
                        </a:rPr>
                        <a:t> and </a:t>
                      </a:r>
                      <a:br>
                        <a:rPr lang="en-US" sz="1100" b="1" baseline="0">
                          <a:solidFill>
                            <a:schemeClr val="accent1"/>
                          </a:solidFill>
                        </a:rPr>
                      </a:br>
                      <a:r>
                        <a:rPr lang="en-US" sz="1100" b="1">
                          <a:solidFill>
                            <a:schemeClr val="accent1"/>
                          </a:solidFill>
                        </a:rPr>
                        <a:t>Grade 5</a:t>
                      </a:r>
                      <a:r>
                        <a:rPr lang="en-US" sz="1100" b="1" baseline="0">
                          <a:solidFill>
                            <a:schemeClr val="accent1"/>
                          </a:solidFill>
                        </a:rPr>
                        <a:t> AEs </a:t>
                      </a:r>
                      <a:endParaRPr lang="en-US" sz="1100" b="1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/>
                        <a:t>As of April 9 2018, SAEs occurring in ≥5% patients (out</a:t>
                      </a:r>
                      <a:r>
                        <a:rPr lang="en-US" sz="1100" baseline="0"/>
                        <a:t> of 112 patients)</a:t>
                      </a:r>
                      <a:r>
                        <a:rPr lang="en-US" sz="1100"/>
                        <a:t>, regardless of attribution were</a:t>
                      </a:r>
                    </a:p>
                    <a:p>
                      <a:pPr marL="628650" lvl="1" indent="-171450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/>
                        <a:t>Anemia (8%), hyponatremia (7%), urinary tract infection (7%), and hyperglycemia</a:t>
                      </a:r>
                      <a:r>
                        <a:rPr lang="en-US" sz="1100" baseline="0"/>
                        <a:t> (6%; total of 3.6% were considered serious and related)</a:t>
                      </a:r>
                      <a:endParaRPr lang="en-US" sz="110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/>
                        <a:t>Grade 5 AEs considered possibly related to treatment were diabetic ketoacidosis, multiple organ dysfunction syndrome, respiratory failure, and urinary tract obstruction; Grade 5 AEs considered not related to EV were dyspnea, sepsis*, and small intestinal perforation*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097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EV-101 (ASG-22CE-13-2)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/>
              <a:t>Results: Safety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NCT02091999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800"/>
              <a:t>Data presented by J. Rosenberg, ASCO, 2018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*Sepsis and small intestinal perforation occurred in the same patient.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br>
              <a:rPr lang="en-US"/>
            </a:br>
            <a:r>
              <a:rPr lang="en-US"/>
              <a:t>Reference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1500" y="1504275"/>
            <a:ext cx="8420100" cy="773113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b="1" kern="1200">
                <a:solidFill>
                  <a:srgbClr val="5D5655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rgbClr val="8B8180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rgbClr val="8B8180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rgbClr val="8B818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Consistent with previous reports, EV was generally well tolerated</a:t>
            </a:r>
            <a:endParaRPr lang="en-US" baseline="30000"/>
          </a:p>
          <a:p>
            <a:pPr lvl="1"/>
            <a:r>
              <a:rPr lang="en-US"/>
              <a:t>The majority of adverse events considered related to EV were mild-to-moderate in severity</a:t>
            </a:r>
          </a:p>
          <a:p>
            <a:pPr lvl="1"/>
            <a:r>
              <a:rPr lang="en-US"/>
              <a:t>Fatigue was the most commonly reported adverse event considered related to EV; anemia, hyponatremia, UTI, and hyperglycemia were the most common grade ≥3 AEs regardless of attribution</a:t>
            </a:r>
          </a:p>
          <a:p>
            <a:pPr lvl="1"/>
            <a:endParaRPr lang="en-US"/>
          </a:p>
        </p:txBody>
      </p:sp>
      <p:graphicFrame>
        <p:nvGraphicFramePr>
          <p:cNvPr id="1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4746171"/>
              </p:ext>
            </p:extLst>
          </p:nvPr>
        </p:nvGraphicFramePr>
        <p:xfrm>
          <a:off x="584594" y="2343371"/>
          <a:ext cx="8099295" cy="1623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522">
                  <a:extLst>
                    <a:ext uri="{9D8B030D-6E8A-4147-A177-3AD203B41FA5}">
                      <a16:colId xmlns:a16="http://schemas.microsoft.com/office/drawing/2014/main" val="2277882754"/>
                    </a:ext>
                  </a:extLst>
                </a:gridCol>
                <a:gridCol w="6712773">
                  <a:extLst>
                    <a:ext uri="{9D8B030D-6E8A-4147-A177-3AD203B41FA5}">
                      <a16:colId xmlns:a16="http://schemas.microsoft.com/office/drawing/2014/main" val="3133498657"/>
                    </a:ext>
                  </a:extLst>
                </a:gridCol>
              </a:tblGrid>
              <a:tr h="375899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solidFill>
                            <a:schemeClr val="accent1"/>
                          </a:solidFill>
                        </a:rPr>
                        <a:t>Grade ≥3</a:t>
                      </a:r>
                      <a:r>
                        <a:rPr lang="en-US" sz="1100" b="1" baseline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100" b="1">
                          <a:solidFill>
                            <a:schemeClr val="accent1"/>
                          </a:solidFill>
                        </a:rPr>
                        <a:t>AEs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baseline="0">
                          <a:solidFill>
                            <a:schemeClr val="tx1"/>
                          </a:solidFill>
                        </a:rPr>
                        <a:t>TRAEs occurring ≥25% in patients included: fatigue (1%), decreased appetite (1%), diarrhea (1%), decreased appetite (1%), nausea (1%), pruritus (1%), maculopapular rash (2%)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432408"/>
                  </a:ext>
                </a:extLst>
              </a:tr>
              <a:tr h="1197072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solidFill>
                            <a:schemeClr val="accent1"/>
                          </a:solidFill>
                        </a:rPr>
                        <a:t>SAEs</a:t>
                      </a:r>
                      <a:r>
                        <a:rPr lang="en-US" sz="1100" b="1" baseline="0">
                          <a:solidFill>
                            <a:schemeClr val="accent1"/>
                          </a:solidFill>
                        </a:rPr>
                        <a:t> and </a:t>
                      </a:r>
                      <a:br>
                        <a:rPr lang="en-US" sz="1100" b="1" baseline="0">
                          <a:solidFill>
                            <a:schemeClr val="accent1"/>
                          </a:solidFill>
                        </a:rPr>
                      </a:br>
                      <a:r>
                        <a:rPr lang="en-US" sz="1100" b="1">
                          <a:solidFill>
                            <a:schemeClr val="accent1"/>
                          </a:solidFill>
                        </a:rPr>
                        <a:t>Grade 5</a:t>
                      </a:r>
                      <a:r>
                        <a:rPr lang="en-US" sz="1100" b="1" baseline="0">
                          <a:solidFill>
                            <a:schemeClr val="accent1"/>
                          </a:solidFill>
                        </a:rPr>
                        <a:t> AEs </a:t>
                      </a:r>
                      <a:endParaRPr lang="en-US" sz="1100" b="1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/>
                        <a:t>As of April 9 2018, SAEs occurring in ≥5% patients (out</a:t>
                      </a:r>
                      <a:r>
                        <a:rPr lang="en-US" sz="1100" baseline="0"/>
                        <a:t> of 112 patients)</a:t>
                      </a:r>
                      <a:r>
                        <a:rPr lang="en-US" sz="1100"/>
                        <a:t>, regardless of attribution were</a:t>
                      </a:r>
                    </a:p>
                    <a:p>
                      <a:pPr marL="628650" lvl="1" indent="-171450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/>
                        <a:t>Anemia (8%), hyponatremia (7%), urinary tract infection (7%), and hyperglycemia</a:t>
                      </a:r>
                      <a:r>
                        <a:rPr lang="en-US" sz="1100" baseline="0"/>
                        <a:t> (6%; total of 3.6% were considered serious and related)</a:t>
                      </a:r>
                      <a:endParaRPr lang="en-US" sz="110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/>
                        <a:t>Grade 5 AEs considered possibly related to treatment were diabetic ketoacidosis, multiple organ dysfunction syndrome, respiratory failure, and urinary tract obstruction; Grade 5 AEs considered not related to EV were dyspnea, sepsis*, and small intestinal perforation*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0977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1F5CB2-00DF-477D-9263-2FB2D96D76E8}"/>
              </a:ext>
            </a:extLst>
          </p:cNvPr>
          <p:cNvSpPr txBox="1"/>
          <p:nvPr/>
        </p:nvSpPr>
        <p:spPr>
          <a:xfrm>
            <a:off x="542925" y="113585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</a:rPr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97381-7095-4C39-8F73-F76A0F6B2763}"/>
              </a:ext>
            </a:extLst>
          </p:cNvPr>
          <p:cNvSpPr txBox="1"/>
          <p:nvPr/>
        </p:nvSpPr>
        <p:spPr>
          <a:xfrm>
            <a:off x="571500" y="40290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58501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59" y="1099539"/>
            <a:ext cx="7474544" cy="337231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1693"/>
            <a:ext cx="6492240" cy="420624"/>
          </a:xfrm>
        </p:spPr>
        <p:txBody>
          <a:bodyPr>
            <a:normAutofit/>
          </a:bodyPr>
          <a:lstStyle/>
          <a:p>
            <a:r>
              <a:rPr lang="en-US"/>
              <a:t>EV-101 (ASG-22CE-13-2)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7200" y="836080"/>
            <a:ext cx="6492240" cy="274320"/>
          </a:xfrm>
        </p:spPr>
        <p:txBody>
          <a:bodyPr/>
          <a:lstStyle/>
          <a:p>
            <a:r>
              <a:rPr lang="en-US"/>
              <a:t>Results: Efficacy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563173"/>
            <a:ext cx="6492240" cy="265176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NCT02091999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4879459"/>
            <a:ext cx="8267700" cy="301625"/>
          </a:xfrm>
        </p:spPr>
        <p:txBody>
          <a:bodyPr/>
          <a:lstStyle/>
          <a:p>
            <a:r>
              <a:rPr lang="en-US" sz="800"/>
              <a:t>Data presented by D. Petrylak, ASCO, 2018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57200" y="4727203"/>
            <a:ext cx="1459345" cy="152400"/>
          </a:xfrm>
        </p:spPr>
        <p:txBody>
          <a:bodyPr/>
          <a:lstStyle/>
          <a:p>
            <a:r>
              <a:rPr lang="en-US"/>
              <a:t>Reference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041686"/>
              </p:ext>
            </p:extLst>
          </p:nvPr>
        </p:nvGraphicFramePr>
        <p:xfrm>
          <a:off x="5380230" y="1164242"/>
          <a:ext cx="294117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63">
                  <a:extLst>
                    <a:ext uri="{9D8B030D-6E8A-4147-A177-3AD203B41FA5}">
                      <a16:colId xmlns:a16="http://schemas.microsoft.com/office/drawing/2014/main" val="3120124988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val="3722262111"/>
                    </a:ext>
                  </a:extLst>
                </a:gridCol>
              </a:tblGrid>
              <a:tr h="343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Response, </a:t>
                      </a:r>
                      <a:r>
                        <a:rPr lang="en-US" sz="1100" b="1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1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75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1.25 mg/kg</a:t>
                      </a:r>
                    </a:p>
                    <a:p>
                      <a:pPr algn="ctr"/>
                      <a:r>
                        <a:rPr lang="en-US" sz="11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(n=112)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902010"/>
                  </a:ext>
                </a:extLst>
              </a:tr>
              <a:tr h="211373">
                <a:tc>
                  <a:txBody>
                    <a:bodyPr/>
                    <a:lstStyle/>
                    <a:p>
                      <a:pPr marL="0" indent="0" algn="l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Confirmed CR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2000821"/>
                  </a:ext>
                </a:extLst>
              </a:tr>
              <a:tr h="211373">
                <a:tc>
                  <a:txBody>
                    <a:bodyPr/>
                    <a:lstStyle/>
                    <a:p>
                      <a:pPr marL="0" indent="0" algn="l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Confirmed</a:t>
                      </a:r>
                      <a:r>
                        <a:rPr lang="en-US" sz="10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PR, n (%)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1306220" rtl="0" eaLnBrk="1" latinLnBrk="0" hangingPunct="1">
                        <a:defRPr sz="2600" kern="1200">
                          <a:solidFill>
                            <a:schemeClr val="dk1"/>
                          </a:solidFill>
                          <a:latin typeface="News Gothic MT"/>
                        </a:defRPr>
                      </a:lvl1pPr>
                      <a:lvl2pPr marL="653110" algn="l" defTabSz="1306220" rtl="0" eaLnBrk="1" latinLnBrk="0" hangingPunct="1">
                        <a:defRPr sz="2600" kern="1200">
                          <a:solidFill>
                            <a:schemeClr val="dk1"/>
                          </a:solidFill>
                          <a:latin typeface="News Gothic MT"/>
                        </a:defRPr>
                      </a:lvl2pPr>
                      <a:lvl3pPr marL="1306220" algn="l" defTabSz="1306220" rtl="0" eaLnBrk="1" latinLnBrk="0" hangingPunct="1">
                        <a:defRPr sz="2600" kern="1200">
                          <a:solidFill>
                            <a:schemeClr val="dk1"/>
                          </a:solidFill>
                          <a:latin typeface="News Gothic MT"/>
                        </a:defRPr>
                      </a:lvl3pPr>
                      <a:lvl4pPr marL="1959331" algn="l" defTabSz="1306220" rtl="0" eaLnBrk="1" latinLnBrk="0" hangingPunct="1">
                        <a:defRPr sz="2600" kern="1200">
                          <a:solidFill>
                            <a:schemeClr val="dk1"/>
                          </a:solidFill>
                          <a:latin typeface="News Gothic MT"/>
                        </a:defRPr>
                      </a:lvl4pPr>
                      <a:lvl5pPr marL="2612441" algn="l" defTabSz="1306220" rtl="0" eaLnBrk="1" latinLnBrk="0" hangingPunct="1">
                        <a:defRPr sz="2600" kern="1200">
                          <a:solidFill>
                            <a:schemeClr val="dk1"/>
                          </a:solidFill>
                          <a:latin typeface="News Gothic MT"/>
                        </a:defRPr>
                      </a:lvl5pPr>
                      <a:lvl6pPr marL="3265551" algn="l" defTabSz="1306220" rtl="0" eaLnBrk="1" latinLnBrk="0" hangingPunct="1">
                        <a:defRPr sz="2600" kern="1200">
                          <a:solidFill>
                            <a:schemeClr val="dk1"/>
                          </a:solidFill>
                          <a:latin typeface="News Gothic MT"/>
                        </a:defRPr>
                      </a:lvl6pPr>
                      <a:lvl7pPr marL="3918661" algn="l" defTabSz="1306220" rtl="0" eaLnBrk="1" latinLnBrk="0" hangingPunct="1">
                        <a:defRPr sz="2600" kern="1200">
                          <a:solidFill>
                            <a:schemeClr val="dk1"/>
                          </a:solidFill>
                          <a:latin typeface="News Gothic MT"/>
                        </a:defRPr>
                      </a:lvl7pPr>
                      <a:lvl8pPr marL="4571771" algn="l" defTabSz="1306220" rtl="0" eaLnBrk="1" latinLnBrk="0" hangingPunct="1">
                        <a:defRPr sz="2600" kern="1200">
                          <a:solidFill>
                            <a:schemeClr val="dk1"/>
                          </a:solidFill>
                          <a:latin typeface="News Gothic MT"/>
                        </a:defRPr>
                      </a:lvl8pPr>
                      <a:lvl9pPr marL="5224882" algn="l" defTabSz="1306220" rtl="0" eaLnBrk="1" latinLnBrk="0" hangingPunct="1">
                        <a:defRPr sz="2600" kern="1200">
                          <a:solidFill>
                            <a:schemeClr val="dk1"/>
                          </a:solidFill>
                          <a:latin typeface="News Gothic MT"/>
                        </a:defRPr>
                      </a:lvl9pPr>
                    </a:lstStyle>
                    <a:p>
                      <a:pPr algn="ctr"/>
                      <a:r>
                        <a:rPr lang="en-US" sz="10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6963284"/>
                  </a:ext>
                </a:extLst>
              </a:tr>
              <a:tr h="211373">
                <a:tc>
                  <a:txBody>
                    <a:bodyPr/>
                    <a:lstStyle/>
                    <a:p>
                      <a:pPr marL="0" indent="0" algn="l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1306220" rtl="0" eaLnBrk="1" latinLnBrk="0" hangingPunct="1">
                        <a:defRPr sz="2600" kern="1200">
                          <a:solidFill>
                            <a:schemeClr val="dk1"/>
                          </a:solidFill>
                          <a:latin typeface="News Gothic MT"/>
                        </a:defRPr>
                      </a:lvl1pPr>
                      <a:lvl2pPr marL="653110" algn="l" defTabSz="1306220" rtl="0" eaLnBrk="1" latinLnBrk="0" hangingPunct="1">
                        <a:defRPr sz="2600" kern="1200">
                          <a:solidFill>
                            <a:schemeClr val="dk1"/>
                          </a:solidFill>
                          <a:latin typeface="News Gothic MT"/>
                        </a:defRPr>
                      </a:lvl2pPr>
                      <a:lvl3pPr marL="1306220" algn="l" defTabSz="1306220" rtl="0" eaLnBrk="1" latinLnBrk="0" hangingPunct="1">
                        <a:defRPr sz="2600" kern="1200">
                          <a:solidFill>
                            <a:schemeClr val="dk1"/>
                          </a:solidFill>
                          <a:latin typeface="News Gothic MT"/>
                        </a:defRPr>
                      </a:lvl3pPr>
                      <a:lvl4pPr marL="1959331" algn="l" defTabSz="1306220" rtl="0" eaLnBrk="1" latinLnBrk="0" hangingPunct="1">
                        <a:defRPr sz="2600" kern="1200">
                          <a:solidFill>
                            <a:schemeClr val="dk1"/>
                          </a:solidFill>
                          <a:latin typeface="News Gothic MT"/>
                        </a:defRPr>
                      </a:lvl4pPr>
                      <a:lvl5pPr marL="2612441" algn="l" defTabSz="1306220" rtl="0" eaLnBrk="1" latinLnBrk="0" hangingPunct="1">
                        <a:defRPr sz="2600" kern="1200">
                          <a:solidFill>
                            <a:schemeClr val="dk1"/>
                          </a:solidFill>
                          <a:latin typeface="News Gothic MT"/>
                        </a:defRPr>
                      </a:lvl5pPr>
                      <a:lvl6pPr marL="3265551" algn="l" defTabSz="1306220" rtl="0" eaLnBrk="1" latinLnBrk="0" hangingPunct="1">
                        <a:defRPr sz="2600" kern="1200">
                          <a:solidFill>
                            <a:schemeClr val="dk1"/>
                          </a:solidFill>
                          <a:latin typeface="News Gothic MT"/>
                        </a:defRPr>
                      </a:lvl6pPr>
                      <a:lvl7pPr marL="3918661" algn="l" defTabSz="1306220" rtl="0" eaLnBrk="1" latinLnBrk="0" hangingPunct="1">
                        <a:defRPr sz="2600" kern="1200">
                          <a:solidFill>
                            <a:schemeClr val="dk1"/>
                          </a:solidFill>
                          <a:latin typeface="News Gothic MT"/>
                        </a:defRPr>
                      </a:lvl7pPr>
                      <a:lvl8pPr marL="4571771" algn="l" defTabSz="1306220" rtl="0" eaLnBrk="1" latinLnBrk="0" hangingPunct="1">
                        <a:defRPr sz="2600" kern="1200">
                          <a:solidFill>
                            <a:schemeClr val="dk1"/>
                          </a:solidFill>
                          <a:latin typeface="News Gothic MT"/>
                        </a:defRPr>
                      </a:lvl8pPr>
                      <a:lvl9pPr marL="5224882" algn="l" defTabSz="1306220" rtl="0" eaLnBrk="1" latinLnBrk="0" hangingPunct="1">
                        <a:defRPr sz="2600" kern="1200">
                          <a:solidFill>
                            <a:schemeClr val="dk1"/>
                          </a:solidFill>
                          <a:latin typeface="News Gothic MT"/>
                        </a:defRPr>
                      </a:lvl9pPr>
                    </a:lstStyle>
                    <a:p>
                      <a:pPr algn="ctr"/>
                      <a:r>
                        <a:rPr lang="en-US" sz="10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0269839"/>
                  </a:ext>
                </a:extLst>
              </a:tr>
              <a:tr h="211373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Confirmed ORR (95% CI)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1306220" rtl="0" eaLnBrk="1" latinLnBrk="0" hangingPunct="1">
                        <a:defRPr sz="2600" kern="1200">
                          <a:solidFill>
                            <a:schemeClr val="dk1"/>
                          </a:solidFill>
                          <a:latin typeface="News Gothic MT"/>
                        </a:defRPr>
                      </a:lvl1pPr>
                      <a:lvl2pPr marL="653110" algn="l" defTabSz="1306220" rtl="0" eaLnBrk="1" latinLnBrk="0" hangingPunct="1">
                        <a:defRPr sz="2600" kern="1200">
                          <a:solidFill>
                            <a:schemeClr val="dk1"/>
                          </a:solidFill>
                          <a:latin typeface="News Gothic MT"/>
                        </a:defRPr>
                      </a:lvl2pPr>
                      <a:lvl3pPr marL="1306220" algn="l" defTabSz="1306220" rtl="0" eaLnBrk="1" latinLnBrk="0" hangingPunct="1">
                        <a:defRPr sz="2600" kern="1200">
                          <a:solidFill>
                            <a:schemeClr val="dk1"/>
                          </a:solidFill>
                          <a:latin typeface="News Gothic MT"/>
                        </a:defRPr>
                      </a:lvl3pPr>
                      <a:lvl4pPr marL="1959331" algn="l" defTabSz="1306220" rtl="0" eaLnBrk="1" latinLnBrk="0" hangingPunct="1">
                        <a:defRPr sz="2600" kern="1200">
                          <a:solidFill>
                            <a:schemeClr val="dk1"/>
                          </a:solidFill>
                          <a:latin typeface="News Gothic MT"/>
                        </a:defRPr>
                      </a:lvl4pPr>
                      <a:lvl5pPr marL="2612441" algn="l" defTabSz="1306220" rtl="0" eaLnBrk="1" latinLnBrk="0" hangingPunct="1">
                        <a:defRPr sz="2600" kern="1200">
                          <a:solidFill>
                            <a:schemeClr val="dk1"/>
                          </a:solidFill>
                          <a:latin typeface="News Gothic MT"/>
                        </a:defRPr>
                      </a:lvl5pPr>
                      <a:lvl6pPr marL="3265551" algn="l" defTabSz="1306220" rtl="0" eaLnBrk="1" latinLnBrk="0" hangingPunct="1">
                        <a:defRPr sz="2600" kern="1200">
                          <a:solidFill>
                            <a:schemeClr val="dk1"/>
                          </a:solidFill>
                          <a:latin typeface="News Gothic MT"/>
                        </a:defRPr>
                      </a:lvl6pPr>
                      <a:lvl7pPr marL="3918661" algn="l" defTabSz="1306220" rtl="0" eaLnBrk="1" latinLnBrk="0" hangingPunct="1">
                        <a:defRPr sz="2600" kern="1200">
                          <a:solidFill>
                            <a:schemeClr val="dk1"/>
                          </a:solidFill>
                          <a:latin typeface="News Gothic MT"/>
                        </a:defRPr>
                      </a:lvl7pPr>
                      <a:lvl8pPr marL="4571771" algn="l" defTabSz="1306220" rtl="0" eaLnBrk="1" latinLnBrk="0" hangingPunct="1">
                        <a:defRPr sz="2600" kern="1200">
                          <a:solidFill>
                            <a:schemeClr val="dk1"/>
                          </a:solidFill>
                          <a:latin typeface="News Gothic MT"/>
                        </a:defRPr>
                      </a:lvl8pPr>
                      <a:lvl9pPr marL="5224882" algn="l" defTabSz="1306220" rtl="0" eaLnBrk="1" latinLnBrk="0" hangingPunct="1">
                        <a:defRPr sz="2600" kern="1200">
                          <a:solidFill>
                            <a:schemeClr val="dk1"/>
                          </a:solidFill>
                          <a:latin typeface="News Gothic MT"/>
                        </a:defRPr>
                      </a:lvl9pPr>
                    </a:lstStyle>
                    <a:p>
                      <a:pPr algn="ctr"/>
                      <a:r>
                        <a:rPr lang="en-US" sz="10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 (31.9 – 50.8)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6679550"/>
                  </a:ext>
                </a:extLst>
              </a:tr>
              <a:tr h="211373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DCR (95% CI)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 (62.1 – 79.6)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05457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62591" y="1153992"/>
            <a:ext cx="3881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Change in Tumor Burden from Baseline in Patients with </a:t>
            </a:r>
            <a:r>
              <a:rPr lang="en-US" sz="1000" dirty="0" err="1">
                <a:solidFill>
                  <a:schemeClr val="bg1"/>
                </a:solidFill>
              </a:rPr>
              <a:t>mUC</a:t>
            </a:r>
            <a:r>
              <a:rPr lang="en-US" sz="1000" dirty="0">
                <a:solidFill>
                  <a:schemeClr val="bg1"/>
                </a:solidFill>
              </a:rPr>
              <a:t> Treated with EV 1.25 mg/kg (n=112)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57200" y="4341296"/>
            <a:ext cx="8534400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78486" y="1045697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/>
              <a:t>Change in Tumor Burden from Baseline in Patients </a:t>
            </a:r>
            <a:br>
              <a:rPr lang="en-US" sz="1100"/>
            </a:br>
            <a:r>
              <a:rPr lang="en-US" sz="1100"/>
              <a:t>with </a:t>
            </a:r>
            <a:r>
              <a:rPr lang="en-US" sz="1100" err="1"/>
              <a:t>mUC</a:t>
            </a:r>
            <a:r>
              <a:rPr lang="en-US" sz="1100"/>
              <a:t> Treated with EV 1.25 mg/kg (n=112) </a:t>
            </a:r>
          </a:p>
        </p:txBody>
      </p:sp>
    </p:spTree>
    <p:extLst>
      <p:ext uri="{BB962C8B-B14F-4D97-AF65-F5344CB8AC3E}">
        <p14:creationId xmlns:p14="http://schemas.microsoft.com/office/powerpoint/2010/main" val="126756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0.0&quot;&gt;&lt;object type=&quot;1&quot; unique_id=&quot;10001&quot;&gt;&lt;object type=&quot;2&quot; unique_id=&quot;178219&quot;&gt;&lt;object type=&quot;3&quot; unique_id=&quot;178220&quot;&gt;&lt;property id=&quot;20148&quot; value=&quot;5&quot;/&gt;&lt;property id=&quot;20300&quot; value=&quot;Slide 1&quot;/&gt;&lt;property id=&quot;20307&quot; value=&quot;273&quot;/&gt;&lt;/object&gt;&lt;object type=&quot;3&quot; unique_id=&quot;178221&quot;&gt;&lt;property id=&quot;20148&quot; value=&quot;5&quot;/&gt;&lt;property id=&quot;20300&quot; value=&quot;Slide 2 - &amp;quot;Lymphoma Landscape&amp;quot;&quot;/&gt;&lt;property id=&quot;20307&quot; value=&quot;283&quot;/&gt;&lt;/object&gt;&lt;object type=&quot;3&quot; unique_id=&quot;178222&quot;&gt;&lt;property id=&quot;20148&quot; value=&quot;5&quot;/&gt;&lt;property id=&quot;20300&quot; value=&quot;Slide 3 - &amp;quot;BV Treatment In DLBCL&amp;quot;&quot;/&gt;&lt;property id=&quot;20307&quot; value=&quot;284&quot;/&gt;&lt;/object&gt;&lt;object type=&quot;3&quot; unique_id=&quot;178223&quot;&gt;&lt;property id=&quot;20148&quot; value=&quot;5&quot;/&gt;&lt;property id=&quot;20300&quot; value=&quot;Slide 4 - &amp;quot;35-IST-025&amp;quot;&quot;/&gt;&lt;property id=&quot;20307&quot; value=&quot;285&quot;/&gt;&lt;/object&gt;&lt;object type=&quot;3&quot; unique_id=&quot;178224&quot;&gt;&lt;property id=&quot;20148&quot; value=&quot;5&quot;/&gt;&lt;property id=&quot;20300&quot; value=&quot;Slide 5 - &amp;quot;35-IST-025&amp;quot;&quot;/&gt;&lt;property id=&quot;20307&quot; value=&quot;286&quot;/&gt;&lt;/object&gt;&lt;object type=&quot;3&quot; unique_id=&quot;178225&quot;&gt;&lt;property id=&quot;20148&quot; value=&quot;5&quot;/&gt;&lt;property id=&quot;20300&quot; value=&quot;Slide 6 - &amp;quot;35-IST-025&amp;quot;&quot;/&gt;&lt;property id=&quot;20307&quot; value=&quot;287&quot;/&gt;&lt;/object&gt;&lt;object type=&quot;3&quot; unique_id=&quot;178226&quot;&gt;&lt;property id=&quot;20148&quot; value=&quot;5&quot;/&gt;&lt;property id=&quot;20300&quot; value=&quot;Slide 7 - &amp;quot;35-IST-025&amp;quot;&quot;/&gt;&lt;property id=&quot;20307&quot; value=&quot;288&quot;/&gt;&lt;/object&gt;&lt;/object&gt;&lt;object type=&quot;8&quot; unique_id=&quot;178235&quot;&gt;&lt;/object&gt;&lt;/object&gt;&lt;/database&gt;"/>
  <p:tag name="MMPROD_NEXTUNIQUEID" val="10010"/>
  <p:tag name="SECTOMILLISECCONVERTED" val="1"/>
</p:tagLst>
</file>

<file path=ppt/theme/theme1.xml><?xml version="1.0" encoding="utf-8"?>
<a:theme xmlns:a="http://schemas.openxmlformats.org/drawingml/2006/main" name="Main slide template">
  <a:themeElements>
    <a:clrScheme name="Seattle Genetics 2016">
      <a:dk1>
        <a:sysClr val="windowText" lastClr="000000"/>
      </a:dk1>
      <a:lt1>
        <a:sysClr val="window" lastClr="FFFFFF"/>
      </a:lt1>
      <a:dk2>
        <a:srgbClr val="DEEFD8"/>
      </a:dk2>
      <a:lt2>
        <a:srgbClr val="DCE5EC"/>
      </a:lt2>
      <a:accent1>
        <a:srgbClr val="117540"/>
      </a:accent1>
      <a:accent2>
        <a:srgbClr val="94C2E1"/>
      </a:accent2>
      <a:accent3>
        <a:srgbClr val="C35D85"/>
      </a:accent3>
      <a:accent4>
        <a:srgbClr val="FF6633"/>
      </a:accent4>
      <a:accent5>
        <a:srgbClr val="1F497D"/>
      </a:accent5>
      <a:accent6>
        <a:srgbClr val="7F7F7F"/>
      </a:accent6>
      <a:hlink>
        <a:srgbClr val="000000"/>
      </a:hlink>
      <a:folHlink>
        <a:srgbClr val="1F49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75000"/>
          </a:schemeClr>
        </a:solidFill>
        <a:ln>
          <a:noFill/>
        </a:ln>
      </a:spPr>
      <a:bodyPr rtlCol="0" anchor="ctr"/>
      <a:lstStyle>
        <a:defPPr algn="ctr">
          <a:defRPr sz="7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rial slide template">
  <a:themeElements>
    <a:clrScheme name="Seattle Genetics 2016">
      <a:dk1>
        <a:sysClr val="windowText" lastClr="000000"/>
      </a:dk1>
      <a:lt1>
        <a:sysClr val="window" lastClr="FFFFFF"/>
      </a:lt1>
      <a:dk2>
        <a:srgbClr val="DEEFD8"/>
      </a:dk2>
      <a:lt2>
        <a:srgbClr val="DCE5EC"/>
      </a:lt2>
      <a:accent1>
        <a:srgbClr val="117540"/>
      </a:accent1>
      <a:accent2>
        <a:srgbClr val="94C2E1"/>
      </a:accent2>
      <a:accent3>
        <a:srgbClr val="C35D85"/>
      </a:accent3>
      <a:accent4>
        <a:srgbClr val="FF6633"/>
      </a:accent4>
      <a:accent5>
        <a:srgbClr val="1F497D"/>
      </a:accent5>
      <a:accent6>
        <a:srgbClr val="7F7F7F"/>
      </a:accent6>
      <a:hlink>
        <a:srgbClr val="4B98CC"/>
      </a:hlink>
      <a:folHlink>
        <a:srgbClr val="1F49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06459B2-20AF-4D4F-B255-FFABCD56D7FC}">
  <we:reference id="wa104380862" version="1.5.0.0" store="en-US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661F0676B0F84D8CFABC250DC55CFD" ma:contentTypeVersion="2" ma:contentTypeDescription="Create a new document." ma:contentTypeScope="" ma:versionID="66c1efe0614b669c037b539ed7b99d6b">
  <xsd:schema xmlns:xsd="http://www.w3.org/2001/XMLSchema" xmlns:xs="http://www.w3.org/2001/XMLSchema" xmlns:p="http://schemas.microsoft.com/office/2006/metadata/properties" xmlns:ns2="fe8edb12-d19d-4193-9b08-111656e41e05" targetNamespace="http://schemas.microsoft.com/office/2006/metadata/properties" ma:root="true" ma:fieldsID="d1e2a87404ab52da137578038a64cd36" ns2:_="">
    <xsd:import namespace="fe8edb12-d19d-4193-9b08-111656e41e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8edb12-d19d-4193-9b08-111656e41e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99AEEE-4FB8-4B8C-A3B0-E73F2221F7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39AE17-4281-4422-9C71-619347D4F72A}">
  <ds:schemaRefs>
    <ds:schemaRef ds:uri="fe8edb12-d19d-4193-9b08-111656e41e0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6F796D3-8236-4887-92DA-3D85A276707B}">
  <ds:schemaRefs>
    <ds:schemaRef ds:uri="fe8edb12-d19d-4193-9b08-111656e41e0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958</Words>
  <Application>Microsoft Office PowerPoint</Application>
  <PresentationFormat>On-screen Show (16:9)</PresentationFormat>
  <Paragraphs>102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Main slide template</vt:lpstr>
      <vt:lpstr>Trial slide template</vt:lpstr>
      <vt:lpstr>About these slides</vt:lpstr>
      <vt:lpstr>EV-101 (ASG-22CE-13-2)</vt:lpstr>
      <vt:lpstr>EV-101 (ASG-22CE-13-2)</vt:lpstr>
      <vt:lpstr>EV-101 (ASG-22CE-13-2)</vt:lpstr>
      <vt:lpstr>EV-101 (ASG-22CE-13-2)</vt:lpstr>
    </vt:vector>
  </TitlesOfParts>
  <Company>Nucleus Central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Murdoch</dc:creator>
  <cp:lastModifiedBy>Catherine Xiao</cp:lastModifiedBy>
  <cp:revision>2</cp:revision>
  <cp:lastPrinted>2016-12-21T19:59:37Z</cp:lastPrinted>
  <dcterms:created xsi:type="dcterms:W3CDTF">2016-08-16T12:48:54Z</dcterms:created>
  <dcterms:modified xsi:type="dcterms:W3CDTF">2019-09-10T11:16:55Z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0x01010019661F0676B0F84D8CFABC250DC55CFD</vt:lpwstr>
  </property>
  <property fmtid="{D5CDD505-2E9C-101B-9397-08002B2CF9AE}" pid="3" name="Document_x0020_Retention_x0020_Period">
    <vt:lpwstr>6;#99 Yr - Permanent|dd4e61b5-7172-4660-9877-6351672d19e8</vt:lpwstr>
  </property>
  <property fmtid="{D5CDD505-2E9C-101B-9397-08002B2CF9AE}" pid="4" name="MC_x0020_Genl_x0020_Dev_x0020_Doc">
    <vt:lpwstr>204;#Misc|944433a3-e8e7-4919-80b1-9ccca2c1668b</vt:lpwstr>
  </property>
  <property fmtid="{D5CDD505-2E9C-101B-9397-08002B2CF9AE}" pid="5" name="Year">
    <vt:lpwstr>5;#2016|32480b6e-eaae-486d-abbb-0ff583f6c47c</vt:lpwstr>
  </property>
  <property fmtid="{D5CDD505-2E9C-101B-9397-08002B2CF9AE}" pid="6" name="MC Genl Dev Doc">
    <vt:lpwstr>204;#Misc|944433a3-e8e7-4919-80b1-9ccca2c1668b</vt:lpwstr>
  </property>
  <property fmtid="{D5CDD505-2E9C-101B-9397-08002B2CF9AE}" pid="7" name="Document Retention Period">
    <vt:lpwstr>6;#99 Yr - Permanent|dd4e61b5-7172-4660-9877-6351672d19e8</vt:lpwstr>
  </property>
  <property fmtid="{D5CDD505-2E9C-101B-9397-08002B2CF9AE}" pid="8" name="_dlc_DocIdItemGuid">
    <vt:lpwstr>dc87c9da-f57c-4b12-b6f2-382e1b6e7212</vt:lpwstr>
  </property>
  <property fmtid="{D5CDD505-2E9C-101B-9397-08002B2CF9AE}" pid="9" name="SharedWithUsers">
    <vt:lpwstr>16;#Candice Willmon;#28;#Heather Douangpanya</vt:lpwstr>
  </property>
  <property fmtid="{D5CDD505-2E9C-101B-9397-08002B2CF9AE}" pid="10" name="TaxKeyword">
    <vt:lpwstr/>
  </property>
  <property fmtid="{D5CDD505-2E9C-101B-9397-08002B2CF9AE}" pid="11" name="MC Presentation Proj Topic">
    <vt:lpwstr>991;#Atlas Development Deck|ed730394-7b53-4286-b86a-c3e03fabae07</vt:lpwstr>
  </property>
  <property fmtid="{D5CDD505-2E9C-101B-9397-08002B2CF9AE}" pid="12" name="TaxKeywordTaxHTField">
    <vt:lpwstr/>
  </property>
  <property fmtid="{D5CDD505-2E9C-101B-9397-08002B2CF9AE}" pid="13" name="b2c4e06dc6a24ac2b9c7b986a768fe77">
    <vt:lpwstr/>
  </property>
  <property fmtid="{D5CDD505-2E9C-101B-9397-08002B2CF9AE}" pid="14" name="p2ee51cf285b4634b08f75381ef89756">
    <vt:lpwstr/>
  </property>
  <property fmtid="{D5CDD505-2E9C-101B-9397-08002B2CF9AE}" pid="15" name="ca63dcdd83504a498986df11eb10c497">
    <vt:lpwstr/>
  </property>
  <property fmtid="{D5CDD505-2E9C-101B-9397-08002B2CF9AE}" pid="16" name="a4f4af939d6e406189946f884383e799">
    <vt:lpwstr/>
  </property>
  <property fmtid="{D5CDD505-2E9C-101B-9397-08002B2CF9AE}" pid="17" name="Project or Program">
    <vt:lpwstr/>
  </property>
  <property fmtid="{D5CDD505-2E9C-101B-9397-08002B2CF9AE}" pid="18" name="MC Alliance Doc Type">
    <vt:lpwstr/>
  </property>
  <property fmtid="{D5CDD505-2E9C-101B-9397-08002B2CF9AE}" pid="19" name="MC Sentinal Doc Type">
    <vt:lpwstr/>
  </property>
  <property fmtid="{D5CDD505-2E9C-101B-9397-08002B2CF9AE}" pid="20" name="MC MOA Doc State">
    <vt:lpwstr/>
  </property>
  <property fmtid="{D5CDD505-2E9C-101B-9397-08002B2CF9AE}" pid="21" name="fa2448af372647c38cc8704c5d33b746">
    <vt:lpwstr/>
  </property>
  <property fmtid="{D5CDD505-2E9C-101B-9397-08002B2CF9AE}" pid="22" name="MC Slide Bank Doc">
    <vt:lpwstr/>
  </property>
  <property fmtid="{D5CDD505-2E9C-101B-9397-08002B2CF9AE}" pid="23" name="g890d5a2e4f94129980e0e67ec5f78f5">
    <vt:lpwstr/>
  </property>
  <property fmtid="{D5CDD505-2E9C-101B-9397-08002B2CF9AE}" pid="24" name="MC Infographic Proj Topic">
    <vt:lpwstr/>
  </property>
</Properties>
</file>