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7.1.9046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sldIdLst>
    <p:sldId r:id="rId8" id="25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slide" Target="slides/slide1.xml" /><Relationship Id="rId9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Relationship Id="rId2" Type="http://schemas.openxmlformats.org/officeDocument/2006/relationships/image" Target="../media/image3.jpeg" /><Relationship Id="rId3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grpSp>
        <p:nvGrpSpPr>
          <p:cNvPr id="4" name="Group 3"/>
          <p:cNvGrpSpPr/>
          <p:nvPr/>
        </p:nvGrpSpPr>
        <p:grpSpPr>
          <a:xfrm>
            <a:off x="7924800" y="308272"/>
            <a:ext cx="590425" cy="276999"/>
            <a:chOff x="7027278" y="507027"/>
            <a:chExt cx="590425" cy="276999"/>
          </a:xfrm>
        </p:grpSpPr>
        <p:sp>
          <p:nvSpPr>
            <p:cNvPr id="5" name="bk object 16">
              <a:hlinkClick action="ppaction://hlinkshowjump?jump=nextslide"/>
            </p:cNvPr>
            <p:cNvSpPr/>
            <p:nvPr/>
          </p:nvSpPr>
          <p:spPr>
            <a:xfrm>
              <a:off x="7399412" y="531212"/>
              <a:ext cx="218291" cy="241231"/>
            </a:xfrm>
            <a:custGeom>
              <a:rect l="l" t="t" r="r" b="b"/>
              <a:pathLst>
                <a:path w="386715" h="427354">
                  <a:moveTo>
                    <a:pt x="9465" y="0"/>
                  </a:moveTo>
                  <a:lnTo>
                    <a:pt x="84856" y="218160"/>
                  </a:lnTo>
                  <a:lnTo>
                    <a:pt x="0" y="427212"/>
                  </a:lnTo>
                  <a:lnTo>
                    <a:pt x="386417" y="213595"/>
                  </a:lnTo>
                  <a:lnTo>
                    <a:pt x="946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/>
            </a:p>
          </p:txBody>
        </p:sp>
        <p:sp>
          <p:nvSpPr>
            <p:cNvPr id="6" name="TextBox 5">
              <a:hlinkClick action="ppaction://hlinkshowjump?jump=nextslide"/>
            </p:cNvPr>
            <p:cNvSpPr txBox="1"/>
            <p:nvPr/>
          </p:nvSpPr>
          <p:spPr>
            <a:xfrm>
              <a:off x="7027278" y="507027"/>
              <a:ext cx="424064" cy="276999"/>
            </a:xfrm>
            <a:prstGeom prst="rect"/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r"/>
              <a:r>
                <a:rPr lang="en-US" sz="1200" b="1" dirty="1">
                  <a:solidFill>
                    <a:schemeClr val="accent1"/>
                  </a:solidFill>
                </a:rPr>
                <a:t>GO</a:t>
              </a:r>
            </a:p>
          </p:txBody>
        </p:sp>
      </p:grpSp>
      <p:pic>
        <p:nvPicPr>
          <p:cNvPr id="9" name="Picture 8" descr="ATLAS_LOGO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45909" y="2027708"/>
            <a:ext cx="2407901" cy="669396"/>
          </a:xfrm>
          <a:prstGeom prst="rect"/>
        </p:spPr>
      </p:pic>
      <p:sp>
        <p:nvSpPr>
          <p:cNvPr id="10" name="TextBox 9"/>
          <p:cNvSpPr txBox="1"/>
          <p:nvPr/>
        </p:nvSpPr>
        <p:spPr>
          <a:xfrm>
            <a:off x="4343400" y="2691409"/>
            <a:ext cx="4256037" cy="353943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700" dirty="1">
                <a:solidFill>
                  <a:srgbClr val="766461"/>
                </a:solidFill>
              </a:rPr>
              <a:t>Find clinical trial study designs and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1657266"/>
            <a:ext cx="803425" cy="353943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700" dirty="1">
                <a:solidFill>
                  <a:srgbClr val="766461"/>
                </a:solidFill>
              </a:rPr>
              <a:t>SGEN</a:t>
            </a:r>
          </a:p>
        </p:txBody>
      </p:sp>
      <p:pic>
        <p:nvPicPr>
          <p:cNvPr id="12" name="Picture 11" descr="SeaGen_Logo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62800" y="4700240"/>
            <a:ext cx="1809092" cy="233710"/>
          </a:xfrm>
          <a:prstGeom prst="rect"/>
        </p:spPr>
      </p:pic>
      <p:sp>
        <p:nvSpPr>
          <p:cNvPr id="14" name="TextBox 13"/>
          <p:cNvSpPr txBox="1"/>
          <p:nvPr/>
        </p:nvSpPr>
        <p:spPr>
          <a:xfrm>
            <a:off x="3913005" y="4943445"/>
            <a:ext cx="1317990" cy="200055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700" dirty="1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29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8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9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0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393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571500" y="1162050"/>
            <a:ext cx="4146897" cy="313055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822478" y="1162050"/>
            <a:ext cx="4146897" cy="313055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10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3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4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616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>
          <a:xfrm>
            <a:off x="571500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571500" y="1792401"/>
            <a:ext cx="4151376" cy="250020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817999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817999" y="1792401"/>
            <a:ext cx="4151376" cy="250020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13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4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5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6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7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42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9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0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3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167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7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5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730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theme" Target="../theme/theme2.xml" /><Relationship Id="rId8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ingle Corner Rectangle 18"/>
          <p:cNvSpPr/>
          <p:nvPr/>
        </p:nvSpPr>
        <p:spPr>
          <a:xfrm flipH="1">
            <a:off x="457200" y="114300"/>
            <a:ext cx="8686800" cy="5029200"/>
          </a:xfrm>
          <a:prstGeom prst="round1Rect">
            <a:avLst>
              <a:gd name="adj" fmla="val 3901"/>
            </a:avLst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4691886"/>
            <a:ext cx="8686800" cy="451614"/>
          </a:xfrm>
          <a:prstGeom prst="rect"/>
          <a:solidFill>
            <a:srgbClr val="F0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600" b="1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/>
          <p:nvPr>
            <p:ph type="title"/>
          </p:nvPr>
        </p:nvSpPr>
        <p:spPr>
          <a:xfrm>
            <a:off x="457200" y="118872"/>
            <a:ext cx="6492240" cy="420624"/>
          </a:xfrm>
          <a:prstGeom prst="rect"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571500" y="1162050"/>
            <a:ext cx="8420100" cy="3130550"/>
          </a:xfrm>
          <a:prstGeom prst="rect"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005" y="4943445"/>
            <a:ext cx="1317990" cy="200055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700" dirty="1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384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  <p:hf hdr="0" dt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1" kern="1200">
          <a:solidFill>
            <a:srgbClr val="5D5655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46">
          <p15:clr>
            <a:srgbClr val="F26B43"/>
          </p15:clr>
        </p15:guide>
        <p15:guide id="2" pos="2880">
          <p15:clr>
            <a:srgbClr val="F26B43"/>
          </p15:clr>
        </p15:guide>
        <p15:guide id="3" pos="4379">
          <p15:clr>
            <a:srgbClr val="F26B43"/>
          </p15:clr>
        </p15:guide>
        <p15:guide id="4" pos="360">
          <p15:clr>
            <a:srgbClr val="F26B43"/>
          </p15:clr>
        </p15:guide>
        <p15:guide id="5" pos="5664">
          <p15:clr>
            <a:srgbClr val="F26B43"/>
          </p15:clr>
        </p15:guide>
        <p15:guide id="6" orient="horz" pos="348">
          <p15:clr>
            <a:srgbClr val="F26B43"/>
          </p15:clr>
        </p15:guide>
        <p15:guide id="8" orient="horz" pos="505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2704">
          <p15:clr>
            <a:srgbClr val="F26B43"/>
          </p15:clr>
        </p15:guide>
        <p15:guide id="11" orient="horz" pos="1620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EV-101 (ASG-22CE-13-2)</a:t>
            </a:r>
          </a:p>
        </p:txBody>
      </p:sp>
      <p:sp>
        <p:nvSpPr>
          <p:cNvPr id="6" name="Text Placeholder 3"/>
          <p:cNvSpPr/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1"/>
              <a:t>Study Design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4"/>
          <p:cNvSpPr/>
          <p:nvPr>
            <p:ph type="body" sz="quarter" idx="13"/>
          </p:nvPr>
        </p:nvSpPr>
        <p:spPr/>
        <p:txBody>
          <a:bodyPr/>
          <a:lstStyle/>
          <a:p>
            <a:r>
              <a:rPr lang="en-US" dirty="1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/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8"/>
          <p:cNvSpPr/>
          <p:nvPr>
            <p:ph type="body" sz="quarter" idx="15"/>
          </p:nvPr>
        </p:nvSpPr>
        <p:spPr>
          <a:xfrm>
            <a:off x="457200" y="4284859"/>
            <a:ext cx="7849215" cy="392863"/>
          </a:xfrm>
        </p:spPr>
        <p:txBody>
          <a:bodyPr/>
          <a:lstStyle/>
          <a:p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/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3"/>
          <p:cNvSpPr txBox="1"/>
          <p:nvPr/>
        </p:nvSpPr>
        <p:spPr>
          <a:xfrm>
            <a:off x="457200" y="803259"/>
            <a:ext cx="6492240" cy="274320"/>
          </a:xfrm>
          <a:prstGeom prst="rect"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1" kern="1200">
                <a:solidFill>
                  <a:srgbClr val="5D565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1"/>
              <a:t>Study Design</a:t>
            </a:r>
          </a:p>
        </p:txBody>
      </p:sp>
      <p:graphicFrame>
        <p:nvGraphicFramePr>
          <p:cNvPr id="20" name="Content Placeholder 6"/>
          <p:cNvGraphicFramePr/>
          <p:nvPr>
            <p:extLst>
              <p:ext uri="{D42A27DB-BD31-4B8C-83A1-F6EECF244321}">
                <p14:modId xmlns:p14="http://schemas.microsoft.com/office/powerpoint/2010/main" val="3256903388"/>
              </p:ext>
            </p:extLst>
          </p:nvPr>
        </p:nvGraphicFramePr>
        <p:xfrm>
          <a:off x="528349" y="2639392"/>
          <a:ext cx="8419491" cy="17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3"/>
                <a:gridCol w="7392948"/>
              </a:tblGrid>
              <a:tr h="328359">
                <a:tc>
                  <a:txBody>
                    <a:bodyPr anchorCtr="0"/>
                    <a:lstStyle/>
                    <a:p>
                      <a:pPr algn="l"/>
                      <a:r>
                        <a:rPr lang="en-US" sz="900" b="1" dirty="1">
                          <a:solidFill>
                            <a:schemeClr val="accent1"/>
                          </a:solidFill>
                        </a:rPr>
                        <a:t>Title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0" marR="0" lvl="0" indent="0" algn="l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dirty="1">
                          <a:solidFill>
                            <a:schemeClr val="tx1"/>
                          </a:solidFill>
                        </a:rPr>
                        <a:t>A phase 1 study of the safety and pharmacokinetics of escalating doses of ASG-22CE given as monotherapy in subjects with metastatic urothelial cancer and other malignant solid tumors that express Nectin-4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 anchorCtr="0"/>
                    <a:lstStyle/>
                    <a:p>
                      <a:pPr algn="l"/>
                      <a:r>
                        <a:rPr lang="en-US" sz="900" b="1" dirty="1">
                          <a:solidFill>
                            <a:schemeClr val="accent1"/>
                          </a:solidFill>
                        </a:rPr>
                        <a:t>Design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0" marR="0" lvl="1" indent="0" algn="l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1">
                          <a:solidFill>
                            <a:schemeClr val="tx1"/>
                          </a:solidFill>
                        </a:rPr>
                        <a:t>Phase 1, open-label, multicenter;</a:t>
                      </a:r>
                      <a:r>
                        <a:rPr lang="en-US" sz="900" baseline="0" dirty="1">
                          <a:solidFill>
                            <a:schemeClr val="tx1"/>
                          </a:solidFill>
                        </a:rPr>
                        <a:t> [N=215]</a:t>
                      </a:r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 anchorCtr="0"/>
                    <a:lstStyle/>
                    <a:p>
                      <a:pPr algn="l"/>
                      <a:r>
                        <a:rPr lang="en-US" sz="900" b="1" dirty="1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0" marR="0" lvl="1" indent="0" algn="l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1">
                          <a:solidFill>
                            <a:schemeClr val="tx1"/>
                          </a:solidFill>
                        </a:rPr>
                        <a:t>Enrolling mUC and renal insufficiency expansion cohort only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231">
                <a:tc>
                  <a:txBody>
                    <a:bodyPr anchorCtr="0"/>
                    <a:lstStyle/>
                    <a:p>
                      <a:pPr algn="l"/>
                      <a:r>
                        <a:rPr lang="en-US" sz="900" b="1" dirty="1">
                          <a:solidFill>
                            <a:schemeClr val="accent1"/>
                          </a:solidFill>
                        </a:rPr>
                        <a:t>Disease Area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0" marR="0" lvl="1" indent="0" algn="l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1">
                          <a:solidFill>
                            <a:schemeClr val="tx1"/>
                          </a:solidFill>
                        </a:rPr>
                        <a:t>Advanced solid malignancies and metastatic urothelial cancer</a:t>
                      </a:r>
                    </a:p>
                  </a:txBody>
                  <a:tcPr marL="91216" marR="912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084">
                <a:tc>
                  <a:txBody>
                    <a:bodyPr anchorCtr="0"/>
                    <a:lstStyle/>
                    <a:p>
                      <a:pPr algn="l"/>
                      <a:r>
                        <a:rPr lang="en-US" sz="900" b="1" dirty="1">
                          <a:solidFill>
                            <a:schemeClr val="accent1"/>
                          </a:solidFill>
                        </a:rPr>
                        <a:t>Key Outcomes</a:t>
                      </a:r>
                    </a:p>
                  </a:txBody>
                  <a:tcPr marL="91216" marR="9121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171450" lvl="1" indent="-171450" algn="l">
                        <a:buFont typeface="Arial"/>
                        <a:buChar char="•"/>
                      </a:pPr>
                      <a:r>
                        <a:rPr lang="en-US" sz="900" b="1" dirty="1">
                          <a:solidFill>
                            <a:schemeClr val="tx1"/>
                          </a:solidFill>
                        </a:rPr>
                        <a:t>Safety and PK of EV</a:t>
                      </a:r>
                    </a:p>
                    <a:p>
                      <a:pPr marL="171450" lvl="1" indent="-171450">
                        <a:buFont typeface="Arial"/>
                        <a:buChar char="•"/>
                      </a:pPr>
                      <a:r>
                        <a:rPr lang="en-US" sz="900" b="0" dirty="1">
                          <a:solidFill>
                            <a:schemeClr val="tx1"/>
                          </a:solidFill>
                        </a:rPr>
                        <a:t>Antitumor activity</a:t>
                      </a:r>
                    </a:p>
                    <a:p>
                      <a:pPr marL="171450" lvl="1" indent="-171450">
                        <a:buFont typeface="Arial"/>
                        <a:buChar char="•"/>
                      </a:pPr>
                      <a:r>
                        <a:rPr lang="en-US" sz="900" b="0" dirty="1">
                          <a:solidFill>
                            <a:schemeClr val="tx1"/>
                          </a:solidFill>
                        </a:rPr>
                        <a:t>Immunogenicity </a:t>
                      </a:r>
                    </a:p>
                  </a:txBody>
                  <a:tcPr marL="91216" marR="91216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48097" y="975661"/>
            <a:ext cx="7306018" cy="1586002"/>
            <a:chOff x="948097" y="836873"/>
            <a:chExt cx="7306018" cy="1586002"/>
          </a:xfrm>
        </p:grpSpPr>
        <p:sp>
          <p:nvSpPr>
            <p:cNvPr id="52" name="Rounded Rectangle 51"/>
            <p:cNvSpPr/>
            <p:nvPr/>
          </p:nvSpPr>
          <p:spPr>
            <a:xfrm rot="16200000">
              <a:off x="373839" y="1492715"/>
              <a:ext cx="1422836" cy="274320"/>
            </a:xfrm>
            <a:prstGeom prst="roundRect">
              <a:avLst/>
            </a:prstGeom>
            <a:solidFill>
              <a:srgbClr val="DEEFD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14400">
                <a:defRPr/>
              </a:pPr>
              <a:r>
                <a:rPr lang="en-US" sz="900" kern="0" dirty="1">
                  <a:solidFill>
                    <a:prstClr val="black"/>
                  </a:solidFill>
                </a:rPr>
                <a:t>Screening/Baseline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045809" y="836873"/>
              <a:ext cx="4362501" cy="1586002"/>
            </a:xfrm>
            <a:prstGeom prst="roundRect">
              <a:avLst/>
            </a:prstGeom>
            <a:solidFill>
              <a:srgbClr val="9ACE8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91440" rIns="9144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14400">
                <a:defRPr/>
              </a:pPr>
              <a:r>
                <a:rPr lang="en-US" sz="800" b="1" kern="0" dirty="1">
                  <a:solidFill>
                    <a:prstClr val="black"/>
                  </a:solidFill>
                </a:rPr>
                <a:t>Treatment </a:t>
              </a:r>
              <a:r>
                <a:rPr lang="en-US" sz="800" kern="0" dirty="1">
                  <a:solidFill>
                    <a:prstClr val="black"/>
                  </a:solidFill>
                </a:rPr>
                <a:t>(each 4-week cycle)</a:t>
              </a:r>
              <a:r>
                <a:rPr lang="en-US" sz="800" b="1" kern="0" dirty="1">
                  <a:solidFill>
                    <a:prstClr val="black"/>
                  </a:solidFill>
                </a:rPr>
                <a:t> </a:t>
              </a:r>
              <a:endParaRPr lang="en-US" sz="800" kern="0">
                <a:solidFill>
                  <a:prstClr val="black"/>
                </a:solidFill>
              </a:endParaRPr>
            </a:p>
            <a:p>
              <a:pPr lvl="0" algn="ctr" defTabSz="914400"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lvl="0" defTabSz="137160">
                <a:defRPr/>
              </a:pPr>
              <a:r>
                <a:rPr lang="en-US" sz="800" b="1" kern="0" dirty="1">
                  <a:solidFill>
                    <a:prstClr val="black"/>
                  </a:solidFill>
                </a:rPr>
                <a:t>Part A (dose-escalation): </a:t>
              </a:r>
              <a:r>
                <a:rPr lang="en-US" sz="800" kern="0" dirty="1">
                  <a:solidFill>
                    <a:prstClr val="black"/>
                  </a:solidFill>
                </a:rPr>
                <a:t>EV at assigned dose; D1, q1wkx3; until PD,</a:t>
              </a:r>
              <a:r>
                <a:rPr lang="en-US" sz="800" dirty="1"/>
                <a:t> </a:t>
              </a:r>
              <a:r>
                <a:rPr lang="en-US" sz="800" dirty="1">
                  <a:latin typeface="Arial" panose="020b0604020202020204" pitchFamily="34" charset="0"/>
                  <a:cs typeface="Arial" panose="020b0604020202020204" pitchFamily="34" charset="0"/>
                </a:rPr>
                <a:t>intolerability, or consent withdrawal</a:t>
              </a:r>
              <a:r>
                <a:rPr lang="en-US" sz="800" kern="0" dirty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137160">
                <a:defRPr/>
              </a:pPr>
              <a:endParaRPr lang="en-US" sz="800" b="1" kern="0">
                <a:solidFill>
                  <a:prstClr val="black"/>
                </a:solidFill>
              </a:endParaRPr>
            </a:p>
            <a:p>
              <a:pPr defTabSz="137160">
                <a:defRPr/>
              </a:pPr>
              <a:r>
                <a:rPr lang="en-US" sz="800" b="1" kern="0" dirty="1">
                  <a:solidFill>
                    <a:prstClr val="black"/>
                  </a:solidFill>
                </a:rPr>
                <a:t>Part B (disease-specific expansion cohorts): </a:t>
              </a:r>
              <a:r>
                <a:rPr lang="en-US" sz="800" kern="0" dirty="1">
                  <a:solidFill>
                    <a:prstClr val="black"/>
                  </a:solidFill>
                </a:rPr>
                <a:t>EV (1.25 mg/kg): Days 1,8, and 15 of each 28-day cycle; until PD, intolerability, or consent withdrawal </a:t>
              </a:r>
            </a:p>
            <a:p>
              <a:pPr defTabSz="137160"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marL="171450" indent="-171450" defTabSz="137160">
                <a:buFont typeface="Arial" panose="020b0604020202020204" pitchFamily="34" charset="0"/>
                <a:buChar char="•"/>
                <a:defRPr/>
              </a:pPr>
              <a:r>
                <a:rPr lang="en-US" sz="800" kern="0" dirty="1">
                  <a:solidFill>
                    <a:prstClr val="black"/>
                  </a:solidFill>
                </a:rPr>
                <a:t>Cohort 1: mUC with severe renal insufficiency; cohort 2: metastatic non-small cell lung cancer; cohort 3: platinum-resistance metastatic ovarian cancer</a:t>
              </a:r>
            </a:p>
            <a:p>
              <a:pPr marL="171450" indent="-171450" defTabSz="137160">
                <a:buFont typeface="Arial" panose="020b0604020202020204" pitchFamily="34" charset="0"/>
                <a:buChar char="•"/>
                <a:defRPr/>
              </a:pPr>
              <a:endParaRPr lang="en-US" sz="800" kern="0">
                <a:solidFill>
                  <a:prstClr val="black"/>
                </a:solidFill>
              </a:endParaRPr>
            </a:p>
            <a:p>
              <a:pPr defTabSz="137160">
                <a:defRPr/>
              </a:pPr>
              <a:r>
                <a:rPr lang="en-US" sz="800" b="1" kern="0" dirty="1">
                  <a:solidFill>
                    <a:prstClr val="black"/>
                  </a:solidFill>
                </a:rPr>
                <a:t>Part C:</a:t>
              </a:r>
              <a:r>
                <a:rPr lang="en-US" sz="800" kern="0" dirty="1">
                  <a:solidFill>
                    <a:prstClr val="black"/>
                  </a:solidFill>
                </a:rPr>
                <a:t> mUC who have received prior CPI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 rot="16200000">
              <a:off x="6126509" y="1492714"/>
              <a:ext cx="1423238" cy="274320"/>
            </a:xfrm>
            <a:prstGeom prst="roundRect">
              <a:avLst/>
            </a:prstGeom>
            <a:solidFill>
              <a:srgbClr val="2E512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14400">
                <a:defRPr/>
              </a:pPr>
              <a:r>
                <a:rPr lang="en-US" sz="900" kern="0" dirty="1">
                  <a:solidFill>
                    <a:prstClr val="white"/>
                  </a:solidFill>
                </a:rPr>
                <a:t>EOT Assessments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222416" y="1629874"/>
              <a:ext cx="292660" cy="0"/>
            </a:xfrm>
            <a:prstGeom prst="straightConnector1"/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7266755" y="918430"/>
              <a:ext cx="987360" cy="1422888"/>
              <a:chOff x="4973529" y="747394"/>
              <a:chExt cx="754720" cy="1470288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973529" y="747394"/>
                <a:ext cx="754720" cy="1470288"/>
              </a:xfrm>
              <a:prstGeom prst="roundRect">
                <a:avLst/>
              </a:prstGeom>
              <a:solidFill>
                <a:srgbClr val="DEEFD8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91440" rtlCol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algn="ctr" defTabSz="914400">
                  <a:defRPr/>
                </a:pPr>
                <a:endParaRPr lang="en-US" sz="1400" b="1" kern="0">
                  <a:solidFill>
                    <a:srgbClr val="DEEFD8">
                      <a:lumMod val="50000"/>
                    </a:srgb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029342" y="827223"/>
                <a:ext cx="643094" cy="1330212"/>
              </a:xfrm>
              <a:prstGeom prst="roundRect">
                <a:avLst/>
              </a:prstGeom>
              <a:gradFill>
                <a:gsLst>
                  <a:gs pos="0">
                    <a:srgbClr val="1C431B"/>
                  </a:gs>
                  <a:gs pos="75000">
                    <a:srgbClr val="2D7D27"/>
                  </a:gs>
                </a:gsLst>
                <a:lin ang="5400000" scaled="0"/>
                <a:tileRect/>
              </a:gra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algn="ctr" defTabSz="914400">
                  <a:defRPr/>
                </a:pPr>
                <a:r>
                  <a:rPr lang="en-US" sz="900" b="1" kern="0" dirty="1">
                    <a:solidFill>
                      <a:prstClr val="white"/>
                    </a:solidFill>
                    <a:cs typeface="Arial" pitchFamily="34" charset="0"/>
                  </a:rPr>
                  <a:t>Follow-Up</a:t>
                </a:r>
              </a:p>
              <a:p>
                <a:pPr algn="ctr" defTabSz="914400">
                  <a:defRPr/>
                </a:pPr>
                <a:endParaRPr lang="en-US" sz="900" b="1" kern="0">
                  <a:solidFill>
                    <a:prstClr val="white"/>
                  </a:solidFill>
                  <a:cs typeface="Arial" pitchFamily="34" charset="0"/>
                </a:endParaRPr>
              </a:p>
              <a:p>
                <a:pPr algn="ctr" defTabSz="914400">
                  <a:defRPr/>
                </a:pPr>
                <a:r>
                  <a:rPr lang="en-US" sz="900" b="1" kern="0" dirty="1">
                    <a:solidFill>
                      <a:prstClr val="white"/>
                    </a:solidFill>
                    <a:cs typeface="Arial" pitchFamily="34" charset="0"/>
                  </a:rPr>
                  <a:t>Every 2 months </a:t>
                </a:r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 rot="16200000">
              <a:off x="924107" y="1492714"/>
              <a:ext cx="1422833" cy="274320"/>
            </a:xfrm>
            <a:prstGeom prst="roundRect">
              <a:avLst/>
            </a:prstGeom>
            <a:solidFill>
              <a:srgbClr val="DEEFD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14400">
                <a:defRPr/>
              </a:pPr>
              <a:r>
                <a:rPr lang="en-US" sz="900" kern="0" dirty="1">
                  <a:solidFill>
                    <a:prstClr val="black"/>
                  </a:solidFill>
                </a:rPr>
                <a:t>Registration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774646" y="1629874"/>
              <a:ext cx="292660" cy="0"/>
            </a:xfrm>
            <a:prstGeom prst="straightConnector1"/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6408309" y="1629874"/>
              <a:ext cx="292660" cy="0"/>
            </a:xfrm>
            <a:prstGeom prst="straightConnector1"/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>
            <a:xfrm>
              <a:off x="6974094" y="1629874"/>
              <a:ext cx="292660" cy="0"/>
            </a:xfrm>
            <a:prstGeom prst="straightConnector1"/>
            <a:noFill/>
            <a:ln w="508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3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  <p:extLst>
      <p:ext uri="{BB962C8B-B14F-4D97-AF65-F5344CB8AC3E}">
        <p14:creationId xmlns:p14="http://schemas.microsoft.com/office/powerpoint/2010/main" val="204227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8362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Trial slide template">
  <a:themeElements>
    <a:clrScheme name="Seattle Genetics 2016">
      <a:dk1>
        <a:sysClr val="windowText" lastClr="000000"/>
      </a:dk1>
      <a:lt1>
        <a:sysClr val="window" lastClr="FFFFFF"/>
      </a:lt1>
      <a:dk2>
        <a:srgbClr val="DEEFD8"/>
      </a:dk2>
      <a:lt2>
        <a:srgbClr val="DCE5EC"/>
      </a:lt2>
      <a:accent1>
        <a:srgbClr val="117540"/>
      </a:accent1>
      <a:accent2>
        <a:srgbClr val="94C2E1"/>
      </a:accent2>
      <a:accent3>
        <a:srgbClr val="C35D85"/>
      </a:accent3>
      <a:accent4>
        <a:srgbClr val="FF6633"/>
      </a:accent4>
      <a:accent5>
        <a:srgbClr val="1F497D"/>
      </a:accent5>
      <a:accent6>
        <a:srgbClr val="7F7F7F"/>
      </a:accent6>
      <a:hlink>
        <a:srgbClr val="4B98CC"/>
      </a:hlink>
      <a:folHlink>
        <a:srgbClr val="1F497D"/>
      </a:folHlink>
    </a:clrScheme>
    <a:fontScheme name="Arial">
      <a:majorFont>
        <a:latin typeface="Arial" panose="020b060402020202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微軟正黑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黑体"/>
        <a:font script="Guru" typeface="Raavi"/>
        <a:font script="Thaa" typeface="MV Boli"/>
        <a:font script="Cans" typeface="Euphemia"/>
        <a:font script="Hang" typeface="굴림"/>
        <a:font script="Syrc" typeface="Estrangelo Edessa"/>
      </a:majorFont>
      <a:minorFont>
        <a:latin typeface="Arial" panose="020b060402020202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微軟正黑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黑体"/>
        <a:font script="Guru" typeface="Raavi"/>
        <a:font script="Thaa" typeface="MV Boli"/>
        <a:font script="Cans" typeface="Euphemia"/>
        <a:font script="Hang" typeface="굴림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2019-09-11T17:55:50Z</dcterms:created>
  <dcterms:modified xsi:type="dcterms:W3CDTF">2019-09-11T17:55:50Z</dcterms:modified>
</cp:coreProperties>
</file>