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7.1.9046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sldIdLst>
    <p:sldId r:id="rId8" id="25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2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slide" Target="slides/slide1.xml" /><Relationship Id="rId9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Relationship Id="rId2" Type="http://schemas.openxmlformats.org/officeDocument/2006/relationships/image" Target="../media/image4.jpeg" /><Relationship Id="rId3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grpSp>
        <p:nvGrpSpPr>
          <p:cNvPr id="4" name="Group 3"/>
          <p:cNvGrpSpPr/>
          <p:nvPr/>
        </p:nvGrpSpPr>
        <p:grpSpPr>
          <a:xfrm>
            <a:off x="7924800" y="308272"/>
            <a:ext cx="590425" cy="276999"/>
            <a:chOff x="7027278" y="507027"/>
            <a:chExt cx="590425" cy="276999"/>
          </a:xfrm>
        </p:grpSpPr>
        <p:sp>
          <p:nvSpPr>
            <p:cNvPr id="5" name="bk object 16">
              <a:hlinkClick action="ppaction://hlinkshowjump?jump=nextslide"/>
            </p:cNvPr>
            <p:cNvSpPr/>
            <p:nvPr/>
          </p:nvSpPr>
          <p:spPr>
            <a:xfrm>
              <a:off x="7399412" y="531212"/>
              <a:ext cx="218291" cy="241231"/>
            </a:xfrm>
            <a:custGeom>
              <a:rect l="l" t="t" r="r" b="b"/>
              <a:pathLst>
                <a:path w="386715" h="427354">
                  <a:moveTo>
                    <a:pt x="9465" y="0"/>
                  </a:moveTo>
                  <a:lnTo>
                    <a:pt x="84856" y="218160"/>
                  </a:lnTo>
                  <a:lnTo>
                    <a:pt x="0" y="427212"/>
                  </a:lnTo>
                  <a:lnTo>
                    <a:pt x="386417" y="213595"/>
                  </a:lnTo>
                  <a:lnTo>
                    <a:pt x="946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/>
            </a:p>
          </p:txBody>
        </p:sp>
        <p:sp>
          <p:nvSpPr>
            <p:cNvPr id="6" name="TextBox 5">
              <a:hlinkClick action="ppaction://hlinkshowjump?jump=nextslide"/>
            </p:cNvPr>
            <p:cNvSpPr txBox="1"/>
            <p:nvPr/>
          </p:nvSpPr>
          <p:spPr>
            <a:xfrm>
              <a:off x="7027278" y="507027"/>
              <a:ext cx="424064" cy="276999"/>
            </a:xfrm>
            <a:prstGeom prst="rect"/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r"/>
              <a:r>
                <a:rPr lang="en-US" sz="1200" b="1" dirty="1">
                  <a:solidFill>
                    <a:schemeClr val="accent1"/>
                  </a:solidFill>
                </a:rPr>
                <a:t>GO</a:t>
              </a:r>
            </a:p>
          </p:txBody>
        </p:sp>
      </p:grpSp>
      <p:pic>
        <p:nvPicPr>
          <p:cNvPr id="9" name="Picture 8" descr="ATLAS_LOGO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45909" y="2027708"/>
            <a:ext cx="2407901" cy="669396"/>
          </a:xfrm>
          <a:prstGeom prst="rect"/>
        </p:spPr>
      </p:pic>
      <p:sp>
        <p:nvSpPr>
          <p:cNvPr id="10" name="TextBox 9"/>
          <p:cNvSpPr txBox="1"/>
          <p:nvPr/>
        </p:nvSpPr>
        <p:spPr>
          <a:xfrm>
            <a:off x="4343400" y="2691409"/>
            <a:ext cx="4256037" cy="353943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700" dirty="1">
                <a:solidFill>
                  <a:srgbClr val="766461"/>
                </a:solidFill>
              </a:rPr>
              <a:t>Find clinical trial study designs and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1657266"/>
            <a:ext cx="803425" cy="353943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700" dirty="1">
                <a:solidFill>
                  <a:srgbClr val="766461"/>
                </a:solidFill>
              </a:rPr>
              <a:t>SGEN</a:t>
            </a:r>
          </a:p>
        </p:txBody>
      </p:sp>
      <p:pic>
        <p:nvPicPr>
          <p:cNvPr id="12" name="Picture 11" descr="SeaGen_Logo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62800" y="4700240"/>
            <a:ext cx="1809092" cy="233710"/>
          </a:xfrm>
          <a:prstGeom prst="rect"/>
        </p:spPr>
      </p:pic>
      <p:sp>
        <p:nvSpPr>
          <p:cNvPr id="14" name="TextBox 13"/>
          <p:cNvSpPr txBox="1"/>
          <p:nvPr/>
        </p:nvSpPr>
        <p:spPr>
          <a:xfrm>
            <a:off x="3913005" y="4943445"/>
            <a:ext cx="1317990" cy="200055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700" dirty="1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29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8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9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0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393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571500" y="1162050"/>
            <a:ext cx="4146897" cy="313055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822478" y="1162050"/>
            <a:ext cx="4146897" cy="313055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10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3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4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616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>
          <a:xfrm>
            <a:off x="571500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571500" y="1792401"/>
            <a:ext cx="4151376" cy="250020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817999" y="1173275"/>
            <a:ext cx="4151376" cy="6191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817999" y="1792401"/>
            <a:ext cx="4151376" cy="2500200"/>
          </a:xfrm>
        </p:spPr>
        <p:txBody>
          <a:bodyPr/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13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4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5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6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7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42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9" name="Text Placeholder 9"/>
          <p:cNvSpPr/>
          <p:nvPr>
            <p:ph type="body" sz="quarter" idx="12"/>
          </p:nvPr>
        </p:nvSpPr>
        <p:spPr>
          <a:xfrm>
            <a:off x="457200" y="803259"/>
            <a:ext cx="6492240" cy="27432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solidFill>
                  <a:srgbClr val="8B81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0" name="Text Placeholder 9"/>
          <p:cNvSpPr/>
          <p:nvPr>
            <p:ph type="body" sz="quarter" idx="13"/>
          </p:nvPr>
        </p:nvSpPr>
        <p:spPr>
          <a:xfrm>
            <a:off x="457200" y="530352"/>
            <a:ext cx="6492240" cy="26517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100" b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1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2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13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167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/>
          <p:nvPr>
            <p:ph type="body" sz="quarter" idx="14"/>
          </p:nvPr>
        </p:nvSpPr>
        <p:spPr>
          <a:xfrm>
            <a:off x="457200" y="4846638"/>
            <a:ext cx="8267700" cy="301625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7" name="Text Placeholder 10"/>
          <p:cNvSpPr/>
          <p:nvPr>
            <p:ph type="body" sz="quarter" idx="15"/>
          </p:nvPr>
        </p:nvSpPr>
        <p:spPr>
          <a:xfrm>
            <a:off x="457200" y="4308475"/>
            <a:ext cx="8534400" cy="377825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800"/>
            </a:lvl1pPr>
          </a:lstStyle>
          <a:p>
            <a:pPr lvl="0"/>
            <a:r>
              <a:rPr lang="en-US" dirty="1"/>
              <a:t>Edit Master text styles</a:t>
            </a:r>
          </a:p>
        </p:txBody>
      </p:sp>
      <p:sp>
        <p:nvSpPr>
          <p:cNvPr id="5" name="Text Placeholder 10"/>
          <p:cNvSpPr/>
          <p:nvPr>
            <p:ph type="body" sz="quarter" idx="16" hasCustomPrompt="1"/>
          </p:nvPr>
        </p:nvSpPr>
        <p:spPr>
          <a:xfrm>
            <a:off x="457200" y="4694382"/>
            <a:ext cx="1459345" cy="1524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"/>
            </a:lvl1pPr>
          </a:lstStyle>
          <a:p>
            <a:pPr lvl="0"/>
            <a:r>
              <a:rPr lang="en-US" dirty="1"/>
              <a:t>Click to add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730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theme" Target="../theme/theme1.xml" /><Relationship Id="rId8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ingle Corner Rectangle 18"/>
          <p:cNvSpPr/>
          <p:nvPr/>
        </p:nvSpPr>
        <p:spPr>
          <a:xfrm flipH="1">
            <a:off x="457200" y="114300"/>
            <a:ext cx="8686800" cy="5029200"/>
          </a:xfrm>
          <a:prstGeom prst="round1Rect">
            <a:avLst>
              <a:gd name="adj" fmla="val 3901"/>
            </a:avLst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4691886"/>
            <a:ext cx="8686800" cy="451614"/>
          </a:xfrm>
          <a:prstGeom prst="rect"/>
          <a:solidFill>
            <a:srgbClr val="F0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600" b="1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/>
          <p:nvPr>
            <p:ph type="title"/>
          </p:nvPr>
        </p:nvSpPr>
        <p:spPr>
          <a:xfrm>
            <a:off x="457200" y="118872"/>
            <a:ext cx="6492240" cy="420624"/>
          </a:xfrm>
          <a:prstGeom prst="rect"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571500" y="1162050"/>
            <a:ext cx="8420100" cy="3130550"/>
          </a:xfrm>
          <a:prstGeom prst="rect"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1"/>
              <a:t>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005" y="4943445"/>
            <a:ext cx="1317990" cy="200055"/>
          </a:xfrm>
          <a:prstGeom prst="rect"/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700" dirty="1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384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  <p:hf hdr="0" dt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b="1" kern="1200">
          <a:solidFill>
            <a:srgbClr val="5D5655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8B81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46">
          <p15:clr>
            <a:srgbClr val="F26B43"/>
          </p15:clr>
        </p15:guide>
        <p15:guide id="2" pos="2880">
          <p15:clr>
            <a:srgbClr val="F26B43"/>
          </p15:clr>
        </p15:guide>
        <p15:guide id="3" pos="4379">
          <p15:clr>
            <a:srgbClr val="F26B43"/>
          </p15:clr>
        </p15:guide>
        <p15:guide id="4" pos="360">
          <p15:clr>
            <a:srgbClr val="F26B43"/>
          </p15:clr>
        </p15:guide>
        <p15:guide id="5" pos="5664">
          <p15:clr>
            <a:srgbClr val="F26B43"/>
          </p15:clr>
        </p15:guide>
        <p15:guide id="6" orient="horz" pos="348">
          <p15:clr>
            <a:srgbClr val="F26B43"/>
          </p15:clr>
        </p15:guide>
        <p15:guide id="8" orient="horz" pos="505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2704">
          <p15:clr>
            <a:srgbClr val="F26B43"/>
          </p15:clr>
        </p15:guide>
        <p15:guide id="11" orient="horz" pos="1620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/>
              <a:t>EV-101 (ASG-22CE-13-2)</a:t>
            </a:r>
          </a:p>
        </p:txBody>
      </p:sp>
      <p:sp>
        <p:nvSpPr>
          <p:cNvPr id="6" name="Text Placeholder 3"/>
          <p:cNvSpPr/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1"/>
              <a:t>Results: Safety</a:t>
            </a:r>
          </a:p>
        </p:txBody>
      </p:sp>
      <p:sp>
        <p:nvSpPr>
          <p:cNvPr id="8" name="Text Placeholder 4"/>
          <p:cNvSpPr/>
          <p:nvPr>
            <p:ph type="body" sz="quarter" idx="13"/>
          </p:nvPr>
        </p:nvSpPr>
        <p:spPr/>
        <p:txBody>
          <a:bodyPr/>
          <a:lstStyle/>
          <a:p>
            <a:r>
              <a:rPr lang="en-US" dirty="1">
                <a:solidFill>
                  <a:schemeClr val="tx1"/>
                </a:solidFill>
              </a:rPr>
              <a:t>NCT02091999</a:t>
            </a:r>
          </a:p>
        </p:txBody>
      </p:sp>
      <p:sp>
        <p:nvSpPr>
          <p:cNvPr id="2" name="Text Placeholder 1"/>
          <p:cNvSpPr/>
          <p:nvPr>
            <p:ph type="body" sz="quarter" idx="14"/>
          </p:nvPr>
        </p:nvSpPr>
        <p:spPr/>
        <p:txBody>
          <a:bodyPr/>
          <a:lstStyle/>
          <a:p>
            <a:r>
              <a:rPr lang="en-US" sz="800" dirty="1"/>
              <a:t>Data presented by J. Rosenberg, ASCO, 2018</a:t>
            </a:r>
          </a:p>
        </p:txBody>
      </p:sp>
      <p:sp>
        <p:nvSpPr>
          <p:cNvPr id="10" name="Text Placeholder 9"/>
          <p:cNvSpPr/>
          <p:nvPr>
            <p:ph type="body" sz="quarter" idx="15"/>
          </p:nvPr>
        </p:nvSpPr>
        <p:spPr/>
        <p:txBody>
          <a:bodyPr/>
          <a:lstStyle/>
          <a:p>
            <a:r>
              <a:rPr lang="en-US" dirty="1"/>
              <a:t>*Sepsis and small intestinal perforation occurred in the same patient.</a:t>
            </a:r>
          </a:p>
        </p:txBody>
      </p:sp>
      <p:sp>
        <p:nvSpPr>
          <p:cNvPr id="7" name="Text Placeholder 6"/>
          <p:cNvSpPr/>
          <p:nvPr>
            <p:ph type="body" sz="quarter" idx="16"/>
          </p:nvPr>
        </p:nvSpPr>
        <p:spPr/>
        <p:txBody>
          <a:bodyPr/>
          <a:lstStyle/>
          <a:p>
            <a:br>
              <a:rPr lang="en-US" dirty="1"/>
            </a:br>
            <a:r>
              <a:rPr lang="en-US" dirty="1"/>
              <a:t>Reference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571500" y="1075650"/>
            <a:ext cx="8420100" cy="3130550"/>
          </a:xfrm>
          <a:prstGeom prst="rect"/>
        </p:spPr>
        <p:txBody>
          <a:bodyPr/>
          <a:lstStyle>
            <a:defPPr>
              <a:defRPr lang="en-US"/>
            </a:defPPr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1" kern="1200">
                <a:solidFill>
                  <a:srgbClr val="5D5655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1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1"/>
              <a:t>Consistent with previous reports, EV was generally well tolerated</a:t>
            </a:r>
            <a:endParaRPr lang="en-US" baseline="30000"/>
          </a:p>
          <a:p>
            <a:pPr lvl="1"/>
            <a:r>
              <a:rPr lang="en-US" dirty="1"/>
              <a:t>The majority of adverse events considered related to EV were mild-to-moderate in severity</a:t>
            </a:r>
          </a:p>
          <a:p>
            <a:pPr lvl="1"/>
            <a:r>
              <a:rPr lang="en-US" dirty="1"/>
              <a:t>Fatigue was the most commonly reported adverse event considered related to EV; anemia, hyponatremia, UTI, and hyperglycemia were the most common grade ≥3 AEs regardless of attribution</a:t>
            </a:r>
          </a:p>
          <a:p>
            <a:pPr lvl="1"/>
            <a:endParaRPr lang="en-US"/>
          </a:p>
        </p:txBody>
      </p:sp>
      <p:graphicFrame>
        <p:nvGraphicFramePr>
          <p:cNvPr id="18" name="Content Placeholder 6"/>
          <p:cNvGraphicFramePr/>
          <p:nvPr>
            <p:extLst>
              <p:ext uri="{D42A27DB-BD31-4B8C-83A1-F6EECF244321}">
                <p14:modId xmlns:p14="http://schemas.microsoft.com/office/powerpoint/2010/main" val="4073246618"/>
              </p:ext>
            </p:extLst>
          </p:nvPr>
        </p:nvGraphicFramePr>
        <p:xfrm>
          <a:off x="584594" y="1986183"/>
          <a:ext cx="8099295" cy="162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22"/>
                <a:gridCol w="6712773"/>
              </a:tblGrid>
              <a:tr h="375899">
                <a:tc>
                  <a:txBody>
                    <a:bodyPr anchorCtr="0"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1">
                          <a:solidFill>
                            <a:schemeClr val="accent1"/>
                          </a:solidFill>
                        </a:rPr>
                        <a:t>Grade ≥3</a:t>
                      </a:r>
                      <a:r>
                        <a:rPr lang="en-US" sz="1100" b="1" baseline="0" dirty="1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100" b="1" dirty="1">
                          <a:solidFill>
                            <a:schemeClr val="accent1"/>
                          </a:solidFill>
                        </a:rPr>
                        <a:t>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171450" indent="-17145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1">
                          <a:solidFill>
                            <a:schemeClr val="tx1"/>
                          </a:solidFill>
                        </a:rPr>
                        <a:t>TRAEs occurring ≥25% in patients included: fatigue (1%), decreased appetite (1%), diarrhea (1%), decreased appetite (1%), nausea (1%), pruritus (1%), maculopapular rash (2%)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7072">
                <a:tc>
                  <a:txBody>
                    <a:bodyPr anchorCtr="0"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1">
                          <a:solidFill>
                            <a:schemeClr val="accent1"/>
                          </a:solidFill>
                        </a:rPr>
                        <a:t>SAEs</a:t>
                      </a:r>
                      <a:r>
                        <a:rPr lang="en-US" sz="1100" b="1" baseline="0" dirty="1">
                          <a:solidFill>
                            <a:schemeClr val="accent1"/>
                          </a:solidFill>
                        </a:rPr>
                        <a:t> and </a:t>
                      </a:r>
                      <a:br>
                        <a:rPr lang="en-US" sz="1100" b="1" baseline="0" dirty="1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100" b="1" dirty="1">
                          <a:solidFill>
                            <a:schemeClr val="accent1"/>
                          </a:solidFill>
                        </a:rPr>
                        <a:t>Grade 5</a:t>
                      </a:r>
                      <a:r>
                        <a:rPr lang="en-US" sz="1100" b="1" baseline="0" dirty="1">
                          <a:solidFill>
                            <a:schemeClr val="accent1"/>
                          </a:solidFill>
                        </a:rPr>
                        <a:t> AEs </a:t>
                      </a:r>
                      <a:endParaRPr lang="en-US" sz="11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anchorCtr="0"/>
                    <a:lstStyle/>
                    <a:p>
                      <a:pPr marL="171450" indent="-17145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1"/>
                        <a:t>As of April 9 2018, SAEs occurring in ≥5% patients (out</a:t>
                      </a:r>
                      <a:r>
                        <a:rPr lang="en-US" sz="1100" baseline="0" dirty="1"/>
                        <a:t> of 112 patients)</a:t>
                      </a:r>
                      <a:r>
                        <a:rPr lang="en-US" sz="1100" dirty="1"/>
                        <a:t>, regardless of attribution were</a:t>
                      </a:r>
                    </a:p>
                    <a:p>
                      <a:pPr marL="628650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1"/>
                        <a:t>Anemia (8%), hyponatremia (7%), urinary tract infection (7%), and hyperglycemia</a:t>
                      </a:r>
                      <a:r>
                        <a:rPr lang="en-US" sz="1100" baseline="0" dirty="1"/>
                        <a:t> (6%; total of 3.6% were considered serious and related)</a:t>
                      </a:r>
                      <a:endParaRPr lang="en-US" sz="11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1"/>
                        <a:t>Grade 5 AEs considered possibly related to treatment were diabetic ketoacidosis, multiple organ dysfunction syndrome, respiratory failure, and urinary tract obstruction; Grade 5 AEs considered not related to EV were dyspnea, sepsis*, and small intestinal perforation*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  <p:extLst>
      <p:ext uri="{BB962C8B-B14F-4D97-AF65-F5344CB8AC3E}">
        <p14:creationId xmlns:p14="http://schemas.microsoft.com/office/powerpoint/2010/main" val="1532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spd="slow"/>
    </mc:Choice>
    <mc:Fallback>
      <p:transition spd="slow" advClick="0">
        <p:fade/>
      </p:transition>
    </mc:Fallback>
  </mc:AlternateContent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8362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Trial slide template">
  <a:themeElements>
    <a:clrScheme name="Seattle Genetics 2016">
      <a:dk1>
        <a:sysClr val="windowText" lastClr="000000"/>
      </a:dk1>
      <a:lt1>
        <a:sysClr val="window" lastClr="FFFFFF"/>
      </a:lt1>
      <a:dk2>
        <a:srgbClr val="DEEFD8"/>
      </a:dk2>
      <a:lt2>
        <a:srgbClr val="DCE5EC"/>
      </a:lt2>
      <a:accent1>
        <a:srgbClr val="117540"/>
      </a:accent1>
      <a:accent2>
        <a:srgbClr val="94C2E1"/>
      </a:accent2>
      <a:accent3>
        <a:srgbClr val="C35D85"/>
      </a:accent3>
      <a:accent4>
        <a:srgbClr val="FF6633"/>
      </a:accent4>
      <a:accent5>
        <a:srgbClr val="1F497D"/>
      </a:accent5>
      <a:accent6>
        <a:srgbClr val="7F7F7F"/>
      </a:accent6>
      <a:hlink>
        <a:srgbClr val="4B98CC"/>
      </a:hlink>
      <a:folHlink>
        <a:srgbClr val="1F497D"/>
      </a:folHlink>
    </a:clrScheme>
    <a:fontScheme name="Arial">
      <a:majorFont>
        <a:latin typeface="Arial" panose="020b060402020202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微軟正黑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黑体"/>
        <a:font script="Guru" typeface="Raavi"/>
        <a:font script="Thaa" typeface="MV Boli"/>
        <a:font script="Cans" typeface="Euphemia"/>
        <a:font script="Hang" typeface="굴림"/>
        <a:font script="Syrc" typeface="Estrangelo Edessa"/>
      </a:majorFont>
      <a:minorFont>
        <a:latin typeface="Arial" panose="020b060402020202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微軟正黑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黑体"/>
        <a:font script="Guru" typeface="Raavi"/>
        <a:font script="Thaa" typeface="MV Boli"/>
        <a:font script="Cans" typeface="Euphemia"/>
        <a:font script="Hang" typeface="굴림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2019-09-10T21:30:17Z</dcterms:created>
  <dcterms:modified xsi:type="dcterms:W3CDTF">2019-09-10T21:30:17Z</dcterms:modified>
</cp:coreProperties>
</file>