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323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09142-11BC-4861-A22B-95C1F7BD1DB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0D34B-2EAE-4582-8304-BA90A5A84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4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0D34B-2EAE-4582-8304-BA90A5A84D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74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0D34B-2EAE-4582-8304-BA90A5A84D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6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A9AE-D748-4997-A72F-76C0218AECF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2AF5EB3-2010-435E-8A7E-B62AA316F2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A9AE-D748-4997-A72F-76C0218AECF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5EB3-2010-435E-8A7E-B62AA316F22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2AF5EB3-2010-435E-8A7E-B62AA316F22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A9AE-D748-4997-A72F-76C0218AECF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A9AE-D748-4997-A72F-76C0218AECF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2AF5EB3-2010-435E-8A7E-B62AA316F2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A9AE-D748-4997-A72F-76C0218AECF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2AF5EB3-2010-435E-8A7E-B62AA316F22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77AA9AE-D748-4997-A72F-76C0218AECF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5EB3-2010-435E-8A7E-B62AA316F22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A9AE-D748-4997-A72F-76C0218AECF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2AF5EB3-2010-435E-8A7E-B62AA316F22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A9AE-D748-4997-A72F-76C0218AECF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2AF5EB3-2010-435E-8A7E-B62AA316F2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A9AE-D748-4997-A72F-76C0218AECF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AF5EB3-2010-435E-8A7E-B62AA316F2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2AF5EB3-2010-435E-8A7E-B62AA316F22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A9AE-D748-4997-A72F-76C0218AECF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2AF5EB3-2010-435E-8A7E-B62AA316F22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77AA9AE-D748-4997-A72F-76C0218AECF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77AA9AE-D748-4997-A72F-76C0218AECF3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2AF5EB3-2010-435E-8A7E-B62AA316F224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PROJECT IN FULFILLMENT OF MAT 271 BY  21-2157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HOUSE PRICING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72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then fit the linear regression model  onto it and we obtain the accuracy scale.</a:t>
            </a:r>
          </a:p>
          <a:p>
            <a:pPr marL="0" indent="0">
              <a:buNone/>
            </a:pPr>
            <a:r>
              <a:rPr lang="en-US" dirty="0" smtClean="0"/>
              <a:t>An accuracy of 85% and above is considered good whereas anything below it is considered unreliable.</a:t>
            </a:r>
          </a:p>
          <a:p>
            <a:pPr marL="0" indent="0">
              <a:buNone/>
            </a:pPr>
            <a:r>
              <a:rPr lang="en-US" dirty="0" smtClean="0"/>
              <a:t>Our data set gave an accuracy level of 73%, this can be attributed to the following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.Data read by machine may have been lost</a:t>
            </a:r>
          </a:p>
        </p:txBody>
      </p:sp>
    </p:spTree>
    <p:extLst>
      <p:ext uri="{BB962C8B-B14F-4D97-AF65-F5344CB8AC3E}">
        <p14:creationId xmlns:p14="http://schemas.microsoft.com/office/powerpoint/2010/main" val="2977883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.The machine may require a decision tree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.The machine requires more time to internalize the data</a:t>
            </a:r>
          </a:p>
          <a:p>
            <a:pPr marL="0" indent="0">
              <a:buNone/>
            </a:pPr>
            <a:r>
              <a:rPr lang="en-US" dirty="0" smtClean="0"/>
              <a:t>The accuracy can be  fixed using gradient descent boosting.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87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21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LIBRARIES AND DATA SETS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imported as </a:t>
            </a:r>
            <a:r>
              <a:rPr lang="en-US" dirty="0" err="1" smtClean="0"/>
              <a:t>np</a:t>
            </a:r>
            <a:endParaRPr lang="en-US" dirty="0" smtClean="0"/>
          </a:p>
          <a:p>
            <a:r>
              <a:rPr lang="en-US" dirty="0" smtClean="0"/>
              <a:t>Pandas imported as </a:t>
            </a:r>
            <a:r>
              <a:rPr lang="en-US" dirty="0" err="1" smtClean="0"/>
              <a:t>pd</a:t>
            </a:r>
            <a:endParaRPr lang="en-US" dirty="0" smtClean="0"/>
          </a:p>
          <a:p>
            <a:r>
              <a:rPr lang="en-US" dirty="0" err="1" smtClean="0"/>
              <a:t>Matplotlib.pyplot</a:t>
            </a:r>
            <a:r>
              <a:rPr lang="en-US" dirty="0" smtClean="0"/>
              <a:t> imported as </a:t>
            </a:r>
            <a:r>
              <a:rPr lang="en-US" dirty="0" err="1" smtClean="0"/>
              <a:t>plt</a:t>
            </a:r>
            <a:endParaRPr lang="en-US" dirty="0" smtClean="0"/>
          </a:p>
          <a:p>
            <a:r>
              <a:rPr lang="en-US" dirty="0" smtClean="0"/>
              <a:t>%</a:t>
            </a:r>
            <a:r>
              <a:rPr lang="en-US" dirty="0" err="1" smtClean="0"/>
              <a:t>matplot</a:t>
            </a:r>
            <a:r>
              <a:rPr lang="en-US" dirty="0" smtClean="0"/>
              <a:t> lib inline</a:t>
            </a:r>
          </a:p>
          <a:p>
            <a:r>
              <a:rPr lang="en-US" dirty="0" err="1" smtClean="0"/>
              <a:t>Sklearn.linear_model</a:t>
            </a:r>
            <a:r>
              <a:rPr lang="en-US" dirty="0" smtClean="0"/>
              <a:t> to import linear regression</a:t>
            </a:r>
          </a:p>
          <a:p>
            <a:r>
              <a:rPr lang="en-US" dirty="0" err="1" smtClean="0"/>
              <a:t>sklearn.model_selection</a:t>
            </a:r>
            <a:r>
              <a:rPr lang="en-US" dirty="0"/>
              <a:t> </a:t>
            </a:r>
            <a:r>
              <a:rPr lang="en-US" dirty="0" smtClean="0"/>
              <a:t>to</a:t>
            </a:r>
            <a:r>
              <a:rPr lang="en-US" dirty="0"/>
              <a:t> import </a:t>
            </a:r>
            <a:r>
              <a:rPr lang="en-US" dirty="0" err="1"/>
              <a:t>train_test_split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0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data set consisted of :</a:t>
            </a:r>
          </a:p>
          <a:p>
            <a:pPr marL="0" indent="0">
              <a:buNone/>
            </a:pPr>
            <a:r>
              <a:rPr lang="en-US" dirty="0" smtClean="0"/>
              <a:t>1.Baths where ½ a bath represents a sink and toilet while a full bath is inclusive of a shower.</a:t>
            </a:r>
          </a:p>
          <a:p>
            <a:pPr marL="0" indent="0">
              <a:buNone/>
            </a:pPr>
            <a:r>
              <a:rPr lang="en-US" dirty="0" smtClean="0"/>
              <a:t>2.Beds</a:t>
            </a:r>
          </a:p>
          <a:p>
            <a:pPr marL="0" indent="0">
              <a:buNone/>
            </a:pPr>
            <a:r>
              <a:rPr lang="en-US" dirty="0" smtClean="0"/>
              <a:t>3.House size in </a:t>
            </a:r>
            <a:r>
              <a:rPr lang="en-US" dirty="0" err="1" smtClean="0"/>
              <a:t>sqft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4.Lot size (size of entire compound) in </a:t>
            </a:r>
            <a:r>
              <a:rPr lang="en-US" dirty="0" err="1" smtClean="0"/>
              <a:t>sqft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5. Zip code</a:t>
            </a:r>
          </a:p>
          <a:p>
            <a:pPr marL="0" indent="0">
              <a:buNone/>
            </a:pPr>
            <a:r>
              <a:rPr lang="en-US" dirty="0" smtClean="0"/>
              <a:t>6. House price in dollars</a:t>
            </a:r>
          </a:p>
        </p:txBody>
      </p:sp>
    </p:spTree>
    <p:extLst>
      <p:ext uri="{BB962C8B-B14F-4D97-AF65-F5344CB8AC3E}">
        <p14:creationId xmlns:p14="http://schemas.microsoft.com/office/powerpoint/2010/main" val="391085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1: IMPORTING THE 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data set was obtained from Kaggle.com and it is from houses in </a:t>
            </a:r>
            <a:r>
              <a:rPr lang="en-US" dirty="0" err="1" smtClean="0"/>
              <a:t>boston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machine reads in the data once imported and using the function “</a:t>
            </a:r>
            <a:r>
              <a:rPr lang="en-US" dirty="0" err="1" smtClean="0"/>
              <a:t>data.describe</a:t>
            </a:r>
            <a:r>
              <a:rPr lang="en-US" dirty="0" smtClean="0"/>
              <a:t>()” it is able to find the count, mean ,standard deviation and the maximum and minimum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57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STEP2:DATA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Here,we</a:t>
            </a:r>
            <a:r>
              <a:rPr lang="en-US" dirty="0" smtClean="0"/>
              <a:t> try to compare different aspects of the data to price in an attempt to draw relationships between them.</a:t>
            </a:r>
          </a:p>
          <a:p>
            <a:r>
              <a:rPr lang="en-US" dirty="0" smtClean="0"/>
              <a:t>Different mathematical methods are employed to graphically deduce the relationship of the data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19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VARIOUS COMPARISONS MADE</a:t>
            </a:r>
            <a:endParaRPr lang="en-US" dirty="0"/>
          </a:p>
        </p:txBody>
      </p:sp>
      <p:pic>
        <p:nvPicPr>
          <p:cNvPr id="1030" name="Picture 6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625" y="2137315"/>
            <a:ext cx="4038600" cy="3150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2106028"/>
            <a:ext cx="4038600" cy="3212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212121"/>
                </a:solidFill>
                <a:effectLst/>
                <a:latin typeface="Arial Unicode MS" pitchFamily="34" charset="-128"/>
                <a:cs typeface="Arial" pitchFamily="34" charset="0"/>
              </a:rPr>
              <a:t>function seaborn.utils.despine(fig=None, ax=None, top=True, right=True, left=False, bottom=False, offset=None, trim=False)&gt;</a:t>
            </a:r>
            <a:endParaRPr kumimoji="0" lang="en-US" sz="7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212121"/>
                </a:solidFill>
                <a:effectLst/>
                <a:latin typeface="Roboto"/>
                <a:cs typeface="Arial" pitchFamily="34" charset="0"/>
              </a:rPr>
              <a:t>  </a:t>
            </a:r>
            <a:endParaRPr kumimoji="0" lang="en-US" sz="1900" b="0" i="0" u="none" strike="noStrike" cap="none" normalizeH="0" baseline="0" smtClean="0">
              <a:ln>
                <a:noFill/>
              </a:ln>
              <a:solidFill>
                <a:srgbClr val="212121"/>
              </a:solidFill>
              <a:effectLst/>
              <a:latin typeface="Roboto"/>
              <a:cs typeface="Arial" pitchFamily="34" charset="0"/>
            </a:endParaRPr>
          </a:p>
        </p:txBody>
      </p:sp>
      <p:sp>
        <p:nvSpPr>
          <p:cNvPr id="10" name="AutoShape 5" descr="data:image/png;base64,iVBORw0KGgoAAAANSUhEUgAAAlgAAAHUCAYAAADm/FbiAAAAOXRFWHRTb2Z0d2FyZQBNYXRwbG90bGliIHZlcnNpb24zLjcuMSwgaHR0cHM6Ly9tYXRwbG90bGliLm9yZy/bCgiHAAAACXBIWXMAAA9hAAAPYQGoP6dpAABKnklEQVR4nO3de3zO9eP/8ed1beYwrtn6LHLepo3YMoTZmlMn46OjUKHMoQMiilSihEoqZ9ZEUTpRySGfdFgkqRySimwYSjJ2sLHD9f794bfr62oOu+bt2nXpcb/d3Lje79f1fj/f19b27P1+Xe/LYhiGIQAAAJjGWt4BAAAALjUULAAAAJNRsAAAAExGwQIAADAZBQsAAMBkFCwAAACTUbAAAABMRsECAAAwGQULAADAZBQsAB5v48aNioiI0OrVq8s7Sqn8/fffGjp0qFq3bq2IiAgtWLCgvCNJkqZPn66IiIjyjgH8K/iWdwAAuNRMmjRJX3/9tQYPHqz//Oc/atq06VnH/rPwVK5cWbVq1VLXrl113333qXLlyhc7LoCLgIIFACb79ttv1alTJyUmJpZqfGxsrG6++WZJUm5urr7//nu9+uqr+vXXXzVt2rSLGRXARULBAoD/Lzc3V1WqVLng7Rw5ckQ2m63U4xs0aOAoWJLUq1cvFRQU6H//+59OnjypihUrXnCm0rLb7SooKHDrPoFLEXOwADgpnqezd+9ejR49Wi1btlSLFi30+OOPKy8vzzFu//79ioiI0NKlS0tsIyIiQtOnTy+xzbS0NI0cOVItWrRQmzZt9Morr8gwDP3xxx964IEH1Lx5c8XGxmr+/PlnzGa32zV16lTFxsaqWbNmuv/++/XHH3+UGLd161YlJiaqRYsWuvrqq3XPPffohx9+OONx/v777xoxYoSuueYa3XXXXed8bdLT0zV06FC1atVKV199te688059+eWXjvVLly5VRESEDMPQ4sWLFRERUeY5T8HBwbJYLPLx8XH52CTp+++/1+23367IyEhdd911WrJkyRn3ExERoWeeeUYff/yxunTposjISH399deSpB07dqh///5q3ry5oqOj1bdvX23ZssXl10X6v3l0K1eu1IwZM3TttdcqOjpaQ4cOVXZ2tvLz8/Xcc88pJiZG0dHRevzxx5Wfn1+m1w7wBJzBAnBGw4YNU506dfTII49ox44deu+99xQUFKRHH320zNscPny4wsLCNGLECH311VeaPXu2qlevriVLlqhNmzYaOXKkli9frueff16RkZG65pprnJ4/e/ZsWSwWDRgwQEeOHNHChQt177336qOPPlKlSpUkSRs2bNCAAQPUtGlTDR48WBaLRUuXLlXfvn311ltvKSoqymmbDz/8sOrXr6/hw4fLMIyzZv/777/Vs2dP5eXlqXfv3goMDNSyZcv0wAMPaNq0abr++ut1zTXX6IUXXtBjjz3mdNnvfE6ePKmMjAxJUl5enn788UctW7ZMXbt2la/v//2YLu2x/fbbb0pMTFRQUJCGDBmiwsJCTZ8+XZdddtkZ9//tt99q1apVuvvuuxUYGKjatWtr165duvvuu+Xv76/+/fvL19dX77zzjnr37q1Fixbp6quvLvXrcrp58+apUqVKGjhwoPbu3atFixbJ19dXFotFWVlZGjx4sLZu3aqlS5eqdu3aGjx4cKleQ8DjGABwmmnTphnh4eHG448/7rT8oYceMlq1auV4nJ6eboSHhxsffPBBiW2Eh4cb06ZNK7HNp556yrGssLDQiI+PNyIiIoy5c+c6lmdmZhpRUVHGqFGjHMu+/fZbIzw83Lj22muN7Oxsx/KVK1ca4eHhxsKFCw3DMAy73W7ccMMNRr9+/Qy73e4Yl5eXZ3Ts2NG47777SmR65JFHSvW6PPfcc0Z4eLixadMmx7KcnByjY8eORocOHYyioiKn4x8/fnypthseHn7GPw8++KBx8uRJxzhXju3BBx80IiMjjQMHDjiW/f7770bjxo2N8PDwEvtv1KiRsWvXLqflDz74oNGkSRNj3759jmWHDh0yoqOjjbvvvtvl16X4a9i1a1cjPz/fMfaRRx4xIiIijP79+zvtv0ePHkaHDh1K9RoCnohLhADOqGfPnk6PW7ZsqWPHjiknJ6fM27zjjjsc//bx8VHTpk1lGIbTcpvNppCQEKWnp5d4/i233KKqVas6Ht90000KDg7WV199JUn65ZdftGfPHv33v//V0aNHlZGRoYyMDOXm5iomJkabNm2S3W4/53GezVdffaWoqCi1bNnSsczf3189evTQgQMH9Pvvv5fuRTiDTp066fXXX9frr7+uWbNmadCgQfr66681YsQIx1m10h5bUVGR1q1bp+uuu061atVy7CMsLExxcXFn3P8111yjhg0bOh4XFRVp/fr1uu6661S3bl3H8ssvv1xdu3bVDz/84Pg+cPV1ufnmm1WhQgXH46ioKBmGodtvv91pXFRUlP744w8VFha6+nICHoFLhADO6PRfzpIck7YzMzOdSs6FbLNatWqqWLGigoKCSiw/duxYiefXr1/f6bHFYlH9+vV14MABSdKePXskSaNGjTprhuzsbAUEBDge16lTp1TZDx486LgsdrrQ0FDH+vDw8FJt659q1qyptm3bOh536tRJ1atX1/PPP68vvvhCHTt2LPWx5efn68SJEyVeK0kKCQlxlNHT/fM1yMjIUF5enkJCQkqMDQsLk91u1x9//KErr7zS5dflTN8DknTFFVeUWG6325Wdna3AwMCzHTLgsShYAM7Iaj3zCe7iMyoWi+WM64uKilza5j8ncf9zP64ofs5jjz2mxo0bn3HMP98l6KnvlouJiZEkbdq0SR07diz1sZVlYnjx/DV3ONv31fm+3wBvQ8ECUCbFZ4GysrKclh88ePCi7XPv3r1Ojw3D0N69ex3v1Cu+nFW1alWnM0JmqFWrltLS0kosT01Ndaw3U/GlsdzcXEmlP7agoCBVqlSpxGsl6Yz5z7aNypUrn/V4rVar44yTu18XwFswBwtAmVStWlWBgYH6/vvvnZa/9dZbF22fH374odMcsNWrV+vw4cOKj4+XJDVt2lT16tXT/Pnzdfz48RLPL36nXlm0a9dO27Zt0+bNmx3LcnNz9e6776p27dpOc5jM8MUXX0iSGjVqJKn0x+bj46O4uDh99tlnTmV39+7dWrduXan27ePjo9jYWK1du1b79+93LP/777/1ySefqEWLFo7LxO5+XQBvwRksAGXWvXt3zZs3T0888YSaNm2q77//vtRnScoiICBAd911l2677TbHbRrq16+vO++8U9Kpy0wTJkzQgAED1LVrV912222qUaOGDh06pI0bN6pq1aqaM2dOmfY9cOBArVixQgMGDFDv3r0VEBCgDz/8UPv379f06dPPeomrNPbs2aOPPvpIknTixAlt2bJFH374oerXr++41YMrxzZkyBB9/fXXuvvuu9WrVy8VFRVp0aJFatiwoX777bdSZRo2bJi++eYb3XXXXbrrrrvk4+Ojd955R/n5+U636riYrwvgzShYAMrsoYceUkZGhj799FOtWrVK8fHxeu211xzzh8x2//3367ffftO8efN0/PhxxcTE6Omnn3b6vL7WrVvrnXfe0axZs7Ro0SLl5uYqODhYUVFR6tGjR5n3/Z///EdLlizRiy++qEWLFunkyZOKiIjQnDlz1L59+ws6rvXr12v9+vWSTp09Cg4OVvfu3fXwww87zRkr7bE1atRIycnJmjRpkqZNm6aaNWtqyJAhOnz4cKkL1pVXXqnFixfrpZde0ty5c2UYhqKiovTiiy86TWq/mK8L4M0sBjMIAQAATMW5WwAAAJNRsAAAAExGwQIAADAZBQsAAMBkFCwAAACTUbAAAABMRsECAAAwGTcaLUeGYchuN+c2ZFarxbRtmYlcrvHUXJLnZiOXa8jlGnK5zlOzmZXLarWc9cPuT0fBKkd2u6GMjJKfKeYqX1+rAgP9lZWVq8JCuwnJzEEu13hqLslzs5HLNeRyDblc56nZzMwVFOQvH5/zFywuEQIAAJiMggUAAGAyChYAAIDJKFgAAAAm86iCtXfvXo0dO1Y333yzrrrqKnXt2vWM49577z3deOONioyMVLdu3fTFF1+UGJOdna0xY8aoVatWio6O1tChQ/XXX3+VGPfjjz+qR48eioqKUocOHTRv3jwZhvO7DAzD0Lx589S+fXtFRUWpR48e2rJliynHDAAALj0eVbB27dqlr776SvXr11dYWNgZx6xYsUJPPfWUOnfurKSkJDVr1kyDBw8uUXiGDRum9evXa9y4cZoyZYrS0tI0YMAAFRYWOsbs3btXiYmJCg4O1ty5c9W3b19NmzZN8+fPd9pWUlKSpk2bpnvvvVdz585VcHCw+vXrp/T0dNNfAwAA4P086jYNHTt21HXXXSdJGj16tLZv315izLRp09SlSxcNGzZMktSmTRvt3LlTM2fOVFJSkiRp8+bNWrdunZKTkxUXFydJCgkJUUJCgtasWaOEhARJUnJysgIDAzV16lT5+fkpJiZGGRkZmjNnjnr37i0/Pz+dPHlSc+fOVb9+/XTvvfdKklq0aKGbbrpJycnJGjdu3MV9UQAAgNfxqDNYVuu546Snp2vPnj3q3Lmz0/KEhARt2LBB+fn5kqSUlBTZbDbFxsY6xoSGhqpx48ZKSUlxLEtJSVGnTp3k5+fntK2srCxt3rxZ0qlLiDk5OU779PPz0/XXX++0LQAAgGIedQbrfFJTUyWdOht1urCwMBUUFCg9PV1hYWFKTU1VSEhIiTuthoaGOraRm5urP/74Q6GhoSXGWCwWpaamqnXr1o7x/xwXFhamhQsX6sSJE6pUqVKZj8nX98I7ro+P1elvT0Eu13hqLslzs5HLNeRyDblc56nZyiOXVxWszMxMSZLNZnNaXvy4eH1WVpaqVatW4vkBAQGOy47Z2dln3Jafn58qV67stC0/Pz9VrFixxD4Nw1BmZmaZC5bValFgoH+ZnnsmNltl07ZlJnK5xlNzSZ6bjVyuIZdryOU6T83mzlxeVbAuNXa7oays3Avejo+PVTZbZWVl5amoyHM+moBcrvHUXJLnZiOXa8jlGnK5zlOzmZnLZqtcqjNhXlWwAgICJJ06+xQcHOxYnpWV5bTeZrPpzz//LPH8zMxMx5jiM1zFZ7KK5efnKy8vz2lb+fn5OnnypNNZrKysLFksFse4sjLzs5qKiuwe9dlPxcjlGk/NJXluNnK5hlyuIZfrPDWbO3N51kXS8yieB1U8L6pYamqqKlSooLp16zrGpaWllbifVVpammMbVapU0RVXXFFiW8XPKx5X/HdaWlqJfdaqVeuC5l8BAIBLk1cVrLp166pBgwZavXq10/KVK1cqJibG8W7A+Ph4ZWZmasOGDY4xaWlp2rFjh+Lj4x3L4uPjtXbtWhUUFDhty2azKTo6WpLUvHlzVa1aVatWrXKMKSgo0Jo1a5y2BQAAUMyjLhHm5eXpq6++kiQdOHBAOTk5jjLVqlUrBQUFaciQIRo5cqTq1aun1q1ba+XKldq2bZsWLVrk2E50dLTi4uI0ZswYjRo1ShUrVtTLL7+siIgI3XDDDY5xiYmJWr58uUaMGKFevXpp586dSk5O1vDhwx1lrWLFiho0aJCmT5+uoKAghYeH6+2339axY8eUmJjoxlcHAAB4C48qWEeOHNHDDz/stKz48RtvvKHWrVura9euysvLU1JSkubNm6eQkBDNmDHDccap2CuvvKJJkyZp7NixKiwsVFxcnJ588kn5+v7fIdevX1/JycmaPHmyBg4cqKCgIA0dOlT9+vVz2taAAQNkGIbmz5+vjIwMNW7cWMnJyY5LkheT1WqR1Wo555jSvv3UbjdktxvnHAMAAC6cxfjnRCW4TVGRXRkZx8+63mq1qHr1Kqbdt6OoyK5jx3LdVrJ8fa0KDPTX0aPHPWqyI7lc56nZyOUacrmGXK7z1Gxm5goK8r/03kX4b2O1WuTjY9WUxT9o/6Hs8z/hHOrUqKaRd7eQ1WrhLBYAABcZBcsL7D+Urd0HMss7BgAAKCWvehchAACAN6BgAQAAmIyCBQAAYDIKFgAAgMkoWAAAACajYAEAAJiMggUAAGAyChYAAIDJKFgAAAAmo2ABAACYjIIFAABgMgoWAACAyShYAAAAJqNgAQAAmIyCBQAAYDIKFgAAgMkoWAAAACajYAEAAJiMggUAAGAyChYAAIDJKFgAAAAmo2ABAACYjIIFAABgMgoWAACAyShYAAAAJqNgAQAAmIyCBQAAYDIKFgAAgMkoWAAAACajYAEAAJiMggUAAGAyChYAAIDJKFgAAAAmo2ABAACYjIIFAABgMgoWAACAyShYAAAAJqNgAQAAmIyCBQAAYDIKFgAAgMkoWAAAACajYAEAAJiMggUAAGAyChYAAIDJKFgAAAAmo2ABAACYjIIFAABgMgoWAACAyShYAAAAJqNgAQAAmIyCBQAAYDIKFgAAgMkoWAAAACajYAEAAJiMggUAAGAyChYAAIDJvLJgrV27Vt27d1d0dLTi4uL08MMPKz09vcS49957TzfeeKMiIyPVrVs3ffHFFyXGZGdna8yYMWrVqpWio6M1dOhQ/fXXXyXG/fjjj+rRo4eioqLUoUMHzZs3T4ZhXJTjAwAA3s3rCtbGjRs1ePBgNWzYUDNnztSYMWP066+/ql+/fjpx4oRj3IoVK/TUU0+pc+fOSkpKUrNmzTR48GBt2bLFaXvDhg3T+vXrNW7cOE2ZMkVpaWkaMGCACgsLHWP27t2rxMREBQcHa+7cuerbt6+mTZum+fPnu+uwAQCAF/Et7wCuWrFihWrVqqWJEyfKYrFIkoKCgtS3b19t375dLVu2lCRNmzZNXbp00bBhwyRJbdq00c6dOzVz5kwlJSVJkjZv3qx169YpOTlZcXFxkqSQkBAlJCRozZo1SkhIkCQlJycrMDBQU6dOlZ+fn2JiYpSRkaE5c+aod+/e8vPzc/OrAAAAPJnXncEqLCyUv7+/o1xJUrVq1STJcckuPT1de/bsUefOnZ2em5CQoA0bNig/P1+SlJKSIpvNptjYWMeY0NBQNW7cWCkpKY5lKSkp6tSpk1ORSkhIUFZWljZv3mz+QQIAAK/mdQXrtttu0+7du7V48WJlZ2crPT1dU6dO1VVXXaXmzZtLklJTUyWdOht1urCwMBUUFDjma6WmpiokJMSprEmnSlbxNnJzc/XHH38oNDS0xBiLxeIYBwAAUMzrLhG2bNlSM2bM0IgRI/TMM89Ikho3bqzXXntNPj4+kqTMzExJks1mc3pu8ePi9VlZWY6zX6cLCAjQ9u3bJZ2aBH+mbfn5+aly5cqObZWVr+/ZO66Pj/n992Js83z7cuc+S4NcrvPUbORyDblcQy7XeWq28sjldQXrxx9/1GOPPaY777xT7du317FjxzRr1iwNHDhQb731lipVqlTeEUvNarUoMNDfrfu02Sq7dX/ltc/SIJfrPDUbuVxDLteQy3Wems2dubyuYE2YMEFt2rTR6NGjHcuaNWum9u3b66OPPlKPHj0UEBAg6dTZp+DgYMe4rKwsSXKst9ls+vPPP0vsIzMz0zGm+AxX8ZmsYvn5+crLy3OMKwu73VBWVu5Z1/v4WE3/ZsjKylNRkd3UbZ5NcX537rM0yOU6T81GLteQyzXkcp2nZjMzl81WuVRnwryuYO3evVudOnVyWlazZk0FBgZq3759kuSYL5Wamuo0dyo1NVUVKlRQ3bp1HeM2bNggwzCc5mGlpaUpPDxcklSlShVdccUVJeZapaWlyTCMEnOzXFVY6N5vwKIi+79in6VBLtd5ajZyuYZcriGX6zw1mztzedZF0lKoVauWduzY4bTswIEDOnr0qGrXri1Jqlu3rho0aKDVq1c7jVu5cqViYmIc7waMj49XZmamNmzY4BiTlpamHTt2KD4+3rEsPj5ea9euVUFBgdO2bDaboqOjTT9GAADg3bzuDFbPnj01ceJETZgwQR07dtSxY8c0e/ZsXXbZZU63ZRgyZIhGjhypevXqqXXr1lq5cqW2bdumRYsWOcYU3wl+zJgxGjVqlCpWrKiXX35ZERERuuGGGxzjEhMTtXz5co0YMUK9evXSzp07lZycrOHDh3MPLAAAUILXFaw+ffrIz89Pb7/9tj744AP5+/urWbNmeuWVVxQYGOgY17VrV+Xl5SkpKUnz5s1TSEiIZsyYUeKM0yuvvKJJkyZp7NixKiwsVFxcnJ588kn5+v7fS1O/fn0lJydr8uTJGjhwoIKCgjR06FD169fPbccNAAC8h9cVLIvFol69eqlXr17nHdu9e3d17979nGOqVaumiRMnauLEiecc17x5c7377rsuZQUAAP9OXjcHCwAAwNNRsAAAAExGwQIAADAZBQsAAMBkFCwAAACTUbAAAABMRsECAAAwGQULAADAZBQsAAAAk1GwAAAATEbBAgAAMBkFCwAAwGQULAAAAJNRsAAAAExGwQIAADAZBQsAAMBkFCwAAACTUbAAAABMRsECAAAwGQULAADAZBQsAAAAk1GwAAAATEbBAgAAMBkFCwAAwGQULAAAAJNRsAAAAExGwQIAADAZBQsAAMBkFCwAAACTUbAAAABMRsECAAAwGQULAADAZL7lHQDey2q1yGq1nHW9j4/V6e9zsdsN2e2GadkAAChPFCyUidVqUfXqVUpVnmy2yucdU1Rk17FjuZQsAMAlgYKFMrFaLfLxsWrK4h+0/1D2BW2rTo1qGnl3C1mtFgoWAOCSQMHCBdl/KFu7D2SWdwwAADwKk9wBAABMRsECAAAwGQULAADAZBQsAAAAk1GwAAAATEbBAgAAMBkFCwAAwGQULAAAAJNRsAAAAExGwQIAADAZBQsAAMBkFCwAAACTUbAAAABMRsECAAAwGQULAADAZBQsAAAAk1GwAAAATEbBAgAAMBkFCwAAwGQULAAAAJNRsAAAAExGwQIAADAZBQsAAMBkXluwli1bpltuuUWRkZFq3bq1+vfvrxMnTjjWf/755+rWrZsiIyN144036oMPPiixjfz8fD3//POKjY1Vs2bNdN999yk1NbXEuN27d+u+++5Ts2bNFBsbqxdeeEH5+fkX9fgAAID38i3vAGUxe/ZsJSUl6f7771ezZs109OhRbdiwQUVFRZKk77//XoMHD9Ydd9yhMWPG6Ntvv9UTTzwhf39/3XTTTY7tTJgwQStXrtTo0aNVo0YNzZkzR/fee69WrFihatWqSZIyMzPVt29fNWjQQNOnT9ehQ4c0efJknThxQmPHji2X4wcAAJ7N6wpWamqqZsyYoVmzZqldu3aO5TfeeKPj37Nnz1ZUVJSeeeYZSVKbNm2Unp6uadOmOQrWn3/+qffff19PP/207rjjDklSZGSkOnTooCVLlmjAgAGSpCVLluj48eOaMWOGqlevLkkqKirS+PHjNWjQINWoUcMdhw0AALyI110iXLp0qerUqeNUrk6Xn5+vjRs3Op2pkqSEhATt3r1b+/fvlyStW7dOdrvdaVz16tUVGxurlJQUx7KUlBTFxMQ4ypUkde7cWXa7XevXrzfxyAAAwKXC6wrW1q1bFR4erlmzZikmJkZNmzZVz549tXXrVknSvn37VFBQoNDQUKfnhYWFSZJjjlVqaqouu+wyBQQElBh3+jys1NTUEtuy2WwKDg4+43wtAAAAr7tEePjwYW3fvl07d+7U008/rcqVK2vOnDnq16+f1qxZo8zMTEmnStDpih8Xr8/KynLMs/rnuOIxxeP+uS1JCggIcBpXVr6+Z++4Pj7m91+ztunJ2Uq7H3ftr7Q8NZfkudnI5RpyuYZcrvPUbOWRy+sKlmEYys3N1auvvqpGjRpJkq6++mp17NhRixYtUlxcXDknLD2r1aLAQH+37tNmq+zW/bnC3dk89bXw1FyS52Yjl2vI5Rpyuc5Ts7kzl9cVLJvNpurVqzvKlXRq7tRVV12l33//XV26dJEkZWdnOz0vKytLkhyXBG02m3JyckpsPysry+myoc1mK7Et6dSZsH9eXnSV3W4oKyv3rOt9fKymfzNkZeWpqMh+wdvx5GznU5zdXfsrLU/NJXluNnK5hlyuIZfrPDWbmblstsqlOhPmdQWrYcOG2rdv3xnXnTx5UvXq1VOFChWUmpqqa6+91rGueL5U8Xyq0NBQ/f333yWK0j/nXIWGhpaYa5Wdna3Dhw+XmJtVFoWF7v0GLCqyu32fpeXubJ76WnhqLslzs5HLNeRyDblc56nZ3JnLsy6SlkKHDh107Ngx/fLLL45lR48e1c8//6wmTZrIz89PrVu31qeffur0vJUrVyosLEx16tSRJMXFxclqtWrNmjWOMZmZmVq3bp3i4+Mdy+Lj4/XNN984zoBJ0urVq2W1WhUbG3uxDhMAAHgxrzuDdd111ykyMlJDhw7V8OHDVbFiRc2bN09+fn666667JEkPPPCA+vTpo3Hjxqlz587auHGjPvnkE7388suO7dSsWVN33HGHXnjhBVmtVtWoUUNz585VtWrV1LNnT8e4nj176s0339RDDz2kQYMG6dChQ3rhhRfUs2dP7oEFAADOyOsKltVq1bx58zRp0iSNHTtWBQUFatmypRYvXqzg4GBJUsuWLTV9+nS98sorev/991WrVi1NmDBBnTt3dtrWk08+KX9/f7300ks6fvy4mjdvrtdff93p3YUBAQFauHChnn32WT300EPy9/fXHXfcoeHDh7v1uAEAgPfwuoIlSUFBQXrxxRfPOaZTp07q1KnTOcf4+flp1KhRGjVq1DnHhYWFacGCBa7GBAAA/1JeNwcLAADA05W5YPXp00cbNmw46/pvv/1Wffr0KevmAQAAvFaZC9Z3332nv//++6zrMzIytGnTprJuHgAAwGtd0CVCi8Vy1nV79+6Vv79771IOAADgCVya5L5s2TItW7bM8Xj27Nl69913S4zLzs7Wb7/95nQ/KQAAgH8LlwpWXl6ejh496nh8/PhxWa0lT4JVqVJFPXv21EMPPXThCQEAALyMSwXrrrvuctzMs2PHjnriiSfOeysEAACAf5sy3wfr888/NzMHAADAJeOCbzSak5OjgwcPKisrS4ZhlFh/zTXXXOguAAAAvEqZC1ZGRoYmTJigNWvWqKioqMR6wzBksVicPpQZAADg36DMBWvs2LH64osv1Lt3b7Vs2VI2m83MXAAAAF6rzAVr/fr16tu3rx577DEz8wAAAHi9Mt9otFKlSqpdu7aZWQAAAC4JZS5Y3bp102effWZmFgAAgEtCmS8R3njjjdq0aZMSExPVo0cP1axZUz4+PiXGNWnS5IICAgAAeJsyF6ziG45K0jfffFNiPe8iBAAA/1ZlLliTJk0yMwcAAMAlo8wF69ZbbzUzBwAAwCWjzJPcAQAAcGZlPoP1+OOPn3eMxWLRxIkTy7oLAAAAr1TmgrVx48YSy+x2uw4fPqyioiIFBQWpcuXKFxQOAADAG5W5YH3++ednXF5QUKB33nlHCxcu1Pz588scDAAAwFuZPgerQoUKuueeexQbG6tnn33W7M0DAAB4vIs2yb1Ro0batGnTxdo8AACAx7poBeubb75hDhYAAPhXKvMcrBkzZpxxeXZ2tjZt2qQdO3Zo4MCBZQ4GAADgrUwvWAEBAapbt67Gjx+vO++8s8zBAAAAvFWZC9avv/5qZg4AAIBLBndyBwAAMFmZz2AV++677/Tll1/q4MGDkqRatWqpffv2atWq1QWHAwAA8EZlLlj5+fkaMWKEPvvsMxmGIZvNJknKysrS66+/ruuvv14vvfSSKlSoYFpYAAAAb1DmS4QzZ87U//73P913331at26dvvvuO3333Xdav369+vXrpzVr1mjmzJlmZgUAAPAKZS5Yy5cv16233qrHHntM//nPfxzLL7vsMj366KO65ZZb9PHHH5sSEgAAwJuUuWAdPnxYUVFRZ10fFRWlw4cPl3XzAAAAXqvMBatmzZr67rvvzrp+06ZNqlmzZlk3DwAA4LXKXLBuueUWrVq1SmPHjlVqaqqKiopkt9uVmpqqp59+WqtXr9att95qZlYAAACvUOZ3Ed5///1KT0/Xu+++q/fee09W66muZrfbZRiGbr31Vt1///2mBQUAAPAWZS5YPj4+mjx5su69916lpKTowIEDkqTatWsrPj5ejRo1Mi0kAACAN3GpYJ08eVLPPfecrrzySvXu3VuS1KhRoxJl6o033tCSJUv0xBNPcB8sAADwr+PSHKx33nlHy5YtU/v27c85rn379vrggw/03nvvXUg2AAAAr+RSwVq1apVuuOEG1a1b95zj6tWrp5tuukkrVqy4oHAAAADeyKWCtXPnTrVo0aJUY6Ojo/Xbb7+VKRQAAIA3c6lgFRQUlHpOVYUKFZSfn1+mUAAAAN7MpYJ1+eWXa9euXaUau2vXLl1++eVlCgUAAODNXCpYbdu21UcffaQjR46cc9yRI0f00UcfqW3bthcUDgAAwBu5VLAGDBigkydPqm/fvtq6desZx2zdulX33nuvTp48qf79+5sSEgAAwJu4dB+sunXr6pVXXtEjjzyinj17qm7dugoPD5e/v7+OHz+uXbt2ad++fapUqZKmTp2qevXqXazcAAAAHsvlO7m3b99eH3/8sZKSkvTll1/qs88+c6y7/PLL1b17dw0YMOC8t3IAAAC4VJXpo3Lq1Kmj8ePHS5JycnJ0/Phx+fv7q2rVqqaGAwAA8EZl/izCYlWrVqVYAQAAnMalSe4AAAA4PwoWAACAyShYAAAAJqNgAQAAmIyCBQAAYDIKFgAAgMkoWAAAACajYAEAAJiMggUAAGAyry9Yx48fV3x8vCIiIvTTTz85rXvvvfd04403KjIyUt26ddMXX3xR4vnZ2dkaM2aMWrVqpejoaA0dOlR//fVXiXE//vijevTooaioKHXo0EHz5s2TYRgX7bgAAID38vqCNWvWLBUVFZVYvmLFCj311FPq3LmzkpKS1KxZMw0ePFhbtmxxGjds2DCtX79e48aN05QpU5SWlqYBAwaosLDQMWbv3r1KTExUcHCw5s6dq759+2ratGmaP3/+xT48AADghS74swjL0+7du/XWW29p1KhRevrpp53WTZs2TV26dNGwYcMkSW3atNHOnTs1c+ZMJSUlSZI2b96sdevWKTk5WXFxcZKkkJAQJSQkaM2aNUpISJAkJScnKzAwUFOnTpWfn59iYmKUkZGhOXPmqHfv3vLz83PfQQMAAI/n1WewJkyYoJ49eyokJMRpeXp6uvbs2aPOnTs7LU9ISNCGDRuUn58vSUpJSZHNZlNsbKxjTGhoqBo3bqyUlBTHspSUFHXq1MmpSCUkJCgrK0ubN2++GIcGAAC8mNeewVq9erV27typ6dOn6+eff3Zal5qaKkklildYWJgKCgqUnp6usLAwpaamKiQkRBaLxWlcaGioYxu5ubn6448/FBoaWmKMxWJRamqqWrduXebj8PU9e8f18TG//5q1TU/OVtr9uGt/peWpuSTPzUYu15DLNeRynadmK49cXlmw8vLyNHnyZA0fPlxVq1YtsT4zM1OSZLPZnJYXPy5en5WVpWrVqpV4fkBAgLZv3y7p1CT4M23Lz89PlStXdmyrLKxWiwID/cv8/LKw2Sq7dX+ucHc2T30tPDWX5LnZyOUacrmGXK7z1GzuzOWVBWv27Nm67LLLdPvtt5d3lAtitxvKyso963ofH6vp3wxZWXkqKrJf8HY8Odv5FGd31/5Ky1NzSZ6bjVyuIZdryOU6T81mZi6brXKpzoR5XcE6cOCA5s+fr5kzZzrOLuXm5jr+Pn78uAICAiSdOvsUHBzseG5WVpYkOdbbbDb9+eefJfaRmZnpGFN8hqt4X8Xy8/OVl5fnGFdWhYXu/QYsKrK7fZ+l5e5snvpaeGouyXOzkcs15HINuVznqdncmcvrCtb+/ftVUFCggQMHlljXp08fXX311XrppZcknZqLdfrcqdTUVFWoUEF169aVdGoe1YYNG2QYhtM8rLS0NIWHh0uSqlSpoiuuuMIxJ+v0MYZhlJibBQAA4Fmz0EqhcePGeuONN5z+PP7445Kk8ePH6+mnn1bdunXVoEEDrV692um5K1euVExMjOPdgPHx8crMzNSGDRscY9LS0rRjxw7Fx8c7lsXHx2vt2rUqKChw2pbNZlN0dPTFPFwAAOCFvO4Mls1mO+u79po0aaImTZpIkoYMGaKRI0eqXr16at26tVauXKlt27Zp0aJFjvHR0dGKi4vTmDFjNGrUKFWsWFEvv/yyIiIidMMNNzjGJSYmavny5RoxYoR69eqlnTt3Kjk5WcOHD+ceWAAAoASvK1il1bVrV+Xl5SkpKUnz5s1TSEiIZsyYUeKM0yuvvKJJkyZp7NixKiwsVFxcnJ588kn5+v7fS1O/fn0lJydr8uTJGjhwoIKCgjR06FD169fP3YcFAAC8wCVRsFq3bq3ffvutxPLu3bure/fu53xutWrVNHHiRE2cOPGc45o3b6533333gnICAIB/B6+bgwUAAODpKFgAAAAmo2ABAACYjIIFAABgMgoWAACAyShYAAAAJqNgAQAAmIyCBQAAYDIKFgAAgMkoWAAAACajYAEAAJiMggUAAGAyChYAAIDJKFgAAAAmo2ABAACYjIIFAABgMgoWAACAyShYAAAAJqNgAQAAmIyCBQAAYDIKFgAAgMkoWAAAACajYAEAAJiMggUAAGAyChYAAIDJKFgAAAAmo2ABAACYjIIFAABgMgoWAACAyShYAAAAJqNgAQAAmIyCBQAAYDIKFgAAgMkoWAAAACajYAEAAJiMggUAAGAy3/IOAJjNarXIarWcdb2Pj9Xp73Ox2w3Z7YZp2QAA/w4ULFxSrFaLqlevUqryZLNVPu+YoiK7jh3LpWQBAFxCwcIlxWq1yMfHqimLf9D+Q9kXtK06Napp5N0tZLVaKFgAAJdQsHBJ2n8oW7sPZJZ3DADAvxST3AEAAExGwQIAADAZBQsAAMBkFCwAAACTUbAAAABMRsECAAAwGQULAADAZBQsAAAAk1GwAAAATEbBAgAAMBkFCwAAwGQULAAAAJNRsAAAAExGwQIAADAZBQsAAMBkFCwAAACTUbAAAABMRsECAAAwmdcVrFWrVumBBx5QfHy8mjVrpptvvlnvv/++DMNwGvfee+/pxhtvVGRkpLp166YvvviixLays7M1ZswYtWrVStHR0Ro6dKj++uuvEuN+/PFH9ejRQ1FRUerQoYPmzZtXYn8AAADFvK5gLViwQJUrV9bo0aM1e/ZsxcfH66mnntLMmTMdY1asWKGnnnpKnTt3VlJSkpo1a6bBgwdry5YtTtsaNmyY1q9fr3HjxmnKlClKS0vTgAEDVFhY6Bizd+9eJSYmKjg4WHPnzlXfvn01bdo0zZ8/312HDAAAvIxveQdw1ezZsxUUFOR4HBMTo2PHjun111/Xgw8+KKvVqmnTpqlLly4aNmyYJKlNmzbauXOnZs6cqaSkJEnS5s2btW7dOiUnJysuLk6SFBISooSEBK1Zs0YJCQmSpOTkZAUGBmrq1Kny8/NTTEyMMjIyNGfOHPXu3Vt+fn7ufQEAAIDH87ozWKeXq2KNGzdWTk6OcnNzlZ6erj179qhz585OYxISErRhwwbl5+dLklJSUmSz2RQbG+sYExoaqsaNGyslJcWxLCUlRZ06dXIqUgkJCcrKytLmzZvNPjwAAHAJ8LqCdSY//PCDatSooapVqyo1NVXSqbNRpwsLC1NBQYHS09MlSampqQoJCZHFYnEaFxoa6thGbm6u/vjjD4WGhpYYY7FYHOMAAABO53WXCP/p+++/18qVKzVq1ChJUmZmpiTJZrM5jSt+XLw+KytL1apVK7G9gIAAbd++XdKpSfBn2pafn58qV67s2NaF8PU9e8f18TG//5q1TU/N5qm5XNmPu/bnCk/NRi7XkMs15HKdp2Yrj1xeXbD+/PNPDR8+XK1bt1afPn3KO47LrFaLAgP93bpPm62yW/fnCk/N5u5cnvo6SJ6bjVyuIZdryOU6T83mzlxeW7CysrI0YMAAVa9eXdOnT5fVeqqVBgQESDp19ik4ONhp/OnrbTab/vzzzxLbzczMdIwpPsNVfCarWH5+vvLy8hzjyspuN5SVlXvW9T4+VtO/GbKy8lRUZL/g7XhqNk/NVRrF2d21P1d4ajZyuYZcriGX6zw1m5m5bLbKpToT5pUF68SJExo0aJCys7P1zjvvOF3qK54vlZqa6jR3KjU1VRUqVFDdunUd4zZs2CDDMJzmYaWlpSk8PFySVKVKFV1xxRUl5lqlpaXJMIwSc7PKorDQvd+ARUV2t++ztDw1m7tzeerrIHluNnK5hlyuIZfrPDWbO3N51kXSUigsLNSwYcOUmpqq1157TTVq1HBaX7duXTVo0ECrV692Wr5y5UrFxMQ43g0YHx+vzMxMbdiwwTEmLS1NO3bsUHx8vGNZfHy81q5dq4KCAqdt2Ww2RUdHX4xDBAAAXs7rzmCNHz9eX3zxhUaPHq2cnBynm4deddVV8vPz05AhQzRy5EjVq1dPrVu31sqVK7Vt2zYtWrTIMTY6OlpxcXEaM2aMRo0apYoVK+rll19WRESEbrjhBse4xMRELV++XCNGjFCvXr20c+dOJScna/jw4dwDCwAAnJHXFaz169dLkiZPnlxi3dq1a1WnTh117dpVeXl5SkpK0rx58xQSEqIZM2aUOOP0yiuvaNKkSRo7dqwKCwsVFxenJ598Ur6+//ey1K9fX8nJyZo8ebIGDhyooKAgDR06VP369bu4BwoAALyW1xWszz//vFTjunfvru7du59zTLVq1TRx4kRNnDjxnOOaN2+ud999t9QZAQDAv5vXzcECAADwdBQsAAAAk1GwAAAATEbBAgAAMBkFCwAAwGQULAAAAJN53W0aAG9ltVpktVrOut6VT3u32w3Z7YZp2QAA5qJgAW5gtVpUvXqVUpWn0nxYdVGRXceO5VKyAMBDUbAAN7BaLfLxsWrK4h+0/1D2BW2rTo1qGnl3C1mtFgoWAHgoChbgRvsPZWv3gczyjgEAuMiY5A4AAGAyChYAAIDJKFgAAAAmo2ABAACYjIIFAABgMgoWAACAyShYAAAAJqNgAQAAmIyCBQAAYDIKFgAAgMkoWAAAACajYAEAAJiMggUAAGAyChYAAIDJKFgAAAAmo2ABAACYjIIFAABgMgoWAACAyShYAAAAJqNgAQAAmIyCBQAAYDIKFgAAgMkoWAAAACajYAEAAJiMggUAAGAyChYAAIDJKFgAAAAmo2ABAACYjIIFAABgMgoWAACAyShYAAAAJqNgAQAAmIyCBQAAYDIKFgAAgMkoWAAAACajYAEAAJiMggUAAGAyChYAAIDJKFgAAAAmo2ABAACYjIIFAABgMgoWAACAyShYAAAAJqNgAQAAmMy3vAMAKF9Wq0VWq+WcY3x8rE5/n43dbshuN0zLBgDeioIF/ItZrRZVr17lvMWpmM1W+Zzri4rsOnYsl5IF4F+PggX8i1mtFvn4WDVl8Q/afyj7grZVp0Y1jby7haxWCwULwL8eBQuA9h/K1u4DmeUdwwmXLgF4MwoWAI/DpUsA3o6CVUq7d+/WhAkTtHnzZvn7++vmm2/WsGHD5OfnV97RgEsOly4BeDsKVilkZmaqb9++atCggaZPn65Dhw5p8uTJOnHihMaOHVve8YBLlideugSA0qBglcKSJUt0/PhxzZgxQ9WrV5ckFRUVafz48Ro0aJBq1KhRvgEBAIBH4UajpZCSkqKYmBhHuZKkzp07y263a/369eUXDIDbWa0W+fpaz/nn9Mn35xp3vkn8ALwXZ7BKITU1VbfffrvTMpvNpuDgYKWmppZTKgDu5smT781816Vk7jsvz5etvHIBF5PFMAy+U8+jSZMmevjhhzVw4ECn5V27dlV0dLSeffbZMm3XMM79g8JikaxWq45ln1Rhkb1M+yjm62NV9WoVZbfbZcZX3FOzkYtc7siVk5uvogv8Je9jtahqFT/T/pu0Wi2yWMw7I3a+n0+uMDObmbmkU1/Tc7FarbLbz/89aPZvUm/NJZUumzfnKu33M2ewypHFYpGPz/m/SNWrVTRtn1aruVeFPTUbuVxDLtdUrWLeu4fN/m/SLKX9+eRu5ZHLU79GnppL8txs7szlma+Ah7HZbMrOLvlW8czMTAUEBJRDIgAA4MkoWKUQGhpaYq5Vdna2Dh8+rNDQ0HJKBQAAPBUFqxTi4+P1zTffKCsry7Fs9erVslqtio2NLcdkAADAEzHJvRQyMzPVpUsXhYSEaNCgQY4bjf73v//lRqMAAKAEClYp7d69W88++6zTR+UMHz6cj8oBAAAlULAAAABMxhwsAAAAk1GwAAAATEbBAgAAMBkFCwAAwGQULAAAAJNRsAAAAExGwQIAADAZBQsAAMBkFCxcNLm5uerZs6d++eWX8o4CAIBb+ZZ3ALju8OHDKigoUK1atSRJhmHof//7n/bu3at69eqpU6dO8vV1z5f2559/Puu63NxcbdmyRdu3b5fdbpckNWnSxC25zpSlSpUqZ1xXUFCgw4cPO17P8vL33387yuhVV12lyy67zK37z8/PV1FRkSpXruxYlpGRocWLF2vXrl3Kz89X06ZN1atXL7dnK62jR4/q999/1zXXXOOW/a1cuVJt27ZV9erV3bI/Vx0+fFjr169Xamqqjh07JkmqXr26QkNDFRsbq+DgYLdnys/P108//STDMNSiRQtZLBbl5+fro48+0r59+1SnTh3ddNNNCggIcHu2jIwMff31147Xy2KxKDg4WNHR0YqJiZHFYnF7ptMVFBRo//79yszMlCQFBASobt26bvt5D9fwUTleJCcnRw8//LC++eYbSVKnTp00ZcoUDRo0SBs3bpSvr68KCwvVuHFjLVq0SP7+/hc9U6NGjRw/dAzDKPEDqHhZ8d/uPps1c+ZMLViwQDk5OapRo4YSExPVu3dvpzFbt25165m2qVOn6u6771aNGjUkSXa7XRMnTtSSJUtUVFQkwzDk6+ur3r17a9SoUW7JJEkDBw5UnTp1HB9gvm3bNiUmJsput+uqq66SdKpQV6xYUYsWLVJYWJjbspXWp59+qmHDhrnta9moUSP5+voqLi5O3bp1U8eOHVWpUiW37PtcCgoK9Pzzzzu+p4KDgx2FJTMzU4cPH5aPj4969uyp0aNHu+0XdHp6uvr37699+/bJMAw1adJESUlJGjBggHbs2KHAwEAdPXpU//nPf/TGG28oJCTELbnsdrumTJmiN998UwUFBY7lvr6+stlsysjIUN26dfXcc8+pVatWbsl0um3btmnmzJnasGGDCgoKnH7WVqhQQW3bttWDDz6oqKgot2c7n5SUFI0fP15r164t1xxHjhzRgQMHVKdOHQUFBblln9ReLzJjxgz9/PPPeuaZZxQQEKBZs2Zp6NChSk9P14cffqhGjRppy5YtGjx4sF5//XUNHjz4ome6/PLLZbfbNXToUDVo0MBp3fHjx/XAAw9o9OjRaty48UXP8k8ffPCBZs6cqTvuuEONGzfW999/r0mTJunLL7/Uq6++qqpVq7o9kyQlJSXpuuuucxSs1157TW+99Zbuvfdede7cWZK0YsUKLVy4UHXq1NHdd9/tllzbtm1T9+7dHY8nTZqkK6+8UrNnz3b8cj569Kjuv/9+TZ48WUlJSW7J5eluuOEGbdu2TY888oiqVKmiTp06qWvXroqLi5OPj0+5ZHrllVf00UcfaezYsercubOqVavmtD4nJ0erVq3Siy++qEqVKmnkyJFuyfXSSy/JYrFowYIFqlq1ql5++WX1799fdrtdX375pWrUqKEDBw7o/vvv18svv6xp06a5JdfMmTP11ltv6ZFHHlFcXJz8/Py0efNmvfrqq+rVq5fuuOMOvfnmm+rfv78WLVrk1iLz5ZdfavDgwWratKkeffRRhYWFyWazSZKysrK0e/durVq1SnfddZdmzpypdu3auS1baeTl5engwYNu29+8efO0dOlSFRQUqG/fvurTp4+mT5+uuXPnqqioSBaLRT179tRTTz118c9IGvAanTp1MhYtWuR4vH37diMiIsJ47733nMbNnz/f6Nq1q1syHT9+3HjhhReMZs2aGS+88IKRk5PjWJeVlWVEREQY3333nVuy/NPNN99sTJ061WnZpk2bjGuvvda4+eabjb/++sswDMPYsmWL0ahRI7flioiIMLZu3ep43KlTJ+PZZ58tMe6pp54yunXr5rZckZGRxqZNmxyPmzRpYnz11Vclxn322WdGs2bN3JbLMAyja9eupfrToUOHcvta/vDDD8b48eONmJgYIyIiwmjTpo0xfvx444cffnBbnmKxsbHGBx98cN5x77//vhEbG+uGRKfExsYaK1eudDzet2+fERERYXz66adO41asWGHExcW5LVe7du2M119/vcTyTZs2GZGRkUZ2drZhGIYxZswY47777nNbLsMwjG7duhlPP/30eceNHTvWrT8v5s+fX6o/o0aNctt/k4sWLTIaNWpkjBgxwnj22WeNa665xnj11VeNZs2aGQsXLjS+//57Y+7cuUbTpk2NZcuWXfQ8nMHyIocOHVJ4eLjj8ZVXXun0d7FGjRrpwIEDbslUpUoVPfroo7rtttv03HPP6cYbb9SIESN06623umX/57J37161bdvWaVnLli317rvvasCAAerRo4dee+21ckr3fw4ePKiOHTuWWN6pUyd99NFHbssRFhamLVu2qGXLlpIkm82mkydPlhh38uRJVahQwW25JCk1NVUNGzZ0XKo8mwMHDuiPP/5wUypnzZs3V/PmzfXEE09o3bp1+uSTT/Thhx/q7bff1hVXXKGuXbvqkUcecUuW48ePq2bNmucdV7NmTR0/ftwNiU7Jzc11mq8WGBgoSSXmsAUGBro115EjR0r8HJVO/WzNz8/XwYMHFR4erk6dOunRRx91Wy5JSktL0xNPPHHecV26dNGyZcvckOiU559/3jH943zcNXdtyZIlGjhwoIYPHy5JiouL0wMPPKChQ4eqT58+kqQWLVro2LFjevvtt3XLLbdc1DwULC9StWpVx0RV6dT8gBo1ajhNSpZO/QK0Wt37BtGwsDDNnz9fq1ev1vPPP6+33npLQ4YMKddJocVzJ/6pZs2aeuuttzRw4EDddddduv/++92eLScnx/G1DAwMPOsPKXd+Hfv06aPnnntOjRo1UlxcnHr37q2XXnpJDRo0cPzy+fXXX/Xqq6+qQ4cObsslnfpFV79+fU2aNOmc4z799FNt2rTJTanOzMfHR+3atVO7du108uRJrV27VsuXL9eCBQvcVrCaNWumOXPmKDIyssTlwWI5OTmaM2eOoqOj3ZJJkho2bKhPPvlEMTExkqTly5fL399fX375pdPcps8//1z16tVzW64rr7xSH3/8sWJjY52Wf/TRR/L19XW8AaY85tddccUV2rhx43nnfm3cuFFXXHGFm1JJNWrUUIcOHTRu3Lhzjlu9erWj8Fxs+/fvV5s2bRyPr7nmGhmG4fifxmKtW7fW0qVLL3oeCpYXadiwobZu3arrr79e0qlfvl999VWJcb/99ptbfzid7qabblL79u01a9YsPfTQQ+WSoViTJk302WefOeY1na5atWpasGCBHn74YU2ePNntRTAxMdHxb8MwtHXr1hI/3Hfu3OmYp+UOt956q/7880/df//9qlOnjsLDw/XXX3+pW7dujjMMx44dU9OmTfX444+7LZckRUVF6euvvy7V2NL8H7W7VKxYUQkJCUpISFBWVpbb9vvUU0+pb9++ateundq2bavQ0FBH0crJyVFqaqq++eYb+fv7a8GCBW7LNWjQIA0ZMkTfffed/P399fvvv2vGjBl67LHHtH//fjVu3Fg7duzQZ599dt5f3GYaMmSIHnroIf3++++Ki4tThQoV9NNPPyklJUV9+/Z1zNf85Zdf1LBhQ7flkqT+/ftr7Nix2rdvn2666SaFhoY65mBlZ2crNTVVq1ev1ieffKJnn33Wbbmuvvpqbdu27bzj3Pmz1dfXV/n5+Y7HxYX4n+8gr1ChwhnPzpuNdxF6ka+++kqZmZnq1q3bOccNGTJEUVFRGjBggJuSndnBgwe1f/9+XXXVVeUyoXzVqlVauHCh5syZc9a30RcVFWncuHFav369Pv/8c7fkOtNp/ODgYMXFxTktS0xMVFhYmMaMGeOWXMVSU1O1dOlSbd26VX///bfsdrsCAgLUsGFDdejQQdddd53bC+m+ffu0a9cuderU6ZzjTpw4oSNHjqh27dpuydW7d2+NGzfOI99RmZWVpbfffttx24Higmez2RQaGqr4+Hj17NnT8cvaXTZu3KiVK1eqsLBQt956q1q2bKkff/xRzz33nHbv3q1atWqpZ8+ejks67rJlyxZNnz5dv/76q06ePKn69evrrrvu0m233eb4ft+2bZv8/PzUqFEjt2ZbsWKFpk+frj179pzxndoNGjTQkCFD1KVLF7dlWrlypT799FO9+uqr5xxXPAnfHW+6uvXWW5WQkOD0u2/fvn2qWbOm/Pz8HMvefvttLViwQJ9++ulFzUPBAgDAC6Snp5+xLNetW7eck3mG5ORkZWdna9iwYecc16tXL4WEhGjixIkXNQ8FCwAAL+fum+yWlifmysnJkZ+fn9NZrYuBj8oBAMDLfffdd26/rFoa5ZHr8OHDTvfeMgxDa9asUVJSkj799FNVqlTpopcriUnuAADgEuBpn3ZCwQIAwEP997//LdU4d943TPLMXJ72aScULAAAPJSn3mTXE3N99tlnGjJkiOMjv2rXrq3bb79dEyZMcLzzs1mzZkpMTNTSpUspWAAA/Ft56k12PTGXp33aCZPcAQDwUFFRUaW6oafk3pvsemIuT/u0E85gAQDgofr376927dqdd1y7du20du1aNyQ6xRNzedqnnXAfLAAA4PU87dNOKFgAAAAmYw4WAACAyShYAAAAJqNgAQAAmIyCBQDn0bFjR40ePbq8YwDwItymAYBXWrp0qR5//HGnZUFBQWrYsGGp30IOABcLBQuAVxs6dKjq1KkjwzB05MgRLVu2TAMHDtScOXPUoUOH8o4H4F+KggXAq8XHxysyMtLx+I477lBsbKw++eQTtxas3NxcValSxW37A+DZmIMF4JJis9lUsWJF+fr+3/8/2u12LViwQF26dFFkZKTatm2rsWPHKjMz0+m5hmFo1qxZio+P19VXX63evXtr165dJfaxdOlSRURE6LvvvtO4ceMUExPjdEly8eLF6tKli5o2baq4uDiNHz9eWVlZJbazatUq3XbbbYqKilLr1q01cuRIHTp0yGnM6NGjFR0drYMHD2rQoEGKjo7Wtddeq8WLF0s6dVfqPn36qFmzZurQoYOWL1/u9PyCggLNmDFDN9xwgyIjI9W6dWv16tVL69evd/3FBVBqnMEC4NVycnKUkZEhSTpy5IjefPNN5ebmOt3NeezYsVq2bJluu+029e7dW/v379fixYu1Y8cOvf3226pQoYIk6dVXX9Xs2bPVrl07tWvXTj///LP69eungoKCM+57/PjxCgoK0kMPPaTc3FxJ0vTp0zVjxgy1bdtWvXr1Ulpamt5++2399NNPTvsqnkMWGRmpRx55REeOHNEbb7yhH3/8UR9++KFsNptjP0VFRRowYIBatmypkSNHavny5XrmmWdUuXJlvfzyy/rvf/+rG264QUuWLNGoUaPUrFkz1a1bV5I0Y8YMzZ07V927d1dUVJRycnK0fft2/fzzz4qNjTX/CwLgFAMAvNAHH3xghIeHl/jTtGlTY+nSpY5xmzZtMsLDw42PP/7Y6fkpKSlOy48cOWI0adLEGDhwoGG32x3jpk6daoSHhxujRo0qse9evXoZhYWFjuXF2+jXr59RVFTkWL5o0SIjPDzceP/99w3DMIz8/HwjJibG6Nq1q3HixAnHuC+++MIIDw83Xn31VceyUaNGGeHh4cacOXMcyzIzM42oqCgjIiLCWLFihWP57t27jfDwcGPatGmOZd26dTMGDhzowisLwAxcIgTg1caOHavXX39dr7/+ul588UW1bt1aTz75pNasWSNJWr16tapVq6bY2FhlZGQ4/jRp0kRVqlTRxo0bJUnffPONCgoKdM8998hisTi237dv37Pu+84775SPj4/jcfE2+vTpI6v1/368du/eXVWrVnV88Oz27dt15MgR9erVSxUrVnSMa9++vUJDQ/Xll1+W2Ff37t0d/7bZbAoJCVHlypXVuXNnx/LQ0FDZbDalp6c7jd21a5f27NlzvpcSgIm4RAjAq0VFRTlNcu/atatuueUWPfPMM2rfvr327t2r7OxsxcTEnPH5R44ckSQdPHhQktSgQQOn9UFBQQoICDjjc+vUqeP0uHgboaGhTsv9/PxUt25dHThwwGlcSEhIiW2Ghobqhx9+cFpWsWJFBQUFOS2rVq2aatas6VQGi5efPt9r6NChevDBB3XjjTcqPDxccXFxuvnmm9WoUaMzHhMAc1CwAFxSrFarWrdurTfeeEN79+6V3W7XZZddpilTppxx/D+LiytOP/t0MZ1+lqw0yw3DcPz7mmuu0f/+9z+tXbtW69ev1/vvv6+FCxdq/PjxTmfFAJiLggXgklNUVCTp1K0T6tWrpw0bNqh58+aqVKnSWZ9Tq1YtSdKePXscE8QlKSMjo8S7Dc+3jdTUVKdt5Ofna//+/Wrbtq3TuLS0tBJn1tLS0hzrzVK9enXdfvvtuv3223X8+HHdc889mj59OgULuIiYgwXgklJQUKD169erQoUKCgsLU+fOnVVUVKRZs2aVGFtYWOi4nNa2bVtVqFBBixYtcjoDtHDhwlLvu3gbb775ptM23n//fWVnZztu5dC0aVNddtllWrJkifLz8x3jvvrqK+3evVvt27d39bDP6ujRo06P/f39Va9ePaf9AjAfZ7AAeLWUlBSlpqZKOnW2afny5dqzZ48GDhyoqlWrqlWrVurRo4fmzp2rX375RbGxsapQoYL27Nmj1atX64knntBNN92koKAg9evXT3PnztWgQYPUrl077dixQykpKQoMDCxVlqCgIA0aNEgzZsxQ//791bFjR6Wlpemtt95SZGSk49YRFSpU0MiRI/X444/rnnvuUZcuXRy3aahdu7buvfde016fLl26qFWrVmrSpImqV6+un376SZ9++qnuuece0/YBoCQKFgCvNm3aNMe/K1asqNDQUI0bN049e/Z0LH/mmWfUtGlTLVmyRC+//LJ8fHxUu3ZtdevWTc2bN3eMGzZsmPz8/LRkyRJt3LhRUVFRmj9/vgYNGlTqPEOGDFFQUJAWLVqkSZMmKSAgQHfeeaceeeQRxz2wJOm2225TpUqVlJSUpClTpqhKlSq67rrr9OijjzrdA+tC9e7dW59//rnWr1+v/Px81apVS8OGDVNiYqJp+wBQksU4/Tw2AAAALhhzsAAAAExGwQIAADAZBQsAAMBkFCwAAACTUbAAAABMRsECAAAwGQULAADAZBQsAAAAk1GwAAAATEbBAgAAMBkFCwAAwGQULAAAAJNRsAAAAEz2/wBRoz4td8u24wAAAABJRU5ErkJggg=="/>
          <p:cNvSpPr>
            <a:spLocks noChangeAspect="1" noChangeArrowheads="1"/>
          </p:cNvSpPr>
          <p:nvPr/>
        </p:nvSpPr>
        <p:spPr bwMode="auto">
          <a:xfrm>
            <a:off x="34925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89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data:image/png;base64,iVBORw0KGgoAAAANSUhEUgAAAioAAAHHCAYAAACRAnNyAAAAOXRFWHRTb2Z0d2FyZQBNYXRwbG90bGliIHZlcnNpb24zLjcuMSwgaHR0cHM6Ly9tYXRwbG90bGliLm9yZy/bCgiHAAAACXBIWXMAAA9hAAAPYQGoP6dpAABTsElEQVR4nO3de1hUdf4H8PcAMtxHQRBIVEQNEdG8G14yb6CrZWZl2mLZZV3MrLWSbkqbt0wzKyndTdtcF7eLlm5hmpfc1BX1h0mUKeKlBFHRAVEuMuf3B87IcP0OHuZ8B96v55nnkcPHmc+cGWY+53vVKYqigIiIiEhCTlonQERERFQTFipEREQkLRYqREREJC0WKkRERCQtFipEREQkLRYqREREJC0WKkRERCQtFipEREQkLRYqREREJC0WKuRQ7rrrLkRGRmqdhqbmzp0LnU6HCxcuaJ2KkNTUVNx5553w9PSETqdDWlqa1ikBANasWQOdTocDBw5onYpNpkyZgnbt2mmdRqPCcyo3FiqNXF0fxlp/8Zu/dOu63XXXXXbNa8qUKdDpdIiKikJ1u0zodDpMnz7drjk5otLSUkyYMAF5eXl4++238cknn6Bt27bVxu7cubPK6+7r64t+/frhn//8Z71zWLFiBdasWVPv/38r7rrrLqvn4+7ujqioKCxbtgwmk8nu+cyfPx8bN26062NWPgc13ebOnVuv+zd/xplvbm5u6NSpE6ZPn45z586p+2RIEy5aJ0BN23333YcOHTpYfr5y5QqmTZuGcePG4b777rMcb9WqlRbp4ciRI/jiiy8wfvx4TR7f0WVmZuLUqVNYtWoVHn/8caH/M2PGDPTu3RsAcPHiRaxfvx6TJ0/G5cuXER8fb3MOK1asQMuWLTFlyhSb/68aWrdujQULFgAALly4gHXr1uHZZ5/F+fPnMW/ePLvmMn/+fNx///2499577faYL7/8stVrn5qaiuXLl+Oll15C586dLcejoqJu6XFef/11hIaGoqioCP/973+RlJSEr7/+Gunp6fDw8Kj1/65atUqTwpHEsFAhTUVFRVl9QF24cAHTpk1DVFQUJk+erGFmgLu7O0JCQvD666/jvvvug06n0zQfe7t69WqdH/B1yc3NBQA0b95c+P8MHDgQ999/v+XnadOmoX379li3bl29ChWtGQwGq/fyn/70J4SHh+Pdd9/F66+/DmdnZw2za3jDhw+3+tnNzQ3Lly/H8OHDVW0pjY2NRa9evQAAjz/+OPz8/LB06VJ8+eWXmDhxYrX/p7CwEJ6enmjWrJlqeZD62PVDVVy/fh1//etfERYWBr1ej3bt2uGll15CcXGxJea5556Dn5+fVbfI008/DZ1Oh+XLl1uOnTt3DjqdDklJSarmmJGRgSFDhsDDwwO33XYb3nzzzSoxxcXFmDNnDjp06AC9Xo+QkBC88MILVs+jNk5OTnjllVfw448/YsOGDbXGmpufT548aXXc3J2xc+dOyzFzd9uPP/6IwYMHw8PDAx06dMBnn30GANi1axf69u0Ld3d33H777di2bVu1j3nhwgU88MAD8PHxgZ+fH5555hkUFRVViVu7di169uwJd3d3+Pr64qGHHsKZM2esYsw5HTx4EIMGDYKHhwdeeumlWp/z9u3bMXDgQHh6eqJ58+a455578PPPP1t+P2XKFAwePBgAMGHChHp34bm6uqJFixZwcbG+rlq9ejXuvvtuBAQEQK/XIyIiosr7rF27dvjpp5+wa9euGrsRi4uL8dxzz8Hf3x+enp4YN24czp8/bxVz4MABjBw5Ei1btoS7uztCQ0Px2GOP2fxcgPIv6t69e6OgoMBSyJmJvFbVeeutt3DnnXfCz88P7u7u6Nmzp+X9ZKbT6VBYWIiPP/7Yci4qtjL9/vvveOyxx9CqVSvo9Xp06dIFH330UZXHevfdd9GlSxd4eHigRYsW6NWrF9atW1evc1HRihUr0KVLF+j1egQHByM+Ph6XL1+u9/3dfffdAICsrCwA5e9HLy8vZGZmYtSoUfD29sakSZMsv6s8RsVkMuGdd95B165d4ebmBn9/f8TExFTpRq/va0biWKg0EUajERcuXKhyKy0trRL7+OOP47XXXkOPHj3w9ttvY/DgwViwYAEeeughS8zAgQORl5eHn376yXJs9+7dcHJywu7du62OAcCgQYNUey6XLl1CTEwMunXrhiVLliA8PBwvvvgivvnmG0uMyWTC2LFj8dZbb2HMmDF49913ce+99+Ltt9/Ggw8+KPxYDz/8MDp27IjXX3+92rEqt/Ic/vCHP6Bv37548803odfr8dBDD2H9+vV46KGHMGrUKCxcuBCFhYW4//77UVBQUOU+HnjgARQVFWHBggUYNWoUli9fjieffNIqZt68efjjH/+Ijh07YunSpZg5cya+++47DBo0qMqXwMWLFxEbG4vu3btj2bJlGDJkSI35b9u2DSNHjkRubi7mzp2L5557Dnv27EF0dLSlWHvqqacsxc6MGTPwySef4OWXX67z3BQUFFjen7/++ivmzp2L9PR0xMXFWcUlJSWhbdu2eOmll7BkyRKEhITgz3/+M95//31LzLJly9C6dWuEh4fjk08+qTaHp59+GocPH8acOXMwbdo0bNq0yWr8UW5uLkaMGIGTJ09i9uzZePfddzFp0iTs27evzudSk5MnT0Kn01m1NNnyWlX2zjvv4I477sDrr7+O+fPnw8XFBRMmTMB//vMfS8wnn3wCvV6PgQMHWs7FU089BaD8gqJfv37Ytm0bpk+fjnfeeQcdOnTA1KlTsWzZMst9rFq1CjNmzEBERASWLVuGxMREdO/eHf/73//qfS6A8rFq8fHxCA4OxpIlSzB+/Hh8+OGHGDFiRLWfUSIyMzMBAH5+fpZj169fx8iRIxEQEIC33nqr1i7dqVOnYubMmQgJCcGiRYswe/ZsuLm5Wb3ut/KakQ0UatRWr16tAKj11qVLF0t8WlqaAkB5/PHHre5n1qxZCgBl+/btiqIoSm5urgJAWbFihaIoinL58mXFyclJmTBhgtKqVSvL/5sxY4bi6+urmEwmoXzPnz+vAFDmzJlT7e8HDx6sAFD+8Y9/WI4VFxcrgYGByvjx4y3HPvnkE8XJyUnZvXu31f//4IMPFADKDz/8UGsecXFxiqenp6IoivLxxx8rAJQvvvjC8nsASnx8vOVn83nOysqyup8dO3YoAJQdO3ZUeQ7r1q2zHPvll18UAIqTk5Oyb98+y/EtW7YoAJTVq1dbjs2ZM0cBoIwdO9bqsf785z8rAJTDhw8riqIoJ0+eVJydnZV58+ZZxR05ckRxcXGxOm7O6YMPPqj1vJh1795dCQgIUC5evGg5dvjwYcXJyUn54x//WOX5f/rpp3Xepzm28s3JyanKc1AURbl69WqVYyNHjlTat29vdaxLly7K4MGDq8SaX7Nhw4ZZvT+fffZZxdnZWbl8+bKiKIqyYcMGBYCSmppa53OobPDgwUp4eLhy/vx55fz588ovv/yiPP/88woAZfTo0ZY4W16ruLg4pW3btlZxlc9FSUmJEhkZqdx9991Wxz09PZW4uLgqeU6dOlUJCgpSLly4YHX8oYceUgwGg+X+77nnHqvPi/r49NNPrf4mcnNzFVdXV2XEiBFKWVmZJe69995TACgfffRRrfdnfh23bdumnD9/Xjlz5oySnJys+Pn5Ke7u7spvv/2mKEr5eQOgzJ49u8p9VD6n27dvVwAoM2bMqBJrfq/Y8prRrWGLShPx/vvvY+vWrVVulQewff311wDKu3Yq+stf/gIAlis0f39/hIeH4/vvvwcA/PDDD3B2dsbzzz+Pc+fO4dixYwDKW1QGDBig6vgOLy8vqz5/V1dX9OnTBydOnLAc+/TTT9G5c2eEh4dbtSCZm4N37Ngh/HiTJk1SvVXFy8vLqoXq9ttvR/PmzdG5c2f07dvXctz874rPzazyeI2nn34awM3X8IsvvoDJZMIDDzxgdQ4CAwPRsWPHKudAr9fj0UcfrTP37OxspKWlYcqUKfD19bUcj4qKwvDhwy2PX1+vvfaa5f25fv16TJw4ES+//DLeeecdqzh3d3fLv80thoMHD8aJEydgNBqFH+/JJ5+0en8OHDgQZWVlOHXqFICb42s2b95cr6v7X375Bf7+/pa/mcWLF2Ps2LFWM5Fsfa0qq3guLl26BKPRiIEDB+LQoUN15qcoCj7//HOMGTMGiqJYPf7IkSNhNBot99O8eXP89ttvSE1Ntfk81GTbtm0oKSnBzJkz4eR08yvpiSeegI+Pj1WrUG2GDRsGf39/hISE4KGHHoKXlxc2bNiA2267zSpu2rRpdd7X559/Dp1Ohzlz5lT5nfm9cquvGYlrNINpv//+eyxevBgHDx5EdnY2NmzYYPPIdkVRsGTJEqxcuRKnTp1Cy5Yt8ec//1mouVp2ffr0sQw0q6hFixZW63GcOnUKTk5OVjNxACAwMBDNmze3fHgD5R/o5i+l3bt3o1evXujVqxd8fX2xe/dutGrVCocPH8bDDz+s6nNp3bp1lcKnRYsW+PHHHy0/Hzt2DD///DP8/f2rvY/KYwNq4+zsjFdeeQVxcXHYuHEjxo0bV7/EK6juORgMBoSEhFQ5BpR/+VTWsWNHq5/DwsLg5ORk6Xo5duwYFEWpEmdWeQDhbbfdBldX1zpzN78Hbr/99iq/69y5M7Zs2WIZpFgfXbt2xbBhwyw/P/DAAzAajZg9ezYefvhhy2v6ww8/YM6cOdi7dy+uXr1qdR9Go9Fy7urSpk0bq59btGgB4OY5Hzx4MMaPH4/ExES8/fbbuOuuu3Dvvffi4Ycfhl6vr/P+27VrZ5lVkpmZiXnz5uH8+fNwc3OzxNj6WlW2efNmvPHGG0hLS7MagyVygXD+/HlcvnwZK1euxMqVK6uNMf+9vPjii9i2bRv69OmDDh06YMSIEXj44YcRHR1d5+PUpKb3k6urK9q3b2/1mVOb999/H506dYKLiwtatWqF22+/3arwAQAXFxe0bt26zvvKzMxEcHCwVSFe2a2+ZiSu0RQqhYWF6NatGx577DGraa22eOaZZ/Dtt9/irbfeQteuXZGXl4e8vDyVM3UMIh9wAwYMwKpVq3DixAns3r0bAwcOhE6nw4ABA7B7924EBwfDZDJh4MCBquZW0yyJiq0dJpMJXbt2xdKlS6uNrVwQ1GXSpEn461//itdff73aArim81VWVlbt8Zqeg8hzq0nlHEwmE3Q6Hb755ptq79fLy8vq54pX5bIZOnQoNm/ejP3792P06NHIzMzE0KFDER4ejqVLlyIkJASurq74+uuv8fbbb9s01bSuc67T6fDZZ59h37592LRpE7Zs2YLHHnsMS5Yswb59+6qcx8o8PT2tCq/o6Gj06NEDL730kmXgua2vVUW7d+/G2LFjMWjQIKxYsQJBQUFo1qwZVq9eLTTI1XyuJk+eXGUckJm55bVz5844evQoNm/ejJSUFHz++edYsWIFXnvtNSQmJtb5WA2ppouxivR6fZXipb5u5TUj2zSaQiU2NhaxsbE1/r64uBgvv/wy/vWvf+Hy5cuIjIzEokWLLDMAfv75ZyQlJSE9Pd1S2YeGhtojdam0bdsWJpMJx44ds1rj4Ny5c7h8+bLVYl3mAmTr1q1ITU3F7NmzAZQPnE1KSkJwcDA8PT3Rs2dP+z4JlLcuHD58GEOHDlWl28ncqjJlyhR8+eWXVX5vvgqvPIBO9GqwPo4dO2b1Hj1+/DhMJpNl9kJYWBgURUFoaCg6deqk2uOa3wNHjx6t8rtffvkFLVu2rHdrSk2uX78OoHydHQDYtGkTiouL8dVXX1m1iFTX3K5Wt2O/fv3Qr18/zJs3D+vWrcOkSZOQnJwsvD6MmXnq/YcffohZs2ahTZs2t/Raff7553Bzc8OWLVusWnhWr15dJba6c+Hv7w9vb2+UlZVZFVQ18fT0xIMPPogHH3wQJSUluO+++zBv3jwkJCRYtRKJqvh+at++veV4SUkJsrKyhHJSW1hYGLZs2YK8vLwaW1Ua6u+LqmoyY1SmT5+OvXv3Ijk5GT/++CMmTJiAmJgYy1iKTZs2oX379ti8eTNCQ0PRrl07PP74402uRWXUqFEAYDXSH4ClZWL06NGWY6Ghobjtttvw9ttvo7S01NL8O3DgQGRmZuKzzz5Dv379qkwrtYcHHngAv//+O1atWlXld9euXUNhYaHN9zl58mR06NCh2ivHsLAwALCM2QHKW1NqakpXQ8XZLUD5tFEAloL9vvvug7OzMxITE6u0yCiKgosXL9brcYOCgtC9e3d8/PHHVoVZeno6vv32W8t7SE2bN28GAHTr1g3AzVaQis/LaDRW++Xs6el5SzMwLl26VOX8de/eHQCEp7pX9sILL6C0tNTyd3Urr5WzszN0Op1V693JkyerXYG2unPh7OyM8ePH4/PPP0d6enqV/1NxqnblPFxdXREREQFFUeo9O2fYsGFwdXXF8uXLrZ773//+dxiNRqvPHHsZP348FEWp9m/dnGND/X1RVY2mRaU2p0+fxurVq3H69GkEBwcDAGbNmoWUlBSsXr0a8+fPx4kTJ3Dq1Cl8+umn+Mc//oGysjI8++yzuP/++7F9+3aNn4H9dOvWDXFxcVi5ciUuX76MwYMHY//+/fj4449x7733VpmyOnDgQCQnJ6Nr166WVoUePXrA09MTv/76q+rjU0Q98sgj+Pe//40//elP2LFjB6Kjo1FWVoZffvkF//73v7Fly5Y6m4krc3Z2xssvv1ztgNMuXbqgX79+SEhIsFyFJScnW1oCGkJWVhbGjh2LmJgY7N27F2vXrsXDDz9s+TIPCwvDG2+8gYSEBJw8eRL33nsvvL29kZWVhQ0bNuDJJ5/ErFmz6vXYixcvRmxsLPr374+pU6fi2rVrePfdd2EwGOq9FLrZ7t27LevB5OXl4auvvsKuXbvw0EMPITw8HAAwYsQIuLq6YsyYMXjqqadw5coVrFq1CgEBAcjOzra6v549eyIpKQlvvPEGOnTogICAAMugahEff/wxVqxYgXHjxiEsLAwFBQVYtWoVfHx86l2URUREYNSoUfjb3/6GV1999ZZeq9GjR2Pp0qWIiYnBww8/jNzcXLz//vvo0KGD1bgt87nYtm0bli5diuDgYISGhqJv375YuHAhduzYgb59++KJJ55AREQE8vLycOjQIWzbts1ywTZixAgEBgYiOjoarVq1ws8//4z33nsPo0ePhre3d73Ohb+/PxISEpCYmIiYmBiMHTsWR48exYoVK9C7d29NFn4cMmQIHnnkESxfvhzHjh1DTEwMTCYTdu/ejSFDhmD69OkN+vdFldhtfpEdAVA2bNhg+Xnz5s0KAMXT09Pq5uLiojzwwAOKoijKE088oQBQjh49avl/Bw8eVAAov/zyi72fgmrMU/dqmlo5ePDgKtMNS0tLlcTERCU0NFRp1qyZEhISoiQkJChFRUVV/v/777+vAFCmTZtmdXzYsGEKAOW7776zKV+R6cnVTY+sbspmSUmJsmjRIqVLly6KXq9XWrRoofTs2VNJTExUjEZjrXlUnJ5cUWlpqRIWFlZlerKiKEpmZqYybNgwRa/XK61atVJeeuklZevWrdVOT67uObRt29ZqyqpZ5ccyT0/OyMhQ7r//fsXb21tp0aKFMn36dOXatWtV/v/nn3+uDBgwwPK+Dw8PV+Lj463e6zXlVJtt27Yp0dHRiru7u+Lj46OMGTNGycjIsIq51enJrq6uSnh4uDJv3jylpKTEKv6rr75SoqKiFDc3N6Vdu3bKokWLlI8++qjKNPGcnBxl9OjRire3twLAMlW5pr+NylPKDx06pEycOFFp06aNotfrlYCAAOUPf/iDcuDAgTqfU23ndefOnVXe6yKvVXXv9b///e9Kx44dFb1er4SHhyurV6+2vE8q+uWXX5RBgwYp7u7uCgCrqcrnzp1T4uPjlZCQEKVZs2ZKYGCgMnToUGXlypWWmA8//FAZNGiQ4ufnp+j1eiUsLEx5/vnn6/x7qqjy9GSz9957TwkPD1eaNWumtGrVSpk2bZpy6dKlOu+vrs84s5r+ps2/q3xOr1+/rixevFgJDw9XXF1dFX9/fyU2NlY5ePCgVZzIa0a3RqcoKq5iJQmdTmc162f9+vWYNGkSfvrppyqDnry8vBAYGIg5c+Zg/vz5Vs2X165dg4eHB7799tsqy0ATERFRw2sSXT933HEHysrKkJubW+MMlOjoaFy/fh2ZmZmW8Qa//vorANS42ysRERE1rEbTonLlyhUcP34cQHlhsnTpUgwZMgS+vr5o06YNJk+ejB9++AFLlizBHXfcgfPnz+O7775DVFQURo8eDZPJhN69e8PLy8uyBXt8fDx8fHzw7bffavzsiIiImqZGU6js3Lmz2r1J4uLisGbNGpSWluKNN97AP/7xD/z+++9o2bIl+vXrh8TERHTt2hUAcPbsWTz99NP49ttv4enpidjYWCxZsqTWRX+IiIio4TSaQoWIiIganyazjgoRERE5HhYqREREJC2HnvVjMplw9uxZeHt7q7o7LxERETUcRVFQUFCA4ODgOvdfcuhC5ezZszZvLkdERERyOHPmTJ07Wjt0oWJesvnMmTPw8fHROBsiIiISkZ+fj5CQEKGtFxy6UDF39/j4+LBQISIicjAiwzY4mJaIiIikxUKFiIiIpMVChYiIiKTFQoWIiIikxUKFiIiIpMVChYiIiKTFQoWIiIikxUKFiIiIpMVChYiIiKTl0CvTEtGtKzMp2J+Vh9yCIgR4u6FPqC+cnbjJJxHJgYUKUROWkp6NxE0ZyDYWWY4FGdwwZ0wEYiKDNMyMiKgcu36ImqiU9GxMW3vIqkgBgBxjEaatPYSU9GyNMiMiuomFClETVGZSkLgpA0o1vzMfS9yUgTJTdRFERPbDQoWoCdqflVelJaUiBUC2sQj7s/LslxQRUTVYqBA1QbkFNRcp9YkjImooLFSImqAAbzdV44iIGgoLFaImqE+oL4IMbqhpErIO5bN/+oT62jMtIqIqWKgQNUHOTjrMGRMBAFWKFfPPc8ZEcD0VItIcCxWiJiomMghJk3sg0GDdvRNocEPS5B5cR4WIpMAF34iasJjIIAyPCOTKtEQkLRYqRE2cs5MO/cP8tE6DiKha7PohIiIiabFQISIiImlpXqj8/vvvmDx5Mvz8/ODu7o6uXbviwIEDWqdFREREEtB0jMqlS5cQHR2NIUOG4JtvvoG/vz+OHTuGFi1aaJkWERERSULTQmXRokUICQnB6tWrLcdCQ0M1zIiIiIhkomnXz1dffYVevXphwoQJCAgIwB133IFVq1ZpmRIRERFJRNNC5cSJE0hKSkLHjh2xZcsWTJs2DTNmzMDHH39cbXxxcTHy8/OtbkRERNR46RRFUbR6cFdXV/Tq1Qt79uyxHJsxYwZSU1Oxd+/eKvFz585FYmJileNGoxE+Pj4NmisRERGpIz8/HwaDQej7W9MWlaCgIERERFgd69y5M06fPl1tfEJCAoxGo+V25swZe6RJREREGtF0MG10dDSOHj1qdezXX39F27Ztq43X6/XQ6/X2SI2IiIgkoGmLyrPPPot9+/Zh/vz5OH78ONatW4eVK1ciPj5ey7SIiIhIEpoWKr1798aGDRvwr3/9C5GRkfjrX/+KZcuWYdKkSVqmRURERJLQdDDtrbJlMA4RERHJwWEG0xIRERHVhoUKERERSYuFChEREUmLhQoRERFJi4UKERERSYuFChEREUmLhQoRERFJi4UKERERSYuFChEREUmLhQoRERFJi4UKERERSYuFChEREUmLhQoRERFJi4UKERERSYuFChEREUmLhQoRERFJi4UKERERSYuFChEREUmLhQoRERFJi4UKERERSYuFChEREUmLhQoRERFJi4UKERERSYuFChEREUmLhQoRERFJi4UKERERSYuFChEREUmLhQoRERFJi4UKERERSYuFChEREUmLhQoRERFJi4UKERERSYuFChEREUmLhQoRERFJi4UKERERSYuFChEREUmLhQoRERFJi4UKERERSYuFChEREUmLhQoRERFJi4UKERERSYuFChEREUmLhQoRERFJi4UKERERSYuFChEREUlL00Jl7ty50Ol0Vrfw8HAtUyIiIiKJuGidQJcuXbBt2zbLzy4umqdEREREktC8KnBxcUFgYKDWaRAREZGENB+jcuzYMQQHB6N9+/aYNGkSTp8+XWNscXEx8vPzrW5ERETUeGlaqPTt2xdr1qxBSkoKkpKSkJWVhYEDB6KgoKDa+AULFsBgMFhuISEhds6YiIiI7EmnKIqidRJmly9fRtu2bbF06VJMnTq1yu+Li4tRXFxs+Tk/Px8hISEwGo3w8fGxZ6pERERUT/n5+TAYDELf35qPUamoefPm6NSpE44fP17t7/V6PfR6vZ2zIiIiIq1oPkaloitXriAzMxNBQUFap0JEREQS0LRQmTVrFnbt2oWTJ09iz549GDduHJydnTFx4kQt0yIiIiJJaNr189tvv2HixIm4ePEi/P39MWDAAOzbtw/+/v5apkVERESS0LRQSU5O1vLhiYiISHJSjVEhIiIiqoiFChEREUmLhQoRERFJi4UKERERSYuFChEREUmLhQoRERFJi4UKERERSUuqvX6IyP7KTAr2Z+Uht6AIAd5u6BPqC2cnndZpEREBYKFC1KSlpGcjcVMGso1FlmNBBjfMGROBmEjuuUVE2mPXD1ETlZKejWlrD1kVKQCQYyzCtLWHkJKerVFmREQ3sVAhaoLKTAoSN2VAqeZ35mOJmzJQZqougojIflioEDVB+7PyqrSkVKQAyDYWYX9Wnv2SIiKqBgsVoiYot6DmIqU+cUREDYWFClETFODtpmocEVFDYaFC1AT1CfVFkMENNU1C1qF89k+fUF97pkVEVAULFaImyNlJhzljIgCgSrFi/nnOmAiup0JEmmOhQtRExUQGIWlyDwQarLt3Ag1uSJrcg+uoEJEUuOAbURMWExmE4RGBXJmWiKTFQoWoiXN20qF/mJ/WaRARVYtdP0RERCQtFipEREQkLRYqREREJC0WKkRERCQtFipEREQkLRYqREREJC0WKkRERCQtFipEREQkLRYqREREJC0WKkRERCQtFipEREQkLRYqREREJC0WKkRERCQtFipEREQkLRYqREREJC0WKkRERCQtFipEREQkLRYqREREJC0WKkRERCQtFipEREQkLRYqREREJC0WKkRERCQtFipEREQkLRYqREREJC0WKkRERCQtaQqVhQsXQqfTYebMmVqnQkRERJKQolBJTU3Fhx9+iKioKK1TISIiIoloXqhcuXIFkyZNwqpVq9CiRQut0yEiIiKJaF6oxMfHY/To0Rg2bFidscXFxcjPz7e6ERERUePlouWDJycn49ChQ0hNTRWKX7BgARITExs4KyIiIpKFZi0qZ86cwTPPPIN//vOfcHNzE/o/CQkJMBqNltuZM2caOEsiIiLSkk5RFEWLB964cSPGjRsHZ2dny7GysjLodDo4OTmhuLjY6nfVyc/Ph8FggNFohI+PT0OnTERERCqw5ftbs66foUOH4siRI1bHHn30UYSHh+PFF1+ss0ghIiKixk+zQsXb2xuRkZFWxzw9PeHn51flOBERETVNms/6ISIiIqqJprN+Ktu5c6fWKRAR1ajMpGB/Vh5yC4oQ4O2GPqG+cHbSaZ0WUaMmVaFCRCSrlPRsJG7KQLaxyHIsyOCGOWMiEBMZpGFmRI0bu36IiOqQkp6NaWsPWRUpAJBjLMK0tYeQkp6tUWZEjR8LFSKiWpSZFCRuykB16ziYjyVuykCZSZOVHogaPRYqRES12J+VV6UlpSIFQLaxCPuz8uyXFFETwkKFiKgWuQU1Fyn1iSMi27BQISKqRYC32BYfonFEZBsWKkREtegT6osggxtqmoSsQ/nsnz6hvvZMi6jJYKFCRFQLZycd5oyJAIAqxYr55zljIrieClEDYaFCRFSHmMggJE3ugUCDdfdOoMENSZN7cB0VogbEBd+IiATERAZheEQgV6YlsjMWKkREgpyddOgf5qd1GkRNCrt+iIiISFosVIiIiEhaLFSIiIhIWixUiIiISFosVIiIiEhaLFSIiIhIWpyeTNTElZkUrg1CRNJioULUhKWkZyNxUwayjTd3/g0yuGHOmAiutkpEUmDXD1ETlZKejWlrD1kVKQCQYyzCtLWHkJKerVFmREQ3sVAhaoLKTAoSN2VAqeZ35mOJmzJQZqougojIflioEDVB+7PyqrSkVKQAyDYWYX9Wnv2SIiKqBgsVoiYot6DmIqU+cUREDeWWCpWSkhIcPXoU169fVysfIrKDAG83VeOIiBpKvQqVq1evYurUqfDw8ECXLl1w+vRpAMDTTz+NhQsXqpogEamvT6gvggxuqGkSsg7ls3/6hPraMy0ioirqVagkJCTg8OHD2LlzJ9zcbl5xDRs2DOvXr1ctOSJqGM5OOswZEwEAVYoV889zxkRwPRUi0ly9CpWNGzfivffew4ABA6DT3fwg69KlCzIzM1VLjogaTkxkEJIm90Cgwbp7J9DghqTJPbiOChFJoV4Lvp0/fx4BAQFVjhcWFloVLkQkt5jIIAyPCOTKtEQkrXq1qPTq1Qv/+c9/LD+bi5O//e1v6N+/vzqZEZFdODvp0D/MD/d0vw39w/xYpBCRVOrVojJ//nzExsYiIyMD169fxzvvvIOMjAzs2bMHu3btUjtHIiIiaqLq1aIyYMAApKWl4fr16+jatSu+/fZbBAQEYO/evejZs6faORIREVETpVMUxWHXyM7Pz4fBYIDRaISPj4/W6RAREZEAW76/69Wi8vXXX2PLli1Vjm/ZsgXffPNNfe6SiIiIqIp6FSqzZ89GWVlZleOKomD27Nm3nBQRERERUM/BtMeOHUNERESV4+Hh4Th+/PgtJ0VERI6tzKRw2jupol6FisFgwIkTJ9CuXTur48ePH4enp6caeRERkYNKSc9G4qYMqx26gwxumDMmggsJks3q1fVzzz33YObMmVar0B4/fhx/+ctfMHbsWNWSIyIix5KSno1paw9ZFSkAkGMswrS1h5CSnq1RZuSo6lWovPnmm/D09ER4eDhCQ0MRGhqKzp07w8/PD2+99ZbaORIRkQMoMylI3JSB6qaSmo8lbspAmclhJ5uSBurd9bNnzx5s3boVhw8fhru7O6KiojBo0CC18yOyGfvGbcPzRWrZn5VXpSWlIgVAtrEI+7Py0D/Mz36JkUOrV6EClC+bP2LECIwYMULNfIhuCfvGbcPzRWrKLai5SKlPHBFgQ6GyfPlyPPnkk3Bzc8Py5ctrjZ0xY8YtJ0ZkK3PfeOVGZXPfOHcEtsbzRWoL8HarO8iGOCLAhpVpQ0NDceDAAfj5+SE0NLTmO9TpcOLECdUSrA1XpiWzMpOCAYu219jsrAMQaHDDf1+8m90a4PmihmF+X+UYi6odp8L3FZnZ8v0t3KKSlZVV7b+JZMC+cdvwfFFDcHbSYc6YCExbewg6wKpYMZclc8ZEsEghm9g866e0tBRhYWH4+eefGyIfonph37hteL6oocREBiFpcg8EGqy7dwINbuxOpHqxeTBts2bNUFSkzodXUlISkpKScPLkSQBAly5d8NprryE2NlaV+6emg33jtuH5ooYUExmE4RGBnE1GqqjXOirx8fFYtGgRrl+/fksP3rp1ayxcuBAHDx7EgQMHcPfdd+Oee+7BTz/9dEv3S01Pn1BfBBncUNPHoA7ls1n6hPraMy1p8XxRQ3N20qF/mB/u6X4b+of5sUihehMeTFvRuHHj8N1338HLywtdu3atsmz+F198Ue+EfH19sXjxYkydOrXOWA6mpYrMs1iA6vvG2exsjeeLiLRiy/d3vVpUmjdvjvHjx2PkyJEIDg6GwWCwutVHWVkZkpOTUVhYiP79+9frPqhpY9+4bXi+iMgR2DRGxWQyYfHixfj1119RUlKCu+++G3PnzoW7u3u9Ezhy5Aj69++PoqIieHl5YcOGDdXuzAwAxcXFKC4utvycn59f78elxol947bh+SIi2dlUqMybNw9z587FsGHD4O7ujuXLl+P8+fP46KOP6p3A7bffjrS0NBiNRnz22WeIi4vDrl27qi1WFixYgMTExHo/FjUN5r5xEsPzRUQys2mMSseOHTFr1iw89dRTAIBt27Zh9OjRuHbtGpyc6tWLVMWwYcMQFhaGDz/8sMrvqmtRCQkJ4RgVIiIiB9IgC74BwOnTpzFq1CjLz8OGDYNOp8PZs2fRunXr+mVbiclksipGKtLr9dDr9ao8DhEREcnPpkLl+vXrcHOzHnjXrFkzlJaW1uvBExISEBsbizZt2qCgoADr1q3Dzp07sWXLlnrdH5HMuEsxEZHtbCpUFEXBlClTrFo1ioqK8Kc//clqirLo9OTc3Fz88Y9/RHZ2NgwGA6KiorBlyxYMHz7clrSIpMddiomI6semMSqPPvqoUNzq1avrnZAtuI4KOYKadinmeiVE1FQ12BgVexUgRI1FmUlB4qaManeSVVBerCRuysDwiEB2AxE1MHa/Oiab9/ohInHcpZhIDux+dVzqzCkmompxl2Ii7Zm7XytfNOQYizBt7SGkpGdrlBmJYKFC1IBaeopNpxeNIyLb1NX9CpR3v5aZbN72juyEhQpRQxLt/mY3OVGDsKX7leTEQoWoAV24Uv3ihfWNIyLbsPvV8bFQIWpAAd5udQfZEEdEtuHfoONjoULUgPqE+iLI4FZjz44O5TMP+oT62jMtoiaDf4OOj4UKUQNydtJhzpjyncArf1Caf54zJoJrORA1EP4NOj4WKkQNLCYyCEmTeyDQYN20HGhw46q0RHbAv0HHZtMS+rLhEvrkSLgqJpG2+DcojwZbQp/IEcj6YeTspOPqs4JkfQ3JsfFv0DGxUKFGhctkOz6+hkRUEceoUKPBZbLrp8ykYG/mRXyZ9jv2Zl7UdIVO2V9Dmc4VUVPBFhVqFLhLcf3I1Hoh+2so07kiakrYokKNApfJtp1srRcyv4aynSuipoSFCjUKXCbbNjJu1CbrayjjuSJqSlioUKPAZbJtI2PrhayvoYzniqgpYaFCjQKXybaNjK0Xsr6GMp4roqaEhQrdEllmQXCZbNvI2Hoh62so47kiako464fqTbZZEOZlsivnFMiZGVWYWy9q69LQovVCxtfQfK5yjEXVjlPRoTw/ttYRNQwuoU/1Yp4FUfnNY77W1XL/DK5qKmbB1xn48PusGn//1KBQJIyKsGNGN8n2Gprf7wCs3vMyvN+JHJEt398sVMhmZSYFAxZtr/Fq3HyF+d8X72aBIKm6XkOgvEWFr+FNsrUgEjky7vVDDcqWWRDcV0NOdb2GAF/DymIigzA8IlCqlh6ipoCFCtmMsyAcH1/D+uGmdkT2x1k/ZDPOgnB8fA2JyFGwUCGbybreBYnrE+qL5h7Nao1p7tGMryERaY6FCtlM1vUuyDal1021/76s9t8TEdkDCxWqF/N6F4EG666BQIMbp2o6gH0nLqKwpKzWmMLiMuw7cdFOGRERVY+DaaneOAvCce3NFCtA9mZeRHSHlg2cDRFRzVio0C3hLAjHpFS7xmr949Qm24JvRKQdFipETVBz99oH0toapyYurEZEFXGMClET5OvhqmqcWsxL1VdejC7bWIRpaw8hJT3brvkQkfZYqBA1QZevlaoap4Yyk4LETRk1djYpABI3ZWi2QzcRaYOFClET5OulVzVODbYs609ETQcLFaImKNBHbMVZ0Tg15BivqRpHRI0DB9NSo8MZI3Xr2bYFdDqgtr3TdbryOHvJKyxRNY6IGgcWKtSocMaImNSTebUWKUB5EZN6Ms9u66jI2B1FRNpj1081ykwK9mZexJdpv2Nv5kUO3nMQNc0YyeGMkSpsWfDNXmTsjnIE/Lyixo4tKpXwitwx1TZjREH5HkSJmzIwPCKQ3UAAILyQm/2+9MybXdY2oFbrzS5l61bk5xU1BWxRqYBX5I6rrhkjCjhjpKK+7cRWExaNU4N5s0sdqt/sUgdtN7tMSc/GgEXbMXHVPjyTnIaJq/ZhwKLtmn0u8POKmgoWKjfUdUUOcA0HmeUW1D6t1da4xs7JWezLXjROLbJudilbUcDPK2pK2PVzgy1X5NzbRj4B3mLjFkTjGrsLV4pVjVOTbJtdytityM8rakpYqNzAK3LHZh7fkGMsqvYLRYfyq3ItxzfIRPbCTqbNLmUsCvh5RU0Ju35ukP2Dm2pnHt9QGy3HN8jGXNjVdDZ00H7gqixkLAr4eUVNiaaFyoIFC9C7d294e3sjICAA9957L44ePapJLvzgdnwxkUF4clAoKtciTjrgyUGhnAVRgbmwq21fHRZ25WQsCvh5RU2JpoXKrl27EB8fj3379mHr1q0oLS3FiBEjUFhYaPdcKl6RVzfjAOAHt+xS0rOx8vssVB4/qCjAyu+zOAuC6kXGooCfV9SU6BSlrvUp7ef8+fMICAjArl27MGjQoDrj8/PzYTAYYDQa4ePjo0oOXJfAMZWZFAxYtL3GsQTmMSr/ffFuTQdlyjRAVPbzJRPzrB/AemUZ85nRakYSP6/IUdny/S3VYFqj0QgA8PWt/sqkuLgYxcU3ZyHk5+ernoNsMw5IjIwDHiuS7QtF9vMlG/O06cqvYaDGRQE/r6gpkKZQMZlMmDlzJqKjoxEZGVltzIIFC5CYmNjgucg044DEyDjg0cx8NV656dK8BocWV+Myny9ZyVoU8POKGjtpZv3Ex8cjPT0dycnJNcYkJCTAaDRabmfOnLFjhiQzGQc8AvIuzCXr+ZKduSi4p/tt6B/mp3mRQtQUSFGoTJ8+HZs3b8aOHTvQunXrGuP0ej18fHysbkRA+YDH5h7Nao1p7tHM7rMgZF3aX8YBokRE1dG0UFEUBdOnT8eGDRuwfft2hIaGapkONXJaXPvK2sXC6clEVBdZdubWdIxKfHw81q1bhy+//BLe3t7IyckBABgMBri7u2uZGjmY/Vl5uHy1tNaYS1dL7T44lF0sROSIZJoAoGmLSlJSEoxGI+666y4EBQVZbuvXr9cyLXJAOfliLRKicWqRtYulzKRg9hdHao1J+OIIN7VzALJc9VLjIdsmnJq2qEi0hAs5uDzBzfNE49Ri7mKZtvYQdKh+DQ4tulj2nbgo1AK178RFRHdoaaesyFYyXfU6ApnWMpKVjJtwSjGYluhW+Xq6qhqnJvMaHIEG6+6dQIObZguF7Tl+QdU4sj/Zrnpll5KejQGLtmPiqn14JjkNE1ftw4BF23meKpFxAoA066gQ3YpAg9iYJtE4tcm2Bsfvl6+pGkf2JeNVr8xkXMtIVjJOAGCLCjUKPdu2gK6Oz2OdrjyOgODmYgWbaJzaOO6idjJe9cpK1rWMZCXjBAC2qFCjkHoyD3UNeVKU8jgtxlzINpYgukNLrNiZKRRnb7KdKxnJeNUrK24XYRvzBIAcY1G1xZ15HzB7TgBgiwo1CnszL6oapyYZxxL0a+8HD1fnWmM8XZ3Rr719P7hrOlfZHHdhRcarXlmxqLONjDtzs1ChRkGpcemy+sWpReZm5zo/Zuw8tKG2cwWUny820ZeTddq7jFjU2U62CQDs+qFGobl77cvn2xqnFlmbnfeduIjCkrJaYwqLy+w6PbmucwWwid5M1mnvMpKxK8MRyDQBgC0q1CgYBAsQ0Ti1yNrsLGNXWY5RbIaRaFxjJ9tVb2WyDIiWsSvDUciyCSdbVKhR2JpxTjjugd5tGjibm1p66VWNU4/ol4b9vlzyCktUjWsKZLrqrUi2AdHmoq5yToEcpO0QWKg4CK6oWLurpbV3Y9gapxr56gEAQP/2LfHejrpn/fRvb79ZP76CxZpoHGlD1jVLZC3qqG4sVByAbFcnMmrf0hM/HK+7m6J9S087ZHPThUKxJftF49TSL8wPzT2a1bqMfnOPZuhnx7EggT5igxlF45oC2T4bZF+IztyVQY6FY1QkJ+PUVhm9NCpC1Ti1yDrjwNlJhwd7ta415sFere36ZWIe9FgbzmS5ScbPBi5ERw2BhYrEZJ7aKhtXFyfoXWp/O+tdnOBaR4za+oT6orlH7QN4m3s002T35K8O1/5F9tXhbLu+t8yDHnWoftCjDhz0aCbrZ4Osg8fJsbFQkZgjXJ1cKynDqxuP4JG//w+vbjyCa3VMeW0o+7PyUHzdVGtM8XWTlFdyWnzt2jIV2J5kn8kiC1k/G2RtQZSdLDOkZMUxKhKT/erkiX+kYmtGruXn3ceAT/adxvCIAKz6Y2+75iLrudqflVfrOBAAuHS11O5rg8h6vgAOehQh6+vHNUtsJ9s4IxmxRUViMl+dVC5SKtqakYsn/pFq13xknQYs6xeKrOfLTJb1GyqT5cpX1s8GrlliGxnHGcmILSoSk/Xq5FpJWY1FitnWjFxcKymDex37yahG0mnA0hYEkp4vMxmn48t05Wv+bKit+0ergcdcs0SM7DOkZMJCRWKyLpP9xn9+Eo6bNy6qgbMpJ2vLhawFgazTpgG5CoKKOcm0Noizkw6Rt/nUWqhE3uaj2Rccu+/qJuv2GjJi14/kZBxcePiMUdU4NVy4IrZaqWicWmQtCGTtOpCxKVzGGTYl10347ufaWzW/+zkXJXUMMG9IsnbfyULaiysJsUXFAfDqpG6Xr4kVIKJxapG1IJCxW1HWpnAZr3w/2XsSddVFJqU8burA9nbJiWwj62eDjNii4iBkujoJFVzdVTRODWVlYlezonFqkXUdFRkHPco65VbGK99TeVdVjSP7M18s1PQXpgMXODRjoUI2a93CXdU4NRzLLVA1zp60Kjll61aUsSAA5LzybevroWoc2Z+MFwuyYtcP2czX01XVODXk5It9eYnGqUXWdVTMZOpWlLEgAOTsJnukfzvM+/rnWrt/nHTlcSQvzpASw0KFbNbCQ6wAEY1Tg06wXUI0Ti2yFlAVybJRm4wFASDn7DtXFyc8MTAUH36fVWPMEwND7b5lBNlOposFWfFdXA1ZFnWS1eHfLqsap4boDmJftKJxasm7IjabRzSuIcjyfpe5KVy2bjIASBgVgacGhaLy6XDSAU8NCkWCnTfgpPqTaQyijNiiUomMazhQ3QaE+dd6dVkxzp6au9c+kNbWOLWlpGdj7lcZVi06gT5umDtWm/e7zE3hMl75JoyKwF9GhOOTvSdxKu8q2vp64JH+7diSQo0KC5UKZFvUSVbt/MRm84jGqcHJWezLQjROLZev1T4+xdY4NaWkZ+NPaw9VOZ6TX4Q/rT2EDzR6v8tYEJjJ0k1WkbOTDhHBBrT01iPA202K80SkJhYqN8i6hoOMHu7bFn/9z89CcfaSU8dOwLbGqUXG8TxA+ft99hdHao1J+OKIZu93GQsCGbEFmJoCtg/eIOsaDmayjCMAgLQzl1WNU0PamUuqxqnl0lWxBeZE49Sy78RFodlI+05ctFNGZCsZV/ElaghsUblB1jUcAPmummQ8V6KFm70LPFnHqOzNFCtA9mZeRHSHlg2cDdmKLcDUlLBF5QZZ13CQ8apJxh2BzxeIzZoRjVOLvGNUJN0tkYTI3gJMpCYWKjfIuJyxjJuhWT24WnEqCPARLDQF49RiEGwpEY1TS//2Yq0konFqk6mrU0Yytmo6Ar6vHBO7fm6QcVEnGTdDA+TcEbi94L5ConFqOXRabEzModOXcH+vkAbO5qZ+YX5o7tGs1nEqzT2aoZ8GA1pl6+qUkawtwDLj+8pxsUWlAtkWdZL1qknGrp9H+reDro4aUqfBkuJHc8T2FhKNU4uzkw4L7+taa8zC+7rafXyDjF2dMpKxBVhmfF85NraoVCLTGg4tPQULAsE4tZgEdyAWjVODs5MOrs5OKL5uqjHG1dnJ7q+j6KNxuCMHiNpCxhZgWfF95fjYolINWZYzNimCBYFgnFr2nLigapwa9p24WGuRAgDF1012n27bKdBb1Ti1iK6jYs8+fA4QtY1sLcCy4vvK8bFFRWL/E/zD+V9WHgZ2st/S8D/+ZlQ1Tg17MgWLp8wLdp1u2z2kOdbtPyMUZ0+2rKNir/Mla1enzGRqAZYV31eOjy0qUpNweg2Aa6Vlqsap4fSFQlXj1CLjBo4A8MNxscJONE4NHCBaP7K0AMuK7yvHx0JFYrJOIXVzEfsgFI1TwxHBL3rROLVU3OxPjTi1nL18TdU4NfRs26LKTsCVOenK44hEceCx42OhIjHzFNLaaDGFtKXglYdonBouFYktmCYap5bi0trHzdgap5bbmrurGqeGg6cuoa4hMSalPI5IlHngMVB10DoHHjsGFioSk3UKaYivh6pxamjmJPZWFo1TS2SwQdU4tfRrL1bcisapgWMJ6oeLmNWNA48dGwfTSi4mMggfTO6BuV/9hJz8mwuoBfroMXdsF03+wPq088X7yBSKs5debXyQ8nPdM3p6tfGxQzY3GepoEbM1Ti1OdS06Y2OcGjiWwHZcxEwcBx47LhYq1Si5bsIne0/iVN5VtPX1wCP928HVRbvGp5jIIAzuFID5X2fg5MWraOfngZdGRcDd1VmTfDKy84XjBt8e0MDZlMu5ItalIxqnll8Ez5VonFpkXF3YPJYgx1hU7fBwHcqvgDmWoJx5EbPK58q8iBlbCqoyDzwmx8JCpZIFX2dg1e4sq77yeV//jCcGhiJhVIQUOe0+Bvzzf6c1y2lbRo5w3LS7OjRwNuVya1knoT5xarlaIjbzSTROLTKuLuwIi5iVmRQprsi5iBk1JZqOUfn+++8xZswYBAcHQ6fTYePGjVqmgwVfZ+DD77OqDOgzKcCH32dhwdcZzAlA/rXrqsapIb9Y7IteNE4tAd5iX/SicaqRc+a71GMJUtKzMWDRdkxctQ/PJKdh4qp9GLBouybLr3MRM2pKNG1RKSwsRLdu3fDYY4/hvvvu0zIVlFw3YeX3WbXGrPw+C38ZEW63bqCS6yas3F1HTrvtmxMAuDiLXaGJxqnBx80FVwSKEB83+77lvd3Exp6IxqnlrFFwerJgnJpkHEsgWzcLBx5TU6Jpi0psbCzeeOMNjBs3Tss0AABrfsiq8+JRuRFnLx/vOYm6VsdXlPI4e7ouuIePaJwaAg1i02hF49Qia0Gw5SexVgDROLXJtIhZXd0sQHk3iz1n23DgMTUlDjU9ubi4GPn5+VY3tXwrOO5CNE4N/xPcK0c0Ti2KIrbmh2icGu69Q+xqVjROLecFr2hF49SSYxQbJCsa15jJ2M3CRcyoKXGoQmXBggUwGAyWW0hIiIr3Lt8+t7KuatrMWXDNEsE4NWz8v7OqxqklV/C1EY1Ti8FdcNq0YFxjJmM3Cxcxo6bEoQqVhIQEGI1Gy+3Mmbo3exM1PEJsGq1onBpcncWmH4vGqaWOTYptjlNDbr7Ylb9onFqKr4t1B4jGqeXJge1VjWvMZO1mkXngMZGaHGp6sl6vh17fMLMjJvVthwXfHBWKs5fWLdxx6MxloTh7knHKrYtg641onFoCvN3w2+W6r7Tt/SU3oJM/XF2cUFJLNal3ccIAO+7KLSuZ13eRceAxkdocqkWlIa1PPa1qnBq8BGeoiMapRalrhK+NcWroEuStapxaOgs+nmicWpyddHj0zra1xky5sy2/8CB/N4tMA4+JGoKmhcqVK1eQlpaGtLQ0AEBWVhbS0tJw+rT9igGzzPNXVI1Tg+gHjr0/mK4Wi63uKhqnBpPggh+icWq5o43YTr+icWopMylYf+C3WmPWH/hNs31jZNu/ht0sRNrRtOvnwIEDGDJkiOXn5557DgAQFxeHNWvW2DWXjLNGVePU0MbXU9U4tVwpFht8IhqnhlTBmU+icWq5dFVwV2fBOLXsy7yIy3U85uWrpdiXeRHRHVvaKatysu5fw24WIm1oWqjcdddddu0eqM2pC4WqxqmhU4CXqnGqqby+eW1xdnLxqlhRJBqnlouCe+WIxqllr2DBtvfEBbsWKrItrFYZ94ohsj+OUbnhquAUFdE4NaSeEluXQTRONfLN5JZ1RXicvSy44JtgnFpEe1Ls2eMi48JqRKQ9Fio3eAnuRCwapwYZv0wAwCRYq4nGqUH0VbH3ftMXrgjuUiwYp5YWHq6qxqlBxoXViEh7LFRuCPAW+0AWjVODjF8msvL3EVuYTDROLUWlYtWaaJxaWgpugigapwYZF1YjIu2xULnB3VXsC0w0Tg0tPMQeSzROLaJ7DdpxT0KE+olN7xWNU4ub4GaRonFqCfQRW7dFNE4Nsi6sRkTaYqFyQ4ivh6pxajj822VV49QiutegHfckhJ+XWKuSaJxaolo3VzVOLeZFzGpj771i+oT6onkdRXdzj2bcv4aoiWGhcsPYyGBV49RQJjgjSjROLaKdFPbszJB2LIinYPedYJxaKi5iVhMtFjErrWOwemmZfbvIHIFsa84Qqc2hltBvSDuOnxeOG9o1sIGzKacT/LwRjWvMjueKLcQnGqeW/Gti66OIxjVm+05cRGEd2y4UFpdh34mLiO5g37VdZCXrmjNEamKLyg0nLoh9gYnGqaGgWGyvHNE4sj+dTqxFQjROLeapwDXRwf5TgfdmXlQ1rrEzrzlTeaaUec2ZlPRsjTIjUhcLlRvOGcXWsRCNU8PVkuuqxjVmomNR7TxmFb3bii2NLxqnFjmnAsu6Go58uOYMNSUsVG64IDjlUTRODTJu/ierZi5iK6SIxqnlaE6BqnFqkXEqcP/2Yt05onGNmZyFJlHDYKFyg2jviV17WUQLEBYqKCwWa1USjVPL/06KfVGIxqlFxqnA/cL8hGb99OMS9lIWmkQNhYXKDV56sXHFonFqKLouVoCIxjVm7s3EXhfROLXIuCs3cHN6ck0jY3Sw//RkZycdFt7XtdaYhfd15SaAkLPQJGooLFRu6N1OcCyBYJwaIoLEFicTjWvMWtWxJoitcWrxdBX7ExONU0vF6cmVv/bNP2sxPTkmMggfTO6BQB/rFXEDffT4QOMNCWUiY6FJ1FA4PfmGolKxPh3RODWcENypWTSuMRsR0QqHTl8WirOnIIM7fsquu7UkyOBuh2ysxUQGIWlyjyrTWwM1nt4aExmE4RGB2J+Vh9yCIgR4l3/hsiXlJnOhOW3toSqbmWtZaBI1BBYqN2RdFJvNIxqnhnP5YouTicapxdUZqGO5C0ucvXRu5aNqnFqGdwnEtl/qXqNneBf7rM1TmaxFgbOTDv05FqVWshaaRGpjoXKDs+A6FqJxajC4i+3hIxqnFn8vV/xuLBGKs5c9WWJra+zJuojBnQMaOJubrhSJDd4VjWsILAocl6yFJpGaWKjcUFhS9xevLXFq6N/eFz8ILG7Vv719+6GvCM6cEY1Tww/HL6gapxZfL7Hdh0XjiCpjoUmNHQfT3lBwTexLVTRODb8KLvcuGqeWK8Vi+62IxjVmAd5iBYhoHBFRU8NC5YbSUrEpvqJxajh7WWw8jGicWkTfNPZ8c0W1NqgapxoutkpEdEtYqNwg2k5iz5EEsi4LL7q4qz0XgR0eLjabRzROLRcKBXd1FowjImpqWKjcINpJYc/OjALBAZaicWrxdhMbvCsap4YDZy6pGqcWLsxFRHRrWKhITKcTe3lE49TSzFlwXx3BODWcvSTYTSYYpxYuzEVEdGtYqEgsUHAVVdE4tXQLERvnIRqnhuDmYgumicapRdYVYImIHAULFYmNFFxFVTROLT7uYrPaRePUcGeY2I66onFqMi/MVbmgDDS4IYnLwhMR1YrrqEgsuIWHqnFquXilVNU4NfQO9a2ylHhluhtxWuDCXERE9cNCRWaSTm31EFwbXzRODQdPXarzNCg34rRaHIsLcxER2Y5dPxKTdWqrl16svhWNU0NuQVHdQTbEERGRHFioSKylp9hqpaJxanES7K4QjVMDpwETETVOLFRuEO2ksOMaZlWnidxqnEra+HqqGqcGTgMmImqcWKjc4CR4JkTj1HDhimDXj2CcWsJbeasapwZOAyYiapxYqNzgrRdrKxGNU4Os3Rl518R2kBaNUwunARMRNT6c9XNDC0898q5dFYqzF3N3Ro6xqNoZLTqUfwnbuztD1gIK4DRgIqLGhi0qN3gJtpSIxqlB1u4M2ceDmKcB39P9NvQP82ORQkTkwFio3CDjImZAeQvBk4NCoav0XavTAU8OCtWkO0PWAoqIiBofFio3KIKrponGqSUlPRsrv8+CqdLDmhRg5fdZSEnPtms+ZubxIK18rLvCWvnoOR6EiIhUw0LlBg/BxclE49RQZlKQuCmj1tIocVMGyipXMXZVU5sKERHRrWOhckPnILGdfkXj1LA/Kw/ZxppXUlUAZBuLsD8rz245maWkZ2Pa2kPIybfO71x+EaatPaRZSw8RETUuLFRumNCztapxapB1WfjaWnrMx7Rv6SEiosaAhcoNd3ZoCc86NtHz1Dvjzg4t7ZSRvNOAZW7pISKixoWFyg3OTjoseaBbrTFLJnSz60wWWacBy9rSQ0REjQ8LlQpiIoPwweQeCPSxbqEIMrjhAw1mssg6DVjWlh4iImp8uDJtJbKtbGqeBpy4KcOquyXQ4IY5YyI0mQYs64q5RETU+OgURXHYEY/5+fkwGAwwGo3w8fHROp0GVWZSpCmegJuzfgBYFSvmjLiWChER1cSW728WKlRvKenZVVp6gjRs6SEiIsdgy/e3FF0/77//PhYvXoycnBx069YN7777Lvr06aN1WlQH2brJiIio8dG8UFm/fj2ee+45fPDBB+jbty+WLVuGkSNH4ujRowgICNA6PaqDeQNAIiKihqD5rJ+lS5fiiSeewKOPPoqIiAh88MEH8PDwwEcffaR1akRERKQxTQuVkpISHDx4EMOGDbMcc3JywrBhw7B3794q8cXFxcjPz7e6ERERUeOlaaFy4cIFlJWVoVWrVlbHW7VqhZycnCrxCxYsgMFgsNxCQkLslSoRERFpQPOuH1skJCTAaDRabmfOnNE6JSIiImpAmg6mbdmyJZydnXHu3Dmr4+fOnUNgYGCVeL1eD71eb6/0iIiISGOatqi4urqiZ8+e+O677yzHTCYTvvvuO/Tv31/DzIiIiEgGmk9Pfu655xAXF4devXqhT58+WLZsGQoLC/Hoo49qnRoRERFpTPNC5cEHH8T58+fx2muvIScnB927d0dKSkqVAbZERETU9HAJfSIiIrIrh1tCv77MNRbXUyEiInIc5u9tkbYShy5UCgoKAIDrqRARETmggoICGAyGWmMcuuvHZDLh7Nmz8Pb2hk6n7kZ4+fn5CAkJwZkzZ9itVAeeK3E8V+J4rsTxXInjubJNQ50vRVFQUFCA4OBgODnVPgHZoVtUnJyc0Lp16wZ9DB8fH76ZBfFcieO5EsdzJY7nShzPlW0a4nzV1ZJi5lAr0xIREVHTwkKFiIiIpMVCpQZ6vR5z5szhkv0CeK7E8VyJ47kSx3MljufKNjKcL4ceTEtERESNG1tUiIiISFosVIiIiEhaLFSIiIhIWixUiIiISFosVCr5/vvvMWbMGAQHB0On02Hjxo1apySlBQsWoHfv3vD29kZAQADuvfdeHD16VOu0pJWUlISoqCjLokn9+/fHN998o3Va0lu4cCF0Oh1mzpypdSpSmjt3LnQ6ndUtPDxc67Sk9fvvv2Py5Mnw8/ODu7s7unbtigMHDmidlnTatWtX5X2l0+kQHx+vST4sVCopLCxEt27d8P7772uditR27dqF+Ph47Nu3D1u3bkVpaSlGjBiBwsJCrVOTUuvWrbFw4UIcPHgQBw4cwN1334177rkHP/30k9apSSs1NRUffvghoqKitE5Fal26dEF2drbl9t///lfrlKR06dIlREdHo1mzZvjmm2+QkZGBJUuWoEWLFlqnJp3U1FSr99TWrVsBABMmTNAkH4deQr8hxMbGIjY2Vus0pJeSkmL185o1axAQEICDBw9i0KBBGmUlrzFjxlj9PG/ePCQlJWHfvn3o0qWLRlnJ68qVK5g0aRJWrVqFN954Q+t0pObi4oLAwECt05DeokWLEBISgtWrV1uOhYaGapiRvPz9/a1+XrhwIcLCwjB48GBN8mGLCqnCaDQCAHx9fTXORH5lZWVITk5GYWEh+vfvr3U6UoqPj8fo0aMxbNgwrVOR3rFjxxAcHIz27dtj0qRJOH36tNYpSemrr75Cr169MGHCBAQEBOCOO+7AqlWrtE5LeiUlJVi7di0ee+wx1Tf/FcUWFbplJpMJM2fORHR0NCIjI7VOR1pHjhxB//79UVRUBC8vL2zYsAERERFapyWd5ORkHDp0CKmpqVqnIr2+fftizZo1uP3225GdnY3ExEQMHDgQ6enp8Pb21jo9qZw4cQJJSUl47rnn8NJLLyE1NRUzZsyAq6sr4uLitE5PWhs3bsTly5cxZcoUzXJgoUK3LD4+Hunp6ewbr8Ptt9+OtLQ0GI1GfPbZZ4iLi8OuXbtYrFRw5swZPPPMM9i6dSvc3Ny0Tkd6Fbupo6Ki0LdvX7Rt2xb//ve/MXXqVA0zk4/JZEKvXr0wf/58AMAdd9yB9PR0fPDBByxUavH3v/8dsbGxCA4O1iwHdv3QLZk+fTo2b96MHTt2oHXr1lqnIzVXV1d06NABPXv2xIIFC9CtWze88847WqcllYMHDyI3Nxc9evSAi4sLXFxcsGvXLixfvhwuLi4oKyvTOkWpNW/eHJ06dcLx48e1TkU6QUFBVS4KOnfuzK6yWpw6dQrbtm3D448/rmkebFGhelEUBU8//TQ2bNiAnTt3clBaPZhMJhQXF2udhlSGDh2KI0eOWB179NFHER4ejhdffBHOzs4aZeYYrly5gszMTDzyyCNapyKd6OjoKkso/Prrr2jbtq1GGclv9erVCAgIwOjRozXNg4VKJVeuXLG6GsnKykJaWhp8fX3Rpk0bDTOTS3x8PNatW4cvv/wS3t7eyMnJAQAYDAa4u7trnJ18EhISEBsbizZt2qCgoADr1q3Dzp07sWXLFq1Tk4q3t3eVcU6enp7w8/Pj+KdqzJo1C2PGjEHbtm1x9uxZzJkzB87Ozpg4caLWqUnn2WefxZ133on58+fjgQcewP79+7Fy5UqsXLlS69SkZDKZsHr1asTFxcHFReNSQSErO3bsUABUucXFxWmdmlSqO0cAlNWrV2udmpQee+wxpW3btoqrq6vi7++vDB06VPn222+1TsshDB48WHnmmWe0TkNKDz74oBIUFKS4uroqt912m/Lggw8qx48f1zotaW3atEmJjIxU9Hq9Eh4erqxcuVLrlKS1ZcsWBYBy9OhRrVNRdIqiKNqUSERERES142BaIiIikhYLFSIiIpIWCxUiIiKSFgsVIiIikhYLFSIiIpIWCxUiIiKSFgsVIiIikhYLFSJyKDqdDhs3btQ6DSKyExYqRKS6KVOmQKfTWW5+fn6IiYnBjz/+KHwfc+fORffu3RsuSSJyCCxUiKhBxMTEIDs7G9nZ2fjuu+/g4uKCP/zhD1qnRUQOhoUKETUIvV6PwMBABAYGonv37pg9ezbOnDmD8+fPAwBefPFFdOrUCR4eHmjfvj1effVVlJaWAgDWrFmDxMREHD582NIqs2bNGst9X7hwAePGjYOHhwc6duyIr776yvK7S5cuYdKkSfD394e7uzs6duyI1atX2/W5E5F6uHsyETW4K1euYO3atejQoQP8/PwAlO+UvGbNGgQHB+PIkSN44okn4O3tjRdeeAEPPvgg0tPTkZKSgm3btgEo35nbLDExEW+++SYWL16Md999F5MmTcKpU6fg6+uLV199FRkZGfjmm2/QsmVLHD9+HNeuXdPkeRPRrWOhQkQNYvPmzfDy8gIAFBYWIigoCJs3b4aTU3lD7iuvvGKJbdeuHWbNmoXk5GS88MILcHd3h5eXF1xcXBAYGFjlvqdMmYKJEycCAObPn4/ly5dj//79iImJwenTp3HHHXegV69elvsmIsfFrh8iahBDhgxBWloa0tLSsH//fowcORKxsbE4deoUAGD9+vWIjo5GYGAgvLy88Morr+D06dNC9x0VFWX5t6enJ3x8fJCbmwsAmDZtGpKTk9G9e3e88MIL2LNnj/pPjojshoUKETUIT09PdOjQAR06dEDv3r3xt7/9DYWFhVi1ahX27t2LSZMmYdSoUdi8eTP+7//+Dy+//DJKSkqE7rtZs2ZWP+t0OphMJgCwFEPPPvsszp49i6FDh2LWrFmqPz8isg92/RCRXeh0Ojg5OeHatWvYs2cP2rZti5dfftnye3NLi5mrqyvKysrq9Vj+/v6Ii4tDXFwcBg4ciOeffx5vvfXWLeVPRNpgoUJEDaK4uBg5OTkAymfivPfee7hy5QrGjBmD/Px8nD59GsnJyejduzf+85//YMOGDVb/v127dsjKykJaWhpat24Nb29v6PX6Oh/3tddeQ8+ePdGlSxcUFxdj8+bN6Ny5c4M8RyJqeOz6IaIGkZKSgqCgIAQFBaFv375ITU3Fp59+irvuugtjx47Fs88+i+nTp6N79+7Ys2cPXn31Vav/P378eMTExGDIkCHw9/fHv/71L6HHdXV1RUJCAqKiojBo0CA4OzsjOTm5IZ4iEdmBTlEUReskiIiIiKrDFhUiIiKSFgsVIiIikhYLFSIiIpIWCxUiIiKSFgsVIiIikhYLFSIiIpIWCxUiIiKSFgsVIiIikhYLFSIiIpIWCxUiIiKSFgsVIiIikhYLFSIiIpLW/wMfcZw0ZKhu9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625" y="2127995"/>
            <a:ext cx="4038600" cy="3168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2116915"/>
            <a:ext cx="4038600" cy="3190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711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625" y="2048782"/>
            <a:ext cx="4038600" cy="332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0600" y="2060897"/>
            <a:ext cx="4038600" cy="3302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7094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INTRODUCING  LINEAR REGRESSION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first have to split our data into the train data and the test data.</a:t>
            </a:r>
          </a:p>
          <a:p>
            <a:r>
              <a:rPr lang="en-US" dirty="0" smtClean="0"/>
              <a:t>This method is used to measure the accuracy of your model,</a:t>
            </a:r>
          </a:p>
          <a:p>
            <a:pPr marL="0" indent="0">
              <a:buNone/>
            </a:pPr>
            <a:r>
              <a:rPr lang="en-US" dirty="0" smtClean="0"/>
              <a:t>It works by using 80% of the data for training and 20% for testing.</a:t>
            </a:r>
          </a:p>
          <a:p>
            <a:pPr marL="0" indent="0">
              <a:buNone/>
            </a:pPr>
            <a:r>
              <a:rPr lang="en-US" dirty="0" smtClean="0"/>
              <a:t>It is imported from </a:t>
            </a:r>
            <a:r>
              <a:rPr lang="en-US" dirty="0" err="1" smtClean="0"/>
              <a:t>sklearn.model</a:t>
            </a:r>
            <a:r>
              <a:rPr lang="en-US" dirty="0" smtClean="0"/>
              <a:t>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271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8637</TotalTime>
  <Words>355</Words>
  <Application>Microsoft Office PowerPoint</Application>
  <PresentationFormat>On-screen Show (4:3)</PresentationFormat>
  <Paragraphs>45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HOUSE PRICING PREDICTION MODEL</vt:lpstr>
      <vt:lpstr>LIBRARIES AND DATA SETS USED</vt:lpstr>
      <vt:lpstr>DATA SET</vt:lpstr>
      <vt:lpstr>STEP 1: IMPORTING THE DATA SET</vt:lpstr>
      <vt:lpstr>STEP2:DATA ANALYSIS</vt:lpstr>
      <vt:lpstr>VARIOUS COMPARISONS MADE</vt:lpstr>
      <vt:lpstr>PowerPoint Presentation</vt:lpstr>
      <vt:lpstr>PowerPoint Presentation</vt:lpstr>
      <vt:lpstr>INTRODUCING  LINEAR REGRESSION MODEL</vt:lpstr>
      <vt:lpstr>PowerPoint Presentation</vt:lpstr>
      <vt:lpstr>PowerPoint Presentation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PRICING PREDICTION MODEL</dc:title>
  <dc:creator>fifi</dc:creator>
  <cp:lastModifiedBy>fifi</cp:lastModifiedBy>
  <cp:revision>6</cp:revision>
  <dcterms:created xsi:type="dcterms:W3CDTF">2023-03-31T18:12:45Z</dcterms:created>
  <dcterms:modified xsi:type="dcterms:W3CDTF">2023-04-06T18:10:23Z</dcterms:modified>
</cp:coreProperties>
</file>