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
  </p:notesMasterIdLst>
  <p:sldIdLst>
    <p:sldId id="257" r:id="rId2"/>
  </p:sldIdLst>
  <p:sldSz cx="42803763" cy="30275213"/>
  <p:notesSz cx="6858000" cy="9144000"/>
  <p:defaultTextStyle>
    <a:defPPr>
      <a:defRPr lang="en-US"/>
    </a:defPPr>
    <a:lvl1pPr marL="0" algn="l" defTabSz="557052" rtl="0" eaLnBrk="1" latinLnBrk="0" hangingPunct="1">
      <a:defRPr sz="2193" kern="1200">
        <a:solidFill>
          <a:schemeClr val="tx1"/>
        </a:solidFill>
        <a:latin typeface="+mn-lt"/>
        <a:ea typeface="+mn-ea"/>
        <a:cs typeface="+mn-cs"/>
      </a:defRPr>
    </a:lvl1pPr>
    <a:lvl2pPr marL="557052" algn="l" defTabSz="557052" rtl="0" eaLnBrk="1" latinLnBrk="0" hangingPunct="1">
      <a:defRPr sz="2193" kern="1200">
        <a:solidFill>
          <a:schemeClr val="tx1"/>
        </a:solidFill>
        <a:latin typeface="+mn-lt"/>
        <a:ea typeface="+mn-ea"/>
        <a:cs typeface="+mn-cs"/>
      </a:defRPr>
    </a:lvl2pPr>
    <a:lvl3pPr marL="1114105" algn="l" defTabSz="557052" rtl="0" eaLnBrk="1" latinLnBrk="0" hangingPunct="1">
      <a:defRPr sz="2193" kern="1200">
        <a:solidFill>
          <a:schemeClr val="tx1"/>
        </a:solidFill>
        <a:latin typeface="+mn-lt"/>
        <a:ea typeface="+mn-ea"/>
        <a:cs typeface="+mn-cs"/>
      </a:defRPr>
    </a:lvl3pPr>
    <a:lvl4pPr marL="1671157" algn="l" defTabSz="557052" rtl="0" eaLnBrk="1" latinLnBrk="0" hangingPunct="1">
      <a:defRPr sz="2193" kern="1200">
        <a:solidFill>
          <a:schemeClr val="tx1"/>
        </a:solidFill>
        <a:latin typeface="+mn-lt"/>
        <a:ea typeface="+mn-ea"/>
        <a:cs typeface="+mn-cs"/>
      </a:defRPr>
    </a:lvl4pPr>
    <a:lvl5pPr marL="2228210" algn="l" defTabSz="557052" rtl="0" eaLnBrk="1" latinLnBrk="0" hangingPunct="1">
      <a:defRPr sz="2193" kern="1200">
        <a:solidFill>
          <a:schemeClr val="tx1"/>
        </a:solidFill>
        <a:latin typeface="+mn-lt"/>
        <a:ea typeface="+mn-ea"/>
        <a:cs typeface="+mn-cs"/>
      </a:defRPr>
    </a:lvl5pPr>
    <a:lvl6pPr marL="2785262" algn="l" defTabSz="557052" rtl="0" eaLnBrk="1" latinLnBrk="0" hangingPunct="1">
      <a:defRPr sz="2193" kern="1200">
        <a:solidFill>
          <a:schemeClr val="tx1"/>
        </a:solidFill>
        <a:latin typeface="+mn-lt"/>
        <a:ea typeface="+mn-ea"/>
        <a:cs typeface="+mn-cs"/>
      </a:defRPr>
    </a:lvl6pPr>
    <a:lvl7pPr marL="3342315" algn="l" defTabSz="557052" rtl="0" eaLnBrk="1" latinLnBrk="0" hangingPunct="1">
      <a:defRPr sz="2193" kern="1200">
        <a:solidFill>
          <a:schemeClr val="tx1"/>
        </a:solidFill>
        <a:latin typeface="+mn-lt"/>
        <a:ea typeface="+mn-ea"/>
        <a:cs typeface="+mn-cs"/>
      </a:defRPr>
    </a:lvl7pPr>
    <a:lvl8pPr marL="3899367" algn="l" defTabSz="557052" rtl="0" eaLnBrk="1" latinLnBrk="0" hangingPunct="1">
      <a:defRPr sz="2193" kern="1200">
        <a:solidFill>
          <a:schemeClr val="tx1"/>
        </a:solidFill>
        <a:latin typeface="+mn-lt"/>
        <a:ea typeface="+mn-ea"/>
        <a:cs typeface="+mn-cs"/>
      </a:defRPr>
    </a:lvl8pPr>
    <a:lvl9pPr marL="4456420" algn="l" defTabSz="557052" rtl="0" eaLnBrk="1" latinLnBrk="0" hangingPunct="1">
      <a:defRPr sz="21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2" userDrawn="1">
          <p15:clr>
            <a:srgbClr val="A4A3A4"/>
          </p15:clr>
        </p15:guide>
        <p15:guide id="5" orient="horz" pos="11554" userDrawn="1">
          <p15:clr>
            <a:srgbClr val="A4A3A4"/>
          </p15:clr>
        </p15:guide>
        <p15:guide id="6" pos="1348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琳 周" initials="凡周" lastIdx="1" clrIdx="0">
    <p:extLst>
      <p:ext uri="{19B8F6BF-5375-455C-9EA6-DF929625EA0E}">
        <p15:presenceInfo xmlns:p15="http://schemas.microsoft.com/office/powerpoint/2012/main" userId="8502abd949213b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1E6093"/>
    <a:srgbClr val="02558C"/>
    <a:srgbClr val="FFFFFF"/>
    <a:srgbClr val="E7E7EF"/>
    <a:srgbClr val="141464"/>
    <a:srgbClr val="000066"/>
    <a:srgbClr val="CC3300"/>
    <a:srgbClr val="F6F3CC"/>
    <a:srgbClr val="F8C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5110" autoAdjust="0"/>
  </p:normalViewPr>
  <p:slideViewPr>
    <p:cSldViewPr snapToGrid="0" showGuides="1">
      <p:cViewPr>
        <p:scale>
          <a:sx n="66" d="100"/>
          <a:sy n="66" d="100"/>
        </p:scale>
        <p:origin x="-6120" y="-868"/>
      </p:cViewPr>
      <p:guideLst>
        <p:guide orient="horz" pos="2822"/>
        <p:guide orient="horz" pos="11554"/>
        <p:guide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E3138-58E5-40D9-BAAB-DC6D3C8BD2BD}"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64C20-4FA1-49CB-92DB-360682671853}" type="slidenum">
              <a:rPr lang="zh-CN" altLang="en-US" smtClean="0"/>
              <a:t>‹#›</a:t>
            </a:fld>
            <a:endParaRPr lang="zh-CN" altLang="en-US"/>
          </a:p>
        </p:txBody>
      </p:sp>
    </p:spTree>
    <p:extLst>
      <p:ext uri="{BB962C8B-B14F-4D97-AF65-F5344CB8AC3E}">
        <p14:creationId xmlns:p14="http://schemas.microsoft.com/office/powerpoint/2010/main" val="2266577848"/>
      </p:ext>
    </p:extLst>
  </p:cSld>
  <p:clrMap bg1="lt1" tx1="dk1" bg2="lt2" tx2="dk2" accent1="accent1" accent2="accent2" accent3="accent3" accent4="accent4" accent5="accent5" accent6="accent6" hlink="hlink" folHlink="folHlink"/>
  <p:notesStyle>
    <a:lvl1pPr marL="0" algn="l" defTabSz="1114105" rtl="0" eaLnBrk="1" latinLnBrk="0" hangingPunct="1">
      <a:defRPr sz="1462" kern="1200">
        <a:solidFill>
          <a:schemeClr val="tx1"/>
        </a:solidFill>
        <a:latin typeface="+mn-lt"/>
        <a:ea typeface="+mn-ea"/>
        <a:cs typeface="+mn-cs"/>
      </a:defRPr>
    </a:lvl1pPr>
    <a:lvl2pPr marL="557052" algn="l" defTabSz="1114105" rtl="0" eaLnBrk="1" latinLnBrk="0" hangingPunct="1">
      <a:defRPr sz="1462" kern="1200">
        <a:solidFill>
          <a:schemeClr val="tx1"/>
        </a:solidFill>
        <a:latin typeface="+mn-lt"/>
        <a:ea typeface="+mn-ea"/>
        <a:cs typeface="+mn-cs"/>
      </a:defRPr>
    </a:lvl2pPr>
    <a:lvl3pPr marL="1114105" algn="l" defTabSz="1114105" rtl="0" eaLnBrk="1" latinLnBrk="0" hangingPunct="1">
      <a:defRPr sz="1462" kern="1200">
        <a:solidFill>
          <a:schemeClr val="tx1"/>
        </a:solidFill>
        <a:latin typeface="+mn-lt"/>
        <a:ea typeface="+mn-ea"/>
        <a:cs typeface="+mn-cs"/>
      </a:defRPr>
    </a:lvl3pPr>
    <a:lvl4pPr marL="1671157" algn="l" defTabSz="1114105" rtl="0" eaLnBrk="1" latinLnBrk="0" hangingPunct="1">
      <a:defRPr sz="1462" kern="1200">
        <a:solidFill>
          <a:schemeClr val="tx1"/>
        </a:solidFill>
        <a:latin typeface="+mn-lt"/>
        <a:ea typeface="+mn-ea"/>
        <a:cs typeface="+mn-cs"/>
      </a:defRPr>
    </a:lvl4pPr>
    <a:lvl5pPr marL="2228210" algn="l" defTabSz="1114105" rtl="0" eaLnBrk="1" latinLnBrk="0" hangingPunct="1">
      <a:defRPr sz="1462" kern="1200">
        <a:solidFill>
          <a:schemeClr val="tx1"/>
        </a:solidFill>
        <a:latin typeface="+mn-lt"/>
        <a:ea typeface="+mn-ea"/>
        <a:cs typeface="+mn-cs"/>
      </a:defRPr>
    </a:lvl5pPr>
    <a:lvl6pPr marL="2785262" algn="l" defTabSz="1114105" rtl="0" eaLnBrk="1" latinLnBrk="0" hangingPunct="1">
      <a:defRPr sz="1462" kern="1200">
        <a:solidFill>
          <a:schemeClr val="tx1"/>
        </a:solidFill>
        <a:latin typeface="+mn-lt"/>
        <a:ea typeface="+mn-ea"/>
        <a:cs typeface="+mn-cs"/>
      </a:defRPr>
    </a:lvl6pPr>
    <a:lvl7pPr marL="3342315" algn="l" defTabSz="1114105" rtl="0" eaLnBrk="1" latinLnBrk="0" hangingPunct="1">
      <a:defRPr sz="1462" kern="1200">
        <a:solidFill>
          <a:schemeClr val="tx1"/>
        </a:solidFill>
        <a:latin typeface="+mn-lt"/>
        <a:ea typeface="+mn-ea"/>
        <a:cs typeface="+mn-cs"/>
      </a:defRPr>
    </a:lvl7pPr>
    <a:lvl8pPr marL="3899367" algn="l" defTabSz="1114105" rtl="0" eaLnBrk="1" latinLnBrk="0" hangingPunct="1">
      <a:defRPr sz="1462" kern="1200">
        <a:solidFill>
          <a:schemeClr val="tx1"/>
        </a:solidFill>
        <a:latin typeface="+mn-lt"/>
        <a:ea typeface="+mn-ea"/>
        <a:cs typeface="+mn-cs"/>
      </a:defRPr>
    </a:lvl8pPr>
    <a:lvl9pPr marL="4456420" algn="l" defTabSz="1114105" rtl="0" eaLnBrk="1" latinLnBrk="0" hangingPunct="1">
      <a:defRPr sz="14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143000"/>
            <a:ext cx="436245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A64C20-4FA1-49CB-92DB-360682671853}" type="slidenum">
              <a:rPr lang="zh-CN" altLang="en-US" smtClean="0"/>
              <a:t>1</a:t>
            </a:fld>
            <a:endParaRPr lang="zh-CN" altLang="en-US"/>
          </a:p>
        </p:txBody>
      </p:sp>
    </p:spTree>
    <p:extLst>
      <p:ext uri="{BB962C8B-B14F-4D97-AF65-F5344CB8AC3E}">
        <p14:creationId xmlns:p14="http://schemas.microsoft.com/office/powerpoint/2010/main" val="61092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3" y="4954767"/>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9"/>
            <a:ext cx="32102822" cy="7309499"/>
          </a:xfrm>
        </p:spPr>
        <p:txBody>
          <a:bodyPr/>
          <a:lstStyle>
            <a:lvl1pPr marL="0" indent="0" algn="ctr">
              <a:buNone/>
              <a:defRPr sz="10596"/>
            </a:lvl1pPr>
            <a:lvl2pPr marL="2018384" indent="0" algn="ctr">
              <a:buNone/>
              <a:defRPr sz="8829"/>
            </a:lvl2pPr>
            <a:lvl3pPr marL="4036768" indent="0" algn="ctr">
              <a:buNone/>
              <a:defRPr sz="7946"/>
            </a:lvl3pPr>
            <a:lvl4pPr marL="6055152" indent="0" algn="ctr">
              <a:buNone/>
              <a:defRPr sz="7063"/>
            </a:lvl4pPr>
            <a:lvl5pPr marL="8073537" indent="0" algn="ctr">
              <a:buNone/>
              <a:defRPr sz="7063"/>
            </a:lvl5pPr>
            <a:lvl6pPr marL="10091922" indent="0" algn="ctr">
              <a:buNone/>
              <a:defRPr sz="7063"/>
            </a:lvl6pPr>
            <a:lvl7pPr marL="12110306" indent="0" algn="ctr">
              <a:buNone/>
              <a:defRPr sz="7063"/>
            </a:lvl7pPr>
            <a:lvl8pPr marL="14128690" indent="0" algn="ctr">
              <a:buNone/>
              <a:defRPr sz="7063"/>
            </a:lvl8pPr>
            <a:lvl9pPr marL="16147075"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189065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236350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6"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2" y="1611875"/>
            <a:ext cx="271536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87070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51026" y="565481"/>
            <a:ext cx="27431777" cy="2992479"/>
          </a:xfrm>
        </p:spPr>
        <p:txBody>
          <a:bodyPr>
            <a:noAutofit/>
          </a:bodyPr>
          <a:lstStyle>
            <a:lvl1pPr>
              <a:defRPr sz="4194">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1577" y="4325038"/>
            <a:ext cx="13361315" cy="25109206"/>
          </a:xfrm>
        </p:spPr>
        <p:txBody>
          <a:bodyPr>
            <a:normAutofit/>
          </a:bodyPr>
          <a:lstStyle>
            <a:lvl1pPr marL="391017" indent="-391017">
              <a:buNone/>
              <a:defRPr sz="2765">
                <a:latin typeface="Arial"/>
                <a:cs typeface="Arial"/>
              </a:defRPr>
            </a:lvl1pPr>
            <a:lvl2pPr marL="756048" indent="-624884">
              <a:buFont typeface="Wingdings" charset="2"/>
              <a:buChar char="Ø"/>
              <a:defRPr sz="2192">
                <a:latin typeface="Arial"/>
                <a:cs typeface="Arial"/>
              </a:defRPr>
            </a:lvl2pPr>
            <a:lvl3pPr marL="885974" indent="-520943">
              <a:defRPr sz="1811">
                <a:latin typeface="Arial"/>
                <a:cs typeface="Arial"/>
              </a:defRPr>
            </a:lvl3pPr>
            <a:lvl4pPr marL="1145825" indent="-624884">
              <a:defRPr sz="1525">
                <a:latin typeface="Arial"/>
                <a:cs typeface="Arial"/>
              </a:defRPr>
            </a:lvl4pPr>
            <a:lvl5pPr marL="1380932" indent="-1380932">
              <a:defRPr sz="2192"/>
            </a:lvl5pPr>
            <a:lvl6pPr>
              <a:defRPr sz="4955"/>
            </a:lvl6pPr>
            <a:lvl7pPr>
              <a:defRPr sz="4955"/>
            </a:lvl7pPr>
            <a:lvl8pPr>
              <a:defRPr sz="4955"/>
            </a:lvl8pPr>
            <a:lvl9pPr>
              <a:defRPr sz="49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09771" y="4325038"/>
            <a:ext cx="13361315" cy="25109206"/>
          </a:xfrm>
        </p:spPr>
        <p:txBody>
          <a:bodyPr>
            <a:normAutofit/>
          </a:bodyPr>
          <a:lstStyle>
            <a:lvl1pPr marL="391017" indent="-391017">
              <a:buNone/>
              <a:defRPr sz="2765">
                <a:latin typeface="Arial"/>
                <a:cs typeface="Arial"/>
              </a:defRPr>
            </a:lvl1pPr>
            <a:lvl2pPr marL="756048" indent="-624884">
              <a:buFont typeface="Wingdings" charset="2"/>
              <a:buChar char="Ø"/>
              <a:defRPr sz="2192">
                <a:latin typeface="Arial"/>
                <a:cs typeface="Arial"/>
              </a:defRPr>
            </a:lvl2pPr>
            <a:lvl3pPr marL="885974" indent="-520943">
              <a:defRPr sz="1811">
                <a:latin typeface="Arial"/>
                <a:cs typeface="Arial"/>
              </a:defRPr>
            </a:lvl3pPr>
            <a:lvl4pPr marL="1145825" indent="-624884">
              <a:defRPr sz="1525">
                <a:latin typeface="Arial"/>
                <a:cs typeface="Arial"/>
              </a:defRPr>
            </a:lvl4pPr>
            <a:lvl5pPr marL="1380932" indent="-1380932">
              <a:defRPr sz="2192"/>
            </a:lvl5pPr>
            <a:lvl6pPr>
              <a:defRPr sz="4955"/>
            </a:lvl6pPr>
            <a:lvl7pPr>
              <a:defRPr sz="4955"/>
            </a:lvl7pPr>
            <a:lvl8pPr>
              <a:defRPr sz="4955"/>
            </a:lvl8pPr>
            <a:lvl9pPr>
              <a:defRPr sz="49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847965" y="4325038"/>
            <a:ext cx="13361315" cy="25109206"/>
          </a:xfrm>
        </p:spPr>
        <p:txBody>
          <a:bodyPr>
            <a:normAutofit/>
          </a:bodyPr>
          <a:lstStyle>
            <a:lvl1pPr marL="391017" indent="-391017">
              <a:buNone/>
              <a:defRPr sz="2765">
                <a:latin typeface="Arial"/>
                <a:cs typeface="Arial"/>
              </a:defRPr>
            </a:lvl1pPr>
            <a:lvl2pPr marL="756048" indent="-624884">
              <a:buFont typeface="Wingdings" charset="2"/>
              <a:buChar char="Ø"/>
              <a:defRPr sz="2192">
                <a:latin typeface="Arial"/>
                <a:cs typeface="Arial"/>
              </a:defRPr>
            </a:lvl2pPr>
            <a:lvl3pPr marL="885974" indent="-520943">
              <a:defRPr sz="1811">
                <a:latin typeface="Arial"/>
                <a:cs typeface="Arial"/>
              </a:defRPr>
            </a:lvl3pPr>
            <a:lvl4pPr marL="1145825" indent="-624884">
              <a:defRPr sz="1525">
                <a:latin typeface="Arial"/>
                <a:cs typeface="Arial"/>
              </a:defRPr>
            </a:lvl4pPr>
            <a:lvl5pPr marL="1380932" indent="-1380932">
              <a:defRPr sz="2192"/>
            </a:lvl5pPr>
            <a:lvl6pPr>
              <a:defRPr sz="4955"/>
            </a:lvl6pPr>
            <a:lvl7pPr>
              <a:defRPr sz="4955"/>
            </a:lvl7pPr>
            <a:lvl8pPr>
              <a:defRPr sz="4955"/>
            </a:lvl8pPr>
            <a:lvl9pPr>
              <a:defRPr sz="49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094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83837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90"/>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6"/>
            <a:ext cx="36918246" cy="6622701"/>
          </a:xfrm>
        </p:spPr>
        <p:txBody>
          <a:bodyPr/>
          <a:lstStyle>
            <a:lvl1pPr marL="0" indent="0">
              <a:buNone/>
              <a:defRPr sz="10596">
                <a:solidFill>
                  <a:schemeClr val="tx1"/>
                </a:solidFill>
              </a:defRPr>
            </a:lvl1pPr>
            <a:lvl2pPr marL="2018384" indent="0">
              <a:buNone/>
              <a:defRPr sz="8829">
                <a:solidFill>
                  <a:schemeClr val="tx1">
                    <a:tint val="75000"/>
                  </a:schemeClr>
                </a:solidFill>
              </a:defRPr>
            </a:lvl2pPr>
            <a:lvl3pPr marL="4036768" indent="0">
              <a:buNone/>
              <a:defRPr sz="7946">
                <a:solidFill>
                  <a:schemeClr val="tx1">
                    <a:tint val="75000"/>
                  </a:schemeClr>
                </a:solidFill>
              </a:defRPr>
            </a:lvl3pPr>
            <a:lvl4pPr marL="6055152" indent="0">
              <a:buNone/>
              <a:defRPr sz="7063">
                <a:solidFill>
                  <a:schemeClr val="tx1">
                    <a:tint val="75000"/>
                  </a:schemeClr>
                </a:solidFill>
              </a:defRPr>
            </a:lvl4pPr>
            <a:lvl5pPr marL="8073537" indent="0">
              <a:buNone/>
              <a:defRPr sz="7063">
                <a:solidFill>
                  <a:schemeClr val="tx1">
                    <a:tint val="75000"/>
                  </a:schemeClr>
                </a:solidFill>
              </a:defRPr>
            </a:lvl5pPr>
            <a:lvl6pPr marL="10091922" indent="0">
              <a:buNone/>
              <a:defRPr sz="7063">
                <a:solidFill>
                  <a:schemeClr val="tx1">
                    <a:tint val="75000"/>
                  </a:schemeClr>
                </a:solidFill>
              </a:defRPr>
            </a:lvl6pPr>
            <a:lvl7pPr marL="12110306" indent="0">
              <a:buNone/>
              <a:defRPr sz="7063">
                <a:solidFill>
                  <a:schemeClr val="tx1">
                    <a:tint val="75000"/>
                  </a:schemeClr>
                </a:solidFill>
              </a:defRPr>
            </a:lvl7pPr>
            <a:lvl8pPr marL="14128690" indent="0">
              <a:buNone/>
              <a:defRPr sz="7063">
                <a:solidFill>
                  <a:schemeClr val="tx1">
                    <a:tint val="75000"/>
                  </a:schemeClr>
                </a:solidFill>
              </a:defRPr>
            </a:lvl8pPr>
            <a:lvl9pPr marL="16147075" indent="0">
              <a:buNone/>
              <a:defRPr sz="706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174418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60" y="8059376"/>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6" y="8059376"/>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297126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5"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6" b="1"/>
            </a:lvl1pPr>
            <a:lvl2pPr marL="2018384" indent="0">
              <a:buNone/>
              <a:defRPr sz="8829" b="1"/>
            </a:lvl2pPr>
            <a:lvl3pPr marL="4036768" indent="0">
              <a:buNone/>
              <a:defRPr sz="7946" b="1"/>
            </a:lvl3pPr>
            <a:lvl4pPr marL="6055152" indent="0">
              <a:buNone/>
              <a:defRPr sz="7063" b="1"/>
            </a:lvl4pPr>
            <a:lvl5pPr marL="8073537" indent="0">
              <a:buNone/>
              <a:defRPr sz="7063" b="1"/>
            </a:lvl5pPr>
            <a:lvl6pPr marL="10091922" indent="0">
              <a:buNone/>
              <a:defRPr sz="7063" b="1"/>
            </a:lvl6pPr>
            <a:lvl7pPr marL="12110306" indent="0">
              <a:buNone/>
              <a:defRPr sz="7063" b="1"/>
            </a:lvl7pPr>
            <a:lvl8pPr marL="14128690" indent="0">
              <a:buNone/>
              <a:defRPr sz="7063" b="1"/>
            </a:lvl8pPr>
            <a:lvl9pPr marL="16147075" indent="0">
              <a:buNone/>
              <a:defRPr sz="7063" b="1"/>
            </a:lvl9pPr>
          </a:lstStyle>
          <a:p>
            <a:pPr lvl="0"/>
            <a:r>
              <a:rPr lang="en-US"/>
              <a:t>Edit Master text styles</a:t>
            </a:r>
          </a:p>
        </p:txBody>
      </p:sp>
      <p:sp>
        <p:nvSpPr>
          <p:cNvPr id="4" name="Content Placeholder 3"/>
          <p:cNvSpPr>
            <a:spLocks noGrp="1"/>
          </p:cNvSpPr>
          <p:nvPr>
            <p:ph sz="half" idx="2"/>
          </p:nvPr>
        </p:nvSpPr>
        <p:spPr>
          <a:xfrm>
            <a:off x="2948339" y="11058865"/>
            <a:ext cx="1810799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6" b="1"/>
            </a:lvl1pPr>
            <a:lvl2pPr marL="2018384" indent="0">
              <a:buNone/>
              <a:defRPr sz="8829" b="1"/>
            </a:lvl2pPr>
            <a:lvl3pPr marL="4036768" indent="0">
              <a:buNone/>
              <a:defRPr sz="7946" b="1"/>
            </a:lvl3pPr>
            <a:lvl4pPr marL="6055152" indent="0">
              <a:buNone/>
              <a:defRPr sz="7063" b="1"/>
            </a:lvl4pPr>
            <a:lvl5pPr marL="8073537" indent="0">
              <a:buNone/>
              <a:defRPr sz="7063" b="1"/>
            </a:lvl5pPr>
            <a:lvl6pPr marL="10091922" indent="0">
              <a:buNone/>
              <a:defRPr sz="7063" b="1"/>
            </a:lvl6pPr>
            <a:lvl7pPr marL="12110306" indent="0">
              <a:buNone/>
              <a:defRPr sz="7063" b="1"/>
            </a:lvl7pPr>
            <a:lvl8pPr marL="14128690" indent="0">
              <a:buNone/>
              <a:defRPr sz="7063" b="1"/>
            </a:lvl8pPr>
            <a:lvl9pPr marL="16147075" indent="0">
              <a:buNone/>
              <a:defRPr sz="7063" b="1"/>
            </a:lvl9pPr>
          </a:lstStyle>
          <a:p>
            <a:pPr lvl="0"/>
            <a:r>
              <a:rPr lang="en-US"/>
              <a:t>Edit Master text styles</a:t>
            </a:r>
          </a:p>
        </p:txBody>
      </p:sp>
      <p:sp>
        <p:nvSpPr>
          <p:cNvPr id="6" name="Content Placeholder 5"/>
          <p:cNvSpPr>
            <a:spLocks noGrp="1"/>
          </p:cNvSpPr>
          <p:nvPr>
            <p:ph sz="quarter" idx="4"/>
          </p:nvPr>
        </p:nvSpPr>
        <p:spPr>
          <a:xfrm>
            <a:off x="21669408" y="11058865"/>
            <a:ext cx="181971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65257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6010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213538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5"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5" y="4359077"/>
            <a:ext cx="21669405" cy="21515024"/>
          </a:xfrm>
        </p:spPr>
        <p:txBody>
          <a:bodyPr/>
          <a:lstStyle>
            <a:lvl1pPr>
              <a:defRPr sz="14127"/>
            </a:lvl1pPr>
            <a:lvl2pPr>
              <a:defRPr sz="12361"/>
            </a:lvl2pPr>
            <a:lvl3pPr>
              <a:defRPr sz="10596"/>
            </a:lvl3pPr>
            <a:lvl4pPr>
              <a:defRPr sz="8829"/>
            </a:lvl4pPr>
            <a:lvl5pPr>
              <a:defRPr sz="8829"/>
            </a:lvl5pPr>
            <a:lvl6pPr>
              <a:defRPr sz="8829"/>
            </a:lvl6pPr>
            <a:lvl7pPr>
              <a:defRPr sz="8829"/>
            </a:lvl7pPr>
            <a:lvl8pPr>
              <a:defRPr sz="8829"/>
            </a:lvl8pPr>
            <a:lvl9pPr>
              <a:defRPr sz="882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5" y="9082566"/>
            <a:ext cx="13805328" cy="16826573"/>
          </a:xfrm>
        </p:spPr>
        <p:txBody>
          <a:bodyPr/>
          <a:lstStyle>
            <a:lvl1pPr marL="0" indent="0">
              <a:buNone/>
              <a:defRPr sz="7063"/>
            </a:lvl1pPr>
            <a:lvl2pPr marL="2018384" indent="0">
              <a:buNone/>
              <a:defRPr sz="6180"/>
            </a:lvl2pPr>
            <a:lvl3pPr marL="4036768" indent="0">
              <a:buNone/>
              <a:defRPr sz="5298"/>
            </a:lvl3pPr>
            <a:lvl4pPr marL="6055152" indent="0">
              <a:buNone/>
              <a:defRPr sz="4415"/>
            </a:lvl4pPr>
            <a:lvl5pPr marL="8073537" indent="0">
              <a:buNone/>
              <a:defRPr sz="4415"/>
            </a:lvl5pPr>
            <a:lvl6pPr marL="10091922" indent="0">
              <a:buNone/>
              <a:defRPr sz="4415"/>
            </a:lvl6pPr>
            <a:lvl7pPr marL="12110306" indent="0">
              <a:buNone/>
              <a:defRPr sz="4415"/>
            </a:lvl7pPr>
            <a:lvl8pPr marL="14128690" indent="0">
              <a:buNone/>
              <a:defRPr sz="4415"/>
            </a:lvl8pPr>
            <a:lvl9pPr marL="16147075"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147137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5"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5" y="4359077"/>
            <a:ext cx="21669405" cy="21515024"/>
          </a:xfrm>
        </p:spPr>
        <p:txBody>
          <a:bodyPr anchor="t"/>
          <a:lstStyle>
            <a:lvl1pPr marL="0" indent="0">
              <a:buNone/>
              <a:defRPr sz="14127"/>
            </a:lvl1pPr>
            <a:lvl2pPr marL="2018384" indent="0">
              <a:buNone/>
              <a:defRPr sz="12361"/>
            </a:lvl2pPr>
            <a:lvl3pPr marL="4036768" indent="0">
              <a:buNone/>
              <a:defRPr sz="10596"/>
            </a:lvl3pPr>
            <a:lvl4pPr marL="6055152" indent="0">
              <a:buNone/>
              <a:defRPr sz="8829"/>
            </a:lvl4pPr>
            <a:lvl5pPr marL="8073537" indent="0">
              <a:buNone/>
              <a:defRPr sz="8829"/>
            </a:lvl5pPr>
            <a:lvl6pPr marL="10091922" indent="0">
              <a:buNone/>
              <a:defRPr sz="8829"/>
            </a:lvl6pPr>
            <a:lvl7pPr marL="12110306" indent="0">
              <a:buNone/>
              <a:defRPr sz="8829"/>
            </a:lvl7pPr>
            <a:lvl8pPr marL="14128690" indent="0">
              <a:buNone/>
              <a:defRPr sz="8829"/>
            </a:lvl8pPr>
            <a:lvl9pPr marL="16147075"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5" y="9082566"/>
            <a:ext cx="13805328" cy="16826573"/>
          </a:xfrm>
        </p:spPr>
        <p:txBody>
          <a:bodyPr/>
          <a:lstStyle>
            <a:lvl1pPr marL="0" indent="0">
              <a:buNone/>
              <a:defRPr sz="7063"/>
            </a:lvl1pPr>
            <a:lvl2pPr marL="2018384" indent="0">
              <a:buNone/>
              <a:defRPr sz="6180"/>
            </a:lvl2pPr>
            <a:lvl3pPr marL="4036768" indent="0">
              <a:buNone/>
              <a:defRPr sz="5298"/>
            </a:lvl3pPr>
            <a:lvl4pPr marL="6055152" indent="0">
              <a:buNone/>
              <a:defRPr sz="4415"/>
            </a:lvl4pPr>
            <a:lvl5pPr marL="8073537" indent="0">
              <a:buNone/>
              <a:defRPr sz="4415"/>
            </a:lvl5pPr>
            <a:lvl6pPr marL="10091922" indent="0">
              <a:buNone/>
              <a:defRPr sz="4415"/>
            </a:lvl6pPr>
            <a:lvl7pPr marL="12110306" indent="0">
              <a:buNone/>
              <a:defRPr sz="4415"/>
            </a:lvl7pPr>
            <a:lvl8pPr marL="14128690" indent="0">
              <a:buNone/>
              <a:defRPr sz="4415"/>
            </a:lvl8pPr>
            <a:lvl9pPr marL="16147075"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B14B4C60-A1DD-4B7D-958B-F5C6FA40AD27}"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363045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6"/>
            <a:ext cx="36918246"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60" y="28060646"/>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14B4C60-A1DD-4B7D-958B-F5C6FA40AD27}" type="datetimeFigureOut">
              <a:rPr lang="zh-CN" altLang="en-US" smtClean="0"/>
              <a:t>2023/5/5</a:t>
            </a:fld>
            <a:endParaRPr lang="zh-CN" altLang="en-US"/>
          </a:p>
        </p:txBody>
      </p:sp>
      <p:sp>
        <p:nvSpPr>
          <p:cNvPr id="5" name="Footer Placeholder 4"/>
          <p:cNvSpPr>
            <a:spLocks noGrp="1"/>
          </p:cNvSpPr>
          <p:nvPr>
            <p:ph type="ftr" sz="quarter" idx="3"/>
          </p:nvPr>
        </p:nvSpPr>
        <p:spPr>
          <a:xfrm>
            <a:off x="14178747" y="28060646"/>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230157" y="28060646"/>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EBBF513-B3C9-4BE4-9607-F5B01B9EBED6}" type="slidenum">
              <a:rPr lang="zh-CN" altLang="en-US" smtClean="0"/>
              <a:t>‹#›</a:t>
            </a:fld>
            <a:endParaRPr lang="zh-CN" altLang="en-US"/>
          </a:p>
        </p:txBody>
      </p:sp>
    </p:spTree>
    <p:extLst>
      <p:ext uri="{BB962C8B-B14F-4D97-AF65-F5344CB8AC3E}">
        <p14:creationId xmlns:p14="http://schemas.microsoft.com/office/powerpoint/2010/main" val="14626681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4036768" rtl="0" eaLnBrk="1" latinLnBrk="0" hangingPunct="1">
        <a:lnSpc>
          <a:spcPct val="90000"/>
        </a:lnSpc>
        <a:spcBef>
          <a:spcPct val="0"/>
        </a:spcBef>
        <a:buNone/>
        <a:defRPr sz="19425" kern="1200">
          <a:solidFill>
            <a:schemeClr val="tx1"/>
          </a:solidFill>
          <a:latin typeface="+mj-lt"/>
          <a:ea typeface="+mj-ea"/>
          <a:cs typeface="+mj-cs"/>
        </a:defRPr>
      </a:lvl1pPr>
    </p:titleStyle>
    <p:bodyStyle>
      <a:lvl1pPr marL="1009192" indent="-1009192" algn="l" defTabSz="4036768"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77" indent="-1009192" algn="l" defTabSz="4036768" rtl="0" eaLnBrk="1" latinLnBrk="0" hangingPunct="1">
        <a:lnSpc>
          <a:spcPct val="90000"/>
        </a:lnSpc>
        <a:spcBef>
          <a:spcPts val="2208"/>
        </a:spcBef>
        <a:buFont typeface="Arial" panose="020B0604020202020204" pitchFamily="34" charset="0"/>
        <a:buChar char="•"/>
        <a:defRPr sz="10596" kern="1200">
          <a:solidFill>
            <a:schemeClr val="tx1"/>
          </a:solidFill>
          <a:latin typeface="+mn-lt"/>
          <a:ea typeface="+mn-ea"/>
          <a:cs typeface="+mn-cs"/>
        </a:defRPr>
      </a:lvl2pPr>
      <a:lvl3pPr marL="5045961" indent="-1009192" algn="l" defTabSz="4036768" rtl="0" eaLnBrk="1" latinLnBrk="0" hangingPunct="1">
        <a:lnSpc>
          <a:spcPct val="90000"/>
        </a:lnSpc>
        <a:spcBef>
          <a:spcPts val="2208"/>
        </a:spcBef>
        <a:buFont typeface="Arial" panose="020B0604020202020204" pitchFamily="34" charset="0"/>
        <a:buChar char="•"/>
        <a:defRPr sz="8829" kern="1200">
          <a:solidFill>
            <a:schemeClr val="tx1"/>
          </a:solidFill>
          <a:latin typeface="+mn-lt"/>
          <a:ea typeface="+mn-ea"/>
          <a:cs typeface="+mn-cs"/>
        </a:defRPr>
      </a:lvl3pPr>
      <a:lvl4pPr marL="7064345"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4pPr>
      <a:lvl5pPr marL="9082729"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5pPr>
      <a:lvl6pPr marL="11101113"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6pPr>
      <a:lvl7pPr marL="13119498"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7pPr>
      <a:lvl8pPr marL="15137881"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8pPr>
      <a:lvl9pPr marL="17156267" indent="-1009192" algn="l" defTabSz="4036768" rtl="0" eaLnBrk="1" latinLnBrk="0" hangingPunct="1">
        <a:lnSpc>
          <a:spcPct val="90000"/>
        </a:lnSpc>
        <a:spcBef>
          <a:spcPts val="2208"/>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68" rtl="0" eaLnBrk="1" latinLnBrk="0" hangingPunct="1">
        <a:defRPr sz="7946" kern="1200">
          <a:solidFill>
            <a:schemeClr val="tx1"/>
          </a:solidFill>
          <a:latin typeface="+mn-lt"/>
          <a:ea typeface="+mn-ea"/>
          <a:cs typeface="+mn-cs"/>
        </a:defRPr>
      </a:lvl1pPr>
      <a:lvl2pPr marL="2018384" algn="l" defTabSz="4036768" rtl="0" eaLnBrk="1" latinLnBrk="0" hangingPunct="1">
        <a:defRPr sz="7946" kern="1200">
          <a:solidFill>
            <a:schemeClr val="tx1"/>
          </a:solidFill>
          <a:latin typeface="+mn-lt"/>
          <a:ea typeface="+mn-ea"/>
          <a:cs typeface="+mn-cs"/>
        </a:defRPr>
      </a:lvl2pPr>
      <a:lvl3pPr marL="4036768" algn="l" defTabSz="4036768" rtl="0" eaLnBrk="1" latinLnBrk="0" hangingPunct="1">
        <a:defRPr sz="7946" kern="1200">
          <a:solidFill>
            <a:schemeClr val="tx1"/>
          </a:solidFill>
          <a:latin typeface="+mn-lt"/>
          <a:ea typeface="+mn-ea"/>
          <a:cs typeface="+mn-cs"/>
        </a:defRPr>
      </a:lvl3pPr>
      <a:lvl4pPr marL="6055152" algn="l" defTabSz="4036768" rtl="0" eaLnBrk="1" latinLnBrk="0" hangingPunct="1">
        <a:defRPr sz="7946" kern="1200">
          <a:solidFill>
            <a:schemeClr val="tx1"/>
          </a:solidFill>
          <a:latin typeface="+mn-lt"/>
          <a:ea typeface="+mn-ea"/>
          <a:cs typeface="+mn-cs"/>
        </a:defRPr>
      </a:lvl4pPr>
      <a:lvl5pPr marL="8073537" algn="l" defTabSz="4036768" rtl="0" eaLnBrk="1" latinLnBrk="0" hangingPunct="1">
        <a:defRPr sz="7946" kern="1200">
          <a:solidFill>
            <a:schemeClr val="tx1"/>
          </a:solidFill>
          <a:latin typeface="+mn-lt"/>
          <a:ea typeface="+mn-ea"/>
          <a:cs typeface="+mn-cs"/>
        </a:defRPr>
      </a:lvl5pPr>
      <a:lvl6pPr marL="10091922" algn="l" defTabSz="4036768" rtl="0" eaLnBrk="1" latinLnBrk="0" hangingPunct="1">
        <a:defRPr sz="7946" kern="1200">
          <a:solidFill>
            <a:schemeClr val="tx1"/>
          </a:solidFill>
          <a:latin typeface="+mn-lt"/>
          <a:ea typeface="+mn-ea"/>
          <a:cs typeface="+mn-cs"/>
        </a:defRPr>
      </a:lvl6pPr>
      <a:lvl7pPr marL="12110306" algn="l" defTabSz="4036768" rtl="0" eaLnBrk="1" latinLnBrk="0" hangingPunct="1">
        <a:defRPr sz="7946" kern="1200">
          <a:solidFill>
            <a:schemeClr val="tx1"/>
          </a:solidFill>
          <a:latin typeface="+mn-lt"/>
          <a:ea typeface="+mn-ea"/>
          <a:cs typeface="+mn-cs"/>
        </a:defRPr>
      </a:lvl7pPr>
      <a:lvl8pPr marL="14128690" algn="l" defTabSz="4036768" rtl="0" eaLnBrk="1" latinLnBrk="0" hangingPunct="1">
        <a:defRPr sz="7946" kern="1200">
          <a:solidFill>
            <a:schemeClr val="tx1"/>
          </a:solidFill>
          <a:latin typeface="+mn-lt"/>
          <a:ea typeface="+mn-ea"/>
          <a:cs typeface="+mn-cs"/>
        </a:defRPr>
      </a:lvl8pPr>
      <a:lvl9pPr marL="16147075" algn="l" defTabSz="4036768"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a:xfrm>
            <a:off x="9427869" y="91219"/>
            <a:ext cx="26251219" cy="2263197"/>
          </a:xfrm>
        </p:spPr>
        <p:txBody>
          <a:bodyPr/>
          <a:lstStyle/>
          <a:p>
            <a:pPr algn="ctr">
              <a:lnSpc>
                <a:spcPct val="100000"/>
              </a:lnSpc>
              <a:spcAft>
                <a:spcPts val="659"/>
              </a:spcAft>
            </a:pPr>
            <a:r>
              <a:rPr lang="en-US" sz="8799" dirty="0">
                <a:latin typeface="+mj-lt"/>
              </a:rPr>
              <a:t>Dog Breed Classification </a:t>
            </a:r>
            <a:br>
              <a:rPr lang="en-US" sz="8799" dirty="0">
                <a:latin typeface="+mj-lt"/>
              </a:rPr>
            </a:br>
            <a:r>
              <a:rPr lang="en-US" sz="8799" dirty="0">
                <a:latin typeface="+mj-lt"/>
              </a:rPr>
              <a:t>using Convolutional Neural Network</a:t>
            </a:r>
          </a:p>
        </p:txBody>
      </p:sp>
      <p:sp>
        <p:nvSpPr>
          <p:cNvPr id="11" name="Content Placeholder 4">
            <a:extLst>
              <a:ext uri="{FF2B5EF4-FFF2-40B4-BE49-F238E27FC236}">
                <a16:creationId xmlns:a16="http://schemas.microsoft.com/office/drawing/2014/main" id="{BA6E46B5-F73F-43A3-97BD-8045C82E6644}"/>
              </a:ext>
            </a:extLst>
          </p:cNvPr>
          <p:cNvSpPr txBox="1">
            <a:spLocks/>
          </p:cNvSpPr>
          <p:nvPr/>
        </p:nvSpPr>
        <p:spPr>
          <a:xfrm>
            <a:off x="23064216" y="7842118"/>
            <a:ext cx="10018534" cy="16624711"/>
          </a:xfrm>
          <a:prstGeom prst="rect">
            <a:avLst/>
          </a:prstGeom>
        </p:spPr>
        <p:txBody>
          <a:bodyPr vert="horz" lIns="100388" tIns="50193" rIns="100388" bIns="50193" rtlCol="0">
            <a:normAutofit/>
          </a:bodyPr>
          <a:lstStyle>
            <a:lvl1pPr marL="356199" indent="-356199" algn="l" defTabSz="2798430" rtl="0" eaLnBrk="1" latinLnBrk="0" hangingPunct="1">
              <a:lnSpc>
                <a:spcPct val="90000"/>
              </a:lnSpc>
              <a:spcBef>
                <a:spcPts val="3060"/>
              </a:spcBef>
              <a:buFont typeface="Arial" panose="020B0604020202020204" pitchFamily="34" charset="0"/>
              <a:buNone/>
              <a:defRPr sz="2519" kern="1200">
                <a:solidFill>
                  <a:schemeClr val="tx1"/>
                </a:solidFill>
                <a:latin typeface="Arial"/>
                <a:ea typeface="+mn-ea"/>
                <a:cs typeface="Arial"/>
              </a:defRPr>
            </a:lvl1pPr>
            <a:lvl2pPr marL="688724" indent="-569240" algn="l" defTabSz="2798430" rtl="0" eaLnBrk="1" latinLnBrk="0" hangingPunct="1">
              <a:lnSpc>
                <a:spcPct val="90000"/>
              </a:lnSpc>
              <a:spcBef>
                <a:spcPts val="1530"/>
              </a:spcBef>
              <a:buFont typeface="Wingdings" charset="2"/>
              <a:buChar char="Ø"/>
              <a:defRPr sz="1997" kern="1200">
                <a:solidFill>
                  <a:schemeClr val="tx1"/>
                </a:solidFill>
                <a:latin typeface="Arial"/>
                <a:ea typeface="+mn-ea"/>
                <a:cs typeface="Arial"/>
              </a:defRPr>
            </a:lvl2pPr>
            <a:lvl3pPr marL="807081" indent="-474554" algn="l" defTabSz="2798430" rtl="0" eaLnBrk="1" latinLnBrk="0" hangingPunct="1">
              <a:lnSpc>
                <a:spcPct val="90000"/>
              </a:lnSpc>
              <a:spcBef>
                <a:spcPts val="1530"/>
              </a:spcBef>
              <a:buFont typeface="Arial" panose="020B0604020202020204" pitchFamily="34" charset="0"/>
              <a:buChar char="•"/>
              <a:defRPr sz="1650" kern="1200">
                <a:solidFill>
                  <a:schemeClr val="tx1"/>
                </a:solidFill>
                <a:latin typeface="Arial"/>
                <a:ea typeface="+mn-ea"/>
                <a:cs typeface="Arial"/>
              </a:defRPr>
            </a:lvl3pPr>
            <a:lvl4pPr marL="1043792" indent="-569240" algn="l" defTabSz="2798430" rtl="0" eaLnBrk="1" latinLnBrk="0" hangingPunct="1">
              <a:lnSpc>
                <a:spcPct val="90000"/>
              </a:lnSpc>
              <a:spcBef>
                <a:spcPts val="1530"/>
              </a:spcBef>
              <a:buFont typeface="Arial" panose="020B0604020202020204" pitchFamily="34" charset="0"/>
              <a:buChar char="•"/>
              <a:defRPr sz="1389" kern="1200">
                <a:solidFill>
                  <a:schemeClr val="tx1"/>
                </a:solidFill>
                <a:latin typeface="Arial"/>
                <a:ea typeface="+mn-ea"/>
                <a:cs typeface="Arial"/>
              </a:defRPr>
            </a:lvl4pPr>
            <a:lvl5pPr marL="1257964" indent="-1257964" algn="l" defTabSz="2798430" rtl="0" eaLnBrk="1" latinLnBrk="0" hangingPunct="1">
              <a:lnSpc>
                <a:spcPct val="90000"/>
              </a:lnSpc>
              <a:spcBef>
                <a:spcPts val="1530"/>
              </a:spcBef>
              <a:buFont typeface="Arial" panose="020B0604020202020204" pitchFamily="34" charset="0"/>
              <a:buChar char="•"/>
              <a:defRPr sz="1997" kern="1200">
                <a:solidFill>
                  <a:schemeClr val="tx1"/>
                </a:solidFill>
                <a:latin typeface="+mn-lt"/>
                <a:ea typeface="+mn-ea"/>
                <a:cs typeface="+mn-cs"/>
              </a:defRPr>
            </a:lvl5pPr>
            <a:lvl6pPr marL="7695682" indent="-699607" algn="l" defTabSz="2798430" rtl="0" eaLnBrk="1" latinLnBrk="0" hangingPunct="1">
              <a:lnSpc>
                <a:spcPct val="90000"/>
              </a:lnSpc>
              <a:spcBef>
                <a:spcPts val="1530"/>
              </a:spcBef>
              <a:buFont typeface="Arial" panose="020B0604020202020204" pitchFamily="34" charset="0"/>
              <a:buChar char="•"/>
              <a:defRPr sz="4514" kern="1200">
                <a:solidFill>
                  <a:schemeClr val="tx1"/>
                </a:solidFill>
                <a:latin typeface="+mn-lt"/>
                <a:ea typeface="+mn-ea"/>
                <a:cs typeface="+mn-cs"/>
              </a:defRPr>
            </a:lvl6pPr>
            <a:lvl7pPr marL="9094897" indent="-699607" algn="l" defTabSz="2798430" rtl="0" eaLnBrk="1" latinLnBrk="0" hangingPunct="1">
              <a:lnSpc>
                <a:spcPct val="90000"/>
              </a:lnSpc>
              <a:spcBef>
                <a:spcPts val="1530"/>
              </a:spcBef>
              <a:buFont typeface="Arial" panose="020B0604020202020204" pitchFamily="34" charset="0"/>
              <a:buChar char="•"/>
              <a:defRPr sz="4514" kern="1200">
                <a:solidFill>
                  <a:schemeClr val="tx1"/>
                </a:solidFill>
                <a:latin typeface="+mn-lt"/>
                <a:ea typeface="+mn-ea"/>
                <a:cs typeface="+mn-cs"/>
              </a:defRPr>
            </a:lvl7pPr>
            <a:lvl8pPr marL="10494112" indent="-699607" algn="l" defTabSz="2798430" rtl="0" eaLnBrk="1" latinLnBrk="0" hangingPunct="1">
              <a:lnSpc>
                <a:spcPct val="90000"/>
              </a:lnSpc>
              <a:spcBef>
                <a:spcPts val="1530"/>
              </a:spcBef>
              <a:buFont typeface="Arial" panose="020B0604020202020204" pitchFamily="34" charset="0"/>
              <a:buChar char="•"/>
              <a:defRPr sz="4514" kern="1200">
                <a:solidFill>
                  <a:schemeClr val="tx1"/>
                </a:solidFill>
                <a:latin typeface="+mn-lt"/>
                <a:ea typeface="+mn-ea"/>
                <a:cs typeface="+mn-cs"/>
              </a:defRPr>
            </a:lvl8pPr>
            <a:lvl9pPr marL="11893326" indent="-699607" algn="l" defTabSz="2798430" rtl="0" eaLnBrk="1" latinLnBrk="0" hangingPunct="1">
              <a:lnSpc>
                <a:spcPct val="90000"/>
              </a:lnSpc>
              <a:spcBef>
                <a:spcPts val="1530"/>
              </a:spcBef>
              <a:buFont typeface="Arial" panose="020B0604020202020204" pitchFamily="34" charset="0"/>
              <a:buChar char="•"/>
              <a:defRPr sz="4514" kern="1200">
                <a:solidFill>
                  <a:schemeClr val="tx1"/>
                </a:solidFill>
                <a:latin typeface="+mn-lt"/>
                <a:ea typeface="+mn-ea"/>
                <a:cs typeface="+mn-cs"/>
              </a:defRPr>
            </a:lvl9pPr>
          </a:lstStyle>
          <a:p>
            <a:pPr marL="390342" indent="-390342"/>
            <a:endParaRPr lang="en-US" altLang="en-US" sz="2765"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3D481B0E-E5E3-4FC5-9589-014AEADDF670}"/>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6377688" y="890536"/>
            <a:ext cx="2156426" cy="2228662"/>
          </a:xfrm>
          <a:prstGeom prst="rect">
            <a:avLst/>
          </a:prstGeom>
        </p:spPr>
      </p:pic>
      <p:sp>
        <p:nvSpPr>
          <p:cNvPr id="65" name="Title 1">
            <a:extLst>
              <a:ext uri="{FF2B5EF4-FFF2-40B4-BE49-F238E27FC236}">
                <a16:creationId xmlns:a16="http://schemas.microsoft.com/office/drawing/2014/main" id="{5ABCA83D-4685-49AC-87E2-21FA7608B155}"/>
              </a:ext>
            </a:extLst>
          </p:cNvPr>
          <p:cNvSpPr txBox="1">
            <a:spLocks/>
          </p:cNvSpPr>
          <p:nvPr/>
        </p:nvSpPr>
        <p:spPr>
          <a:xfrm>
            <a:off x="10588698" y="2381261"/>
            <a:ext cx="26251219" cy="2547403"/>
          </a:xfrm>
          <a:prstGeom prst="rect">
            <a:avLst/>
          </a:prstGeom>
        </p:spPr>
        <p:txBody>
          <a:bodyPr vert="horz" lIns="100387" tIns="50193" rIns="100387" bIns="50193" rtlCol="0" anchor="ctr">
            <a:noAutofit/>
          </a:bodyPr>
          <a:lstStyle>
            <a:lvl1pPr algn="l" defTabSz="2798430" rtl="0" eaLnBrk="1" latinLnBrk="0" hangingPunct="1">
              <a:lnSpc>
                <a:spcPct val="90000"/>
              </a:lnSpc>
              <a:spcBef>
                <a:spcPct val="0"/>
              </a:spcBef>
              <a:buNone/>
              <a:defRPr sz="3820" kern="1200">
                <a:solidFill>
                  <a:schemeClr val="tx1"/>
                </a:solidFill>
                <a:latin typeface="Arial"/>
                <a:ea typeface="+mj-ea"/>
                <a:cs typeface="Arial"/>
              </a:defRPr>
            </a:lvl1pPr>
          </a:lstStyle>
          <a:p>
            <a:pPr algn="ctr">
              <a:lnSpc>
                <a:spcPct val="100000"/>
              </a:lnSpc>
              <a:spcBef>
                <a:spcPts val="659"/>
              </a:spcBef>
              <a:spcAft>
                <a:spcPts val="659"/>
              </a:spcAft>
            </a:pPr>
            <a:r>
              <a:rPr lang="en-US" altLang="en-US" sz="6000" dirty="0">
                <a:solidFill>
                  <a:schemeClr val="tx1">
                    <a:lumMod val="50000"/>
                    <a:lumOff val="50000"/>
                  </a:schemeClr>
                </a:solidFill>
                <a:latin typeface="+mj-lt"/>
                <a:cs typeface="Arial" panose="020B0604020202020204" pitchFamily="34" charset="0"/>
              </a:rPr>
              <a:t>Oxford Brookes University- CDUT, Supervised by Dr. Grace </a:t>
            </a:r>
            <a:r>
              <a:rPr lang="en-US" altLang="en-US" sz="6000" dirty="0" err="1">
                <a:solidFill>
                  <a:schemeClr val="tx1">
                    <a:lumMod val="50000"/>
                    <a:lumOff val="50000"/>
                  </a:schemeClr>
                </a:solidFill>
                <a:latin typeface="+mj-lt"/>
                <a:cs typeface="Arial" panose="020B0604020202020204" pitchFamily="34" charset="0"/>
              </a:rPr>
              <a:t>Ugochi</a:t>
            </a:r>
            <a:r>
              <a:rPr lang="en-US" altLang="en-US" sz="6000" dirty="0">
                <a:solidFill>
                  <a:schemeClr val="tx1">
                    <a:lumMod val="50000"/>
                    <a:lumOff val="50000"/>
                  </a:schemeClr>
                </a:solidFill>
                <a:latin typeface="+mj-lt"/>
                <a:cs typeface="Arial" panose="020B0604020202020204" pitchFamily="34" charset="0"/>
              </a:rPr>
              <a:t>  </a:t>
            </a:r>
            <a:r>
              <a:rPr lang="en-US" altLang="en-US" sz="6000" dirty="0" err="1">
                <a:solidFill>
                  <a:schemeClr val="tx1">
                    <a:lumMod val="50000"/>
                    <a:lumOff val="50000"/>
                  </a:schemeClr>
                </a:solidFill>
                <a:latin typeface="+mj-lt"/>
                <a:cs typeface="Arial" panose="020B0604020202020204" pitchFamily="34" charset="0"/>
              </a:rPr>
              <a:t>Nneji</a:t>
            </a:r>
            <a:endParaRPr lang="en-US" altLang="en-US" sz="6000" dirty="0">
              <a:solidFill>
                <a:schemeClr val="tx1">
                  <a:lumMod val="50000"/>
                  <a:lumOff val="50000"/>
                </a:schemeClr>
              </a:solidFill>
              <a:latin typeface="+mj-lt"/>
              <a:cs typeface="Arial" panose="020B0604020202020204" pitchFamily="34" charset="0"/>
            </a:endParaRPr>
          </a:p>
          <a:p>
            <a:pPr algn="ctr">
              <a:lnSpc>
                <a:spcPct val="100000"/>
              </a:lnSpc>
              <a:spcBef>
                <a:spcPts val="659"/>
              </a:spcBef>
              <a:spcAft>
                <a:spcPts val="659"/>
              </a:spcAft>
            </a:pPr>
            <a:endParaRPr lang="en-US" altLang="en-US" sz="6000" dirty="0">
              <a:solidFill>
                <a:schemeClr val="tx1">
                  <a:lumMod val="50000"/>
                  <a:lumOff val="50000"/>
                </a:schemeClr>
              </a:solidFill>
              <a:latin typeface="+mj-lt"/>
              <a:cs typeface="Arial" panose="020B0604020202020204" pitchFamily="34" charset="0"/>
            </a:endParaRPr>
          </a:p>
        </p:txBody>
      </p:sp>
      <p:pic>
        <p:nvPicPr>
          <p:cNvPr id="4" name="Picture 3">
            <a:extLst>
              <a:ext uri="{FF2B5EF4-FFF2-40B4-BE49-F238E27FC236}">
                <a16:creationId xmlns:a16="http://schemas.microsoft.com/office/drawing/2014/main" id="{4727FA77-4DA5-A245-9158-0184B7E5668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55410" y="1167655"/>
            <a:ext cx="3991321" cy="1590167"/>
          </a:xfrm>
          <a:prstGeom prst="rect">
            <a:avLst/>
          </a:prstGeom>
        </p:spPr>
      </p:pic>
      <p:cxnSp>
        <p:nvCxnSpPr>
          <p:cNvPr id="15" name="Straight Connector 14">
            <a:extLst>
              <a:ext uri="{FF2B5EF4-FFF2-40B4-BE49-F238E27FC236}">
                <a16:creationId xmlns:a16="http://schemas.microsoft.com/office/drawing/2014/main" id="{296631C4-B80C-5645-86B9-91F3A14F554A}"/>
              </a:ext>
            </a:extLst>
          </p:cNvPr>
          <p:cNvCxnSpPr/>
          <p:nvPr/>
        </p:nvCxnSpPr>
        <p:spPr>
          <a:xfrm>
            <a:off x="1039286" y="4194588"/>
            <a:ext cx="41061284" cy="0"/>
          </a:xfrm>
          <a:prstGeom prst="line">
            <a:avLst/>
          </a:prstGeom>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F3C65690-05EA-4546-A357-0569B53287E8}"/>
              </a:ext>
            </a:extLst>
          </p:cNvPr>
          <p:cNvSpPr txBox="1"/>
          <p:nvPr/>
        </p:nvSpPr>
        <p:spPr>
          <a:xfrm>
            <a:off x="1099906" y="4280641"/>
            <a:ext cx="14751301" cy="1107996"/>
          </a:xfrm>
          <a:prstGeom prst="rect">
            <a:avLst/>
          </a:prstGeom>
          <a:noFill/>
        </p:spPr>
        <p:txBody>
          <a:bodyPr wrap="square" rtlCol="0">
            <a:spAutoFit/>
          </a:bodyPr>
          <a:lstStyle/>
          <a:p>
            <a:r>
              <a:rPr lang="en-US" sz="6599" b="1" dirty="0">
                <a:solidFill>
                  <a:srgbClr val="C00000"/>
                </a:solidFill>
              </a:rPr>
              <a:t>Abstract</a:t>
            </a:r>
          </a:p>
        </p:txBody>
      </p:sp>
      <p:sp>
        <p:nvSpPr>
          <p:cNvPr id="25" name="TextBox 24">
            <a:extLst>
              <a:ext uri="{FF2B5EF4-FFF2-40B4-BE49-F238E27FC236}">
                <a16:creationId xmlns:a16="http://schemas.microsoft.com/office/drawing/2014/main" id="{C0D2D21D-8520-C947-9CC5-AE3E95F48C10}"/>
              </a:ext>
            </a:extLst>
          </p:cNvPr>
          <p:cNvSpPr txBox="1"/>
          <p:nvPr/>
        </p:nvSpPr>
        <p:spPr>
          <a:xfrm>
            <a:off x="1097280" y="5090160"/>
            <a:ext cx="15165722" cy="5016758"/>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Currently, there are about 340 recognized dog breeds worldwide. They are classified by body type, hair, purpose and many other characteristics. To better understand breed characteristics, health problems and develop effective care strategies. In this study, a breed classification system based on deep learning technology was proposed to classify 120 breeds of dogs. The system has demonstrated the effectiveness and feasibility of deep learning in accurately identifying and classifying dog breeds.</a:t>
            </a:r>
          </a:p>
        </p:txBody>
      </p:sp>
      <p:sp>
        <p:nvSpPr>
          <p:cNvPr id="192" name="TextBox 191">
            <a:extLst>
              <a:ext uri="{FF2B5EF4-FFF2-40B4-BE49-F238E27FC236}">
                <a16:creationId xmlns:a16="http://schemas.microsoft.com/office/drawing/2014/main" id="{4683B79B-71A8-9541-BBB6-2B06372AC1D6}"/>
              </a:ext>
            </a:extLst>
          </p:cNvPr>
          <p:cNvSpPr txBox="1"/>
          <p:nvPr/>
        </p:nvSpPr>
        <p:spPr>
          <a:xfrm>
            <a:off x="1028126" y="10167675"/>
            <a:ext cx="14439422" cy="1107996"/>
          </a:xfrm>
          <a:prstGeom prst="rect">
            <a:avLst/>
          </a:prstGeom>
          <a:noFill/>
        </p:spPr>
        <p:txBody>
          <a:bodyPr wrap="square" rtlCol="0">
            <a:spAutoFit/>
          </a:bodyPr>
          <a:lstStyle/>
          <a:p>
            <a:r>
              <a:rPr lang="en-US" sz="6599" b="1" dirty="0">
                <a:solidFill>
                  <a:srgbClr val="C00000"/>
                </a:solidFill>
              </a:rPr>
              <a:t>Introduction</a:t>
            </a:r>
          </a:p>
        </p:txBody>
      </p:sp>
      <p:sp>
        <p:nvSpPr>
          <p:cNvPr id="193" name="TextBox 192">
            <a:extLst>
              <a:ext uri="{FF2B5EF4-FFF2-40B4-BE49-F238E27FC236}">
                <a16:creationId xmlns:a16="http://schemas.microsoft.com/office/drawing/2014/main" id="{35AC6A02-2A2E-E541-94D5-5B2FFEDD3967}"/>
              </a:ext>
            </a:extLst>
          </p:cNvPr>
          <p:cNvSpPr txBox="1"/>
          <p:nvPr/>
        </p:nvSpPr>
        <p:spPr>
          <a:xfrm>
            <a:off x="1128436" y="11183881"/>
            <a:ext cx="15260970" cy="9941183"/>
          </a:xfrm>
          <a:prstGeom prst="rect">
            <a:avLst/>
          </a:prstGeom>
          <a:noFill/>
        </p:spPr>
        <p:txBody>
          <a:bodyPr wrap="square" rtlCol="0">
            <a:spAutoFit/>
          </a:bodyPr>
          <a:lstStyle/>
          <a:p>
            <a:r>
              <a:rPr lang="en-US" altLang="zh-CN" sz="4000" dirty="0">
                <a:solidFill>
                  <a:srgbClr val="000000"/>
                </a:solidFill>
                <a:latin typeface="Arial" panose="020B0604020202020204" pitchFamily="34" charset="0"/>
                <a:ea typeface="Calibri" panose="020F0502020204030204" pitchFamily="34" charset="0"/>
              </a:rPr>
              <a:t>Dogs have been our constant companions for centuries, and their ubiquitous presence in our daily lives has become an integral part of our society. [1] In order to better understand the characteristics and types of dogs. This project uses the canine image data set on Kaggle (Fig.1) for deep learning training. A deep learning-based method was used to classify 120 different dog breeds with high precision. It also proves that transfer learning technology is effective in improving the classification performance of deep learning models.</a:t>
            </a:r>
          </a:p>
          <a:p>
            <a:r>
              <a:rPr lang="en-US" altLang="zh-CN" sz="4000" dirty="0">
                <a:solidFill>
                  <a:srgbClr val="000000"/>
                </a:solidFill>
                <a:latin typeface="Arial" panose="020B0604020202020204" pitchFamily="34" charset="0"/>
                <a:ea typeface="Calibri" panose="020F0502020204030204" pitchFamily="34" charset="0"/>
              </a:rPr>
              <a:t>Dataset details:</a:t>
            </a:r>
          </a:p>
          <a:p>
            <a:r>
              <a:rPr lang="en-US" altLang="zh-CN" sz="4000" dirty="0">
                <a:solidFill>
                  <a:srgbClr val="000000"/>
                </a:solidFill>
                <a:latin typeface="Arial" panose="020B0604020202020204" pitchFamily="34" charset="0"/>
                <a:ea typeface="Calibri" panose="020F0502020204030204" pitchFamily="34" charset="0"/>
              </a:rPr>
              <a:t>The data set is the Stanford Dog data set. Each image has a unique file name. The data set included 120 dog breeds. There are 10,357 testing images and 10,222 training images. The size of the picture is 224*244 by using resizing method.</a:t>
            </a:r>
          </a:p>
          <a:p>
            <a:endParaRPr lang="zh-CN" altLang="en-US" sz="4000" dirty="0">
              <a:solidFill>
                <a:schemeClr val="bg1"/>
              </a:solidFill>
            </a:endParaRPr>
          </a:p>
          <a:p>
            <a:endParaRPr lang="en-US" sz="4000" dirty="0"/>
          </a:p>
        </p:txBody>
      </p:sp>
      <p:graphicFrame>
        <p:nvGraphicFramePr>
          <p:cNvPr id="54" name="Table 53">
            <a:extLst>
              <a:ext uri="{FF2B5EF4-FFF2-40B4-BE49-F238E27FC236}">
                <a16:creationId xmlns:a16="http://schemas.microsoft.com/office/drawing/2014/main" id="{31FBE32C-B467-E140-89B5-8F34025745A7}"/>
              </a:ext>
            </a:extLst>
          </p:cNvPr>
          <p:cNvGraphicFramePr>
            <a:graphicFrameLocks noGrp="1"/>
          </p:cNvGraphicFramePr>
          <p:nvPr>
            <p:extLst>
              <p:ext uri="{D42A27DB-BD31-4B8C-83A1-F6EECF244321}">
                <p14:modId xmlns:p14="http://schemas.microsoft.com/office/powerpoint/2010/main" val="1549792663"/>
              </p:ext>
            </p:extLst>
          </p:nvPr>
        </p:nvGraphicFramePr>
        <p:xfrm>
          <a:off x="17335957" y="17588600"/>
          <a:ext cx="13288496" cy="5749591"/>
        </p:xfrm>
        <a:graphic>
          <a:graphicData uri="http://schemas.openxmlformats.org/drawingml/2006/table">
            <a:tbl>
              <a:tblPr firstRow="1" bandRow="1">
                <a:tableStyleId>{5C22544A-7EE6-4342-B048-85BDC9FD1C3A}</a:tableStyleId>
              </a:tblPr>
              <a:tblGrid>
                <a:gridCol w="4451372">
                  <a:extLst>
                    <a:ext uri="{9D8B030D-6E8A-4147-A177-3AD203B41FA5}">
                      <a16:colId xmlns:a16="http://schemas.microsoft.com/office/drawing/2014/main" val="1786687965"/>
                    </a:ext>
                  </a:extLst>
                </a:gridCol>
                <a:gridCol w="4382889">
                  <a:extLst>
                    <a:ext uri="{9D8B030D-6E8A-4147-A177-3AD203B41FA5}">
                      <a16:colId xmlns:a16="http://schemas.microsoft.com/office/drawing/2014/main" val="3465160225"/>
                    </a:ext>
                  </a:extLst>
                </a:gridCol>
                <a:gridCol w="4454235">
                  <a:extLst>
                    <a:ext uri="{9D8B030D-6E8A-4147-A177-3AD203B41FA5}">
                      <a16:colId xmlns:a16="http://schemas.microsoft.com/office/drawing/2014/main" val="2046447925"/>
                    </a:ext>
                  </a:extLst>
                </a:gridCol>
              </a:tblGrid>
              <a:tr h="645637">
                <a:tc>
                  <a:txBody>
                    <a:bodyPr/>
                    <a:lstStyle/>
                    <a:p>
                      <a:r>
                        <a:rPr lang="en-US" sz="2800" dirty="0"/>
                        <a:t>Researchers</a:t>
                      </a:r>
                    </a:p>
                  </a:txBody>
                  <a:tcPr/>
                </a:tc>
                <a:tc>
                  <a:txBody>
                    <a:bodyPr/>
                    <a:lstStyle/>
                    <a:p>
                      <a:r>
                        <a:rPr lang="en-US" sz="2800" dirty="0"/>
                        <a:t>Model</a:t>
                      </a:r>
                    </a:p>
                  </a:txBody>
                  <a:tcPr/>
                </a:tc>
                <a:tc>
                  <a:txBody>
                    <a:bodyPr/>
                    <a:lstStyle/>
                    <a:p>
                      <a:r>
                        <a:rPr lang="en-US" sz="2800" dirty="0"/>
                        <a:t>Performance(Accuracy)</a:t>
                      </a:r>
                    </a:p>
                  </a:txBody>
                  <a:tcPr/>
                </a:tc>
                <a:extLst>
                  <a:ext uri="{0D108BD9-81ED-4DB2-BD59-A6C34878D82A}">
                    <a16:rowId xmlns:a16="http://schemas.microsoft.com/office/drawing/2014/main" val="617193932"/>
                  </a:ext>
                </a:extLst>
              </a:tr>
              <a:tr h="615370">
                <a:tc>
                  <a:txBody>
                    <a:bodyPr/>
                    <a:lstStyle/>
                    <a:p>
                      <a:r>
                        <a:rPr lang="en-US" altLang="zh-CN" sz="2800" dirty="0">
                          <a:effectLst/>
                          <a:latin typeface="Arial" panose="020B0604020202020204" pitchFamily="34" charset="0"/>
                          <a:ea typeface="Calibri" panose="020F0502020204030204" pitchFamily="34" charset="0"/>
                        </a:rPr>
                        <a:t>Kumar et al. </a:t>
                      </a:r>
                      <a:endParaRPr lang="en-US" sz="2800" dirty="0"/>
                    </a:p>
                  </a:txBody>
                  <a:tcPr/>
                </a:tc>
                <a:tc>
                  <a:txBody>
                    <a:bodyPr/>
                    <a:lstStyle/>
                    <a:p>
                      <a:r>
                        <a:rPr lang="en-US" sz="2800" dirty="0" err="1"/>
                        <a:t>ResNet+PCA</a:t>
                      </a:r>
                      <a:endParaRPr lang="en-US" sz="2800" dirty="0"/>
                    </a:p>
                  </a:txBody>
                  <a:tcPr/>
                </a:tc>
                <a:tc>
                  <a:txBody>
                    <a:bodyPr/>
                    <a:lstStyle/>
                    <a:p>
                      <a:r>
                        <a:rPr lang="en-US" sz="2800" dirty="0"/>
                        <a:t>90%.</a:t>
                      </a:r>
                    </a:p>
                  </a:txBody>
                  <a:tcPr/>
                </a:tc>
                <a:extLst>
                  <a:ext uri="{0D108BD9-81ED-4DB2-BD59-A6C34878D82A}">
                    <a16:rowId xmlns:a16="http://schemas.microsoft.com/office/drawing/2014/main" val="875534157"/>
                  </a:ext>
                </a:extLst>
              </a:tr>
              <a:tr h="1122146">
                <a:tc>
                  <a:txBody>
                    <a:bodyPr/>
                    <a:lstStyle/>
                    <a:p>
                      <a:r>
                        <a:rPr lang="en-US" sz="2800" dirty="0"/>
                        <a:t>Jain et al.</a:t>
                      </a:r>
                    </a:p>
                  </a:txBody>
                  <a:tcPr/>
                </a:tc>
                <a:tc>
                  <a:txBody>
                    <a:bodyPr/>
                    <a:lstStyle/>
                    <a:p>
                      <a:r>
                        <a:rPr lang="en-US" sz="2800" dirty="0"/>
                        <a:t>Res Net</a:t>
                      </a:r>
                    </a:p>
                  </a:txBody>
                  <a:tcPr/>
                </a:tc>
                <a:tc>
                  <a:txBody>
                    <a:bodyPr/>
                    <a:lstStyle/>
                    <a:p>
                      <a:r>
                        <a:rPr lang="en-US" sz="2800" dirty="0"/>
                        <a:t>84.56%</a:t>
                      </a:r>
                    </a:p>
                  </a:txBody>
                  <a:tcPr/>
                </a:tc>
                <a:extLst>
                  <a:ext uri="{0D108BD9-81ED-4DB2-BD59-A6C34878D82A}">
                    <a16:rowId xmlns:a16="http://schemas.microsoft.com/office/drawing/2014/main" val="496483528"/>
                  </a:ext>
                </a:extLst>
              </a:tr>
              <a:tr h="1122146">
                <a:tc>
                  <a:txBody>
                    <a:bodyPr/>
                    <a:lstStyle/>
                    <a:p>
                      <a:r>
                        <a:rPr lang="en-US" sz="2800" dirty="0" err="1"/>
                        <a:t>Borwarnginn</a:t>
                      </a:r>
                      <a:r>
                        <a:rPr lang="en-US" sz="2800" dirty="0"/>
                        <a:t> et al.</a:t>
                      </a:r>
                    </a:p>
                  </a:txBody>
                  <a:tcPr/>
                </a:tc>
                <a:tc>
                  <a:txBody>
                    <a:bodyPr/>
                    <a:lstStyle/>
                    <a:p>
                      <a:r>
                        <a:rPr lang="en-US" sz="2800" dirty="0"/>
                        <a:t>Pretrained</a:t>
                      </a:r>
                    </a:p>
                  </a:txBody>
                  <a:tcPr/>
                </a:tc>
                <a:tc>
                  <a:txBody>
                    <a:bodyPr/>
                    <a:lstStyle/>
                    <a:p>
                      <a:r>
                        <a:rPr lang="en-US" sz="2800" dirty="0"/>
                        <a:t>88.92%</a:t>
                      </a:r>
                    </a:p>
                  </a:txBody>
                  <a:tcPr/>
                </a:tc>
                <a:extLst>
                  <a:ext uri="{0D108BD9-81ED-4DB2-BD59-A6C34878D82A}">
                    <a16:rowId xmlns:a16="http://schemas.microsoft.com/office/drawing/2014/main" val="1287183640"/>
                  </a:ext>
                </a:extLst>
              </a:tr>
              <a:tr h="1122146">
                <a:tc>
                  <a:txBody>
                    <a:bodyPr/>
                    <a:lstStyle/>
                    <a:p>
                      <a:r>
                        <a:rPr lang="en-US" sz="2800" dirty="0" err="1"/>
                        <a:t>lDbrowski</a:t>
                      </a:r>
                      <a:r>
                        <a:rPr lang="en-US" sz="2800" dirty="0"/>
                        <a:t> and </a:t>
                      </a:r>
                      <a:r>
                        <a:rPr lang="en-US" sz="2800" dirty="0" err="1"/>
                        <a:t>Michalik</a:t>
                      </a:r>
                      <a:endParaRPr lang="en-US" sz="2800" dirty="0"/>
                    </a:p>
                  </a:txBody>
                  <a:tcPr/>
                </a:tc>
                <a:tc>
                  <a:txBody>
                    <a:bodyPr/>
                    <a:lstStyle/>
                    <a:p>
                      <a:r>
                        <a:rPr lang="en-US" sz="2800" dirty="0"/>
                        <a:t>Pretrained</a:t>
                      </a:r>
                    </a:p>
                  </a:txBody>
                  <a:tcPr/>
                </a:tc>
                <a:tc>
                  <a:txBody>
                    <a:bodyPr/>
                    <a:lstStyle/>
                    <a:p>
                      <a:r>
                        <a:rPr lang="en-US" sz="2800" dirty="0"/>
                        <a:t>70%</a:t>
                      </a:r>
                    </a:p>
                  </a:txBody>
                  <a:tcPr/>
                </a:tc>
                <a:extLst>
                  <a:ext uri="{0D108BD9-81ED-4DB2-BD59-A6C34878D82A}">
                    <a16:rowId xmlns:a16="http://schemas.microsoft.com/office/drawing/2014/main" val="19652638"/>
                  </a:ext>
                </a:extLst>
              </a:tr>
              <a:tr h="1122146">
                <a:tc>
                  <a:txBody>
                    <a:bodyPr/>
                    <a:lstStyle/>
                    <a:p>
                      <a:r>
                        <a:rPr lang="en-US" sz="2800" dirty="0" err="1"/>
                        <a:t>Vrbani</a:t>
                      </a:r>
                      <a:r>
                        <a:rPr lang="en-US" sz="2800" dirty="0"/>
                        <a:t> et al. </a:t>
                      </a:r>
                    </a:p>
                  </a:txBody>
                  <a:tcPr/>
                </a:tc>
                <a:tc>
                  <a:txBody>
                    <a:bodyPr/>
                    <a:lstStyle/>
                    <a:p>
                      <a:r>
                        <a:rPr lang="en-US" sz="2800" dirty="0" err="1"/>
                        <a:t>Pretarined</a:t>
                      </a:r>
                      <a:endParaRPr lang="en-US" sz="2800" dirty="0"/>
                    </a:p>
                  </a:txBody>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2800" dirty="0"/>
                        <a:t>94.76%</a:t>
                      </a:r>
                    </a:p>
                    <a:p>
                      <a:endParaRPr lang="en-US" sz="2800" dirty="0"/>
                    </a:p>
                  </a:txBody>
                  <a:tcPr/>
                </a:tc>
                <a:extLst>
                  <a:ext uri="{0D108BD9-81ED-4DB2-BD59-A6C34878D82A}">
                    <a16:rowId xmlns:a16="http://schemas.microsoft.com/office/drawing/2014/main" val="3106200357"/>
                  </a:ext>
                </a:extLst>
              </a:tr>
            </a:tbl>
          </a:graphicData>
        </a:graphic>
      </p:graphicFrame>
      <p:cxnSp>
        <p:nvCxnSpPr>
          <p:cNvPr id="58" name="Straight Connector 57">
            <a:extLst>
              <a:ext uri="{FF2B5EF4-FFF2-40B4-BE49-F238E27FC236}">
                <a16:creationId xmlns:a16="http://schemas.microsoft.com/office/drawing/2014/main" id="{81179FEA-0822-9B4A-8320-89AB74C3152D}"/>
              </a:ext>
            </a:extLst>
          </p:cNvPr>
          <p:cNvCxnSpPr/>
          <p:nvPr/>
        </p:nvCxnSpPr>
        <p:spPr>
          <a:xfrm>
            <a:off x="16391438" y="4534221"/>
            <a:ext cx="0" cy="25556934"/>
          </a:xfrm>
          <a:prstGeom prst="line">
            <a:avLst/>
          </a:prstGeom>
        </p:spPr>
        <p:style>
          <a:lnRef idx="1">
            <a:schemeClr val="accent3"/>
          </a:lnRef>
          <a:fillRef idx="0">
            <a:schemeClr val="accent3"/>
          </a:fillRef>
          <a:effectRef idx="0">
            <a:schemeClr val="accent3"/>
          </a:effectRef>
          <a:fontRef idx="minor">
            <a:schemeClr val="tx1"/>
          </a:fontRef>
        </p:style>
      </p:cxnSp>
      <p:sp>
        <p:nvSpPr>
          <p:cNvPr id="195" name="TextBox 194">
            <a:extLst>
              <a:ext uri="{FF2B5EF4-FFF2-40B4-BE49-F238E27FC236}">
                <a16:creationId xmlns:a16="http://schemas.microsoft.com/office/drawing/2014/main" id="{5FBC36EE-8CEA-7247-8606-EC72CA95A427}"/>
              </a:ext>
            </a:extLst>
          </p:cNvPr>
          <p:cNvSpPr txBox="1"/>
          <p:nvPr/>
        </p:nvSpPr>
        <p:spPr>
          <a:xfrm>
            <a:off x="16931670" y="10022484"/>
            <a:ext cx="16448473" cy="1103401"/>
          </a:xfrm>
          <a:prstGeom prst="rect">
            <a:avLst/>
          </a:prstGeom>
          <a:noFill/>
        </p:spPr>
        <p:txBody>
          <a:bodyPr wrap="square" rtlCol="0">
            <a:spAutoFit/>
          </a:bodyPr>
          <a:lstStyle/>
          <a:p>
            <a:r>
              <a:rPr lang="en-US" sz="6599" b="1" dirty="0">
                <a:solidFill>
                  <a:srgbClr val="C00000"/>
                </a:solidFill>
              </a:rPr>
              <a:t>Unified Perceptual Parsing Network</a:t>
            </a:r>
          </a:p>
        </p:txBody>
      </p:sp>
      <p:sp>
        <p:nvSpPr>
          <p:cNvPr id="196" name="TextBox 195">
            <a:extLst>
              <a:ext uri="{FF2B5EF4-FFF2-40B4-BE49-F238E27FC236}">
                <a16:creationId xmlns:a16="http://schemas.microsoft.com/office/drawing/2014/main" id="{BF89EA24-B215-E943-889A-7A3D0D3D6C58}"/>
              </a:ext>
            </a:extLst>
          </p:cNvPr>
          <p:cNvSpPr txBox="1"/>
          <p:nvPr/>
        </p:nvSpPr>
        <p:spPr>
          <a:xfrm>
            <a:off x="17015691" y="11151122"/>
            <a:ext cx="14616219" cy="624700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Researchers have explored various approaches to improve the accuracy of classification models. </a:t>
            </a:r>
            <a:r>
              <a:rPr lang="en-US" sz="4000" dirty="0" err="1">
                <a:latin typeface="Arial" panose="020B0604020202020204" pitchFamily="34" charset="0"/>
                <a:cs typeface="Arial" panose="020B0604020202020204" pitchFamily="34" charset="0"/>
              </a:rPr>
              <a:t>Raduly</a:t>
            </a:r>
            <a:r>
              <a:rPr lang="en-US" sz="4000" dirty="0">
                <a:latin typeface="Arial" panose="020B0604020202020204" pitchFamily="34" charset="0"/>
                <a:cs typeface="Arial" panose="020B0604020202020204" pitchFamily="34" charset="0"/>
              </a:rPr>
              <a:t> et al.  used fine-tuning of Convolutional Neural Networks (CNNs) to achieve high accuracy in classifying dog breeds from the Stanford dog dataset. Similarly, Lai et al. used transfer learning on CNNs to achieve an accuracy rate of 86.63% on the same dataset.</a:t>
            </a:r>
          </a:p>
          <a:p>
            <a:r>
              <a:rPr lang="en-US" sz="4000" dirty="0">
                <a:latin typeface="Arial" panose="020B0604020202020204" pitchFamily="34" charset="0"/>
                <a:cs typeface="Arial" panose="020B0604020202020204" pitchFamily="34" charset="0"/>
              </a:rPr>
              <a:t>Liu et al. combined SIFT descriptors, color histograms, and landmark data with an SVM classifier to achieve an accuracy rate of 67% for 133 dog breeds from the Columbia Dogs Dataset. </a:t>
            </a:r>
          </a:p>
        </p:txBody>
      </p:sp>
      <p:sp>
        <p:nvSpPr>
          <p:cNvPr id="95" name="TextBox 94">
            <a:extLst>
              <a:ext uri="{FF2B5EF4-FFF2-40B4-BE49-F238E27FC236}">
                <a16:creationId xmlns:a16="http://schemas.microsoft.com/office/drawing/2014/main" id="{249C94BE-0238-9945-8885-92959A3F0AF9}"/>
              </a:ext>
            </a:extLst>
          </p:cNvPr>
          <p:cNvSpPr txBox="1"/>
          <p:nvPr/>
        </p:nvSpPr>
        <p:spPr>
          <a:xfrm>
            <a:off x="18847066" y="23595866"/>
            <a:ext cx="8950233" cy="1442088"/>
          </a:xfrm>
          <a:prstGeom prst="rect">
            <a:avLst/>
          </a:prstGeom>
          <a:noFill/>
        </p:spPr>
        <p:txBody>
          <a:bodyPr wrap="square" rtlCol="0">
            <a:spAutoFit/>
          </a:bodyPr>
          <a:lstStyle/>
          <a:p>
            <a:r>
              <a:rPr lang="en-US" altLang="zh-CN" sz="4400" dirty="0">
                <a:solidFill>
                  <a:srgbClr val="C00000"/>
                </a:solidFill>
              </a:rPr>
              <a:t>Fig 3: The model that was done before</a:t>
            </a:r>
            <a:endParaRPr lang="zh-CN" altLang="en-US" sz="4400" dirty="0">
              <a:solidFill>
                <a:srgbClr val="C00000"/>
              </a:solidFill>
            </a:endParaRPr>
          </a:p>
          <a:p>
            <a:endParaRPr lang="en-US" sz="4400" dirty="0">
              <a:solidFill>
                <a:srgbClr val="C00000"/>
              </a:solidFill>
            </a:endParaRPr>
          </a:p>
        </p:txBody>
      </p:sp>
      <p:sp>
        <p:nvSpPr>
          <p:cNvPr id="103" name="TextBox 102">
            <a:extLst>
              <a:ext uri="{FF2B5EF4-FFF2-40B4-BE49-F238E27FC236}">
                <a16:creationId xmlns:a16="http://schemas.microsoft.com/office/drawing/2014/main" id="{B785DCF3-06C5-EC41-B0D2-EA53147FF488}"/>
              </a:ext>
            </a:extLst>
          </p:cNvPr>
          <p:cNvSpPr txBox="1"/>
          <p:nvPr/>
        </p:nvSpPr>
        <p:spPr>
          <a:xfrm>
            <a:off x="16745681" y="25282363"/>
            <a:ext cx="15260970" cy="1934413"/>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When epochs was set to 50, the final training accuracy of VGG-16 reached 48.5%, ResNet50  achieved 95% and </a:t>
            </a:r>
            <a:r>
              <a:rPr lang="en-US" sz="4000" dirty="0" err="1">
                <a:latin typeface="Arial" panose="020B0604020202020204" pitchFamily="34" charset="0"/>
                <a:cs typeface="Arial" panose="020B0604020202020204" pitchFamily="34" charset="0"/>
              </a:rPr>
              <a:t>Xception</a:t>
            </a:r>
            <a:r>
              <a:rPr lang="en-US" sz="4000" dirty="0">
                <a:latin typeface="Arial" panose="020B0604020202020204" pitchFamily="34" charset="0"/>
                <a:cs typeface="Arial" panose="020B0604020202020204" pitchFamily="34" charset="0"/>
              </a:rPr>
              <a:t> 91.7%.</a:t>
            </a:r>
          </a:p>
          <a:p>
            <a:endParaRPr lang="en-US" sz="4000" dirty="0">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F3842734-A382-174F-9617-C000D3E92D47}"/>
              </a:ext>
            </a:extLst>
          </p:cNvPr>
          <p:cNvCxnSpPr/>
          <p:nvPr/>
        </p:nvCxnSpPr>
        <p:spPr>
          <a:xfrm>
            <a:off x="31971159" y="4500457"/>
            <a:ext cx="0" cy="25556934"/>
          </a:xfrm>
          <a:prstGeom prst="line">
            <a:avLst/>
          </a:prstGeom>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204BB109-E02B-B04B-87BC-A924EDBBE2FB}"/>
              </a:ext>
            </a:extLst>
          </p:cNvPr>
          <p:cNvSpPr txBox="1"/>
          <p:nvPr/>
        </p:nvSpPr>
        <p:spPr>
          <a:xfrm>
            <a:off x="32027396" y="14691366"/>
            <a:ext cx="10697287" cy="1103401"/>
          </a:xfrm>
          <a:prstGeom prst="rect">
            <a:avLst/>
          </a:prstGeom>
          <a:noFill/>
        </p:spPr>
        <p:txBody>
          <a:bodyPr wrap="square" rtlCol="0">
            <a:spAutoFit/>
          </a:bodyPr>
          <a:lstStyle/>
          <a:p>
            <a:r>
              <a:rPr lang="en-US" sz="6599" b="1" dirty="0">
                <a:solidFill>
                  <a:srgbClr val="C00000"/>
                </a:solidFill>
              </a:rPr>
              <a:t>Interface GUI</a:t>
            </a:r>
          </a:p>
        </p:txBody>
      </p:sp>
      <p:sp>
        <p:nvSpPr>
          <p:cNvPr id="110" name="TextBox 109">
            <a:extLst>
              <a:ext uri="{FF2B5EF4-FFF2-40B4-BE49-F238E27FC236}">
                <a16:creationId xmlns:a16="http://schemas.microsoft.com/office/drawing/2014/main" id="{AC5717AE-D4F5-DC47-A43B-454041E7D769}"/>
              </a:ext>
            </a:extLst>
          </p:cNvPr>
          <p:cNvSpPr txBox="1"/>
          <p:nvPr/>
        </p:nvSpPr>
        <p:spPr>
          <a:xfrm>
            <a:off x="32201945" y="4935720"/>
            <a:ext cx="10011332" cy="3169248"/>
          </a:xfrm>
          <a:prstGeom prst="rect">
            <a:avLst/>
          </a:prstGeom>
          <a:noFill/>
        </p:spPr>
        <p:txBody>
          <a:bodyPr wrap="square" rtlCol="0">
            <a:spAutoFit/>
          </a:bodyPr>
          <a:lstStyle/>
          <a:p>
            <a:r>
              <a:rPr lang="en-US" altLang="zh-CN" sz="4000" dirty="0">
                <a:latin typeface="Arial" panose="020B0604020202020204" pitchFamily="34" charset="0"/>
                <a:cs typeface="Arial" panose="020B0604020202020204" pitchFamily="34" charset="0"/>
              </a:rPr>
              <a:t>ResNet50 performed better than vgg-16 in the variety classification task. </a:t>
            </a:r>
            <a:r>
              <a:rPr lang="en-US" altLang="zh-CN" sz="4000" dirty="0" err="1">
                <a:latin typeface="Arial" panose="020B0604020202020204" pitchFamily="34" charset="0"/>
                <a:cs typeface="Arial" panose="020B0604020202020204" pitchFamily="34" charset="0"/>
              </a:rPr>
              <a:t>Xception</a:t>
            </a:r>
            <a:r>
              <a:rPr lang="en-US" altLang="zh-CN" sz="4000" dirty="0">
                <a:latin typeface="Arial" panose="020B0604020202020204" pitchFamily="34" charset="0"/>
                <a:cs typeface="Arial" panose="020B0604020202020204" pitchFamily="34" charset="0"/>
              </a:rPr>
              <a:t> outperformed VGG-16 and ResNet50 in the breed classification task. Its performance is usually more accurate and efficient.</a:t>
            </a:r>
            <a:endParaRPr lang="zh-CN" altLang="en-US" sz="40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53412E24-BA38-2246-9294-7098E512C826}"/>
              </a:ext>
            </a:extLst>
          </p:cNvPr>
          <p:cNvSpPr txBox="1"/>
          <p:nvPr/>
        </p:nvSpPr>
        <p:spPr>
          <a:xfrm>
            <a:off x="32232113" y="21788174"/>
            <a:ext cx="9215608" cy="1103401"/>
          </a:xfrm>
          <a:prstGeom prst="rect">
            <a:avLst/>
          </a:prstGeom>
          <a:noFill/>
        </p:spPr>
        <p:txBody>
          <a:bodyPr wrap="square" rtlCol="0">
            <a:spAutoFit/>
          </a:bodyPr>
          <a:lstStyle/>
          <a:p>
            <a:r>
              <a:rPr lang="en-US" sz="6599" b="1" dirty="0">
                <a:solidFill>
                  <a:srgbClr val="C00000"/>
                </a:solidFill>
                <a:cs typeface="Arial" panose="020B0604020202020204" pitchFamily="34" charset="0"/>
              </a:rPr>
              <a:t>References</a:t>
            </a:r>
          </a:p>
        </p:txBody>
      </p:sp>
      <p:sp>
        <p:nvSpPr>
          <p:cNvPr id="113" name="TextBox 112">
            <a:extLst>
              <a:ext uri="{FF2B5EF4-FFF2-40B4-BE49-F238E27FC236}">
                <a16:creationId xmlns:a16="http://schemas.microsoft.com/office/drawing/2014/main" id="{5EF23497-46B5-4447-9B04-FA78F8896A8A}"/>
              </a:ext>
            </a:extLst>
          </p:cNvPr>
          <p:cNvSpPr txBox="1"/>
          <p:nvPr/>
        </p:nvSpPr>
        <p:spPr>
          <a:xfrm>
            <a:off x="17552879" y="24263060"/>
            <a:ext cx="10697287" cy="1103401"/>
          </a:xfrm>
          <a:prstGeom prst="rect">
            <a:avLst/>
          </a:prstGeom>
          <a:noFill/>
        </p:spPr>
        <p:txBody>
          <a:bodyPr wrap="square" rtlCol="0">
            <a:spAutoFit/>
          </a:bodyPr>
          <a:lstStyle/>
          <a:p>
            <a:r>
              <a:rPr lang="en-US" sz="6599" b="1" dirty="0">
                <a:solidFill>
                  <a:srgbClr val="C00000"/>
                </a:solidFill>
              </a:rPr>
              <a:t>Result &amp; Discussion</a:t>
            </a:r>
          </a:p>
        </p:txBody>
      </p:sp>
      <p:sp>
        <p:nvSpPr>
          <p:cNvPr id="10" name="文本框 9">
            <a:extLst>
              <a:ext uri="{FF2B5EF4-FFF2-40B4-BE49-F238E27FC236}">
                <a16:creationId xmlns:a16="http://schemas.microsoft.com/office/drawing/2014/main" id="{4EA01DB3-2D02-7506-1938-D52FC590B4C7}"/>
              </a:ext>
            </a:extLst>
          </p:cNvPr>
          <p:cNvSpPr txBox="1"/>
          <p:nvPr/>
        </p:nvSpPr>
        <p:spPr>
          <a:xfrm>
            <a:off x="34086800" y="1222818"/>
            <a:ext cx="6426200" cy="1318884"/>
          </a:xfrm>
          <a:prstGeom prst="rect">
            <a:avLst/>
          </a:prstGeom>
          <a:noFill/>
        </p:spPr>
        <p:txBody>
          <a:bodyPr wrap="square" rtlCol="0">
            <a:spAutoFit/>
          </a:bodyPr>
          <a:lstStyle/>
          <a:p>
            <a:pPr algn="ctr"/>
            <a:r>
              <a:rPr lang="en-US" altLang="zh-CN" sz="8000" b="1" dirty="0">
                <a:ln w="9525">
                  <a:solidFill>
                    <a:schemeClr val="bg1"/>
                  </a:solidFill>
                  <a:prstDash val="solid"/>
                </a:ln>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Zhou</a:t>
            </a:r>
            <a:r>
              <a:rPr lang="zh-CN" altLang="en-US" sz="8000" b="1" dirty="0">
                <a:ln w="9525">
                  <a:solidFill>
                    <a:schemeClr val="bg1"/>
                  </a:solidFill>
                  <a:prstDash val="solid"/>
                </a:ln>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a:t>
            </a:r>
            <a:r>
              <a:rPr lang="en-US" altLang="zh-CN" sz="8000" b="1" dirty="0" err="1">
                <a:ln w="9525">
                  <a:solidFill>
                    <a:schemeClr val="bg1"/>
                  </a:solidFill>
                  <a:prstDash val="solid"/>
                </a:ln>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Fanlin</a:t>
            </a:r>
            <a:endParaRPr lang="zh-CN" altLang="en-US" sz="8000" b="1" dirty="0">
              <a:ln w="9525">
                <a:solidFill>
                  <a:schemeClr val="bg1"/>
                </a:solidFill>
                <a:prstDash val="solid"/>
              </a:ln>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21527FCD-827D-35A9-8213-AD87107C5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5" y="1167653"/>
            <a:ext cx="6407954" cy="1378603"/>
          </a:xfrm>
          <a:prstGeom prst="rect">
            <a:avLst/>
          </a:prstGeom>
        </p:spPr>
      </p:pic>
      <p:sp>
        <p:nvSpPr>
          <p:cNvPr id="20" name="文本框 19">
            <a:extLst>
              <a:ext uri="{FF2B5EF4-FFF2-40B4-BE49-F238E27FC236}">
                <a16:creationId xmlns:a16="http://schemas.microsoft.com/office/drawing/2014/main" id="{17E3A3AC-F6A9-99F9-B432-30A60B9E3A11}"/>
              </a:ext>
            </a:extLst>
          </p:cNvPr>
          <p:cNvSpPr txBox="1"/>
          <p:nvPr/>
        </p:nvSpPr>
        <p:spPr>
          <a:xfrm>
            <a:off x="811718" y="26678507"/>
            <a:ext cx="15774588" cy="3784799"/>
          </a:xfrm>
          <a:prstGeom prst="rect">
            <a:avLst/>
          </a:prstGeom>
          <a:noFill/>
        </p:spPr>
        <p:txBody>
          <a:bodyPr wrap="square" rtlCol="0">
            <a:spAutoFit/>
          </a:bodyPr>
          <a:lstStyle/>
          <a:p>
            <a:r>
              <a:rPr lang="en-US" altLang="zh-CN" sz="4000" dirty="0">
                <a:latin typeface="Arial" panose="020B0604020202020204" pitchFamily="34" charset="0"/>
                <a:cs typeface="Arial" panose="020B0604020202020204" pitchFamily="34" charset="0"/>
              </a:rPr>
              <a:t>What: </a:t>
            </a:r>
          </a:p>
          <a:p>
            <a:r>
              <a:rPr lang="en-US" altLang="zh-CN" sz="4000" dirty="0">
                <a:latin typeface="Arial" panose="020B0604020202020204" pitchFamily="34" charset="0"/>
                <a:cs typeface="Arial" panose="020B0604020202020204" pitchFamily="34" charset="0"/>
              </a:rPr>
              <a:t>For a standard classification CNN, the input is an image and the output is a class probability.</a:t>
            </a:r>
          </a:p>
          <a:p>
            <a:r>
              <a:rPr lang="en-US" altLang="zh-CN" sz="4000" dirty="0">
                <a:latin typeface="Arial" panose="020B0604020202020204" pitchFamily="34" charset="0"/>
                <a:cs typeface="Arial" panose="020B0604020202020204" pitchFamily="34" charset="0"/>
              </a:rPr>
              <a:t>In this work, we propose to use CNN's implicit attention and locate the discriminant region for the prediction class.</a:t>
            </a:r>
          </a:p>
          <a:p>
            <a:endParaRPr lang="zh-CN" altLang="en-US" sz="4000" dirty="0">
              <a:latin typeface="Arial" panose="020B0604020202020204" pitchFamily="34" charset="0"/>
              <a:cs typeface="Arial" panose="020B0604020202020204" pitchFamily="34" charset="0"/>
            </a:endParaRPr>
          </a:p>
        </p:txBody>
      </p:sp>
      <p:sp>
        <p:nvSpPr>
          <p:cNvPr id="22" name="TextBox 89">
            <a:extLst>
              <a:ext uri="{FF2B5EF4-FFF2-40B4-BE49-F238E27FC236}">
                <a16:creationId xmlns:a16="http://schemas.microsoft.com/office/drawing/2014/main" id="{0242E43F-6501-3940-6437-C695A1B83981}"/>
              </a:ext>
            </a:extLst>
          </p:cNvPr>
          <p:cNvSpPr txBox="1"/>
          <p:nvPr/>
        </p:nvSpPr>
        <p:spPr>
          <a:xfrm>
            <a:off x="811718" y="25897940"/>
            <a:ext cx="13028943" cy="1107996"/>
          </a:xfrm>
          <a:prstGeom prst="rect">
            <a:avLst/>
          </a:prstGeom>
          <a:noFill/>
        </p:spPr>
        <p:txBody>
          <a:bodyPr wrap="square" rtlCol="0">
            <a:spAutoFit/>
          </a:bodyPr>
          <a:lstStyle/>
          <a:p>
            <a:r>
              <a:rPr lang="en-US" sz="6599" b="1" dirty="0">
                <a:solidFill>
                  <a:srgbClr val="C00000"/>
                </a:solidFill>
              </a:rPr>
              <a:t>What the CNN is looking</a:t>
            </a:r>
          </a:p>
        </p:txBody>
      </p:sp>
      <p:pic>
        <p:nvPicPr>
          <p:cNvPr id="24" name="Picture 1">
            <a:extLst>
              <a:ext uri="{FF2B5EF4-FFF2-40B4-BE49-F238E27FC236}">
                <a16:creationId xmlns:a16="http://schemas.microsoft.com/office/drawing/2014/main" id="{515376B7-FCA2-0357-A305-A67666BE12E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7484495" y="4834639"/>
            <a:ext cx="13375061" cy="4317799"/>
          </a:xfrm>
          <a:prstGeom prst="rect">
            <a:avLst/>
          </a:prstGeom>
        </p:spPr>
      </p:pic>
      <p:sp>
        <p:nvSpPr>
          <p:cNvPr id="26" name="TextBox 94">
            <a:extLst>
              <a:ext uri="{FF2B5EF4-FFF2-40B4-BE49-F238E27FC236}">
                <a16:creationId xmlns:a16="http://schemas.microsoft.com/office/drawing/2014/main" id="{7865C47B-2B8E-C27C-AC97-7ABFFDB1E698}"/>
              </a:ext>
            </a:extLst>
          </p:cNvPr>
          <p:cNvSpPr txBox="1"/>
          <p:nvPr/>
        </p:nvSpPr>
        <p:spPr>
          <a:xfrm>
            <a:off x="4461885" y="25187172"/>
            <a:ext cx="6694998" cy="1442088"/>
          </a:xfrm>
          <a:prstGeom prst="rect">
            <a:avLst/>
          </a:prstGeom>
          <a:noFill/>
        </p:spPr>
        <p:txBody>
          <a:bodyPr wrap="square" rtlCol="0">
            <a:spAutoFit/>
          </a:bodyPr>
          <a:lstStyle/>
          <a:p>
            <a:r>
              <a:rPr lang="en-US" altLang="zh-CN" sz="4400" dirty="0">
                <a:solidFill>
                  <a:srgbClr val="C00000"/>
                </a:solidFill>
              </a:rPr>
              <a:t>Fig 1: Stanford Dogs Dataset</a:t>
            </a:r>
            <a:endParaRPr lang="zh-CN" altLang="en-US" sz="4400" dirty="0">
              <a:solidFill>
                <a:srgbClr val="C00000"/>
              </a:solidFill>
            </a:endParaRPr>
          </a:p>
          <a:p>
            <a:endParaRPr lang="en-US" sz="4400" dirty="0">
              <a:solidFill>
                <a:srgbClr val="C00000"/>
              </a:solidFill>
            </a:endParaRPr>
          </a:p>
        </p:txBody>
      </p:sp>
      <p:pic>
        <p:nvPicPr>
          <p:cNvPr id="28" name="图片 27">
            <a:extLst>
              <a:ext uri="{FF2B5EF4-FFF2-40B4-BE49-F238E27FC236}">
                <a16:creationId xmlns:a16="http://schemas.microsoft.com/office/drawing/2014/main" id="{60198863-4D23-065F-A902-19A3A8A4A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486" y="19962657"/>
            <a:ext cx="7943628" cy="5184340"/>
          </a:xfrm>
          <a:prstGeom prst="rect">
            <a:avLst/>
          </a:prstGeom>
        </p:spPr>
      </p:pic>
      <p:pic>
        <p:nvPicPr>
          <p:cNvPr id="30" name="图片 29">
            <a:extLst>
              <a:ext uri="{FF2B5EF4-FFF2-40B4-BE49-F238E27FC236}">
                <a16:creationId xmlns:a16="http://schemas.microsoft.com/office/drawing/2014/main" id="{B860CA54-09DC-1462-BC99-02E9FF20F6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2545" y="20091714"/>
            <a:ext cx="7943628" cy="5157030"/>
          </a:xfrm>
          <a:prstGeom prst="rect">
            <a:avLst/>
          </a:prstGeom>
        </p:spPr>
      </p:pic>
      <p:sp>
        <p:nvSpPr>
          <p:cNvPr id="31" name="TextBox 94">
            <a:extLst>
              <a:ext uri="{FF2B5EF4-FFF2-40B4-BE49-F238E27FC236}">
                <a16:creationId xmlns:a16="http://schemas.microsoft.com/office/drawing/2014/main" id="{4BC3C2C1-9B1F-924E-8F02-A1E9AAF96EB8}"/>
              </a:ext>
            </a:extLst>
          </p:cNvPr>
          <p:cNvSpPr txBox="1"/>
          <p:nvPr/>
        </p:nvSpPr>
        <p:spPr>
          <a:xfrm>
            <a:off x="19849201" y="9282629"/>
            <a:ext cx="8664197" cy="764958"/>
          </a:xfrm>
          <a:prstGeom prst="rect">
            <a:avLst/>
          </a:prstGeom>
          <a:noFill/>
        </p:spPr>
        <p:txBody>
          <a:bodyPr wrap="square" rtlCol="0">
            <a:spAutoFit/>
          </a:bodyPr>
          <a:lstStyle/>
          <a:p>
            <a:r>
              <a:rPr lang="en-US" altLang="zh-CN" sz="4400" dirty="0">
                <a:solidFill>
                  <a:srgbClr val="C00000"/>
                </a:solidFill>
              </a:rPr>
              <a:t>Fig 2: Convolutional Neural Network</a:t>
            </a:r>
            <a:endParaRPr lang="en-US" sz="4400" dirty="0">
              <a:solidFill>
                <a:srgbClr val="C00000"/>
              </a:solidFill>
            </a:endParaRPr>
          </a:p>
        </p:txBody>
      </p:sp>
      <p:sp>
        <p:nvSpPr>
          <p:cNvPr id="2" name="文本框 1">
            <a:extLst>
              <a:ext uri="{FF2B5EF4-FFF2-40B4-BE49-F238E27FC236}">
                <a16:creationId xmlns:a16="http://schemas.microsoft.com/office/drawing/2014/main" id="{7CBD83D4-D939-7BA4-D4FD-EB064C14EE96}"/>
              </a:ext>
            </a:extLst>
          </p:cNvPr>
          <p:cNvSpPr txBox="1"/>
          <p:nvPr/>
        </p:nvSpPr>
        <p:spPr>
          <a:xfrm>
            <a:off x="32135155" y="22896170"/>
            <a:ext cx="10078122" cy="6986528"/>
          </a:xfrm>
          <a:prstGeom prst="rect">
            <a:avLst/>
          </a:prstGeom>
          <a:noFill/>
        </p:spPr>
        <p:txBody>
          <a:bodyPr wrap="square" rtlCol="0">
            <a:spAutoFit/>
          </a:bodyPr>
          <a:lstStyle/>
          <a:p>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[1] P.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Borwarnginn</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K.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Thongkanchorn</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S.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Kanchanapreechakorn</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and W.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Kusakunniran</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“Breakthrough conventional based approach for dog breed classification using CNN with transfer learning,” 2019 11th International Conference on Information Technology and Electrical Engineering (ICITEE), 2019.</a:t>
            </a:r>
          </a:p>
          <a:p>
            <a:pPr algn="just"/>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[2] Z.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Raduly</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C.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Sulyok</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Z.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Vadaszi</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and A.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Zolde</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“Dog breed identification using Deep Learning,” 2018 IEEE 16th International Symposium on Intelligent Systems and Informatics (SISY), Sep. 2018.</a:t>
            </a:r>
          </a:p>
          <a:p>
            <a:pPr algn="just"/>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[3] J. X. Liu, A. Kanazawa, D. Jacobs, P. </a:t>
            </a:r>
            <a:r>
              <a:rPr lang="en-US" altLang="zh-CN" sz="2800" dirty="0" err="1">
                <a:solidFill>
                  <a:srgbClr val="000000"/>
                </a:solidFill>
                <a:uFill>
                  <a:solidFill>
                    <a:srgbClr val="000000"/>
                  </a:solidFill>
                </a:uFill>
                <a:latin typeface="Arial" panose="020B0604020202020204" pitchFamily="34" charset="0"/>
                <a:ea typeface="Arial Unicode MS"/>
                <a:cs typeface="Arial" panose="020B0604020202020204" pitchFamily="34" charset="0"/>
              </a:rPr>
              <a:t>Belhumeur</a:t>
            </a:r>
            <a:r>
              <a:rPr lang="en-US"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rPr>
              <a:t>. Dog breed classification using part localization. In Proceedings of the 12th European Conference on Computer Vision, Springer, Florence, Italy, pp.172–185, 2002. DOI: 10.1007/ 978-3-642-33718-5_13.</a:t>
            </a:r>
            <a:endParaRPr lang="zh-CN" altLang="zh-CN" sz="2800" dirty="0">
              <a:solidFill>
                <a:srgbClr val="000000"/>
              </a:solidFill>
              <a:uFill>
                <a:solidFill>
                  <a:srgbClr val="000000"/>
                </a:solidFill>
              </a:uFill>
              <a:latin typeface="Arial" panose="020B0604020202020204" pitchFamily="34" charset="0"/>
              <a:ea typeface="Arial Unicode MS"/>
              <a:cs typeface="Arial" panose="020B0604020202020204" pitchFamily="34" charset="0"/>
            </a:endParaRPr>
          </a:p>
          <a:p>
            <a:endParaRPr lang="zh-CN" altLang="en-US" sz="28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986A6F1C-6765-11AE-3FCD-992E7ED41D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48932" y="15775273"/>
            <a:ext cx="6966308" cy="5188217"/>
          </a:xfrm>
          <a:prstGeom prst="rect">
            <a:avLst/>
          </a:prstGeom>
        </p:spPr>
      </p:pic>
      <p:sp>
        <p:nvSpPr>
          <p:cNvPr id="8" name="TextBox 94">
            <a:extLst>
              <a:ext uri="{FF2B5EF4-FFF2-40B4-BE49-F238E27FC236}">
                <a16:creationId xmlns:a16="http://schemas.microsoft.com/office/drawing/2014/main" id="{C580545C-3E54-5434-5BB4-55A5EE408118}"/>
              </a:ext>
            </a:extLst>
          </p:cNvPr>
          <p:cNvSpPr txBox="1"/>
          <p:nvPr/>
        </p:nvSpPr>
        <p:spPr>
          <a:xfrm>
            <a:off x="34593450" y="20963490"/>
            <a:ext cx="5919551" cy="1442088"/>
          </a:xfrm>
          <a:prstGeom prst="rect">
            <a:avLst/>
          </a:prstGeom>
          <a:noFill/>
        </p:spPr>
        <p:txBody>
          <a:bodyPr wrap="square" rtlCol="0">
            <a:spAutoFit/>
          </a:bodyPr>
          <a:lstStyle/>
          <a:p>
            <a:r>
              <a:rPr lang="en-US" altLang="zh-CN" sz="4400" dirty="0">
                <a:solidFill>
                  <a:srgbClr val="C00000"/>
                </a:solidFill>
              </a:rPr>
              <a:t>Fig 5: The GUI of model</a:t>
            </a:r>
            <a:endParaRPr lang="zh-CN" altLang="en-US" sz="4400" dirty="0">
              <a:solidFill>
                <a:srgbClr val="C00000"/>
              </a:solidFill>
            </a:endParaRPr>
          </a:p>
          <a:p>
            <a:endParaRPr lang="en-US" sz="4400" dirty="0">
              <a:solidFill>
                <a:srgbClr val="C00000"/>
              </a:solidFill>
            </a:endParaRPr>
          </a:p>
        </p:txBody>
      </p:sp>
      <p:pic>
        <p:nvPicPr>
          <p:cNvPr id="13" name="图片 12">
            <a:extLst>
              <a:ext uri="{FF2B5EF4-FFF2-40B4-BE49-F238E27FC236}">
                <a16:creationId xmlns:a16="http://schemas.microsoft.com/office/drawing/2014/main" id="{FB9A698A-29E1-3561-30C5-E835DC24A2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61183" y="8807773"/>
            <a:ext cx="5740973" cy="4625358"/>
          </a:xfrm>
          <a:prstGeom prst="rect">
            <a:avLst/>
          </a:prstGeom>
        </p:spPr>
      </p:pic>
      <p:pic>
        <p:nvPicPr>
          <p:cNvPr id="16" name="图片 15">
            <a:extLst>
              <a:ext uri="{FF2B5EF4-FFF2-40B4-BE49-F238E27FC236}">
                <a16:creationId xmlns:a16="http://schemas.microsoft.com/office/drawing/2014/main" id="{1665D9C1-43D8-3646-123A-B05E3E02C8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99900" y="8846947"/>
            <a:ext cx="5424782" cy="4293582"/>
          </a:xfrm>
          <a:prstGeom prst="rect">
            <a:avLst/>
          </a:prstGeom>
        </p:spPr>
      </p:pic>
      <p:sp>
        <p:nvSpPr>
          <p:cNvPr id="17" name="TextBox 94">
            <a:extLst>
              <a:ext uri="{FF2B5EF4-FFF2-40B4-BE49-F238E27FC236}">
                <a16:creationId xmlns:a16="http://schemas.microsoft.com/office/drawing/2014/main" id="{07B93EF3-D772-CDCB-FB60-0F9B444253A5}"/>
              </a:ext>
            </a:extLst>
          </p:cNvPr>
          <p:cNvSpPr txBox="1"/>
          <p:nvPr/>
        </p:nvSpPr>
        <p:spPr>
          <a:xfrm>
            <a:off x="32232114" y="13637167"/>
            <a:ext cx="10267061" cy="1442088"/>
          </a:xfrm>
          <a:prstGeom prst="rect">
            <a:avLst/>
          </a:prstGeom>
          <a:noFill/>
        </p:spPr>
        <p:txBody>
          <a:bodyPr wrap="square" rtlCol="0">
            <a:spAutoFit/>
          </a:bodyPr>
          <a:lstStyle/>
          <a:p>
            <a:r>
              <a:rPr lang="en-US" altLang="zh-CN" sz="4400" dirty="0">
                <a:solidFill>
                  <a:srgbClr val="C00000"/>
                </a:solidFill>
              </a:rPr>
              <a:t>Fig 4:  Accuracy and loss function of VGG16 </a:t>
            </a:r>
            <a:endParaRPr lang="zh-CN" altLang="en-US" sz="4400" dirty="0">
              <a:solidFill>
                <a:srgbClr val="C00000"/>
              </a:solidFill>
            </a:endParaRPr>
          </a:p>
          <a:p>
            <a:endParaRPr lang="en-US" sz="4400" dirty="0">
              <a:solidFill>
                <a:srgbClr val="C00000"/>
              </a:solidFill>
            </a:endParaRPr>
          </a:p>
        </p:txBody>
      </p:sp>
      <p:graphicFrame>
        <p:nvGraphicFramePr>
          <p:cNvPr id="23" name="Table 3">
            <a:extLst>
              <a:ext uri="{FF2B5EF4-FFF2-40B4-BE49-F238E27FC236}">
                <a16:creationId xmlns:a16="http://schemas.microsoft.com/office/drawing/2014/main" id="{BBD41583-676A-4BFF-8CF2-39F021B32A3A}"/>
              </a:ext>
            </a:extLst>
          </p:cNvPr>
          <p:cNvGraphicFramePr>
            <a:graphicFrameLocks noGrp="1"/>
          </p:cNvGraphicFramePr>
          <p:nvPr>
            <p:extLst>
              <p:ext uri="{D42A27DB-BD31-4B8C-83A1-F6EECF244321}">
                <p14:modId xmlns:p14="http://schemas.microsoft.com/office/powerpoint/2010/main" val="2548442211"/>
              </p:ext>
            </p:extLst>
          </p:nvPr>
        </p:nvGraphicFramePr>
        <p:xfrm>
          <a:off x="17046641" y="26815924"/>
          <a:ext cx="14184606" cy="3064541"/>
        </p:xfrm>
        <a:graphic>
          <a:graphicData uri="http://schemas.openxmlformats.org/drawingml/2006/table">
            <a:tbl>
              <a:tblPr firstRow="1" bandRow="1">
                <a:effectLst/>
                <a:tableStyleId>{073A0DAA-6AF3-43AB-8588-CEC1D06C72B9}</a:tableStyleId>
              </a:tblPr>
              <a:tblGrid>
                <a:gridCol w="4484542">
                  <a:extLst>
                    <a:ext uri="{9D8B030D-6E8A-4147-A177-3AD203B41FA5}">
                      <a16:colId xmlns:a16="http://schemas.microsoft.com/office/drawing/2014/main" val="2287381594"/>
                    </a:ext>
                  </a:extLst>
                </a:gridCol>
                <a:gridCol w="4470927">
                  <a:extLst>
                    <a:ext uri="{9D8B030D-6E8A-4147-A177-3AD203B41FA5}">
                      <a16:colId xmlns:a16="http://schemas.microsoft.com/office/drawing/2014/main" val="83523501"/>
                    </a:ext>
                  </a:extLst>
                </a:gridCol>
                <a:gridCol w="5229137">
                  <a:extLst>
                    <a:ext uri="{9D8B030D-6E8A-4147-A177-3AD203B41FA5}">
                      <a16:colId xmlns:a16="http://schemas.microsoft.com/office/drawing/2014/main" val="4277649543"/>
                    </a:ext>
                  </a:extLst>
                </a:gridCol>
              </a:tblGrid>
              <a:tr h="961421">
                <a:tc>
                  <a:txBody>
                    <a:bodyPr/>
                    <a:lstStyle/>
                    <a:p>
                      <a:pPr algn="l"/>
                      <a:r>
                        <a:rPr lang="en-US" sz="4800" dirty="0">
                          <a:solidFill>
                            <a:sysClr val="windowText" lastClr="000000"/>
                          </a:solidFill>
                          <a:latin typeface="+mn-lt"/>
                        </a:rPr>
                        <a:t>model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800" dirty="0">
                          <a:solidFill>
                            <a:sysClr val="windowText" lastClr="000000"/>
                          </a:solidFill>
                          <a:latin typeface="+mn-lt"/>
                        </a:rPr>
                        <a:t>epochs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800" dirty="0">
                          <a:solidFill>
                            <a:sysClr val="windowText" lastClr="000000"/>
                          </a:solidFill>
                          <a:latin typeface="+mn-lt"/>
                        </a:rPr>
                        <a:t>accuracy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2775"/>
                  </a:ext>
                </a:extLst>
              </a:tr>
              <a:tr h="586628">
                <a:tc>
                  <a:txBody>
                    <a:bodyPr/>
                    <a:lstStyle/>
                    <a:p>
                      <a:pPr algn="l"/>
                      <a:r>
                        <a:rPr lang="en-US" sz="4000" dirty="0">
                          <a:latin typeface="+mn-lt"/>
                        </a:rPr>
                        <a:t>VGG-16</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4000" dirty="0">
                          <a:latin typeface="+mn-lt"/>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4000" dirty="0">
                          <a:latin typeface="+mn-lt"/>
                        </a:rPr>
                        <a:t>48.5%</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324601090"/>
                  </a:ext>
                </a:extLst>
              </a:tr>
              <a:tr h="586628">
                <a:tc>
                  <a:txBody>
                    <a:bodyPr/>
                    <a:lstStyle/>
                    <a:p>
                      <a:pPr algn="l"/>
                      <a:r>
                        <a:rPr lang="en-US" sz="4000" kern="1200" dirty="0">
                          <a:solidFill>
                            <a:schemeClr val="dk1"/>
                          </a:solidFill>
                          <a:latin typeface="+mn-lt"/>
                          <a:ea typeface="+mn-ea"/>
                          <a:cs typeface="+mn-cs"/>
                        </a:rPr>
                        <a:t>ResNet50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4000" b="0" dirty="0">
                          <a:latin typeface="+mn-lt"/>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4000" b="1" dirty="0">
                          <a:solidFill>
                            <a:sysClr val="windowText" lastClr="000000"/>
                          </a:solidFill>
                          <a:latin typeface="+mn-lt"/>
                        </a:rPr>
                        <a:t>95%</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60927573"/>
                  </a:ext>
                </a:extLst>
              </a:tr>
              <a:tr h="586628">
                <a:tc>
                  <a:txBody>
                    <a:bodyPr/>
                    <a:lstStyle/>
                    <a:p>
                      <a:pPr algn="l"/>
                      <a:r>
                        <a:rPr lang="en-US" sz="4000" dirty="0" err="1">
                          <a:latin typeface="+mn-lt"/>
                        </a:rPr>
                        <a:t>Xception</a:t>
                      </a:r>
                      <a:endParaRPr lang="en-US" sz="4000" dirty="0">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000" b="1" dirty="0">
                          <a:solidFill>
                            <a:schemeClr val="tx1"/>
                          </a:solidFill>
                          <a:latin typeface="+mn-lt"/>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000" dirty="0">
                          <a:latin typeface="+mn-lt"/>
                        </a:rPr>
                        <a:t>91.7%</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0128025"/>
                  </a:ext>
                </a:extLst>
              </a:tr>
            </a:tbl>
          </a:graphicData>
        </a:graphic>
      </p:graphicFrame>
    </p:spTree>
    <p:extLst>
      <p:ext uri="{BB962C8B-B14F-4D97-AF65-F5344CB8AC3E}">
        <p14:creationId xmlns:p14="http://schemas.microsoft.com/office/powerpoint/2010/main" val="1098970328"/>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6646</TotalTime>
  <Words>712</Words>
  <Application>Microsoft Office PowerPoint</Application>
  <PresentationFormat>自定义</PresentationFormat>
  <Paragraphs>60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Dog Breed Classification  using Convolutional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Repulsion Loss: Detecting Pedestrians in a Crowd</dc:title>
  <dc:creator>Name</dc:creator>
  <cp:lastModifiedBy>周 凡琳</cp:lastModifiedBy>
  <cp:revision>153</cp:revision>
  <dcterms:created xsi:type="dcterms:W3CDTF">2018-06-08T11:27:34Z</dcterms:created>
  <dcterms:modified xsi:type="dcterms:W3CDTF">2023-05-05T05:49:10Z</dcterms:modified>
</cp:coreProperties>
</file>