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405" r:id="rId4"/>
    <p:sldId id="273" r:id="rId5"/>
    <p:sldId id="258" r:id="rId6"/>
    <p:sldId id="261" r:id="rId7"/>
    <p:sldId id="265" r:id="rId8"/>
    <p:sldId id="274" r:id="rId9"/>
    <p:sldId id="275" r:id="rId10"/>
    <p:sldId id="276" r:id="rId11"/>
    <p:sldId id="278" r:id="rId12"/>
    <p:sldId id="277" r:id="rId13"/>
    <p:sldId id="388" r:id="rId14"/>
    <p:sldId id="394" r:id="rId15"/>
    <p:sldId id="271" r:id="rId16"/>
    <p:sldId id="404" r:id="rId17"/>
    <p:sldId id="403" r:id="rId18"/>
    <p:sldId id="270" r:id="rId19"/>
    <p:sldId id="402" r:id="rId20"/>
    <p:sldId id="400" r:id="rId21"/>
    <p:sldId id="401" r:id="rId22"/>
    <p:sldId id="397" r:id="rId23"/>
    <p:sldId id="272" r:id="rId24"/>
    <p:sldId id="40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7" d="100"/>
          <a:sy n="77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8DDEFEF-31AC-4388-8D37-22EA6B1A7E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5" r="15761"/>
          <a:stretch/>
        </p:blipFill>
        <p:spPr>
          <a:xfrm rot="5400000">
            <a:off x="2666999" y="-2666999"/>
            <a:ext cx="6858002" cy="12192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64E88BC-B398-43AA-935C-CDDB25846AB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5723" y="1944736"/>
            <a:ext cx="5700254" cy="32860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A384CEE-9E49-432E-8DEB-16E29A7ED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-1"/>
            <a:ext cx="12014200" cy="849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1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35F8E-37CF-43D9-931B-59056E5A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A6B13F-150F-4876-903D-60A79ED9F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4EECF-2B0B-479B-BFE8-B674E2B9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627E-C989-4067-83A8-C6E258AE05BD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EA944-EBB1-4CFC-90D5-AAEEF7EF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B425C-F899-44A4-B9CF-0F57C685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7496-07F7-4D16-A0BD-92F4F7640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38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447AEE-0471-4797-AEAF-A55A28B52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DA34FD-7D70-41FF-A505-3D0180CE6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C6F3B9-8030-464E-9319-CD140F20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627E-C989-4067-83A8-C6E258AE05BD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3D0870-309E-4B8A-957B-2BA0223D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DC304-1465-4204-9783-D44AF8E9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7496-07F7-4D16-A0BD-92F4F7640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09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4964E-80E9-40A9-BF9B-5229E3BF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CE37B0-73E8-4CD0-8ED4-C24A170C7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F6FDA4-0C36-4362-828B-018208964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627E-C989-4067-83A8-C6E258AE05BD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AB35B7-5D4A-47BB-BD0E-529555B3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D96994-7B2A-4F2D-95B6-40A2618B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7496-07F7-4D16-A0BD-92F4F7640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54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2989A-5BAF-432D-8AC0-89ACD34D8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9A44C0-ED47-47EF-BD30-0FD00C6B6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674962-4FA7-41CB-A141-9C7E80FA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627E-C989-4067-83A8-C6E258AE05BD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D61D7-C50D-4540-88B7-3908A3D0D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EDBAB-9B9E-437E-AD89-B30F130C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7496-07F7-4D16-A0BD-92F4F7640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87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53C19-7E15-4DC8-9AB6-2B355E69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77A01F-D1FB-417E-8E5B-37F348F56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24EE8F-1749-4F1E-B99E-FEE6A4E6E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B99EC3-7823-4D47-BD2F-854FF4DBE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627E-C989-4067-83A8-C6E258AE05BD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1DB498-6949-4EA1-A276-5E138062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B3B6B0-C0EC-4439-AA53-9050E93E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7496-07F7-4D16-A0BD-92F4F7640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75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DC8BF-91FE-4AAD-8C66-08DDA5F5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FF22E7-6F54-451F-B349-72063AD25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9BC4B9-B321-46AF-A519-2F9EF2A1D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7F20CB-1E6C-4F19-83C2-A93230695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EF0365-912F-45DC-BFDF-4AF783EED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9FAF12-DDA2-4BE0-8262-11D056863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627E-C989-4067-83A8-C6E258AE05BD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2EB115-98EB-4664-98D1-CBCCE25F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9F267B-016F-40E3-94B6-16ADEB0D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7496-07F7-4D16-A0BD-92F4F7640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5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53988-D52A-4AAC-B7FC-7ED8B34A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6E1C50-2FB4-42DA-AC6D-23434D43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627E-C989-4067-83A8-C6E258AE05BD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6DB770-006D-4BED-A9F0-B1657F55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FE40D4-E8D9-49AE-9267-C2EE35BF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7496-07F7-4D16-A0BD-92F4F7640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17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B8DE88A-EE9D-42FC-9541-7DD84D763F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5" r="15761"/>
          <a:stretch/>
        </p:blipFill>
        <p:spPr>
          <a:xfrm rot="5400000">
            <a:off x="2666999" y="-2666999"/>
            <a:ext cx="6858002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4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D974D-A049-4061-8C94-B1719B07A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A2FE3D-76E3-4042-BAC9-2748FED5F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0B7C96-94CC-4E68-AF0B-D61F656A7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FEB65D-040A-4773-9B3D-5D311EF8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627E-C989-4067-83A8-C6E258AE05BD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3F8915-2FC3-480A-BF71-DF5A6F83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44C358-5B24-464F-B641-033E8757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7496-07F7-4D16-A0BD-92F4F7640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59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3DFBB-48FB-4E18-BADD-4C3578510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B0C64E-56FB-4837-8C00-1D2C17397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037B3C-AC95-48CF-B97A-38B582A80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51159F-E366-46B7-9BD5-22EB2B95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627E-C989-4067-83A8-C6E258AE05BD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CA9F0B-5A3E-4E6C-9F04-3B635F4B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E0D5BB-9BCE-494A-9285-1EF367A9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7496-07F7-4D16-A0BD-92F4F7640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63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57DD26-2699-4BA0-9043-24BD1754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0D2602-0EBE-4C43-B717-7A3F3734A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A6469C-DC7C-4074-A060-0B9F95F57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4627E-C989-4067-83A8-C6E258AE05BD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2CF5E-8F1A-4DC3-9ACF-AAE4FDAD5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57C40-3D33-41B8-8022-0400A6269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17496-07F7-4D16-A0BD-92F4F7640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91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>
            <a:extLst>
              <a:ext uri="{FF2B5EF4-FFF2-40B4-BE49-F238E27FC236}">
                <a16:creationId xmlns:a16="http://schemas.microsoft.com/office/drawing/2014/main" id="{CF0F876F-F6D8-1C4B-857C-6618D5271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788" y="2631930"/>
            <a:ext cx="369036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latin typeface="Kaiti SC" panose="02010600040101010101" pitchFamily="2" charset="-122"/>
                <a:ea typeface="Kaiti SC" panose="02010600040101010101" pitchFamily="2" charset="-122"/>
                <a:cs typeface="Times New Roman" panose="02020603050405020304" pitchFamily="18" charset="0"/>
              </a:rPr>
              <a:t>Participles</a:t>
            </a:r>
          </a:p>
          <a:p>
            <a:pPr algn="ctr"/>
            <a:r>
              <a:rPr lang="zh-CN" altLang="en-US" sz="6000" b="1" dirty="0">
                <a:latin typeface="Kaiti SC" panose="02010600040101010101" pitchFamily="2" charset="-122"/>
                <a:ea typeface="Kaiti SC" panose="02010600040101010101" pitchFamily="2" charset="-122"/>
                <a:cs typeface="Times New Roman" panose="02020603050405020304" pitchFamily="18" charset="0"/>
              </a:rPr>
              <a:t>分词</a:t>
            </a:r>
            <a:endParaRPr lang="en-US" altLang="zh-CN" sz="6000" b="1" dirty="0">
              <a:latin typeface="Kaiti SC" panose="02010600040101010101" pitchFamily="2" charset="-122"/>
              <a:ea typeface="Kaiti SC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13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更多优秀作品搜索（三秒演示）__3">
            <a:extLst>
              <a:ext uri="{FF2B5EF4-FFF2-40B4-BE49-F238E27FC236}">
                <a16:creationId xmlns:a16="http://schemas.microsoft.com/office/drawing/2014/main" id="{6FEA7CC6-45BC-A048-8778-E06792D8152A}"/>
              </a:ext>
            </a:extLst>
          </p:cNvPr>
          <p:cNvSpPr txBox="1"/>
          <p:nvPr/>
        </p:nvSpPr>
        <p:spPr>
          <a:xfrm>
            <a:off x="233815" y="78561"/>
            <a:ext cx="6319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attributive (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分词作定语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1A54C6-FC4F-F140-A263-84D9E71EA399}"/>
              </a:ext>
            </a:extLst>
          </p:cNvPr>
          <p:cNvSpPr txBox="1"/>
          <p:nvPr/>
        </p:nvSpPr>
        <p:spPr>
          <a:xfrm>
            <a:off x="233816" y="686454"/>
            <a:ext cx="1195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chemeClr val="accent5">
                    <a:lumMod val="75000"/>
                  </a:schemeClr>
                </a:solidFill>
              </a:rPr>
              <a:t>第二种情况 如果是分词词组，则放在被修饰的名词之后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3882C76-E535-6E46-84E0-99E58DC62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15" y="1474582"/>
            <a:ext cx="11335333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you know the man </a:t>
            </a:r>
            <a:r>
              <a:rPr lang="en-US" altLang="zh-C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talking to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our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teacher?</a:t>
            </a:r>
          </a:p>
          <a:p>
            <a:pPr marL="514350" indent="-514350">
              <a:buAutoNum type="arabicPeriod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bridge </a:t>
            </a:r>
            <a:r>
              <a:rPr lang="en-US" altLang="zh-C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built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connect two islands. </a:t>
            </a:r>
          </a:p>
          <a:p>
            <a:pPr marL="514350" indent="-514350">
              <a:buAutoNum type="arabicPeriod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bridge </a:t>
            </a:r>
            <a:r>
              <a:rPr lang="en-US" altLang="zh-C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last year has connected two islands.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27D3B114-24D1-5449-8A04-313C197EB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15" y="3435626"/>
            <a:ext cx="1133533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>
                <a:solidFill>
                  <a:srgbClr val="660066"/>
                </a:solidFill>
              </a:rPr>
              <a:t>1. Cathy is a young teacher ________ (teach) English.</a:t>
            </a:r>
          </a:p>
          <a:p>
            <a:r>
              <a:rPr lang="en-US" altLang="zh-CN" sz="3600" b="1" dirty="0">
                <a:solidFill>
                  <a:srgbClr val="660066"/>
                </a:solidFill>
              </a:rPr>
              <a:t>2. Listen! The song ___________ (sing) is very popular.</a:t>
            </a:r>
          </a:p>
          <a:p>
            <a:pPr>
              <a:buFontTx/>
              <a:buAutoNum type="arabicPeriod" startAt="3"/>
            </a:pPr>
            <a:r>
              <a:rPr lang="en-US" altLang="zh-CN" sz="3600" b="1" dirty="0">
                <a:solidFill>
                  <a:srgbClr val="660066"/>
                </a:solidFill>
              </a:rPr>
              <a:t>Do you like the food________(cook) by your Mum </a:t>
            </a:r>
          </a:p>
          <a:p>
            <a:r>
              <a:rPr lang="en-US" altLang="zh-CN" sz="3600" b="1" dirty="0">
                <a:solidFill>
                  <a:srgbClr val="660066"/>
                </a:solidFill>
              </a:rPr>
              <a:t>       or ________(serve) in our school dining room?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DB4230-2082-5C49-A8EC-7C6ECFE13FA8}"/>
              </a:ext>
            </a:extLst>
          </p:cNvPr>
          <p:cNvSpPr txBox="1"/>
          <p:nvPr/>
        </p:nvSpPr>
        <p:spPr>
          <a:xfrm>
            <a:off x="233815" y="595066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solidFill>
                  <a:srgbClr val="FF0000"/>
                </a:solidFill>
              </a:rPr>
              <a:t>!!!</a:t>
            </a:r>
            <a:r>
              <a:rPr kumimoji="1" lang="zh-CN" altLang="en-US" sz="3600" b="1" dirty="0"/>
              <a:t>现在分词的完成式</a:t>
            </a:r>
            <a:r>
              <a:rPr kumimoji="1" lang="en-US" altLang="zh-CN" sz="3600" b="1" dirty="0"/>
              <a:t>having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(been) done</a:t>
            </a:r>
            <a:r>
              <a:rPr kumimoji="1" lang="zh-CN" altLang="en-US" sz="3600" b="1" dirty="0"/>
              <a:t>一般不做定语</a:t>
            </a:r>
            <a:r>
              <a:rPr kumimoji="1" lang="en-US" altLang="zh-CN" sz="3600" b="1" dirty="0"/>
              <a:t> </a:t>
            </a:r>
            <a:endParaRPr kumimoji="1" lang="zh-CN" altLang="en-US" sz="36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CBA7EF-67D2-8F4A-8763-D0E470C8E6B0}"/>
              </a:ext>
            </a:extLst>
          </p:cNvPr>
          <p:cNvSpPr/>
          <p:nvPr/>
        </p:nvSpPr>
        <p:spPr>
          <a:xfrm>
            <a:off x="5627599" y="3408214"/>
            <a:ext cx="18517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teaching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6D682A-C977-9247-B327-E9D03BBD6E69}"/>
              </a:ext>
            </a:extLst>
          </p:cNvPr>
          <p:cNvSpPr/>
          <p:nvPr/>
        </p:nvSpPr>
        <p:spPr>
          <a:xfrm>
            <a:off x="4146092" y="3981544"/>
            <a:ext cx="23006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being sung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B4C0D8-6C98-EB40-83D5-6CCDBE26D1A5}"/>
              </a:ext>
            </a:extLst>
          </p:cNvPr>
          <p:cNvSpPr/>
          <p:nvPr/>
        </p:nvSpPr>
        <p:spPr>
          <a:xfrm>
            <a:off x="4817427" y="4539581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cooked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FB0FE81-5EF2-2348-AD98-AF2B21FA2E3F}"/>
              </a:ext>
            </a:extLst>
          </p:cNvPr>
          <p:cNvSpPr/>
          <p:nvPr/>
        </p:nvSpPr>
        <p:spPr>
          <a:xfrm>
            <a:off x="1792087" y="5097619"/>
            <a:ext cx="14670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served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67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  <p:bldP spid="6" grpId="0"/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AA8C9FF6-5A2E-6E43-81AC-8D3DBA962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176" y="260350"/>
            <a:ext cx="12195176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We are encouraged by his ______________(encourage) words.</a:t>
            </a:r>
          </a:p>
          <a:p>
            <a:r>
              <a:rPr lang="en-US" altLang="zh-CN" sz="32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My bedroom faces east. Every morning, I can see the</a:t>
            </a:r>
            <a:r>
              <a:rPr lang="zh-CN" altLang="en-US" sz="32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______(rise) sun if it’s fine.</a:t>
            </a:r>
          </a:p>
          <a:p>
            <a:r>
              <a:rPr lang="en-US" altLang="zh-CN" sz="32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China is a _____________(develop) country.</a:t>
            </a:r>
          </a:p>
          <a:p>
            <a:r>
              <a:rPr lang="en-US" altLang="zh-CN" sz="32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Most of the people ____________(invite) to the party were</a:t>
            </a:r>
            <a:r>
              <a:rPr lang="zh-CN" altLang="en-US" sz="32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famous scientists.</a:t>
            </a:r>
          </a:p>
          <a:p>
            <a:r>
              <a:rPr lang="en-US" altLang="zh-CN" sz="32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His _________(puzzle) look shows that he doesn’t understand me.</a:t>
            </a:r>
          </a:p>
          <a:p>
            <a:r>
              <a:rPr lang="en-US" altLang="zh-CN" sz="32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Many things ____________(consider) impossible in the past are common today.</a:t>
            </a:r>
          </a:p>
          <a:p>
            <a:r>
              <a:rPr lang="en-US" altLang="zh-CN" sz="32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altLang="zh-CN" sz="32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bridge ________(build) decades ago needs repairing.</a:t>
            </a:r>
            <a:r>
              <a:rPr lang="en-US" altLang="zh-CN" sz="32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bridge __________(build) will be completed soon.</a:t>
            </a:r>
            <a:r>
              <a:rPr lang="zh-CN" alt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分词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不定式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7B32F4-DD53-484B-BDF9-415E5F1878C1}"/>
              </a:ext>
            </a:extLst>
          </p:cNvPr>
          <p:cNvSpPr/>
          <p:nvPr/>
        </p:nvSpPr>
        <p:spPr>
          <a:xfrm>
            <a:off x="5082581" y="260350"/>
            <a:ext cx="26212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encouraging</a:t>
            </a:r>
            <a:endParaRPr lang="zh-CN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5F5DB-B0B8-454E-BA63-862CC303EDEA}"/>
              </a:ext>
            </a:extLst>
          </p:cNvPr>
          <p:cNvSpPr/>
          <p:nvPr/>
        </p:nvSpPr>
        <p:spPr>
          <a:xfrm>
            <a:off x="9703634" y="764158"/>
            <a:ext cx="1313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rising</a:t>
            </a:r>
            <a:endParaRPr lang="zh-CN" altLang="en-US" sz="3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F09C39-D9DF-674F-A82D-DDEC5FBD1F4E}"/>
              </a:ext>
            </a:extLst>
          </p:cNvPr>
          <p:cNvSpPr/>
          <p:nvPr/>
        </p:nvSpPr>
        <p:spPr>
          <a:xfrm>
            <a:off x="2490831" y="1668906"/>
            <a:ext cx="2313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</a:t>
            </a:r>
            <a:endParaRPr lang="zh-CN" altLang="en-US" sz="3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D6024F-CC21-A74B-978B-DCE1D66E96F8}"/>
              </a:ext>
            </a:extLst>
          </p:cNvPr>
          <p:cNvSpPr/>
          <p:nvPr/>
        </p:nvSpPr>
        <p:spPr>
          <a:xfrm>
            <a:off x="4310575" y="2136011"/>
            <a:ext cx="15440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invited</a:t>
            </a:r>
            <a:endParaRPr lang="zh-CN" altLang="en-US" sz="3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E6463B-8096-714B-BAB7-657B8A128292}"/>
              </a:ext>
            </a:extLst>
          </p:cNvPr>
          <p:cNvSpPr/>
          <p:nvPr/>
        </p:nvSpPr>
        <p:spPr>
          <a:xfrm>
            <a:off x="1172239" y="3072897"/>
            <a:ext cx="16979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puzzled</a:t>
            </a:r>
            <a:endParaRPr lang="zh-CN" altLang="en-US" sz="3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3BACD6-0C78-7A4C-9A8B-8BBD47BB886E}"/>
              </a:ext>
            </a:extLst>
          </p:cNvPr>
          <p:cNvSpPr/>
          <p:nvPr/>
        </p:nvSpPr>
        <p:spPr>
          <a:xfrm>
            <a:off x="2777463" y="3629615"/>
            <a:ext cx="2305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considered</a:t>
            </a:r>
            <a:endParaRPr lang="zh-CN" altLang="en-US" sz="3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7CA4EB-17F6-C343-8504-71274D37D1E5}"/>
              </a:ext>
            </a:extLst>
          </p:cNvPr>
          <p:cNvSpPr/>
          <p:nvPr/>
        </p:nvSpPr>
        <p:spPr>
          <a:xfrm>
            <a:off x="2645986" y="4566499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</a:t>
            </a:r>
            <a:endParaRPr lang="zh-CN" altLang="en-US" sz="3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F96B0E-9AD2-7947-80CD-44D5A4858DF3}"/>
              </a:ext>
            </a:extLst>
          </p:cNvPr>
          <p:cNvSpPr/>
          <p:nvPr/>
        </p:nvSpPr>
        <p:spPr>
          <a:xfrm>
            <a:off x="2040651" y="5125941"/>
            <a:ext cx="19607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built</a:t>
            </a:r>
            <a:endParaRPr lang="zh-CN" altLang="en-US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0A62E7-929D-5E4D-A886-8BA086BCEE84}"/>
              </a:ext>
            </a:extLst>
          </p:cNvPr>
          <p:cNvSpPr txBox="1"/>
          <p:nvPr/>
        </p:nvSpPr>
        <p:spPr>
          <a:xfrm>
            <a:off x="2040651" y="5782929"/>
            <a:ext cx="10285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/>
              <a:t>非谓语动词练习：</a:t>
            </a:r>
            <a:r>
              <a:rPr kumimoji="1" lang="en-US" altLang="zh-CN" sz="3200" b="1" dirty="0"/>
              <a:t>21</a:t>
            </a:r>
            <a:r>
              <a:rPr kumimoji="1" lang="zh-CN" altLang="en-US" sz="3200" b="1" dirty="0"/>
              <a:t>，</a:t>
            </a:r>
            <a:r>
              <a:rPr kumimoji="1" lang="en-US" altLang="zh-CN" sz="3200" b="1" dirty="0"/>
              <a:t>22</a:t>
            </a:r>
            <a:r>
              <a:rPr kumimoji="1" lang="zh-CN" altLang="en-US" sz="3200" b="1" dirty="0"/>
              <a:t>，</a:t>
            </a:r>
            <a:r>
              <a:rPr kumimoji="1" lang="en-US" altLang="zh-CN" sz="3200" b="1" dirty="0">
                <a:solidFill>
                  <a:srgbClr val="FF0000"/>
                </a:solidFill>
              </a:rPr>
              <a:t>23</a:t>
            </a:r>
            <a:r>
              <a:rPr kumimoji="1" lang="zh-CN" altLang="en-US" sz="3200" b="1" dirty="0"/>
              <a:t>，</a:t>
            </a:r>
            <a:r>
              <a:rPr kumimoji="1" lang="en-US" altLang="zh-CN" sz="3200" b="1" dirty="0"/>
              <a:t>24</a:t>
            </a:r>
            <a:r>
              <a:rPr kumimoji="1" lang="zh-CN" altLang="en-US" sz="3200" b="1" dirty="0"/>
              <a:t>，</a:t>
            </a:r>
            <a:r>
              <a:rPr kumimoji="1" lang="en-US" altLang="zh-CN" sz="3200" b="1" dirty="0"/>
              <a:t>26</a:t>
            </a:r>
            <a:r>
              <a:rPr kumimoji="1" lang="zh-CN" altLang="en-US" sz="3200" b="1" dirty="0"/>
              <a:t>，</a:t>
            </a:r>
            <a:r>
              <a:rPr kumimoji="1" lang="en-US" altLang="zh-CN" sz="3200" b="1" dirty="0"/>
              <a:t>30</a:t>
            </a:r>
            <a:r>
              <a:rPr kumimoji="1" lang="zh-CN" altLang="en-US" sz="3200" b="1" dirty="0"/>
              <a:t>，</a:t>
            </a:r>
            <a:r>
              <a:rPr kumimoji="1" lang="en-US" altLang="zh-CN" sz="3200" b="1" dirty="0"/>
              <a:t>33</a:t>
            </a:r>
            <a:r>
              <a:rPr kumimoji="1" lang="zh-CN" altLang="en-US" sz="3200" b="1" dirty="0"/>
              <a:t>，</a:t>
            </a:r>
            <a:r>
              <a:rPr kumimoji="1" lang="en-US" altLang="zh-CN" sz="3200" b="1" dirty="0"/>
              <a:t>35</a:t>
            </a:r>
            <a:endParaRPr kumimoji="1"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5344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更多优秀作品搜索（三秒演示）__3">
            <a:extLst>
              <a:ext uri="{FF2B5EF4-FFF2-40B4-BE49-F238E27FC236}">
                <a16:creationId xmlns:a16="http://schemas.microsoft.com/office/drawing/2014/main" id="{407C89B0-5D92-D446-B4BF-BBFD8872DF61}"/>
              </a:ext>
            </a:extLst>
          </p:cNvPr>
          <p:cNvSpPr txBox="1"/>
          <p:nvPr/>
        </p:nvSpPr>
        <p:spPr>
          <a:xfrm>
            <a:off x="0" y="0"/>
            <a:ext cx="8110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五、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adverbial (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现在分词作状语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8EFDB87-B645-C648-ADEF-76BEB3B7DCDC}"/>
              </a:ext>
            </a:extLst>
          </p:cNvPr>
          <p:cNvSpPr/>
          <p:nvPr/>
        </p:nvSpPr>
        <p:spPr>
          <a:xfrm>
            <a:off x="0" y="837065"/>
            <a:ext cx="12192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300" b="1" dirty="0">
                <a:solidFill>
                  <a:srgbClr val="FF0000"/>
                </a:solidFill>
              </a:rPr>
              <a:t>相当于状语从句，但分词主语必须与主句的主语保持一致。</a:t>
            </a:r>
            <a:endParaRPr lang="en-US" altLang="zh-CN" sz="3300" b="1" dirty="0">
              <a:solidFill>
                <a:srgbClr val="FF0000"/>
              </a:solidFill>
            </a:endParaRPr>
          </a:p>
          <a:p>
            <a:r>
              <a:rPr lang="zh-CN" altLang="en-US" sz="3300" b="1" dirty="0">
                <a:solidFill>
                  <a:srgbClr val="FF0000"/>
                </a:solidFill>
              </a:rPr>
              <a:t>分词作状语</a:t>
            </a:r>
            <a:r>
              <a:rPr lang="en-US" altLang="zh-CN" sz="3300" b="1" dirty="0">
                <a:solidFill>
                  <a:srgbClr val="FF0000"/>
                </a:solidFill>
              </a:rPr>
              <a:t>,</a:t>
            </a:r>
            <a:r>
              <a:rPr lang="zh-CN" altLang="en-US" sz="3300" b="1" dirty="0">
                <a:solidFill>
                  <a:srgbClr val="FF0000"/>
                </a:solidFill>
              </a:rPr>
              <a:t>可表示时间、原因、结果、条件、让步或伴随等情况。</a:t>
            </a:r>
            <a:endParaRPr lang="zh-CN" altLang="en-US" sz="3300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3567E031-99E4-6A4F-B2D9-CB07F280F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13" y="1993632"/>
            <a:ext cx="12268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he looked down, he saw the smashed</a:t>
            </a:r>
            <a:r>
              <a:rPr lang="zh-CN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flower pot. 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D5FE2614-57DD-9B4B-8C59-F1458BF86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39963"/>
            <a:ext cx="117036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i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Looking</a:t>
            </a:r>
            <a:r>
              <a:rPr lang="en-US" altLang="zh-C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down, he saw the smashed flower pot.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EB332895-85AE-4741-840B-02C707A1F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13" y="3343832"/>
            <a:ext cx="11963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3600" b="1" dirty="0">
                <a:solidFill>
                  <a:srgbClr val="0070C0"/>
                </a:solidFill>
              </a:rPr>
              <a:t>Because he was praised by the teacher, he felt on top of the</a:t>
            </a:r>
            <a:r>
              <a:rPr lang="zh-CN" altLang="en-US" sz="3600" b="1" dirty="0">
                <a:solidFill>
                  <a:srgbClr val="0070C0"/>
                </a:solidFill>
              </a:rPr>
              <a:t> </a:t>
            </a:r>
            <a:r>
              <a:rPr lang="en-US" altLang="zh-CN" sz="3600" b="1" dirty="0">
                <a:solidFill>
                  <a:srgbClr val="0070C0"/>
                </a:solidFill>
              </a:rPr>
              <a:t>world.</a:t>
            </a:r>
          </a:p>
        </p:txBody>
      </p:sp>
      <p:sp>
        <p:nvSpPr>
          <p:cNvPr id="7" name="Text Box 13">
            <a:extLst>
              <a:ext uri="{FF2B5EF4-FFF2-40B4-BE49-F238E27FC236}">
                <a16:creationId xmlns:a16="http://schemas.microsoft.com/office/drawing/2014/main" id="{A09E1F89-97BC-6449-B540-99E52C858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44161"/>
            <a:ext cx="123832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i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Praised</a:t>
            </a:r>
            <a:r>
              <a:rPr lang="en-US" altLang="zh-C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the teacher,</a:t>
            </a:r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felt on top of the world.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A4CA9A-81CA-BE48-97DD-589356E11330}"/>
              </a:ext>
            </a:extLst>
          </p:cNvPr>
          <p:cNvSpPr/>
          <p:nvPr/>
        </p:nvSpPr>
        <p:spPr>
          <a:xfrm>
            <a:off x="-56787" y="5371141"/>
            <a:ext cx="117603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3350" algn="just">
              <a:spcAft>
                <a:spcPts val="0"/>
              </a:spcAft>
            </a:pPr>
            <a:r>
              <a:rPr lang="en-US" altLang="zh-CN" sz="3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Looking through the essay, </a:t>
            </a:r>
            <a:r>
              <a:rPr lang="en-US" altLang="zh-CN" sz="3600" b="1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 few mistakes </a:t>
            </a:r>
            <a:r>
              <a:rPr lang="en-US" altLang="zh-CN" sz="3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were found. (X)</a:t>
            </a:r>
            <a:endParaRPr lang="zh-CN" altLang="zh-CN" sz="3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33350" indent="-133350" algn="just">
              <a:spcAft>
                <a:spcPts val="0"/>
              </a:spcAft>
            </a:pPr>
            <a:r>
              <a:rPr lang="zh-CN" altLang="en-US" sz="3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Looking through the essay, </a:t>
            </a:r>
            <a:r>
              <a:rPr lang="en-US" altLang="zh-CN" sz="3600" b="1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found a few mistakes. (</a:t>
            </a:r>
            <a:r>
              <a:rPr lang="zh-CN" altLang="zh-CN" sz="3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√</a:t>
            </a:r>
            <a:r>
              <a:rPr lang="en-US" altLang="zh-CN" sz="3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3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51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Text Box 5">
            <a:extLst>
              <a:ext uri="{FF2B5EF4-FFF2-40B4-BE49-F238E27FC236}">
                <a16:creationId xmlns:a16="http://schemas.microsoft.com/office/drawing/2014/main" id="{00F6A60B-629D-5B44-AFA4-E80C4DF5D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025" y="1778000"/>
            <a:ext cx="309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  </a:t>
            </a:r>
            <a:endParaRPr lang="en-US" altLang="zh-CN" sz="3600" b="1">
              <a:solidFill>
                <a:srgbClr val="000099"/>
              </a:solidFill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7DD0B2BC-E07F-A646-AC7C-EB6E35876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1767930" cy="7294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36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36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my friend returned home, she  learned that the police  had been to the flats.</a:t>
            </a:r>
          </a:p>
          <a:p>
            <a:pPr algn="just"/>
            <a:r>
              <a:rPr lang="en-US" altLang="zh-CN" sz="36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Returning</a:t>
            </a:r>
            <a:r>
              <a:rPr lang="zh-CN" altLang="en-US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home, she …</a:t>
            </a:r>
          </a:p>
          <a:p>
            <a:pPr algn="just"/>
            <a:r>
              <a:rPr lang="en-US" altLang="zh-CN" sz="36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36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tough guys sat down beside a young boy. They began to tease and bully him.</a:t>
            </a:r>
          </a:p>
          <a:p>
            <a:pPr algn="just"/>
            <a:r>
              <a:rPr lang="en-US" altLang="zh-CN" sz="36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Sitting down beside a young boy, the tough guys …</a:t>
            </a:r>
          </a:p>
          <a:p>
            <a:pPr algn="just"/>
            <a:r>
              <a:rPr lang="en-US" altLang="zh-CN" sz="36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36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he has a lot of work to do, he can’t go out with you.</a:t>
            </a:r>
          </a:p>
          <a:p>
            <a:pPr algn="just"/>
            <a:r>
              <a:rPr lang="en-US" altLang="zh-CN" sz="36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a lot of work to do, he…</a:t>
            </a:r>
          </a:p>
          <a:p>
            <a:pPr algn="just"/>
            <a:r>
              <a:rPr lang="en-US" altLang="zh-CN" sz="36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36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I was busy at that time, I didn’t check the  change carefully enough.</a:t>
            </a:r>
          </a:p>
          <a:p>
            <a:pPr algn="just"/>
            <a:r>
              <a:rPr lang="en-US" altLang="zh-CN" sz="36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Busy at that time, I…</a:t>
            </a:r>
          </a:p>
          <a:p>
            <a:pPr algn="just"/>
            <a:endParaRPr lang="en-US" altLang="zh-CN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52015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01" name="Text Box 9">
            <a:extLst>
              <a:ext uri="{FF2B5EF4-FFF2-40B4-BE49-F238E27FC236}">
                <a16:creationId xmlns:a16="http://schemas.microsoft.com/office/drawing/2014/main" id="{FE8DD905-4C6E-8F47-85A3-B27176AB7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694" y="0"/>
            <a:ext cx="90232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000099"/>
                </a:solidFill>
              </a:rPr>
              <a:t>5. If you treat it gently, the fabric should last for years.</a:t>
            </a:r>
          </a:p>
        </p:txBody>
      </p:sp>
      <p:sp>
        <p:nvSpPr>
          <p:cNvPr id="161802" name="Text Box 10">
            <a:extLst>
              <a:ext uri="{FF2B5EF4-FFF2-40B4-BE49-F238E27FC236}">
                <a16:creationId xmlns:a16="http://schemas.microsoft.com/office/drawing/2014/main" id="{4554E70D-34AA-6045-9A74-8B6FB6741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220" y="2859898"/>
            <a:ext cx="63081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1" u="sng" dirty="0">
                <a:solidFill>
                  <a:schemeClr val="accent6">
                    <a:lumMod val="75000"/>
                  </a:schemeClr>
                </a:solidFill>
              </a:rPr>
              <a:t>Given</a:t>
            </a:r>
            <a:r>
              <a:rPr lang="en-US" altLang="zh-CN" sz="3600" b="1" dirty="0">
                <a:solidFill>
                  <a:schemeClr val="accent6">
                    <a:lumMod val="75000"/>
                  </a:schemeClr>
                </a:solidFill>
              </a:rPr>
              <a:t> another chance, I will…</a:t>
            </a:r>
          </a:p>
        </p:txBody>
      </p:sp>
      <p:sp>
        <p:nvSpPr>
          <p:cNvPr id="161803" name="Text Box 11">
            <a:extLst>
              <a:ext uri="{FF2B5EF4-FFF2-40B4-BE49-F238E27FC236}">
                <a16:creationId xmlns:a16="http://schemas.microsoft.com/office/drawing/2014/main" id="{152E826B-DBD2-B74B-A459-947DB687E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695" y="3558155"/>
            <a:ext cx="8458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 dirty="0">
                <a:solidFill>
                  <a:srgbClr val="000099"/>
                </a:solidFill>
              </a:rPr>
              <a:t>7. When it is seen from space, the earth </a:t>
            </a:r>
          </a:p>
          <a:p>
            <a:r>
              <a:rPr lang="en-US" altLang="zh-CN" sz="3600" b="1" dirty="0">
                <a:solidFill>
                  <a:srgbClr val="000099"/>
                </a:solidFill>
              </a:rPr>
              <a:t>    looks blue.</a:t>
            </a:r>
          </a:p>
        </p:txBody>
      </p:sp>
      <p:sp>
        <p:nvSpPr>
          <p:cNvPr id="161804" name="Text Box 12">
            <a:extLst>
              <a:ext uri="{FF2B5EF4-FFF2-40B4-BE49-F238E27FC236}">
                <a16:creationId xmlns:a16="http://schemas.microsoft.com/office/drawing/2014/main" id="{4B8FB627-597E-9F4C-BE84-F9190AEF6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8465" y="4709894"/>
            <a:ext cx="81724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1" u="sng" dirty="0">
                <a:solidFill>
                  <a:schemeClr val="accent6">
                    <a:lumMod val="75000"/>
                  </a:schemeClr>
                </a:solidFill>
              </a:rPr>
              <a:t>Seen</a:t>
            </a:r>
            <a:r>
              <a:rPr lang="en-US" altLang="zh-CN" sz="3600" b="1" dirty="0">
                <a:solidFill>
                  <a:schemeClr val="accent6">
                    <a:lumMod val="75000"/>
                  </a:schemeClr>
                </a:solidFill>
              </a:rPr>
              <a:t> from space, the earth looks blue.</a:t>
            </a:r>
          </a:p>
        </p:txBody>
      </p:sp>
      <p:pic>
        <p:nvPicPr>
          <p:cNvPr id="6" name="更多优秀作品搜索（三秒演示）__3" descr="图片包含 室内&#10;&#10;已生成高可信度的说明">
            <a:extLst>
              <a:ext uri="{FF2B5EF4-FFF2-40B4-BE49-F238E27FC236}">
                <a16:creationId xmlns:a16="http://schemas.microsoft.com/office/drawing/2014/main" id="{59EC0E19-E5EE-C041-A255-C796C64BE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705" y="3024948"/>
            <a:ext cx="3469694" cy="3469694"/>
          </a:xfrm>
          <a:prstGeom prst="rect">
            <a:avLst/>
          </a:prstGeom>
        </p:spPr>
      </p:pic>
      <p:sp>
        <p:nvSpPr>
          <p:cNvPr id="7" name="Text Box 9">
            <a:extLst>
              <a:ext uri="{FF2B5EF4-FFF2-40B4-BE49-F238E27FC236}">
                <a16:creationId xmlns:a16="http://schemas.microsoft.com/office/drawing/2014/main" id="{A84E3790-D446-6F40-A885-EBCAF1EBD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694" y="1789719"/>
            <a:ext cx="94819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000099"/>
                </a:solidFill>
              </a:rPr>
              <a:t>6. If I am given another chance, </a:t>
            </a:r>
          </a:p>
          <a:p>
            <a:r>
              <a:rPr lang="en-US" altLang="zh-CN" sz="3600" b="1" dirty="0">
                <a:solidFill>
                  <a:srgbClr val="000099"/>
                </a:solidFill>
              </a:rPr>
              <a:t>    I will do it much better.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20AE22F0-D23D-724E-8EB2-17ABC9C1F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220" y="1088499"/>
            <a:ext cx="60292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1" u="sng" dirty="0">
                <a:solidFill>
                  <a:schemeClr val="accent6">
                    <a:lumMod val="75000"/>
                  </a:schemeClr>
                </a:solidFill>
              </a:rPr>
              <a:t>Treated gently</a:t>
            </a:r>
            <a:r>
              <a:rPr lang="en-US" altLang="zh-CN" sz="3600" b="1" i="1" dirty="0">
                <a:solidFill>
                  <a:schemeClr val="accent6">
                    <a:lumMod val="75000"/>
                  </a:schemeClr>
                </a:solidFill>
              </a:rPr>
              <a:t>, the fabric …</a:t>
            </a:r>
            <a:endParaRPr lang="en-US" altLang="zh-CN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DF11A5-FA0A-9540-8A02-33613F9B3F9B}"/>
              </a:ext>
            </a:extLst>
          </p:cNvPr>
          <p:cNvSpPr txBox="1"/>
          <p:nvPr/>
        </p:nvSpPr>
        <p:spPr>
          <a:xfrm>
            <a:off x="1250112" y="5723586"/>
            <a:ext cx="8343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300" b="1" dirty="0">
                <a:solidFill>
                  <a:srgbClr val="7030A0"/>
                </a:solidFill>
              </a:rPr>
              <a:t>非谓语动词练习：</a:t>
            </a:r>
            <a:r>
              <a:rPr lang="en-US" altLang="zh-CN" b="1" dirty="0"/>
              <a:t> </a:t>
            </a:r>
            <a:r>
              <a:rPr kumimoji="1" lang="en-US" altLang="zh-CN" sz="3300" b="1" dirty="0">
                <a:solidFill>
                  <a:srgbClr val="7030A0"/>
                </a:solidFill>
              </a:rPr>
              <a:t>44</a:t>
            </a:r>
            <a:r>
              <a:rPr kumimoji="1" lang="zh-CN" altLang="zh-CN" sz="3300" b="1" dirty="0">
                <a:solidFill>
                  <a:srgbClr val="7030A0"/>
                </a:solidFill>
              </a:rPr>
              <a:t>，</a:t>
            </a:r>
            <a:r>
              <a:rPr kumimoji="1" lang="en-US" altLang="zh-CN" sz="3300" b="1" dirty="0">
                <a:solidFill>
                  <a:srgbClr val="7030A0"/>
                </a:solidFill>
              </a:rPr>
              <a:t>51</a:t>
            </a:r>
            <a:r>
              <a:rPr kumimoji="1" lang="zh-CN" altLang="zh-CN" sz="3300" b="1" dirty="0">
                <a:solidFill>
                  <a:srgbClr val="7030A0"/>
                </a:solidFill>
              </a:rPr>
              <a:t>，</a:t>
            </a:r>
            <a:r>
              <a:rPr kumimoji="1" lang="en-US" altLang="zh-CN" sz="3300" b="1" dirty="0">
                <a:solidFill>
                  <a:srgbClr val="7030A0"/>
                </a:solidFill>
              </a:rPr>
              <a:t>52</a:t>
            </a:r>
            <a:r>
              <a:rPr kumimoji="1" lang="zh-CN" altLang="zh-CN" sz="3300" b="1" dirty="0">
                <a:solidFill>
                  <a:srgbClr val="7030A0"/>
                </a:solidFill>
              </a:rPr>
              <a:t>，</a:t>
            </a:r>
            <a:r>
              <a:rPr kumimoji="1" lang="en-US" altLang="zh-CN" sz="3300" b="1" dirty="0">
                <a:solidFill>
                  <a:srgbClr val="7030A0"/>
                </a:solidFill>
              </a:rPr>
              <a:t>53</a:t>
            </a:r>
            <a:r>
              <a:rPr kumimoji="1" lang="zh-CN" altLang="zh-CN" sz="3300" b="1" dirty="0">
                <a:solidFill>
                  <a:srgbClr val="7030A0"/>
                </a:solidFill>
              </a:rPr>
              <a:t>， </a:t>
            </a:r>
            <a:r>
              <a:rPr kumimoji="1" lang="en-US" altLang="zh-CN" sz="3300" b="1" dirty="0">
                <a:solidFill>
                  <a:srgbClr val="7030A0"/>
                </a:solidFill>
              </a:rPr>
              <a:t>56</a:t>
            </a:r>
            <a:r>
              <a:rPr kumimoji="1" lang="zh-CN" altLang="zh-CN" sz="3300" b="1" dirty="0">
                <a:solidFill>
                  <a:srgbClr val="7030A0"/>
                </a:solidFill>
              </a:rPr>
              <a:t> </a:t>
            </a:r>
            <a:endParaRPr kumimoji="1" lang="zh-CN" altLang="en-US" sz="33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91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1" grpId="0"/>
      <p:bldP spid="161802" grpId="0"/>
      <p:bldP spid="161803" grpId="0"/>
      <p:bldP spid="161804" grpId="0"/>
      <p:bldP spid="7" grpId="0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更多优秀作品搜索（三秒演示）__1">
            <a:extLst>
              <a:ext uri="{FF2B5EF4-FFF2-40B4-BE49-F238E27FC236}">
                <a16:creationId xmlns:a16="http://schemas.microsoft.com/office/drawing/2014/main" id="{100D972E-70C9-4712-8353-2AAE996BC738}"/>
              </a:ext>
            </a:extLst>
          </p:cNvPr>
          <p:cNvSpPr/>
          <p:nvPr/>
        </p:nvSpPr>
        <p:spPr>
          <a:xfrm>
            <a:off x="1083127" y="279129"/>
            <a:ext cx="46418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400" b="1" dirty="0">
                <a:latin typeface="楷体" panose="02010609060101010101" pitchFamily="49" charset="-122"/>
                <a:ea typeface="楷体" panose="02010609060101010101" pitchFamily="49" charset="-122"/>
                <a:sym typeface="Century Gothic" panose="020B0502020202020204" pitchFamily="34" charset="0"/>
              </a:rPr>
              <a:t>分词其他考点</a:t>
            </a:r>
          </a:p>
        </p:txBody>
      </p:sp>
      <p:pic>
        <p:nvPicPr>
          <p:cNvPr id="16" name="更多优秀作品搜索（三秒演示）__2">
            <a:extLst>
              <a:ext uri="{FF2B5EF4-FFF2-40B4-BE49-F238E27FC236}">
                <a16:creationId xmlns:a16="http://schemas.microsoft.com/office/drawing/2014/main" id="{3DF63977-5301-4E8F-A346-05D42A779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64" y="393701"/>
            <a:ext cx="682976" cy="417188"/>
          </a:xfrm>
          <a:prstGeom prst="rect">
            <a:avLst/>
          </a:prstGeom>
        </p:spPr>
      </p:pic>
      <p:pic>
        <p:nvPicPr>
          <p:cNvPr id="11" name="更多优秀作品搜索（三秒演示）__7" descr="图片包含 小, 室内&#10;&#10;已生成高可信度的说明">
            <a:extLst>
              <a:ext uri="{FF2B5EF4-FFF2-40B4-BE49-F238E27FC236}">
                <a16:creationId xmlns:a16="http://schemas.microsoft.com/office/drawing/2014/main" id="{A3EE8257-A0E6-419D-B77D-A10FA23071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10"/>
          <a:stretch/>
        </p:blipFill>
        <p:spPr>
          <a:xfrm>
            <a:off x="1108781" y="993098"/>
            <a:ext cx="2090883" cy="1887765"/>
          </a:xfrm>
          <a:prstGeom prst="rect">
            <a:avLst/>
          </a:prstGeom>
        </p:spPr>
      </p:pic>
      <p:pic>
        <p:nvPicPr>
          <p:cNvPr id="12" name="更多优秀作品搜索（三秒演示）__8" descr="图片包含 小, 室内&#10;&#10;已生成高可信度的说明">
            <a:extLst>
              <a:ext uri="{FF2B5EF4-FFF2-40B4-BE49-F238E27FC236}">
                <a16:creationId xmlns:a16="http://schemas.microsoft.com/office/drawing/2014/main" id="{E2CADF1B-9821-4E4E-B25F-FB376AF561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10"/>
          <a:stretch/>
        </p:blipFill>
        <p:spPr>
          <a:xfrm flipH="1" flipV="1">
            <a:off x="546987" y="3230018"/>
            <a:ext cx="2090883" cy="1887765"/>
          </a:xfrm>
          <a:prstGeom prst="rect">
            <a:avLst/>
          </a:prstGeom>
        </p:spPr>
      </p:pic>
      <p:pic>
        <p:nvPicPr>
          <p:cNvPr id="15" name="更多优秀作品搜索（三秒演示）__5">
            <a:extLst>
              <a:ext uri="{FF2B5EF4-FFF2-40B4-BE49-F238E27FC236}">
                <a16:creationId xmlns:a16="http://schemas.microsoft.com/office/drawing/2014/main" id="{0928437E-9B1F-C04F-9252-DD10B4732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839" y="2026219"/>
            <a:ext cx="1114561" cy="1114561"/>
          </a:xfrm>
          <a:prstGeom prst="rect">
            <a:avLst/>
          </a:prstGeom>
        </p:spPr>
      </p:pic>
      <p:pic>
        <p:nvPicPr>
          <p:cNvPr id="17" name="更多优秀作品搜索（三秒演示）__6">
            <a:extLst>
              <a:ext uri="{FF2B5EF4-FFF2-40B4-BE49-F238E27FC236}">
                <a16:creationId xmlns:a16="http://schemas.microsoft.com/office/drawing/2014/main" id="{5D075BD1-A077-2E44-8E23-96D2B16B9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467" y="3230018"/>
            <a:ext cx="1115933" cy="1115933"/>
          </a:xfrm>
          <a:prstGeom prst="rect">
            <a:avLst/>
          </a:prstGeom>
        </p:spPr>
      </p:pic>
      <p:sp>
        <p:nvSpPr>
          <p:cNvPr id="19" name="更多优秀作品搜索（三秒演示）__3">
            <a:extLst>
              <a:ext uri="{FF2B5EF4-FFF2-40B4-BE49-F238E27FC236}">
                <a16:creationId xmlns:a16="http://schemas.microsoft.com/office/drawing/2014/main" id="{5972AC38-B8B0-8E4C-8D5B-FCFC99F612B7}"/>
              </a:ext>
            </a:extLst>
          </p:cNvPr>
          <p:cNvSpPr txBox="1"/>
          <p:nvPr/>
        </p:nvSpPr>
        <p:spPr>
          <a:xfrm>
            <a:off x="4044349" y="3464818"/>
            <a:ext cx="7826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Absolute nominative (</a:t>
            </a:r>
            <a:r>
              <a:rPr lang="zh-CN" altLang="en-US" sz="3600" b="1" dirty="0"/>
              <a:t>独立主格结构</a:t>
            </a:r>
            <a:r>
              <a:rPr lang="en-US" altLang="zh-CN" sz="3600" b="1" dirty="0"/>
              <a:t>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979E98F-82C0-224F-BF1B-4B491A5968A5}"/>
              </a:ext>
            </a:extLst>
          </p:cNvPr>
          <p:cNvSpPr/>
          <p:nvPr/>
        </p:nvSpPr>
        <p:spPr>
          <a:xfrm>
            <a:off x="3162532" y="2286954"/>
            <a:ext cx="6463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ea typeface="文悦古典明朝体 (非商业使用) W5" pitchFamily="50" charset="-122"/>
              </a:rPr>
              <a:t>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8806C2-F5BC-8249-840E-AB1F8CCC233E}"/>
              </a:ext>
            </a:extLst>
          </p:cNvPr>
          <p:cNvSpPr/>
          <p:nvPr/>
        </p:nvSpPr>
        <p:spPr>
          <a:xfrm>
            <a:off x="3166582" y="3464818"/>
            <a:ext cx="6463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ea typeface="文悦古典明朝体 (非商业使用) W5" pitchFamily="50" charset="-122"/>
              </a:rPr>
              <a:t>柒</a:t>
            </a:r>
          </a:p>
        </p:txBody>
      </p:sp>
      <p:sp>
        <p:nvSpPr>
          <p:cNvPr id="14" name="更多优秀作品搜索（三秒演示）__3">
            <a:extLst>
              <a:ext uri="{FF2B5EF4-FFF2-40B4-BE49-F238E27FC236}">
                <a16:creationId xmlns:a16="http://schemas.microsoft.com/office/drawing/2014/main" id="{BB147800-21C8-2A4E-AB18-71CAC3511CE6}"/>
              </a:ext>
            </a:extLst>
          </p:cNvPr>
          <p:cNvSpPr txBox="1"/>
          <p:nvPr/>
        </p:nvSpPr>
        <p:spPr>
          <a:xfrm>
            <a:off x="4044350" y="2285694"/>
            <a:ext cx="7189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分词短语前加某些连词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副词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介词</a:t>
            </a: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600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更多优秀作品搜索（三秒演示）__1">
            <a:extLst>
              <a:ext uri="{FF2B5EF4-FFF2-40B4-BE49-F238E27FC236}">
                <a16:creationId xmlns:a16="http://schemas.microsoft.com/office/drawing/2014/main" id="{100D972E-70C9-4712-8353-2AAE996BC738}"/>
              </a:ext>
            </a:extLst>
          </p:cNvPr>
          <p:cNvSpPr/>
          <p:nvPr/>
        </p:nvSpPr>
        <p:spPr>
          <a:xfrm>
            <a:off x="1083127" y="279129"/>
            <a:ext cx="87504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六、非</a:t>
            </a:r>
            <a:r>
              <a:rPr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谓语动词前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加某些连词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副词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介词</a:t>
            </a: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更多优秀作品搜索（三秒演示）__2">
            <a:extLst>
              <a:ext uri="{FF2B5EF4-FFF2-40B4-BE49-F238E27FC236}">
                <a16:creationId xmlns:a16="http://schemas.microsoft.com/office/drawing/2014/main" id="{3DF63977-5301-4E8F-A346-05D42A779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64" y="393701"/>
            <a:ext cx="682976" cy="417188"/>
          </a:xfrm>
          <a:prstGeom prst="rect">
            <a:avLst/>
          </a:prstGeom>
        </p:spPr>
      </p:pic>
      <p:sp>
        <p:nvSpPr>
          <p:cNvPr id="4" name="更多优秀作品搜索（三秒演示）__3">
            <a:extLst>
              <a:ext uri="{FF2B5EF4-FFF2-40B4-BE49-F238E27FC236}">
                <a16:creationId xmlns:a16="http://schemas.microsoft.com/office/drawing/2014/main" id="{7F3300BB-573C-4E34-AAFC-4CC45B13C0F3}"/>
              </a:ext>
            </a:extLst>
          </p:cNvPr>
          <p:cNvSpPr/>
          <p:nvPr/>
        </p:nvSpPr>
        <p:spPr>
          <a:xfrm>
            <a:off x="1241066" y="1730672"/>
            <a:ext cx="9990152" cy="4345942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" name="更多优秀作品搜索（三秒演示）__6" descr="图片包含 就坐&#10;&#10;已生成高可信度的说明">
            <a:extLst>
              <a:ext uri="{FF2B5EF4-FFF2-40B4-BE49-F238E27FC236}">
                <a16:creationId xmlns:a16="http://schemas.microsoft.com/office/drawing/2014/main" id="{10C0FA27-C9D4-44B3-8DD5-7377F49FD4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/>
          <a:stretch/>
        </p:blipFill>
        <p:spPr>
          <a:xfrm rot="4666565">
            <a:off x="-810374" y="3817700"/>
            <a:ext cx="3270170" cy="238053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DB94983-ACAA-7F47-BE4D-940BA3EB43F7}"/>
              </a:ext>
            </a:extLst>
          </p:cNvPr>
          <p:cNvSpPr txBox="1"/>
          <p:nvPr/>
        </p:nvSpPr>
        <p:spPr>
          <a:xfrm>
            <a:off x="1401845" y="1874800"/>
            <a:ext cx="999015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should be careful </a:t>
            </a:r>
            <a:r>
              <a:rPr lang="en-US" altLang="zh-CN" sz="30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crossing</a:t>
            </a:r>
            <a:r>
              <a:rPr lang="en-US" altLang="zh-CN" sz="3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street.</a:t>
            </a:r>
            <a:endParaRPr lang="en-US" altLang="zh-CN" sz="3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0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given</a:t>
            </a:r>
            <a:r>
              <a:rPr lang="zh-CN" altLang="en-US" sz="3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chance, I will do it much better.</a:t>
            </a:r>
          </a:p>
          <a:p>
            <a:r>
              <a:rPr lang="en-US" altLang="zh-CN" sz="30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given</a:t>
            </a:r>
            <a:r>
              <a:rPr lang="en-US" altLang="zh-CN" sz="3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treatment, he’s sure to be better.</a:t>
            </a:r>
          </a:p>
          <a:p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will not come </a:t>
            </a:r>
            <a:r>
              <a:rPr lang="en-US" altLang="zh-CN" sz="30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unless invited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30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heard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music is not easy to forget.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30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told</a:t>
            </a:r>
            <a:r>
              <a:rPr lang="en-US" altLang="zh-CN" sz="3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news, he jumped with joy.</a:t>
            </a:r>
          </a:p>
          <a:p>
            <a:r>
              <a:rPr lang="en-US" altLang="zh-CN" sz="30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hearing</a:t>
            </a:r>
            <a:r>
              <a:rPr lang="en-US" altLang="zh-CN" sz="3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news, he jumped with joy.</a:t>
            </a:r>
          </a:p>
          <a:p>
            <a:r>
              <a:rPr lang="en-US" altLang="zh-CN" sz="30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eating</a:t>
            </a:r>
            <a:r>
              <a:rPr lang="en-US" altLang="zh-CN" sz="3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quick lunch, I went to the railway station to see my friend off.</a:t>
            </a:r>
          </a:p>
          <a:p>
            <a:endParaRPr lang="en-US" altLang="zh-C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zh-C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F3FB501-1F96-8642-99CE-096D942F9A70}"/>
              </a:ext>
            </a:extLst>
          </p:cNvPr>
          <p:cNvSpPr/>
          <p:nvPr/>
        </p:nvSpPr>
        <p:spPr>
          <a:xfrm>
            <a:off x="604763" y="1065394"/>
            <a:ext cx="109202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常见：</a:t>
            </a:r>
            <a:r>
              <a:rPr lang="en-US" altLang="zh-CN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when, while, if, unless,</a:t>
            </a:r>
            <a:r>
              <a:rPr lang="zh-CN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once, though, on, after…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C42A55-51F5-674C-B488-C03CF4031789}"/>
              </a:ext>
            </a:extLst>
          </p:cNvPr>
          <p:cNvSpPr txBox="1"/>
          <p:nvPr/>
        </p:nvSpPr>
        <p:spPr>
          <a:xfrm>
            <a:off x="3639476" y="6168345"/>
            <a:ext cx="77525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b="1" dirty="0">
                <a:solidFill>
                  <a:srgbClr val="7030A0"/>
                </a:solidFill>
              </a:rPr>
              <a:t>非谓语动词练习：</a:t>
            </a:r>
            <a:r>
              <a:rPr kumimoji="1" lang="en-US" altLang="zh-CN" sz="3000" b="1" dirty="0">
                <a:solidFill>
                  <a:srgbClr val="7030A0"/>
                </a:solidFill>
              </a:rPr>
              <a:t>43</a:t>
            </a:r>
            <a:r>
              <a:rPr kumimoji="1" lang="zh-CN" altLang="en-US" sz="3000" b="1" dirty="0">
                <a:solidFill>
                  <a:srgbClr val="7030A0"/>
                </a:solidFill>
              </a:rPr>
              <a:t>，</a:t>
            </a:r>
            <a:r>
              <a:rPr kumimoji="1" lang="en-US" altLang="zh-CN" sz="3000" b="1" dirty="0">
                <a:solidFill>
                  <a:srgbClr val="7030A0"/>
                </a:solidFill>
              </a:rPr>
              <a:t>46</a:t>
            </a:r>
            <a:r>
              <a:rPr kumimoji="1" lang="zh-CN" altLang="en-US" sz="3000" b="1" dirty="0">
                <a:solidFill>
                  <a:srgbClr val="7030A0"/>
                </a:solidFill>
              </a:rPr>
              <a:t>，</a:t>
            </a:r>
            <a:r>
              <a:rPr kumimoji="1" lang="en-US" altLang="zh-CN" sz="3000" b="1" dirty="0">
                <a:solidFill>
                  <a:srgbClr val="7030A0"/>
                </a:solidFill>
              </a:rPr>
              <a:t>48</a:t>
            </a:r>
            <a:r>
              <a:rPr kumimoji="1" lang="zh-CN" altLang="en-US" sz="3000" b="1" dirty="0">
                <a:solidFill>
                  <a:srgbClr val="7030A0"/>
                </a:solidFill>
              </a:rPr>
              <a:t>，</a:t>
            </a:r>
            <a:r>
              <a:rPr kumimoji="1" lang="en-US" altLang="zh-CN" sz="3000" b="1" dirty="0">
                <a:solidFill>
                  <a:srgbClr val="7030A0"/>
                </a:solidFill>
              </a:rPr>
              <a:t>49</a:t>
            </a:r>
            <a:r>
              <a:rPr kumimoji="1" lang="zh-CN" altLang="en-US" sz="3000" b="1" dirty="0">
                <a:solidFill>
                  <a:srgbClr val="7030A0"/>
                </a:solidFill>
              </a:rPr>
              <a:t>，</a:t>
            </a:r>
            <a:r>
              <a:rPr kumimoji="1" lang="en-US" altLang="zh-CN" sz="3000" b="1" dirty="0">
                <a:solidFill>
                  <a:srgbClr val="7030A0"/>
                </a:solidFill>
              </a:rPr>
              <a:t>54</a:t>
            </a:r>
            <a:r>
              <a:rPr kumimoji="1" lang="zh-CN" altLang="en-US" sz="3000" b="1" dirty="0">
                <a:solidFill>
                  <a:srgbClr val="7030A0"/>
                </a:solidFill>
              </a:rPr>
              <a:t>，</a:t>
            </a:r>
            <a:r>
              <a:rPr kumimoji="1" lang="en-US" altLang="zh-CN" sz="3000" b="1" dirty="0">
                <a:solidFill>
                  <a:srgbClr val="7030A0"/>
                </a:solidFill>
              </a:rPr>
              <a:t>60</a:t>
            </a:r>
            <a:endParaRPr kumimoji="1" lang="zh-CN" altLang="en-US" sz="3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38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更多优秀作品搜索（三秒演示）__1">
            <a:extLst>
              <a:ext uri="{FF2B5EF4-FFF2-40B4-BE49-F238E27FC236}">
                <a16:creationId xmlns:a16="http://schemas.microsoft.com/office/drawing/2014/main" id="{100D972E-70C9-4712-8353-2AAE996BC738}"/>
              </a:ext>
            </a:extLst>
          </p:cNvPr>
          <p:cNvSpPr/>
          <p:nvPr/>
        </p:nvSpPr>
        <p:spPr>
          <a:xfrm>
            <a:off x="1241064" y="265260"/>
            <a:ext cx="95987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七、</a:t>
            </a:r>
            <a:r>
              <a:rPr lang="en-US" altLang="zh-CN" sz="3600" b="1" dirty="0"/>
              <a:t>Absolute nominative (</a:t>
            </a:r>
            <a:r>
              <a:rPr lang="zh-CN" altLang="en-US" sz="3600" b="1" dirty="0"/>
              <a:t>独立主格结构</a:t>
            </a:r>
            <a:r>
              <a:rPr lang="en-US" altLang="zh-CN" sz="3600" b="1" dirty="0"/>
              <a:t>)</a:t>
            </a:r>
          </a:p>
          <a:p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更多优秀作品搜索（三秒演示）__2">
            <a:extLst>
              <a:ext uri="{FF2B5EF4-FFF2-40B4-BE49-F238E27FC236}">
                <a16:creationId xmlns:a16="http://schemas.microsoft.com/office/drawing/2014/main" id="{3DF63977-5301-4E8F-A346-05D42A779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64" y="393701"/>
            <a:ext cx="682976" cy="417188"/>
          </a:xfrm>
          <a:prstGeom prst="rect">
            <a:avLst/>
          </a:prstGeom>
        </p:spPr>
      </p:pic>
      <p:sp>
        <p:nvSpPr>
          <p:cNvPr id="4" name="更多优秀作品搜索（三秒演示）__3">
            <a:extLst>
              <a:ext uri="{FF2B5EF4-FFF2-40B4-BE49-F238E27FC236}">
                <a16:creationId xmlns:a16="http://schemas.microsoft.com/office/drawing/2014/main" id="{7F3300BB-573C-4E34-AAFC-4CC45B13C0F3}"/>
              </a:ext>
            </a:extLst>
          </p:cNvPr>
          <p:cNvSpPr/>
          <p:nvPr/>
        </p:nvSpPr>
        <p:spPr>
          <a:xfrm>
            <a:off x="986842" y="2520228"/>
            <a:ext cx="10254728" cy="3812844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" name="更多优秀作品搜索（三秒演示）__6" descr="图片包含 就坐&#10;&#10;已生成高可信度的说明">
            <a:extLst>
              <a:ext uri="{FF2B5EF4-FFF2-40B4-BE49-F238E27FC236}">
                <a16:creationId xmlns:a16="http://schemas.microsoft.com/office/drawing/2014/main" id="{10C0FA27-C9D4-44B3-8DD5-7377F49FD4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/>
          <a:stretch/>
        </p:blipFill>
        <p:spPr>
          <a:xfrm rot="4666565">
            <a:off x="-810374" y="3817700"/>
            <a:ext cx="3270170" cy="238053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DB94983-ACAA-7F47-BE4D-940BA3EB43F7}"/>
              </a:ext>
            </a:extLst>
          </p:cNvPr>
          <p:cNvSpPr txBox="1"/>
          <p:nvPr/>
        </p:nvSpPr>
        <p:spPr>
          <a:xfrm>
            <a:off x="1241063" y="2660162"/>
            <a:ext cx="10800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altLang="zh-CN" sz="3600" b="1" dirty="0"/>
          </a:p>
          <a:p>
            <a:endParaRPr kumimoji="1" lang="zh-CN" altLang="en-US" sz="3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4BDB93-5342-7247-A388-0E8EA5DA30C3}"/>
              </a:ext>
            </a:extLst>
          </p:cNvPr>
          <p:cNvSpPr/>
          <p:nvPr/>
        </p:nvSpPr>
        <p:spPr>
          <a:xfrm>
            <a:off x="604763" y="1065394"/>
            <a:ext cx="109202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动词短语做状语，有时可以有自己的主语。语法上把带有自己逻辑主语的结构叫做</a:t>
            </a:r>
            <a:r>
              <a:rPr lang="zh-CN" altLang="en-US" sz="36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独立主格结构</a:t>
            </a:r>
            <a:r>
              <a:rPr lang="zh-CN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E528E1-D604-7543-8B46-E6FC52E183FD}"/>
              </a:ext>
            </a:extLst>
          </p:cNvPr>
          <p:cNvSpPr txBox="1"/>
          <p:nvPr/>
        </p:nvSpPr>
        <p:spPr>
          <a:xfrm>
            <a:off x="986840" y="2700658"/>
            <a:ext cx="102669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i="1" u="sng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kumimoji="1" lang="zh-CN" altLang="en-US" sz="2800" b="1" i="1" u="sng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 u="sng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problem settled</a:t>
            </a:r>
            <a:r>
              <a:rPr kumimoji="1" lang="en-US" altLang="zh-CN" sz="2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they all left the meeting room.</a:t>
            </a:r>
          </a:p>
          <a:p>
            <a:r>
              <a:rPr kumimoji="1" lang="zh-CN" altLang="en-US" sz="2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问题解决后，他们都离开了会议室。</a:t>
            </a:r>
            <a:endParaRPr kumimoji="1" lang="en-US" altLang="zh-CN" sz="28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2800" b="1" i="1" u="sng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Weather permitting</a:t>
            </a:r>
            <a:r>
              <a:rPr kumimoji="1" lang="en-US" altLang="zh-CN" sz="2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the football match will be held next Monday.</a:t>
            </a:r>
          </a:p>
          <a:p>
            <a:r>
              <a:rPr kumimoji="1" lang="zh-CN" altLang="en-US" sz="2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如果天气允许的话，足球比赛将在下周一举行。</a:t>
            </a:r>
            <a:endParaRPr kumimoji="1" lang="en-US" altLang="zh-CN" sz="28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2800" b="1" i="1" u="sng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His leg badly hurt</a:t>
            </a:r>
            <a:r>
              <a:rPr kumimoji="1" lang="en-US" altLang="zh-CN" sz="2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he had to stay in bed.</a:t>
            </a:r>
          </a:p>
          <a:p>
            <a:r>
              <a:rPr kumimoji="1" lang="zh-CN" altLang="en-US" sz="2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他的腿伤的很重，他不得不躺在床上。</a:t>
            </a:r>
            <a:endParaRPr kumimoji="1" lang="en-US" altLang="zh-CN" sz="28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2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Students sat in the classroom, </a:t>
            </a:r>
            <a:r>
              <a:rPr kumimoji="1" lang="en-US" altLang="zh-CN" sz="2800" b="1" i="1" u="sng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their eyes fixed on the blackboard</a:t>
            </a:r>
            <a:r>
              <a:rPr kumimoji="1" lang="en-US" altLang="zh-CN" sz="2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r>
              <a:rPr kumimoji="1" lang="zh-CN" altLang="en-US" sz="2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学生坐在教室里，盯着黑板看。</a:t>
            </a:r>
            <a:endParaRPr kumimoji="1" lang="en-US" altLang="zh-CN" sz="28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F2685A-D293-8A48-9611-DCFC657FA15E}"/>
              </a:ext>
            </a:extLst>
          </p:cNvPr>
          <p:cNvSpPr/>
          <p:nvPr/>
        </p:nvSpPr>
        <p:spPr>
          <a:xfrm>
            <a:off x="9731800" y="261399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时间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9FB5BC2-FF4B-814B-A59D-7FD4DA49E2C2}"/>
              </a:ext>
            </a:extLst>
          </p:cNvPr>
          <p:cNvSpPr/>
          <p:nvPr/>
        </p:nvSpPr>
        <p:spPr>
          <a:xfrm>
            <a:off x="9725858" y="3931764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671FDD2-2EE4-5F4C-88B4-DD733EA854DB}"/>
              </a:ext>
            </a:extLst>
          </p:cNvPr>
          <p:cNvSpPr/>
          <p:nvPr/>
        </p:nvSpPr>
        <p:spPr>
          <a:xfrm>
            <a:off x="9725858" y="573323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伴随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15944EE-89BA-AD4A-A3D7-EA676A192FA8}"/>
              </a:ext>
            </a:extLst>
          </p:cNvPr>
          <p:cNvSpPr/>
          <p:nvPr/>
        </p:nvSpPr>
        <p:spPr>
          <a:xfrm>
            <a:off x="9725018" y="477561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原因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24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更多优秀作品搜索（三秒演示）__1">
            <a:extLst>
              <a:ext uri="{FF2B5EF4-FFF2-40B4-BE49-F238E27FC236}">
                <a16:creationId xmlns:a16="http://schemas.microsoft.com/office/drawing/2014/main" id="{100D972E-70C9-4712-8353-2AAE996BC738}"/>
              </a:ext>
            </a:extLst>
          </p:cNvPr>
          <p:cNvSpPr/>
          <p:nvPr/>
        </p:nvSpPr>
        <p:spPr>
          <a:xfrm>
            <a:off x="1083127" y="279129"/>
            <a:ext cx="87504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with/without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引导的独立主格结构</a:t>
            </a: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更多优秀作品搜索（三秒演示）__2">
            <a:extLst>
              <a:ext uri="{FF2B5EF4-FFF2-40B4-BE49-F238E27FC236}">
                <a16:creationId xmlns:a16="http://schemas.microsoft.com/office/drawing/2014/main" id="{3DF63977-5301-4E8F-A346-05D42A779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64" y="393701"/>
            <a:ext cx="682976" cy="417188"/>
          </a:xfrm>
          <a:prstGeom prst="rect">
            <a:avLst/>
          </a:prstGeom>
        </p:spPr>
      </p:pic>
      <p:sp>
        <p:nvSpPr>
          <p:cNvPr id="4" name="更多优秀作品搜索（三秒演示）__3">
            <a:extLst>
              <a:ext uri="{FF2B5EF4-FFF2-40B4-BE49-F238E27FC236}">
                <a16:creationId xmlns:a16="http://schemas.microsoft.com/office/drawing/2014/main" id="{7F3300BB-573C-4E34-AAFC-4CC45B13C0F3}"/>
              </a:ext>
            </a:extLst>
          </p:cNvPr>
          <p:cNvSpPr/>
          <p:nvPr/>
        </p:nvSpPr>
        <p:spPr>
          <a:xfrm>
            <a:off x="1257692" y="2405657"/>
            <a:ext cx="9990152" cy="4178023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" name="更多优秀作品搜索（三秒演示）__6" descr="图片包含 就坐&#10;&#10;已生成高可信度的说明">
            <a:extLst>
              <a:ext uri="{FF2B5EF4-FFF2-40B4-BE49-F238E27FC236}">
                <a16:creationId xmlns:a16="http://schemas.microsoft.com/office/drawing/2014/main" id="{10C0FA27-C9D4-44B3-8DD5-7377F49FD4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/>
          <a:stretch/>
        </p:blipFill>
        <p:spPr>
          <a:xfrm rot="4666565">
            <a:off x="-793748" y="3302311"/>
            <a:ext cx="3270170" cy="238053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DB94983-ACAA-7F47-BE4D-940BA3EB43F7}"/>
              </a:ext>
            </a:extLst>
          </p:cNvPr>
          <p:cNvSpPr txBox="1"/>
          <p:nvPr/>
        </p:nvSpPr>
        <p:spPr>
          <a:xfrm>
            <a:off x="1257692" y="2390396"/>
            <a:ext cx="1026731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winter </a:t>
            </a:r>
            <a:r>
              <a:rPr lang="en-US" altLang="zh-CN" sz="32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coming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trees are beginning to shed leaves.</a:t>
            </a:r>
          </a:p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anyone </a:t>
            </a:r>
            <a:r>
              <a:rPr lang="en-US" altLang="zh-CN" sz="32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noticing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 slipped through the window.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her skirt </a:t>
            </a:r>
            <a:r>
              <a:rPr lang="en-US" altLang="zh-CN" sz="32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caught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 nail, she could not move.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her eyes </a:t>
            </a:r>
            <a:r>
              <a:rPr lang="en-US" altLang="zh-CN" sz="32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portrait, my mother was deep in thought.</a:t>
            </a:r>
          </a:p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city authorities </a:t>
            </a:r>
            <a:r>
              <a:rPr lang="en-US" altLang="zh-CN" sz="32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arrived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ceremony began.</a:t>
            </a:r>
          </a:p>
          <a:p>
            <a:r>
              <a:rPr lang="en-US" altLang="zh-CN" sz="3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so many things to do, I couldn’t go out.</a:t>
            </a:r>
            <a:r>
              <a:rPr lang="zh-CN" altLang="zh-CN" sz="3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不定式</a:t>
            </a:r>
            <a:r>
              <a:rPr lang="en-US" altLang="zh-CN" sz="3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AutoNum type="arabicPeriod"/>
            </a:pP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A61249B-45D9-7446-8B9F-723A8C78D520}"/>
              </a:ext>
            </a:extLst>
          </p:cNvPr>
          <p:cNvSpPr/>
          <p:nvPr/>
        </p:nvSpPr>
        <p:spPr>
          <a:xfrm>
            <a:off x="604763" y="1065394"/>
            <a:ext cx="109202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当独立主格结构与主句逻辑关系较为紧密时，常用</a:t>
            </a:r>
            <a:r>
              <a:rPr lang="en-US" altLang="zh-CN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with/without</a:t>
            </a:r>
            <a:r>
              <a:rPr lang="zh-CN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引导。</a:t>
            </a:r>
            <a:endParaRPr lang="en-US" altLang="zh-CN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30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>
            <a:extLst>
              <a:ext uri="{FF2B5EF4-FFF2-40B4-BE49-F238E27FC236}">
                <a16:creationId xmlns:a16="http://schemas.microsoft.com/office/drawing/2014/main" id="{D5405000-E02B-9B49-801A-A53FA9E2F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71" y="702689"/>
            <a:ext cx="10913164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9900"/>
                </a:solidFill>
              </a:rPr>
              <a:t>Every morning, _________(wake) up by the alarm clock, I get dressed and begin to prepare  breakfast for my family.</a:t>
            </a:r>
          </a:p>
          <a:p>
            <a:r>
              <a:rPr lang="en-US" altLang="zh-CN" sz="3200" b="1" dirty="0">
                <a:solidFill>
                  <a:srgbClr val="000099"/>
                </a:solidFill>
              </a:rPr>
              <a:t>After ________(have) a quick breakfast, I ride to the school _________I teach, </a:t>
            </a:r>
            <a:r>
              <a:rPr lang="en-US" altLang="zh-CN" sz="3200" b="1" u="sng" dirty="0">
                <a:solidFill>
                  <a:srgbClr val="000099"/>
                </a:solidFill>
              </a:rPr>
              <a:t>rain or shine</a:t>
            </a:r>
            <a:r>
              <a:rPr lang="en-US" altLang="zh-CN" sz="3200" b="1" dirty="0">
                <a:solidFill>
                  <a:srgbClr val="000099"/>
                </a:solidFill>
              </a:rPr>
              <a:t>.</a:t>
            </a:r>
          </a:p>
          <a:p>
            <a:r>
              <a:rPr lang="en-US" altLang="zh-CN" sz="3200" b="1" dirty="0">
                <a:solidFill>
                  <a:srgbClr val="009900"/>
                </a:solidFill>
              </a:rPr>
              <a:t>After a day’s hard work, I go back home, __________(feel) _______(wear) out.</a:t>
            </a:r>
          </a:p>
          <a:p>
            <a:r>
              <a:rPr lang="en-US" altLang="zh-CN" sz="3200" b="1" dirty="0">
                <a:solidFill>
                  <a:srgbClr val="009900"/>
                </a:solidFill>
              </a:rPr>
              <a:t>What makes me happy is that the dishes _________ (cook) by my husband look ___________(invite).</a:t>
            </a:r>
            <a:r>
              <a:rPr lang="en-US" altLang="zh-CN" sz="3200" b="1" dirty="0">
                <a:solidFill>
                  <a:srgbClr val="000099"/>
                </a:solidFill>
              </a:rPr>
              <a:t> </a:t>
            </a:r>
          </a:p>
          <a:p>
            <a:r>
              <a:rPr lang="en-US" altLang="zh-CN" sz="3200" b="1" dirty="0">
                <a:solidFill>
                  <a:srgbClr val="000099"/>
                </a:solidFill>
              </a:rPr>
              <a:t>Sometimes, I have to work far into the night, _________(go) over students’ homework and ______________(prepare) lessons for the next day.</a:t>
            </a:r>
          </a:p>
          <a:p>
            <a:endParaRPr lang="en-US" altLang="zh-CN" sz="3200" b="1" dirty="0">
              <a:solidFill>
                <a:srgbClr val="009900"/>
              </a:solidFill>
            </a:endParaRPr>
          </a:p>
        </p:txBody>
      </p:sp>
      <p:sp>
        <p:nvSpPr>
          <p:cNvPr id="169987" name="Text Box 3">
            <a:extLst>
              <a:ext uri="{FF2B5EF4-FFF2-40B4-BE49-F238E27FC236}">
                <a16:creationId xmlns:a16="http://schemas.microsoft.com/office/drawing/2014/main" id="{7DD3165D-98E3-C541-830F-D340EB854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0983" y="602440"/>
            <a:ext cx="15664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1" dirty="0">
                <a:solidFill>
                  <a:srgbClr val="FF33CC"/>
                </a:solidFill>
              </a:rPr>
              <a:t>woken</a:t>
            </a:r>
          </a:p>
        </p:txBody>
      </p:sp>
      <p:sp>
        <p:nvSpPr>
          <p:cNvPr id="169989" name="Text Box 5">
            <a:extLst>
              <a:ext uri="{FF2B5EF4-FFF2-40B4-BE49-F238E27FC236}">
                <a16:creationId xmlns:a16="http://schemas.microsoft.com/office/drawing/2014/main" id="{9861E0AA-09D2-BA4F-A739-628506F9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955" y="1580120"/>
            <a:ext cx="17235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1" dirty="0">
                <a:solidFill>
                  <a:srgbClr val="FF33CC"/>
                </a:solidFill>
              </a:rPr>
              <a:t>having </a:t>
            </a:r>
          </a:p>
        </p:txBody>
      </p:sp>
      <p:sp>
        <p:nvSpPr>
          <p:cNvPr id="169990" name="Text Box 6">
            <a:extLst>
              <a:ext uri="{FF2B5EF4-FFF2-40B4-BE49-F238E27FC236}">
                <a16:creationId xmlns:a16="http://schemas.microsoft.com/office/drawing/2014/main" id="{6AB9DA6E-0EFC-6147-91AB-90515793A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71" y="2082113"/>
            <a:ext cx="14654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1" dirty="0">
                <a:solidFill>
                  <a:srgbClr val="FF33CC"/>
                </a:solidFill>
              </a:rPr>
              <a:t>where</a:t>
            </a:r>
          </a:p>
        </p:txBody>
      </p:sp>
      <p:sp>
        <p:nvSpPr>
          <p:cNvPr id="169991" name="Text Box 7">
            <a:extLst>
              <a:ext uri="{FF2B5EF4-FFF2-40B4-BE49-F238E27FC236}">
                <a16:creationId xmlns:a16="http://schemas.microsoft.com/office/drawing/2014/main" id="{9CC929C4-A180-D941-95CA-108CA7AB6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9578" y="2470947"/>
            <a:ext cx="16225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1" dirty="0">
                <a:solidFill>
                  <a:srgbClr val="FF33CC"/>
                </a:solidFill>
              </a:rPr>
              <a:t>feeling</a:t>
            </a:r>
          </a:p>
        </p:txBody>
      </p:sp>
      <p:sp>
        <p:nvSpPr>
          <p:cNvPr id="169992" name="Text Box 8">
            <a:extLst>
              <a:ext uri="{FF2B5EF4-FFF2-40B4-BE49-F238E27FC236}">
                <a16:creationId xmlns:a16="http://schemas.microsoft.com/office/drawing/2014/main" id="{9134307E-DE35-DB4D-AB8B-CE442074C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71" y="3057179"/>
            <a:ext cx="12506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1" dirty="0">
                <a:solidFill>
                  <a:srgbClr val="FF33CC"/>
                </a:solidFill>
              </a:rPr>
              <a:t>worn</a:t>
            </a:r>
          </a:p>
        </p:txBody>
      </p:sp>
      <p:sp>
        <p:nvSpPr>
          <p:cNvPr id="169993" name="Text Box 9">
            <a:extLst>
              <a:ext uri="{FF2B5EF4-FFF2-40B4-BE49-F238E27FC236}">
                <a16:creationId xmlns:a16="http://schemas.microsoft.com/office/drawing/2014/main" id="{D57397E0-D41B-A243-B5EB-CEBBAC500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1445" y="3599202"/>
            <a:ext cx="17187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1" dirty="0">
                <a:solidFill>
                  <a:srgbClr val="FF33CC"/>
                </a:solidFill>
              </a:rPr>
              <a:t>cooked</a:t>
            </a:r>
          </a:p>
        </p:txBody>
      </p:sp>
      <p:sp>
        <p:nvSpPr>
          <p:cNvPr id="169994" name="Text Box 10">
            <a:extLst>
              <a:ext uri="{FF2B5EF4-FFF2-40B4-BE49-F238E27FC236}">
                <a16:creationId xmlns:a16="http://schemas.microsoft.com/office/drawing/2014/main" id="{7B75040A-837A-FF47-B5E3-CD2CD4BBF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143" y="3922367"/>
            <a:ext cx="17636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1" dirty="0">
                <a:solidFill>
                  <a:srgbClr val="FF33CC"/>
                </a:solidFill>
              </a:rPr>
              <a:t>inviting</a:t>
            </a:r>
          </a:p>
        </p:txBody>
      </p:sp>
      <p:sp>
        <p:nvSpPr>
          <p:cNvPr id="169995" name="Text Box 11">
            <a:extLst>
              <a:ext uri="{FF2B5EF4-FFF2-40B4-BE49-F238E27FC236}">
                <a16:creationId xmlns:a16="http://schemas.microsoft.com/office/drawing/2014/main" id="{A3B84D30-EB7F-B14D-A2E9-AC58817EF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1781" y="4457015"/>
            <a:ext cx="14077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1" dirty="0">
                <a:solidFill>
                  <a:srgbClr val="FF33CC"/>
                </a:solidFill>
              </a:rPr>
              <a:t>going</a:t>
            </a:r>
          </a:p>
        </p:txBody>
      </p:sp>
      <p:sp>
        <p:nvSpPr>
          <p:cNvPr id="169996" name="Text Box 12">
            <a:extLst>
              <a:ext uri="{FF2B5EF4-FFF2-40B4-BE49-F238E27FC236}">
                <a16:creationId xmlns:a16="http://schemas.microsoft.com/office/drawing/2014/main" id="{28DE577E-DA79-2E43-B1FD-B6B395739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065" y="4991662"/>
            <a:ext cx="22397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1" dirty="0">
                <a:solidFill>
                  <a:srgbClr val="FF33CC"/>
                </a:solidFill>
              </a:rPr>
              <a:t>preparing</a:t>
            </a:r>
          </a:p>
        </p:txBody>
      </p:sp>
    </p:spTree>
    <p:extLst>
      <p:ext uri="{BB962C8B-B14F-4D97-AF65-F5344CB8AC3E}">
        <p14:creationId xmlns:p14="http://schemas.microsoft.com/office/powerpoint/2010/main" val="364363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6" grpId="0" autoUpdateAnimBg="0"/>
      <p:bldP spid="169987" grpId="0" autoUpdateAnimBg="0"/>
      <p:bldP spid="169989" grpId="0" autoUpdateAnimBg="0"/>
      <p:bldP spid="169990" grpId="0" autoUpdateAnimBg="0"/>
      <p:bldP spid="169991" grpId="0" autoUpdateAnimBg="0"/>
      <p:bldP spid="169992" grpId="0" autoUpdateAnimBg="0"/>
      <p:bldP spid="169993" grpId="0" autoUpdateAnimBg="0"/>
      <p:bldP spid="169994" grpId="0" autoUpdateAnimBg="0"/>
      <p:bldP spid="169995" grpId="0" autoUpdateAnimBg="0"/>
      <p:bldP spid="16999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更多优秀作品搜索（三秒演示）__3">
            <a:extLst>
              <a:ext uri="{FF2B5EF4-FFF2-40B4-BE49-F238E27FC236}">
                <a16:creationId xmlns:a16="http://schemas.microsoft.com/office/drawing/2014/main" id="{1CEC27AA-64B8-41B1-BE8A-027744297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139" y="157960"/>
            <a:ext cx="1114561" cy="1114561"/>
          </a:xfrm>
          <a:prstGeom prst="rect">
            <a:avLst/>
          </a:prstGeom>
        </p:spPr>
      </p:pic>
      <p:pic>
        <p:nvPicPr>
          <p:cNvPr id="9" name="更多优秀作品搜索（三秒演示）__4">
            <a:extLst>
              <a:ext uri="{FF2B5EF4-FFF2-40B4-BE49-F238E27FC236}">
                <a16:creationId xmlns:a16="http://schemas.microsoft.com/office/drawing/2014/main" id="{32E9A570-EA49-4A90-9C36-BED39F109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139" y="1065754"/>
            <a:ext cx="1114561" cy="1114561"/>
          </a:xfrm>
          <a:prstGeom prst="rect">
            <a:avLst/>
          </a:prstGeom>
        </p:spPr>
      </p:pic>
      <p:pic>
        <p:nvPicPr>
          <p:cNvPr id="12" name="更多优秀作品搜索（三秒演示）__5">
            <a:extLst>
              <a:ext uri="{FF2B5EF4-FFF2-40B4-BE49-F238E27FC236}">
                <a16:creationId xmlns:a16="http://schemas.microsoft.com/office/drawing/2014/main" id="{911ACE90-CDD7-4028-A831-35BF5D286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189" y="2888010"/>
            <a:ext cx="1114561" cy="1114561"/>
          </a:xfrm>
          <a:prstGeom prst="rect">
            <a:avLst/>
          </a:prstGeom>
        </p:spPr>
      </p:pic>
      <p:pic>
        <p:nvPicPr>
          <p:cNvPr id="13" name="更多优秀作品搜索（三秒演示）__6">
            <a:extLst>
              <a:ext uri="{FF2B5EF4-FFF2-40B4-BE49-F238E27FC236}">
                <a16:creationId xmlns:a16="http://schemas.microsoft.com/office/drawing/2014/main" id="{2A251339-72E1-499B-A552-D079DFB51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139" y="3801155"/>
            <a:ext cx="1115933" cy="1115933"/>
          </a:xfrm>
          <a:prstGeom prst="rect">
            <a:avLst/>
          </a:prstGeom>
        </p:spPr>
      </p:pic>
      <p:sp>
        <p:nvSpPr>
          <p:cNvPr id="17" name="更多优秀作品搜索（三秒演示）__10">
            <a:extLst>
              <a:ext uri="{FF2B5EF4-FFF2-40B4-BE49-F238E27FC236}">
                <a16:creationId xmlns:a16="http://schemas.microsoft.com/office/drawing/2014/main" id="{5E196DE8-0A0F-47C7-B68A-96D902657882}"/>
              </a:ext>
            </a:extLst>
          </p:cNvPr>
          <p:cNvSpPr txBox="1"/>
          <p:nvPr/>
        </p:nvSpPr>
        <p:spPr>
          <a:xfrm>
            <a:off x="33648" y="2350015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Contents</a:t>
            </a:r>
          </a:p>
          <a:p>
            <a:pPr algn="ctr"/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</a:p>
        </p:txBody>
      </p:sp>
      <p:sp>
        <p:nvSpPr>
          <p:cNvPr id="18" name="更多优秀作品搜索（三秒演示）__11">
            <a:extLst>
              <a:ext uri="{FF2B5EF4-FFF2-40B4-BE49-F238E27FC236}">
                <a16:creationId xmlns:a16="http://schemas.microsoft.com/office/drawing/2014/main" id="{08091920-ED52-4629-A958-2B72013BB61B}"/>
              </a:ext>
            </a:extLst>
          </p:cNvPr>
          <p:cNvSpPr/>
          <p:nvPr/>
        </p:nvSpPr>
        <p:spPr>
          <a:xfrm>
            <a:off x="3142393" y="390624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rPr>
              <a:t>壹</a:t>
            </a:r>
          </a:p>
        </p:txBody>
      </p:sp>
      <p:sp>
        <p:nvSpPr>
          <p:cNvPr id="19" name="更多优秀作品搜索（三秒演示）__12">
            <a:extLst>
              <a:ext uri="{FF2B5EF4-FFF2-40B4-BE49-F238E27FC236}">
                <a16:creationId xmlns:a16="http://schemas.microsoft.com/office/drawing/2014/main" id="{1350AD64-8B26-4B12-8FF7-3933D20A4626}"/>
              </a:ext>
            </a:extLst>
          </p:cNvPr>
          <p:cNvSpPr/>
          <p:nvPr/>
        </p:nvSpPr>
        <p:spPr>
          <a:xfrm>
            <a:off x="3109694" y="1314949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rPr>
              <a:t>贰</a:t>
            </a:r>
          </a:p>
        </p:txBody>
      </p:sp>
      <p:sp>
        <p:nvSpPr>
          <p:cNvPr id="22" name="更多优秀作品搜索（三秒演示）__3">
            <a:extLst>
              <a:ext uri="{FF2B5EF4-FFF2-40B4-BE49-F238E27FC236}">
                <a16:creationId xmlns:a16="http://schemas.microsoft.com/office/drawing/2014/main" id="{9A51F11C-EC11-9E47-972B-B7381DDDDA80}"/>
              </a:ext>
            </a:extLst>
          </p:cNvPr>
          <p:cNvSpPr txBox="1"/>
          <p:nvPr/>
        </p:nvSpPr>
        <p:spPr>
          <a:xfrm>
            <a:off x="4038978" y="424437"/>
            <a:ext cx="9317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Forms and meanings (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形式及意义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3" name="更多优秀作品搜索（三秒演示）__3">
            <a:extLst>
              <a:ext uri="{FF2B5EF4-FFF2-40B4-BE49-F238E27FC236}">
                <a16:creationId xmlns:a16="http://schemas.microsoft.com/office/drawing/2014/main" id="{68AC84A0-0C23-E84C-A9A1-7CF269FA2CD6}"/>
              </a:ext>
            </a:extLst>
          </p:cNvPr>
          <p:cNvSpPr txBox="1"/>
          <p:nvPr/>
        </p:nvSpPr>
        <p:spPr>
          <a:xfrm>
            <a:off x="4006700" y="1241339"/>
            <a:ext cx="6319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predictive (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作表语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24" name="更多优秀作品搜索（三秒演示）__3">
            <a:extLst>
              <a:ext uri="{FF2B5EF4-FFF2-40B4-BE49-F238E27FC236}">
                <a16:creationId xmlns:a16="http://schemas.microsoft.com/office/drawing/2014/main" id="{334A63C0-9D04-A54D-A2E9-9CF169A43CFC}"/>
              </a:ext>
            </a:extLst>
          </p:cNvPr>
          <p:cNvSpPr txBox="1"/>
          <p:nvPr/>
        </p:nvSpPr>
        <p:spPr>
          <a:xfrm>
            <a:off x="4006700" y="3078174"/>
            <a:ext cx="6319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attributive (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作定语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25" name="更多优秀作品搜索（三秒演示）__3">
            <a:extLst>
              <a:ext uri="{FF2B5EF4-FFF2-40B4-BE49-F238E27FC236}">
                <a16:creationId xmlns:a16="http://schemas.microsoft.com/office/drawing/2014/main" id="{72A3A15E-3C77-CB4A-B3A3-3FF4A7EEBD09}"/>
              </a:ext>
            </a:extLst>
          </p:cNvPr>
          <p:cNvSpPr txBox="1"/>
          <p:nvPr/>
        </p:nvSpPr>
        <p:spPr>
          <a:xfrm>
            <a:off x="4006700" y="4005760"/>
            <a:ext cx="6319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adverbial (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作状语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pic>
        <p:nvPicPr>
          <p:cNvPr id="26" name="更多优秀作品搜索（三秒演示）__4">
            <a:extLst>
              <a:ext uri="{FF2B5EF4-FFF2-40B4-BE49-F238E27FC236}">
                <a16:creationId xmlns:a16="http://schemas.microsoft.com/office/drawing/2014/main" id="{B70688DB-1923-3A4D-8F8C-45B64B11D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139" y="1979557"/>
            <a:ext cx="1114561" cy="1114561"/>
          </a:xfrm>
          <a:prstGeom prst="rect">
            <a:avLst/>
          </a:prstGeom>
        </p:spPr>
      </p:pic>
      <p:sp>
        <p:nvSpPr>
          <p:cNvPr id="28" name="更多优秀作品搜索（三秒演示）__3">
            <a:extLst>
              <a:ext uri="{FF2B5EF4-FFF2-40B4-BE49-F238E27FC236}">
                <a16:creationId xmlns:a16="http://schemas.microsoft.com/office/drawing/2014/main" id="{CB29B13C-3A68-7845-9B19-96FBE116D0D7}"/>
              </a:ext>
            </a:extLst>
          </p:cNvPr>
          <p:cNvSpPr txBox="1"/>
          <p:nvPr/>
        </p:nvSpPr>
        <p:spPr>
          <a:xfrm>
            <a:off x="4006700" y="2155142"/>
            <a:ext cx="799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object complement (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作宾语补足语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20" name="更多优秀作品搜索（三秒演示）__13">
            <a:extLst>
              <a:ext uri="{FF2B5EF4-FFF2-40B4-BE49-F238E27FC236}">
                <a16:creationId xmlns:a16="http://schemas.microsoft.com/office/drawing/2014/main" id="{54A57E39-87D0-4CF7-B1C4-03F25D116064}"/>
              </a:ext>
            </a:extLst>
          </p:cNvPr>
          <p:cNvSpPr/>
          <p:nvPr/>
        </p:nvSpPr>
        <p:spPr>
          <a:xfrm>
            <a:off x="3126254" y="2282552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rPr>
              <a:t>叁</a:t>
            </a:r>
          </a:p>
        </p:txBody>
      </p:sp>
      <p:sp>
        <p:nvSpPr>
          <p:cNvPr id="21" name="更多优秀作品搜索（三秒演示）__14">
            <a:extLst>
              <a:ext uri="{FF2B5EF4-FFF2-40B4-BE49-F238E27FC236}">
                <a16:creationId xmlns:a16="http://schemas.microsoft.com/office/drawing/2014/main" id="{FC517674-F6BA-4607-B7BC-7F5EDC594348}"/>
              </a:ext>
            </a:extLst>
          </p:cNvPr>
          <p:cNvSpPr/>
          <p:nvPr/>
        </p:nvSpPr>
        <p:spPr>
          <a:xfrm>
            <a:off x="3172090" y="3180167"/>
            <a:ext cx="595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rPr>
              <a:t>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557EFC8-8FF4-9A4B-9D09-10F625CA322C}"/>
              </a:ext>
            </a:extLst>
          </p:cNvPr>
          <p:cNvSpPr/>
          <p:nvPr/>
        </p:nvSpPr>
        <p:spPr>
          <a:xfrm>
            <a:off x="3126254" y="4091812"/>
            <a:ext cx="6463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ea typeface="文悦古典明朝体 (非商业使用) W5" pitchFamily="50" charset="-122"/>
              </a:rPr>
              <a:t>伍</a:t>
            </a:r>
          </a:p>
        </p:txBody>
      </p:sp>
      <p:pic>
        <p:nvPicPr>
          <p:cNvPr id="27" name="更多优秀作品搜索（三秒演示）__5">
            <a:extLst>
              <a:ext uri="{FF2B5EF4-FFF2-40B4-BE49-F238E27FC236}">
                <a16:creationId xmlns:a16="http://schemas.microsoft.com/office/drawing/2014/main" id="{DE47035C-7A21-5449-BE9D-597D2D315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077" y="4678237"/>
            <a:ext cx="1114561" cy="1114561"/>
          </a:xfrm>
          <a:prstGeom prst="rect">
            <a:avLst/>
          </a:prstGeom>
        </p:spPr>
      </p:pic>
      <p:pic>
        <p:nvPicPr>
          <p:cNvPr id="29" name="更多优秀作品搜索（三秒演示）__6">
            <a:extLst>
              <a:ext uri="{FF2B5EF4-FFF2-40B4-BE49-F238E27FC236}">
                <a16:creationId xmlns:a16="http://schemas.microsoft.com/office/drawing/2014/main" id="{51924780-F9DA-904E-B867-8F9DB57F3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706" y="5581933"/>
            <a:ext cx="1115933" cy="1115933"/>
          </a:xfrm>
          <a:prstGeom prst="rect">
            <a:avLst/>
          </a:prstGeom>
        </p:spPr>
      </p:pic>
      <p:sp>
        <p:nvSpPr>
          <p:cNvPr id="30" name="更多优秀作品搜索（三秒演示）__3">
            <a:extLst>
              <a:ext uri="{FF2B5EF4-FFF2-40B4-BE49-F238E27FC236}">
                <a16:creationId xmlns:a16="http://schemas.microsoft.com/office/drawing/2014/main" id="{57D06AF0-6C09-7642-A487-35FBFA764806}"/>
              </a:ext>
            </a:extLst>
          </p:cNvPr>
          <p:cNvSpPr txBox="1"/>
          <p:nvPr/>
        </p:nvSpPr>
        <p:spPr>
          <a:xfrm>
            <a:off x="3995588" y="5816733"/>
            <a:ext cx="7826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Absolute nominative (</a:t>
            </a:r>
            <a:r>
              <a:rPr lang="zh-CN" altLang="en-US" sz="3600" b="1" dirty="0"/>
              <a:t>独立主格结构</a:t>
            </a:r>
            <a:r>
              <a:rPr lang="en-US" altLang="zh-CN" sz="3600" b="1" dirty="0"/>
              <a:t>)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2195535-946E-E144-A956-457EBC7A5BA4}"/>
              </a:ext>
            </a:extLst>
          </p:cNvPr>
          <p:cNvSpPr/>
          <p:nvPr/>
        </p:nvSpPr>
        <p:spPr>
          <a:xfrm>
            <a:off x="3113770" y="4938972"/>
            <a:ext cx="6463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ea typeface="文悦古典明朝体 (非商业使用) W5" pitchFamily="50" charset="-122"/>
              </a:rPr>
              <a:t>陆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CB54507-7C21-5441-8978-EB747FD0638B}"/>
              </a:ext>
            </a:extLst>
          </p:cNvPr>
          <p:cNvSpPr/>
          <p:nvPr/>
        </p:nvSpPr>
        <p:spPr>
          <a:xfrm>
            <a:off x="3117821" y="5816733"/>
            <a:ext cx="6463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ea typeface="文悦古典明朝体 (非商业使用) W5" pitchFamily="50" charset="-122"/>
              </a:rPr>
              <a:t>柒</a:t>
            </a:r>
          </a:p>
        </p:txBody>
      </p:sp>
      <p:sp>
        <p:nvSpPr>
          <p:cNvPr id="33" name="更多优秀作品搜索（三秒演示）__3">
            <a:extLst>
              <a:ext uri="{FF2B5EF4-FFF2-40B4-BE49-F238E27FC236}">
                <a16:creationId xmlns:a16="http://schemas.microsoft.com/office/drawing/2014/main" id="{8904BB00-0461-9445-B55F-D14BF3464D58}"/>
              </a:ext>
            </a:extLst>
          </p:cNvPr>
          <p:cNvSpPr txBox="1"/>
          <p:nvPr/>
        </p:nvSpPr>
        <p:spPr>
          <a:xfrm>
            <a:off x="3995588" y="4937712"/>
            <a:ext cx="7189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分词短语前加某些连词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副词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介词</a:t>
            </a: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57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>
            <a:extLst>
              <a:ext uri="{FF2B5EF4-FFF2-40B4-BE49-F238E27FC236}">
                <a16:creationId xmlns:a16="http://schemas.microsoft.com/office/drawing/2014/main" id="{2D1A6D7F-C880-1E41-8D09-D2E0C2C34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82600"/>
            <a:ext cx="86931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arabicPeriod"/>
            </a:pPr>
            <a:r>
              <a:rPr lang="en-US" altLang="zh-CN" sz="3600" b="1" dirty="0"/>
              <a:t>____ white, the house looks much better.</a:t>
            </a:r>
          </a:p>
          <a:p>
            <a:r>
              <a:rPr lang="en-US" altLang="zh-CN" sz="3600" b="1" dirty="0"/>
              <a:t>    A. Having painted           B. Painting</a:t>
            </a:r>
          </a:p>
          <a:p>
            <a:r>
              <a:rPr lang="en-US" altLang="zh-CN" sz="3600" b="1" dirty="0"/>
              <a:t>    C. Painted                        D. To be painted</a:t>
            </a:r>
          </a:p>
        </p:txBody>
      </p:sp>
      <p:sp>
        <p:nvSpPr>
          <p:cNvPr id="167940" name="Text Box 4">
            <a:extLst>
              <a:ext uri="{FF2B5EF4-FFF2-40B4-BE49-F238E27FC236}">
                <a16:creationId xmlns:a16="http://schemas.microsoft.com/office/drawing/2014/main" id="{E84E94FE-ECF6-DE40-AFF6-72BF590B8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150" y="2514600"/>
            <a:ext cx="904767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dirty="0"/>
              <a:t>2. Watching English news on TV, _______.    </a:t>
            </a:r>
          </a:p>
          <a:p>
            <a:r>
              <a:rPr lang="en-US" altLang="zh-CN" sz="3600" b="1" dirty="0"/>
              <a:t>    A. there came a cry for help </a:t>
            </a:r>
          </a:p>
          <a:p>
            <a:r>
              <a:rPr lang="en-US" altLang="zh-CN" sz="3600" b="1" dirty="0"/>
              <a:t>    B. a cry for help was heard   </a:t>
            </a:r>
          </a:p>
          <a:p>
            <a:r>
              <a:rPr lang="en-US" altLang="zh-CN" sz="3600" b="1" dirty="0"/>
              <a:t>    C. he came to me for help        </a:t>
            </a:r>
          </a:p>
          <a:p>
            <a:r>
              <a:rPr lang="en-US" altLang="zh-CN" sz="3600" b="1" dirty="0"/>
              <a:t>    D. I heard a cry for help </a:t>
            </a:r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23B7FE85-3F01-6748-A9DA-252F4200F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3715" y="2514600"/>
            <a:ext cx="55335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i="1" dirty="0">
                <a:solidFill>
                  <a:srgbClr val="FF33CC"/>
                </a:solidFill>
              </a:rPr>
              <a:t>D</a:t>
            </a: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BB3E8425-E489-8F45-8EE0-0958BEA00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263" y="495852"/>
            <a:ext cx="50366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i="1" dirty="0">
                <a:solidFill>
                  <a:srgbClr val="FF33CC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3920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8" grpId="0" autoUpdateAnimBg="0"/>
      <p:bldP spid="167940" grpId="0" autoUpdateAnimBg="0"/>
      <p:bldP spid="4" grpId="0" autoUpdateAnimBg="0"/>
      <p:bldP spid="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>
            <a:extLst>
              <a:ext uri="{FF2B5EF4-FFF2-40B4-BE49-F238E27FC236}">
                <a16:creationId xmlns:a16="http://schemas.microsoft.com/office/drawing/2014/main" id="{C369970D-BEAE-1C41-89C8-82159F761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152400"/>
            <a:ext cx="914545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600" b="1">
                <a:solidFill>
                  <a:srgbClr val="009900"/>
                </a:solidFill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3. ______ by a cigarette end, the fire spread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quickly and destroyed the whole house.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A. Starting                 B. Started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C. To start                 D. To be started</a:t>
            </a:r>
          </a:p>
        </p:txBody>
      </p:sp>
      <p:sp>
        <p:nvSpPr>
          <p:cNvPr id="168963" name="Text Box 3">
            <a:extLst>
              <a:ext uri="{FF2B5EF4-FFF2-40B4-BE49-F238E27FC236}">
                <a16:creationId xmlns:a16="http://schemas.microsoft.com/office/drawing/2014/main" id="{18DCB6BB-0E58-2946-B0BF-00C397491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514600"/>
            <a:ext cx="823595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600" b="1">
                <a:solidFill>
                  <a:srgbClr val="009900"/>
                </a:solidFill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 While ______ for the bus, I began ____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the magazine____ from the library.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A. waiting; reading; borrowing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B. waited; reading; borrowed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C. waiting; reading; borrowed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D. waited; to read; borrowed</a:t>
            </a: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72BBDF9A-BBB1-7041-839F-9F702E6CB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010" y="46383"/>
            <a:ext cx="4940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i="1" dirty="0">
                <a:solidFill>
                  <a:srgbClr val="FF33CC"/>
                </a:solidFill>
              </a:rPr>
              <a:t>B</a:t>
            </a: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8EF2A4E6-AC39-A04E-9DD3-974459028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5124" y="2460724"/>
            <a:ext cx="50366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i="1" dirty="0">
                <a:solidFill>
                  <a:srgbClr val="FF33CC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1209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2" grpId="0" autoUpdateAnimBg="0"/>
      <p:bldP spid="168963" grpId="0" autoUpdateAnimBg="0"/>
      <p:bldP spid="4" grpId="0" autoUpdateAnimBg="0"/>
      <p:bldP spid="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Text Box 3">
            <a:extLst>
              <a:ext uri="{FF2B5EF4-FFF2-40B4-BE49-F238E27FC236}">
                <a16:creationId xmlns:a16="http://schemas.microsoft.com/office/drawing/2014/main" id="{1AE64A26-A470-5549-B18C-1ACC8BF3A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28600"/>
            <a:ext cx="877195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dirty="0"/>
              <a:t>5. ____ there  more than once, he offered </a:t>
            </a:r>
          </a:p>
          <a:p>
            <a:r>
              <a:rPr lang="en-US" altLang="zh-CN" sz="3600" b="1" dirty="0"/>
              <a:t>  to show us around the town</a:t>
            </a:r>
          </a:p>
          <a:p>
            <a:r>
              <a:rPr lang="en-US" altLang="zh-CN" sz="3600" b="1" dirty="0"/>
              <a:t>  A. Being                     B. Been</a:t>
            </a:r>
          </a:p>
          <a:p>
            <a:r>
              <a:rPr lang="en-US" altLang="zh-CN" sz="3600" b="1" dirty="0"/>
              <a:t>  C. Having been          D. To be</a:t>
            </a:r>
          </a:p>
        </p:txBody>
      </p:sp>
      <p:sp>
        <p:nvSpPr>
          <p:cNvPr id="164868" name="Text Box 4">
            <a:extLst>
              <a:ext uri="{FF2B5EF4-FFF2-40B4-BE49-F238E27FC236}">
                <a16:creationId xmlns:a16="http://schemas.microsoft.com/office/drawing/2014/main" id="{27451052-8025-3545-B294-0BCB39444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6" y="2787650"/>
            <a:ext cx="867897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dirty="0"/>
              <a:t>6. If ____, I’ll come to your help at once.</a:t>
            </a:r>
          </a:p>
          <a:p>
            <a:r>
              <a:rPr lang="en-US" altLang="zh-CN" sz="3600" b="1" dirty="0"/>
              <a:t>    Don’t hesitate _______ me. </a:t>
            </a:r>
          </a:p>
          <a:p>
            <a:r>
              <a:rPr lang="en-US" altLang="zh-CN" sz="3600" b="1" dirty="0"/>
              <a:t>    A. needed; to call      </a:t>
            </a:r>
          </a:p>
          <a:p>
            <a:r>
              <a:rPr lang="en-US" altLang="zh-CN" sz="3600" b="1" dirty="0"/>
              <a:t>    B. needing; calling</a:t>
            </a:r>
          </a:p>
          <a:p>
            <a:r>
              <a:rPr lang="en-US" altLang="zh-CN" sz="3600" b="1" dirty="0"/>
              <a:t>    C. necessary; for calling</a:t>
            </a:r>
          </a:p>
          <a:p>
            <a:r>
              <a:rPr lang="en-US" altLang="zh-CN" sz="3600" b="1" dirty="0"/>
              <a:t>    D. you need; to call</a:t>
            </a:r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053035E3-EF6D-3A49-92A4-5F47C9AC7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524" y="159026"/>
            <a:ext cx="50366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i="1" dirty="0">
                <a:solidFill>
                  <a:srgbClr val="FF33CC"/>
                </a:solidFill>
              </a:rPr>
              <a:t>C</a:t>
            </a: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B5E89F67-D288-F049-BA8D-E4D951575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6214" y="2690705"/>
            <a:ext cx="5293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i="1" dirty="0">
                <a:solidFill>
                  <a:srgbClr val="FF33CC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35575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autoUpdateAnimBg="0"/>
      <p:bldP spid="164868" grpId="0" autoUpdateAnimBg="0"/>
      <p:bldP spid="4" grpId="0" autoUpdateAnimBg="0"/>
      <p:bldP spid="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更多优秀作品搜索（三秒演示）_">
            <a:extLst>
              <a:ext uri="{FF2B5EF4-FFF2-40B4-BE49-F238E27FC236}">
                <a16:creationId xmlns:a16="http://schemas.microsoft.com/office/drawing/2014/main" id="{CE347E33-B3FE-44E2-ADDB-69ABDD1B7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5" y="3074454"/>
            <a:ext cx="658202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6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文悦古典明朝体 (非商业使用) W5" pitchFamily="50" charset="-122"/>
                <a:ea typeface="文悦古典明朝体 (非商业使用) W5" pitchFamily="50" charset="-122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49701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4DCF7-81A7-1542-AC54-EE2C29E4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分词短语做前置定语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50091E-288F-EB48-BD82-9C6476E5F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Located at the Pudong New District</a:t>
            </a:r>
            <a:r>
              <a:rPr lang="en-US" altLang="zh-CN" dirty="0"/>
              <a:t>, the Shanghai Disneyland will be the sixth Disneyland theme park in the world.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Planted along either bank of Huangpu River</a:t>
            </a:r>
            <a:r>
              <a:rPr lang="en-US" altLang="zh-CN" dirty="0"/>
              <a:t>, trees and flowers added beauty to the newly-decorated bund.</a:t>
            </a:r>
          </a:p>
          <a:p>
            <a:endParaRPr kumimoji="1" lang="en-US" altLang="zh-CN" dirty="0"/>
          </a:p>
          <a:p>
            <a:r>
              <a:rPr lang="en-US" altLang="zh-CN" dirty="0"/>
              <a:t>Trees and flowers, planted along either bank of Huangpu River, added beauty to the newly-decorated bund.</a:t>
            </a:r>
          </a:p>
          <a:p>
            <a:r>
              <a:rPr lang="en-US" altLang="zh-CN" dirty="0"/>
              <a:t>The Shanghai Disneyland, located at the Pudong New District, will be the sixth Disneyland theme park in the world.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084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更多优秀作品搜索（三秒演示）__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64" y="393701"/>
            <a:ext cx="682976" cy="417188"/>
          </a:xfrm>
          <a:prstGeom prst="rect">
            <a:avLst/>
          </a:prstGeom>
        </p:spPr>
      </p:pic>
      <p:pic>
        <p:nvPicPr>
          <p:cNvPr id="26" name="更多优秀作品搜索（三秒演示）__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79184" y="1816675"/>
            <a:ext cx="5512816" cy="5512816"/>
          </a:xfrm>
          <a:prstGeom prst="rect">
            <a:avLst/>
          </a:prstGeom>
        </p:spPr>
      </p:pic>
      <p:sp>
        <p:nvSpPr>
          <p:cNvPr id="9" name="更多优秀作品搜索（三秒演示）__3"/>
          <p:cNvSpPr txBox="1"/>
          <p:nvPr/>
        </p:nvSpPr>
        <p:spPr>
          <a:xfrm>
            <a:off x="1221521" y="279129"/>
            <a:ext cx="9317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一、分词的几种形式和意义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0175" y="1708785"/>
            <a:ext cx="1150112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3200" b="1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doing</a:t>
            </a:r>
            <a:r>
              <a:rPr kumimoji="1" lang="en-US" altLang="zh-CN" sz="3200" b="1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3200" b="1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（现在分词的主动式）表示“主动”或“主动</a:t>
            </a:r>
            <a:r>
              <a:rPr kumimoji="1" lang="en-US" altLang="zh-CN" sz="3200" b="1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3200" b="1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进行”</a:t>
            </a:r>
            <a:endParaRPr kumimoji="1" lang="en-US" altLang="zh-CN" sz="3200" b="1" dirty="0">
              <a:latin typeface="Times New Roman" panose="02020603050405020304" pitchFamily="18" charset="0"/>
              <a:ea typeface="Kaiti SC" panose="0201060004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3200" b="1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3200" b="1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being done </a:t>
            </a:r>
            <a:r>
              <a:rPr kumimoji="1" lang="zh-CN" altLang="en-US" sz="3200" b="1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（现在分词的被动式）表示“被动</a:t>
            </a:r>
            <a:r>
              <a:rPr kumimoji="1" lang="en-US" altLang="zh-CN" sz="3200" b="1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3200" b="1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进行”</a:t>
            </a:r>
          </a:p>
          <a:p>
            <a:r>
              <a:rPr kumimoji="1" lang="en-US" altLang="zh-CN" sz="3200" b="1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3200" b="1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having (been) done</a:t>
            </a:r>
            <a:r>
              <a:rPr kumimoji="1" lang="zh-CN" altLang="en-US" sz="3200" b="1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（现在分词的完成式）</a:t>
            </a:r>
            <a:endParaRPr kumimoji="1" lang="en-US" altLang="zh-CN" sz="3200" b="1" dirty="0">
              <a:latin typeface="Times New Roman" panose="02020603050405020304" pitchFamily="18" charset="0"/>
              <a:ea typeface="Kaiti SC" panose="02010600040101010101" pitchFamily="2" charset="-122"/>
              <a:cs typeface="Times New Roman" panose="02020603050405020304" pitchFamily="18" charset="0"/>
            </a:endParaRPr>
          </a:p>
          <a:p>
            <a:r>
              <a:rPr kumimoji="1" lang="zh-CN" altLang="en-US" sz="3200" b="1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      表示分词动作发生在谓语动词之前</a:t>
            </a:r>
          </a:p>
        </p:txBody>
      </p:sp>
      <p:sp>
        <p:nvSpPr>
          <p:cNvPr id="13" name="更多优秀作品搜索（三秒演示）__3"/>
          <p:cNvSpPr txBox="1"/>
          <p:nvPr/>
        </p:nvSpPr>
        <p:spPr>
          <a:xfrm>
            <a:off x="129961" y="963211"/>
            <a:ext cx="9317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Present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Participle 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现在分词</a:t>
            </a:r>
          </a:p>
        </p:txBody>
      </p:sp>
      <p:sp>
        <p:nvSpPr>
          <p:cNvPr id="15" name="更多优秀作品搜索（三秒演示）__3"/>
          <p:cNvSpPr txBox="1"/>
          <p:nvPr/>
        </p:nvSpPr>
        <p:spPr>
          <a:xfrm>
            <a:off x="129961" y="3875905"/>
            <a:ext cx="9317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Past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Participle 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过去分词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更多优秀作品搜索（三秒演示）__3"/>
          <p:cNvSpPr txBox="1"/>
          <p:nvPr/>
        </p:nvSpPr>
        <p:spPr>
          <a:xfrm>
            <a:off x="129961" y="4507201"/>
            <a:ext cx="9317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done 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表示“被动”或“被动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完成”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30175" y="5626100"/>
            <a:ext cx="9565005" cy="5835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dirty="0"/>
              <a:t> </a:t>
            </a:r>
            <a:r>
              <a:rPr lang="zh-CN" altLang="en-US" sz="2800" b="1" dirty="0"/>
              <a:t>分词的否定形式：</a:t>
            </a:r>
            <a:r>
              <a:rPr lang="en-US" altLang="zh-CN" sz="2800" b="1" i="1" u="sng" dirty="0"/>
              <a:t>not</a:t>
            </a:r>
            <a:r>
              <a:rPr lang="zh-CN" altLang="en-US" sz="2800" b="1" i="1" dirty="0"/>
              <a:t> </a:t>
            </a:r>
            <a:r>
              <a:rPr lang="en-US" altLang="zh-CN" sz="2800" b="1" dirty="0"/>
              <a:t>+doing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/having (been)done/done</a:t>
            </a:r>
          </a:p>
        </p:txBody>
      </p:sp>
    </p:spTree>
    <p:extLst>
      <p:ext uri="{BB962C8B-B14F-4D97-AF65-F5344CB8AC3E}">
        <p14:creationId xmlns:p14="http://schemas.microsoft.com/office/powerpoint/2010/main" val="207062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更多优秀作品搜索（三秒演示）__2">
            <a:extLst>
              <a:ext uri="{FF2B5EF4-FFF2-40B4-BE49-F238E27FC236}">
                <a16:creationId xmlns:a16="http://schemas.microsoft.com/office/drawing/2014/main" id="{3DF63977-5301-4E8F-A346-05D42A779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33" y="200911"/>
            <a:ext cx="682976" cy="417188"/>
          </a:xfrm>
          <a:prstGeom prst="rect">
            <a:avLst/>
          </a:prstGeom>
        </p:spPr>
      </p:pic>
      <p:sp>
        <p:nvSpPr>
          <p:cNvPr id="9" name="更多优秀作品搜索（三秒演示）__3">
            <a:extLst>
              <a:ext uri="{FF2B5EF4-FFF2-40B4-BE49-F238E27FC236}">
                <a16:creationId xmlns:a16="http://schemas.microsoft.com/office/drawing/2014/main" id="{5130EFE6-242E-6A40-9315-B06838DF74AE}"/>
              </a:ext>
            </a:extLst>
          </p:cNvPr>
          <p:cNvSpPr txBox="1"/>
          <p:nvPr/>
        </p:nvSpPr>
        <p:spPr>
          <a:xfrm>
            <a:off x="1169283" y="-11764"/>
            <a:ext cx="9317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分词的几种形式和意义</a:t>
            </a: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-Examples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78283C-A29E-1B4D-9FD1-203731EB6CA3}"/>
              </a:ext>
            </a:extLst>
          </p:cNvPr>
          <p:cNvSpPr txBox="1"/>
          <p:nvPr/>
        </p:nvSpPr>
        <p:spPr>
          <a:xfrm>
            <a:off x="0" y="1260522"/>
            <a:ext cx="10776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3200" b="1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doing</a:t>
            </a:r>
            <a:r>
              <a:rPr kumimoji="1" lang="en-US" altLang="zh-CN" sz="3200" b="1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3200" b="1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（现在分词的主动式）表示“主动”或“主动、进行”</a:t>
            </a:r>
            <a:endParaRPr kumimoji="1" lang="en-US" altLang="zh-CN" sz="3200" b="1" dirty="0">
              <a:latin typeface="Times New Roman" panose="02020603050405020304" pitchFamily="18" charset="0"/>
              <a:ea typeface="Kaiti SC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更多优秀作品搜索（三秒演示）__3">
            <a:extLst>
              <a:ext uri="{FF2B5EF4-FFF2-40B4-BE49-F238E27FC236}">
                <a16:creationId xmlns:a16="http://schemas.microsoft.com/office/drawing/2014/main" id="{EDEFB649-460F-8B43-A3B3-52516B2701C0}"/>
              </a:ext>
            </a:extLst>
          </p:cNvPr>
          <p:cNvSpPr txBox="1"/>
          <p:nvPr/>
        </p:nvSpPr>
        <p:spPr>
          <a:xfrm>
            <a:off x="0" y="524076"/>
            <a:ext cx="9317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Present Participle: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51B35F-D9AD-EE47-A8D0-A7196D476337}"/>
              </a:ext>
            </a:extLst>
          </p:cNvPr>
          <p:cNvSpPr txBox="1"/>
          <p:nvPr/>
        </p:nvSpPr>
        <p:spPr>
          <a:xfrm>
            <a:off x="496957" y="1835315"/>
            <a:ext cx="1188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 got home, I saw a message </a:t>
            </a:r>
            <a:r>
              <a:rPr kumimoji="1" lang="en-US" altLang="zh-CN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“See me at the gate.”</a:t>
            </a:r>
          </a:p>
          <a:p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police found some evidence </a:t>
            </a:r>
            <a:r>
              <a:rPr kumimoji="1" lang="en-US" altLang="zh-CN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indicating</a:t>
            </a: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he is the murderer.</a:t>
            </a:r>
          </a:p>
          <a:p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you know the man </a:t>
            </a:r>
            <a:r>
              <a:rPr kumimoji="1" lang="en-US" altLang="zh-CN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talking</a:t>
            </a: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our class teacher?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56B682-5D3A-6C4D-8873-A46631BBAE50}"/>
              </a:ext>
            </a:extLst>
          </p:cNvPr>
          <p:cNvSpPr txBox="1"/>
          <p:nvPr/>
        </p:nvSpPr>
        <p:spPr>
          <a:xfrm>
            <a:off x="-1" y="3404975"/>
            <a:ext cx="10776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3200" b="1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being done </a:t>
            </a:r>
            <a:r>
              <a:rPr kumimoji="1" lang="zh-CN" altLang="en-US" sz="3200" b="1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（现在分词的被动式）表示“被动、进行”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387D9A-EEDC-634F-8783-0A6E8F55827B}"/>
              </a:ext>
            </a:extLst>
          </p:cNvPr>
          <p:cNvSpPr txBox="1"/>
          <p:nvPr/>
        </p:nvSpPr>
        <p:spPr>
          <a:xfrm>
            <a:off x="496957" y="3989750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bridge </a:t>
            </a:r>
            <a:r>
              <a:rPr lang="en-US" altLang="zh-CN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built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connect two islands.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5F2142-827A-A84A-89AB-662E700EC1DF}"/>
              </a:ext>
            </a:extLst>
          </p:cNvPr>
          <p:cNvSpPr txBox="1"/>
          <p:nvPr/>
        </p:nvSpPr>
        <p:spPr>
          <a:xfrm>
            <a:off x="-3" y="4574525"/>
            <a:ext cx="107763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3200" b="1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having (been) done</a:t>
            </a:r>
            <a:r>
              <a:rPr kumimoji="1" lang="zh-CN" altLang="en-US" sz="3200" b="1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（现在分词的完成式）</a:t>
            </a:r>
            <a:endParaRPr kumimoji="1" lang="en-US" altLang="zh-CN" sz="3200" b="1" dirty="0">
              <a:latin typeface="Times New Roman" panose="02020603050405020304" pitchFamily="18" charset="0"/>
              <a:ea typeface="Kaiti SC" panose="02010600040101010101" pitchFamily="2" charset="-122"/>
              <a:cs typeface="Times New Roman" panose="02020603050405020304" pitchFamily="18" charset="0"/>
            </a:endParaRPr>
          </a:p>
          <a:p>
            <a:r>
              <a:rPr kumimoji="1" lang="zh-CN" altLang="en-US" sz="3200" b="1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EE6BEE1-B670-5748-BAC9-604D80E1EE7F}"/>
              </a:ext>
            </a:extLst>
          </p:cNvPr>
          <p:cNvSpPr txBox="1"/>
          <p:nvPr/>
        </p:nvSpPr>
        <p:spPr>
          <a:xfrm>
            <a:off x="159026" y="5245601"/>
            <a:ext cx="122251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past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driving test, I was able to buy my first car.</a:t>
            </a:r>
          </a:p>
          <a:p>
            <a:r>
              <a:rPr kumimoji="1" lang="en-US" altLang="zh-CN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been turned down</a:t>
            </a:r>
            <a:r>
              <a:rPr kumimoji="1" lang="en-US" altLang="zh-CN" sz="3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times, the gift was finally accepted.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7701AB-22C0-4F4E-A9B0-3E204D08C3A1}"/>
              </a:ext>
            </a:extLst>
          </p:cNvPr>
          <p:cNvSpPr txBox="1"/>
          <p:nvPr/>
        </p:nvSpPr>
        <p:spPr>
          <a:xfrm>
            <a:off x="5828185" y="6304002"/>
            <a:ext cx="65559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b="1" dirty="0">
                <a:solidFill>
                  <a:srgbClr val="7030A0"/>
                </a:solidFill>
              </a:rPr>
              <a:t>非谓语动词练习：</a:t>
            </a:r>
            <a:r>
              <a:rPr kumimoji="1" lang="en-US" altLang="zh-CN" sz="3000" b="1" dirty="0">
                <a:solidFill>
                  <a:srgbClr val="7030A0"/>
                </a:solidFill>
              </a:rPr>
              <a:t>41</a:t>
            </a:r>
            <a:r>
              <a:rPr kumimoji="1" lang="zh-CN" altLang="en-US" sz="3000" b="1" dirty="0">
                <a:solidFill>
                  <a:srgbClr val="7030A0"/>
                </a:solidFill>
              </a:rPr>
              <a:t>，</a:t>
            </a:r>
            <a:r>
              <a:rPr kumimoji="1" lang="en-US" altLang="zh-CN" sz="3000" b="1" dirty="0">
                <a:solidFill>
                  <a:srgbClr val="7030A0"/>
                </a:solidFill>
              </a:rPr>
              <a:t>42</a:t>
            </a:r>
            <a:r>
              <a:rPr kumimoji="1" lang="zh-CN" altLang="en-US" sz="3000" b="1" dirty="0">
                <a:solidFill>
                  <a:srgbClr val="7030A0"/>
                </a:solidFill>
              </a:rPr>
              <a:t>，</a:t>
            </a:r>
            <a:r>
              <a:rPr kumimoji="1" lang="en-US" altLang="zh-CN" sz="3000" b="1" dirty="0">
                <a:solidFill>
                  <a:srgbClr val="7030A0"/>
                </a:solidFill>
              </a:rPr>
              <a:t>45</a:t>
            </a:r>
            <a:r>
              <a:rPr kumimoji="1" lang="zh-CN" altLang="en-US" sz="3000" b="1" dirty="0">
                <a:solidFill>
                  <a:srgbClr val="7030A0"/>
                </a:solidFill>
              </a:rPr>
              <a:t>，</a:t>
            </a:r>
            <a:r>
              <a:rPr kumimoji="1" lang="en-US" altLang="zh-CN" sz="3000" b="1" dirty="0">
                <a:solidFill>
                  <a:srgbClr val="7030A0"/>
                </a:solidFill>
              </a:rPr>
              <a:t>55</a:t>
            </a:r>
            <a:endParaRPr kumimoji="1" lang="zh-CN" altLang="en-US" sz="3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60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更多优秀作品搜索（三秒演示）__3">
            <a:extLst>
              <a:ext uri="{FF2B5EF4-FFF2-40B4-BE49-F238E27FC236}">
                <a16:creationId xmlns:a16="http://schemas.microsoft.com/office/drawing/2014/main" id="{27097BE0-E46F-6D4B-BBE2-D8B9DA67CA48}"/>
              </a:ext>
            </a:extLst>
          </p:cNvPr>
          <p:cNvSpPr txBox="1"/>
          <p:nvPr/>
        </p:nvSpPr>
        <p:spPr>
          <a:xfrm>
            <a:off x="421051" y="689837"/>
            <a:ext cx="9317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Past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Participle 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过去分词</a:t>
            </a:r>
            <a:endParaRPr lang="en-US" altLang="zh-CN" sz="3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更多优秀作品搜索（三秒演示）__3">
            <a:extLst>
              <a:ext uri="{FF2B5EF4-FFF2-40B4-BE49-F238E27FC236}">
                <a16:creationId xmlns:a16="http://schemas.microsoft.com/office/drawing/2014/main" id="{817840AC-8257-1B4D-85AD-EF1E17E9DB57}"/>
              </a:ext>
            </a:extLst>
          </p:cNvPr>
          <p:cNvSpPr txBox="1"/>
          <p:nvPr/>
        </p:nvSpPr>
        <p:spPr>
          <a:xfrm>
            <a:off x="270884" y="1413900"/>
            <a:ext cx="11657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done 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表示“被动、完成”</a:t>
            </a:r>
            <a:endParaRPr lang="en-US" altLang="zh-CN" sz="3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The bridge </a:t>
            </a:r>
            <a:r>
              <a:rPr lang="en-US" altLang="zh-CN" sz="3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last year has connected two islands.</a:t>
            </a:r>
            <a:r>
              <a:rPr lang="zh-CN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更多优秀作品搜索（三秒演示）__3">
            <a:extLst>
              <a:ext uri="{FF2B5EF4-FFF2-40B4-BE49-F238E27FC236}">
                <a16:creationId xmlns:a16="http://schemas.microsoft.com/office/drawing/2014/main" id="{75177A90-EA32-1141-90EB-8F0388B9B600}"/>
              </a:ext>
            </a:extLst>
          </p:cNvPr>
          <p:cNvSpPr txBox="1"/>
          <p:nvPr/>
        </p:nvSpPr>
        <p:spPr>
          <a:xfrm>
            <a:off x="1221521" y="56506"/>
            <a:ext cx="9317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分词的几种形式和意义</a:t>
            </a: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-Examples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更多优秀作品搜索（三秒演示）__2">
            <a:extLst>
              <a:ext uri="{FF2B5EF4-FFF2-40B4-BE49-F238E27FC236}">
                <a16:creationId xmlns:a16="http://schemas.microsoft.com/office/drawing/2014/main" id="{90F8C778-9BD2-F148-B6A1-AE4A38FAE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33" y="115921"/>
            <a:ext cx="682976" cy="417188"/>
          </a:xfrm>
          <a:prstGeom prst="rect">
            <a:avLst/>
          </a:prstGeom>
        </p:spPr>
      </p:pic>
      <p:sp>
        <p:nvSpPr>
          <p:cNvPr id="12" name="更多优秀作品搜索（三秒演示）__3">
            <a:extLst>
              <a:ext uri="{FF2B5EF4-FFF2-40B4-BE49-F238E27FC236}">
                <a16:creationId xmlns:a16="http://schemas.microsoft.com/office/drawing/2014/main" id="{EA8231AF-FF36-DF47-88B6-A1840495A1D7}"/>
              </a:ext>
            </a:extLst>
          </p:cNvPr>
          <p:cNvSpPr txBox="1"/>
          <p:nvPr/>
        </p:nvSpPr>
        <p:spPr>
          <a:xfrm>
            <a:off x="421051" y="3742637"/>
            <a:ext cx="11942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 (not know) her address, he couldn’t write to her.</a:t>
            </a:r>
          </a:p>
          <a:p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_______________ (not receive) a reply, he decided to make another attempt.</a:t>
            </a: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lang="en-US" altLang="zh-CN" sz="3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0BEBF18B-0774-C343-8C4A-D371E056E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051" y="2886045"/>
            <a:ext cx="10712552" cy="58477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dirty="0"/>
              <a:t> </a:t>
            </a:r>
            <a:r>
              <a:rPr lang="zh-CN" altLang="en-US" sz="3200" b="1" dirty="0"/>
              <a:t>分词的否定形式：</a:t>
            </a:r>
            <a:r>
              <a:rPr lang="en-US" altLang="zh-CN" sz="3200" b="1" i="1" u="sng" dirty="0"/>
              <a:t>not</a:t>
            </a:r>
            <a:r>
              <a:rPr lang="zh-CN" altLang="en-US" sz="3200" b="1" i="1" dirty="0"/>
              <a:t> </a:t>
            </a:r>
            <a:r>
              <a:rPr lang="en-US" altLang="zh-CN" sz="3200" b="1" dirty="0"/>
              <a:t>+doing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/having (been)done/done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0505CA5-77CC-F446-8B50-E3BEB510E351}"/>
              </a:ext>
            </a:extLst>
          </p:cNvPr>
          <p:cNvSpPr/>
          <p:nvPr/>
        </p:nvSpPr>
        <p:spPr>
          <a:xfrm>
            <a:off x="270884" y="3701936"/>
            <a:ext cx="2531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knowing 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D6AC39A-2696-994A-9A1C-8DA088083363}"/>
              </a:ext>
            </a:extLst>
          </p:cNvPr>
          <p:cNvSpPr/>
          <p:nvPr/>
        </p:nvSpPr>
        <p:spPr>
          <a:xfrm>
            <a:off x="270884" y="4303059"/>
            <a:ext cx="37679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Not having received 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B93186-6FE1-FF40-892F-5C2978EF7FDB}"/>
              </a:ext>
            </a:extLst>
          </p:cNvPr>
          <p:cNvSpPr txBox="1"/>
          <p:nvPr/>
        </p:nvSpPr>
        <p:spPr>
          <a:xfrm>
            <a:off x="421051" y="5537664"/>
            <a:ext cx="129512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rgbClr val="7030A0"/>
                </a:solidFill>
              </a:rPr>
              <a:t>非谓语动词练习：</a:t>
            </a:r>
            <a:endParaRPr kumimoji="1" lang="en-US" altLang="zh-CN" sz="3200" b="1" dirty="0">
              <a:solidFill>
                <a:srgbClr val="7030A0"/>
              </a:solidFill>
            </a:endParaRPr>
          </a:p>
          <a:p>
            <a:r>
              <a:rPr kumimoji="1" lang="en-US" altLang="zh-CN" sz="3200" b="1" dirty="0">
                <a:solidFill>
                  <a:srgbClr val="7030A0"/>
                </a:solidFill>
              </a:rPr>
              <a:t>16</a:t>
            </a:r>
            <a:r>
              <a:rPr kumimoji="1" lang="zh-CN" altLang="en-US" sz="3200" b="1" dirty="0">
                <a:solidFill>
                  <a:srgbClr val="7030A0"/>
                </a:solidFill>
              </a:rPr>
              <a:t>，</a:t>
            </a:r>
            <a:r>
              <a:rPr kumimoji="1" lang="en-US" altLang="zh-CN" sz="3200" b="1" dirty="0">
                <a:solidFill>
                  <a:srgbClr val="7030A0"/>
                </a:solidFill>
              </a:rPr>
              <a:t>27</a:t>
            </a:r>
            <a:r>
              <a:rPr kumimoji="1" lang="zh-CN" altLang="en-US" sz="3200" b="1" dirty="0">
                <a:solidFill>
                  <a:srgbClr val="7030A0"/>
                </a:solidFill>
              </a:rPr>
              <a:t>，</a:t>
            </a:r>
            <a:r>
              <a:rPr kumimoji="1" lang="en-US" altLang="zh-CN" sz="3200" b="1" dirty="0">
                <a:solidFill>
                  <a:srgbClr val="7030A0"/>
                </a:solidFill>
              </a:rPr>
              <a:t>35</a:t>
            </a:r>
            <a:r>
              <a:rPr kumimoji="1" lang="zh-CN" altLang="en-US" sz="3200" b="1" dirty="0">
                <a:solidFill>
                  <a:srgbClr val="7030A0"/>
                </a:solidFill>
              </a:rPr>
              <a:t>，</a:t>
            </a:r>
            <a:r>
              <a:rPr kumimoji="1" lang="en-US" altLang="zh-CN" sz="3200" b="1" dirty="0">
                <a:solidFill>
                  <a:srgbClr val="7030A0"/>
                </a:solidFill>
              </a:rPr>
              <a:t>41</a:t>
            </a:r>
            <a:r>
              <a:rPr kumimoji="1" lang="zh-CN" altLang="en-US" sz="3200" b="1" dirty="0">
                <a:solidFill>
                  <a:srgbClr val="7030A0"/>
                </a:solidFill>
              </a:rPr>
              <a:t>，</a:t>
            </a:r>
            <a:r>
              <a:rPr kumimoji="1" lang="en-US" altLang="zh-CN" sz="3200" b="1" dirty="0">
                <a:solidFill>
                  <a:srgbClr val="7030A0"/>
                </a:solidFill>
              </a:rPr>
              <a:t>42</a:t>
            </a:r>
            <a:r>
              <a:rPr kumimoji="1" lang="zh-CN" altLang="en-US" sz="3200" b="1" dirty="0">
                <a:solidFill>
                  <a:srgbClr val="7030A0"/>
                </a:solidFill>
              </a:rPr>
              <a:t>，</a:t>
            </a:r>
            <a:r>
              <a:rPr kumimoji="1" lang="en-US" altLang="zh-CN" sz="3200" b="1" dirty="0">
                <a:solidFill>
                  <a:srgbClr val="7030A0"/>
                </a:solidFill>
              </a:rPr>
              <a:t>45</a:t>
            </a:r>
            <a:r>
              <a:rPr kumimoji="1" lang="zh-CN" altLang="en-US" sz="3200" b="1" dirty="0">
                <a:solidFill>
                  <a:srgbClr val="7030A0"/>
                </a:solidFill>
              </a:rPr>
              <a:t>，</a:t>
            </a:r>
            <a:r>
              <a:rPr kumimoji="1" lang="en-US" altLang="zh-CN" sz="3200" b="1" dirty="0">
                <a:solidFill>
                  <a:srgbClr val="7030A0"/>
                </a:solidFill>
              </a:rPr>
              <a:t>47</a:t>
            </a:r>
            <a:r>
              <a:rPr kumimoji="1" lang="zh-CN" altLang="en-US" sz="3200" b="1" dirty="0">
                <a:solidFill>
                  <a:srgbClr val="7030A0"/>
                </a:solidFill>
              </a:rPr>
              <a:t>，</a:t>
            </a:r>
            <a:r>
              <a:rPr kumimoji="1" lang="en-US" altLang="zh-CN" sz="3200" b="1" dirty="0">
                <a:solidFill>
                  <a:srgbClr val="7030A0"/>
                </a:solidFill>
              </a:rPr>
              <a:t>50</a:t>
            </a:r>
            <a:r>
              <a:rPr kumimoji="1" lang="zh-CN" altLang="en-US" sz="3200" b="1" dirty="0">
                <a:solidFill>
                  <a:srgbClr val="7030A0"/>
                </a:solidFill>
              </a:rPr>
              <a:t>，</a:t>
            </a:r>
            <a:r>
              <a:rPr kumimoji="1" lang="en-US" altLang="zh-CN" sz="3200" b="1" dirty="0">
                <a:solidFill>
                  <a:srgbClr val="7030A0"/>
                </a:solidFill>
              </a:rPr>
              <a:t>55</a:t>
            </a:r>
            <a:r>
              <a:rPr kumimoji="1" lang="zh-CN" altLang="en-US" sz="3200" b="1" dirty="0">
                <a:solidFill>
                  <a:srgbClr val="7030A0"/>
                </a:solidFill>
              </a:rPr>
              <a:t>，</a:t>
            </a:r>
            <a:r>
              <a:rPr kumimoji="1" lang="en-US" altLang="zh-CN" sz="3200" b="1" dirty="0">
                <a:solidFill>
                  <a:srgbClr val="7030A0"/>
                </a:solidFill>
              </a:rPr>
              <a:t>57</a:t>
            </a:r>
            <a:r>
              <a:rPr kumimoji="1" lang="zh-CN" altLang="en-US" sz="3200" b="1" dirty="0">
                <a:solidFill>
                  <a:srgbClr val="7030A0"/>
                </a:solidFill>
              </a:rPr>
              <a:t>，</a:t>
            </a:r>
            <a:r>
              <a:rPr kumimoji="1" lang="en-US" altLang="zh-CN" sz="3200" b="1" dirty="0">
                <a:solidFill>
                  <a:srgbClr val="7030A0"/>
                </a:solidFill>
              </a:rPr>
              <a:t>58</a:t>
            </a:r>
            <a:endParaRPr kumimoji="1" lang="zh-CN" altLang="en-US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94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2" grpId="0"/>
      <p:bldP spid="3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更多优秀作品搜索（三秒演示）__1">
            <a:extLst>
              <a:ext uri="{FF2B5EF4-FFF2-40B4-BE49-F238E27FC236}">
                <a16:creationId xmlns:a16="http://schemas.microsoft.com/office/drawing/2014/main" id="{100D972E-70C9-4712-8353-2AAE996BC738}"/>
              </a:ext>
            </a:extLst>
          </p:cNvPr>
          <p:cNvSpPr/>
          <p:nvPr/>
        </p:nvSpPr>
        <p:spPr>
          <a:xfrm>
            <a:off x="1083127" y="279129"/>
            <a:ext cx="44629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  <a:sym typeface="Century Gothic" panose="020B0502020202020204" pitchFamily="34" charset="0"/>
              </a:rPr>
              <a:t>分词作句子成分</a:t>
            </a:r>
          </a:p>
        </p:txBody>
      </p:sp>
      <p:pic>
        <p:nvPicPr>
          <p:cNvPr id="16" name="更多优秀作品搜索（三秒演示）__2">
            <a:extLst>
              <a:ext uri="{FF2B5EF4-FFF2-40B4-BE49-F238E27FC236}">
                <a16:creationId xmlns:a16="http://schemas.microsoft.com/office/drawing/2014/main" id="{3DF63977-5301-4E8F-A346-05D42A779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64" y="393701"/>
            <a:ext cx="682976" cy="417188"/>
          </a:xfrm>
          <a:prstGeom prst="rect">
            <a:avLst/>
          </a:prstGeom>
        </p:spPr>
      </p:pic>
      <p:sp>
        <p:nvSpPr>
          <p:cNvPr id="27" name="更多优秀作品搜索（三秒演示）__3">
            <a:extLst>
              <a:ext uri="{FF2B5EF4-FFF2-40B4-BE49-F238E27FC236}">
                <a16:creationId xmlns:a16="http://schemas.microsoft.com/office/drawing/2014/main" id="{5ABC9431-C26D-4F62-B38E-0BA194D43E29}"/>
              </a:ext>
            </a:extLst>
          </p:cNvPr>
          <p:cNvSpPr>
            <a:spLocks/>
          </p:cNvSpPr>
          <p:nvPr/>
        </p:nvSpPr>
        <p:spPr bwMode="auto">
          <a:xfrm>
            <a:off x="1671638" y="2612270"/>
            <a:ext cx="2604116" cy="2283265"/>
          </a:xfrm>
          <a:custGeom>
            <a:avLst/>
            <a:gdLst/>
            <a:ahLst/>
            <a:cxnLst>
              <a:cxn ang="0">
                <a:pos x="316" y="0"/>
              </a:cxn>
              <a:cxn ang="0">
                <a:pos x="128" y="0"/>
              </a:cxn>
              <a:cxn ang="0">
                <a:pos x="100" y="16"/>
              </a:cxn>
              <a:cxn ang="0">
                <a:pos x="6" y="178"/>
              </a:cxn>
              <a:cxn ang="0">
                <a:pos x="6" y="211"/>
              </a:cxn>
              <a:cxn ang="0">
                <a:pos x="100" y="373"/>
              </a:cxn>
              <a:cxn ang="0">
                <a:pos x="128" y="389"/>
              </a:cxn>
              <a:cxn ang="0">
                <a:pos x="316" y="389"/>
              </a:cxn>
              <a:cxn ang="0">
                <a:pos x="343" y="373"/>
              </a:cxn>
              <a:cxn ang="0">
                <a:pos x="437" y="211"/>
              </a:cxn>
              <a:cxn ang="0">
                <a:pos x="437" y="178"/>
              </a:cxn>
              <a:cxn ang="0">
                <a:pos x="343" y="16"/>
              </a:cxn>
              <a:cxn ang="0">
                <a:pos x="316" y="0"/>
              </a:cxn>
            </a:cxnLst>
            <a:rect l="0" t="0" r="r" b="b"/>
            <a:pathLst>
              <a:path w="443" h="389">
                <a:moveTo>
                  <a:pt x="316" y="0"/>
                </a:moveTo>
                <a:cubicBezTo>
                  <a:pt x="128" y="0"/>
                  <a:pt x="128" y="0"/>
                  <a:pt x="128" y="0"/>
                </a:cubicBezTo>
                <a:cubicBezTo>
                  <a:pt x="116" y="0"/>
                  <a:pt x="106" y="6"/>
                  <a:pt x="100" y="16"/>
                </a:cubicBezTo>
                <a:cubicBezTo>
                  <a:pt x="6" y="178"/>
                  <a:pt x="6" y="178"/>
                  <a:pt x="6" y="178"/>
                </a:cubicBezTo>
                <a:cubicBezTo>
                  <a:pt x="0" y="188"/>
                  <a:pt x="0" y="201"/>
                  <a:pt x="6" y="211"/>
                </a:cubicBezTo>
                <a:cubicBezTo>
                  <a:pt x="100" y="373"/>
                  <a:pt x="100" y="373"/>
                  <a:pt x="100" y="373"/>
                </a:cubicBezTo>
                <a:cubicBezTo>
                  <a:pt x="106" y="383"/>
                  <a:pt x="116" y="389"/>
                  <a:pt x="128" y="389"/>
                </a:cubicBezTo>
                <a:cubicBezTo>
                  <a:pt x="316" y="389"/>
                  <a:pt x="316" y="389"/>
                  <a:pt x="316" y="389"/>
                </a:cubicBezTo>
                <a:cubicBezTo>
                  <a:pt x="327" y="389"/>
                  <a:pt x="338" y="383"/>
                  <a:pt x="343" y="373"/>
                </a:cubicBezTo>
                <a:cubicBezTo>
                  <a:pt x="437" y="211"/>
                  <a:pt x="437" y="211"/>
                  <a:pt x="437" y="211"/>
                </a:cubicBezTo>
                <a:cubicBezTo>
                  <a:pt x="443" y="201"/>
                  <a:pt x="443" y="188"/>
                  <a:pt x="437" y="178"/>
                </a:cubicBezTo>
                <a:cubicBezTo>
                  <a:pt x="343" y="16"/>
                  <a:pt x="343" y="16"/>
                  <a:pt x="343" y="16"/>
                </a:cubicBezTo>
                <a:cubicBezTo>
                  <a:pt x="338" y="6"/>
                  <a:pt x="327" y="0"/>
                  <a:pt x="316" y="0"/>
                </a:cubicBezTo>
                <a:close/>
              </a:path>
            </a:pathLst>
          </a:cu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29" name="更多优秀作品搜索（三秒演示）__4">
            <a:extLst>
              <a:ext uri="{FF2B5EF4-FFF2-40B4-BE49-F238E27FC236}">
                <a16:creationId xmlns:a16="http://schemas.microsoft.com/office/drawing/2014/main" id="{CAC87E5E-97B9-4C72-B12F-F52998180575}"/>
              </a:ext>
            </a:extLst>
          </p:cNvPr>
          <p:cNvSpPr>
            <a:spLocks/>
          </p:cNvSpPr>
          <p:nvPr/>
        </p:nvSpPr>
        <p:spPr bwMode="auto">
          <a:xfrm>
            <a:off x="3857902" y="1294045"/>
            <a:ext cx="2602534" cy="2293214"/>
          </a:xfrm>
          <a:custGeom>
            <a:avLst/>
            <a:gdLst/>
            <a:ahLst/>
            <a:cxnLst>
              <a:cxn ang="0">
                <a:pos x="315" y="0"/>
              </a:cxn>
              <a:cxn ang="0">
                <a:pos x="128" y="0"/>
              </a:cxn>
              <a:cxn ang="0">
                <a:pos x="100" y="16"/>
              </a:cxn>
              <a:cxn ang="0">
                <a:pos x="6" y="179"/>
              </a:cxn>
              <a:cxn ang="0">
                <a:pos x="6" y="211"/>
              </a:cxn>
              <a:cxn ang="0">
                <a:pos x="100" y="374"/>
              </a:cxn>
              <a:cxn ang="0">
                <a:pos x="128" y="390"/>
              </a:cxn>
              <a:cxn ang="0">
                <a:pos x="315" y="390"/>
              </a:cxn>
              <a:cxn ang="0">
                <a:pos x="343" y="374"/>
              </a:cxn>
              <a:cxn ang="0">
                <a:pos x="437" y="211"/>
              </a:cxn>
              <a:cxn ang="0">
                <a:pos x="437" y="179"/>
              </a:cxn>
              <a:cxn ang="0">
                <a:pos x="343" y="16"/>
              </a:cxn>
              <a:cxn ang="0">
                <a:pos x="315" y="0"/>
              </a:cxn>
            </a:cxnLst>
            <a:rect l="0" t="0" r="r" b="b"/>
            <a:pathLst>
              <a:path w="443" h="390">
                <a:moveTo>
                  <a:pt x="315" y="0"/>
                </a:moveTo>
                <a:cubicBezTo>
                  <a:pt x="128" y="0"/>
                  <a:pt x="128" y="0"/>
                  <a:pt x="128" y="0"/>
                </a:cubicBezTo>
                <a:cubicBezTo>
                  <a:pt x="116" y="0"/>
                  <a:pt x="106" y="6"/>
                  <a:pt x="100" y="16"/>
                </a:cubicBezTo>
                <a:cubicBezTo>
                  <a:pt x="6" y="179"/>
                  <a:pt x="6" y="179"/>
                  <a:pt x="6" y="179"/>
                </a:cubicBezTo>
                <a:cubicBezTo>
                  <a:pt x="0" y="189"/>
                  <a:pt x="0" y="201"/>
                  <a:pt x="6" y="211"/>
                </a:cubicBezTo>
                <a:cubicBezTo>
                  <a:pt x="100" y="374"/>
                  <a:pt x="100" y="374"/>
                  <a:pt x="100" y="374"/>
                </a:cubicBezTo>
                <a:cubicBezTo>
                  <a:pt x="106" y="384"/>
                  <a:pt x="116" y="390"/>
                  <a:pt x="128" y="390"/>
                </a:cubicBezTo>
                <a:cubicBezTo>
                  <a:pt x="315" y="390"/>
                  <a:pt x="315" y="390"/>
                  <a:pt x="315" y="390"/>
                </a:cubicBezTo>
                <a:cubicBezTo>
                  <a:pt x="327" y="390"/>
                  <a:pt x="338" y="384"/>
                  <a:pt x="343" y="374"/>
                </a:cubicBezTo>
                <a:cubicBezTo>
                  <a:pt x="437" y="211"/>
                  <a:pt x="437" y="211"/>
                  <a:pt x="437" y="211"/>
                </a:cubicBezTo>
                <a:cubicBezTo>
                  <a:pt x="443" y="201"/>
                  <a:pt x="443" y="189"/>
                  <a:pt x="437" y="179"/>
                </a:cubicBezTo>
                <a:cubicBezTo>
                  <a:pt x="343" y="16"/>
                  <a:pt x="343" y="16"/>
                  <a:pt x="343" y="16"/>
                </a:cubicBezTo>
                <a:cubicBezTo>
                  <a:pt x="338" y="6"/>
                  <a:pt x="327" y="0"/>
                  <a:pt x="315" y="0"/>
                </a:cubicBezTo>
                <a:close/>
              </a:path>
            </a:pathLst>
          </a:cu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31" name="更多优秀作品搜索（三秒演示）__5">
            <a:extLst>
              <a:ext uri="{FF2B5EF4-FFF2-40B4-BE49-F238E27FC236}">
                <a16:creationId xmlns:a16="http://schemas.microsoft.com/office/drawing/2014/main" id="{3DB54D5E-CE6B-445C-A410-730DECE9A5ED}"/>
              </a:ext>
            </a:extLst>
          </p:cNvPr>
          <p:cNvSpPr>
            <a:spLocks/>
          </p:cNvSpPr>
          <p:nvPr/>
        </p:nvSpPr>
        <p:spPr bwMode="auto">
          <a:xfrm>
            <a:off x="3857902" y="3893185"/>
            <a:ext cx="2602534" cy="2290727"/>
          </a:xfrm>
          <a:custGeom>
            <a:avLst/>
            <a:gdLst/>
            <a:ahLst/>
            <a:cxnLst>
              <a:cxn ang="0">
                <a:pos x="315" y="0"/>
              </a:cxn>
              <a:cxn ang="0">
                <a:pos x="128" y="0"/>
              </a:cxn>
              <a:cxn ang="0">
                <a:pos x="100" y="16"/>
              </a:cxn>
              <a:cxn ang="0">
                <a:pos x="6" y="179"/>
              </a:cxn>
              <a:cxn ang="0">
                <a:pos x="6" y="211"/>
              </a:cxn>
              <a:cxn ang="0">
                <a:pos x="100" y="374"/>
              </a:cxn>
              <a:cxn ang="0">
                <a:pos x="128" y="390"/>
              </a:cxn>
              <a:cxn ang="0">
                <a:pos x="315" y="390"/>
              </a:cxn>
              <a:cxn ang="0">
                <a:pos x="343" y="374"/>
              </a:cxn>
              <a:cxn ang="0">
                <a:pos x="437" y="211"/>
              </a:cxn>
              <a:cxn ang="0">
                <a:pos x="437" y="179"/>
              </a:cxn>
              <a:cxn ang="0">
                <a:pos x="343" y="16"/>
              </a:cxn>
              <a:cxn ang="0">
                <a:pos x="315" y="0"/>
              </a:cxn>
            </a:cxnLst>
            <a:rect l="0" t="0" r="r" b="b"/>
            <a:pathLst>
              <a:path w="443" h="390">
                <a:moveTo>
                  <a:pt x="315" y="0"/>
                </a:moveTo>
                <a:cubicBezTo>
                  <a:pt x="128" y="0"/>
                  <a:pt x="128" y="0"/>
                  <a:pt x="128" y="0"/>
                </a:cubicBezTo>
                <a:cubicBezTo>
                  <a:pt x="116" y="0"/>
                  <a:pt x="106" y="6"/>
                  <a:pt x="100" y="16"/>
                </a:cubicBezTo>
                <a:cubicBezTo>
                  <a:pt x="6" y="179"/>
                  <a:pt x="6" y="179"/>
                  <a:pt x="6" y="179"/>
                </a:cubicBezTo>
                <a:cubicBezTo>
                  <a:pt x="0" y="189"/>
                  <a:pt x="0" y="201"/>
                  <a:pt x="6" y="211"/>
                </a:cubicBezTo>
                <a:cubicBezTo>
                  <a:pt x="100" y="374"/>
                  <a:pt x="100" y="374"/>
                  <a:pt x="100" y="374"/>
                </a:cubicBezTo>
                <a:cubicBezTo>
                  <a:pt x="106" y="384"/>
                  <a:pt x="116" y="390"/>
                  <a:pt x="128" y="390"/>
                </a:cubicBezTo>
                <a:cubicBezTo>
                  <a:pt x="315" y="390"/>
                  <a:pt x="315" y="390"/>
                  <a:pt x="315" y="390"/>
                </a:cubicBezTo>
                <a:cubicBezTo>
                  <a:pt x="327" y="390"/>
                  <a:pt x="338" y="384"/>
                  <a:pt x="343" y="374"/>
                </a:cubicBezTo>
                <a:cubicBezTo>
                  <a:pt x="437" y="211"/>
                  <a:pt x="437" y="211"/>
                  <a:pt x="437" y="211"/>
                </a:cubicBezTo>
                <a:cubicBezTo>
                  <a:pt x="443" y="201"/>
                  <a:pt x="443" y="189"/>
                  <a:pt x="437" y="179"/>
                </a:cubicBezTo>
                <a:cubicBezTo>
                  <a:pt x="343" y="16"/>
                  <a:pt x="343" y="16"/>
                  <a:pt x="343" y="16"/>
                </a:cubicBezTo>
                <a:cubicBezTo>
                  <a:pt x="338" y="6"/>
                  <a:pt x="327" y="0"/>
                  <a:pt x="315" y="0"/>
                </a:cubicBezTo>
                <a:close/>
              </a:path>
            </a:pathLst>
          </a:cu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33" name="更多优秀作品搜索（三秒演示）__6">
            <a:extLst>
              <a:ext uri="{FF2B5EF4-FFF2-40B4-BE49-F238E27FC236}">
                <a16:creationId xmlns:a16="http://schemas.microsoft.com/office/drawing/2014/main" id="{7E962D5B-ABB1-4F17-B963-6414AF502EDB}"/>
              </a:ext>
            </a:extLst>
          </p:cNvPr>
          <p:cNvSpPr>
            <a:spLocks/>
          </p:cNvSpPr>
          <p:nvPr/>
        </p:nvSpPr>
        <p:spPr bwMode="auto">
          <a:xfrm>
            <a:off x="6056601" y="1905900"/>
            <a:ext cx="4171063" cy="3666157"/>
          </a:xfrm>
          <a:custGeom>
            <a:avLst/>
            <a:gdLst/>
            <a:ahLst/>
            <a:cxnLst>
              <a:cxn ang="0">
                <a:pos x="506" y="0"/>
              </a:cxn>
              <a:cxn ang="0">
                <a:pos x="204" y="0"/>
              </a:cxn>
              <a:cxn ang="0">
                <a:pos x="160" y="25"/>
              </a:cxn>
              <a:cxn ang="0">
                <a:pos x="9" y="287"/>
              </a:cxn>
              <a:cxn ang="0">
                <a:pos x="9" y="337"/>
              </a:cxn>
              <a:cxn ang="0">
                <a:pos x="160" y="600"/>
              </a:cxn>
              <a:cxn ang="0">
                <a:pos x="204" y="624"/>
              </a:cxn>
              <a:cxn ang="0">
                <a:pos x="506" y="624"/>
              </a:cxn>
              <a:cxn ang="0">
                <a:pos x="550" y="600"/>
              </a:cxn>
              <a:cxn ang="0">
                <a:pos x="701" y="337"/>
              </a:cxn>
              <a:cxn ang="0">
                <a:pos x="701" y="287"/>
              </a:cxn>
              <a:cxn ang="0">
                <a:pos x="550" y="25"/>
              </a:cxn>
              <a:cxn ang="0">
                <a:pos x="506" y="0"/>
              </a:cxn>
            </a:cxnLst>
            <a:rect l="0" t="0" r="r" b="b"/>
            <a:pathLst>
              <a:path w="710" h="624">
                <a:moveTo>
                  <a:pt x="506" y="0"/>
                </a:moveTo>
                <a:cubicBezTo>
                  <a:pt x="204" y="0"/>
                  <a:pt x="204" y="0"/>
                  <a:pt x="204" y="0"/>
                </a:cubicBezTo>
                <a:cubicBezTo>
                  <a:pt x="186" y="0"/>
                  <a:pt x="169" y="10"/>
                  <a:pt x="160" y="25"/>
                </a:cubicBezTo>
                <a:cubicBezTo>
                  <a:pt x="9" y="287"/>
                  <a:pt x="9" y="287"/>
                  <a:pt x="9" y="287"/>
                </a:cubicBezTo>
                <a:cubicBezTo>
                  <a:pt x="0" y="303"/>
                  <a:pt x="0" y="322"/>
                  <a:pt x="9" y="337"/>
                </a:cubicBezTo>
                <a:cubicBezTo>
                  <a:pt x="160" y="600"/>
                  <a:pt x="160" y="600"/>
                  <a:pt x="160" y="600"/>
                </a:cubicBezTo>
                <a:cubicBezTo>
                  <a:pt x="169" y="615"/>
                  <a:pt x="186" y="624"/>
                  <a:pt x="204" y="624"/>
                </a:cubicBezTo>
                <a:cubicBezTo>
                  <a:pt x="506" y="624"/>
                  <a:pt x="506" y="624"/>
                  <a:pt x="506" y="624"/>
                </a:cubicBezTo>
                <a:cubicBezTo>
                  <a:pt x="524" y="624"/>
                  <a:pt x="541" y="615"/>
                  <a:pt x="550" y="600"/>
                </a:cubicBezTo>
                <a:cubicBezTo>
                  <a:pt x="701" y="337"/>
                  <a:pt x="701" y="337"/>
                  <a:pt x="701" y="337"/>
                </a:cubicBezTo>
                <a:cubicBezTo>
                  <a:pt x="710" y="322"/>
                  <a:pt x="710" y="303"/>
                  <a:pt x="701" y="287"/>
                </a:cubicBezTo>
                <a:cubicBezTo>
                  <a:pt x="550" y="25"/>
                  <a:pt x="550" y="25"/>
                  <a:pt x="550" y="25"/>
                </a:cubicBezTo>
                <a:cubicBezTo>
                  <a:pt x="541" y="10"/>
                  <a:pt x="524" y="0"/>
                  <a:pt x="506" y="0"/>
                </a:cubicBezTo>
                <a:close/>
              </a:path>
            </a:pathLst>
          </a:cu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34" name="更多优秀作品搜索（三秒演示）__7">
            <a:extLst>
              <a:ext uri="{FF2B5EF4-FFF2-40B4-BE49-F238E27FC236}">
                <a16:creationId xmlns:a16="http://schemas.microsoft.com/office/drawing/2014/main" id="{46A5D7E9-3182-43F6-96D0-C525E6C90BC5}"/>
              </a:ext>
            </a:extLst>
          </p:cNvPr>
          <p:cNvSpPr txBox="1"/>
          <p:nvPr/>
        </p:nvSpPr>
        <p:spPr>
          <a:xfrm>
            <a:off x="7237691" y="2237409"/>
            <a:ext cx="2462071" cy="175432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adverbial (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作状语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36" name="更多优秀作品搜索（三秒演示）__9">
            <a:extLst>
              <a:ext uri="{FF2B5EF4-FFF2-40B4-BE49-F238E27FC236}">
                <a16:creationId xmlns:a16="http://schemas.microsoft.com/office/drawing/2014/main" id="{997EF7BF-939B-4FEE-B889-5D915E9B67FA}"/>
              </a:ext>
            </a:extLst>
          </p:cNvPr>
          <p:cNvSpPr txBox="1"/>
          <p:nvPr/>
        </p:nvSpPr>
        <p:spPr>
          <a:xfrm>
            <a:off x="4157496" y="1664413"/>
            <a:ext cx="2489650" cy="15696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object complement (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作宾补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37" name="更多优秀作品搜索（三秒演示）__10">
            <a:extLst>
              <a:ext uri="{FF2B5EF4-FFF2-40B4-BE49-F238E27FC236}">
                <a16:creationId xmlns:a16="http://schemas.microsoft.com/office/drawing/2014/main" id="{5AFAC58A-49E4-48C3-87EA-3DC54C62B3C9}"/>
              </a:ext>
            </a:extLst>
          </p:cNvPr>
          <p:cNvSpPr txBox="1"/>
          <p:nvPr/>
        </p:nvSpPr>
        <p:spPr>
          <a:xfrm>
            <a:off x="4286897" y="4253718"/>
            <a:ext cx="2422891" cy="15696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attributive (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作定语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38" name="更多优秀作品搜索（三秒演示）__11">
            <a:extLst>
              <a:ext uri="{FF2B5EF4-FFF2-40B4-BE49-F238E27FC236}">
                <a16:creationId xmlns:a16="http://schemas.microsoft.com/office/drawing/2014/main" id="{2F3A0462-A48C-4D3E-92C5-C4787D45B90D}"/>
              </a:ext>
            </a:extLst>
          </p:cNvPr>
          <p:cNvSpPr txBox="1"/>
          <p:nvPr/>
        </p:nvSpPr>
        <p:spPr>
          <a:xfrm>
            <a:off x="2209966" y="2926651"/>
            <a:ext cx="1776048" cy="13849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predictive 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作表语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pic>
        <p:nvPicPr>
          <p:cNvPr id="40" name="更多优秀作品搜索（三秒演示）__12" descr="图片包含 小, 室内&#10;&#10;已生成高可信度的说明">
            <a:extLst>
              <a:ext uri="{FF2B5EF4-FFF2-40B4-BE49-F238E27FC236}">
                <a16:creationId xmlns:a16="http://schemas.microsoft.com/office/drawing/2014/main" id="{CDF207C5-9B54-4D1A-B3EF-880B16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10"/>
          <a:stretch/>
        </p:blipFill>
        <p:spPr>
          <a:xfrm rot="9900000" flipH="1" flipV="1">
            <a:off x="7647572" y="3651284"/>
            <a:ext cx="2090883" cy="188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2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更多优秀作品搜索（三秒演示）__1">
            <a:extLst>
              <a:ext uri="{FF2B5EF4-FFF2-40B4-BE49-F238E27FC236}">
                <a16:creationId xmlns:a16="http://schemas.microsoft.com/office/drawing/2014/main" id="{CBC95BE0-94AC-498F-923E-CADB29488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764" y="0"/>
            <a:ext cx="5425235" cy="3835400"/>
          </a:xfrm>
          <a:prstGeom prst="rect">
            <a:avLst/>
          </a:prstGeom>
        </p:spPr>
      </p:pic>
      <p:sp>
        <p:nvSpPr>
          <p:cNvPr id="23" name="更多优秀作品搜索（三秒演示）__2">
            <a:extLst>
              <a:ext uri="{FF2B5EF4-FFF2-40B4-BE49-F238E27FC236}">
                <a16:creationId xmlns:a16="http://schemas.microsoft.com/office/drawing/2014/main" id="{A886CD01-7A42-40A3-90D1-32EDE55D8222}"/>
              </a:ext>
            </a:extLst>
          </p:cNvPr>
          <p:cNvSpPr txBox="1"/>
          <p:nvPr/>
        </p:nvSpPr>
        <p:spPr>
          <a:xfrm>
            <a:off x="178489" y="227220"/>
            <a:ext cx="8567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二、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predictive (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分词作表语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381031E-2F77-9941-8AF9-2FC53EB13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769" y="1662809"/>
            <a:ext cx="12055229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Cathy’s lessons </a:t>
            </a:r>
            <a:r>
              <a:rPr lang="en-US" altLang="zh-CN" sz="4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rather </a:t>
            </a:r>
            <a:r>
              <a:rPr lang="en-US" altLang="zh-C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__ 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(bore)</a:t>
            </a:r>
            <a:endParaRPr lang="en-US" altLang="zh-C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Her students often </a:t>
            </a:r>
            <a:r>
              <a:rPr lang="en-US" altLang="zh-CN" sz="4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feel</a:t>
            </a:r>
            <a:r>
              <a:rPr lang="en-US" altLang="zh-C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__  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(bore)</a:t>
            </a:r>
            <a:endParaRPr lang="en-US" altLang="zh-C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b="1" dirty="0"/>
              <a:t>3. Please </a:t>
            </a:r>
            <a:r>
              <a:rPr lang="en-US" altLang="zh-CN" sz="4000" b="1" i="1" dirty="0">
                <a:solidFill>
                  <a:srgbClr val="7030A0"/>
                </a:solidFill>
              </a:rPr>
              <a:t>keep</a:t>
            </a:r>
            <a:r>
              <a:rPr lang="en-US" altLang="zh-CN" sz="4000" b="1" dirty="0"/>
              <a:t> </a:t>
            </a:r>
            <a:r>
              <a:rPr lang="en-US" altLang="zh-CN" sz="4000" b="1" u="sng" dirty="0"/>
              <a:t>           </a:t>
            </a:r>
            <a:r>
              <a:rPr lang="en-US" altLang="zh-CN" sz="4000" b="1" dirty="0"/>
              <a:t>.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(seat)</a:t>
            </a:r>
            <a:endParaRPr lang="en-US" altLang="zh-CN" sz="4000" b="1" u="sng" dirty="0"/>
          </a:p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Cathy </a:t>
            </a:r>
            <a:r>
              <a:rPr lang="en-US" altLang="zh-CN" sz="4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remains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_   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(stand)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She </a:t>
            </a:r>
            <a:r>
              <a:rPr lang="en-US" altLang="zh-CN" sz="4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looks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tired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standing for a long time. </a:t>
            </a:r>
          </a:p>
          <a:p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4000" b="1" u="sng" dirty="0"/>
          </a:p>
          <a:p>
            <a:endParaRPr lang="en-US" altLang="zh-C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EB2373-0EDD-CE45-A7C8-E4212A6AB263}"/>
              </a:ext>
            </a:extLst>
          </p:cNvPr>
          <p:cNvSpPr/>
          <p:nvPr/>
        </p:nvSpPr>
        <p:spPr>
          <a:xfrm>
            <a:off x="6559067" y="1700419"/>
            <a:ext cx="1492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boring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3675C3-44EC-9149-B108-2E28033EF508}"/>
              </a:ext>
            </a:extLst>
          </p:cNvPr>
          <p:cNvSpPr/>
          <p:nvPr/>
        </p:nvSpPr>
        <p:spPr>
          <a:xfrm>
            <a:off x="5974933" y="2299117"/>
            <a:ext cx="13304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bored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D14A48-E1A2-344D-AF1B-ACD9CAF33F07}"/>
              </a:ext>
            </a:extLst>
          </p:cNvPr>
          <p:cNvSpPr/>
          <p:nvPr/>
        </p:nvSpPr>
        <p:spPr>
          <a:xfrm>
            <a:off x="3822702" y="2929405"/>
            <a:ext cx="14157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seated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307D61-E272-3841-B649-1E53E9122B87}"/>
              </a:ext>
            </a:extLst>
          </p:cNvPr>
          <p:cNvSpPr/>
          <p:nvPr/>
        </p:nvSpPr>
        <p:spPr>
          <a:xfrm>
            <a:off x="4097496" y="3544146"/>
            <a:ext cx="1877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standing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4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更多优秀作品搜索（三秒演示）__2">
            <a:extLst>
              <a:ext uri="{FF2B5EF4-FFF2-40B4-BE49-F238E27FC236}">
                <a16:creationId xmlns:a16="http://schemas.microsoft.com/office/drawing/2014/main" id="{1A731F14-3A44-434A-BE19-C44FD35E1446}"/>
              </a:ext>
            </a:extLst>
          </p:cNvPr>
          <p:cNvSpPr txBox="1"/>
          <p:nvPr/>
        </p:nvSpPr>
        <p:spPr>
          <a:xfrm>
            <a:off x="178488" y="227220"/>
            <a:ext cx="11410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complement (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分词作宾语补足语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B0C8B0-7E42-0E4E-B028-3BB4D751A3E5}"/>
              </a:ext>
            </a:extLst>
          </p:cNvPr>
          <p:cNvSpPr/>
          <p:nvPr/>
        </p:nvSpPr>
        <p:spPr>
          <a:xfrm>
            <a:off x="178488" y="2665908"/>
            <a:ext cx="120135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1. I </a:t>
            </a:r>
            <a:r>
              <a:rPr lang="en-US" altLang="zh-CN" sz="3200" b="1" kern="1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found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the students __________ (work) hard on their homework.</a:t>
            </a:r>
            <a:endParaRPr lang="zh-CN" altLang="zh-CN" sz="3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2. I’m afraid I didn’t </a:t>
            </a:r>
            <a:r>
              <a:rPr lang="en-US" altLang="zh-CN" sz="3200" b="1" kern="1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make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myself _____________ (understand). </a:t>
            </a:r>
            <a:endParaRPr lang="zh-CN" altLang="zh-CN" sz="3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3. I </a:t>
            </a:r>
            <a:r>
              <a:rPr lang="en-US" altLang="zh-CN" sz="3200" b="1" kern="1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saw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the boy ________________ (slap) by his father.</a:t>
            </a:r>
            <a:endParaRPr lang="zh-CN" altLang="zh-CN" sz="3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4. When I came back home, I </a:t>
            </a:r>
            <a:r>
              <a:rPr lang="en-US" altLang="zh-CN" sz="3200" b="1" kern="1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found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the room __________ (break) in.</a:t>
            </a:r>
            <a:endParaRPr lang="zh-CN" altLang="zh-CN" sz="3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5. Sorry, I can’t </a:t>
            </a:r>
            <a:r>
              <a:rPr lang="en-US" altLang="zh-CN" sz="3200" b="1" kern="1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the car __________ (start).</a:t>
            </a:r>
            <a:endParaRPr lang="zh-CN" altLang="zh-CN" sz="3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6. The policeman </a:t>
            </a:r>
            <a:r>
              <a:rPr lang="en-US" altLang="zh-CN" sz="3200" b="1" kern="1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caught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the thief __________ (steal) on the bus.</a:t>
            </a:r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A computer does only what thinking people </a:t>
            </a:r>
            <a:r>
              <a:rPr lang="en-US" altLang="zh-CN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_______(do).</a:t>
            </a:r>
            <a:endParaRPr lang="zh-CN" altLang="zh-CN" sz="32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DB4737-43D1-B34A-A16F-410670F7F7D5}"/>
              </a:ext>
            </a:extLst>
          </p:cNvPr>
          <p:cNvSpPr txBox="1"/>
          <p:nvPr/>
        </p:nvSpPr>
        <p:spPr>
          <a:xfrm>
            <a:off x="178488" y="1015677"/>
            <a:ext cx="120135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/>
              <a:t>两类动词：</a:t>
            </a:r>
            <a:endParaRPr kumimoji="1" lang="en-US" altLang="zh-CN" sz="3200" b="1" dirty="0"/>
          </a:p>
          <a:p>
            <a:r>
              <a:rPr kumimoji="1" lang="zh-CN" altLang="en-US" sz="3200" b="1" dirty="0">
                <a:solidFill>
                  <a:srgbClr val="FF0000"/>
                </a:solidFill>
              </a:rPr>
              <a:t>感官动词</a:t>
            </a:r>
            <a:r>
              <a:rPr kumimoji="1" lang="en-US" altLang="zh-CN" sz="3200" b="1" dirty="0">
                <a:solidFill>
                  <a:srgbClr val="FF0000"/>
                </a:solidFill>
              </a:rPr>
              <a:t>(see, hear, watch, notice, observe…)</a:t>
            </a:r>
          </a:p>
          <a:p>
            <a:r>
              <a:rPr kumimoji="1" lang="zh-CN" altLang="en-US" sz="3200" b="1" dirty="0">
                <a:solidFill>
                  <a:srgbClr val="FF0000"/>
                </a:solidFill>
              </a:rPr>
              <a:t>使役动词</a:t>
            </a:r>
            <a:r>
              <a:rPr kumimoji="1" lang="en-US" altLang="zh-CN" sz="3200" b="1" dirty="0">
                <a:solidFill>
                  <a:srgbClr val="FF0000"/>
                </a:solidFill>
              </a:rPr>
              <a:t>(have, make, get, catch, leave…)</a:t>
            </a:r>
            <a:endParaRPr kumimoji="1"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1DAF22-B2C9-EA45-AC32-82844B5D6417}"/>
              </a:ext>
            </a:extLst>
          </p:cNvPr>
          <p:cNvSpPr/>
          <p:nvPr/>
        </p:nvSpPr>
        <p:spPr>
          <a:xfrm>
            <a:off x="4213432" y="2585337"/>
            <a:ext cx="18261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endParaRPr lang="zh-CN" altLang="en-US" sz="3600" dirty="0">
              <a:solidFill>
                <a:srgbClr val="00206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DBBA09-DE1D-0844-8627-B5B98F74BDE7}"/>
              </a:ext>
            </a:extLst>
          </p:cNvPr>
          <p:cNvSpPr/>
          <p:nvPr/>
        </p:nvSpPr>
        <p:spPr>
          <a:xfrm>
            <a:off x="6185243" y="3047650"/>
            <a:ext cx="24160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understood</a:t>
            </a:r>
            <a:endParaRPr lang="zh-CN" altLang="en-US" sz="3600" dirty="0">
              <a:solidFill>
                <a:srgbClr val="00206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2230FF-1624-E441-9A68-021E38E3BED5}"/>
              </a:ext>
            </a:extLst>
          </p:cNvPr>
          <p:cNvSpPr/>
          <p:nvPr/>
        </p:nvSpPr>
        <p:spPr>
          <a:xfrm>
            <a:off x="2986932" y="3608007"/>
            <a:ext cx="31983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(being) slapped</a:t>
            </a:r>
            <a:endParaRPr lang="zh-CN" altLang="en-US" sz="3600" dirty="0">
              <a:solidFill>
                <a:srgbClr val="00206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22498D-FCB4-0E46-B30D-B02F15306EFC}"/>
              </a:ext>
            </a:extLst>
          </p:cNvPr>
          <p:cNvSpPr/>
          <p:nvPr/>
        </p:nvSpPr>
        <p:spPr>
          <a:xfrm>
            <a:off x="8200200" y="4112457"/>
            <a:ext cx="15869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broken</a:t>
            </a:r>
            <a:endParaRPr lang="zh-CN" altLang="en-US" sz="3600" dirty="0">
              <a:solidFill>
                <a:srgbClr val="00206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E901508-767E-0147-A88B-1BBEC3AFA7E1}"/>
              </a:ext>
            </a:extLst>
          </p:cNvPr>
          <p:cNvSpPr/>
          <p:nvPr/>
        </p:nvSpPr>
        <p:spPr>
          <a:xfrm>
            <a:off x="5010543" y="4583506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started</a:t>
            </a:r>
            <a:endParaRPr lang="zh-CN" altLang="en-US" sz="3600" dirty="0">
              <a:solidFill>
                <a:srgbClr val="00206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CA93ACD-717D-CF48-A56A-9FFCB085CCF2}"/>
              </a:ext>
            </a:extLst>
          </p:cNvPr>
          <p:cNvSpPr/>
          <p:nvPr/>
        </p:nvSpPr>
        <p:spPr>
          <a:xfrm>
            <a:off x="9359871" y="5559007"/>
            <a:ext cx="671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zh-CN" altLang="en-US" sz="3600" dirty="0">
              <a:solidFill>
                <a:srgbClr val="00206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650743B-EA61-B04D-8600-79516B320B74}"/>
              </a:ext>
            </a:extLst>
          </p:cNvPr>
          <p:cNvSpPr/>
          <p:nvPr/>
        </p:nvSpPr>
        <p:spPr>
          <a:xfrm>
            <a:off x="6039573" y="5061091"/>
            <a:ext cx="16979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stealing</a:t>
            </a:r>
            <a:endParaRPr lang="zh-CN" alt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53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更多优秀作品搜索（三秒演示）__3">
            <a:extLst>
              <a:ext uri="{FF2B5EF4-FFF2-40B4-BE49-F238E27FC236}">
                <a16:creationId xmlns:a16="http://schemas.microsoft.com/office/drawing/2014/main" id="{6FEA7CC6-45BC-A048-8778-E06792D8152A}"/>
              </a:ext>
            </a:extLst>
          </p:cNvPr>
          <p:cNvSpPr txBox="1"/>
          <p:nvPr/>
        </p:nvSpPr>
        <p:spPr>
          <a:xfrm>
            <a:off x="233816" y="181920"/>
            <a:ext cx="8010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四、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attributive (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分词作定语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1A54C6-FC4F-F140-A263-84D9E71EA399}"/>
              </a:ext>
            </a:extLst>
          </p:cNvPr>
          <p:cNvSpPr txBox="1"/>
          <p:nvPr/>
        </p:nvSpPr>
        <p:spPr>
          <a:xfrm>
            <a:off x="233817" y="1046912"/>
            <a:ext cx="978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chemeClr val="accent5">
                    <a:lumMod val="75000"/>
                  </a:schemeClr>
                </a:solidFill>
              </a:rPr>
              <a:t>第一种情况 分词放在被修饰的名词之前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3882C76-E535-6E46-84E0-99E58DC62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16" y="1693243"/>
            <a:ext cx="9448099" cy="26314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That's an </a:t>
            </a:r>
            <a:r>
              <a:rPr lang="en-US" altLang="zh-CN" sz="3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interesting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story.  </a:t>
            </a:r>
          </a:p>
          <a:p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asked me an </a:t>
            </a:r>
            <a:r>
              <a:rPr lang="en-US" altLang="zh-CN" sz="3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embarrassing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question.  </a:t>
            </a:r>
          </a:p>
          <a:p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often seen </a:t>
            </a:r>
            <a:r>
              <a:rPr lang="en-US" altLang="zh-CN" sz="3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falling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stars.  </a:t>
            </a:r>
          </a:p>
          <a:p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have you done with the </a:t>
            </a:r>
            <a:r>
              <a:rPr lang="en-US" altLang="zh-CN" sz="3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broken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glass?  </a:t>
            </a:r>
          </a:p>
          <a:p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3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burnt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child dreads(</a:t>
            </a:r>
            <a:r>
              <a:rPr lang="zh-CN" alt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惧怕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 fire.  </a:t>
            </a: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27D3B114-24D1-5449-8A04-313C197EB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16" y="4509052"/>
            <a:ext cx="944809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>
                <a:solidFill>
                  <a:srgbClr val="660066"/>
                </a:solidFill>
              </a:rPr>
              <a:t> Look at the ________(excite) students! </a:t>
            </a:r>
          </a:p>
          <a:p>
            <a:r>
              <a:rPr lang="en-US" altLang="zh-CN" sz="3600" b="1" dirty="0">
                <a:solidFill>
                  <a:srgbClr val="660066"/>
                </a:solidFill>
              </a:rPr>
              <a:t> You are my _________(promise) students.</a:t>
            </a:r>
          </a:p>
          <a:p>
            <a:r>
              <a:rPr lang="en-US" altLang="zh-CN" sz="3600" b="1" dirty="0">
                <a:solidFill>
                  <a:srgbClr val="660066"/>
                </a:solidFill>
              </a:rPr>
              <a:t> He went back home with a ____(break) heart.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FB37E4-7817-1247-81C7-3A812CD95FE8}"/>
              </a:ext>
            </a:extLst>
          </p:cNvPr>
          <p:cNvSpPr/>
          <p:nvPr/>
        </p:nvSpPr>
        <p:spPr>
          <a:xfrm>
            <a:off x="2821953" y="4509052"/>
            <a:ext cx="17235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exciting</a:t>
            </a:r>
            <a:endParaRPr lang="zh-CN" altLang="en-US" sz="3600" dirty="0">
              <a:solidFill>
                <a:srgbClr val="00206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870D7B-7D79-E744-9F23-B51CE523E458}"/>
              </a:ext>
            </a:extLst>
          </p:cNvPr>
          <p:cNvSpPr/>
          <p:nvPr/>
        </p:nvSpPr>
        <p:spPr>
          <a:xfrm>
            <a:off x="2704043" y="5069261"/>
            <a:ext cx="2176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promising</a:t>
            </a:r>
            <a:endParaRPr lang="zh-CN" altLang="en-US" sz="3600" dirty="0">
              <a:solidFill>
                <a:srgbClr val="00206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FBCB98-A0A2-6441-9B98-A08FAA7AAFEA}"/>
              </a:ext>
            </a:extLst>
          </p:cNvPr>
          <p:cNvSpPr/>
          <p:nvPr/>
        </p:nvSpPr>
        <p:spPr>
          <a:xfrm>
            <a:off x="5527358" y="5940212"/>
            <a:ext cx="15869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broken</a:t>
            </a:r>
            <a:endParaRPr lang="zh-CN" alt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47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2098</Words>
  <Application>Microsoft Macintosh PowerPoint</Application>
  <PresentationFormat>宽屏</PresentationFormat>
  <Paragraphs>251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等线</vt:lpstr>
      <vt:lpstr>等线 Light</vt:lpstr>
      <vt:lpstr>楷体</vt:lpstr>
      <vt:lpstr>宋体</vt:lpstr>
      <vt:lpstr>宋体</vt:lpstr>
      <vt:lpstr>文悦古典明朝体 (非商业使用) W5</vt:lpstr>
      <vt:lpstr>Kaiti SC</vt:lpstr>
      <vt:lpstr>Arial</vt:lpstr>
      <vt:lpstr>Century Gothic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分词短语做前置定语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19940802</dc:creator>
  <cp:lastModifiedBy>Microsoft Office 用户</cp:lastModifiedBy>
  <cp:revision>53</cp:revision>
  <cp:lastPrinted>2019-04-28T02:36:05Z</cp:lastPrinted>
  <dcterms:created xsi:type="dcterms:W3CDTF">2019-04-12T02:06:18Z</dcterms:created>
  <dcterms:modified xsi:type="dcterms:W3CDTF">2019-06-10T10:23:58Z</dcterms:modified>
</cp:coreProperties>
</file>