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3640"/>
  </p:normalViewPr>
  <p:slideViewPr>
    <p:cSldViewPr snapToGrid="0" snapToObjects="1">
      <p:cViewPr varScale="1">
        <p:scale>
          <a:sx n="71" d="100"/>
          <a:sy n="71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F4490-F8D9-114A-BFB2-F88D19A46F8B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1A07-12DE-9C4E-8690-4FF64DC3BF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95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31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6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06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86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41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2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44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7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20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9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81D8-DE38-D749-8B19-E73C1902FF97}" type="datetimeFigureOut">
              <a:rPr kumimoji="1" lang="zh-CN" altLang="en-US" smtClean="0"/>
              <a:t>2019/3/18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E78FE-EEBE-D74D-A16C-7DAC02C0A4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4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6759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b="1" dirty="0"/>
              <a:t>Inversion</a:t>
            </a:r>
            <a:r>
              <a:rPr kumimoji="1" lang="zh-CN" altLang="en-US" b="1" dirty="0"/>
              <a:t>倒装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6323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3600" b="1" dirty="0"/>
              <a:t>全部倒装：</a:t>
            </a:r>
            <a:endParaRPr lang="en-US" altLang="zh-CN" sz="3600" b="1" dirty="0"/>
          </a:p>
          <a:p>
            <a:r>
              <a:rPr lang="zh-CN" altLang="zh-CN" sz="3600" b="1" dirty="0"/>
              <a:t>“提前成分</a:t>
            </a:r>
            <a:r>
              <a:rPr lang="en-US" altLang="zh-CN" sz="3600" b="1" dirty="0"/>
              <a:t>+</a:t>
            </a:r>
            <a:r>
              <a:rPr lang="zh-CN" altLang="zh-CN" sz="3600" b="1" dirty="0"/>
              <a:t>谓语动词</a:t>
            </a:r>
            <a:r>
              <a:rPr lang="en-US" altLang="zh-CN" sz="3600" b="1" dirty="0"/>
              <a:t>+</a:t>
            </a:r>
            <a:r>
              <a:rPr lang="zh-CN" altLang="zh-CN" sz="3600" b="1" dirty="0"/>
              <a:t>主语”</a:t>
            </a:r>
            <a:endParaRPr lang="en-US" altLang="zh-CN" sz="3600" b="1" dirty="0"/>
          </a:p>
          <a:p>
            <a:endParaRPr lang="zh-CN" altLang="zh-CN" sz="3600" dirty="0"/>
          </a:p>
          <a:p>
            <a:pPr marL="0" indent="0">
              <a:buNone/>
            </a:pPr>
            <a:r>
              <a:rPr lang="zh-CN" altLang="zh-CN" sz="3600" b="1" dirty="0"/>
              <a:t>部分倒装：</a:t>
            </a:r>
            <a:endParaRPr lang="en-US" altLang="zh-CN" sz="3600" b="1" dirty="0"/>
          </a:p>
          <a:p>
            <a:r>
              <a:rPr lang="zh-CN" altLang="zh-CN" sz="3600" b="1" dirty="0"/>
              <a:t>“提前成分</a:t>
            </a:r>
            <a:r>
              <a:rPr lang="en-US" altLang="zh-CN" sz="3600" b="1" dirty="0"/>
              <a:t>+</a:t>
            </a:r>
            <a:r>
              <a:rPr lang="zh-CN" altLang="zh-CN" sz="3600" b="1" dirty="0"/>
              <a:t>情态动词</a:t>
            </a:r>
            <a:r>
              <a:rPr lang="en-US" altLang="zh-CN" sz="3600" b="1" dirty="0"/>
              <a:t>/</a:t>
            </a:r>
            <a:r>
              <a:rPr lang="zh-CN" altLang="zh-CN" sz="3600" b="1" dirty="0"/>
              <a:t>助动词</a:t>
            </a:r>
            <a:r>
              <a:rPr lang="en-US" altLang="zh-CN" sz="3600" b="1" dirty="0"/>
              <a:t>+</a:t>
            </a:r>
            <a:r>
              <a:rPr lang="zh-CN" altLang="zh-CN" sz="3600" b="1" dirty="0"/>
              <a:t>主语</a:t>
            </a:r>
            <a:r>
              <a:rPr lang="en-US" altLang="zh-CN" sz="3600" b="1" dirty="0"/>
              <a:t>+</a:t>
            </a:r>
            <a:r>
              <a:rPr lang="zh-CN" altLang="zh-CN" sz="3600" b="1" dirty="0"/>
              <a:t>主要动词”</a:t>
            </a:r>
            <a:endParaRPr lang="zh-CN" altLang="zh-CN" sz="3600" dirty="0"/>
          </a:p>
          <a:p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67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082" y="1915272"/>
            <a:ext cx="11743765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 9.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我们的祖国从来没有像今天这么伟大。 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Never (before) has our country been so powerful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as it is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today.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否定词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never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760379" y="316866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00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8" y="1718048"/>
            <a:ext cx="11019245" cy="49265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10.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这小孩太调皮了，使得他那忙于工作的父母常常心烦意乱。（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So naughty is the child that he often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upset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s his parents who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are busy</a:t>
            </a:r>
            <a:r>
              <a:rPr lang="zh-CN" altLang="en-US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their work.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en-US" altLang="zh-CN" sz="3600" b="1" dirty="0" err="1">
                <a:latin typeface="Times New Roman" charset="0"/>
                <a:ea typeface="Times New Roman" charset="0"/>
                <a:cs typeface="Times New Roman" charset="0"/>
              </a:rPr>
              <a:t>so+adj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./adv.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upset </a:t>
            </a:r>
            <a:r>
              <a:rPr lang="en-US" altLang="zh-CN" sz="3600" dirty="0" err="1">
                <a:latin typeface="Times New Roman" charset="0"/>
                <a:ea typeface="Times New Roman" charset="0"/>
                <a:cs typeface="Times New Roman" charset="0"/>
              </a:rPr>
              <a:t>vt.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使心烦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be busy with </a:t>
            </a:r>
            <a:r>
              <a:rPr lang="en-US" altLang="zh-CN" sz="3600" dirty="0" err="1">
                <a:latin typeface="Times New Roman" charset="0"/>
                <a:ea typeface="Times New Roman" charset="0"/>
                <a:cs typeface="Times New Roman" charset="0"/>
              </a:rPr>
              <a:t>sth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, be busy (in) doing </a:t>
            </a:r>
            <a:r>
              <a:rPr lang="en-US" altLang="zh-CN" sz="3600" dirty="0" err="1">
                <a:latin typeface="Times New Roman" charset="0"/>
                <a:ea typeface="Times New Roman" charset="0"/>
                <a:cs typeface="Times New Roman" charset="0"/>
              </a:rPr>
              <a:t>sth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760379" y="316866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09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086" y="1689436"/>
            <a:ext cx="11575914" cy="4351338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1.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我刚到火车站，火车就出发了。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(Hardly ... when)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Hardly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had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I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reached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 the railway station when the train </a:t>
            </a:r>
            <a:r>
              <a:rPr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started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zh-CN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zh-CN" sz="3200" b="1" dirty="0">
                <a:latin typeface="Times New Roman" charset="0"/>
                <a:ea typeface="Times New Roman" charset="0"/>
                <a:cs typeface="Times New Roman" charset="0"/>
              </a:rPr>
              <a:t>否定词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hardly</a:t>
            </a:r>
            <a:r>
              <a:rPr lang="zh-CN" altLang="zh-CN" sz="3200" b="1" dirty="0">
                <a:latin typeface="Times New Roman" charset="0"/>
                <a:ea typeface="Times New Roman" charset="0"/>
                <a:cs typeface="Times New Roman" charset="0"/>
              </a:rPr>
              <a:t>提前，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hardly</a:t>
            </a:r>
            <a:r>
              <a:rPr lang="zh-CN" altLang="zh-CN" sz="3200" b="1" dirty="0">
                <a:latin typeface="Times New Roman" charset="0"/>
                <a:ea typeface="Times New Roman" charset="0"/>
                <a:cs typeface="Times New Roman" charset="0"/>
              </a:rPr>
              <a:t>后用部分倒装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(when</a:t>
            </a:r>
            <a:r>
              <a:rPr lang="zh-CN" altLang="en-US" sz="3200" b="1" dirty="0">
                <a:latin typeface="Times New Roman" charset="0"/>
                <a:ea typeface="Times New Roman" charset="0"/>
                <a:cs typeface="Times New Roman" charset="0"/>
              </a:rPr>
              <a:t>后</a:t>
            </a:r>
            <a:r>
              <a:rPr lang="zh-CN" altLang="zh-CN" sz="3200" b="1" dirty="0">
                <a:latin typeface="Times New Roman" charset="0"/>
                <a:ea typeface="Times New Roman" charset="0"/>
                <a:cs typeface="Times New Roman" charset="0"/>
              </a:rPr>
              <a:t>不倒装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zh-CN" sz="3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注意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hardly</a:t>
            </a:r>
            <a:r>
              <a:rPr lang="mr-IN" altLang="zh-CN" sz="320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结构中先发生的动作要用</a:t>
            </a:r>
            <a:r>
              <a:rPr lang="zh-CN" altLang="en-US" sz="32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过去完成时</a:t>
            </a:r>
            <a:endParaRPr lang="en-US" altLang="zh-CN" sz="3200" u="sng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en-US" sz="3200" dirty="0">
                <a:latin typeface="Times New Roman" charset="0"/>
                <a:ea typeface="Times New Roman" charset="0"/>
                <a:cs typeface="Times New Roman" charset="0"/>
              </a:rPr>
              <a:t>转换为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非倒装句：</a:t>
            </a:r>
          </a:p>
          <a:p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1091121" y="169997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4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748" y="1825625"/>
            <a:ext cx="11647251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2.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直到那时我才知道他遇到了什么麻烦。（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until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until then did I know what trouble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he had </a:t>
            </a:r>
            <a:r>
              <a:rPr lang="en-US" altLang="zh-CN" sz="36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got into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/met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否定词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not until 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  <a:endParaRPr lang="en-US" altLang="zh-CN" sz="36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1091121" y="169997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62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748" y="1708893"/>
            <a:ext cx="11439728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3.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飞机飞得那么低，以至于我们甚至能看见飞行员。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So low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did the plane fly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that we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could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even see the pilot.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zh-CN" sz="3600" b="1" dirty="0" err="1">
                <a:latin typeface="Times New Roman" charset="0"/>
                <a:ea typeface="Times New Roman" charset="0"/>
                <a:cs typeface="Times New Roman" charset="0"/>
              </a:rPr>
              <a:t>so+adj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./adv.</a:t>
            </a:r>
            <a:r>
              <a:rPr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1091121" y="169997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923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1121" y="18645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4.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只有通过辛勤工作才能摆脱贫困。（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Only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 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Only through hard work can we get rid of poverty.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“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Only+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强调部分</a:t>
            </a:r>
            <a:r>
              <a:rPr lang="zh-CN" altLang="en-US" sz="3600" b="1" dirty="0">
                <a:latin typeface="Times New Roman" charset="0"/>
                <a:ea typeface="Times New Roman" charset="0"/>
                <a:cs typeface="Times New Roman" charset="0"/>
              </a:rPr>
              <a:t>”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1091121" y="169997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657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237" y="1747804"/>
            <a:ext cx="11185187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5.	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坐在椅子上的是位老人，他的儿子在二战中牺牲了。（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Seated on</a:t>
            </a:r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Seated on the chair was an old man, whose son died </a:t>
            </a:r>
            <a:r>
              <a:rPr lang="en-US" altLang="zh-CN" sz="3200" u="sng" dirty="0">
                <a:latin typeface="Times New Roman" charset="0"/>
                <a:ea typeface="Times New Roman" charset="0"/>
                <a:cs typeface="Times New Roman" charset="0"/>
              </a:rPr>
              <a:t>during the Second World War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/</a:t>
            </a:r>
            <a:r>
              <a:rPr lang="en-US" altLang="zh-CN" sz="3200" u="sng" dirty="0">
                <a:latin typeface="Times New Roman" charset="0"/>
                <a:ea typeface="Times New Roman" charset="0"/>
                <a:cs typeface="Times New Roman" charset="0"/>
              </a:rPr>
              <a:t>during World War Two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en-US" altLang="zh-CN" sz="3200" b="1" dirty="0" err="1">
                <a:latin typeface="Times New Roman" charset="0"/>
                <a:ea typeface="Times New Roman" charset="0"/>
                <a:cs typeface="Times New Roman" charset="0"/>
              </a:rPr>
              <a:t>Prep.+n</a:t>
            </a:r>
            <a:r>
              <a:rPr lang="en-US" altLang="zh-CN" sz="3200" b="1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zh-CN" altLang="zh-CN" sz="32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sacrifice one’s life/sacrifice oneself</a:t>
            </a:r>
          </a:p>
          <a:p>
            <a:r>
              <a:rPr lang="zh-CN" altLang="zh-CN" sz="32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838200" y="247819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122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162" y="2039634"/>
            <a:ext cx="11554838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6.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我从未在其它任何地方尝过这种食物。（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Nowhere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Nowhere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else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have I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tasted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this kind of food.</a:t>
            </a: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否定词</a:t>
            </a:r>
            <a:r>
              <a:rPr lang="en-US" altLang="zh-CN" sz="3600" b="1" dirty="0">
                <a:latin typeface="Times New Roman" charset="0"/>
                <a:ea typeface="Times New Roman" charset="0"/>
                <a:cs typeface="Times New Roman" charset="0"/>
              </a:rPr>
              <a:t>nowhere</a:t>
            </a:r>
            <a:r>
              <a:rPr lang="zh-CN" altLang="zh-CN" sz="3600" b="1" dirty="0">
                <a:latin typeface="Times New Roman" charset="0"/>
                <a:ea typeface="Times New Roman" charset="0"/>
                <a:cs typeface="Times New Roman" charset="0"/>
              </a:rPr>
              <a:t>提前，用部分倒装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737681" y="442372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643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592161"/>
            <a:ext cx="10932268" cy="4351338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7.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他不但表扬了这个学生，而且给了他一笔酬劳。（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only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only did he praise the student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but </a:t>
            </a:r>
            <a:r>
              <a:rPr lang="en-US" altLang="zh-CN" sz="3600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he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also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gave him a big reward.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only...but also...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结构中，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not only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后用部分倒装，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but also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后不倒装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760379" y="316866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984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424" cy="43513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 8.	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路的两边是成排新建的高楼和树木。（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）</a:t>
            </a:r>
          </a:p>
          <a:p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On either/each side of the street are/were </a:t>
            </a:r>
            <a:r>
              <a:rPr lang="en-US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rows of 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newly-built high-rises and trees.</a:t>
            </a:r>
            <a:endParaRPr lang="zh-CN" altLang="zh-CN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zh-CN" altLang="zh-CN" sz="36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关注点：</a:t>
            </a:r>
          </a:p>
          <a:p>
            <a:r>
              <a:rPr lang="en-US" altLang="zh-CN" sz="3600" dirty="0" err="1">
                <a:latin typeface="Times New Roman" charset="0"/>
                <a:ea typeface="Times New Roman" charset="0"/>
                <a:cs typeface="Times New Roman" charset="0"/>
              </a:rPr>
              <a:t>Prep+n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提前，用全部倒装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成排的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... rows of... 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（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row n. </a:t>
            </a:r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一排，一列）</a:t>
            </a:r>
          </a:p>
          <a:p>
            <a:r>
              <a:rPr lang="zh-CN" altLang="zh-CN" sz="3600" dirty="0">
                <a:latin typeface="Times New Roman" charset="0"/>
                <a:ea typeface="Times New Roman" charset="0"/>
                <a:cs typeface="Times New Roman" charset="0"/>
              </a:rPr>
              <a:t>转换为非倒装句：</a:t>
            </a:r>
          </a:p>
          <a:p>
            <a:endParaRPr kumimoji="1" lang="zh-CN" alt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760379" y="316866"/>
            <a:ext cx="11353800" cy="10719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 sz="3200" b="1" dirty="0"/>
              <a:t>全部倒装：“提前成分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谓语动词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主语”</a:t>
            </a:r>
            <a:endParaRPr lang="zh-CN" altLang="zh-CN" sz="3200" dirty="0"/>
          </a:p>
          <a:p>
            <a:pPr marL="0" indent="0">
              <a:buFont typeface="Arial"/>
              <a:buNone/>
            </a:pPr>
            <a:r>
              <a:rPr lang="zh-CN" altLang="zh-CN" sz="3200" b="1" dirty="0"/>
              <a:t>部分倒装：“提前成分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情态动词</a:t>
            </a:r>
            <a:r>
              <a:rPr lang="en-US" altLang="zh-CN" sz="3200" b="1" dirty="0"/>
              <a:t>/</a:t>
            </a:r>
            <a:r>
              <a:rPr lang="zh-CN" altLang="zh-CN" sz="3200" b="1" dirty="0"/>
              <a:t>助动词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主语</a:t>
            </a:r>
            <a:r>
              <a:rPr lang="en-US" altLang="zh-CN" sz="3200" b="1" dirty="0"/>
              <a:t>+</a:t>
            </a:r>
            <a:r>
              <a:rPr lang="zh-CN" altLang="zh-CN" sz="3200" b="1" dirty="0"/>
              <a:t>主要动词”</a:t>
            </a:r>
            <a:endParaRPr lang="zh-CN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823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418</Words>
  <Application>Microsoft Macintosh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Arial</vt:lpstr>
      <vt:lpstr>Times New Roman</vt:lpstr>
      <vt:lpstr>Office 主题</vt:lpstr>
      <vt:lpstr>Inversion倒装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2019-03-16T07:15:50Z</dcterms:created>
  <dcterms:modified xsi:type="dcterms:W3CDTF">2019-03-18T13:44:21Z</dcterms:modified>
</cp:coreProperties>
</file>