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5A67F0-5EC3-489D-8269-C4D81F343D0C}">
  <a:tblStyle styleId="{935A67F0-5EC3-489D-8269-C4D81F343D0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include quote marks (") in the text, the quote marks will be displayed exactly as you typed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fb646dd6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fb646dd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8fb646dd6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Introduction to Programming with RAPTOR</a:t>
            </a:r>
            <a:br>
              <a:rPr lang="en-US" sz="3959"/>
            </a:br>
            <a:endParaRPr sz="395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819400"/>
            <a:ext cx="8077200" cy="27432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51" name="Google Shape;15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n-US" sz="3959"/>
            </a:br>
            <a:endParaRPr sz="3959"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These three components have a direct correlation to RAPTOR instructions as shown in the following table.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RAPTOR Variables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457200" y="1600200"/>
            <a:ext cx="510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60"/>
              <a:buChar char="•"/>
            </a:pPr>
            <a:r>
              <a:rPr i="1" lang="en-US" sz="2960">
                <a:solidFill>
                  <a:srgbClr val="FF0000"/>
                </a:solidFill>
              </a:rPr>
              <a:t>Variables</a:t>
            </a:r>
            <a:r>
              <a:rPr lang="en-US" sz="2960"/>
              <a:t> : Are computer memory locations that hold a data value. </a:t>
            </a:r>
            <a:endParaRPr sz="296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At any given time a variable can only hold a </a:t>
            </a:r>
            <a:r>
              <a:rPr b="1" lang="en-US" sz="2960"/>
              <a:t>single value</a:t>
            </a:r>
            <a:r>
              <a:rPr lang="en-US" sz="2960"/>
              <a:t>. </a:t>
            </a:r>
            <a:endParaRPr sz="296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The value of a variable can </a:t>
            </a:r>
            <a:r>
              <a:rPr lang="en-US" sz="2960" u="sng"/>
              <a:t>vary</a:t>
            </a:r>
            <a:r>
              <a:rPr lang="en-US" sz="2960"/>
              <a:t> (change) as a program executes. That's why we call them "variables"! </a:t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  <p:sp>
        <p:nvSpPr>
          <p:cNvPr descr="data:image/jpeg;base64,/9j/4AAQSkZJRgABAQAAAQABAAD/2wBDAAkGBwgHBgkIBwgKCgkLDRYPDQwMDRsUFRAWIB0iIiAdHx8kKDQsJCYxJx8fLT0tMTU3Ojo6Iys/RD84QzQ5Ojf/2wBDAQoKCg0MDRoPDxo3JR8lNzc3Nzc3Nzc3Nzc3Nzc3Nzc3Nzc3Nzc3Nzc3Nzc3Nzc3Nzc3Nzc3Nzc3Nzc3Nzc3Nzf/wAARCACOALcDASIAAhEBAxEB/8QAGwABAAIDAQEAAAAAAAAAAAAAAAQFAQMGAgf/xABGEAACAQMDAQQFCgMFBQkAAAABAgMABBEFEiExE0FRYQYUIjJxFSNSU4GRkpPR0kJUsTQ1VXOhJCUzY5RDRGJ0goOys+H/xAAUAQEAAAAAAAAAAAAAAAAAAAAA/8QAFBEBAAAAAAAAAAAAAAAAAAAAAP/aAAwDAQACEQMRAD8A+40pSgUpWCcUGawSKgT379o0FlD6xOPey21I+/2m7vgAT5V4NjdXBzd30oH1Vt82uPM8sfjkfCgsd1aGv7NW2tdwBvAyrn+tR/kTTWIaazimcDAacdoR9rZreunWKrtWztwPARL+lBvSVJF3RsHXxU5FegRUCTRNLdgzada7hyGWJQR9o5ry2llDutLu6gbrjtN6/aHz/pigsqVWG7ubPnUI0MX8xDnaPNlPKjzyfPFWKMGAIwQRkEUHqlKUClYJxUC4v2MzW9nF286+8N21I/Dc3d8Bk89Mc0E8kVgtjk1Xeo3U7ZvL6QD6q2+bXHmfeJ88j4CvQ0PTWIaazinYDAacdoR9rZoJDX9mjbWu4A3gZVz/AFrckiSDMbBh4qcitC6dYou1bO3C+AiXH9K0y6LpchBbTrXcDkMsKhgfiBmgng/GmRVedL2EtaXl1A2c47TtFPxV88fDFeGvLqz/ALxjQxD/ALzDnaPNlOSo88keOKC0pXhHDDIIPwpQe6UpQKhatNJDafMnEsjpEjfRLMFz9mc1NqHqlsbq0aNGCyAq8ZPQOpDLnyyBmg22lvFbQrFCuFUY56nxJPiepNbiOOKjWV4lyjeyUlQ4kibqh8D+vf1qS3unFBzum+kNzfXsFg1pHHeI0nr8YlLC3CYAIYDB3llKg7SVJPcRW6/9LvR/TbuSz1DW7C2uo8B4pZ1VlyMjIJ8CDUfS/R2ex1CPUjcxyX0+/wCUX2bRMDyoUDoEwAucnBPOSTUm90C5ur1riP0h1e1RiMW8DQiNcADA3RlucZ699BF9MPSWT0f9SCnT09Zd1Ml/dmCNNq5xuCtyfDHdV7p0z3NjBPL2O+SNWbsJN6ZIz7LYGR54HwqJqMeqmaNtMns0Ta3aLcxOxJyMEFWHgePhW/R7FNM02CyjbcsK4BwBnv6DgfCgllRVfYgWuoS2an5poxLEv0BnDKPLOCPjU2eaOGNpJXVEQbmZjgAVE09Xmupr2QFA6hIUbqEGTk+BJPTwA780FhSlKCDrM8kFn8zxJLIkSMRnaWYLu88ZzUi2t47eFYohhV8epPeT4knk1p1W2N3ZmNGCurLJGxGQHUhlJ8sgV7tLtZ0OQUkXiSNuqH9PA99BvbgErjNc5pnpJPf38WmtaJHfxM41CNZN62wX3SGA535UqDtJXJ7sV0T8ggda53T/AEdnstSTUxdq97OW+UHKYE6n3FGMY2YAUnJwWz1oJN76V6DYX7WF7rFlBeKVDQSTqHBIBAx15BH309I9VvtLthNZwWLqAS7Xt52C8AnaCFbLH4Y4NL3Qrm6v2uk9INWtoyVPq0DQiMYAGBujLc4yfa7z0rdrFpe3PZrajT2jXO6O8tzIM9xGGGO/76Cbp1y15Y29y8MkDSxq5ilADx5GdrY7x0Nbyo61D0WybTtMt7R5u2aJcF8YzznAHcBnAHgBUqWZIo2kkYKijLMxwAKCDZEW2ozWQPzJjEsQ+jyQyjyzgj40rNijzXU186lQ6rHCrDBCDJyR3EknjwA780oLGlKUCsEZrNKCHeWMVwQ4Z4pkBCSxHDr+o8jkeVadPnuTd3FtPJHMkO0dqqlTkjO0jJ5xg5GPeHFSL+5FrbPNtLsvuovV2PAUfEkCokLfJ1tDb47e8lyxVON7E5ZvJcnqfIUE27uobSPtZ22rnAwpYk+AA5J8hUVdbsiM5uP+ll/bW60tHV+3umElwe8e7GPoqO4eJ6n7gJeKCuGsW8gPYw3khHcLWQf1AFYFzqU4/wBnsUgU/wAV1IMj/wBKZz94qywKYFBXx6cXkWa+lNzKrblBG2OM+Kr4+ZJPnVgB31mlApSmaDBGai3djFcMHy8UyghZojtdft7x5HIqXUXULoWlrJNjeyjCoDy7HhV+0kCgj6dNcm6uLeaSOZIAo7VU2ncRnaR0zjByMdelSrq7htI+0nbaM4GFLEnwAHJPwqFAw0+2jgC9teSlnKIcb3JyzHwXJ6npwPAVItLR1k9Yu2EtyQRke7GD/Co7h4nqfuADUNbsiM5uP+ll/bQaxbyZ7GG8kYdwtJB/qQBVjjxpgUFb6zqU/wDZ7FIFPfdSjI89qZz94r1Fp2+RJr6ZrmRDuVSNsaN4qv2cEkkeNWGB4VmgwowKVmlArBOKzWKCtW8vLktJZwQGDJCvLKwLYOM4CnAr12mq98Nl9kzftrz6Of3DY+PYivA1tZNUl0+GxvJTC6pJOip2aFlDDJLZ6Ed1BV3mpXcl/OjW8Ug05BK/ZsWVGI6tkDO1CSFHJ3DpgGugsrVIE3iRpZHALzPgs/8A+eQ4FeNQRV028KgDMLngY/hNbNN/u+2/yU/oKCTSlKBSlKBSlYNAJxVZHe3t1mSzt4ewyQryyEF8HBOADgVuOoIlwYJ0khYnCNIuFfnjDdMnPQ4PlXjQv7ltD/yx1oM79VP/AGFn+a37ao73VLqW/nj7CJ201e0k7Jyyxuy5y+cZ2od20cncOnWrS412G3vktp7W8SN5hCty0XzRkPRc5zyeM4xz1qZfqBp11gYzC56eRoM2NtHCnaK7SPKAXlbq/h9nl0FS6j2H9htv8pf6CpFApSlApSlApSlArFZrywJHHWgrvRwj5Bsf8kVz+raJNqWuo8egx21zHcwzLrSSpkojKSuAd+WUMmMYwTzjr0ENve2YaK1aB4NxKLJlWTJzjI4I8PL7627tT+hZ/jb9KD3qhxpt33fMvj8JqBYaHpjWFsfVV5iT+I+A863XVvqF5A9vK1vFFICshjLFtpGCB0wfPuqyQBVCqMADAA7qCv8AkHTP5VfxH9afIOmfyq/iP61ZUoK35B0z+VX8R/WnyDpn8qv4j+tWVKCt+QdM/lV/Ef1rB0HTP5RfxH9as6UHPz+j1rcXXZtZpHaJy3tnMx+j14Xxz16dOsz0cjjh0KxhhjVEjhVVRRgKBxgVZt0qsgt720BhtWgkgBJjEu4MgJzjI6gd3lxz1oKjVbLUrnW4nt9K2yxSI8WoNdgxKgbDDs+u8qXHu4594d3Q6kcaddD/AJL/APxNa92p/V2f42/StN1BqF3C9vK1vFFIpSRotzNtPXbnAB8+fhQTLD+w2/8AlL/QVIrxGgRFVRgKMD4V7oFKUoFKUoFKUoFKUoPLssaM7kKqjJJPAFaEvbZ3jRLiJ2kXcgVwSy+I8RW6VtkTttZsKTtUZJ8h51Q6LHLDdBpbWVRcw7xlOLfBJEXXz+/PdgAOgxWawOlZoFKUoFKUoFKUoFYPA86zXl+nPSghrqdo+wJcIxkkMSc9XHVfiKmjkZrnrWO+XUxftYzI08rRSRF4yIoxjEmQ3U7VzjJxgY9kE9CvQUGaUpQKUpQKUpQKUpQYz99KrNZjE1xpsTl+ze6IcI7LuHYynBweRkA/YKxHYaZJNLEjM0kRAkUXD5TIyM+1xxzQWlY2jzqrksNMRnV2ZSi7mzcONo55PteRr2umaezsgEm9QCw7eTIz0/ioLIVmqoafphuDbguZgm8p6xJnbnGevTIrVJBo8aXDyTbVtjicm5f5s4B9r2uOCD9ooLqlVNzY6Za273FyzxQxjLu1xIAo8TzW75IsvoS/nyfuoJ9M1A+SLLuWX8+T91a9HjEU+oxIX7OO6AUM5bAMUZxknxJP20FpSlDxQDWOteXOBnPQVyz6sLPRtOv9U1a+ia+ChEt7QSkyMhfaFSJm6K33UHVbBXoDAqk0121KAT22q6kEYZHbWixHqR0eIHqD3f1FS/Urn/Frv8EP7KCwpVNa77qKSWDWL11ikeN/mYxhlOGHMfPIrXBMtwlk0OuXbi9j7S3Iii9tcA5/4fHBHXxoL2lU8u6K9t7OTWbwT3Cu0S9lEchMbuezwPeHU1I9Suf8Wu/wQ/soLClU1+l5ZRwzLqNxJm5hjKSJHgq0iqeiA9Ce+rkdKBSlKCu1P+26V/5pv/plrndV0+/n1qcRLeR21xfwCaS3kaMmIW7hvaUggbto478V0uo28872klv2ZaCYyESMQCCjrjIB+ln7KZ1HvhtPzm/bQfPLvRfSDUtE9JLCdL+QSaeYbRJLhvbZJ7gJyW6mMQ5JPtA85yauriC9FlqK2MWrdhPHbogmmmaWMcq7Llw24AA8NknnnnPU51H6i0/Nb9tM6j9TafnN+2goPRiPUYLqxfUobp3bTxBJPIoyHR29/k8kYOeQfGpOqadPPrkBiTNlc7GvG3EbTCdycDruJAOeoXFW2dR+otPzW/bTOo/UWn5zftoOGuYPSG4uNdD2d72N1bz7LZmLIJEkUR9mWcgb48sQAozx1q2lfVW1kokGodjNqMdwkhJ7NIewwVbngbxyuOpz510edR+otPzW/bT/AHiOkFp+a37aDnPQKDX4Wuzr80jSOqMVZH2rJzvKsztkHjhQqjHA5q1trW6l1HVWhv3gX1pRsWJGH/Bi7yKnE6j9TaD/AN1v21nT7eaGS7kuOz3zzCTCEkKNiLjJA+jn7aDV6jqH+Ly/kR/pWi+0+9e1kV76S5BGOxaCLDfHIxVzSg5W20TWlkWQ63NbxgcwqBKCB3ZYcf6/ZUS40iTWdD9E41E/YwzRyzvBO0Lxp6vKuQykMPaZRwe/wzXZsBtIqBBpUNvDHDDNcpHGoVFEp4A7qDnL3QLgahcR2tvcG1kNhulNwS0gR2Em5i24+wFBzyw8earr3RdaFtp0FtZ3W2zuppoJIp4y8YFxuRSWfOwx5GB3cHHSu4Ngv8zdfmGtU9tFAhlmvLiNFxlnlwBQadAiuLYX8M8DRg3kskTlgRIjncCMHIxnBBwcg92DVKNK1S1i14wW6T9mkkWlxu+d6SfOODlse+SoBwMIBwOa6KOzjkRXS7umVuhEp5r2bBSMG5uvzTQcboOj6rYy6b2tlcmC3nu4gs0sZeKKXayHhsbRgjAyRkYGKix6V6SS6GLI2M8E1vp9pbuXmjf1rs3+dVfb53KMe0VyG5xXd+oKOlzdfmGnqA/mbr800FLaQXNr6L2UF72/bLewnE+3eqm5UgHazDgEAcnjFdQOlV76XFLsEs1y6pIkgUynG5WDD/UCrCgUpSgUpSgUpSgUpSgUpSgUpSgUpSgj38D3NrLFHK0TsuFkXqjdzeeDg4qhPo9qAAK6xMHVgc7eGAbeAeemcg+KmumpQc9a6HeW10sq6nJJGmAsUgJHBYjPP/jb7l8DnVcejU9wlwkmoSL2krSKyrndkkjfuyDgHAxjgDyx01KDmG9Grhprp2vdwmh7NQ2/CjgAYDAY4zwM5JIIrbJ6OSSRsZL2VpySwkLNkMI9ikc8YbLfE+NdFSgo7zSLq6unm9bVC9u0WVDAxkhvaTDDHvDOc+6PsiD0ZmJhka9KyRYKbCwVMO7YX2untKOe5RXT0oML0rNKUClKUH//2Q==" id="159" name="Google Shape;159;p23"/>
          <p:cNvSpPr/>
          <p:nvPr/>
        </p:nvSpPr>
        <p:spPr>
          <a:xfrm>
            <a:off x="0" y="-525463"/>
            <a:ext cx="1428750" cy="1104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BDAAkGBwgHBgkIBwgKCgkLDRYPDQwMDRsUFRAWIB0iIiAdHx8kKDQsJCYxJx8fLT0tMTU3Ojo6Iys/RD84QzQ5Ojf/2wBDAQoKCg0MDRoPDxo3JR8lNzc3Nzc3Nzc3Nzc3Nzc3Nzc3Nzc3Nzc3Nzc3Nzc3Nzc3Nzc3Nzc3Nzc3Nzc3Nzc3Nzf/wAARCACOALcDASIAAhEBAxEB/8QAGwABAAIDAQEAAAAAAAAAAAAAAAQFAQMGAgf/xABGEAACAQMDAQQFCgMFBQkAAAABAgMABBEFEiExE0FRYQYUIjJxFSNSU4GRkpPR0kJUsTQ1VXOhJCUzY5RDRGJ0goOys+H/xAAUAQEAAAAAAAAAAAAAAAAAAAAA/8QAFBEBAAAAAAAAAAAAAAAAAAAAAP/aAAwDAQACEQMRAD8A+40pSgUpWCcUGawSKgT379o0FlD6xOPey21I+/2m7vgAT5V4NjdXBzd30oH1Vt82uPM8sfjkfCgsd1aGv7NW2tdwBvAyrn+tR/kTTWIaazimcDAacdoR9rZreunWKrtWztwPARL+lBvSVJF3RsHXxU5FegRUCTRNLdgzada7hyGWJQR9o5ry2llDutLu6gbrjtN6/aHz/pigsqVWG7ubPnUI0MX8xDnaPNlPKjzyfPFWKMGAIwQRkEUHqlKUClYJxUC4v2MzW9nF286+8N21I/Dc3d8Bk89Mc0E8kVgtjk1Xeo3U7ZvL6QD6q2+bXHmfeJ88j4CvQ0PTWIaazinYDAacdoR9rZoJDX9mjbWu4A3gZVz/AFrckiSDMbBh4qcitC6dYou1bO3C+AiXH9K0y6LpchBbTrXcDkMsKhgfiBmgng/GmRVedL2EtaXl1A2c47TtFPxV88fDFeGvLqz/ALxjQxD/ALzDnaPNlOSo88keOKC0pXhHDDIIPwpQe6UpQKhatNJDafMnEsjpEjfRLMFz9mc1NqHqlsbq0aNGCyAq8ZPQOpDLnyyBmg22lvFbQrFCuFUY56nxJPiepNbiOOKjWV4lyjeyUlQ4kibqh8D+vf1qS3unFBzum+kNzfXsFg1pHHeI0nr8YlLC3CYAIYDB3llKg7SVJPcRW6/9LvR/TbuSz1DW7C2uo8B4pZ1VlyMjIJ8CDUfS/R2ex1CPUjcxyX0+/wCUX2bRMDyoUDoEwAucnBPOSTUm90C5ur1riP0h1e1RiMW8DQiNcADA3RlucZ699BF9MPSWT0f9SCnT09Zd1Ml/dmCNNq5xuCtyfDHdV7p0z3NjBPL2O+SNWbsJN6ZIz7LYGR54HwqJqMeqmaNtMns0Ta3aLcxOxJyMEFWHgePhW/R7FNM02CyjbcsK4BwBnv6DgfCgllRVfYgWuoS2an5poxLEv0BnDKPLOCPjU2eaOGNpJXVEQbmZjgAVE09Xmupr2QFA6hIUbqEGTk+BJPTwA780FhSlKCDrM8kFn8zxJLIkSMRnaWYLu88ZzUi2t47eFYohhV8epPeT4knk1p1W2N3ZmNGCurLJGxGQHUhlJ8sgV7tLtZ0OQUkXiSNuqH9PA99BvbgErjNc5pnpJPf38WmtaJHfxM41CNZN62wX3SGA535UqDtJXJ7sV0T8ggda53T/AEdnstSTUxdq97OW+UHKYE6n3FGMY2YAUnJwWz1oJN76V6DYX7WF7rFlBeKVDQSTqHBIBAx15BH309I9VvtLthNZwWLqAS7Xt52C8AnaCFbLH4Y4NL3Qrm6v2uk9INWtoyVPq0DQiMYAGBujLc4yfa7z0rdrFpe3PZrajT2jXO6O8tzIM9xGGGO/76Cbp1y15Y29y8MkDSxq5ilADx5GdrY7x0Nbyo61D0WybTtMt7R5u2aJcF8YzznAHcBnAHgBUqWZIo2kkYKijLMxwAKCDZEW2ozWQPzJjEsQ+jyQyjyzgj40rNijzXU186lQ6rHCrDBCDJyR3EknjwA780oLGlKUCsEZrNKCHeWMVwQ4Z4pkBCSxHDr+o8jkeVadPnuTd3FtPJHMkO0dqqlTkjO0jJ5xg5GPeHFSL+5FrbPNtLsvuovV2PAUfEkCokLfJ1tDb47e8lyxVON7E5ZvJcnqfIUE27uobSPtZ22rnAwpYk+AA5J8hUVdbsiM5uP+ll/bW60tHV+3umElwe8e7GPoqO4eJ6n7gJeKCuGsW8gPYw3khHcLWQf1AFYFzqU4/wBnsUgU/wAV1IMj/wBKZz94qywKYFBXx6cXkWa+lNzKrblBG2OM+Kr4+ZJPnVgB31mlApSmaDBGai3djFcMHy8UyghZojtdft7x5HIqXUXULoWlrJNjeyjCoDy7HhV+0kCgj6dNcm6uLeaSOZIAo7VU2ncRnaR0zjByMdelSrq7htI+0nbaM4GFLEnwAHJPwqFAw0+2jgC9teSlnKIcb3JyzHwXJ6npwPAVItLR1k9Yu2EtyQRke7GD/Co7h4nqfuADUNbsiM5uP+ll/bQaxbyZ7GG8kYdwtJB/qQBVjjxpgUFb6zqU/wDZ7FIFPfdSjI89qZz94r1Fp2+RJr6ZrmRDuVSNsaN4qv2cEkkeNWGB4VmgwowKVmlArBOKzWKCtW8vLktJZwQGDJCvLKwLYOM4CnAr12mq98Nl9kzftrz6Of3DY+PYivA1tZNUl0+GxvJTC6pJOip2aFlDDJLZ6Ed1BV3mpXcl/OjW8Ug05BK/ZsWVGI6tkDO1CSFHJ3DpgGugsrVIE3iRpZHALzPgs/8A+eQ4FeNQRV028KgDMLngY/hNbNN/u+2/yU/oKCTSlKBSlKBSlYNAJxVZHe3t1mSzt4ewyQryyEF8HBOADgVuOoIlwYJ0khYnCNIuFfnjDdMnPQ4PlXjQv7ltD/yx1oM79VP/AGFn+a37ao73VLqW/nj7CJ201e0k7Jyyxuy5y+cZ2od20cncOnWrS412G3vktp7W8SN5hCty0XzRkPRc5zyeM4xz1qZfqBp11gYzC56eRoM2NtHCnaK7SPKAXlbq/h9nl0FS6j2H9htv8pf6CpFApSlApSlApSlArFZrywJHHWgrvRwj5Bsf8kVz+raJNqWuo8egx21zHcwzLrSSpkojKSuAd+WUMmMYwTzjr0ENve2YaK1aB4NxKLJlWTJzjI4I8PL7627tT+hZ/jb9KD3qhxpt33fMvj8JqBYaHpjWFsfVV5iT+I+A863XVvqF5A9vK1vFFICshjLFtpGCB0wfPuqyQBVCqMADAA7qCv8AkHTP5VfxH9afIOmfyq/iP61ZUoK35B0z+VX8R/WnyDpn8qv4j+tWVKCt+QdM/lV/Ef1rB0HTP5RfxH9as6UHPz+j1rcXXZtZpHaJy3tnMx+j14Xxz16dOsz0cjjh0KxhhjVEjhVVRRgKBxgVZt0qsgt720BhtWgkgBJjEu4MgJzjI6gd3lxz1oKjVbLUrnW4nt9K2yxSI8WoNdgxKgbDDs+u8qXHu4594d3Q6kcaddD/AJL/APxNa92p/V2f42/StN1BqF3C9vK1vFFIpSRotzNtPXbnAB8+fhQTLD+w2/8AlL/QVIrxGgRFVRgKMD4V7oFKUoFKUoFKUoFKUoPLssaM7kKqjJJPAFaEvbZ3jRLiJ2kXcgVwSy+I8RW6VtkTttZsKTtUZJ8h51Q6LHLDdBpbWVRcw7xlOLfBJEXXz+/PdgAOgxWawOlZoFKUoFKUoFKUoFYPA86zXl+nPSghrqdo+wJcIxkkMSc9XHVfiKmjkZrnrWO+XUxftYzI08rRSRF4yIoxjEmQ3U7VzjJxgY9kE9CvQUGaUpQKUpQKUpQKUpQYz99KrNZjE1xpsTl+ze6IcI7LuHYynBweRkA/YKxHYaZJNLEjM0kRAkUXD5TIyM+1xxzQWlY2jzqrksNMRnV2ZSi7mzcONo55PteRr2umaezsgEm9QCw7eTIz0/ioLIVmqoafphuDbguZgm8p6xJnbnGevTIrVJBo8aXDyTbVtjicm5f5s4B9r2uOCD9ooLqlVNzY6Za273FyzxQxjLu1xIAo8TzW75IsvoS/nyfuoJ9M1A+SLLuWX8+T91a9HjEU+oxIX7OO6AUM5bAMUZxknxJP20FpSlDxQDWOteXOBnPQVyz6sLPRtOv9U1a+ia+ChEt7QSkyMhfaFSJm6K33UHVbBXoDAqk0121KAT22q6kEYZHbWixHqR0eIHqD3f1FS/Urn/Frv8EP7KCwpVNa77qKSWDWL11ikeN/mYxhlOGHMfPIrXBMtwlk0OuXbi9j7S3Iii9tcA5/4fHBHXxoL2lU8u6K9t7OTWbwT3Cu0S9lEchMbuezwPeHU1I9Suf8Wu/wQ/soLClU1+l5ZRwzLqNxJm5hjKSJHgq0iqeiA9Ce+rkdKBSlKCu1P+26V/5pv/plrndV0+/n1qcRLeR21xfwCaS3kaMmIW7hvaUggbto478V0uo28872klv2ZaCYyESMQCCjrjIB+ln7KZ1HvhtPzm/bQfPLvRfSDUtE9JLCdL+QSaeYbRJLhvbZJ7gJyW6mMQ5JPtA85yauriC9FlqK2MWrdhPHbogmmmaWMcq7Llw24AA8NknnnnPU51H6i0/Nb9tM6j9TafnN+2goPRiPUYLqxfUobp3bTxBJPIoyHR29/k8kYOeQfGpOqadPPrkBiTNlc7GvG3EbTCdycDruJAOeoXFW2dR+otPzW/bTOo/UWn5zftoOGuYPSG4uNdD2d72N1bz7LZmLIJEkUR9mWcgb48sQAozx1q2lfVW1kokGodjNqMdwkhJ7NIewwVbngbxyuOpz510edR+otPzW/bT/AHiOkFp+a37aDnPQKDX4Wuzr80jSOqMVZH2rJzvKsztkHjhQqjHA5q1trW6l1HVWhv3gX1pRsWJGH/Bi7yKnE6j9TaD/AN1v21nT7eaGS7kuOz3zzCTCEkKNiLjJA+jn7aDV6jqH+Ly/kR/pWi+0+9e1kV76S5BGOxaCLDfHIxVzSg5W20TWlkWQ63NbxgcwqBKCB3ZYcf6/ZUS40iTWdD9E41E/YwzRyzvBO0Lxp6vKuQykMPaZRwe/wzXZsBtIqBBpUNvDHDDNcpHGoVFEp4A7qDnL3QLgahcR2tvcG1kNhulNwS0gR2Em5i24+wFBzyw8earr3RdaFtp0FtZ3W2zuppoJIp4y8YFxuRSWfOwx5GB3cHHSu4Ngv8zdfmGtU9tFAhlmvLiNFxlnlwBQadAiuLYX8M8DRg3kskTlgRIjncCMHIxnBBwcg92DVKNK1S1i14wW6T9mkkWlxu+d6SfOODlse+SoBwMIBwOa6KOzjkRXS7umVuhEp5r2bBSMG5uvzTQcboOj6rYy6b2tlcmC3nu4gs0sZeKKXayHhsbRgjAyRkYGKix6V6SS6GLI2M8E1vp9pbuXmjf1rs3+dVfb53KMe0VyG5xXd+oKOlzdfmGnqA/mbr800FLaQXNr6L2UF72/bLewnE+3eqm5UgHazDgEAcnjFdQOlV76XFLsEs1y6pIkgUynG5WDD/UCrCgUpSgUpSgUpSgUpSgUpSgUpSgUpSgj38D3NrLFHK0TsuFkXqjdzeeDg4qhPo9qAAK6xMHVgc7eGAbeAeemcg+KmumpQc9a6HeW10sq6nJJGmAsUgJHBYjPP/jb7l8DnVcejU9wlwkmoSL2krSKyrndkkjfuyDgHAxjgDyx01KDmG9Grhprp2vdwmh7NQ2/CjgAYDAY4zwM5JIIrbJ6OSSRsZL2VpySwkLNkMI9ikc8YbLfE+NdFSgo7zSLq6unm9bVC9u0WVDAxkhvaTDDHvDOc+6PsiD0ZmJhka9KyRYKbCwVMO7YX2untKOe5RXT0oML0rNKUClKUH//2Q==" id="160" name="Google Shape;160;p23"/>
          <p:cNvSpPr/>
          <p:nvPr/>
        </p:nvSpPr>
        <p:spPr>
          <a:xfrm>
            <a:off x="6350" y="-904875"/>
            <a:ext cx="2400300" cy="185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s.jpg"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1524000"/>
            <a:ext cx="2828925" cy="16192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CA0YJCXZCAA5YJ60CASW85BGCACYAM22CA7G33ERCAWPLZKACAYJ2PPRCAU3D4L3CA5K2MY7CAVFFVJ2CAVW02OTCAWK4OZCCAVFJCERCA6P5KOKCAN6B0XMCAVMJS9ZCAAN20OCCAOM8APECA3P01XC.jpg" id="162" name="Google Shape;16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3733800"/>
            <a:ext cx="3048000" cy="18573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Example 1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32001" l="17297" r="57945" t="5694"/>
          <a:stretch/>
        </p:blipFill>
        <p:spPr>
          <a:xfrm>
            <a:off x="2362200" y="1600200"/>
            <a:ext cx="3505200" cy="48006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Example 2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1600200"/>
            <a:ext cx="2143125" cy="44196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0" y="381000"/>
            <a:ext cx="693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How to change the value of variable?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457200" y="2057401"/>
            <a:ext cx="8229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variable can have its value set (or changed) in one of three ways:</a:t>
            </a:r>
            <a:endParaRPr/>
          </a:p>
          <a:p>
            <a:pPr indent="-51435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By the value entered from an </a:t>
            </a:r>
            <a:r>
              <a:rPr b="1" lang="en-US"/>
              <a:t>input statement</a:t>
            </a:r>
            <a:r>
              <a:rPr lang="en-US"/>
              <a:t>.</a:t>
            </a:r>
            <a:endParaRPr/>
          </a:p>
          <a:p>
            <a:pPr indent="-51435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By the value calculated from an equation in an </a:t>
            </a:r>
            <a:r>
              <a:rPr b="1" lang="en-US"/>
              <a:t>assignment statement</a:t>
            </a:r>
            <a:r>
              <a:rPr lang="en-US"/>
              <a:t>.</a:t>
            </a:r>
            <a:endParaRPr/>
          </a:p>
          <a:p>
            <a:pPr indent="-51435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By a return value from a </a:t>
            </a:r>
            <a:r>
              <a:rPr b="1" lang="en-US"/>
              <a:t>procedure call </a:t>
            </a:r>
            <a:r>
              <a:rPr lang="en-US"/>
              <a:t>(more on this later).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Variable Name</a:t>
            </a:r>
            <a:endParaRPr b="1"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Meaningful and descriptive.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 Should relate to the purpose the variable serves in the program. </a:t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 Must start with a letter.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Can contain only letters, numerical digits, and underscores (but no spaces or other special characters).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 If a variable name contains multiple "words," the name is more "readable" if each word is separated by an underscore character.</a:t>
            </a:r>
            <a:endParaRPr sz="296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457200" y="533400"/>
            <a:ext cx="8229600" cy="559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The table below shows some examples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of good, poor, and illegal variable names: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28"/>
          <p:cNvGraphicFramePr/>
          <p:nvPr/>
        </p:nvGraphicFramePr>
        <p:xfrm>
          <a:off x="609600" y="2057400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{935A67F0-5EC3-489D-8269-C4D81F343D0C}</a:tableStyleId>
              </a:tblPr>
              <a:tblGrid>
                <a:gridCol w="2057400"/>
                <a:gridCol w="3200400"/>
                <a:gridCol w="2743200"/>
              </a:tblGrid>
              <a:tr h="152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/>
                        <a:t>Good variable names</a:t>
                      </a:r>
                      <a:endParaRPr b="1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Poor variable names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Illegal variable names</a:t>
                      </a:r>
                      <a:endParaRPr/>
                    </a:p>
                  </a:txBody>
                  <a:tcPr marT="0" marB="0" marR="68575" marL="68575"/>
                </a:tc>
              </a:tr>
              <a:tr h="247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tax_rate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sales_tax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distance_in_miles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mpg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   (not descriptive)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milesperhour (add underscores)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my4to 	(not descriptive)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4sale (does not start with a letter)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sales tax	(includes a space)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sales$	(includes invalid character)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Variable's Data Type</a:t>
            </a:r>
            <a:endParaRPr b="1"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variable's data type cannot change during the execution of a program.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In summary, variables are automatically created by RAPTOR and can hold either: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Numbers	e.g., 12, 567, -4, 3.1415, 0.000371, or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Strings		e.g., “Hello, how are you?”, “James Bond”, “The value of x is ”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0" y="3048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Common errors when using variables:</a:t>
            </a:r>
            <a:endParaRPr sz="3600"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b="1" lang="en-US">
                <a:solidFill>
                  <a:srgbClr val="FF0000"/>
                </a:solidFill>
              </a:rPr>
              <a:t>Error 1:</a:t>
            </a:r>
            <a:r>
              <a:rPr lang="en-US"/>
              <a:t>	"Variable ____ does not have a value“.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There are two common reasons for this error:</a:t>
            </a:r>
            <a:endParaRPr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-US"/>
              <a:t>The variable has not been given a value.</a:t>
            </a:r>
            <a:endParaRPr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-US"/>
              <a:t> The variable name was misspelled.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-228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The variable has not been given a value</a:t>
            </a:r>
            <a:endParaRPr b="1" sz="2800"/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0" l="49057" r="3772" t="0"/>
          <a:stretch/>
        </p:blipFill>
        <p:spPr>
          <a:xfrm>
            <a:off x="914400" y="1905000"/>
            <a:ext cx="1676400" cy="29718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14" name="Google Shape;21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2362200"/>
            <a:ext cx="46482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Objectives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 of the terminal symbol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 of the flow line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 of the input/output symbol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 of the process symbol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 of the decision symbol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-1524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The variable name was misspelled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 b="4411" l="36348" r="4195" t="5882"/>
          <a:stretch/>
        </p:blipFill>
        <p:spPr>
          <a:xfrm>
            <a:off x="990600" y="2362200"/>
            <a:ext cx="2286000" cy="29718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21" name="Google Shape;22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2819400"/>
            <a:ext cx="51054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0" y="838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Error 2: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	"Can't assign string to numeric variable _____"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	"Can't assign numeric to string variable _____"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27" name="Google Shape;227;p33"/>
          <p:cNvSpPr txBox="1"/>
          <p:nvPr>
            <p:ph idx="2" type="body"/>
          </p:nvPr>
        </p:nvSpPr>
        <p:spPr>
          <a:xfrm>
            <a:off x="4648200" y="11430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error will occur if your statements attempt to change the data type of a variable</a:t>
            </a:r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 rotWithShape="1">
          <a:blip r:embed="rId3">
            <a:alphaModFix/>
          </a:blip>
          <a:srcRect b="2942" l="35437" r="3882" t="5391"/>
          <a:stretch/>
        </p:blipFill>
        <p:spPr>
          <a:xfrm>
            <a:off x="838200" y="3124200"/>
            <a:ext cx="2162175" cy="32766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29" name="Google Shape;22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3657600"/>
            <a:ext cx="5229225" cy="20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0" y="3048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RAPTOR Statements/Symbols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Four basic statements:</a:t>
            </a:r>
            <a:endParaRPr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Input Statement.</a:t>
            </a:r>
            <a:endParaRPr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Assignment Statement. </a:t>
            </a:r>
            <a:endParaRPr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Call Statement. </a:t>
            </a:r>
            <a:endParaRPr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Output Statement.</a:t>
            </a:r>
            <a:endParaRPr/>
          </a:p>
          <a:p>
            <a:pPr indent="-3048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457200" y="274638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Input Statement/Symbol</a:t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457200" y="1600200"/>
            <a:ext cx="5257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An input statement/symbol allows the user of a program to enter a data value into a program variable during program execution.</a:t>
            </a:r>
            <a:endParaRPr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When you define an input statement, you must specify two things: </a:t>
            </a:r>
            <a:endParaRPr sz="2480"/>
          </a:p>
          <a:p>
            <a:pPr indent="-457200" lvl="1" marL="9715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Calibri"/>
              <a:buAutoNum type="arabicPeriod"/>
            </a:pPr>
            <a:r>
              <a:rPr lang="en-US" sz="2170"/>
              <a:t>a prompt .</a:t>
            </a:r>
            <a:endParaRPr/>
          </a:p>
          <a:p>
            <a:pPr indent="-457200" lvl="1" marL="9715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Calibri"/>
              <a:buAutoNum type="arabicPeriod"/>
            </a:pPr>
            <a:r>
              <a:rPr lang="en-US" sz="2170"/>
              <a:t>The variable that will be assigned the value enter by the user at run-time.</a:t>
            </a:r>
            <a:endParaRPr sz="2170"/>
          </a:p>
        </p:txBody>
      </p:sp>
      <p:pic>
        <p:nvPicPr>
          <p:cNvPr descr="input" id="242" name="Google Shape;2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2438400"/>
            <a:ext cx="2790825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 rotWithShape="1">
          <a:blip r:embed="rId4">
            <a:alphaModFix/>
          </a:blip>
          <a:srcRect b="62903" l="21369" r="59476" t="28090"/>
          <a:stretch/>
        </p:blipFill>
        <p:spPr>
          <a:xfrm>
            <a:off x="6629400" y="1447800"/>
            <a:ext cx="10668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Input Statement/Symbol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457200" y="1600200"/>
            <a:ext cx="487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 run-time, an input statement will display an input dialog box.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After a user enters a value and hits the enter key (or clicks OK), the value entered by the user is assigned to the input statement's variable.  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2514600"/>
            <a:ext cx="36576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Prompt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Is a string of text that describes the required input.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If the expected value needs to be in particular units (e.g., feet, meters, or miles) you should mention the units in the prompt.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An Expression prompt enables you to mix text and variables together like the following prompt: “Enter a number between ” + low + “ and ” + high + “: ”.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0" y="304800"/>
            <a:ext cx="7086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Assignment Statement/Symbol</a:t>
            </a:r>
            <a:endParaRPr sz="3959"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457200" y="1600200"/>
            <a:ext cx="472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assignment symbol is used to perform a computation and then store the results in a variable.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64" name="Google Shape;2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447800"/>
            <a:ext cx="2895600" cy="47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8"/>
          <p:cNvPicPr preferRelativeResize="0"/>
          <p:nvPr/>
        </p:nvPicPr>
        <p:blipFill rotWithShape="1">
          <a:blip r:embed="rId4">
            <a:alphaModFix/>
          </a:blip>
          <a:srcRect b="80304" l="22580" r="59878" t="10535"/>
          <a:stretch/>
        </p:blipFill>
        <p:spPr>
          <a:xfrm>
            <a:off x="1752600" y="4495800"/>
            <a:ext cx="17526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457200" y="274638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Assignment Statement/Symbol</a:t>
            </a:r>
            <a:endParaRPr sz="3959"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An assignment statement is displayed inside its RAPTOR symbol using the syntax: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  <p:pic>
        <p:nvPicPr>
          <p:cNvPr id="272" name="Google Shape;27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819400"/>
            <a:ext cx="3024188" cy="576263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73" name="Google Shape;273;p39"/>
          <p:cNvPicPr preferRelativeResize="0"/>
          <p:nvPr/>
        </p:nvPicPr>
        <p:blipFill rotWithShape="1">
          <a:blip r:embed="rId4">
            <a:alphaModFix/>
          </a:blip>
          <a:srcRect b="32703" l="0" r="0" t="34591"/>
          <a:stretch/>
        </p:blipFill>
        <p:spPr>
          <a:xfrm>
            <a:off x="2971800" y="4572000"/>
            <a:ext cx="24384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457200" y="274638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Assignment Statement/Symbol</a:t>
            </a:r>
            <a:endParaRPr sz="3959"/>
          </a:p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One assignment statement can only change the value of a single variable.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If this variable </a:t>
            </a:r>
            <a:r>
              <a:rPr lang="en-US" sz="2720">
                <a:solidFill>
                  <a:srgbClr val="FF0000"/>
                </a:solidFill>
              </a:rPr>
              <a:t>did not exist</a:t>
            </a:r>
            <a:r>
              <a:rPr lang="en-US" sz="2720"/>
              <a:t> prior to the statement a new variable is created.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 If this variable </a:t>
            </a:r>
            <a:r>
              <a:rPr lang="en-US" sz="2720">
                <a:solidFill>
                  <a:srgbClr val="FF0000"/>
                </a:solidFill>
              </a:rPr>
              <a:t>did exist </a:t>
            </a:r>
            <a:r>
              <a:rPr lang="en-US" sz="2720"/>
              <a:t>prior to the statement. 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No variables on the right hand side of the arrow (i.e., the expression) are ever changed by the assignment statement. 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Expressions</a:t>
            </a:r>
            <a:endParaRPr/>
          </a:p>
        </p:txBody>
      </p:sp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The expression (or computation) of an assignment statement can be any simple or complex equation that computes a single value. </a:t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 An expression is a combination of values (either constants or variables) and operators.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computer can only perform one operation at a time.</a:t>
            </a:r>
            <a:endParaRPr sz="29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What is RAPTOR?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RAPTOR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:</a:t>
            </a:r>
            <a:r>
              <a:rPr lang="en-US"/>
              <a:t> Is a visual programming development environment based on flowcharts.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s.jpg"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200400"/>
            <a:ext cx="6200775" cy="32766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457200" y="274638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Execution of the operations</a:t>
            </a:r>
            <a:endParaRPr/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operations are performed based on a predefined "order of precedence."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 example, consider the following two examples: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x ← (3+9)/3		x ← 3+(9/3)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Operator &amp; function </a:t>
            </a:r>
            <a:endParaRPr/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operator or function directs the computer to perform some computation on data.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Operators</a:t>
            </a:r>
            <a:r>
              <a:rPr lang="en-US"/>
              <a:t> are placed between the data being operated on (e.g. X/3).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functions</a:t>
            </a:r>
            <a:r>
              <a:rPr lang="en-US"/>
              <a:t> use parentheses to indicate the data they are operating on (e.g. sqrt(4.7) ).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685800" y="6096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Built-in operators and functions of RAPTOR</a:t>
            </a:r>
            <a:endParaRPr/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457200" y="2514601"/>
            <a:ext cx="8229600" cy="30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Basic math:	+, -, *, /, ^, **, rem, mod, sqrt, log, abs, ceiling, floor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Trigonometry:	sin, cos, tan, cot, arcsin, arcos, arctan, arccot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Miscellaneous:random, Length_of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457200" y="274638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Assignment Statement/Symbol</a:t>
            </a:r>
            <a:endParaRPr sz="3959"/>
          </a:p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result of evaluating an expression in an assignment statement:</a:t>
            </a:r>
            <a:endParaRPr/>
          </a:p>
          <a:p>
            <a:pPr indent="-4572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 A single number.</a:t>
            </a:r>
            <a:endParaRPr/>
          </a:p>
          <a:p>
            <a:pPr indent="-4572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 A single string of text.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457200" y="274638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Output Statement/Symbol</a:t>
            </a:r>
            <a:endParaRPr/>
          </a:p>
        </p:txBody>
      </p:sp>
      <p:sp>
        <p:nvSpPr>
          <p:cNvPr id="320" name="Google Shape;320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output statement displays a value to the MasterConsole window when it is executed.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you define an output statement, the "Enter Output" dialog box appear.</a:t>
            </a:r>
            <a:endParaRPr/>
          </a:p>
        </p:txBody>
      </p:sp>
      <p:pic>
        <p:nvPicPr>
          <p:cNvPr id="321" name="Google Shape;321;p46"/>
          <p:cNvPicPr preferRelativeResize="0"/>
          <p:nvPr/>
        </p:nvPicPr>
        <p:blipFill rotWithShape="1">
          <a:blip r:embed="rId3">
            <a:alphaModFix/>
          </a:blip>
          <a:srcRect b="54964" l="22580" r="55846" t="36487"/>
          <a:stretch/>
        </p:blipFill>
        <p:spPr>
          <a:xfrm>
            <a:off x="6781800" y="4267200"/>
            <a:ext cx="14001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Output Statement/Symbol</a:t>
            </a:r>
            <a:endParaRPr/>
          </a:p>
        </p:txBody>
      </p:sp>
      <p:sp>
        <p:nvSpPr>
          <p:cNvPr id="328" name="Google Shape;328;p47"/>
          <p:cNvSpPr txBox="1"/>
          <p:nvPr>
            <p:ph idx="1" type="body"/>
          </p:nvPr>
        </p:nvSpPr>
        <p:spPr>
          <a:xfrm>
            <a:off x="457200" y="1600200"/>
            <a:ext cx="4267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you define an output statement, the "Enter Output" dialog box appear.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you include quote marks (") in the text, the quote marks will be displayed exactly as you typed them.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29" name="Google Shape;32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1318404"/>
            <a:ext cx="3200400" cy="483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457200" y="274638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Output Statement/Symbol</a:t>
            </a:r>
            <a:endParaRPr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display multiple values with a single output statement by using building a string of text using the string plus (+) operator.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you build a single string from two or more values, you must distinguish the text from the values to be calculated by enclosing any text in quote marks (").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457200" y="274638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Output Statement/Symbol</a:t>
            </a:r>
            <a:endParaRPr/>
          </a:p>
        </p:txBody>
      </p:sp>
      <p:sp>
        <p:nvSpPr>
          <p:cNvPr id="342" name="Google Shape;342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quote marks are not displayed in the output window. For example, the expression,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     "Active Point = (" + x + "," + y + ")"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will display the following if x is 200 and y is 5: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         Active Point = (200,5)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>
            <p:ph type="title"/>
          </p:nvPr>
        </p:nvSpPr>
        <p:spPr>
          <a:xfrm>
            <a:off x="533400" y="685800"/>
            <a:ext cx="586740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Display the results in a user-friendly manner</a:t>
            </a:r>
            <a:endParaRPr/>
          </a:p>
        </p:txBody>
      </p:sp>
      <p:sp>
        <p:nvSpPr>
          <p:cNvPr id="348" name="Google Shape;348;p50"/>
          <p:cNvSpPr txBox="1"/>
          <p:nvPr>
            <p:ph idx="1" type="body"/>
          </p:nvPr>
        </p:nvSpPr>
        <p:spPr>
          <a:xfrm>
            <a:off x="457200" y="2362200"/>
            <a:ext cx="822960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means you should display some explanatory text explaining any numbers that are output to the MasterConsole window.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 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Example</a:t>
            </a:r>
            <a:endParaRPr/>
          </a:p>
        </p:txBody>
      </p:sp>
      <p:graphicFrame>
        <p:nvGraphicFramePr>
          <p:cNvPr id="354" name="Google Shape;354;p51"/>
          <p:cNvGraphicFramePr/>
          <p:nvPr/>
        </p:nvGraphicFramePr>
        <p:xfrm>
          <a:off x="609600" y="19050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{935A67F0-5EC3-489D-8269-C4D81F343D0C}</a:tableStyleId>
              </a:tblPr>
              <a:tblGrid>
                <a:gridCol w="3437700"/>
                <a:gridCol w="4563300"/>
              </a:tblGrid>
              <a:tr h="818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Non-user-friendly output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User-friendly output</a:t>
                      </a:r>
                      <a:endParaRPr/>
                    </a:p>
                  </a:txBody>
                  <a:tcPr marT="0" marB="0" marR="68575" marL="68575"/>
                </a:tc>
              </a:tr>
              <a:tr h="212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32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output:   2.5678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output:  </a:t>
                      </a:r>
                      <a:endParaRPr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Area = 2.5678 square inches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pic>
        <p:nvPicPr>
          <p:cNvPr id="355" name="Google Shape;355;p51"/>
          <p:cNvPicPr preferRelativeResize="0"/>
          <p:nvPr/>
        </p:nvPicPr>
        <p:blipFill rotWithShape="1">
          <a:blip r:embed="rId3">
            <a:alphaModFix/>
          </a:blip>
          <a:srcRect b="20882" l="33180" r="0" t="40160"/>
          <a:stretch/>
        </p:blipFill>
        <p:spPr>
          <a:xfrm>
            <a:off x="990600" y="2971800"/>
            <a:ext cx="2590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1"/>
          <p:cNvPicPr preferRelativeResize="0"/>
          <p:nvPr/>
        </p:nvPicPr>
        <p:blipFill rotWithShape="1">
          <a:blip r:embed="rId4">
            <a:alphaModFix/>
          </a:blip>
          <a:srcRect b="20883" l="31110" r="0" t="40963"/>
          <a:stretch/>
        </p:blipFill>
        <p:spPr>
          <a:xfrm>
            <a:off x="4724400" y="2895600"/>
            <a:ext cx="32766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 flowchart</a:t>
            </a:r>
            <a:endParaRPr b="1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57200" y="1600200"/>
            <a:ext cx="5562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60"/>
              <a:buChar char="•"/>
            </a:pPr>
            <a:r>
              <a:rPr lang="en-US" sz="2960">
                <a:solidFill>
                  <a:srgbClr val="FF0000"/>
                </a:solidFill>
              </a:rPr>
              <a:t>A flowchart </a:t>
            </a:r>
            <a:r>
              <a:rPr lang="en-US" sz="2960"/>
              <a:t>Is a collection of connected graphic symbols, where each symbol represents a specific type of instruction to be executed.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The connections between symbols determine the order in which instructions are executed. </a:t>
            </a:r>
            <a:endParaRPr b="1"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828800"/>
            <a:ext cx="2466975" cy="36004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Comments in RAPTOR</a:t>
            </a:r>
            <a:endParaRPr/>
          </a:p>
        </p:txBody>
      </p:sp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Comments are used to explain some aspect of a program to a human reader, especially in places where the program code is complex and hard to understand.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Comments mean nothing to the computer and are not executed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type="title"/>
          </p:nvPr>
        </p:nvSpPr>
        <p:spPr>
          <a:xfrm>
            <a:off x="228600" y="3810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To add a comment to a statement</a:t>
            </a:r>
            <a:endParaRPr/>
          </a:p>
        </p:txBody>
      </p:sp>
      <p:sp>
        <p:nvSpPr>
          <p:cNvPr id="370" name="Google Shape;370;p53"/>
          <p:cNvSpPr txBox="1"/>
          <p:nvPr>
            <p:ph idx="1" type="body"/>
          </p:nvPr>
        </p:nvSpPr>
        <p:spPr>
          <a:xfrm>
            <a:off x="457200" y="1600200"/>
            <a:ext cx="5638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Right-click your mouse over the statement symbol.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Select the "Comment" line before releasing the mouse button.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Enter the comment text into the "Enter Comment" dialog box.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71" name="Google Shape;37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2209800"/>
            <a:ext cx="32766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/>
          <p:nvPr>
            <p:ph type="title"/>
          </p:nvPr>
        </p:nvSpPr>
        <p:spPr>
          <a:xfrm>
            <a:off x="457200" y="274638"/>
            <a:ext cx="716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Types of comments</a:t>
            </a:r>
            <a:endParaRPr/>
          </a:p>
        </p:txBody>
      </p:sp>
      <p:sp>
        <p:nvSpPr>
          <p:cNvPr id="377" name="Google Shape;377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are three general types of comments:</a:t>
            </a:r>
            <a:endParaRPr/>
          </a:p>
          <a:p>
            <a:pPr indent="-514350" lvl="1" marL="91440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rgbClr val="FF0000"/>
                </a:solidFill>
              </a:rPr>
              <a:t>Programmer header </a:t>
            </a:r>
            <a:r>
              <a:rPr lang="en-US"/>
              <a:t>– documents who wrote the program, when it was written, and a general description of what the program does. (Add to the "Start" symbol)</a:t>
            </a:r>
            <a:endParaRPr/>
          </a:p>
          <a:p>
            <a:pPr indent="-514350" lvl="1" marL="91440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rgbClr val="FF0000"/>
                </a:solidFill>
              </a:rPr>
              <a:t>Section description </a:t>
            </a:r>
            <a:r>
              <a:rPr lang="en-US"/>
              <a:t>– mark major sections of your program to make it easier for a programmer to understand the overall program structure.</a:t>
            </a:r>
            <a:endParaRPr/>
          </a:p>
          <a:p>
            <a:pPr indent="-514350" lvl="1" marL="91440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rgbClr val="FF0000"/>
                </a:solidFill>
              </a:rPr>
              <a:t>Logic description </a:t>
            </a:r>
            <a:r>
              <a:rPr lang="en-US"/>
              <a:t>– explain non-standard logic.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Comments in RAPTOR</a:t>
            </a:r>
            <a:endParaRPr/>
          </a:p>
        </p:txBody>
      </p:sp>
      <p:sp>
        <p:nvSpPr>
          <p:cNvPr id="383" name="Google Shape;383;p55"/>
          <p:cNvSpPr txBox="1"/>
          <p:nvPr>
            <p:ph idx="1" type="body"/>
          </p:nvPr>
        </p:nvSpPr>
        <p:spPr>
          <a:xfrm>
            <a:off x="457200" y="1524000"/>
            <a:ext cx="2590800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Typically you should </a:t>
            </a:r>
            <a:r>
              <a:rPr b="1" lang="en-US" u="sng"/>
              <a:t>not</a:t>
            </a:r>
            <a:r>
              <a:rPr lang="en-US"/>
              <a:t> comment every statement in a program.</a:t>
            </a:r>
            <a:endParaRPr/>
          </a:p>
        </p:txBody>
      </p:sp>
      <p:pic>
        <p:nvPicPr>
          <p:cNvPr id="384" name="Google Shape;384;p55"/>
          <p:cNvPicPr preferRelativeResize="0"/>
          <p:nvPr/>
        </p:nvPicPr>
        <p:blipFill rotWithShape="1">
          <a:blip r:embed="rId3">
            <a:alphaModFix/>
          </a:blip>
          <a:srcRect b="1963" l="13630" r="0" t="1718"/>
          <a:stretch/>
        </p:blipFill>
        <p:spPr>
          <a:xfrm>
            <a:off x="3200400" y="1524000"/>
            <a:ext cx="5638800" cy="47244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Any Questions</a:t>
            </a:r>
            <a:endParaRPr/>
          </a:p>
        </p:txBody>
      </p:sp>
      <p:sp>
        <p:nvSpPr>
          <p:cNvPr id="390" name="Google Shape;390;p56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6"/>
          <p:cNvSpPr/>
          <p:nvPr/>
        </p:nvSpPr>
        <p:spPr>
          <a:xfrm>
            <a:off x="3657600" y="2133600"/>
            <a:ext cx="2063386" cy="3770263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00" cap="none">
                <a:solidFill>
                  <a:srgbClr val="FFFEFE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5400" cap="none">
              <a:solidFill>
                <a:srgbClr val="FF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200"/>
              <a:t>Thank you</a:t>
            </a:r>
            <a:endParaRPr sz="10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 </a:t>
            </a:r>
            <a:br>
              <a:rPr lang="en-US" sz="3959"/>
            </a:br>
            <a:r>
              <a:rPr b="1" lang="en-US" sz="3959"/>
              <a:t>RAPTOR Program Structure</a:t>
            </a:r>
            <a:br>
              <a:rPr b="1" lang="en-US" sz="3959"/>
            </a:br>
            <a:endParaRPr sz="3959"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b="1" lang="en-US">
                <a:solidFill>
                  <a:srgbClr val="FF0000"/>
                </a:solidFill>
              </a:rPr>
              <a:t>A RAPTOR program 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/>
              <a:t>Is a set of connected symbols that represent actions to be performed.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The </a:t>
            </a:r>
            <a:r>
              <a:rPr b="1" lang="en-US">
                <a:solidFill>
                  <a:srgbClr val="FF0000"/>
                </a:solidFill>
              </a:rPr>
              <a:t>arrows</a:t>
            </a:r>
            <a:r>
              <a:rPr b="1" lang="en-US"/>
              <a:t> that connect the symbols</a:t>
            </a:r>
            <a:r>
              <a:rPr lang="en-US"/>
              <a:t>, determine the order in which the actions are performed.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5181600"/>
            <a:ext cx="2266950" cy="7524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Executing a RAPTOR program</a:t>
            </a:r>
            <a:endParaRPr b="1" sz="4000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executing a RAPTOR program, you begin at the </a:t>
            </a:r>
            <a:r>
              <a:rPr b="1" lang="en-US">
                <a:solidFill>
                  <a:srgbClr val="FF0000"/>
                </a:solidFill>
              </a:rPr>
              <a:t>Start</a:t>
            </a:r>
            <a:r>
              <a:rPr lang="en-US">
                <a:solidFill>
                  <a:srgbClr val="FF0000"/>
                </a:solidFill>
              </a:rPr>
              <a:t> symbol </a:t>
            </a:r>
            <a:r>
              <a:rPr lang="en-US"/>
              <a:t>and follow the arrows to execute the program.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A RAPTOR program stops executing when the </a:t>
            </a:r>
            <a:r>
              <a:rPr b="1" lang="en-US">
                <a:solidFill>
                  <a:srgbClr val="FF0000"/>
                </a:solidFill>
              </a:rPr>
              <a:t>End</a:t>
            </a:r>
            <a:r>
              <a:rPr lang="en-US">
                <a:solidFill>
                  <a:srgbClr val="FF0000"/>
                </a:solidFill>
              </a:rPr>
              <a:t> symbol </a:t>
            </a:r>
            <a:r>
              <a:rPr lang="en-US"/>
              <a:t>is reached.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124200" y="3276600"/>
            <a:ext cx="1600200" cy="838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5181600" y="5029200"/>
            <a:ext cx="1600200" cy="838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-3048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The smallest RAPTOR program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By placing additional RAPTOR statements between the </a:t>
            </a:r>
            <a:r>
              <a:rPr b="1" lang="en-US">
                <a:solidFill>
                  <a:srgbClr val="FF0000"/>
                </a:solidFill>
              </a:rPr>
              <a:t>Start</a:t>
            </a:r>
            <a:r>
              <a:rPr lang="en-US">
                <a:solidFill>
                  <a:srgbClr val="FF0000"/>
                </a:solidFill>
              </a:rPr>
              <a:t> and </a:t>
            </a:r>
            <a:r>
              <a:rPr b="1" lang="en-US">
                <a:solidFill>
                  <a:srgbClr val="FF0000"/>
                </a:solidFill>
              </a:rPr>
              <a:t>End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symbols you can create meaningful RAPTOR programs.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31779" l="20328" r="61916" t="11290"/>
          <a:stretch/>
        </p:blipFill>
        <p:spPr>
          <a:xfrm>
            <a:off x="3581400" y="3429000"/>
            <a:ext cx="1676400" cy="25908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-381000" y="6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 </a:t>
            </a:r>
            <a:br>
              <a:rPr b="1" lang="en-US" sz="3600"/>
            </a:br>
            <a:r>
              <a:rPr b="1" lang="en-US" sz="3600"/>
              <a:t>Introduction to RAPTOR Statements/Symbols</a:t>
            </a:r>
            <a:br>
              <a:rPr b="1" lang="en-US" sz="3600"/>
            </a:br>
            <a:endParaRPr b="1" sz="3600"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457200" y="2286000"/>
            <a:ext cx="51816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RAPTOR has six (6) basic symbols.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symbol represents a unique type of instruction.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6937" l="9770" r="25862" t="41628"/>
          <a:stretch/>
        </p:blipFill>
        <p:spPr>
          <a:xfrm>
            <a:off x="5791200" y="2057400"/>
            <a:ext cx="2895600" cy="37338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81000" y="304800"/>
            <a:ext cx="7467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Computer Program Components</a:t>
            </a:r>
            <a:endParaRPr b="1" sz="3600"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457200" y="14478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The typical computer program has three basic components: 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514350" lvl="1" marL="9144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FF0000"/>
              </a:buClr>
              <a:buSzPts val="2590"/>
              <a:buFont typeface="Calibri"/>
              <a:buAutoNum type="arabicPeriod"/>
            </a:pPr>
            <a:r>
              <a:rPr lang="en-US" sz="2590">
                <a:solidFill>
                  <a:srgbClr val="FF0000"/>
                </a:solidFill>
              </a:rPr>
              <a:t>INPUT</a:t>
            </a:r>
            <a:r>
              <a:rPr lang="en-US" sz="2590"/>
              <a:t> – get the data values that are needed to accomplish the task.</a:t>
            </a:r>
            <a:endParaRPr/>
          </a:p>
          <a:p>
            <a:pPr indent="-349885" lvl="1" marL="9144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r>
              <a:t/>
            </a:r>
            <a:endParaRPr sz="2590"/>
          </a:p>
          <a:p>
            <a:pPr indent="-514350" lvl="1" marL="9144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FF0000"/>
              </a:buClr>
              <a:buSzPts val="2590"/>
              <a:buFont typeface="Calibri"/>
              <a:buAutoNum type="arabicPeriod"/>
            </a:pPr>
            <a:r>
              <a:rPr lang="en-US" sz="2590">
                <a:solidFill>
                  <a:srgbClr val="FF0000"/>
                </a:solidFill>
              </a:rPr>
              <a:t>PROCESSING</a:t>
            </a:r>
            <a:r>
              <a:rPr lang="en-US" sz="2590"/>
              <a:t> – manipulate the data values to accomplish the task.</a:t>
            </a:r>
            <a:endParaRPr/>
          </a:p>
          <a:p>
            <a:pPr indent="-349885" lvl="1" marL="9144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r>
              <a:t/>
            </a:r>
            <a:endParaRPr sz="2590"/>
          </a:p>
          <a:p>
            <a:pPr indent="-514350" lvl="1" marL="9144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FF0000"/>
              </a:buClr>
              <a:buSzPts val="2590"/>
              <a:buFont typeface="Calibri"/>
              <a:buAutoNum type="arabicPeriod"/>
            </a:pPr>
            <a:r>
              <a:rPr lang="en-US" sz="2590">
                <a:solidFill>
                  <a:srgbClr val="FF0000"/>
                </a:solidFill>
              </a:rPr>
              <a:t>OUTPUT</a:t>
            </a:r>
            <a:r>
              <a:rPr lang="en-US" sz="2590">
                <a:solidFill>
                  <a:srgbClr val="5F497A"/>
                </a:solidFill>
              </a:rPr>
              <a:t> </a:t>
            </a:r>
            <a:r>
              <a:rPr lang="en-US" sz="2590"/>
              <a:t>– display (or save) the values which provide a solution to the task.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