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07" r:id="rId5"/>
    <p:sldId id="259" r:id="rId6"/>
    <p:sldId id="266" r:id="rId7"/>
    <p:sldId id="312" r:id="rId8"/>
    <p:sldId id="267" r:id="rId9"/>
    <p:sldId id="268" r:id="rId10"/>
    <p:sldId id="269" r:id="rId11"/>
    <p:sldId id="271" r:id="rId12"/>
    <p:sldId id="272" r:id="rId13"/>
    <p:sldId id="273" r:id="rId14"/>
    <p:sldId id="311" r:id="rId15"/>
    <p:sldId id="274" r:id="rId16"/>
    <p:sldId id="275" r:id="rId17"/>
    <p:sldId id="276" r:id="rId18"/>
    <p:sldId id="277" r:id="rId19"/>
    <p:sldId id="278" r:id="rId20"/>
    <p:sldId id="279" r:id="rId21"/>
    <p:sldId id="280" r:id="rId22"/>
    <p:sldId id="281" r:id="rId23"/>
    <p:sldId id="282" r:id="rId24"/>
    <p:sldId id="283" r:id="rId25"/>
    <p:sldId id="284" r:id="rId26"/>
    <p:sldId id="286" r:id="rId27"/>
    <p:sldId id="287" r:id="rId28"/>
    <p:sldId id="288" r:id="rId29"/>
    <p:sldId id="289" r:id="rId30"/>
    <p:sldId id="291" r:id="rId31"/>
    <p:sldId id="292" r:id="rId32"/>
    <p:sldId id="293" r:id="rId33"/>
    <p:sldId id="294" r:id="rId34"/>
    <p:sldId id="295" r:id="rId35"/>
    <p:sldId id="296" r:id="rId36"/>
    <p:sldId id="297" r:id="rId37"/>
    <p:sldId id="298" r:id="rId38"/>
    <p:sldId id="299" r:id="rId39"/>
    <p:sldId id="301" r:id="rId40"/>
    <p:sldId id="303" r:id="rId41"/>
    <p:sldId id="305" r:id="rId42"/>
    <p:sldId id="306" r:id="rId43"/>
    <p:sldId id="310" r:id="rId44"/>
    <p:sldId id="27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184928-BB99-4FF8-BFBA-9ACCB19374B5}" type="datetimeFigureOut">
              <a:rPr lang="en-GB" smtClean="0"/>
              <a:t>27/04/2021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3E021-CCF3-4DE8-8700-7A449EA4D38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12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84928-BB99-4FF8-BFBA-9ACCB19374B5}" type="datetimeFigureOut">
              <a:rPr lang="en-GB" smtClean="0"/>
              <a:t>27/04/2021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3E021-CCF3-4DE8-8700-7A449EA4D386}" type="slidenum">
              <a:rPr lang="en-GB" smtClean="0"/>
              <a:t>‹#›</a:t>
            </a:fld>
            <a:endParaRPr lang="en-GB"/>
          </a:p>
        </p:txBody>
      </p:sp>
    </p:spTree>
    <p:extLst>
      <p:ext uri="{BB962C8B-B14F-4D97-AF65-F5344CB8AC3E}">
        <p14:creationId xmlns:p14="http://schemas.microsoft.com/office/powerpoint/2010/main" val="2069930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84928-BB99-4FF8-BFBA-9ACCB19374B5}" type="datetimeFigureOut">
              <a:rPr lang="en-GB" smtClean="0"/>
              <a:t>27/04/2021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3E021-CCF3-4DE8-8700-7A449EA4D386}" type="slidenum">
              <a:rPr lang="en-GB" smtClean="0"/>
              <a:t>‹#›</a:t>
            </a:fld>
            <a:endParaRPr lang="en-GB"/>
          </a:p>
        </p:txBody>
      </p:sp>
    </p:spTree>
    <p:extLst>
      <p:ext uri="{BB962C8B-B14F-4D97-AF65-F5344CB8AC3E}">
        <p14:creationId xmlns:p14="http://schemas.microsoft.com/office/powerpoint/2010/main" val="276232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184928-BB99-4FF8-BFBA-9ACCB19374B5}" type="datetimeFigureOut">
              <a:rPr lang="en-GB" smtClean="0"/>
              <a:t>27/04/2021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3E021-CCF3-4DE8-8700-7A449EA4D386}" type="slidenum">
              <a:rPr lang="en-GB" smtClean="0"/>
              <a:t>‹#›</a:t>
            </a:fld>
            <a:endParaRPr lang="en-GB"/>
          </a:p>
        </p:txBody>
      </p:sp>
    </p:spTree>
    <p:extLst>
      <p:ext uri="{BB962C8B-B14F-4D97-AF65-F5344CB8AC3E}">
        <p14:creationId xmlns:p14="http://schemas.microsoft.com/office/powerpoint/2010/main" val="60906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84928-BB99-4FF8-BFBA-9ACCB19374B5}" type="datetimeFigureOut">
              <a:rPr lang="en-GB" smtClean="0"/>
              <a:t>27/04/2021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33E021-CCF3-4DE8-8700-7A449EA4D38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3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184928-BB99-4FF8-BFBA-9ACCB19374B5}" type="datetimeFigureOut">
              <a:rPr lang="en-GB" smtClean="0"/>
              <a:t>27/04/2021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3E021-CCF3-4DE8-8700-7A449EA4D386}" type="slidenum">
              <a:rPr lang="en-GB" smtClean="0"/>
              <a:t>‹#›</a:t>
            </a:fld>
            <a:endParaRPr lang="en-GB"/>
          </a:p>
        </p:txBody>
      </p:sp>
    </p:spTree>
    <p:extLst>
      <p:ext uri="{BB962C8B-B14F-4D97-AF65-F5344CB8AC3E}">
        <p14:creationId xmlns:p14="http://schemas.microsoft.com/office/powerpoint/2010/main" val="21406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184928-BB99-4FF8-BFBA-9ACCB19374B5}" type="datetimeFigureOut">
              <a:rPr lang="en-GB" smtClean="0"/>
              <a:t>27/04/2021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33E021-CCF3-4DE8-8700-7A449EA4D386}" type="slidenum">
              <a:rPr lang="en-GB" smtClean="0"/>
              <a:t>‹#›</a:t>
            </a:fld>
            <a:endParaRPr lang="en-GB"/>
          </a:p>
        </p:txBody>
      </p:sp>
    </p:spTree>
    <p:extLst>
      <p:ext uri="{BB962C8B-B14F-4D97-AF65-F5344CB8AC3E}">
        <p14:creationId xmlns:p14="http://schemas.microsoft.com/office/powerpoint/2010/main" val="49484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184928-BB99-4FF8-BFBA-9ACCB19374B5}" type="datetimeFigureOut">
              <a:rPr lang="en-GB" smtClean="0"/>
              <a:t>27/04/2021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33E021-CCF3-4DE8-8700-7A449EA4D386}" type="slidenum">
              <a:rPr lang="en-GB" smtClean="0"/>
              <a:t>‹#›</a:t>
            </a:fld>
            <a:endParaRPr lang="en-GB"/>
          </a:p>
        </p:txBody>
      </p:sp>
    </p:spTree>
    <p:extLst>
      <p:ext uri="{BB962C8B-B14F-4D97-AF65-F5344CB8AC3E}">
        <p14:creationId xmlns:p14="http://schemas.microsoft.com/office/powerpoint/2010/main" val="15004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184928-BB99-4FF8-BFBA-9ACCB19374B5}" type="datetimeFigureOut">
              <a:rPr lang="en-GB" smtClean="0"/>
              <a:t>27/04/2021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F333E021-CCF3-4DE8-8700-7A449EA4D386}" type="slidenum">
              <a:rPr lang="en-GB" smtClean="0"/>
              <a:t>‹#›</a:t>
            </a:fld>
            <a:endParaRPr lang="en-GB"/>
          </a:p>
        </p:txBody>
      </p:sp>
    </p:spTree>
    <p:extLst>
      <p:ext uri="{BB962C8B-B14F-4D97-AF65-F5344CB8AC3E}">
        <p14:creationId xmlns:p14="http://schemas.microsoft.com/office/powerpoint/2010/main" val="397844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184928-BB99-4FF8-BFBA-9ACCB19374B5}" type="datetimeFigureOut">
              <a:rPr lang="en-GB" smtClean="0"/>
              <a:t>27/04/2021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333E021-CCF3-4DE8-8700-7A449EA4D386}" type="slidenum">
              <a:rPr lang="en-GB" smtClean="0"/>
              <a:t>‹#›</a:t>
            </a:fld>
            <a:endParaRPr lang="en-GB"/>
          </a:p>
        </p:txBody>
      </p:sp>
    </p:spTree>
    <p:extLst>
      <p:ext uri="{BB962C8B-B14F-4D97-AF65-F5344CB8AC3E}">
        <p14:creationId xmlns:p14="http://schemas.microsoft.com/office/powerpoint/2010/main" val="135134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184928-BB99-4FF8-BFBA-9ACCB19374B5}" type="datetimeFigureOut">
              <a:rPr lang="en-GB" smtClean="0"/>
              <a:t>27/04/2021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33E021-CCF3-4DE8-8700-7A449EA4D386}" type="slidenum">
              <a:rPr lang="en-GB" smtClean="0"/>
              <a:t>‹#›</a:t>
            </a:fld>
            <a:endParaRPr lang="en-GB"/>
          </a:p>
        </p:txBody>
      </p:sp>
    </p:spTree>
    <p:extLst>
      <p:ext uri="{BB962C8B-B14F-4D97-AF65-F5344CB8AC3E}">
        <p14:creationId xmlns:p14="http://schemas.microsoft.com/office/powerpoint/2010/main" val="15045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184928-BB99-4FF8-BFBA-9ACCB19374B5}" type="datetimeFigureOut">
              <a:rPr lang="en-GB" smtClean="0"/>
              <a:t>27/04/2021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333E021-CCF3-4DE8-8700-7A449EA4D386}"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87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ev.azure.com/ordnancesurvey/common-engineering-training/_git/GitTrain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ev.azure.com/ordnancesurvey/common-engineering-training/_git/GitTrain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0F73-A263-4E1E-A25C-3D62F82E3D1E}"/>
              </a:ext>
            </a:extLst>
          </p:cNvPr>
          <p:cNvSpPr>
            <a:spLocks noGrp="1"/>
          </p:cNvSpPr>
          <p:nvPr>
            <p:ph type="ctrTitle"/>
          </p:nvPr>
        </p:nvSpPr>
        <p:spPr/>
        <p:txBody>
          <a:bodyPr/>
          <a:lstStyle/>
          <a:p>
            <a:r>
              <a:rPr lang="en-GB" dirty="0"/>
              <a:t>Intro To Git</a:t>
            </a:r>
          </a:p>
        </p:txBody>
      </p:sp>
      <p:sp>
        <p:nvSpPr>
          <p:cNvPr id="3" name="Subtitle 2">
            <a:extLst>
              <a:ext uri="{FF2B5EF4-FFF2-40B4-BE49-F238E27FC236}">
                <a16:creationId xmlns:a16="http://schemas.microsoft.com/office/drawing/2014/main" id="{ABCFD005-A010-41D1-A9B1-45FF153A5DA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655114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5EC2-DBD0-4CF6-A7E0-420509DDCD66}"/>
              </a:ext>
            </a:extLst>
          </p:cNvPr>
          <p:cNvSpPr>
            <a:spLocks noGrp="1"/>
          </p:cNvSpPr>
          <p:nvPr>
            <p:ph type="title"/>
          </p:nvPr>
        </p:nvSpPr>
        <p:spPr/>
        <p:txBody>
          <a:bodyPr/>
          <a:lstStyle/>
          <a:p>
            <a:r>
              <a:rPr lang="en-GB" dirty="0"/>
              <a:t>List branches for repo: git branch</a:t>
            </a:r>
          </a:p>
        </p:txBody>
      </p:sp>
      <p:sp>
        <p:nvSpPr>
          <p:cNvPr id="3" name="Content Placeholder 2">
            <a:extLst>
              <a:ext uri="{FF2B5EF4-FFF2-40B4-BE49-F238E27FC236}">
                <a16:creationId xmlns:a16="http://schemas.microsoft.com/office/drawing/2014/main" id="{9F7472F8-0292-4748-AE34-77FE643E8F73}"/>
              </a:ext>
            </a:extLst>
          </p:cNvPr>
          <p:cNvSpPr>
            <a:spLocks noGrp="1"/>
          </p:cNvSpPr>
          <p:nvPr>
            <p:ph idx="1"/>
          </p:nvPr>
        </p:nvSpPr>
        <p:spPr/>
        <p:txBody>
          <a:bodyPr/>
          <a:lstStyle/>
          <a:p>
            <a:r>
              <a:rPr lang="en-GB" dirty="0"/>
              <a:t>Enter the command:</a:t>
            </a:r>
          </a:p>
          <a:p>
            <a:endParaRPr lang="en-GB" dirty="0"/>
          </a:p>
          <a:p>
            <a:pPr algn="ctr"/>
            <a:r>
              <a:rPr lang="en-GB" sz="4800" dirty="0"/>
              <a:t>git branch -a</a:t>
            </a:r>
          </a:p>
        </p:txBody>
      </p:sp>
    </p:spTree>
    <p:extLst>
      <p:ext uri="{BB962C8B-B14F-4D97-AF65-F5344CB8AC3E}">
        <p14:creationId xmlns:p14="http://schemas.microsoft.com/office/powerpoint/2010/main" val="157502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064D-56D8-4AE6-92A1-86A12AE35372}"/>
              </a:ext>
            </a:extLst>
          </p:cNvPr>
          <p:cNvSpPr>
            <a:spLocks noGrp="1"/>
          </p:cNvSpPr>
          <p:nvPr>
            <p:ph type="title"/>
          </p:nvPr>
        </p:nvSpPr>
        <p:spPr/>
        <p:txBody>
          <a:bodyPr/>
          <a:lstStyle/>
          <a:p>
            <a:r>
              <a:rPr lang="en-GB" dirty="0"/>
              <a:t>Switch to new branch</a:t>
            </a:r>
          </a:p>
        </p:txBody>
      </p:sp>
      <p:sp>
        <p:nvSpPr>
          <p:cNvPr id="3" name="Content Placeholder 2">
            <a:extLst>
              <a:ext uri="{FF2B5EF4-FFF2-40B4-BE49-F238E27FC236}">
                <a16:creationId xmlns:a16="http://schemas.microsoft.com/office/drawing/2014/main" id="{75EFE6E9-B7FE-469F-A5B8-689C96998429}"/>
              </a:ext>
            </a:extLst>
          </p:cNvPr>
          <p:cNvSpPr>
            <a:spLocks noGrp="1"/>
          </p:cNvSpPr>
          <p:nvPr>
            <p:ph idx="1"/>
          </p:nvPr>
        </p:nvSpPr>
        <p:spPr/>
        <p:txBody>
          <a:bodyPr/>
          <a:lstStyle/>
          <a:p>
            <a:r>
              <a:rPr lang="en-GB" dirty="0"/>
              <a:t>Enter the command:</a:t>
            </a:r>
          </a:p>
          <a:p>
            <a:pPr algn="ctr"/>
            <a:endParaRPr lang="en-GB" dirty="0"/>
          </a:p>
          <a:p>
            <a:pPr algn="ctr"/>
            <a:r>
              <a:rPr lang="en-GB" sz="4800" dirty="0"/>
              <a:t>git checkout &lt;</a:t>
            </a:r>
            <a:r>
              <a:rPr lang="en-GB" sz="4800" dirty="0" err="1"/>
              <a:t>BranchName</a:t>
            </a:r>
            <a:r>
              <a:rPr lang="en-GB" sz="4800" dirty="0"/>
              <a:t>&gt;</a:t>
            </a:r>
          </a:p>
          <a:p>
            <a:pPr algn="ctr"/>
            <a:endParaRPr lang="en-GB" sz="3200" dirty="0"/>
          </a:p>
          <a:p>
            <a:pPr algn="ctr"/>
            <a:r>
              <a:rPr lang="en-GB" sz="3200" dirty="0"/>
              <a:t>E.g. git checkout </a:t>
            </a:r>
            <a:r>
              <a:rPr lang="en-GB" sz="3200" dirty="0" err="1"/>
              <a:t>TomPrutz</a:t>
            </a:r>
            <a:endParaRPr lang="en-GB" sz="3200" dirty="0"/>
          </a:p>
        </p:txBody>
      </p:sp>
    </p:spTree>
    <p:extLst>
      <p:ext uri="{BB962C8B-B14F-4D97-AF65-F5344CB8AC3E}">
        <p14:creationId xmlns:p14="http://schemas.microsoft.com/office/powerpoint/2010/main" val="301837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E4A5-B346-461B-9389-B3D69C31D5B6}"/>
              </a:ext>
            </a:extLst>
          </p:cNvPr>
          <p:cNvSpPr>
            <a:spLocks noGrp="1"/>
          </p:cNvSpPr>
          <p:nvPr>
            <p:ph type="title"/>
          </p:nvPr>
        </p:nvSpPr>
        <p:spPr/>
        <p:txBody>
          <a:bodyPr>
            <a:normAutofit/>
          </a:bodyPr>
          <a:lstStyle/>
          <a:p>
            <a:r>
              <a:rPr lang="en-GB" dirty="0"/>
              <a:t>Look at the status of the branch</a:t>
            </a:r>
          </a:p>
        </p:txBody>
      </p:sp>
      <p:sp>
        <p:nvSpPr>
          <p:cNvPr id="3" name="Content Placeholder 2">
            <a:extLst>
              <a:ext uri="{FF2B5EF4-FFF2-40B4-BE49-F238E27FC236}">
                <a16:creationId xmlns:a16="http://schemas.microsoft.com/office/drawing/2014/main" id="{05776F8E-F190-4CAB-910F-5B0A7A8B57DA}"/>
              </a:ext>
            </a:extLst>
          </p:cNvPr>
          <p:cNvSpPr>
            <a:spLocks noGrp="1"/>
          </p:cNvSpPr>
          <p:nvPr>
            <p:ph idx="1"/>
          </p:nvPr>
        </p:nvSpPr>
        <p:spPr/>
        <p:txBody>
          <a:bodyPr/>
          <a:lstStyle/>
          <a:p>
            <a:r>
              <a:rPr lang="en-GB" dirty="0"/>
              <a:t>Enter the command:</a:t>
            </a:r>
          </a:p>
          <a:p>
            <a:pPr marL="0" indent="0" algn="ctr">
              <a:buNone/>
            </a:pPr>
            <a:endParaRPr lang="en-GB" dirty="0"/>
          </a:p>
          <a:p>
            <a:pPr marL="0" indent="0" algn="ctr">
              <a:buNone/>
            </a:pPr>
            <a:r>
              <a:rPr lang="en-GB" sz="4800" dirty="0"/>
              <a:t>git status</a:t>
            </a:r>
            <a:br>
              <a:rPr lang="en-GB" dirty="0"/>
            </a:br>
            <a:endParaRPr lang="en-GB" dirty="0"/>
          </a:p>
          <a:p>
            <a:pPr marL="0" indent="0" algn="ctr">
              <a:buNone/>
            </a:pPr>
            <a:r>
              <a:rPr lang="en-GB" dirty="0"/>
              <a:t>There is nothing being tracked on the branch.</a:t>
            </a:r>
          </a:p>
        </p:txBody>
      </p:sp>
    </p:spTree>
    <p:extLst>
      <p:ext uri="{BB962C8B-B14F-4D97-AF65-F5344CB8AC3E}">
        <p14:creationId xmlns:p14="http://schemas.microsoft.com/office/powerpoint/2010/main" val="371877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4E91-8ED3-4431-842F-3284B49BABB6}"/>
              </a:ext>
            </a:extLst>
          </p:cNvPr>
          <p:cNvSpPr>
            <a:spLocks noGrp="1"/>
          </p:cNvSpPr>
          <p:nvPr>
            <p:ph type="title"/>
          </p:nvPr>
        </p:nvSpPr>
        <p:spPr>
          <a:xfrm>
            <a:off x="1097280" y="286603"/>
            <a:ext cx="10058400" cy="1391195"/>
          </a:xfrm>
        </p:spPr>
        <p:txBody>
          <a:bodyPr/>
          <a:lstStyle/>
          <a:p>
            <a:r>
              <a:rPr lang="en-GB" dirty="0"/>
              <a:t>Create text file in your name</a:t>
            </a:r>
          </a:p>
        </p:txBody>
      </p:sp>
      <p:sp>
        <p:nvSpPr>
          <p:cNvPr id="3" name="Content Placeholder 2">
            <a:extLst>
              <a:ext uri="{FF2B5EF4-FFF2-40B4-BE49-F238E27FC236}">
                <a16:creationId xmlns:a16="http://schemas.microsoft.com/office/drawing/2014/main" id="{77356683-008B-4782-A10C-5CD3DE73A302}"/>
              </a:ext>
            </a:extLst>
          </p:cNvPr>
          <p:cNvSpPr>
            <a:spLocks noGrp="1"/>
          </p:cNvSpPr>
          <p:nvPr>
            <p:ph idx="1"/>
          </p:nvPr>
        </p:nvSpPr>
        <p:spPr>
          <a:xfrm>
            <a:off x="1097280" y="1803633"/>
            <a:ext cx="10058400" cy="4065461"/>
          </a:xfrm>
        </p:spPr>
        <p:txBody>
          <a:bodyPr/>
          <a:lstStyle/>
          <a:p>
            <a:r>
              <a:rPr lang="en-GB" dirty="0"/>
              <a:t>Enter the command:</a:t>
            </a:r>
          </a:p>
          <a:p>
            <a:endParaRPr lang="en-GB" dirty="0"/>
          </a:p>
          <a:p>
            <a:pPr algn="ctr"/>
            <a:r>
              <a:rPr lang="en-GB" sz="4800" dirty="0"/>
              <a:t>echo &gt; &lt;</a:t>
            </a:r>
            <a:r>
              <a:rPr lang="en-GB" sz="4800" dirty="0" err="1"/>
              <a:t>FileName</a:t>
            </a:r>
            <a:r>
              <a:rPr lang="en-GB" sz="4800" dirty="0"/>
              <a:t>&gt;</a:t>
            </a:r>
          </a:p>
          <a:p>
            <a:pPr algn="ctr"/>
            <a:endParaRPr lang="en-GB" dirty="0"/>
          </a:p>
          <a:p>
            <a:pPr algn="ctr"/>
            <a:r>
              <a:rPr lang="en-GB" dirty="0"/>
              <a:t>E.g. echo &gt; TomPrutz.txt</a:t>
            </a:r>
          </a:p>
          <a:p>
            <a:endParaRPr lang="en-GB" dirty="0"/>
          </a:p>
        </p:txBody>
      </p:sp>
    </p:spTree>
    <p:extLst>
      <p:ext uri="{BB962C8B-B14F-4D97-AF65-F5344CB8AC3E}">
        <p14:creationId xmlns:p14="http://schemas.microsoft.com/office/powerpoint/2010/main" val="61907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112E-A045-4A5A-BFBE-CF0A3762079D}"/>
              </a:ext>
            </a:extLst>
          </p:cNvPr>
          <p:cNvSpPr>
            <a:spLocks noGrp="1"/>
          </p:cNvSpPr>
          <p:nvPr>
            <p:ph type="title"/>
          </p:nvPr>
        </p:nvSpPr>
        <p:spPr/>
        <p:txBody>
          <a:bodyPr/>
          <a:lstStyle/>
          <a:p>
            <a:r>
              <a:rPr lang="en-GB" dirty="0"/>
              <a:t>Status of Files and Git</a:t>
            </a:r>
          </a:p>
        </p:txBody>
      </p:sp>
      <p:sp>
        <p:nvSpPr>
          <p:cNvPr id="3" name="Content Placeholder 2">
            <a:extLst>
              <a:ext uri="{FF2B5EF4-FFF2-40B4-BE49-F238E27FC236}">
                <a16:creationId xmlns:a16="http://schemas.microsoft.com/office/drawing/2014/main" id="{5D69804B-FC82-4CC9-9C9B-9E9BAB26A5B7}"/>
              </a:ext>
            </a:extLst>
          </p:cNvPr>
          <p:cNvSpPr>
            <a:spLocks noGrp="1"/>
          </p:cNvSpPr>
          <p:nvPr>
            <p:ph idx="1"/>
          </p:nvPr>
        </p:nvSpPr>
        <p:spPr/>
        <p:txBody>
          <a:bodyPr>
            <a:normAutofit/>
          </a:bodyPr>
          <a:lstStyle/>
          <a:p>
            <a:r>
              <a:rPr lang="en-GB" dirty="0"/>
              <a:t>Files have one of three status</a:t>
            </a:r>
          </a:p>
          <a:p>
            <a:pPr algn="l">
              <a:buFont typeface="+mj-lt"/>
              <a:buAutoNum type="arabicPeriod"/>
            </a:pPr>
            <a:r>
              <a:rPr lang="en-GB" b="0" i="0" dirty="0">
                <a:solidFill>
                  <a:srgbClr val="4D4D4D"/>
                </a:solidFill>
                <a:effectLst/>
              </a:rPr>
              <a:t> Tracked - </a:t>
            </a:r>
            <a:r>
              <a:rPr lang="en-GB" b="0" i="0" dirty="0">
                <a:solidFill>
                  <a:srgbClr val="4E443C"/>
                </a:solidFill>
                <a:effectLst/>
              </a:rPr>
              <a:t>Tracked files are files that were in the last snapshot; they can be unmodified, modified, or staged. In short, tracked files are files that Git knows about.</a:t>
            </a:r>
          </a:p>
          <a:p>
            <a:pPr algn="l">
              <a:buFont typeface="+mj-lt"/>
              <a:buAutoNum type="arabicPeriod"/>
            </a:pPr>
            <a:r>
              <a:rPr lang="en-GB" b="0" i="0" dirty="0">
                <a:solidFill>
                  <a:srgbClr val="4E443C"/>
                </a:solidFill>
                <a:effectLst/>
              </a:rPr>
              <a:t> Untracked - Any files in your working directory that were not in your last snapshot and are not in your staging area</a:t>
            </a:r>
          </a:p>
          <a:p>
            <a:pPr algn="l">
              <a:buFont typeface="+mj-lt"/>
              <a:buAutoNum type="arabicPeriod"/>
            </a:pPr>
            <a:r>
              <a:rPr lang="en-GB" dirty="0">
                <a:solidFill>
                  <a:srgbClr val="4E443C"/>
                </a:solidFill>
              </a:rPr>
              <a:t>Ignored – Files that you specifically want git not to include.</a:t>
            </a:r>
          </a:p>
          <a:p>
            <a:pPr marL="0" indent="0" algn="l">
              <a:buNone/>
            </a:pPr>
            <a:r>
              <a:rPr lang="en-GB" dirty="0">
                <a:solidFill>
                  <a:srgbClr val="4E443C"/>
                </a:solidFill>
              </a:rPr>
              <a:t>We aren’t going to cover ignored files in any detail here. There are lots of valid reasons for wanting files to be ignored.</a:t>
            </a:r>
          </a:p>
          <a:p>
            <a:pPr marL="0" indent="0" algn="l">
              <a:buNone/>
            </a:pPr>
            <a:r>
              <a:rPr lang="en-GB" b="0" i="0" dirty="0">
                <a:solidFill>
                  <a:srgbClr val="4E443C"/>
                </a:solidFill>
                <a:effectLst/>
              </a:rPr>
              <a:t>You can create</a:t>
            </a:r>
            <a:r>
              <a:rPr lang="en-GB" dirty="0">
                <a:solidFill>
                  <a:srgbClr val="4E443C"/>
                </a:solidFill>
              </a:rPr>
              <a:t> a “git ignore” file and anything listed in there will be ignored. At the point that you realise you want to ignore something Google is your friend.</a:t>
            </a:r>
            <a:endParaRPr lang="en-GB" b="0" i="0" dirty="0">
              <a:solidFill>
                <a:srgbClr val="4E443C"/>
              </a:solidFill>
              <a:effectLst/>
            </a:endParaRPr>
          </a:p>
          <a:p>
            <a:pPr marL="0" indent="0" algn="l">
              <a:buNone/>
            </a:pPr>
            <a:endParaRPr lang="en-GB" b="0" i="0" dirty="0">
              <a:solidFill>
                <a:srgbClr val="4D4D4D"/>
              </a:solidFill>
              <a:effectLst/>
              <a:latin typeface="-apple-system"/>
            </a:endParaRPr>
          </a:p>
        </p:txBody>
      </p:sp>
    </p:spTree>
    <p:extLst>
      <p:ext uri="{BB962C8B-B14F-4D97-AF65-F5344CB8AC3E}">
        <p14:creationId xmlns:p14="http://schemas.microsoft.com/office/powerpoint/2010/main" val="215770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66FF-62F8-4933-9093-A80FD2028957}"/>
              </a:ext>
            </a:extLst>
          </p:cNvPr>
          <p:cNvSpPr>
            <a:spLocks noGrp="1"/>
          </p:cNvSpPr>
          <p:nvPr>
            <p:ph type="title"/>
          </p:nvPr>
        </p:nvSpPr>
        <p:spPr/>
        <p:txBody>
          <a:bodyPr/>
          <a:lstStyle/>
          <a:p>
            <a:r>
              <a:rPr lang="en-GB" dirty="0"/>
              <a:t>Look at the status of the file</a:t>
            </a:r>
          </a:p>
        </p:txBody>
      </p:sp>
      <p:sp>
        <p:nvSpPr>
          <p:cNvPr id="3" name="Content Placeholder 2">
            <a:extLst>
              <a:ext uri="{FF2B5EF4-FFF2-40B4-BE49-F238E27FC236}">
                <a16:creationId xmlns:a16="http://schemas.microsoft.com/office/drawing/2014/main" id="{B78A2E27-C6C6-4A5C-9AE6-6FBB66F5675C}"/>
              </a:ext>
            </a:extLst>
          </p:cNvPr>
          <p:cNvSpPr>
            <a:spLocks noGrp="1"/>
          </p:cNvSpPr>
          <p:nvPr>
            <p:ph idx="1"/>
          </p:nvPr>
        </p:nvSpPr>
        <p:spPr/>
        <p:txBody>
          <a:bodyPr>
            <a:normAutofit/>
          </a:bodyPr>
          <a:lstStyle/>
          <a:p>
            <a:pPr marL="0" indent="0">
              <a:buNone/>
            </a:pPr>
            <a:r>
              <a:rPr lang="en-GB" dirty="0"/>
              <a:t>Enter the command:</a:t>
            </a:r>
          </a:p>
          <a:p>
            <a:pPr marL="0" indent="0">
              <a:buNone/>
            </a:pPr>
            <a:endParaRPr lang="en-GB" dirty="0"/>
          </a:p>
          <a:p>
            <a:pPr marL="0" indent="0" algn="ctr">
              <a:buNone/>
            </a:pPr>
            <a:r>
              <a:rPr lang="en-GB" sz="4800" dirty="0"/>
              <a:t>git status</a:t>
            </a:r>
          </a:p>
          <a:p>
            <a:pPr marL="0" indent="0" algn="ctr">
              <a:buNone/>
            </a:pPr>
            <a:r>
              <a:rPr lang="en-GB" dirty="0"/>
              <a:t>You will see something like: </a:t>
            </a:r>
          </a:p>
          <a:p>
            <a:pPr marL="0" indent="0" algn="ctr">
              <a:buNone/>
            </a:pPr>
            <a:r>
              <a:rPr lang="en-GB" dirty="0"/>
              <a:t>Untracked files:</a:t>
            </a:r>
          </a:p>
          <a:p>
            <a:pPr marL="0" indent="0" algn="ctr">
              <a:buNone/>
            </a:pPr>
            <a:r>
              <a:rPr lang="en-GB" dirty="0"/>
              <a:t>  (use "git add &lt;file&gt;..." to include in what will be committed)</a:t>
            </a:r>
          </a:p>
          <a:p>
            <a:pPr marL="0" indent="0" algn="ctr">
              <a:buNone/>
            </a:pPr>
            <a:r>
              <a:rPr lang="en-GB" dirty="0"/>
              <a:t>        TomPrutz.txt</a:t>
            </a:r>
          </a:p>
        </p:txBody>
      </p:sp>
    </p:spTree>
    <p:extLst>
      <p:ext uri="{BB962C8B-B14F-4D97-AF65-F5344CB8AC3E}">
        <p14:creationId xmlns:p14="http://schemas.microsoft.com/office/powerpoint/2010/main" val="418004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DDC8-B77A-4CD4-A3D3-A04C4122BB0D}"/>
              </a:ext>
            </a:extLst>
          </p:cNvPr>
          <p:cNvSpPr>
            <a:spLocks noGrp="1"/>
          </p:cNvSpPr>
          <p:nvPr>
            <p:ph type="title"/>
          </p:nvPr>
        </p:nvSpPr>
        <p:spPr/>
        <p:txBody>
          <a:bodyPr/>
          <a:lstStyle/>
          <a:p>
            <a:r>
              <a:rPr lang="en-GB" dirty="0"/>
              <a:t>Add the text file to tracking</a:t>
            </a:r>
          </a:p>
        </p:txBody>
      </p:sp>
      <p:sp>
        <p:nvSpPr>
          <p:cNvPr id="3" name="Content Placeholder 2">
            <a:extLst>
              <a:ext uri="{FF2B5EF4-FFF2-40B4-BE49-F238E27FC236}">
                <a16:creationId xmlns:a16="http://schemas.microsoft.com/office/drawing/2014/main" id="{9F50B4F8-9555-4402-A158-FCF7BB50412C}"/>
              </a:ext>
            </a:extLst>
          </p:cNvPr>
          <p:cNvSpPr>
            <a:spLocks noGrp="1"/>
          </p:cNvSpPr>
          <p:nvPr>
            <p:ph idx="1"/>
          </p:nvPr>
        </p:nvSpPr>
        <p:spPr/>
        <p:txBody>
          <a:bodyPr/>
          <a:lstStyle/>
          <a:p>
            <a:r>
              <a:rPr lang="en-GB" dirty="0"/>
              <a:t>Enter the command:</a:t>
            </a:r>
          </a:p>
          <a:p>
            <a:endParaRPr lang="en-GB" dirty="0"/>
          </a:p>
          <a:p>
            <a:pPr algn="ctr"/>
            <a:r>
              <a:rPr lang="en-GB" sz="4800" dirty="0"/>
              <a:t>git add &lt;</a:t>
            </a:r>
            <a:r>
              <a:rPr lang="en-GB" sz="4800" dirty="0" err="1"/>
              <a:t>FileName</a:t>
            </a:r>
            <a:r>
              <a:rPr lang="en-GB" sz="4800" dirty="0"/>
              <a:t>&gt;.txt</a:t>
            </a:r>
          </a:p>
          <a:p>
            <a:pPr algn="ctr"/>
            <a:endParaRPr lang="en-GB" sz="4800" dirty="0"/>
          </a:p>
          <a:p>
            <a:pPr algn="ctr"/>
            <a:r>
              <a:rPr lang="en-GB" sz="2800" dirty="0"/>
              <a:t>E.g. git add TomPrutz.txt</a:t>
            </a:r>
          </a:p>
          <a:p>
            <a:endParaRPr lang="en-GB" dirty="0"/>
          </a:p>
        </p:txBody>
      </p:sp>
    </p:spTree>
    <p:extLst>
      <p:ext uri="{BB962C8B-B14F-4D97-AF65-F5344CB8AC3E}">
        <p14:creationId xmlns:p14="http://schemas.microsoft.com/office/powerpoint/2010/main" val="46549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DFC1-B9E7-4317-8B18-99A46E4D5493}"/>
              </a:ext>
            </a:extLst>
          </p:cNvPr>
          <p:cNvSpPr>
            <a:spLocks noGrp="1"/>
          </p:cNvSpPr>
          <p:nvPr>
            <p:ph type="title"/>
          </p:nvPr>
        </p:nvSpPr>
        <p:spPr/>
        <p:txBody>
          <a:bodyPr/>
          <a:lstStyle/>
          <a:p>
            <a:r>
              <a:rPr lang="en-GB" dirty="0"/>
              <a:t>Look at status with file added</a:t>
            </a:r>
          </a:p>
        </p:txBody>
      </p:sp>
      <p:sp>
        <p:nvSpPr>
          <p:cNvPr id="3" name="Content Placeholder 2">
            <a:extLst>
              <a:ext uri="{FF2B5EF4-FFF2-40B4-BE49-F238E27FC236}">
                <a16:creationId xmlns:a16="http://schemas.microsoft.com/office/drawing/2014/main" id="{F8944004-A2FD-4260-97F1-D30BE2B1C7F7}"/>
              </a:ext>
            </a:extLst>
          </p:cNvPr>
          <p:cNvSpPr>
            <a:spLocks noGrp="1"/>
          </p:cNvSpPr>
          <p:nvPr>
            <p:ph idx="1"/>
          </p:nvPr>
        </p:nvSpPr>
        <p:spPr/>
        <p:txBody>
          <a:bodyPr/>
          <a:lstStyle/>
          <a:p>
            <a:r>
              <a:rPr lang="en-GB" dirty="0"/>
              <a:t>Enter the command:</a:t>
            </a:r>
          </a:p>
          <a:p>
            <a:endParaRPr lang="en-GB" dirty="0"/>
          </a:p>
          <a:p>
            <a:pPr algn="ctr"/>
            <a:r>
              <a:rPr lang="en-GB" sz="4800" dirty="0"/>
              <a:t>git status</a:t>
            </a:r>
          </a:p>
        </p:txBody>
      </p:sp>
    </p:spTree>
    <p:extLst>
      <p:ext uri="{BB962C8B-B14F-4D97-AF65-F5344CB8AC3E}">
        <p14:creationId xmlns:p14="http://schemas.microsoft.com/office/powerpoint/2010/main" val="313639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FD96-6C54-4198-915A-59F6859354E5}"/>
              </a:ext>
            </a:extLst>
          </p:cNvPr>
          <p:cNvSpPr>
            <a:spLocks noGrp="1"/>
          </p:cNvSpPr>
          <p:nvPr>
            <p:ph type="title"/>
          </p:nvPr>
        </p:nvSpPr>
        <p:spPr/>
        <p:txBody>
          <a:bodyPr/>
          <a:lstStyle/>
          <a:p>
            <a:r>
              <a:rPr lang="en-GB" dirty="0"/>
              <a:t>Commit the file:  git commit -m "Added text file"</a:t>
            </a:r>
          </a:p>
        </p:txBody>
      </p:sp>
      <p:sp>
        <p:nvSpPr>
          <p:cNvPr id="3" name="Content Placeholder 2">
            <a:extLst>
              <a:ext uri="{FF2B5EF4-FFF2-40B4-BE49-F238E27FC236}">
                <a16:creationId xmlns:a16="http://schemas.microsoft.com/office/drawing/2014/main" id="{74F0D3EE-A0FC-460A-A159-90DDD0512755}"/>
              </a:ext>
            </a:extLst>
          </p:cNvPr>
          <p:cNvSpPr>
            <a:spLocks noGrp="1"/>
          </p:cNvSpPr>
          <p:nvPr>
            <p:ph idx="1"/>
          </p:nvPr>
        </p:nvSpPr>
        <p:spPr/>
        <p:txBody>
          <a:bodyPr/>
          <a:lstStyle/>
          <a:p>
            <a:r>
              <a:rPr lang="en-GB" dirty="0"/>
              <a:t>Enter the command:</a:t>
            </a:r>
          </a:p>
          <a:p>
            <a:pPr marL="201168" lvl="1" indent="0">
              <a:buNone/>
            </a:pPr>
            <a:endParaRPr lang="en-GB" dirty="0"/>
          </a:p>
          <a:p>
            <a:pPr marL="201168" lvl="1" indent="0" algn="ctr">
              <a:buNone/>
            </a:pPr>
            <a:r>
              <a:rPr lang="en-GB" sz="4800" dirty="0"/>
              <a:t>git commit -m “&lt;Enter useful commit message here&gt;“</a:t>
            </a:r>
          </a:p>
          <a:p>
            <a:pPr marL="201168" lvl="1" indent="0" algn="ctr">
              <a:buNone/>
            </a:pPr>
            <a:endParaRPr lang="en-GB" dirty="0"/>
          </a:p>
          <a:p>
            <a:pPr marL="201168" lvl="1" indent="0" algn="ctr">
              <a:buNone/>
            </a:pPr>
            <a:r>
              <a:rPr lang="en-GB" sz="2400" dirty="0"/>
              <a:t>E.g. git commit -m "Added text file"</a:t>
            </a:r>
          </a:p>
          <a:p>
            <a:pPr marL="201168" lvl="1" indent="0" algn="ctr">
              <a:buNone/>
            </a:pPr>
            <a:endParaRPr lang="en-GB" dirty="0"/>
          </a:p>
        </p:txBody>
      </p:sp>
    </p:spTree>
    <p:extLst>
      <p:ext uri="{BB962C8B-B14F-4D97-AF65-F5344CB8AC3E}">
        <p14:creationId xmlns:p14="http://schemas.microsoft.com/office/powerpoint/2010/main" val="1321256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71AF-21AB-40BC-9C7B-F870055EE66F}"/>
              </a:ext>
            </a:extLst>
          </p:cNvPr>
          <p:cNvSpPr>
            <a:spLocks noGrp="1"/>
          </p:cNvSpPr>
          <p:nvPr>
            <p:ph type="title"/>
          </p:nvPr>
        </p:nvSpPr>
        <p:spPr/>
        <p:txBody>
          <a:bodyPr/>
          <a:lstStyle/>
          <a:p>
            <a:r>
              <a:rPr lang="en-GB" dirty="0"/>
              <a:t>Open File Manager and find the find the text file.</a:t>
            </a:r>
          </a:p>
        </p:txBody>
      </p:sp>
      <p:sp>
        <p:nvSpPr>
          <p:cNvPr id="3" name="Content Placeholder 2">
            <a:extLst>
              <a:ext uri="{FF2B5EF4-FFF2-40B4-BE49-F238E27FC236}">
                <a16:creationId xmlns:a16="http://schemas.microsoft.com/office/drawing/2014/main" id="{8CB54C08-91E2-4AC5-9ADE-C2A0FD7F742C}"/>
              </a:ext>
            </a:extLst>
          </p:cNvPr>
          <p:cNvSpPr>
            <a:spLocks noGrp="1"/>
          </p:cNvSpPr>
          <p:nvPr>
            <p:ph idx="1"/>
          </p:nvPr>
        </p:nvSpPr>
        <p:spPr/>
        <p:txBody>
          <a:bodyPr>
            <a:normAutofit/>
          </a:bodyPr>
          <a:lstStyle/>
          <a:p>
            <a:pPr lvl="1"/>
            <a:endParaRPr lang="en-GB" sz="2800" dirty="0"/>
          </a:p>
          <a:p>
            <a:pPr lvl="1"/>
            <a:r>
              <a:rPr lang="en-GB" sz="2800" dirty="0"/>
              <a:t>Open a File Explorer Window</a:t>
            </a:r>
          </a:p>
          <a:p>
            <a:pPr lvl="1"/>
            <a:r>
              <a:rPr lang="en-GB" sz="2800" dirty="0"/>
              <a:t>Navigate through the file structure until you can see the text file.</a:t>
            </a:r>
          </a:p>
        </p:txBody>
      </p:sp>
    </p:spTree>
    <p:extLst>
      <p:ext uri="{BB962C8B-B14F-4D97-AF65-F5344CB8AC3E}">
        <p14:creationId xmlns:p14="http://schemas.microsoft.com/office/powerpoint/2010/main" val="133690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EE8D9-83CE-4683-9774-C8CCC8527D89}"/>
              </a:ext>
            </a:extLst>
          </p:cNvPr>
          <p:cNvSpPr>
            <a:spLocks noGrp="1"/>
          </p:cNvSpPr>
          <p:nvPr>
            <p:ph type="title"/>
          </p:nvPr>
        </p:nvSpPr>
        <p:spPr/>
        <p:txBody>
          <a:bodyPr/>
          <a:lstStyle/>
          <a:p>
            <a:r>
              <a:rPr lang="en-GB" dirty="0"/>
              <a:t>What is Git?</a:t>
            </a:r>
          </a:p>
        </p:txBody>
      </p:sp>
      <p:sp>
        <p:nvSpPr>
          <p:cNvPr id="3" name="Content Placeholder 2">
            <a:extLst>
              <a:ext uri="{FF2B5EF4-FFF2-40B4-BE49-F238E27FC236}">
                <a16:creationId xmlns:a16="http://schemas.microsoft.com/office/drawing/2014/main" id="{17A76D37-E0DC-4158-A066-EF4E93E2900E}"/>
              </a:ext>
            </a:extLst>
          </p:cNvPr>
          <p:cNvSpPr>
            <a:spLocks noGrp="1"/>
          </p:cNvSpPr>
          <p:nvPr>
            <p:ph idx="1"/>
          </p:nvPr>
        </p:nvSpPr>
        <p:spPr>
          <a:xfrm>
            <a:off x="1097280" y="1845733"/>
            <a:ext cx="10058400" cy="4412453"/>
          </a:xfrm>
        </p:spPr>
        <p:txBody>
          <a:bodyPr>
            <a:normAutofit fontScale="77500" lnSpcReduction="20000"/>
          </a:bodyPr>
          <a:lstStyle/>
          <a:p>
            <a:r>
              <a:rPr lang="en-GB" sz="2300" b="0" dirty="0">
                <a:solidFill>
                  <a:srgbClr val="4D5156"/>
                </a:solidFill>
                <a:effectLst/>
              </a:rPr>
              <a:t>Git is a distributed version-control system for tracking changes in source code during software development. It is designed for coordinating work among programmers, but it can be used to track changes in any set of files. It is aimed at any scenario where multiple people are working on the same file(s) but is useful in other scenarios as well.</a:t>
            </a:r>
            <a:endParaRPr lang="en-GB" sz="2300" dirty="0">
              <a:solidFill>
                <a:srgbClr val="4D5156"/>
              </a:solidFill>
            </a:endParaRPr>
          </a:p>
          <a:p>
            <a:r>
              <a:rPr lang="en-GB" sz="2300" u="sng" dirty="0"/>
              <a:t>Git vs Git Hub</a:t>
            </a:r>
          </a:p>
          <a:p>
            <a:r>
              <a:rPr lang="en-GB" sz="2300" dirty="0"/>
              <a:t>Git is the software used to manage version control. GitHub is essentially a cloud storage facility that is often used as the remote repository for projects using Git. Many projects big and small use Git but no Git Hub. In engineering we use Azure DevOps rather than GitHub.</a:t>
            </a:r>
          </a:p>
          <a:p>
            <a:r>
              <a:rPr lang="en-GB" sz="2300" u="sng" dirty="0"/>
              <a:t>Benefits</a:t>
            </a:r>
          </a:p>
          <a:p>
            <a:r>
              <a:rPr lang="en-GB" sz="2300" dirty="0"/>
              <a:t>There are numerous benefits based on your use case. Personally they have included:</a:t>
            </a:r>
          </a:p>
          <a:p>
            <a:endParaRPr lang="en-GB" sz="2300" dirty="0"/>
          </a:p>
          <a:p>
            <a:pPr lvl="1">
              <a:buFont typeface="Wingdings" panose="05000000000000000000" pitchFamily="2" charset="2"/>
              <a:buChar char="§"/>
            </a:pPr>
            <a:r>
              <a:rPr lang="en-GB" sz="2300" dirty="0"/>
              <a:t>Easy peer review.</a:t>
            </a:r>
          </a:p>
          <a:p>
            <a:pPr lvl="1">
              <a:buFont typeface="Wingdings" panose="05000000000000000000" pitchFamily="2" charset="2"/>
              <a:buChar char="§"/>
            </a:pPr>
            <a:r>
              <a:rPr lang="en-GB" sz="2300" dirty="0"/>
              <a:t>Quality Control</a:t>
            </a:r>
          </a:p>
          <a:p>
            <a:pPr lvl="1">
              <a:buFont typeface="Wingdings" panose="05000000000000000000" pitchFamily="2" charset="2"/>
              <a:buChar char="§"/>
            </a:pPr>
            <a:r>
              <a:rPr lang="en-GB" sz="2300" dirty="0"/>
              <a:t>Disaster Recovery</a:t>
            </a:r>
          </a:p>
          <a:p>
            <a:pPr lvl="1">
              <a:buFont typeface="Wingdings" panose="05000000000000000000" pitchFamily="2" charset="2"/>
              <a:buChar char="§"/>
            </a:pPr>
            <a:r>
              <a:rPr lang="en-GB" sz="2300" dirty="0"/>
              <a:t>Learning and Teaching</a:t>
            </a:r>
          </a:p>
          <a:p>
            <a:pPr marL="0" indent="0">
              <a:buNone/>
            </a:pPr>
            <a:endParaRPr lang="en-GB" dirty="0"/>
          </a:p>
        </p:txBody>
      </p:sp>
    </p:spTree>
    <p:extLst>
      <p:ext uri="{BB962C8B-B14F-4D97-AF65-F5344CB8AC3E}">
        <p14:creationId xmlns:p14="http://schemas.microsoft.com/office/powerpoint/2010/main" val="774655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E43A-7759-4840-956F-FE9D49F51747}"/>
              </a:ext>
            </a:extLst>
          </p:cNvPr>
          <p:cNvSpPr>
            <a:spLocks noGrp="1"/>
          </p:cNvSpPr>
          <p:nvPr>
            <p:ph type="title"/>
          </p:nvPr>
        </p:nvSpPr>
        <p:spPr/>
        <p:txBody>
          <a:bodyPr/>
          <a:lstStyle/>
          <a:p>
            <a:pPr algn="ctr"/>
            <a:r>
              <a:rPr lang="en-GB" dirty="0"/>
              <a:t>Check out master branch</a:t>
            </a:r>
          </a:p>
        </p:txBody>
      </p:sp>
      <p:sp>
        <p:nvSpPr>
          <p:cNvPr id="3" name="Content Placeholder 2">
            <a:extLst>
              <a:ext uri="{FF2B5EF4-FFF2-40B4-BE49-F238E27FC236}">
                <a16:creationId xmlns:a16="http://schemas.microsoft.com/office/drawing/2014/main" id="{E03A2518-3C43-4701-B3DE-AE83FDBF52A0}"/>
              </a:ext>
            </a:extLst>
          </p:cNvPr>
          <p:cNvSpPr>
            <a:spLocks noGrp="1"/>
          </p:cNvSpPr>
          <p:nvPr>
            <p:ph idx="1"/>
          </p:nvPr>
        </p:nvSpPr>
        <p:spPr/>
        <p:txBody>
          <a:bodyPr/>
          <a:lstStyle/>
          <a:p>
            <a:r>
              <a:rPr lang="en-GB" dirty="0"/>
              <a:t>Enter the command:</a:t>
            </a:r>
          </a:p>
          <a:p>
            <a:endParaRPr lang="en-GB" dirty="0"/>
          </a:p>
          <a:p>
            <a:pPr algn="ctr"/>
            <a:r>
              <a:rPr lang="en-GB" sz="4800" dirty="0"/>
              <a:t>git checkout master</a:t>
            </a:r>
          </a:p>
          <a:p>
            <a:pPr algn="ctr"/>
            <a:endParaRPr lang="en-GB" sz="1800" dirty="0"/>
          </a:p>
          <a:p>
            <a:pPr algn="ctr"/>
            <a:r>
              <a:rPr lang="en-GB" sz="2800" dirty="0"/>
              <a:t>Now look back at the text file in file explorer, you should not be able to see it.</a:t>
            </a:r>
            <a:endParaRPr lang="en-GB" sz="2400" dirty="0"/>
          </a:p>
        </p:txBody>
      </p:sp>
    </p:spTree>
    <p:extLst>
      <p:ext uri="{BB962C8B-B14F-4D97-AF65-F5344CB8AC3E}">
        <p14:creationId xmlns:p14="http://schemas.microsoft.com/office/powerpoint/2010/main" val="349084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4782-FFDA-403C-8587-5EF50BDE5A40}"/>
              </a:ext>
            </a:extLst>
          </p:cNvPr>
          <p:cNvSpPr>
            <a:spLocks noGrp="1"/>
          </p:cNvSpPr>
          <p:nvPr>
            <p:ph type="title"/>
          </p:nvPr>
        </p:nvSpPr>
        <p:spPr/>
        <p:txBody>
          <a:bodyPr/>
          <a:lstStyle/>
          <a:p>
            <a:r>
              <a:rPr lang="en-GB" dirty="0"/>
              <a:t>Check out named branch to see the text file return: git checkout </a:t>
            </a:r>
            <a:r>
              <a:rPr lang="en-GB" dirty="0" err="1"/>
              <a:t>TomPrutz</a:t>
            </a:r>
            <a:endParaRPr lang="en-GB" dirty="0"/>
          </a:p>
        </p:txBody>
      </p:sp>
      <p:sp>
        <p:nvSpPr>
          <p:cNvPr id="3" name="Content Placeholder 2">
            <a:extLst>
              <a:ext uri="{FF2B5EF4-FFF2-40B4-BE49-F238E27FC236}">
                <a16:creationId xmlns:a16="http://schemas.microsoft.com/office/drawing/2014/main" id="{F8266DB5-4667-4CEE-9F6C-989874EBD4F5}"/>
              </a:ext>
            </a:extLst>
          </p:cNvPr>
          <p:cNvSpPr>
            <a:spLocks noGrp="1"/>
          </p:cNvSpPr>
          <p:nvPr>
            <p:ph idx="1"/>
          </p:nvPr>
        </p:nvSpPr>
        <p:spPr/>
        <p:txBody>
          <a:bodyPr/>
          <a:lstStyle/>
          <a:p>
            <a:r>
              <a:rPr lang="en-GB" dirty="0"/>
              <a:t>Enter the command:</a:t>
            </a:r>
          </a:p>
          <a:p>
            <a:endParaRPr lang="en-GB" dirty="0"/>
          </a:p>
          <a:p>
            <a:pPr algn="ctr"/>
            <a:r>
              <a:rPr lang="en-GB" sz="4800" dirty="0"/>
              <a:t>git checkout &lt;</a:t>
            </a:r>
            <a:r>
              <a:rPr lang="en-GB" sz="4800" dirty="0" err="1"/>
              <a:t>branchName</a:t>
            </a:r>
            <a:r>
              <a:rPr lang="en-GB" sz="4800" dirty="0"/>
              <a:t>&gt;</a:t>
            </a:r>
          </a:p>
          <a:p>
            <a:pPr algn="ctr"/>
            <a:endParaRPr lang="en-GB" sz="4800" dirty="0"/>
          </a:p>
          <a:p>
            <a:pPr algn="ctr"/>
            <a:r>
              <a:rPr lang="en-GB" sz="2800" dirty="0"/>
              <a:t>E.g. git checkout </a:t>
            </a:r>
            <a:r>
              <a:rPr lang="en-GB" sz="2800" dirty="0" err="1"/>
              <a:t>TomPrutz</a:t>
            </a:r>
            <a:endParaRPr lang="en-GB" sz="2800" dirty="0"/>
          </a:p>
        </p:txBody>
      </p:sp>
    </p:spTree>
    <p:extLst>
      <p:ext uri="{BB962C8B-B14F-4D97-AF65-F5344CB8AC3E}">
        <p14:creationId xmlns:p14="http://schemas.microsoft.com/office/powerpoint/2010/main" val="3385790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213E-2AC5-48E5-BE31-5440EA6D7D18}"/>
              </a:ext>
            </a:extLst>
          </p:cNvPr>
          <p:cNvSpPr>
            <a:spLocks noGrp="1"/>
          </p:cNvSpPr>
          <p:nvPr>
            <p:ph type="title"/>
          </p:nvPr>
        </p:nvSpPr>
        <p:spPr/>
        <p:txBody>
          <a:bodyPr>
            <a:normAutofit/>
          </a:bodyPr>
          <a:lstStyle/>
          <a:p>
            <a:r>
              <a:rPr lang="en-GB" dirty="0"/>
              <a:t>Go to the </a:t>
            </a:r>
            <a:r>
              <a:rPr lang="en-GB" dirty="0" err="1"/>
              <a:t>GitTraining</a:t>
            </a:r>
            <a:r>
              <a:rPr lang="en-GB" dirty="0"/>
              <a:t> Repo in DevOps</a:t>
            </a:r>
          </a:p>
        </p:txBody>
      </p:sp>
      <p:sp>
        <p:nvSpPr>
          <p:cNvPr id="3" name="Content Placeholder 2">
            <a:extLst>
              <a:ext uri="{FF2B5EF4-FFF2-40B4-BE49-F238E27FC236}">
                <a16:creationId xmlns:a16="http://schemas.microsoft.com/office/drawing/2014/main" id="{EF12895B-1A73-441C-899A-66A03C139B4D}"/>
              </a:ext>
            </a:extLst>
          </p:cNvPr>
          <p:cNvSpPr>
            <a:spLocks noGrp="1"/>
          </p:cNvSpPr>
          <p:nvPr>
            <p:ph idx="1"/>
          </p:nvPr>
        </p:nvSpPr>
        <p:spPr/>
        <p:txBody>
          <a:bodyPr/>
          <a:lstStyle/>
          <a:p>
            <a:r>
              <a:rPr lang="en-GB" dirty="0"/>
              <a:t>In your browser go to this link:</a:t>
            </a:r>
          </a:p>
          <a:p>
            <a:endParaRPr lang="en-GB" dirty="0"/>
          </a:p>
          <a:p>
            <a:r>
              <a:rPr lang="en-GB" dirty="0"/>
              <a:t> </a:t>
            </a:r>
            <a:r>
              <a:rPr lang="en-GB" sz="2800" dirty="0">
                <a:hlinkClick r:id="rId2"/>
              </a:rPr>
              <a:t>https://dev.azure.com/ordnancesurvey/common-engineering-training/_git/GitTraining</a:t>
            </a:r>
            <a:endParaRPr lang="en-GB" sz="2800" dirty="0"/>
          </a:p>
          <a:p>
            <a:endParaRPr lang="en-GB" sz="2800" dirty="0"/>
          </a:p>
          <a:p>
            <a:endParaRPr lang="en-GB" dirty="0"/>
          </a:p>
        </p:txBody>
      </p:sp>
    </p:spTree>
    <p:extLst>
      <p:ext uri="{BB962C8B-B14F-4D97-AF65-F5344CB8AC3E}">
        <p14:creationId xmlns:p14="http://schemas.microsoft.com/office/powerpoint/2010/main" val="3726296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A1FB-DCB5-450F-9C04-6216D1E0049D}"/>
              </a:ext>
            </a:extLst>
          </p:cNvPr>
          <p:cNvSpPr>
            <a:spLocks noGrp="1"/>
          </p:cNvSpPr>
          <p:nvPr>
            <p:ph type="title"/>
          </p:nvPr>
        </p:nvSpPr>
        <p:spPr>
          <a:xfrm>
            <a:off x="1097280" y="286604"/>
            <a:ext cx="10058400" cy="1198248"/>
          </a:xfrm>
        </p:spPr>
        <p:txBody>
          <a:bodyPr/>
          <a:lstStyle/>
          <a:p>
            <a:r>
              <a:rPr lang="en-GB" dirty="0"/>
              <a:t>Look at branch dropdown. </a:t>
            </a:r>
          </a:p>
        </p:txBody>
      </p:sp>
      <p:sp>
        <p:nvSpPr>
          <p:cNvPr id="3" name="Content Placeholder 2">
            <a:extLst>
              <a:ext uri="{FF2B5EF4-FFF2-40B4-BE49-F238E27FC236}">
                <a16:creationId xmlns:a16="http://schemas.microsoft.com/office/drawing/2014/main" id="{D0DAE7FE-6444-4C82-BF1C-957FB2F90354}"/>
              </a:ext>
            </a:extLst>
          </p:cNvPr>
          <p:cNvSpPr>
            <a:spLocks noGrp="1"/>
          </p:cNvSpPr>
          <p:nvPr>
            <p:ph idx="1"/>
          </p:nvPr>
        </p:nvSpPr>
        <p:spPr>
          <a:xfrm>
            <a:off x="1097280" y="1791855"/>
            <a:ext cx="10058400" cy="4488871"/>
          </a:xfrm>
        </p:spPr>
        <p:txBody>
          <a:bodyPr>
            <a:normAutofit lnSpcReduction="10000"/>
          </a:bodyPr>
          <a:lstStyle/>
          <a:p>
            <a:r>
              <a:rPr lang="en-GB" dirty="0"/>
              <a:t>Click on the drop down arrow by master.</a:t>
            </a:r>
          </a:p>
          <a:p>
            <a:r>
              <a:rPr lang="en-GB" dirty="0"/>
              <a:t>You will see that there is only one branch.</a:t>
            </a:r>
          </a:p>
          <a:p>
            <a:r>
              <a:rPr lang="en-GB" dirty="0">
                <a:solidFill>
                  <a:schemeClr val="tx1"/>
                </a:solidFill>
              </a:rPr>
              <a:t>You will also see your file isn’t here.</a:t>
            </a:r>
          </a:p>
          <a:p>
            <a:endParaRPr lang="en-GB" dirty="0">
              <a:solidFill>
                <a:schemeClr val="tx1"/>
              </a:solidFill>
            </a:endParaRPr>
          </a:p>
          <a:p>
            <a:endParaRPr lang="en-GB" dirty="0"/>
          </a:p>
          <a:p>
            <a:endParaRPr lang="en-GB" dirty="0"/>
          </a:p>
          <a:p>
            <a:endParaRPr lang="en-GB" dirty="0"/>
          </a:p>
          <a:p>
            <a:endParaRPr lang="en-GB" dirty="0"/>
          </a:p>
          <a:p>
            <a:r>
              <a:rPr lang="en-GB" dirty="0"/>
              <a:t>The remote and local work areas are entirely separate until you link them up. This means you can download someone else’s stuff and play with it without risking doing any permanent damage.</a:t>
            </a:r>
          </a:p>
          <a:p>
            <a:endParaRPr lang="en-GB" dirty="0"/>
          </a:p>
          <a:p>
            <a:endParaRPr lang="en-GB" dirty="0"/>
          </a:p>
        </p:txBody>
      </p:sp>
      <p:pic>
        <p:nvPicPr>
          <p:cNvPr id="4" name="Picture 3">
            <a:extLst>
              <a:ext uri="{FF2B5EF4-FFF2-40B4-BE49-F238E27FC236}">
                <a16:creationId xmlns:a16="http://schemas.microsoft.com/office/drawing/2014/main" id="{10931410-CD4E-4305-ACF6-D09A204B9C61}"/>
              </a:ext>
            </a:extLst>
          </p:cNvPr>
          <p:cNvPicPr>
            <a:picLocks noChangeAspect="1"/>
          </p:cNvPicPr>
          <p:nvPr/>
        </p:nvPicPr>
        <p:blipFill>
          <a:blip r:embed="rId2"/>
          <a:stretch>
            <a:fillRect/>
          </a:stretch>
        </p:blipFill>
        <p:spPr>
          <a:xfrm>
            <a:off x="5661974" y="1909006"/>
            <a:ext cx="5595306" cy="3211635"/>
          </a:xfrm>
          <a:prstGeom prst="rect">
            <a:avLst/>
          </a:prstGeom>
        </p:spPr>
      </p:pic>
    </p:spTree>
    <p:extLst>
      <p:ext uri="{BB962C8B-B14F-4D97-AF65-F5344CB8AC3E}">
        <p14:creationId xmlns:p14="http://schemas.microsoft.com/office/powerpoint/2010/main" val="2351879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65C4-98F5-4EFD-B96C-36C5719C9CF0}"/>
              </a:ext>
            </a:extLst>
          </p:cNvPr>
          <p:cNvSpPr>
            <a:spLocks noGrp="1"/>
          </p:cNvSpPr>
          <p:nvPr>
            <p:ph type="title"/>
          </p:nvPr>
        </p:nvSpPr>
        <p:spPr/>
        <p:txBody>
          <a:bodyPr>
            <a:normAutofit/>
          </a:bodyPr>
          <a:lstStyle/>
          <a:p>
            <a:r>
              <a:rPr lang="en-GB" dirty="0"/>
              <a:t>Connect branch to the remote origin and push it up</a:t>
            </a:r>
          </a:p>
        </p:txBody>
      </p:sp>
      <p:sp>
        <p:nvSpPr>
          <p:cNvPr id="3" name="Content Placeholder 2">
            <a:extLst>
              <a:ext uri="{FF2B5EF4-FFF2-40B4-BE49-F238E27FC236}">
                <a16:creationId xmlns:a16="http://schemas.microsoft.com/office/drawing/2014/main" id="{34FA0978-BA20-43D2-B61A-E5E9001FF844}"/>
              </a:ext>
            </a:extLst>
          </p:cNvPr>
          <p:cNvSpPr>
            <a:spLocks noGrp="1"/>
          </p:cNvSpPr>
          <p:nvPr>
            <p:ph idx="1"/>
          </p:nvPr>
        </p:nvSpPr>
        <p:spPr/>
        <p:txBody>
          <a:bodyPr>
            <a:normAutofit/>
          </a:bodyPr>
          <a:lstStyle/>
          <a:p>
            <a:r>
              <a:rPr lang="en-GB" dirty="0"/>
              <a:t>Enter the command:</a:t>
            </a:r>
          </a:p>
          <a:p>
            <a:pPr algn="ctr"/>
            <a:r>
              <a:rPr lang="en-GB" sz="4800" dirty="0"/>
              <a:t>git push --set-upstream origin &lt;</a:t>
            </a:r>
            <a:r>
              <a:rPr lang="en-GB" sz="4800" dirty="0" err="1"/>
              <a:t>BranchName</a:t>
            </a:r>
            <a:r>
              <a:rPr lang="en-GB" sz="4800" dirty="0"/>
              <a:t>&gt;</a:t>
            </a:r>
          </a:p>
          <a:p>
            <a:pPr algn="ctr"/>
            <a:endParaRPr lang="en-GB" sz="4800" dirty="0"/>
          </a:p>
          <a:p>
            <a:pPr algn="ctr"/>
            <a:r>
              <a:rPr lang="en-GB" sz="2800" dirty="0"/>
              <a:t>E.g. git push --set-upstream origin </a:t>
            </a:r>
            <a:r>
              <a:rPr lang="en-GB" sz="2800" dirty="0" err="1"/>
              <a:t>TomPrutz</a:t>
            </a:r>
            <a:endParaRPr lang="en-GB" sz="2800" dirty="0"/>
          </a:p>
        </p:txBody>
      </p:sp>
    </p:spTree>
    <p:extLst>
      <p:ext uri="{BB962C8B-B14F-4D97-AF65-F5344CB8AC3E}">
        <p14:creationId xmlns:p14="http://schemas.microsoft.com/office/powerpoint/2010/main" val="1909249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FF7B-6D2B-4EA2-9657-69579CF105ED}"/>
              </a:ext>
            </a:extLst>
          </p:cNvPr>
          <p:cNvSpPr>
            <a:spLocks noGrp="1"/>
          </p:cNvSpPr>
          <p:nvPr>
            <p:ph type="title"/>
          </p:nvPr>
        </p:nvSpPr>
        <p:spPr/>
        <p:txBody>
          <a:bodyPr>
            <a:normAutofit/>
          </a:bodyPr>
          <a:lstStyle/>
          <a:p>
            <a:r>
              <a:rPr lang="en-GB" dirty="0"/>
              <a:t>View branches</a:t>
            </a:r>
          </a:p>
        </p:txBody>
      </p:sp>
      <p:sp>
        <p:nvSpPr>
          <p:cNvPr id="3" name="Content Placeholder 2">
            <a:extLst>
              <a:ext uri="{FF2B5EF4-FFF2-40B4-BE49-F238E27FC236}">
                <a16:creationId xmlns:a16="http://schemas.microsoft.com/office/drawing/2014/main" id="{B7726D35-F0D9-4261-BBBA-7E3DA61EC5C7}"/>
              </a:ext>
            </a:extLst>
          </p:cNvPr>
          <p:cNvSpPr>
            <a:spLocks noGrp="1"/>
          </p:cNvSpPr>
          <p:nvPr>
            <p:ph idx="1"/>
          </p:nvPr>
        </p:nvSpPr>
        <p:spPr/>
        <p:txBody>
          <a:bodyPr/>
          <a:lstStyle/>
          <a:p>
            <a:r>
              <a:rPr lang="en-GB" dirty="0"/>
              <a:t>Refresh your browser (not always necessary). </a:t>
            </a:r>
          </a:p>
          <a:p>
            <a:r>
              <a:rPr lang="en-GB" dirty="0"/>
              <a:t>You will see an option to create a pull request. Press the X next to it so it disappears, we will do that later.</a:t>
            </a:r>
          </a:p>
          <a:p>
            <a:r>
              <a:rPr lang="en-GB" dirty="0"/>
              <a:t>Now click the branch dropdown, you will see lots of branches, click on yours.</a:t>
            </a:r>
          </a:p>
          <a:p>
            <a:r>
              <a:rPr lang="en-GB" dirty="0"/>
              <a:t>You should now see your text file in the repo.</a:t>
            </a:r>
          </a:p>
        </p:txBody>
      </p:sp>
    </p:spTree>
    <p:extLst>
      <p:ext uri="{BB962C8B-B14F-4D97-AF65-F5344CB8AC3E}">
        <p14:creationId xmlns:p14="http://schemas.microsoft.com/office/powerpoint/2010/main" val="3405238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4781-9E31-4015-A447-AA8376B14907}"/>
              </a:ext>
            </a:extLst>
          </p:cNvPr>
          <p:cNvSpPr>
            <a:spLocks noGrp="1"/>
          </p:cNvSpPr>
          <p:nvPr>
            <p:ph type="title"/>
          </p:nvPr>
        </p:nvSpPr>
        <p:spPr/>
        <p:txBody>
          <a:bodyPr/>
          <a:lstStyle/>
          <a:p>
            <a:r>
              <a:rPr lang="en-GB" dirty="0"/>
              <a:t>Pull the contents of the repo down to your local machine.</a:t>
            </a:r>
          </a:p>
        </p:txBody>
      </p:sp>
      <p:sp>
        <p:nvSpPr>
          <p:cNvPr id="3" name="Content Placeholder 2">
            <a:extLst>
              <a:ext uri="{FF2B5EF4-FFF2-40B4-BE49-F238E27FC236}">
                <a16:creationId xmlns:a16="http://schemas.microsoft.com/office/drawing/2014/main" id="{CA78F45A-B919-40EA-887C-75A2CBDF24A0}"/>
              </a:ext>
            </a:extLst>
          </p:cNvPr>
          <p:cNvSpPr>
            <a:spLocks noGrp="1"/>
          </p:cNvSpPr>
          <p:nvPr>
            <p:ph idx="1"/>
          </p:nvPr>
        </p:nvSpPr>
        <p:spPr/>
        <p:txBody>
          <a:bodyPr/>
          <a:lstStyle/>
          <a:p>
            <a:r>
              <a:rPr lang="en-GB" dirty="0"/>
              <a:t>Enter the command:</a:t>
            </a:r>
          </a:p>
          <a:p>
            <a:endParaRPr lang="en-GB" dirty="0"/>
          </a:p>
          <a:p>
            <a:pPr algn="ctr"/>
            <a:r>
              <a:rPr lang="en-GB" sz="4800" dirty="0"/>
              <a:t>git pull</a:t>
            </a:r>
          </a:p>
        </p:txBody>
      </p:sp>
    </p:spTree>
    <p:extLst>
      <p:ext uri="{BB962C8B-B14F-4D97-AF65-F5344CB8AC3E}">
        <p14:creationId xmlns:p14="http://schemas.microsoft.com/office/powerpoint/2010/main" val="3517146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97CA-2EDC-4133-9A53-1C8758C9E20F}"/>
              </a:ext>
            </a:extLst>
          </p:cNvPr>
          <p:cNvSpPr>
            <a:spLocks noGrp="1"/>
          </p:cNvSpPr>
          <p:nvPr>
            <p:ph type="title"/>
          </p:nvPr>
        </p:nvSpPr>
        <p:spPr/>
        <p:txBody>
          <a:bodyPr/>
          <a:lstStyle/>
          <a:p>
            <a:r>
              <a:rPr lang="en-GB" dirty="0"/>
              <a:t>Look at the available branches</a:t>
            </a:r>
          </a:p>
        </p:txBody>
      </p:sp>
      <p:sp>
        <p:nvSpPr>
          <p:cNvPr id="3" name="Content Placeholder 2">
            <a:extLst>
              <a:ext uri="{FF2B5EF4-FFF2-40B4-BE49-F238E27FC236}">
                <a16:creationId xmlns:a16="http://schemas.microsoft.com/office/drawing/2014/main" id="{C00611B4-18E8-49B3-B223-2725027E222F}"/>
              </a:ext>
            </a:extLst>
          </p:cNvPr>
          <p:cNvSpPr>
            <a:spLocks noGrp="1"/>
          </p:cNvSpPr>
          <p:nvPr>
            <p:ph idx="1"/>
          </p:nvPr>
        </p:nvSpPr>
        <p:spPr/>
        <p:txBody>
          <a:bodyPr/>
          <a:lstStyle/>
          <a:p>
            <a:r>
              <a:rPr lang="en-GB" dirty="0"/>
              <a:t>Enter the command:</a:t>
            </a:r>
          </a:p>
          <a:p>
            <a:endParaRPr lang="en-GB" dirty="0"/>
          </a:p>
          <a:p>
            <a:pPr algn="ctr"/>
            <a:r>
              <a:rPr lang="en-GB" dirty="0"/>
              <a:t> </a:t>
            </a:r>
            <a:r>
              <a:rPr lang="en-GB" sz="4800" dirty="0"/>
              <a:t>git branch –a</a:t>
            </a:r>
          </a:p>
          <a:p>
            <a:pPr algn="ctr"/>
            <a:endParaRPr lang="en-GB" sz="4800" dirty="0"/>
          </a:p>
          <a:p>
            <a:pPr algn="ctr"/>
            <a:r>
              <a:rPr lang="en-GB" sz="2800" dirty="0"/>
              <a:t>You should now see a list of everyone's branches.</a:t>
            </a:r>
            <a:endParaRPr lang="en-GB" sz="2400" dirty="0"/>
          </a:p>
        </p:txBody>
      </p:sp>
    </p:spTree>
    <p:extLst>
      <p:ext uri="{BB962C8B-B14F-4D97-AF65-F5344CB8AC3E}">
        <p14:creationId xmlns:p14="http://schemas.microsoft.com/office/powerpoint/2010/main" val="3791305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0BA1-D118-4450-B40E-EC79A598676E}"/>
              </a:ext>
            </a:extLst>
          </p:cNvPr>
          <p:cNvSpPr>
            <a:spLocks noGrp="1"/>
          </p:cNvSpPr>
          <p:nvPr>
            <p:ph type="title"/>
          </p:nvPr>
        </p:nvSpPr>
        <p:spPr/>
        <p:txBody>
          <a:bodyPr>
            <a:normAutofit/>
          </a:bodyPr>
          <a:lstStyle/>
          <a:p>
            <a:r>
              <a:rPr lang="en-GB" dirty="0"/>
              <a:t>Checkout  new branch</a:t>
            </a:r>
            <a:br>
              <a:rPr lang="en-GB" dirty="0"/>
            </a:br>
            <a:endParaRPr lang="en-GB" dirty="0"/>
          </a:p>
        </p:txBody>
      </p:sp>
      <p:sp>
        <p:nvSpPr>
          <p:cNvPr id="3" name="Content Placeholder 2">
            <a:extLst>
              <a:ext uri="{FF2B5EF4-FFF2-40B4-BE49-F238E27FC236}">
                <a16:creationId xmlns:a16="http://schemas.microsoft.com/office/drawing/2014/main" id="{1C93008A-70FE-498E-B788-3F335405EA5D}"/>
              </a:ext>
            </a:extLst>
          </p:cNvPr>
          <p:cNvSpPr>
            <a:spLocks noGrp="1"/>
          </p:cNvSpPr>
          <p:nvPr>
            <p:ph idx="1"/>
          </p:nvPr>
        </p:nvSpPr>
        <p:spPr/>
        <p:txBody>
          <a:bodyPr>
            <a:normAutofit lnSpcReduction="10000"/>
          </a:bodyPr>
          <a:lstStyle/>
          <a:p>
            <a:r>
              <a:rPr lang="en-GB" sz="2400" dirty="0"/>
              <a:t>I am now going to put you into pairs.</a:t>
            </a:r>
          </a:p>
          <a:p>
            <a:r>
              <a:rPr lang="en-GB" sz="2400" dirty="0"/>
              <a:t>This is important, please don’t try and jump ahead for this next bit. </a:t>
            </a:r>
          </a:p>
          <a:p>
            <a:r>
              <a:rPr lang="en-GB" sz="2400" dirty="0"/>
              <a:t>Checkout your partners branch.</a:t>
            </a:r>
          </a:p>
          <a:p>
            <a:r>
              <a:rPr lang="en-GB" dirty="0"/>
              <a:t>Enter the command:</a:t>
            </a:r>
          </a:p>
          <a:p>
            <a:endParaRPr lang="en-GB" dirty="0"/>
          </a:p>
          <a:p>
            <a:pPr algn="ctr"/>
            <a:r>
              <a:rPr lang="en-GB" sz="4800" dirty="0"/>
              <a:t>git checkout &lt;branch name&gt;</a:t>
            </a:r>
          </a:p>
          <a:p>
            <a:pPr algn="ctr"/>
            <a:endParaRPr lang="en-GB" sz="1600" dirty="0"/>
          </a:p>
          <a:p>
            <a:pPr algn="ctr"/>
            <a:r>
              <a:rPr lang="en-GB" sz="2800" dirty="0"/>
              <a:t>E.g. git checkout </a:t>
            </a:r>
            <a:r>
              <a:rPr lang="en-GB" sz="2800" dirty="0" err="1"/>
              <a:t>TomPrutz</a:t>
            </a:r>
            <a:endParaRPr lang="en-GB" sz="2800" dirty="0"/>
          </a:p>
        </p:txBody>
      </p:sp>
    </p:spTree>
    <p:extLst>
      <p:ext uri="{BB962C8B-B14F-4D97-AF65-F5344CB8AC3E}">
        <p14:creationId xmlns:p14="http://schemas.microsoft.com/office/powerpoint/2010/main" val="392968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3397-CE34-4A76-82FE-8F24229A0678}"/>
              </a:ext>
            </a:extLst>
          </p:cNvPr>
          <p:cNvSpPr>
            <a:spLocks noGrp="1"/>
          </p:cNvSpPr>
          <p:nvPr>
            <p:ph type="title"/>
          </p:nvPr>
        </p:nvSpPr>
        <p:spPr/>
        <p:txBody>
          <a:bodyPr/>
          <a:lstStyle/>
          <a:p>
            <a:r>
              <a:rPr lang="en-GB" dirty="0"/>
              <a:t>Edit the text file</a:t>
            </a:r>
          </a:p>
        </p:txBody>
      </p:sp>
      <p:sp>
        <p:nvSpPr>
          <p:cNvPr id="3" name="Content Placeholder 2">
            <a:extLst>
              <a:ext uri="{FF2B5EF4-FFF2-40B4-BE49-F238E27FC236}">
                <a16:creationId xmlns:a16="http://schemas.microsoft.com/office/drawing/2014/main" id="{C69D33F6-1751-46DC-A8EA-037751836BDB}"/>
              </a:ext>
            </a:extLst>
          </p:cNvPr>
          <p:cNvSpPr>
            <a:spLocks noGrp="1"/>
          </p:cNvSpPr>
          <p:nvPr>
            <p:ph idx="1"/>
          </p:nvPr>
        </p:nvSpPr>
        <p:spPr/>
        <p:txBody>
          <a:bodyPr/>
          <a:lstStyle/>
          <a:p>
            <a:r>
              <a:rPr lang="en-GB" sz="2400" dirty="0"/>
              <a:t>Using the file explorer go to the repo.</a:t>
            </a:r>
          </a:p>
          <a:p>
            <a:r>
              <a:rPr lang="en-GB" sz="2400" dirty="0"/>
              <a:t>Locate the text file and open it using a text editor e.g. notepad.</a:t>
            </a:r>
          </a:p>
          <a:p>
            <a:r>
              <a:rPr lang="en-GB" sz="2400" dirty="0"/>
              <a:t>Add a single line of text which should be the first line of a story: e.g. Once upon a time….</a:t>
            </a:r>
          </a:p>
          <a:p>
            <a:r>
              <a:rPr lang="en-GB" sz="2400" dirty="0"/>
              <a:t>Save the file and close it.</a:t>
            </a:r>
          </a:p>
          <a:p>
            <a:endParaRPr lang="en-GB" dirty="0"/>
          </a:p>
        </p:txBody>
      </p:sp>
    </p:spTree>
    <p:extLst>
      <p:ext uri="{BB962C8B-B14F-4D97-AF65-F5344CB8AC3E}">
        <p14:creationId xmlns:p14="http://schemas.microsoft.com/office/powerpoint/2010/main" val="432033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CC5B-19CD-49D8-A0F8-E94AEE61E66A}"/>
              </a:ext>
            </a:extLst>
          </p:cNvPr>
          <p:cNvSpPr>
            <a:spLocks noGrp="1"/>
          </p:cNvSpPr>
          <p:nvPr>
            <p:ph type="title"/>
          </p:nvPr>
        </p:nvSpPr>
        <p:spPr/>
        <p:txBody>
          <a:bodyPr/>
          <a:lstStyle/>
          <a:p>
            <a:r>
              <a:rPr lang="en-GB" dirty="0"/>
              <a:t>Git Interfaces</a:t>
            </a:r>
          </a:p>
        </p:txBody>
      </p:sp>
      <p:sp>
        <p:nvSpPr>
          <p:cNvPr id="3" name="Content Placeholder 2">
            <a:extLst>
              <a:ext uri="{FF2B5EF4-FFF2-40B4-BE49-F238E27FC236}">
                <a16:creationId xmlns:a16="http://schemas.microsoft.com/office/drawing/2014/main" id="{0E2108BD-95C1-4489-A0AA-AE57EF4F8377}"/>
              </a:ext>
            </a:extLst>
          </p:cNvPr>
          <p:cNvSpPr>
            <a:spLocks noGrp="1"/>
          </p:cNvSpPr>
          <p:nvPr>
            <p:ph idx="1"/>
          </p:nvPr>
        </p:nvSpPr>
        <p:spPr/>
        <p:txBody>
          <a:bodyPr/>
          <a:lstStyle/>
          <a:p>
            <a:pPr marL="0" indent="0">
              <a:buNone/>
            </a:pPr>
            <a:r>
              <a:rPr lang="en-GB" dirty="0"/>
              <a:t>There are a number of different interfaces that allow you to interact with Git. Some examples include:</a:t>
            </a:r>
          </a:p>
          <a:p>
            <a:pPr marL="457200" indent="-457200">
              <a:buFont typeface="+mj-lt"/>
              <a:buAutoNum type="arabicPeriod"/>
            </a:pPr>
            <a:r>
              <a:rPr lang="en-GB" dirty="0"/>
              <a:t>Bash</a:t>
            </a:r>
          </a:p>
          <a:p>
            <a:pPr marL="457200" indent="-457200">
              <a:buFont typeface="+mj-lt"/>
              <a:buAutoNum type="arabicPeriod"/>
            </a:pPr>
            <a:r>
              <a:rPr lang="en-GB" dirty="0"/>
              <a:t>Power Shell</a:t>
            </a:r>
          </a:p>
          <a:p>
            <a:pPr marL="457200" indent="-457200">
              <a:buFont typeface="+mj-lt"/>
              <a:buAutoNum type="arabicPeriod"/>
            </a:pPr>
            <a:r>
              <a:rPr lang="en-GB" dirty="0"/>
              <a:t>DevOps</a:t>
            </a:r>
          </a:p>
          <a:p>
            <a:pPr marL="457200" indent="-457200">
              <a:buFont typeface="+mj-lt"/>
              <a:buAutoNum type="arabicPeriod"/>
            </a:pPr>
            <a:r>
              <a:rPr lang="en-GB" dirty="0"/>
              <a:t>Visual Studio</a:t>
            </a:r>
          </a:p>
          <a:p>
            <a:pPr marL="0" indent="0">
              <a:buNone/>
            </a:pPr>
            <a:r>
              <a:rPr lang="en-GB" dirty="0"/>
              <a:t>Most IDE’s offer some form of Git plugin.</a:t>
            </a:r>
          </a:p>
          <a:p>
            <a:pPr marL="0" indent="0">
              <a:buNone/>
            </a:pPr>
            <a:endParaRPr lang="en-GB" dirty="0"/>
          </a:p>
        </p:txBody>
      </p:sp>
    </p:spTree>
    <p:extLst>
      <p:ext uri="{BB962C8B-B14F-4D97-AF65-F5344CB8AC3E}">
        <p14:creationId xmlns:p14="http://schemas.microsoft.com/office/powerpoint/2010/main" val="2984634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58874-EA29-4AAD-9B00-2E772770C7D1}"/>
              </a:ext>
            </a:extLst>
          </p:cNvPr>
          <p:cNvSpPr>
            <a:spLocks noGrp="1"/>
          </p:cNvSpPr>
          <p:nvPr>
            <p:ph type="title"/>
          </p:nvPr>
        </p:nvSpPr>
        <p:spPr/>
        <p:txBody>
          <a:bodyPr/>
          <a:lstStyle/>
          <a:p>
            <a:r>
              <a:rPr lang="en-GB" dirty="0"/>
              <a:t>Check branch status</a:t>
            </a:r>
          </a:p>
        </p:txBody>
      </p:sp>
      <p:sp>
        <p:nvSpPr>
          <p:cNvPr id="3" name="Content Placeholder 2">
            <a:extLst>
              <a:ext uri="{FF2B5EF4-FFF2-40B4-BE49-F238E27FC236}">
                <a16:creationId xmlns:a16="http://schemas.microsoft.com/office/drawing/2014/main" id="{44B3790A-F987-41A5-BCD3-980AD89F100B}"/>
              </a:ext>
            </a:extLst>
          </p:cNvPr>
          <p:cNvSpPr>
            <a:spLocks noGrp="1"/>
          </p:cNvSpPr>
          <p:nvPr>
            <p:ph idx="1"/>
          </p:nvPr>
        </p:nvSpPr>
        <p:spPr/>
        <p:txBody>
          <a:bodyPr/>
          <a:lstStyle/>
          <a:p>
            <a:r>
              <a:rPr lang="en-GB" dirty="0"/>
              <a:t>Enter the command:</a:t>
            </a:r>
          </a:p>
          <a:p>
            <a:endParaRPr lang="en-GB" dirty="0"/>
          </a:p>
          <a:p>
            <a:endParaRPr lang="en-GB" dirty="0"/>
          </a:p>
          <a:p>
            <a:pPr algn="ctr"/>
            <a:r>
              <a:rPr lang="en-GB" sz="4800" dirty="0"/>
              <a:t>git status</a:t>
            </a:r>
          </a:p>
          <a:p>
            <a:pPr algn="ctr"/>
            <a:endParaRPr lang="en-GB" sz="4800" dirty="0"/>
          </a:p>
          <a:p>
            <a:pPr algn="ctr"/>
            <a:r>
              <a:rPr lang="en-GB" sz="2800" dirty="0"/>
              <a:t>You will see the </a:t>
            </a:r>
            <a:r>
              <a:rPr lang="en-GB" sz="2800" dirty="0" err="1"/>
              <a:t>unstaged</a:t>
            </a:r>
            <a:r>
              <a:rPr lang="en-GB" sz="2800" dirty="0"/>
              <a:t> changes.</a:t>
            </a:r>
          </a:p>
        </p:txBody>
      </p:sp>
    </p:spTree>
    <p:extLst>
      <p:ext uri="{BB962C8B-B14F-4D97-AF65-F5344CB8AC3E}">
        <p14:creationId xmlns:p14="http://schemas.microsoft.com/office/powerpoint/2010/main" val="1648055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3ED6-ECD6-4335-AEF8-442BA6F01CBC}"/>
              </a:ext>
            </a:extLst>
          </p:cNvPr>
          <p:cNvSpPr>
            <a:spLocks noGrp="1"/>
          </p:cNvSpPr>
          <p:nvPr>
            <p:ph type="title"/>
          </p:nvPr>
        </p:nvSpPr>
        <p:spPr/>
        <p:txBody>
          <a:bodyPr/>
          <a:lstStyle/>
          <a:p>
            <a:r>
              <a:rPr lang="en-GB" dirty="0"/>
              <a:t>Add the changes to staging</a:t>
            </a:r>
          </a:p>
        </p:txBody>
      </p:sp>
      <p:sp>
        <p:nvSpPr>
          <p:cNvPr id="3" name="Content Placeholder 2">
            <a:extLst>
              <a:ext uri="{FF2B5EF4-FFF2-40B4-BE49-F238E27FC236}">
                <a16:creationId xmlns:a16="http://schemas.microsoft.com/office/drawing/2014/main" id="{C99788F4-2D60-4200-9890-6A4F46385780}"/>
              </a:ext>
            </a:extLst>
          </p:cNvPr>
          <p:cNvSpPr>
            <a:spLocks noGrp="1"/>
          </p:cNvSpPr>
          <p:nvPr>
            <p:ph idx="1"/>
          </p:nvPr>
        </p:nvSpPr>
        <p:spPr/>
        <p:txBody>
          <a:bodyPr/>
          <a:lstStyle/>
          <a:p>
            <a:r>
              <a:rPr lang="en-GB" dirty="0"/>
              <a:t>Enter the command: don’t forget the space full stop at the end.</a:t>
            </a:r>
          </a:p>
          <a:p>
            <a:endParaRPr lang="en-GB" dirty="0"/>
          </a:p>
          <a:p>
            <a:pPr algn="ctr"/>
            <a:r>
              <a:rPr lang="en-GB" sz="4800" dirty="0"/>
              <a:t>git add . </a:t>
            </a:r>
            <a:endParaRPr lang="en-GB" sz="2400" dirty="0"/>
          </a:p>
          <a:p>
            <a:pPr algn="ctr"/>
            <a:r>
              <a:rPr lang="en-GB" sz="2800" dirty="0"/>
              <a:t>This adds all outstanding files.</a:t>
            </a:r>
          </a:p>
        </p:txBody>
      </p:sp>
    </p:spTree>
    <p:extLst>
      <p:ext uri="{BB962C8B-B14F-4D97-AF65-F5344CB8AC3E}">
        <p14:creationId xmlns:p14="http://schemas.microsoft.com/office/powerpoint/2010/main" val="1680777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19A7-E0C9-4A6A-BBEA-CFBB7DEAFE45}"/>
              </a:ext>
            </a:extLst>
          </p:cNvPr>
          <p:cNvSpPr>
            <a:spLocks noGrp="1"/>
          </p:cNvSpPr>
          <p:nvPr>
            <p:ph type="title"/>
          </p:nvPr>
        </p:nvSpPr>
        <p:spPr/>
        <p:txBody>
          <a:bodyPr>
            <a:normAutofit/>
          </a:bodyPr>
          <a:lstStyle/>
          <a:p>
            <a:r>
              <a:rPr lang="en-GB" dirty="0"/>
              <a:t>Commit your changes</a:t>
            </a:r>
          </a:p>
        </p:txBody>
      </p:sp>
      <p:sp>
        <p:nvSpPr>
          <p:cNvPr id="3" name="Content Placeholder 2">
            <a:extLst>
              <a:ext uri="{FF2B5EF4-FFF2-40B4-BE49-F238E27FC236}">
                <a16:creationId xmlns:a16="http://schemas.microsoft.com/office/drawing/2014/main" id="{82531CE8-5F81-44A4-AB51-5B6B611A0616}"/>
              </a:ext>
            </a:extLst>
          </p:cNvPr>
          <p:cNvSpPr>
            <a:spLocks noGrp="1"/>
          </p:cNvSpPr>
          <p:nvPr>
            <p:ph idx="1"/>
          </p:nvPr>
        </p:nvSpPr>
        <p:spPr/>
        <p:txBody>
          <a:bodyPr/>
          <a:lstStyle/>
          <a:p>
            <a:r>
              <a:rPr lang="en-GB" dirty="0"/>
              <a:t>Enter the command:</a:t>
            </a:r>
          </a:p>
          <a:p>
            <a:endParaRPr lang="en-GB" dirty="0"/>
          </a:p>
          <a:p>
            <a:pPr algn="ctr"/>
            <a:r>
              <a:rPr lang="en-GB" sz="4800" dirty="0"/>
              <a:t>git commit –m “&lt;Helpful commit message&gt;”</a:t>
            </a:r>
          </a:p>
          <a:p>
            <a:endParaRPr lang="en-GB" dirty="0"/>
          </a:p>
          <a:p>
            <a:pPr algn="ctr"/>
            <a:r>
              <a:rPr lang="en-GB" sz="2800" dirty="0"/>
              <a:t>E.g. git commit -m "Added first line of a story"</a:t>
            </a:r>
          </a:p>
        </p:txBody>
      </p:sp>
    </p:spTree>
    <p:extLst>
      <p:ext uri="{BB962C8B-B14F-4D97-AF65-F5344CB8AC3E}">
        <p14:creationId xmlns:p14="http://schemas.microsoft.com/office/powerpoint/2010/main" val="1280984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CEEF-BE07-4020-8070-A2FAEDB1F47F}"/>
              </a:ext>
            </a:extLst>
          </p:cNvPr>
          <p:cNvSpPr>
            <a:spLocks noGrp="1"/>
          </p:cNvSpPr>
          <p:nvPr>
            <p:ph type="title"/>
          </p:nvPr>
        </p:nvSpPr>
        <p:spPr/>
        <p:txBody>
          <a:bodyPr/>
          <a:lstStyle/>
          <a:p>
            <a:r>
              <a:rPr lang="en-GB" dirty="0"/>
              <a:t>Push your changes up to the remote repo</a:t>
            </a:r>
          </a:p>
        </p:txBody>
      </p:sp>
      <p:sp>
        <p:nvSpPr>
          <p:cNvPr id="3" name="Content Placeholder 2">
            <a:extLst>
              <a:ext uri="{FF2B5EF4-FFF2-40B4-BE49-F238E27FC236}">
                <a16:creationId xmlns:a16="http://schemas.microsoft.com/office/drawing/2014/main" id="{8FBB51FB-7BC0-4B67-A1FE-268701C04F28}"/>
              </a:ext>
            </a:extLst>
          </p:cNvPr>
          <p:cNvSpPr>
            <a:spLocks noGrp="1"/>
          </p:cNvSpPr>
          <p:nvPr>
            <p:ph idx="1"/>
          </p:nvPr>
        </p:nvSpPr>
        <p:spPr/>
        <p:txBody>
          <a:bodyPr/>
          <a:lstStyle/>
          <a:p>
            <a:r>
              <a:rPr lang="en-GB" dirty="0"/>
              <a:t>Enter the command:</a:t>
            </a:r>
          </a:p>
          <a:p>
            <a:endParaRPr lang="en-GB" dirty="0"/>
          </a:p>
          <a:p>
            <a:pPr algn="ctr"/>
            <a:r>
              <a:rPr lang="en-GB" sz="4800" dirty="0"/>
              <a:t>git push</a:t>
            </a:r>
          </a:p>
          <a:p>
            <a:pPr algn="ctr"/>
            <a:endParaRPr lang="en-GB" sz="1600" dirty="0"/>
          </a:p>
          <a:p>
            <a:pPr algn="ctr"/>
            <a:r>
              <a:rPr lang="en-GB" dirty="0"/>
              <a:t>** We are going to wait until everyone is at the same point before carrying on **</a:t>
            </a:r>
          </a:p>
        </p:txBody>
      </p:sp>
    </p:spTree>
    <p:extLst>
      <p:ext uri="{BB962C8B-B14F-4D97-AF65-F5344CB8AC3E}">
        <p14:creationId xmlns:p14="http://schemas.microsoft.com/office/powerpoint/2010/main" val="3657162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9699-231E-4EFA-B669-0BB4420EC073}"/>
              </a:ext>
            </a:extLst>
          </p:cNvPr>
          <p:cNvSpPr>
            <a:spLocks noGrp="1"/>
          </p:cNvSpPr>
          <p:nvPr>
            <p:ph type="title"/>
          </p:nvPr>
        </p:nvSpPr>
        <p:spPr/>
        <p:txBody>
          <a:bodyPr>
            <a:normAutofit/>
          </a:bodyPr>
          <a:lstStyle/>
          <a:p>
            <a:r>
              <a:rPr lang="en-GB" dirty="0"/>
              <a:t>Repeat the process</a:t>
            </a:r>
          </a:p>
        </p:txBody>
      </p:sp>
      <p:sp>
        <p:nvSpPr>
          <p:cNvPr id="3" name="Content Placeholder 2">
            <a:extLst>
              <a:ext uri="{FF2B5EF4-FFF2-40B4-BE49-F238E27FC236}">
                <a16:creationId xmlns:a16="http://schemas.microsoft.com/office/drawing/2014/main" id="{302246FB-ADE6-47EC-B813-E2FA2717BC03}"/>
              </a:ext>
            </a:extLst>
          </p:cNvPr>
          <p:cNvSpPr>
            <a:spLocks noGrp="1"/>
          </p:cNvSpPr>
          <p:nvPr>
            <p:ph idx="1"/>
          </p:nvPr>
        </p:nvSpPr>
        <p:spPr/>
        <p:txBody>
          <a:bodyPr/>
          <a:lstStyle/>
          <a:p>
            <a:r>
              <a:rPr lang="en-GB" dirty="0"/>
              <a:t>1.Check out your own branch: </a:t>
            </a:r>
            <a:r>
              <a:rPr lang="en-GB" sz="2000" dirty="0"/>
              <a:t>git checkout &lt;branch name&gt;</a:t>
            </a:r>
            <a:endParaRPr lang="en-GB" dirty="0"/>
          </a:p>
          <a:p>
            <a:r>
              <a:rPr lang="en-GB" dirty="0"/>
              <a:t>2. Pull it down: git pull</a:t>
            </a:r>
          </a:p>
          <a:p>
            <a:r>
              <a:rPr lang="en-GB" dirty="0"/>
              <a:t>3. Add the second line of the story (underneath the first).</a:t>
            </a:r>
          </a:p>
          <a:p>
            <a:r>
              <a:rPr lang="en-GB" dirty="0"/>
              <a:t>4. Add it to staging: git add .</a:t>
            </a:r>
          </a:p>
          <a:p>
            <a:r>
              <a:rPr lang="en-GB" dirty="0"/>
              <a:t>5. Commit your changes with a useful message: git commit –m “&lt;commit message&gt;”</a:t>
            </a:r>
          </a:p>
          <a:p>
            <a:r>
              <a:rPr lang="en-GB" dirty="0"/>
              <a:t>6. Push the changes up: git push</a:t>
            </a:r>
          </a:p>
          <a:p>
            <a:r>
              <a:rPr lang="en-GB" dirty="0"/>
              <a:t>7. Wait for everyone to reach this point before moving on so you don’t get out of sync.</a:t>
            </a:r>
          </a:p>
          <a:p>
            <a:r>
              <a:rPr lang="en-GB" dirty="0"/>
              <a:t>** We will repeat this process until each story has 4 lines but </a:t>
            </a:r>
            <a:r>
              <a:rPr lang="en-GB" b="1" dirty="0"/>
              <a:t>please wait at step 7 </a:t>
            </a:r>
            <a:r>
              <a:rPr lang="en-GB" dirty="0"/>
              <a:t>each time until I ask you to move on. If you don’t we can get out of sync and things get “complicated” **</a:t>
            </a:r>
          </a:p>
        </p:txBody>
      </p:sp>
    </p:spTree>
    <p:extLst>
      <p:ext uri="{BB962C8B-B14F-4D97-AF65-F5344CB8AC3E}">
        <p14:creationId xmlns:p14="http://schemas.microsoft.com/office/powerpoint/2010/main" val="2865761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90BF-1761-402D-9546-8BBC90E0EF42}"/>
              </a:ext>
            </a:extLst>
          </p:cNvPr>
          <p:cNvSpPr>
            <a:spLocks noGrp="1"/>
          </p:cNvSpPr>
          <p:nvPr>
            <p:ph type="title"/>
          </p:nvPr>
        </p:nvSpPr>
        <p:spPr>
          <a:xfrm>
            <a:off x="838200" y="365125"/>
            <a:ext cx="10515600" cy="1329451"/>
          </a:xfrm>
        </p:spPr>
        <p:txBody>
          <a:bodyPr>
            <a:normAutofit fontScale="90000"/>
          </a:bodyPr>
          <a:lstStyle/>
          <a:p>
            <a:r>
              <a:rPr lang="en-GB" dirty="0"/>
              <a:t>Switch back to your original branch and look at the commits</a:t>
            </a:r>
          </a:p>
        </p:txBody>
      </p:sp>
      <p:sp>
        <p:nvSpPr>
          <p:cNvPr id="3" name="Content Placeholder 2">
            <a:extLst>
              <a:ext uri="{FF2B5EF4-FFF2-40B4-BE49-F238E27FC236}">
                <a16:creationId xmlns:a16="http://schemas.microsoft.com/office/drawing/2014/main" id="{D3FDB0E1-CF53-4FE5-8676-1332403942B7}"/>
              </a:ext>
            </a:extLst>
          </p:cNvPr>
          <p:cNvSpPr>
            <a:spLocks noGrp="1"/>
          </p:cNvSpPr>
          <p:nvPr>
            <p:ph idx="1"/>
          </p:nvPr>
        </p:nvSpPr>
        <p:spPr>
          <a:xfrm>
            <a:off x="838200" y="2063692"/>
            <a:ext cx="10515600" cy="4113271"/>
          </a:xfrm>
        </p:spPr>
        <p:txBody>
          <a:bodyPr/>
          <a:lstStyle/>
          <a:p>
            <a:r>
              <a:rPr lang="en-GB" dirty="0"/>
              <a:t>Enter the command:</a:t>
            </a:r>
          </a:p>
          <a:p>
            <a:pPr algn="ctr"/>
            <a:r>
              <a:rPr lang="en-GB" sz="4800" dirty="0"/>
              <a:t>git log</a:t>
            </a:r>
          </a:p>
          <a:p>
            <a:pPr marL="0" indent="0">
              <a:buNone/>
            </a:pPr>
            <a:r>
              <a:rPr lang="en-GB" dirty="0"/>
              <a:t>You will now see a list of all the commits and for each one you will see:</a:t>
            </a:r>
          </a:p>
          <a:p>
            <a:pPr marL="457200" indent="-457200">
              <a:buFont typeface="+mj-lt"/>
              <a:buAutoNum type="arabicPeriod"/>
            </a:pPr>
            <a:r>
              <a:rPr lang="en-GB" dirty="0"/>
              <a:t>The git hash(id) </a:t>
            </a:r>
          </a:p>
          <a:p>
            <a:pPr marL="457200" indent="-457200">
              <a:buFont typeface="+mj-lt"/>
              <a:buAutoNum type="arabicPeriod"/>
            </a:pPr>
            <a:r>
              <a:rPr lang="en-GB" dirty="0"/>
              <a:t>The author, </a:t>
            </a:r>
          </a:p>
          <a:p>
            <a:pPr marL="457200" indent="-457200">
              <a:buFont typeface="+mj-lt"/>
              <a:buAutoNum type="arabicPeriod"/>
            </a:pPr>
            <a:r>
              <a:rPr lang="en-GB" dirty="0"/>
              <a:t>The date/time they made the commit and </a:t>
            </a:r>
          </a:p>
          <a:p>
            <a:pPr marL="457200" indent="-457200">
              <a:buFont typeface="+mj-lt"/>
              <a:buAutoNum type="arabicPeriod"/>
            </a:pPr>
            <a:r>
              <a:rPr lang="en-GB" dirty="0"/>
              <a:t>The commit message for each commit.</a:t>
            </a:r>
          </a:p>
          <a:p>
            <a:pPr marL="0" indent="0">
              <a:buNone/>
            </a:pPr>
            <a:r>
              <a:rPr lang="en-GB" dirty="0"/>
              <a:t>The letter q will help you leave the log if you are unable to enter a new command at the end of it.</a:t>
            </a:r>
          </a:p>
          <a:p>
            <a:endParaRPr lang="en-GB" dirty="0"/>
          </a:p>
        </p:txBody>
      </p:sp>
    </p:spTree>
    <p:extLst>
      <p:ext uri="{BB962C8B-B14F-4D97-AF65-F5344CB8AC3E}">
        <p14:creationId xmlns:p14="http://schemas.microsoft.com/office/powerpoint/2010/main" val="3733102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EFC7-67F7-497D-A609-A41AB7D01D5B}"/>
              </a:ext>
            </a:extLst>
          </p:cNvPr>
          <p:cNvSpPr>
            <a:spLocks noGrp="1"/>
          </p:cNvSpPr>
          <p:nvPr>
            <p:ph type="title"/>
          </p:nvPr>
        </p:nvSpPr>
        <p:spPr>
          <a:xfrm>
            <a:off x="838200" y="365125"/>
            <a:ext cx="10515600" cy="1388174"/>
          </a:xfrm>
        </p:spPr>
        <p:txBody>
          <a:bodyPr>
            <a:normAutofit/>
          </a:bodyPr>
          <a:lstStyle/>
          <a:p>
            <a:r>
              <a:rPr lang="en-GB" dirty="0"/>
              <a:t>Compare what you started with and what you have now.</a:t>
            </a:r>
          </a:p>
        </p:txBody>
      </p:sp>
      <p:sp>
        <p:nvSpPr>
          <p:cNvPr id="3" name="Content Placeholder 2">
            <a:extLst>
              <a:ext uri="{FF2B5EF4-FFF2-40B4-BE49-F238E27FC236}">
                <a16:creationId xmlns:a16="http://schemas.microsoft.com/office/drawing/2014/main" id="{2385530B-8791-4EFF-8FAA-55CAE6878651}"/>
              </a:ext>
            </a:extLst>
          </p:cNvPr>
          <p:cNvSpPr>
            <a:spLocks noGrp="1"/>
          </p:cNvSpPr>
          <p:nvPr>
            <p:ph idx="1"/>
          </p:nvPr>
        </p:nvSpPr>
        <p:spPr>
          <a:xfrm>
            <a:off x="838200" y="2130805"/>
            <a:ext cx="10515600" cy="4046158"/>
          </a:xfrm>
        </p:spPr>
        <p:txBody>
          <a:bodyPr/>
          <a:lstStyle/>
          <a:p>
            <a:r>
              <a:rPr lang="en-GB" dirty="0"/>
              <a:t>Enter the command:</a:t>
            </a:r>
          </a:p>
          <a:p>
            <a:pPr algn="ctr"/>
            <a:r>
              <a:rPr lang="en-GB" sz="4800" dirty="0"/>
              <a:t>git diff  &lt;First 5 Chars of Commit </a:t>
            </a:r>
            <a:r>
              <a:rPr lang="en-GB" sz="4800" dirty="0" err="1"/>
              <a:t>guid</a:t>
            </a:r>
            <a:r>
              <a:rPr lang="en-GB" sz="4800" dirty="0"/>
              <a:t> for first commit&gt; &lt;First 5 Chars of Commit </a:t>
            </a:r>
            <a:r>
              <a:rPr lang="en-GB" sz="4800" dirty="0" err="1"/>
              <a:t>guid</a:t>
            </a:r>
            <a:r>
              <a:rPr lang="en-GB" sz="4800" dirty="0"/>
              <a:t> for last commit&gt;</a:t>
            </a:r>
          </a:p>
          <a:p>
            <a:pPr algn="ctr"/>
            <a:r>
              <a:rPr lang="en-GB" sz="2800" dirty="0"/>
              <a:t>E.g. git diff a1b2c f4g5h</a:t>
            </a:r>
          </a:p>
        </p:txBody>
      </p:sp>
    </p:spTree>
    <p:extLst>
      <p:ext uri="{BB962C8B-B14F-4D97-AF65-F5344CB8AC3E}">
        <p14:creationId xmlns:p14="http://schemas.microsoft.com/office/powerpoint/2010/main" val="1434189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B1EF-977A-4BA8-8550-1A42ABB9D620}"/>
              </a:ext>
            </a:extLst>
          </p:cNvPr>
          <p:cNvSpPr>
            <a:spLocks noGrp="1"/>
          </p:cNvSpPr>
          <p:nvPr>
            <p:ph type="title"/>
          </p:nvPr>
        </p:nvSpPr>
        <p:spPr/>
        <p:txBody>
          <a:bodyPr>
            <a:normAutofit/>
          </a:bodyPr>
          <a:lstStyle/>
          <a:p>
            <a:r>
              <a:rPr lang="en-GB" dirty="0"/>
              <a:t>See the difference between branches</a:t>
            </a:r>
          </a:p>
        </p:txBody>
      </p:sp>
      <p:sp>
        <p:nvSpPr>
          <p:cNvPr id="3" name="Content Placeholder 2">
            <a:extLst>
              <a:ext uri="{FF2B5EF4-FFF2-40B4-BE49-F238E27FC236}">
                <a16:creationId xmlns:a16="http://schemas.microsoft.com/office/drawing/2014/main" id="{ECD64B63-94FA-475B-A52A-CAF4BBDF5716}"/>
              </a:ext>
            </a:extLst>
          </p:cNvPr>
          <p:cNvSpPr>
            <a:spLocks noGrp="1"/>
          </p:cNvSpPr>
          <p:nvPr>
            <p:ph idx="1"/>
          </p:nvPr>
        </p:nvSpPr>
        <p:spPr/>
        <p:txBody>
          <a:bodyPr>
            <a:normAutofit/>
          </a:bodyPr>
          <a:lstStyle/>
          <a:p>
            <a:r>
              <a:rPr lang="en-GB" dirty="0"/>
              <a:t>Enter the command:</a:t>
            </a:r>
          </a:p>
          <a:p>
            <a:pPr algn="ctr"/>
            <a:r>
              <a:rPr lang="en-GB" sz="4800" dirty="0"/>
              <a:t>git diff &lt;your branch name&gt; &lt;your partners branch name&gt;</a:t>
            </a:r>
          </a:p>
          <a:p>
            <a:pPr algn="ctr"/>
            <a:r>
              <a:rPr lang="en-GB" sz="2800" dirty="0"/>
              <a:t>E.g. git diff </a:t>
            </a:r>
            <a:r>
              <a:rPr lang="en-GB" sz="2800" dirty="0" err="1"/>
              <a:t>TomPrutz</a:t>
            </a:r>
            <a:r>
              <a:rPr lang="en-GB" sz="2800" dirty="0"/>
              <a:t> master</a:t>
            </a:r>
            <a:endParaRPr lang="en-GB" sz="4800" dirty="0"/>
          </a:p>
          <a:p>
            <a:r>
              <a:rPr lang="en-GB" dirty="0"/>
              <a:t>Remember you can use git log to see branches. </a:t>
            </a:r>
          </a:p>
        </p:txBody>
      </p:sp>
    </p:spTree>
    <p:extLst>
      <p:ext uri="{BB962C8B-B14F-4D97-AF65-F5344CB8AC3E}">
        <p14:creationId xmlns:p14="http://schemas.microsoft.com/office/powerpoint/2010/main" val="2764472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32C9-DA1F-41C4-99C8-3F987D99A014}"/>
              </a:ext>
            </a:extLst>
          </p:cNvPr>
          <p:cNvSpPr>
            <a:spLocks noGrp="1"/>
          </p:cNvSpPr>
          <p:nvPr>
            <p:ph type="title"/>
          </p:nvPr>
        </p:nvSpPr>
        <p:spPr>
          <a:xfrm>
            <a:off x="838200" y="365126"/>
            <a:ext cx="10515600" cy="1237172"/>
          </a:xfrm>
        </p:spPr>
        <p:txBody>
          <a:bodyPr>
            <a:normAutofit/>
          </a:bodyPr>
          <a:lstStyle/>
          <a:p>
            <a:r>
              <a:rPr lang="en-GB" dirty="0"/>
              <a:t>Azure DevOps </a:t>
            </a:r>
          </a:p>
        </p:txBody>
      </p:sp>
      <p:sp>
        <p:nvSpPr>
          <p:cNvPr id="3" name="Content Placeholder 2">
            <a:extLst>
              <a:ext uri="{FF2B5EF4-FFF2-40B4-BE49-F238E27FC236}">
                <a16:creationId xmlns:a16="http://schemas.microsoft.com/office/drawing/2014/main" id="{ABC5C276-E395-4530-B2FC-9279224CE88C}"/>
              </a:ext>
            </a:extLst>
          </p:cNvPr>
          <p:cNvSpPr>
            <a:spLocks noGrp="1"/>
          </p:cNvSpPr>
          <p:nvPr>
            <p:ph idx="1"/>
          </p:nvPr>
        </p:nvSpPr>
        <p:spPr>
          <a:xfrm>
            <a:off x="838200" y="1812023"/>
            <a:ext cx="10515600" cy="4364940"/>
          </a:xfrm>
        </p:spPr>
        <p:txBody>
          <a:bodyPr/>
          <a:lstStyle/>
          <a:p>
            <a:r>
              <a:rPr lang="en-GB" sz="2800" dirty="0"/>
              <a:t>As we can see this is not a great way of reviewing changes. Azure DevOps provides a much better interface for the same thing.</a:t>
            </a:r>
          </a:p>
          <a:p>
            <a:r>
              <a:rPr lang="en-GB" sz="2800" dirty="0"/>
              <a:t>Follow this link back to the repo:</a:t>
            </a:r>
          </a:p>
          <a:p>
            <a:r>
              <a:rPr lang="en-GB" sz="2800" dirty="0">
                <a:hlinkClick r:id="rId2"/>
              </a:rPr>
              <a:t>https://dev.azure.com/ordnancesurvey/common-engineering-training/_git/GitTraining</a:t>
            </a:r>
            <a:endParaRPr lang="en-GB" sz="2800" dirty="0"/>
          </a:p>
          <a:p>
            <a:r>
              <a:rPr lang="en-GB" sz="2800" dirty="0"/>
              <a:t>Then on the left click on pull request.</a:t>
            </a:r>
          </a:p>
          <a:p>
            <a:endParaRPr lang="en-GB" sz="2800" dirty="0"/>
          </a:p>
          <a:p>
            <a:endParaRPr lang="en-GB" dirty="0"/>
          </a:p>
        </p:txBody>
      </p:sp>
    </p:spTree>
    <p:extLst>
      <p:ext uri="{BB962C8B-B14F-4D97-AF65-F5344CB8AC3E}">
        <p14:creationId xmlns:p14="http://schemas.microsoft.com/office/powerpoint/2010/main" val="4023776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773A-BC99-4C55-9FF2-A6CF72C7C152}"/>
              </a:ext>
            </a:extLst>
          </p:cNvPr>
          <p:cNvSpPr>
            <a:spLocks noGrp="1"/>
          </p:cNvSpPr>
          <p:nvPr>
            <p:ph type="title"/>
          </p:nvPr>
        </p:nvSpPr>
        <p:spPr>
          <a:xfrm>
            <a:off x="838200" y="365126"/>
            <a:ext cx="10515600" cy="1237172"/>
          </a:xfrm>
        </p:spPr>
        <p:txBody>
          <a:bodyPr>
            <a:normAutofit/>
          </a:bodyPr>
          <a:lstStyle/>
          <a:p>
            <a:r>
              <a:rPr lang="en-GB" dirty="0"/>
              <a:t>Create a pull request</a:t>
            </a:r>
          </a:p>
        </p:txBody>
      </p:sp>
      <p:sp>
        <p:nvSpPr>
          <p:cNvPr id="3" name="Content Placeholder 2">
            <a:extLst>
              <a:ext uri="{FF2B5EF4-FFF2-40B4-BE49-F238E27FC236}">
                <a16:creationId xmlns:a16="http://schemas.microsoft.com/office/drawing/2014/main" id="{ED44A130-8D15-4C89-A3C8-DF807A6A02B9}"/>
              </a:ext>
            </a:extLst>
          </p:cNvPr>
          <p:cNvSpPr>
            <a:spLocks noGrp="1"/>
          </p:cNvSpPr>
          <p:nvPr>
            <p:ph idx="1"/>
          </p:nvPr>
        </p:nvSpPr>
        <p:spPr>
          <a:xfrm>
            <a:off x="838200" y="2139193"/>
            <a:ext cx="10515600" cy="4037769"/>
          </a:xfrm>
        </p:spPr>
        <p:txBody>
          <a:bodyPr>
            <a:normAutofit lnSpcReduction="10000"/>
          </a:bodyPr>
          <a:lstStyle/>
          <a:p>
            <a:pPr marL="514350" indent="-514350">
              <a:buFont typeface="+mj-lt"/>
              <a:buAutoNum type="arabicPeriod"/>
            </a:pPr>
            <a:r>
              <a:rPr lang="en-GB" sz="2800" dirty="0"/>
              <a:t>Click the new pull request button in the upper right portion of the screen.</a:t>
            </a:r>
          </a:p>
          <a:p>
            <a:pPr marL="514350" indent="-514350">
              <a:buFont typeface="+mj-lt"/>
              <a:buAutoNum type="arabicPeriod"/>
            </a:pPr>
            <a:r>
              <a:rPr lang="en-GB" sz="2800" dirty="0"/>
              <a:t>On the next screen under the heading New pull request there are two branch drop downs. </a:t>
            </a:r>
          </a:p>
          <a:p>
            <a:pPr marL="514350" indent="-514350">
              <a:buFont typeface="+mj-lt"/>
              <a:buAutoNum type="arabicPeriod"/>
            </a:pPr>
            <a:r>
              <a:rPr lang="en-GB" sz="2800" dirty="0"/>
              <a:t>Select the first one as your branch and the second one as master. </a:t>
            </a:r>
          </a:p>
          <a:p>
            <a:pPr marL="514350" indent="-514350">
              <a:buFont typeface="+mj-lt"/>
              <a:buAutoNum type="arabicPeriod"/>
            </a:pPr>
            <a:r>
              <a:rPr lang="en-GB" sz="2800" dirty="0"/>
              <a:t>Add a title and description.</a:t>
            </a:r>
          </a:p>
          <a:p>
            <a:pPr marL="514350" indent="-514350">
              <a:buFont typeface="+mj-lt"/>
              <a:buAutoNum type="arabicPeriod"/>
            </a:pPr>
            <a:r>
              <a:rPr lang="en-GB" sz="2800" dirty="0"/>
              <a:t>Under reviewers add your partner.</a:t>
            </a:r>
          </a:p>
          <a:p>
            <a:pPr marL="514350" indent="-514350">
              <a:buFont typeface="+mj-lt"/>
              <a:buAutoNum type="arabicPeriod"/>
            </a:pPr>
            <a:r>
              <a:rPr lang="en-GB" sz="2800" dirty="0"/>
              <a:t>Create the pull request.</a:t>
            </a:r>
          </a:p>
        </p:txBody>
      </p:sp>
    </p:spTree>
    <p:extLst>
      <p:ext uri="{BB962C8B-B14F-4D97-AF65-F5344CB8AC3E}">
        <p14:creationId xmlns:p14="http://schemas.microsoft.com/office/powerpoint/2010/main" val="1348660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228C-BC0F-4A04-9071-732A52915479}"/>
              </a:ext>
            </a:extLst>
          </p:cNvPr>
          <p:cNvSpPr>
            <a:spLocks noGrp="1"/>
          </p:cNvSpPr>
          <p:nvPr>
            <p:ph type="title"/>
          </p:nvPr>
        </p:nvSpPr>
        <p:spPr/>
        <p:txBody>
          <a:bodyPr/>
          <a:lstStyle/>
          <a:p>
            <a:r>
              <a:rPr lang="en-GB" dirty="0"/>
              <a:t>Git Repository (repo)</a:t>
            </a:r>
          </a:p>
        </p:txBody>
      </p:sp>
      <p:sp>
        <p:nvSpPr>
          <p:cNvPr id="3" name="Content Placeholder 2">
            <a:extLst>
              <a:ext uri="{FF2B5EF4-FFF2-40B4-BE49-F238E27FC236}">
                <a16:creationId xmlns:a16="http://schemas.microsoft.com/office/drawing/2014/main" id="{9AD653C9-2C6F-4181-8FAF-0C86E164A2C3}"/>
              </a:ext>
            </a:extLst>
          </p:cNvPr>
          <p:cNvSpPr>
            <a:spLocks noGrp="1"/>
          </p:cNvSpPr>
          <p:nvPr>
            <p:ph idx="1"/>
          </p:nvPr>
        </p:nvSpPr>
        <p:spPr/>
        <p:txBody>
          <a:bodyPr/>
          <a:lstStyle/>
          <a:p>
            <a:r>
              <a:rPr lang="en-GB" sz="2400" dirty="0"/>
              <a:t>The Git repository is the storage folder where files and the tracking data for changes to them are stored.</a:t>
            </a:r>
          </a:p>
          <a:p>
            <a:r>
              <a:rPr lang="en-GB" sz="2400" dirty="0"/>
              <a:t>Repository's can be hosted in numerous places as well as be maintained on a single device.</a:t>
            </a:r>
          </a:p>
          <a:p>
            <a:r>
              <a:rPr lang="en-GB" sz="2400" dirty="0"/>
              <a:t>In this course we will interact with a repository stored in Azure DevOps.</a:t>
            </a:r>
          </a:p>
          <a:p>
            <a:pPr marL="0" indent="0">
              <a:buNone/>
            </a:pPr>
            <a:endParaRPr lang="en-GB" dirty="0"/>
          </a:p>
        </p:txBody>
      </p:sp>
    </p:spTree>
    <p:extLst>
      <p:ext uri="{BB962C8B-B14F-4D97-AF65-F5344CB8AC3E}">
        <p14:creationId xmlns:p14="http://schemas.microsoft.com/office/powerpoint/2010/main" val="2519428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4544-2377-49E5-93AF-5F068C5E6209}"/>
              </a:ext>
            </a:extLst>
          </p:cNvPr>
          <p:cNvSpPr>
            <a:spLocks noGrp="1"/>
          </p:cNvSpPr>
          <p:nvPr>
            <p:ph type="title"/>
          </p:nvPr>
        </p:nvSpPr>
        <p:spPr>
          <a:xfrm>
            <a:off x="838200" y="365125"/>
            <a:ext cx="10515600" cy="1203616"/>
          </a:xfrm>
        </p:spPr>
        <p:txBody>
          <a:bodyPr>
            <a:normAutofit/>
          </a:bodyPr>
          <a:lstStyle/>
          <a:p>
            <a:r>
              <a:rPr lang="en-GB" dirty="0"/>
              <a:t>Review the pull request assigned to you.</a:t>
            </a:r>
          </a:p>
        </p:txBody>
      </p:sp>
      <p:sp>
        <p:nvSpPr>
          <p:cNvPr id="3" name="Content Placeholder 2">
            <a:extLst>
              <a:ext uri="{FF2B5EF4-FFF2-40B4-BE49-F238E27FC236}">
                <a16:creationId xmlns:a16="http://schemas.microsoft.com/office/drawing/2014/main" id="{1CBE7C82-877A-4EDB-BF76-B800812F798A}"/>
              </a:ext>
            </a:extLst>
          </p:cNvPr>
          <p:cNvSpPr>
            <a:spLocks noGrp="1"/>
          </p:cNvSpPr>
          <p:nvPr>
            <p:ph idx="1"/>
          </p:nvPr>
        </p:nvSpPr>
        <p:spPr>
          <a:xfrm>
            <a:off x="838200" y="1954635"/>
            <a:ext cx="10515600" cy="4255884"/>
          </a:xfrm>
        </p:spPr>
        <p:txBody>
          <a:bodyPr>
            <a:normAutofit/>
          </a:bodyPr>
          <a:lstStyle/>
          <a:p>
            <a:pPr marL="457200" indent="-457200">
              <a:buFont typeface="+mj-lt"/>
              <a:buAutoNum type="arabicPeriod"/>
            </a:pPr>
            <a:r>
              <a:rPr lang="en-GB" sz="1800" dirty="0">
                <a:solidFill>
                  <a:schemeClr val="tx1"/>
                </a:solidFill>
              </a:rPr>
              <a:t>Click pull requests on the left.</a:t>
            </a:r>
          </a:p>
          <a:p>
            <a:pPr marL="457200" indent="-457200">
              <a:buFont typeface="+mj-lt"/>
              <a:buAutoNum type="arabicPeriod"/>
            </a:pPr>
            <a:r>
              <a:rPr lang="en-GB" sz="1800" dirty="0">
                <a:solidFill>
                  <a:schemeClr val="tx1"/>
                </a:solidFill>
              </a:rPr>
              <a:t>You will see the pull request you created under mine and you may see a second one assigned to you. If not go to active and look down the list to find the one assigned to you.</a:t>
            </a:r>
          </a:p>
          <a:p>
            <a:pPr marL="457200" indent="-457200">
              <a:buFont typeface="+mj-lt"/>
              <a:buAutoNum type="arabicPeriod"/>
            </a:pPr>
            <a:r>
              <a:rPr lang="en-GB" sz="1800" dirty="0">
                <a:solidFill>
                  <a:schemeClr val="tx1"/>
                </a:solidFill>
              </a:rPr>
              <a:t>Click on the pull request and take a look at it:</a:t>
            </a:r>
          </a:p>
          <a:p>
            <a:pPr lvl="1">
              <a:buFont typeface="Wingdings" panose="05000000000000000000" pitchFamily="2" charset="2"/>
              <a:buChar char="Ø"/>
            </a:pPr>
            <a:r>
              <a:rPr lang="en-GB" dirty="0">
                <a:solidFill>
                  <a:schemeClr val="tx1"/>
                </a:solidFill>
              </a:rPr>
              <a:t>Overview gives you an idea of what processes have been completed, who is assigned to it etc... </a:t>
            </a:r>
          </a:p>
          <a:p>
            <a:pPr lvl="1">
              <a:buFont typeface="Wingdings" panose="05000000000000000000" pitchFamily="2" charset="2"/>
              <a:buChar char="Ø"/>
            </a:pPr>
            <a:r>
              <a:rPr lang="en-GB" dirty="0">
                <a:solidFill>
                  <a:schemeClr val="tx1"/>
                </a:solidFill>
              </a:rPr>
              <a:t>Files shows you the various files and folders that differ between the two branches. </a:t>
            </a:r>
          </a:p>
          <a:p>
            <a:pPr lvl="1">
              <a:buFont typeface="Wingdings" panose="05000000000000000000" pitchFamily="2" charset="2"/>
              <a:buChar char="Ø"/>
            </a:pPr>
            <a:r>
              <a:rPr lang="en-GB" dirty="0">
                <a:solidFill>
                  <a:schemeClr val="tx1"/>
                </a:solidFill>
              </a:rPr>
              <a:t>Updates will show you any changes since the PR was created. </a:t>
            </a:r>
          </a:p>
          <a:p>
            <a:pPr lvl="1">
              <a:buFont typeface="Wingdings" panose="05000000000000000000" pitchFamily="2" charset="2"/>
              <a:buChar char="Ø"/>
            </a:pPr>
            <a:r>
              <a:rPr lang="en-GB" dirty="0">
                <a:solidFill>
                  <a:schemeClr val="tx1"/>
                </a:solidFill>
              </a:rPr>
              <a:t>Commits shows you all the commits that make up the PR.</a:t>
            </a:r>
            <a:endParaRPr lang="en-GB" sz="1800" dirty="0">
              <a:solidFill>
                <a:schemeClr val="tx1"/>
              </a:solidFill>
            </a:endParaRPr>
          </a:p>
          <a:p>
            <a:pPr marL="201168" lvl="1" indent="0">
              <a:buNone/>
            </a:pPr>
            <a:r>
              <a:rPr lang="en-GB" dirty="0">
                <a:solidFill>
                  <a:schemeClr val="tx1"/>
                </a:solidFill>
              </a:rPr>
              <a:t>Files is useful because you can review changes and leave comments/feedback/suggestions. </a:t>
            </a:r>
          </a:p>
          <a:p>
            <a:pPr marL="457200" indent="-457200">
              <a:buFont typeface="+mj-lt"/>
              <a:buAutoNum type="arabicPeriod" startAt="4"/>
            </a:pPr>
            <a:r>
              <a:rPr lang="en-GB" sz="1800" dirty="0">
                <a:solidFill>
                  <a:schemeClr val="tx1"/>
                </a:solidFill>
              </a:rPr>
              <a:t>Leave a comment (it doesn’t matter what the actual comment is) on one of the files, then click approve on the overview screen.</a:t>
            </a:r>
          </a:p>
          <a:p>
            <a:endParaRPr lang="en-GB" dirty="0"/>
          </a:p>
        </p:txBody>
      </p:sp>
    </p:spTree>
    <p:extLst>
      <p:ext uri="{BB962C8B-B14F-4D97-AF65-F5344CB8AC3E}">
        <p14:creationId xmlns:p14="http://schemas.microsoft.com/office/powerpoint/2010/main" val="209928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F1CCD-50C0-42F5-841D-8CF33BAD8086}"/>
              </a:ext>
            </a:extLst>
          </p:cNvPr>
          <p:cNvSpPr>
            <a:spLocks noGrp="1"/>
          </p:cNvSpPr>
          <p:nvPr>
            <p:ph type="title"/>
          </p:nvPr>
        </p:nvSpPr>
        <p:spPr/>
        <p:txBody>
          <a:bodyPr>
            <a:normAutofit/>
          </a:bodyPr>
          <a:lstStyle/>
          <a:p>
            <a:r>
              <a:rPr lang="en-GB" dirty="0"/>
              <a:t>Review your own pull request</a:t>
            </a:r>
          </a:p>
        </p:txBody>
      </p:sp>
      <p:sp>
        <p:nvSpPr>
          <p:cNvPr id="3" name="Content Placeholder 2">
            <a:extLst>
              <a:ext uri="{FF2B5EF4-FFF2-40B4-BE49-F238E27FC236}">
                <a16:creationId xmlns:a16="http://schemas.microsoft.com/office/drawing/2014/main" id="{B219DECC-AF88-478E-9EDF-C963452180E6}"/>
              </a:ext>
            </a:extLst>
          </p:cNvPr>
          <p:cNvSpPr>
            <a:spLocks noGrp="1"/>
          </p:cNvSpPr>
          <p:nvPr>
            <p:ph idx="1"/>
          </p:nvPr>
        </p:nvSpPr>
        <p:spPr/>
        <p:txBody>
          <a:bodyPr/>
          <a:lstStyle/>
          <a:p>
            <a:r>
              <a:rPr lang="en-GB" dirty="0"/>
              <a:t>Go to pull requests again, click on mine and open the pull request you created.</a:t>
            </a:r>
          </a:p>
          <a:p>
            <a:r>
              <a:rPr lang="en-GB" dirty="0"/>
              <a:t>Find the comment and review it. </a:t>
            </a:r>
          </a:p>
          <a:p>
            <a:r>
              <a:rPr lang="en-GB" dirty="0"/>
              <a:t>Click resolve and then click complete. </a:t>
            </a:r>
          </a:p>
          <a:p>
            <a:r>
              <a:rPr lang="en-GB" dirty="0"/>
              <a:t>In many cases completing a PR will trigger a pipeline to update/deploy an application.</a:t>
            </a:r>
          </a:p>
          <a:p>
            <a:endParaRPr lang="en-GB" dirty="0"/>
          </a:p>
        </p:txBody>
      </p:sp>
    </p:spTree>
    <p:extLst>
      <p:ext uri="{BB962C8B-B14F-4D97-AF65-F5344CB8AC3E}">
        <p14:creationId xmlns:p14="http://schemas.microsoft.com/office/powerpoint/2010/main" val="3153010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FC4C-F2A2-40E7-A00E-B8EA580412F0}"/>
              </a:ext>
            </a:extLst>
          </p:cNvPr>
          <p:cNvSpPr>
            <a:spLocks noGrp="1"/>
          </p:cNvSpPr>
          <p:nvPr>
            <p:ph type="title"/>
          </p:nvPr>
        </p:nvSpPr>
        <p:spPr/>
        <p:txBody>
          <a:bodyPr>
            <a:normAutofit/>
          </a:bodyPr>
          <a:lstStyle/>
          <a:p>
            <a:r>
              <a:rPr lang="en-GB" dirty="0"/>
              <a:t>Pull down master</a:t>
            </a:r>
          </a:p>
        </p:txBody>
      </p:sp>
      <p:sp>
        <p:nvSpPr>
          <p:cNvPr id="3" name="Content Placeholder 2">
            <a:extLst>
              <a:ext uri="{FF2B5EF4-FFF2-40B4-BE49-F238E27FC236}">
                <a16:creationId xmlns:a16="http://schemas.microsoft.com/office/drawing/2014/main" id="{8BE21EDD-0942-4F42-908C-43A98487FA08}"/>
              </a:ext>
            </a:extLst>
          </p:cNvPr>
          <p:cNvSpPr>
            <a:spLocks noGrp="1"/>
          </p:cNvSpPr>
          <p:nvPr>
            <p:ph idx="1"/>
          </p:nvPr>
        </p:nvSpPr>
        <p:spPr/>
        <p:txBody>
          <a:bodyPr/>
          <a:lstStyle/>
          <a:p>
            <a:r>
              <a:rPr lang="en-GB" dirty="0"/>
              <a:t>Once everyone has completed their pull requests we will update our local repo to bring it in line with the remote.</a:t>
            </a:r>
          </a:p>
          <a:p>
            <a:pPr marL="0" indent="0">
              <a:buNone/>
            </a:pPr>
            <a:r>
              <a:rPr lang="en-GB" dirty="0"/>
              <a:t>In Git Bash switch to master and pull down. </a:t>
            </a:r>
          </a:p>
          <a:p>
            <a:pPr marL="0" indent="0">
              <a:buNone/>
            </a:pPr>
            <a:r>
              <a:rPr lang="en-GB" dirty="0"/>
              <a:t>Now go to the repo in file explorer and you should see everyone's file.</a:t>
            </a:r>
          </a:p>
          <a:p>
            <a:pPr marL="0" indent="0">
              <a:buNone/>
            </a:pPr>
            <a:r>
              <a:rPr lang="en-GB" dirty="0"/>
              <a:t>You now have a full up to date copy of everything you have done.</a:t>
            </a:r>
          </a:p>
          <a:p>
            <a:pPr marL="0" indent="0">
              <a:buNone/>
            </a:pPr>
            <a:r>
              <a:rPr lang="en-GB" dirty="0"/>
              <a:t>Now delete the entire git training repo folder. If you have a recycle bin empty the contents from there.</a:t>
            </a:r>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194922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7E5D-06F1-4A7F-A0FE-CA74A3DC161D}"/>
              </a:ext>
            </a:extLst>
          </p:cNvPr>
          <p:cNvSpPr>
            <a:spLocks noGrp="1"/>
          </p:cNvSpPr>
          <p:nvPr>
            <p:ph type="title"/>
          </p:nvPr>
        </p:nvSpPr>
        <p:spPr/>
        <p:txBody>
          <a:bodyPr>
            <a:normAutofit/>
          </a:bodyPr>
          <a:lstStyle/>
          <a:p>
            <a:r>
              <a:rPr lang="en-GB" dirty="0">
                <a:solidFill>
                  <a:schemeClr val="tx1"/>
                </a:solidFill>
              </a:rPr>
              <a:t>Disaster</a:t>
            </a:r>
          </a:p>
        </p:txBody>
      </p:sp>
      <p:sp>
        <p:nvSpPr>
          <p:cNvPr id="3" name="Content Placeholder 2">
            <a:extLst>
              <a:ext uri="{FF2B5EF4-FFF2-40B4-BE49-F238E27FC236}">
                <a16:creationId xmlns:a16="http://schemas.microsoft.com/office/drawing/2014/main" id="{163E7CFA-980B-4B41-BC9A-547981A40E9E}"/>
              </a:ext>
            </a:extLst>
          </p:cNvPr>
          <p:cNvSpPr>
            <a:spLocks noGrp="1"/>
          </p:cNvSpPr>
          <p:nvPr>
            <p:ph idx="1"/>
          </p:nvPr>
        </p:nvSpPr>
        <p:spPr/>
        <p:txBody>
          <a:bodyPr>
            <a:normAutofit lnSpcReduction="10000"/>
          </a:bodyPr>
          <a:lstStyle/>
          <a:p>
            <a:r>
              <a:rPr lang="en-GB" dirty="0"/>
              <a:t>It turns out you needed some of those things you just deleted.</a:t>
            </a:r>
          </a:p>
          <a:p>
            <a:r>
              <a:rPr lang="en-GB" dirty="0"/>
              <a:t>No problem. Return to DevOps, get the link to clone and clone the repo down (git clone &lt;link&gt;) to you repo’s folder. You now have everything available again. </a:t>
            </a:r>
          </a:p>
          <a:p>
            <a:r>
              <a:rPr lang="en-GB" dirty="0"/>
              <a:t>This is a reminder that until you push up nothing you have done locally effects the remote and until you pull down nothing changed in the remote changes locally.</a:t>
            </a:r>
          </a:p>
          <a:p>
            <a:r>
              <a:rPr lang="en-GB" dirty="0"/>
              <a:t>It is good practice not to push directly to master. Instead push on your own branch, create a pull request, have it reviewed and then merge it in. This helps protect master as the working up to date branch. </a:t>
            </a:r>
          </a:p>
          <a:p>
            <a:r>
              <a:rPr lang="en-GB" dirty="0"/>
              <a:t>There are settings that can be used to prevent pushing directly to master.</a:t>
            </a:r>
          </a:p>
          <a:p>
            <a:r>
              <a:rPr lang="en-GB" dirty="0"/>
              <a:t>You can also revert to specific commits. If you end up messing up a document, deleting things by accident or just generally break things you can revert everything back to the state it was in at any commit. This makes regularly commits with useful messages very good practice.</a:t>
            </a:r>
          </a:p>
        </p:txBody>
      </p:sp>
    </p:spTree>
    <p:extLst>
      <p:ext uri="{BB962C8B-B14F-4D97-AF65-F5344CB8AC3E}">
        <p14:creationId xmlns:p14="http://schemas.microsoft.com/office/powerpoint/2010/main" val="2707123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2743-37C0-461A-831D-BB7D26078E85}"/>
              </a:ext>
            </a:extLst>
          </p:cNvPr>
          <p:cNvSpPr>
            <a:spLocks noGrp="1"/>
          </p:cNvSpPr>
          <p:nvPr>
            <p:ph type="title"/>
          </p:nvPr>
        </p:nvSpPr>
        <p:spPr/>
        <p:txBody>
          <a:bodyPr/>
          <a:lstStyle/>
          <a:p>
            <a:r>
              <a:rPr lang="en-GB" dirty="0"/>
              <a:t>All done – any questions?</a:t>
            </a:r>
          </a:p>
        </p:txBody>
      </p:sp>
      <p:sp>
        <p:nvSpPr>
          <p:cNvPr id="3" name="Content Placeholder 2">
            <a:extLst>
              <a:ext uri="{FF2B5EF4-FFF2-40B4-BE49-F238E27FC236}">
                <a16:creationId xmlns:a16="http://schemas.microsoft.com/office/drawing/2014/main" id="{904359F1-1AA4-42CB-ADF1-A63AA965EC53}"/>
              </a:ext>
            </a:extLst>
          </p:cNvPr>
          <p:cNvSpPr>
            <a:spLocks noGrp="1"/>
          </p:cNvSpPr>
          <p:nvPr>
            <p:ph idx="1"/>
          </p:nvPr>
        </p:nvSpPr>
        <p:spPr/>
        <p:txBody>
          <a:bodyPr/>
          <a:lstStyle/>
          <a:p>
            <a:endParaRPr lang="en-GB" dirty="0"/>
          </a:p>
          <a:p>
            <a:r>
              <a:rPr lang="en-GB" dirty="0"/>
              <a:t>Don’t forget there is the cheat sheet in the repo.</a:t>
            </a:r>
          </a:p>
          <a:p>
            <a:endParaRPr lang="en-GB" dirty="0"/>
          </a:p>
        </p:txBody>
      </p:sp>
    </p:spTree>
    <p:extLst>
      <p:ext uri="{BB962C8B-B14F-4D97-AF65-F5344CB8AC3E}">
        <p14:creationId xmlns:p14="http://schemas.microsoft.com/office/powerpoint/2010/main" val="225140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5DEF-8C86-4AA1-8B1E-D6AB7EB74C2D}"/>
              </a:ext>
            </a:extLst>
          </p:cNvPr>
          <p:cNvSpPr>
            <a:spLocks noGrp="1"/>
          </p:cNvSpPr>
          <p:nvPr>
            <p:ph type="title"/>
          </p:nvPr>
        </p:nvSpPr>
        <p:spPr/>
        <p:txBody>
          <a:bodyPr/>
          <a:lstStyle/>
          <a:p>
            <a:r>
              <a:rPr lang="en-GB" dirty="0"/>
              <a:t>Git hands on</a:t>
            </a:r>
          </a:p>
        </p:txBody>
      </p:sp>
      <p:sp>
        <p:nvSpPr>
          <p:cNvPr id="3" name="Content Placeholder 2">
            <a:extLst>
              <a:ext uri="{FF2B5EF4-FFF2-40B4-BE49-F238E27FC236}">
                <a16:creationId xmlns:a16="http://schemas.microsoft.com/office/drawing/2014/main" id="{572EB385-3DCB-4A81-91B2-61276D0DFD46}"/>
              </a:ext>
            </a:extLst>
          </p:cNvPr>
          <p:cNvSpPr>
            <a:spLocks noGrp="1"/>
          </p:cNvSpPr>
          <p:nvPr>
            <p:ph idx="1"/>
          </p:nvPr>
        </p:nvSpPr>
        <p:spPr/>
        <p:txBody>
          <a:bodyPr/>
          <a:lstStyle/>
          <a:p>
            <a:r>
              <a:rPr lang="en-GB" dirty="0"/>
              <a:t>Heads up/basic instructions</a:t>
            </a:r>
          </a:p>
          <a:p>
            <a:r>
              <a:rPr lang="en-GB" dirty="0"/>
              <a:t>We are now going to work step by step to see how git works in a practical manner:</a:t>
            </a:r>
          </a:p>
          <a:p>
            <a:r>
              <a:rPr lang="en-GB" dirty="0"/>
              <a:t>1. Please avoid the urge to jump ahead, as tempting as it may be.</a:t>
            </a:r>
          </a:p>
          <a:p>
            <a:r>
              <a:rPr lang="en-GB" dirty="0"/>
              <a:t>2. At various points I will ask if everyone is up to date before we move on. </a:t>
            </a:r>
            <a:r>
              <a:rPr lang="en-GB" b="1" dirty="0"/>
              <a:t>Please</a:t>
            </a:r>
            <a:r>
              <a:rPr lang="en-GB" dirty="0"/>
              <a:t> say if you are not, everyone moves at different speeds and we have plenty of time. Catching you up if you stay quiet and fall behind is far more disruptive than just waiting at a good point until everyone is ready.</a:t>
            </a:r>
          </a:p>
          <a:p>
            <a:r>
              <a:rPr lang="en-GB" dirty="0"/>
              <a:t>3. On many slides I will give you the command and then an example underneath for if I was entering the command. Use both of these to make sure you are getting the correct syntax.</a:t>
            </a:r>
          </a:p>
          <a:p>
            <a:r>
              <a:rPr lang="en-GB" dirty="0"/>
              <a:t>4. At the end you will have access </a:t>
            </a:r>
            <a:r>
              <a:rPr lang="en-GB"/>
              <a:t>to a cheat </a:t>
            </a:r>
            <a:r>
              <a:rPr lang="en-GB" dirty="0"/>
              <a:t>sheet and a copy of this PowerPoint so don’t worry about trying to take notes as well.</a:t>
            </a:r>
          </a:p>
        </p:txBody>
      </p:sp>
    </p:spTree>
    <p:extLst>
      <p:ext uri="{BB962C8B-B14F-4D97-AF65-F5344CB8AC3E}">
        <p14:creationId xmlns:p14="http://schemas.microsoft.com/office/powerpoint/2010/main" val="115480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9953-F1A9-4DFE-B623-5CBB78E172D1}"/>
              </a:ext>
            </a:extLst>
          </p:cNvPr>
          <p:cNvSpPr>
            <a:spLocks noGrp="1"/>
          </p:cNvSpPr>
          <p:nvPr>
            <p:ph type="title"/>
          </p:nvPr>
        </p:nvSpPr>
        <p:spPr/>
        <p:txBody>
          <a:bodyPr/>
          <a:lstStyle/>
          <a:p>
            <a:r>
              <a:rPr lang="en-GB" dirty="0"/>
              <a:t>Navigate your context to Git training</a:t>
            </a:r>
          </a:p>
        </p:txBody>
      </p:sp>
      <p:sp>
        <p:nvSpPr>
          <p:cNvPr id="3" name="Content Placeholder 2">
            <a:extLst>
              <a:ext uri="{FF2B5EF4-FFF2-40B4-BE49-F238E27FC236}">
                <a16:creationId xmlns:a16="http://schemas.microsoft.com/office/drawing/2014/main" id="{4EBA21CF-B96A-4E96-AC94-ED1AE8F7BAEC}"/>
              </a:ext>
            </a:extLst>
          </p:cNvPr>
          <p:cNvSpPr>
            <a:spLocks noGrp="1"/>
          </p:cNvSpPr>
          <p:nvPr>
            <p:ph idx="1"/>
          </p:nvPr>
        </p:nvSpPr>
        <p:spPr/>
        <p:txBody>
          <a:bodyPr/>
          <a:lstStyle/>
          <a:p>
            <a:r>
              <a:rPr lang="en-GB" dirty="0"/>
              <a:t>Enter the command:</a:t>
            </a:r>
          </a:p>
          <a:p>
            <a:endParaRPr lang="en-GB" dirty="0"/>
          </a:p>
          <a:p>
            <a:pPr marL="0" indent="0" algn="ctr">
              <a:buNone/>
            </a:pPr>
            <a:r>
              <a:rPr lang="en-GB" sz="3600" dirty="0"/>
              <a:t>Open a file explorer window and navigate to where you saved your Git Training Repo. Open the repo folder, right click and select Git Bash here.</a:t>
            </a:r>
          </a:p>
          <a:p>
            <a:pPr marL="0" indent="0" algn="ctr">
              <a:buNone/>
            </a:pPr>
            <a:endParaRPr lang="en-GB" sz="3600" dirty="0"/>
          </a:p>
        </p:txBody>
      </p:sp>
    </p:spTree>
    <p:extLst>
      <p:ext uri="{BB962C8B-B14F-4D97-AF65-F5344CB8AC3E}">
        <p14:creationId xmlns:p14="http://schemas.microsoft.com/office/powerpoint/2010/main" val="230453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46C3-13F6-4E7D-B4C9-3CF567D0842B}"/>
              </a:ext>
            </a:extLst>
          </p:cNvPr>
          <p:cNvSpPr>
            <a:spLocks noGrp="1"/>
          </p:cNvSpPr>
          <p:nvPr>
            <p:ph type="title"/>
          </p:nvPr>
        </p:nvSpPr>
        <p:spPr>
          <a:xfrm>
            <a:off x="1097280" y="286603"/>
            <a:ext cx="10058400" cy="1240193"/>
          </a:xfrm>
        </p:spPr>
        <p:txBody>
          <a:bodyPr/>
          <a:lstStyle/>
          <a:p>
            <a:r>
              <a:rPr lang="en-GB" dirty="0"/>
              <a:t>Git Window</a:t>
            </a:r>
          </a:p>
        </p:txBody>
      </p:sp>
      <p:pic>
        <p:nvPicPr>
          <p:cNvPr id="5" name="Content Placeholder 4">
            <a:extLst>
              <a:ext uri="{FF2B5EF4-FFF2-40B4-BE49-F238E27FC236}">
                <a16:creationId xmlns:a16="http://schemas.microsoft.com/office/drawing/2014/main" id="{151B4BC5-AEB3-4C8F-958B-D56191D1BE1F}"/>
              </a:ext>
            </a:extLst>
          </p:cNvPr>
          <p:cNvPicPr>
            <a:picLocks noGrp="1" noChangeAspect="1"/>
          </p:cNvPicPr>
          <p:nvPr>
            <p:ph idx="1"/>
          </p:nvPr>
        </p:nvPicPr>
        <p:blipFill rotWithShape="1">
          <a:blip r:embed="rId2"/>
          <a:srcRect b="56523"/>
          <a:stretch/>
        </p:blipFill>
        <p:spPr>
          <a:xfrm>
            <a:off x="2114106" y="1946247"/>
            <a:ext cx="7963787" cy="2248248"/>
          </a:xfrm>
        </p:spPr>
      </p:pic>
      <p:sp>
        <p:nvSpPr>
          <p:cNvPr id="6" name="TextBox 5">
            <a:extLst>
              <a:ext uri="{FF2B5EF4-FFF2-40B4-BE49-F238E27FC236}">
                <a16:creationId xmlns:a16="http://schemas.microsoft.com/office/drawing/2014/main" id="{9B418986-D3CC-4BA3-A023-FC4D4F871FD9}"/>
              </a:ext>
            </a:extLst>
          </p:cNvPr>
          <p:cNvSpPr txBox="1"/>
          <p:nvPr/>
        </p:nvSpPr>
        <p:spPr>
          <a:xfrm>
            <a:off x="522634" y="4801885"/>
            <a:ext cx="11207692" cy="923330"/>
          </a:xfrm>
          <a:prstGeom prst="rect">
            <a:avLst/>
          </a:prstGeom>
          <a:noFill/>
        </p:spPr>
        <p:txBody>
          <a:bodyPr wrap="square" rtlCol="0">
            <a:spAutoFit/>
          </a:bodyPr>
          <a:lstStyle/>
          <a:p>
            <a:r>
              <a:rPr lang="en-GB" dirty="0"/>
              <a:t>You should have an open window much like this one. The two important parts are:</a:t>
            </a:r>
          </a:p>
          <a:p>
            <a:pPr marL="342900" indent="-342900">
              <a:buAutoNum type="arabicPeriod"/>
            </a:pPr>
            <a:r>
              <a:rPr lang="en-GB" dirty="0"/>
              <a:t>The writing in yellow which is the current context in which you are working, in this case the </a:t>
            </a:r>
            <a:r>
              <a:rPr lang="en-GB" dirty="0" err="1"/>
              <a:t>GitTraining</a:t>
            </a:r>
            <a:r>
              <a:rPr lang="en-GB" dirty="0"/>
              <a:t> repo.</a:t>
            </a:r>
          </a:p>
          <a:p>
            <a:pPr marL="342900" indent="-342900">
              <a:buAutoNum type="arabicPeriod"/>
            </a:pPr>
            <a:r>
              <a:rPr lang="en-GB" dirty="0"/>
              <a:t>The worder in brackets in light blue </a:t>
            </a:r>
            <a:r>
              <a:rPr lang="en-GB" dirty="0">
                <a:solidFill>
                  <a:srgbClr val="00B0F0"/>
                </a:solidFill>
              </a:rPr>
              <a:t>(master), </a:t>
            </a:r>
            <a:r>
              <a:rPr lang="en-GB" dirty="0"/>
              <a:t>this is the name of the branch you are currently working on.</a:t>
            </a:r>
          </a:p>
        </p:txBody>
      </p:sp>
    </p:spTree>
    <p:extLst>
      <p:ext uri="{BB962C8B-B14F-4D97-AF65-F5344CB8AC3E}">
        <p14:creationId xmlns:p14="http://schemas.microsoft.com/office/powerpoint/2010/main" val="272900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245CA-BCB2-4E5C-B226-F5E86480A948}"/>
              </a:ext>
            </a:extLst>
          </p:cNvPr>
          <p:cNvSpPr>
            <a:spLocks noGrp="1"/>
          </p:cNvSpPr>
          <p:nvPr>
            <p:ph type="title"/>
          </p:nvPr>
        </p:nvSpPr>
        <p:spPr/>
        <p:txBody>
          <a:bodyPr/>
          <a:lstStyle/>
          <a:p>
            <a:r>
              <a:rPr lang="en-GB" dirty="0"/>
              <a:t>List branches for the repo</a:t>
            </a:r>
          </a:p>
        </p:txBody>
      </p:sp>
      <p:sp>
        <p:nvSpPr>
          <p:cNvPr id="3" name="Content Placeholder 2">
            <a:extLst>
              <a:ext uri="{FF2B5EF4-FFF2-40B4-BE49-F238E27FC236}">
                <a16:creationId xmlns:a16="http://schemas.microsoft.com/office/drawing/2014/main" id="{08314814-C0CF-4A4C-9792-AEA9543FDAC7}"/>
              </a:ext>
            </a:extLst>
          </p:cNvPr>
          <p:cNvSpPr>
            <a:spLocks noGrp="1"/>
          </p:cNvSpPr>
          <p:nvPr>
            <p:ph idx="1"/>
          </p:nvPr>
        </p:nvSpPr>
        <p:spPr/>
        <p:txBody>
          <a:bodyPr/>
          <a:lstStyle/>
          <a:p>
            <a:r>
              <a:rPr lang="en-GB" dirty="0"/>
              <a:t>Enter the command:</a:t>
            </a:r>
          </a:p>
          <a:p>
            <a:pPr marL="0" indent="0" algn="ctr">
              <a:buNone/>
            </a:pPr>
            <a:endParaRPr lang="en-GB" dirty="0"/>
          </a:p>
          <a:p>
            <a:pPr marL="0" indent="0" algn="ctr">
              <a:buNone/>
            </a:pPr>
            <a:endParaRPr lang="en-GB" sz="4800" dirty="0"/>
          </a:p>
          <a:p>
            <a:pPr marL="0" indent="0" algn="ctr">
              <a:buNone/>
            </a:pPr>
            <a:r>
              <a:rPr lang="en-GB" sz="4800" dirty="0"/>
              <a:t>git branch -a</a:t>
            </a:r>
            <a:endParaRPr lang="en-GB" dirty="0"/>
          </a:p>
        </p:txBody>
      </p:sp>
    </p:spTree>
    <p:extLst>
      <p:ext uri="{BB962C8B-B14F-4D97-AF65-F5344CB8AC3E}">
        <p14:creationId xmlns:p14="http://schemas.microsoft.com/office/powerpoint/2010/main" val="146824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DC6D-F04C-4251-8B8E-A983985C980B}"/>
              </a:ext>
            </a:extLst>
          </p:cNvPr>
          <p:cNvSpPr>
            <a:spLocks noGrp="1"/>
          </p:cNvSpPr>
          <p:nvPr>
            <p:ph type="title"/>
          </p:nvPr>
        </p:nvSpPr>
        <p:spPr/>
        <p:txBody>
          <a:bodyPr/>
          <a:lstStyle/>
          <a:p>
            <a:r>
              <a:rPr lang="en-GB" dirty="0"/>
              <a:t>Create local branch in your name: git branch </a:t>
            </a:r>
            <a:r>
              <a:rPr lang="en-GB" dirty="0" err="1"/>
              <a:t>TomPrutz</a:t>
            </a:r>
            <a:endParaRPr lang="en-GB" dirty="0"/>
          </a:p>
        </p:txBody>
      </p:sp>
      <p:sp>
        <p:nvSpPr>
          <p:cNvPr id="3" name="Content Placeholder 2">
            <a:extLst>
              <a:ext uri="{FF2B5EF4-FFF2-40B4-BE49-F238E27FC236}">
                <a16:creationId xmlns:a16="http://schemas.microsoft.com/office/drawing/2014/main" id="{08B20567-F2A1-4641-BB95-15D6FB2965DD}"/>
              </a:ext>
            </a:extLst>
          </p:cNvPr>
          <p:cNvSpPr>
            <a:spLocks noGrp="1"/>
          </p:cNvSpPr>
          <p:nvPr>
            <p:ph idx="1"/>
          </p:nvPr>
        </p:nvSpPr>
        <p:spPr/>
        <p:txBody>
          <a:bodyPr/>
          <a:lstStyle/>
          <a:p>
            <a:r>
              <a:rPr lang="en-GB" dirty="0"/>
              <a:t>Enter the command:</a:t>
            </a:r>
          </a:p>
          <a:p>
            <a:endParaRPr lang="en-GB" dirty="0"/>
          </a:p>
          <a:p>
            <a:pPr algn="ctr"/>
            <a:r>
              <a:rPr lang="en-GB" sz="4800" dirty="0"/>
              <a:t>git branch &lt;</a:t>
            </a:r>
            <a:r>
              <a:rPr lang="en-GB" sz="4800" dirty="0" err="1"/>
              <a:t>YourName</a:t>
            </a:r>
            <a:r>
              <a:rPr lang="en-GB" sz="4800" dirty="0"/>
              <a:t>&gt;</a:t>
            </a:r>
          </a:p>
          <a:p>
            <a:pPr algn="ctr"/>
            <a:endParaRPr lang="en-GB" sz="4800" dirty="0"/>
          </a:p>
          <a:p>
            <a:pPr algn="ctr"/>
            <a:r>
              <a:rPr lang="en-GB" sz="4000" dirty="0"/>
              <a:t>E.g. git branch </a:t>
            </a:r>
            <a:r>
              <a:rPr lang="en-GB" sz="4000" dirty="0" err="1"/>
              <a:t>TomPrutz</a:t>
            </a:r>
            <a:endParaRPr lang="en-GB" sz="4000" dirty="0"/>
          </a:p>
        </p:txBody>
      </p:sp>
    </p:spTree>
    <p:extLst>
      <p:ext uri="{BB962C8B-B14F-4D97-AF65-F5344CB8AC3E}">
        <p14:creationId xmlns:p14="http://schemas.microsoft.com/office/powerpoint/2010/main" val="32885946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4683</TotalTime>
  <Words>2407</Words>
  <Application>Microsoft Office PowerPoint</Application>
  <PresentationFormat>Widescreen</PresentationFormat>
  <Paragraphs>260</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-apple-system</vt:lpstr>
      <vt:lpstr>Calibri</vt:lpstr>
      <vt:lpstr>Calibri Light</vt:lpstr>
      <vt:lpstr>Wingdings</vt:lpstr>
      <vt:lpstr>Retrospect</vt:lpstr>
      <vt:lpstr>Intro To Git</vt:lpstr>
      <vt:lpstr>What is Git?</vt:lpstr>
      <vt:lpstr>Git Interfaces</vt:lpstr>
      <vt:lpstr>Git Repository (repo)</vt:lpstr>
      <vt:lpstr>Git hands on</vt:lpstr>
      <vt:lpstr>Navigate your context to Git training</vt:lpstr>
      <vt:lpstr>Git Window</vt:lpstr>
      <vt:lpstr>List branches for the repo</vt:lpstr>
      <vt:lpstr>Create local branch in your name: git branch TomPrutz</vt:lpstr>
      <vt:lpstr>List branches for repo: git branch</vt:lpstr>
      <vt:lpstr>Switch to new branch</vt:lpstr>
      <vt:lpstr>Look at the status of the branch</vt:lpstr>
      <vt:lpstr>Create text file in your name</vt:lpstr>
      <vt:lpstr>Status of Files and Git</vt:lpstr>
      <vt:lpstr>Look at the status of the file</vt:lpstr>
      <vt:lpstr>Add the text file to tracking</vt:lpstr>
      <vt:lpstr>Look at status with file added</vt:lpstr>
      <vt:lpstr>Commit the file:  git commit -m "Added text file"</vt:lpstr>
      <vt:lpstr>Open File Manager and find the find the text file.</vt:lpstr>
      <vt:lpstr>Check out master branch</vt:lpstr>
      <vt:lpstr>Check out named branch to see the text file return: git checkout TomPrutz</vt:lpstr>
      <vt:lpstr>Go to the GitTraining Repo in DevOps</vt:lpstr>
      <vt:lpstr>Look at branch dropdown. </vt:lpstr>
      <vt:lpstr>Connect branch to the remote origin and push it up</vt:lpstr>
      <vt:lpstr>View branches</vt:lpstr>
      <vt:lpstr>Pull the contents of the repo down to your local machine.</vt:lpstr>
      <vt:lpstr>Look at the available branches</vt:lpstr>
      <vt:lpstr>Checkout  new branch </vt:lpstr>
      <vt:lpstr>Edit the text file</vt:lpstr>
      <vt:lpstr>Check branch status</vt:lpstr>
      <vt:lpstr>Add the changes to staging</vt:lpstr>
      <vt:lpstr>Commit your changes</vt:lpstr>
      <vt:lpstr>Push your changes up to the remote repo</vt:lpstr>
      <vt:lpstr>Repeat the process</vt:lpstr>
      <vt:lpstr>Switch back to your original branch and look at the commits</vt:lpstr>
      <vt:lpstr>Compare what you started with and what you have now.</vt:lpstr>
      <vt:lpstr>See the difference between branches</vt:lpstr>
      <vt:lpstr>Azure DevOps </vt:lpstr>
      <vt:lpstr>Create a pull request</vt:lpstr>
      <vt:lpstr>Review the pull request assigned to you.</vt:lpstr>
      <vt:lpstr>Review your own pull request</vt:lpstr>
      <vt:lpstr>Pull down master</vt:lpstr>
      <vt:lpstr>Disaster</vt:lpstr>
      <vt:lpstr>All done –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dc:title>
  <dc:creator>Tom Prutz</dc:creator>
  <cp:lastModifiedBy>Tom Prutz</cp:lastModifiedBy>
  <cp:revision>46</cp:revision>
  <dcterms:created xsi:type="dcterms:W3CDTF">2020-11-06T14:31:57Z</dcterms:created>
  <dcterms:modified xsi:type="dcterms:W3CDTF">2021-04-27T08:24:54Z</dcterms:modified>
</cp:coreProperties>
</file>