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2">
          <p15:clr>
            <a:srgbClr val="9AA0A6"/>
          </p15:clr>
        </p15:guide>
        <p15:guide id="2" pos="3840">
          <p15:clr>
            <a:srgbClr val="9AA0A6"/>
          </p15:clr>
        </p15:guide>
        <p15:guide id="3" orient="horz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1" roundtripDataSignature="AMtx7mh3IND073pAT3Zsrxh6MTvksxP2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2" orient="horz"/>
        <p:guide pos="3840"/>
        <p:guide pos="38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ccf3b7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deccf3b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3e7386a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df3e7386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3e7386a7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df3e7386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3e7386a7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df3e7386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f6c90ba5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f6c90ba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3e7386a7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f3e7386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3e7386a7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df3e7386a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3e7386a7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df3e7386a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6c90ba5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df6c90ba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3e7386a7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df3e7386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f3e7386a7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df3e7386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3e7386a7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f3e7386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f3e7386a7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df3e7386a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f3e7386a7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df3e7386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3e7386a7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df3e7386a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3e7386a7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df3e7386a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6c90ba5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f6c90ba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6c90ba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df6c90b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3e7386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df3e738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3e7386a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f3e7386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f3e74708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df3e7470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3e7386a7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df3e7386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3e7386a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df3e7386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eccf3b7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200" y="2037137"/>
            <a:ext cx="2638802" cy="194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deccf3b76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088" y="1577604"/>
            <a:ext cx="5821175" cy="28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eccf3b765_0_0"/>
          <p:cNvSpPr txBox="1"/>
          <p:nvPr/>
        </p:nvSpPr>
        <p:spPr>
          <a:xfrm>
            <a:off x="4718400" y="5376250"/>
            <a:ext cx="275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b="1" lang="en-US" sz="3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3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gdeccf3b765_0_0"/>
          <p:cNvSpPr txBox="1"/>
          <p:nvPr/>
        </p:nvSpPr>
        <p:spPr>
          <a:xfrm>
            <a:off x="3606900" y="5947150"/>
            <a:ext cx="49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3e7386a7_0_8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df3e7386a7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df3e7386a7_0_84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df3e7386a7_0_84"/>
          <p:cNvSpPr txBox="1"/>
          <p:nvPr/>
        </p:nvSpPr>
        <p:spPr>
          <a:xfrm>
            <a:off x="852325" y="629425"/>
            <a:ext cx="662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200">
                <a:latin typeface="Proxima Nova"/>
                <a:ea typeface="Proxima Nova"/>
                <a:cs typeface="Proxima Nova"/>
                <a:sym typeface="Proxima Nova"/>
              </a:rPr>
              <a:t>Getting back in the loop</a:t>
            </a:r>
            <a:endParaRPr b="1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df3e7386a7_0_84"/>
          <p:cNvSpPr txBox="1"/>
          <p:nvPr/>
        </p:nvSpPr>
        <p:spPr>
          <a:xfrm>
            <a:off x="852325" y="2153825"/>
            <a:ext cx="6889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When programming, you generally may come across certain problems that require repetitions.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Every applications uses a loop. </a:t>
            </a:r>
            <a:b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For example, a game uses a loop to keep the game running  until the user exists the game.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gdf3e7386a7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025" y="1266301"/>
            <a:ext cx="4446675" cy="39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df3e7386a7_0_8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3e7386a7_0_6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df3e7386a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f3e7386a7_0_64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df3e7386a7_0_64"/>
          <p:cNvSpPr txBox="1"/>
          <p:nvPr/>
        </p:nvSpPr>
        <p:spPr>
          <a:xfrm>
            <a:off x="852325" y="629425"/>
            <a:ext cx="602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500">
                <a:latin typeface="Proxima Nova"/>
                <a:ea typeface="Proxima Nova"/>
                <a:cs typeface="Proxima Nova"/>
                <a:sym typeface="Proxima Nova"/>
              </a:rPr>
              <a:t>Infinite loop</a:t>
            </a:r>
            <a:endParaRPr b="1" i="0" sz="3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gdf3e7386a7_0_64"/>
          <p:cNvSpPr txBox="1"/>
          <p:nvPr/>
        </p:nvSpPr>
        <p:spPr>
          <a:xfrm>
            <a:off x="852325" y="2409275"/>
            <a:ext cx="6025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infinite loop is a case in which the flow of the program never gets out of the loop.</a:t>
            </a:r>
            <a:endParaRPr sz="2150">
              <a:solidFill>
                <a:srgbClr val="0019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gdf3e7386a7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450" y="1488338"/>
            <a:ext cx="4643725" cy="268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f3e7386a7_0_6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f3e7386a7_0_7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df3e7386a7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df3e7386a7_0_74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df3e7386a7_0_74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Nested Loops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gdf3e7386a7_0_74"/>
          <p:cNvSpPr txBox="1"/>
          <p:nvPr/>
        </p:nvSpPr>
        <p:spPr>
          <a:xfrm>
            <a:off x="852325" y="2050700"/>
            <a:ext cx="64284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Roboto"/>
                <a:ea typeface="Roboto"/>
                <a:cs typeface="Roboto"/>
                <a:sym typeface="Roboto"/>
              </a:rPr>
              <a:t>If there is a looping statement inside of another looping statement, it is known as nested loop</a:t>
            </a:r>
            <a:endParaRPr sz="21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5" name="Google Shape;195;gdf3e7386a7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850" y="629413"/>
            <a:ext cx="5338925" cy="50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f3e7386a7_0_7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f6c90ba5c_0_32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df6c90ba5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f6c90ba5c_0_32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df6c90ba5c_0_32"/>
          <p:cNvSpPr txBox="1"/>
          <p:nvPr/>
        </p:nvSpPr>
        <p:spPr>
          <a:xfrm>
            <a:off x="1159150" y="4463375"/>
            <a:ext cx="96081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Roboto"/>
                <a:ea typeface="Roboto"/>
                <a:cs typeface="Roboto"/>
                <a:sym typeface="Roboto"/>
              </a:rPr>
              <a:t>In a 3x3 matrix, for every value of i(row), there are 3 values of j(column)</a:t>
            </a:r>
            <a:endParaRPr sz="2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latin typeface="Roboto"/>
                <a:ea typeface="Roboto"/>
                <a:cs typeface="Roboto"/>
                <a:sym typeface="Roboto"/>
              </a:rPr>
              <a:t>To iterate through them, you can use a nested loop</a:t>
            </a:r>
            <a:endParaRPr b="1" sz="23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gdf6c90ba5c_0_32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gdf6c90ba5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875" y="671025"/>
            <a:ext cx="7060650" cy="345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f3e7386a7_0_10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df3e7386a7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f3e7386a7_0_104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df3e7386a7_0_104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While Loop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gdf3e7386a7_0_104"/>
          <p:cNvSpPr txBox="1"/>
          <p:nvPr/>
        </p:nvSpPr>
        <p:spPr>
          <a:xfrm>
            <a:off x="852325" y="1484100"/>
            <a:ext cx="9079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while loop repeats a group of statements while the given condition is </a:t>
            </a:r>
            <a:r>
              <a:rPr b="1"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endParaRPr b="1"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(expression) 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//statement;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Here, the evaluation  of controlling expression takes place before the execution of statement in the body.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df3e7386a7_0_10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f3e7386a7_0_112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df3e7386a7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df3e7386a7_0_112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df3e7386a7_0_112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Do While loop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gdf3e7386a7_0_112"/>
          <p:cNvSpPr txBox="1"/>
          <p:nvPr/>
        </p:nvSpPr>
        <p:spPr>
          <a:xfrm>
            <a:off x="852325" y="1897050"/>
            <a:ext cx="86412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Do while is a loop statement in which the evaluation of the controlling expression takes place after the execution of the loop body.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1" sz="24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//statement;</a:t>
            </a:r>
            <a:endParaRPr sz="245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(expression);</a:t>
            </a:r>
            <a:endParaRPr sz="24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gdf3e7386a7_0_112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3e7386a7_0_121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df3e7386a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df3e7386a7_0_121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df3e7386a7_0_121"/>
          <p:cNvSpPr txBox="1"/>
          <p:nvPr/>
        </p:nvSpPr>
        <p:spPr>
          <a:xfrm>
            <a:off x="852325" y="371325"/>
            <a:ext cx="602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100">
                <a:latin typeface="Proxima Nova"/>
                <a:ea typeface="Proxima Nova"/>
                <a:cs typeface="Proxima Nova"/>
                <a:sym typeface="Proxima Nova"/>
              </a:rPr>
              <a:t>while vs do while</a:t>
            </a:r>
            <a:endParaRPr b="1" i="0" sz="4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5" name="Google Shape;235;gdf3e7386a7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589103"/>
            <a:ext cx="4622463" cy="3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df3e7386a7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425" y="1212900"/>
            <a:ext cx="3085150" cy="44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df3e7386a7_0_121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f6c90ba5c_0_12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df6c90ba5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f6c90ba5c_0_12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gdf6c90ba5c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875" y="188100"/>
            <a:ext cx="7778513" cy="5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3e7386a7_0_130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df3e7386a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df3e7386a7_0_130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df3e7386a7_0_130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For Loop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gdf3e7386a7_0_130"/>
          <p:cNvSpPr txBox="1"/>
          <p:nvPr/>
        </p:nvSpPr>
        <p:spPr>
          <a:xfrm>
            <a:off x="852275" y="1748625"/>
            <a:ext cx="106494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(initial statement; test expression; update expression)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//statement</a:t>
            </a:r>
            <a:endParaRPr sz="2450">
              <a:solidFill>
                <a:srgbClr val="7381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7381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7381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evaluation of the test expression is done before the loop while the update expression is executed after the loop</a:t>
            </a:r>
            <a:endParaRPr sz="2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gdf3e7386a7_0_130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f3e7386a7_0_140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df3e7386a7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df3e7386a7_0_140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df3e7386a7_0_140"/>
          <p:cNvSpPr txBox="1"/>
          <p:nvPr/>
        </p:nvSpPr>
        <p:spPr>
          <a:xfrm>
            <a:off x="429675" y="1168425"/>
            <a:ext cx="58713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expression is updated after the execution of the body of the loop</a:t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i = 0; i &lt; 5;)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//statement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	i++;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5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gdf3e7386a7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300" y="265500"/>
            <a:ext cx="5029000" cy="51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df3e7386a7_0_140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3e7386a7_0_50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df3e7386a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f3e7386a7_0_50"/>
          <p:cNvSpPr txBox="1"/>
          <p:nvPr/>
        </p:nvSpPr>
        <p:spPr>
          <a:xfrm>
            <a:off x="852325" y="629425"/>
            <a:ext cx="6650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GOTO statement</a:t>
            </a:r>
            <a:endParaRPr b="1" sz="3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gdf3e7386a7_0_50"/>
          <p:cNvSpPr txBox="1"/>
          <p:nvPr/>
        </p:nvSpPr>
        <p:spPr>
          <a:xfrm>
            <a:off x="852325" y="1859450"/>
            <a:ext cx="86412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goto statement can be used to unconditionally jump to a label in the enclosing function.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LABEL: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3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//statements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LABEL;</a:t>
            </a:r>
            <a:endParaRPr sz="2350">
              <a:solidFill>
                <a:schemeClr val="dk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gdf3e7386a7_0_50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f3e7386a7_0_149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df3e7386a7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df3e7386a7_0_149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gdf3e7386a7_0_149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Control Statements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gdf3e7386a7_0_149"/>
          <p:cNvSpPr txBox="1"/>
          <p:nvPr/>
        </p:nvSpPr>
        <p:spPr>
          <a:xfrm>
            <a:off x="852325" y="1731125"/>
            <a:ext cx="98220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As the name suggests, control statements allows us to control the flow of the execution of the loop.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control statements in C are: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51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Roboto"/>
              <a:buChar char="●"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break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51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Roboto"/>
              <a:buChar char="●"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continue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51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Roboto"/>
              <a:buChar char="●"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goto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df3e7386a7_0_149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3e7386a7_0_158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df3e7386a7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df3e7386a7_0_158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break statement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gdf3e7386a7_0_158"/>
          <p:cNvSpPr txBox="1"/>
          <p:nvPr/>
        </p:nvSpPr>
        <p:spPr>
          <a:xfrm>
            <a:off x="852325" y="1745700"/>
            <a:ext cx="8866500" cy="4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It terminates the loop statement or switch statement and executes to the statement after the loop statement.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Basically, it skips the loop statement.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(expression)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(condition)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284" name="Google Shape;284;gdf3e7386a7_0_158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f3e7386a7_0_167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df3e7386a7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df3e7386a7_0_167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df3e7386a7_0_167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continue statement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gdf3e7386a7_0_167"/>
          <p:cNvSpPr txBox="1"/>
          <p:nvPr/>
        </p:nvSpPr>
        <p:spPr>
          <a:xfrm>
            <a:off x="852325" y="1656450"/>
            <a:ext cx="11653800" cy="3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Roboto"/>
                <a:ea typeface="Roboto"/>
                <a:cs typeface="Roboto"/>
                <a:sym typeface="Roboto"/>
              </a:rPr>
              <a:t>This statement causes a jump to the end of the loop body.</a:t>
            </a:r>
            <a:endParaRPr sz="2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Roboto"/>
                <a:ea typeface="Roboto"/>
                <a:cs typeface="Roboto"/>
                <a:sym typeface="Roboto"/>
              </a:rPr>
              <a:t>It skips the present iteration of the iteration statement.</a:t>
            </a:r>
            <a:endParaRPr sz="2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(expression)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(condition)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gdf3e7386a7_0_167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f3e7386a7_0_176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df3e7386a7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df3e7386a7_0_176"/>
          <p:cNvSpPr txBox="1"/>
          <p:nvPr/>
        </p:nvSpPr>
        <p:spPr>
          <a:xfrm>
            <a:off x="991525" y="764375"/>
            <a:ext cx="9425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5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Final thoughts: Don’t worry</a:t>
            </a:r>
            <a:endParaRPr b="1" sz="36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gdf3e7386a7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987" y="1870125"/>
            <a:ext cx="9110025" cy="3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6c90ba5c_0_2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df6c90ba5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f6c90ba5c_0_24"/>
          <p:cNvSpPr txBox="1"/>
          <p:nvPr/>
        </p:nvSpPr>
        <p:spPr>
          <a:xfrm>
            <a:off x="852325" y="629425"/>
            <a:ext cx="6650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 b="1" sz="3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gdf6c90ba5c_0_24"/>
          <p:cNvSpPr txBox="1"/>
          <p:nvPr/>
        </p:nvSpPr>
        <p:spPr>
          <a:xfrm>
            <a:off x="1364600" y="2537000"/>
            <a:ext cx="86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How would we check if a letter is a vowel?</a:t>
            </a:r>
            <a:endParaRPr b="1" sz="3050">
              <a:solidFill>
                <a:schemeClr val="dk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gdf6c90ba5c_0_2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6c90ba5c_0_0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df6c90ba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df6c90ba5c_0_0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df6c90ba5c_0_0"/>
          <p:cNvSpPr txBox="1"/>
          <p:nvPr/>
        </p:nvSpPr>
        <p:spPr>
          <a:xfrm>
            <a:off x="852325" y="629425"/>
            <a:ext cx="575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SWITCH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gdf6c90ba5c_0_0"/>
          <p:cNvSpPr txBox="1"/>
          <p:nvPr/>
        </p:nvSpPr>
        <p:spPr>
          <a:xfrm>
            <a:off x="852325" y="1628100"/>
            <a:ext cx="5078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If executes the program based on the condition, but is there a better way to do it, based on the values of certain expressions?</a:t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Turns out switch is just what you need.</a:t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Executes blocks based on the value of certain expressions.</a:t>
            </a:r>
            <a:endParaRPr sz="22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df6c90ba5c_0_0"/>
          <p:cNvSpPr txBox="1"/>
          <p:nvPr/>
        </p:nvSpPr>
        <p:spPr>
          <a:xfrm>
            <a:off x="6250800" y="867925"/>
            <a:ext cx="3097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General Syntax:</a:t>
            </a:r>
            <a:endParaRPr b="1"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df6c90ba5c_0_0"/>
          <p:cNvSpPr txBox="1"/>
          <p:nvPr/>
        </p:nvSpPr>
        <p:spPr>
          <a:xfrm>
            <a:off x="6250800" y="1515000"/>
            <a:ext cx="59412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(expression) {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constant-expression: </a:t>
            </a:r>
            <a:endParaRPr sz="23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constant-expression:   </a:t>
            </a:r>
            <a:endParaRPr sz="23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statement;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50">
              <a:solidFill>
                <a:srgbClr val="0019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3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/>
          </a:p>
        </p:txBody>
      </p:sp>
      <p:sp>
        <p:nvSpPr>
          <p:cNvPr id="117" name="Google Shape;117;gdf6c90ba5c_0_0"/>
          <p:cNvSpPr txBox="1"/>
          <p:nvPr/>
        </p:nvSpPr>
        <p:spPr>
          <a:xfrm>
            <a:off x="9804800" y="5975375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3e7386a7_0_0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df3e7386a7_0_0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gdf3e7386a7_0_0"/>
          <p:cNvSpPr txBox="1"/>
          <p:nvPr/>
        </p:nvSpPr>
        <p:spPr>
          <a:xfrm>
            <a:off x="-238350" y="1871275"/>
            <a:ext cx="116538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3250">
                <a:latin typeface="Roboto"/>
                <a:ea typeface="Roboto"/>
                <a:cs typeface="Roboto"/>
                <a:sym typeface="Roboto"/>
              </a:rPr>
              <a:t>You want to iterate the value of a variable from 1 to 5</a:t>
            </a:r>
            <a:endParaRPr b="1" sz="32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sz="28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8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can we achieve that?</a:t>
            </a:r>
            <a:endParaRPr b="1" sz="28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df3e7386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df3e7386a7_0_0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3e7386a7_0_36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df3e7386a7_0_36"/>
          <p:cNvSpPr txBox="1"/>
          <p:nvPr/>
        </p:nvSpPr>
        <p:spPr>
          <a:xfrm>
            <a:off x="852325" y="629425"/>
            <a:ext cx="60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gdf3e7386a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df3e7386a7_0_36"/>
          <p:cNvSpPr txBox="1"/>
          <p:nvPr/>
        </p:nvSpPr>
        <p:spPr>
          <a:xfrm>
            <a:off x="852325" y="1749875"/>
            <a:ext cx="8598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df3e7386a7_0_36"/>
          <p:cNvSpPr txBox="1"/>
          <p:nvPr/>
        </p:nvSpPr>
        <p:spPr>
          <a:xfrm>
            <a:off x="831175" y="664025"/>
            <a:ext cx="86412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b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a += 1;</a:t>
            </a:r>
            <a:b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a ++;</a:t>
            </a:r>
            <a:b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a ++;</a:t>
            </a:r>
            <a:b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a ++;</a:t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df3e7386a7_0_36"/>
          <p:cNvSpPr txBox="1"/>
          <p:nvPr/>
        </p:nvSpPr>
        <p:spPr>
          <a:xfrm>
            <a:off x="852325" y="3814325"/>
            <a:ext cx="1003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This method works fine, but what if we want to check if an increment makes ‘</a:t>
            </a: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a’ even or odd</a:t>
            </a: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?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df3e7386a7_0_36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3e747083_1_5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df3e747083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f3e747083_1_5"/>
          <p:cNvSpPr txBox="1"/>
          <p:nvPr/>
        </p:nvSpPr>
        <p:spPr>
          <a:xfrm>
            <a:off x="868850" y="801850"/>
            <a:ext cx="86412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(a%2 == 0)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//even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//odd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a++;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(a%2 == 0)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//even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//odd . . . . . . .  and so on</a:t>
            </a:r>
            <a:endParaRPr/>
          </a:p>
        </p:txBody>
      </p:sp>
      <p:sp>
        <p:nvSpPr>
          <p:cNvPr id="145" name="Google Shape;145;gdf3e747083_1_5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3e7386a7_0_57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df3e7386a7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f3e7386a7_0_57"/>
          <p:cNvSpPr txBox="1"/>
          <p:nvPr/>
        </p:nvSpPr>
        <p:spPr>
          <a:xfrm>
            <a:off x="852325" y="245175"/>
            <a:ext cx="8641200" cy="5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rgbClr val="738191"/>
                </a:solidFill>
                <a:latin typeface="Consolas"/>
                <a:ea typeface="Consolas"/>
                <a:cs typeface="Consolas"/>
                <a:sym typeface="Consolas"/>
              </a:rPr>
              <a:t>//iterate from 1 to 5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6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count = 1;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HERE: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(count &lt; 5)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    count += 1;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HERE;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b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53" name="Google Shape;153;gdf3e7386a7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875" y="398075"/>
            <a:ext cx="5608550" cy="48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df3e7386a7_0_57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3e7386a7_0_94"/>
          <p:cNvSpPr txBox="1"/>
          <p:nvPr/>
        </p:nvSpPr>
        <p:spPr>
          <a:xfrm>
            <a:off x="10293575" y="6056963"/>
            <a:ext cx="178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After Me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df3e7386a7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7676"/>
            <a:ext cx="12191999" cy="9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df3e7386a7_0_94"/>
          <p:cNvSpPr txBox="1"/>
          <p:nvPr/>
        </p:nvSpPr>
        <p:spPr>
          <a:xfrm>
            <a:off x="852325" y="1628100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df3e7386a7_0_94"/>
          <p:cNvSpPr txBox="1"/>
          <p:nvPr/>
        </p:nvSpPr>
        <p:spPr>
          <a:xfrm>
            <a:off x="833225" y="1470350"/>
            <a:ext cx="97122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Well, if we can loop using goto, why do loop statements exist?</a:t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Though goto seems to be a powerful tool we can use in our programs, it is discouraged to use goto as much as you can.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51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Roboto"/>
              <a:buChar char="●"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using too many goto statement means that the flow of the program is harder to trace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51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Roboto"/>
              <a:buChar char="●"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code becomes hard to read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df3e7386a7_0_94"/>
          <p:cNvSpPr txBox="1"/>
          <p:nvPr/>
        </p:nvSpPr>
        <p:spPr>
          <a:xfrm>
            <a:off x="9804800" y="5990514"/>
            <a:ext cx="20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after me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2021-05-09T06:59:16Z</dcterms:created>
</cp:coreProperties>
</file>