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43" d="100"/>
          <a:sy n="43" d="100"/>
        </p:scale>
        <p:origin x="6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SE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SE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SE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Price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7476181102362204"/>
          <c:y val="0.20875000000000005"/>
          <c:w val="0.80301596675415576"/>
          <c:h val="0.564127661125692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22-Jan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Sheet1!$B$5:$B$9</c:f>
              <c:strCache>
                <c:ptCount val="5"/>
                <c:pt idx="0">
                  <c:v>The Bank of Nova Scotta</c:v>
                </c:pt>
                <c:pt idx="1">
                  <c:v>Alibaba Group Holding Limited</c:v>
                </c:pt>
                <c:pt idx="2">
                  <c:v>Alphabet Inc.</c:v>
                </c:pt>
                <c:pt idx="3">
                  <c:v>Visa Inc.</c:v>
                </c:pt>
                <c:pt idx="4">
                  <c:v>Bitcom</c:v>
                </c:pt>
              </c:strCache>
            </c:strRef>
          </c:cat>
          <c:val>
            <c:numRef>
              <c:f>Sheet1!$C$5:$C$9</c:f>
              <c:numCache>
                <c:formatCode>_-[$$-409]* #,##0.00_ ;_-[$$-409]* \-#,##0.00\ ;_-[$$-409]* "-"??_ ;_-@_ </c:formatCode>
                <c:ptCount val="5"/>
                <c:pt idx="0">
                  <c:v>66.09</c:v>
                </c:pt>
                <c:pt idx="1">
                  <c:v>184.02</c:v>
                </c:pt>
                <c:pt idx="2">
                  <c:v>1155.81</c:v>
                </c:pt>
                <c:pt idx="3">
                  <c:v>124.33</c:v>
                </c:pt>
                <c:pt idx="4">
                  <c:v>10736.37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36-492C-9D2C-108674A26DA5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29-Jan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Sheet1!$B$5:$B$9</c:f>
              <c:strCache>
                <c:ptCount val="5"/>
                <c:pt idx="0">
                  <c:v>The Bank of Nova Scotta</c:v>
                </c:pt>
                <c:pt idx="1">
                  <c:v>Alibaba Group Holding Limited</c:v>
                </c:pt>
                <c:pt idx="2">
                  <c:v>Alphabet Inc.</c:v>
                </c:pt>
                <c:pt idx="3">
                  <c:v>Visa Inc.</c:v>
                </c:pt>
                <c:pt idx="4">
                  <c:v>Bitcom</c:v>
                </c:pt>
              </c:strCache>
            </c:strRef>
          </c:cat>
          <c:val>
            <c:numRef>
              <c:f>Sheet1!$D$5:$D$9</c:f>
              <c:numCache>
                <c:formatCode>_-[$$-409]* #,##0.00_ ;_-[$$-409]* \-#,##0.00\ ;_-[$$-409]* "-"??_ ;_-@_ </c:formatCode>
                <c:ptCount val="5"/>
                <c:pt idx="0">
                  <c:v>66.08</c:v>
                </c:pt>
                <c:pt idx="1">
                  <c:v>203.01</c:v>
                </c:pt>
                <c:pt idx="2">
                  <c:v>1175.58</c:v>
                </c:pt>
                <c:pt idx="3">
                  <c:v>124.84</c:v>
                </c:pt>
                <c:pt idx="4">
                  <c:v>11162.58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36-492C-9D2C-108674A26DA5}"/>
            </c:ext>
          </c:extLst>
        </c:ser>
        <c:ser>
          <c:idx val="2"/>
          <c:order val="2"/>
          <c:tx>
            <c:strRef>
              <c:f>Sheet1!$E$4</c:f>
              <c:strCache>
                <c:ptCount val="1"/>
                <c:pt idx="0">
                  <c:v>5-Feb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Sheet1!$B$5:$B$9</c:f>
              <c:strCache>
                <c:ptCount val="5"/>
                <c:pt idx="0">
                  <c:v>The Bank of Nova Scotta</c:v>
                </c:pt>
                <c:pt idx="1">
                  <c:v>Alibaba Group Holding Limited</c:v>
                </c:pt>
                <c:pt idx="2">
                  <c:v>Alphabet Inc.</c:v>
                </c:pt>
                <c:pt idx="3">
                  <c:v>Visa Inc.</c:v>
                </c:pt>
                <c:pt idx="4">
                  <c:v>Bitcom</c:v>
                </c:pt>
              </c:strCache>
            </c:strRef>
          </c:cat>
          <c:val>
            <c:numRef>
              <c:f>Sheet1!$E$5:$E$9</c:f>
              <c:numCache>
                <c:formatCode>_-[$$-409]* #,##0.00_ ;_-[$$-409]* \-#,##0.00\ ;_-[$$-409]* "-"??_ ;_-@_ </c:formatCode>
                <c:ptCount val="5"/>
                <c:pt idx="0">
                  <c:v>62.29</c:v>
                </c:pt>
                <c:pt idx="1">
                  <c:v>180.53</c:v>
                </c:pt>
                <c:pt idx="2">
                  <c:v>1055.8</c:v>
                </c:pt>
                <c:pt idx="3">
                  <c:v>116.27</c:v>
                </c:pt>
                <c:pt idx="4">
                  <c:v>6996.93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36-492C-9D2C-108674A26DA5}"/>
            </c:ext>
          </c:extLst>
        </c:ser>
        <c:ser>
          <c:idx val="3"/>
          <c:order val="3"/>
          <c:tx>
            <c:strRef>
              <c:f>Sheet1!$F$4</c:f>
              <c:strCache>
                <c:ptCount val="1"/>
                <c:pt idx="0">
                  <c:v>12-Feb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Sheet1!$B$5:$B$9</c:f>
              <c:strCache>
                <c:ptCount val="5"/>
                <c:pt idx="0">
                  <c:v>The Bank of Nova Scotta</c:v>
                </c:pt>
                <c:pt idx="1">
                  <c:v>Alibaba Group Holding Limited</c:v>
                </c:pt>
                <c:pt idx="2">
                  <c:v>Alphabet Inc.</c:v>
                </c:pt>
                <c:pt idx="3">
                  <c:v>Visa Inc.</c:v>
                </c:pt>
                <c:pt idx="4">
                  <c:v>Bitcom</c:v>
                </c:pt>
              </c:strCache>
            </c:strRef>
          </c:cat>
          <c:val>
            <c:numRef>
              <c:f>Sheet1!$F$5:$F$9</c:f>
              <c:numCache>
                <c:formatCode>_-[$$-409]* #,##0.00_ ;_-[$$-409]* \-#,##0.00\ ;_-[$$-409]* "-"??_ ;_-@_ </c:formatCode>
                <c:ptCount val="5"/>
                <c:pt idx="0">
                  <c:v>61.09</c:v>
                </c:pt>
                <c:pt idx="1">
                  <c:v>177.44</c:v>
                </c:pt>
                <c:pt idx="2">
                  <c:v>1051.94</c:v>
                </c:pt>
                <c:pt idx="3">
                  <c:v>118.47</c:v>
                </c:pt>
                <c:pt idx="4">
                  <c:v>8073.08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C36-492C-9D2C-108674A26D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04173736"/>
        <c:axId val="704172752"/>
      </c:barChart>
      <c:catAx>
        <c:axId val="704173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4172752"/>
        <c:crosses val="autoZero"/>
        <c:auto val="1"/>
        <c:lblAlgn val="ctr"/>
        <c:lblOffset val="100"/>
        <c:noMultiLvlLbl val="0"/>
      </c:catAx>
      <c:valAx>
        <c:axId val="704172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4173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INVESTMENT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5E5C-4F2A-AC62-39909F5E79F9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5E5C-4F2A-AC62-39909F5E79F9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5E5C-4F2A-AC62-39909F5E79F9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5E5C-4F2A-AC62-39909F5E79F9}"/>
              </c:ext>
            </c:extLst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5E5C-4F2A-AC62-39909F5E79F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Sheet1!$B$5:$B$9</c:f>
              <c:strCache>
                <c:ptCount val="5"/>
                <c:pt idx="0">
                  <c:v>The Bank of Nova Scotta</c:v>
                </c:pt>
                <c:pt idx="1">
                  <c:v>Alibaba Group Holding Limited</c:v>
                </c:pt>
                <c:pt idx="2">
                  <c:v>Alphabet Inc.</c:v>
                </c:pt>
                <c:pt idx="3">
                  <c:v>Visa Inc.</c:v>
                </c:pt>
                <c:pt idx="4">
                  <c:v>Bitcom</c:v>
                </c:pt>
              </c:strCache>
            </c:strRef>
          </c:cat>
          <c:val>
            <c:numRef>
              <c:f>Sheet1!$G$5:$G$9</c:f>
              <c:numCache>
                <c:formatCode>_-[$$-409]* #,##0.00_ ;_-[$$-409]* \-#,##0.00\ ;_-[$$-409]* "-"??_ ;_-@_ </c:formatCode>
                <c:ptCount val="5"/>
                <c:pt idx="0">
                  <c:v>991.35</c:v>
                </c:pt>
                <c:pt idx="1">
                  <c:v>2760.3</c:v>
                </c:pt>
                <c:pt idx="2">
                  <c:v>17337.149999999998</c:v>
                </c:pt>
                <c:pt idx="3">
                  <c:v>1864.95</c:v>
                </c:pt>
                <c:pt idx="4">
                  <c:v>161045.55000000002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E5C-4F2A-AC62-39909F5E79F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7238298337707783"/>
          <c:y val="0.15729184893554973"/>
          <c:w val="0.67745625546806654"/>
          <c:h val="0.227432195975503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%Profits/Loss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Sheet1!$B$5:$B$9</c:f>
              <c:strCache>
                <c:ptCount val="5"/>
                <c:pt idx="0">
                  <c:v>The Bank of Nova Scotta</c:v>
                </c:pt>
                <c:pt idx="1">
                  <c:v>Alibaba Group Holding Limited</c:v>
                </c:pt>
                <c:pt idx="2">
                  <c:v>Alphabet Inc.</c:v>
                </c:pt>
                <c:pt idx="3">
                  <c:v>Visa Inc.</c:v>
                </c:pt>
                <c:pt idx="4">
                  <c:v>Bitcom</c:v>
                </c:pt>
              </c:strCache>
            </c:strRef>
          </c:cat>
          <c:val>
            <c:numRef>
              <c:f>Sheet1!$J$5:$J$9</c:f>
              <c:numCache>
                <c:formatCode>0.00%</c:formatCode>
                <c:ptCount val="5"/>
                <c:pt idx="0">
                  <c:v>-7.5654410652141013E-2</c:v>
                </c:pt>
                <c:pt idx="1">
                  <c:v>-3.575698293663742E-2</c:v>
                </c:pt>
                <c:pt idx="2">
                  <c:v>-8.9867711821146945E-2</c:v>
                </c:pt>
                <c:pt idx="3">
                  <c:v>-4.7132630901632798E-2</c:v>
                </c:pt>
                <c:pt idx="4">
                  <c:v>-0.24806242705868009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5B-492E-9B35-2B019A9B75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811899288"/>
        <c:axId val="811898304"/>
      </c:barChart>
      <c:catAx>
        <c:axId val="811899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1898304"/>
        <c:crosses val="autoZero"/>
        <c:auto val="1"/>
        <c:lblAlgn val="ctr"/>
        <c:lblOffset val="100"/>
        <c:noMultiLvlLbl val="0"/>
      </c:catAx>
      <c:valAx>
        <c:axId val="81189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1899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C70E2-144B-4511-8B1D-749C01ADCFA9}" type="datetimeFigureOut">
              <a:rPr lang="zh-CN" altLang="en-US" smtClean="0"/>
              <a:t>2018/2/18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8CAB5-8D2D-4C3B-9E00-902FE84A2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83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6A60-38A9-441E-B1FE-99A4DB5D0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57850-6699-4EE3-82FF-69A7FC3FF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E55AD-71C6-4416-9AA5-4BF82F24B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2018/2/18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1BFE6-A899-4EA6-8B97-9DC69134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CSE 3 HW5, Winter 2018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037F6-D9AA-402D-BB1C-8A134958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FB7B-66ED-4990-9790-2416E206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00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95E0-58A5-4736-B0BF-275B7755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4BDFF-905B-4C01-AB07-B6F475D22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F73F6-8CDF-49D6-86BD-17AA5BF7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2018/2/18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219B0-448C-4088-9871-1ED27BDD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CSE 3 HW5, Winter 2018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06B16-5088-4945-A02A-50BA39BC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FB7B-66ED-4990-9790-2416E206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6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F12A1-A8B1-497E-BDDA-B1D269ECD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A997B-9AE5-4D91-8DDE-BB8B81287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EE6FD-AF86-48D8-BBD1-65ECE752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2018/2/18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A2ECF-7D03-42F3-A778-FB21A65E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CSE 3 HW5, Winter 2018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C8DCE-5CBE-46C3-8063-8928DB52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FB7B-66ED-4990-9790-2416E206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21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CCB1-28CB-43E9-963F-B90E9CD0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CF357-E7CF-4B94-8D93-04BA5E008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69A4-9C7B-4FC8-BF34-79C4DC8E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2018/2/18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22AB0-6563-4611-B32F-3E478890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CSE 3 HW5, Winter 2018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0E1EC-3A91-4DE5-B630-00ED42AA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FB7B-66ED-4990-9790-2416E206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5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A53D-DDB1-42A4-A6C8-14317645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A755D-F3C5-44AC-8797-96039FB23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84AD1-E0B1-4FFF-8299-1BD62E60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2018/2/18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F524B-8EC3-4BFA-8841-1AB9245E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CSE 3 HW5, Winter 2018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0FBB4-1C21-47D5-A498-A0A25190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FB7B-66ED-4990-9790-2416E206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01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1B4C-8689-487D-BD4B-E7F4BFE8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B4800-3E66-4678-A64B-804234DF4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4FD67-C48E-4FE9-9674-4ADCD1CDD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6FCEE-C57C-492B-AB4B-ECB4C2E7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2018/2/18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1255D-77E2-4A54-AA43-B001EECC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CSE 3 HW5, Winter 2018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807E5-0CF3-41C0-A234-AC4F214F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FB7B-66ED-4990-9790-2416E206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08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18E3-DA79-446F-BB04-43B9C1EF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AE13E-FA42-4BD5-A10F-0952C76B1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42395-E670-4942-96D8-06B894CF3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CDC7C-3665-4110-BD9F-68EAFCE0D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260C5-4CF4-41BA-B159-FFFE6BA05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03B0E-9F18-4539-8DFA-005BF60D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2018/2/18</a:t>
            </a:r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DD573-CC6E-4DEE-B35C-C90A40E9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CSE 3 HW5, Winter 2018</a:t>
            </a:r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19E2D-DF6B-4FF3-BA86-F66B0557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FB7B-66ED-4990-9790-2416E206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40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3391-5957-4AE6-B25E-0D13F43D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A10DA-9E3A-40EB-9EA5-FD1134CA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2018/2/18</a:t>
            </a:r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3831E-04D4-4F4C-8660-D6CB57AE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CSE 3 HW5, Winter 2018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A8B7F-0DED-4601-A70B-084287EB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FB7B-66ED-4990-9790-2416E206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05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80E46-9EE6-42D4-8E9A-ED8670E0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2018/2/18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5C1AC-5E96-46F9-AB17-DECAF20C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CSE 3 HW5, Winter 2018</a:t>
            </a: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757A2-8F7B-4D4F-947A-87BF9721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FB7B-66ED-4990-9790-2416E206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24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3BFFA-28BC-4121-94B0-C6A9174A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14B23-AAD1-4642-A817-C734B7E3F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8C2E9-8EFC-477D-9EAF-405234725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6409F-319B-4634-879E-223EBC0C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2018/2/18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46007-47DF-43A0-8339-EEF2A736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CSE 3 HW5, Winter 2018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C6EFE-6435-4BD9-BD52-D9A12F23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FB7B-66ED-4990-9790-2416E206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4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C686-D14F-4F67-969F-A59F20E9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E8548-D196-4D7D-B66B-7CD013A1D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DDE28-3785-4D07-B9B8-84B665865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9EF52-A773-4F31-899A-0ECA5BB4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2018/2/18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6FAF-01A6-4952-9DD6-AAB6072C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CSE 3 HW5, Winter 2018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D63AD-6E93-419B-A54E-2B65F38A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FB7B-66ED-4990-9790-2416E206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76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B97D2-3581-4A2B-9533-EDBBD040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DB495-6F74-458A-A9C1-D5BFAFE05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55C5-68D9-4501-B89E-58CE9793B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2018/2/18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01FBE-D89A-4013-9FB6-FF0C6928B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CSE 3 HW5, Winter 2018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1930D-C081-4CC6-8AFE-9DECC1BFB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3FB7B-66ED-4990-9790-2416E206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4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2E53-553B-4619-9611-5342915BC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Investment Portfolio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6B514-88D8-4633-BE8C-10D871380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Xiaonan Tian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72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73FE-31A6-495C-B286-30602D6F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F75D67-6C24-44E9-912B-67CFA08FC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6806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76852-98F6-4488-B681-951C987C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2018/2/18</a:t>
            </a:r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8EA825-6805-44EF-A4FD-FE837019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CSE 3 HW5, Winter 2018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92FF94-1B63-42AA-845D-6D2567A9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FB7B-66ED-4990-9790-2416E2069E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7AC0-2B16-49B2-AAE2-E286276C0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39A8-58BF-4939-8B20-CDF60297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/>
              <a:t>2018/2/18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82FE2-FE03-4749-8987-6D33BC1B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/>
              <a:t>CSE 3 HW5, Winter 2018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CA976-0D80-406B-A76A-DDFD176C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CF3FB7B-66ED-4990-9790-2416E2069E7D}" type="slidenum">
              <a:rPr lang="zh-CN" altLang="en-US" smtClean="0"/>
              <a:pPr>
                <a:spcAft>
                  <a:spcPts val="600"/>
                </a:spcAft>
              </a:pPr>
              <a:t>3</a:t>
            </a:fld>
            <a:endParaRPr lang="zh-CN" alt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535D652-31F1-439A-92E3-FC10A1B6B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6093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636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60BA-FBEA-4CAE-BA3D-F2B4BF6D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41B14-F0F5-45F4-BD59-662A76F9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2018/2/18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79EB8-CC42-42F6-AAC1-607FE5FB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CSE 3 HW5, Winter 2018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AE697-F5FB-494E-988B-B4DE8663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FB7B-66ED-4990-9790-2416E2069E7D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648A497-717E-42BE-AE95-AAE57C5A71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961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Theme</vt:lpstr>
      <vt:lpstr>Investment Portfolio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Portfolio</dc:title>
  <dc:creator>Xiaonan Tian</dc:creator>
  <cp:lastModifiedBy>Xiaonan Tian</cp:lastModifiedBy>
  <cp:revision>2</cp:revision>
  <dcterms:created xsi:type="dcterms:W3CDTF">2018-02-19T02:22:52Z</dcterms:created>
  <dcterms:modified xsi:type="dcterms:W3CDTF">2018-02-19T02:32:31Z</dcterms:modified>
</cp:coreProperties>
</file>