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61" r:id="rId5"/>
    <p:sldId id="259" r:id="rId6"/>
    <p:sldId id="266" r:id="rId7"/>
    <p:sldId id="262" r:id="rId8"/>
    <p:sldId id="263" r:id="rId9"/>
    <p:sldId id="265" r:id="rId10"/>
    <p:sldId id="264" r:id="rId11"/>
    <p:sldId id="269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8533" autoAdjust="0"/>
  </p:normalViewPr>
  <p:slideViewPr>
    <p:cSldViewPr snapToGrid="0">
      <p:cViewPr varScale="1">
        <p:scale>
          <a:sx n="76" d="100"/>
          <a:sy n="76" d="100"/>
        </p:scale>
        <p:origin x="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EEC59-9FE5-4B96-B51C-07BA92716A86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3D15D-3443-49BD-8F6E-78E5EFB44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0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1.03278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1.12030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4.11490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9.04874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4.03797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9.02466v1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3.00621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https://arxiv.org/pdf/1901.03278.pdf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3D15D-3443-49BD-8F6E-78E5EFB442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9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https://arxiv.org/pdf/1811.12030.pdf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3D15D-3443-49BD-8F6E-78E5EFB442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5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https://arxiv.org/pdf/1904.11490.pdf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3D15D-3443-49BD-8F6E-78E5EFB442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3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https://arxiv.org/pdf/1509.04874.pdf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3D15D-3443-49BD-8F6E-78E5EFB442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4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https://arxiv.org/pdf/1904.03797.pdf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3D15D-3443-49BD-8F6E-78E5EFB442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3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https://arxiv.org/pdf/1909.02466v1.pdf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3D15D-3443-49BD-8F6E-78E5EFB442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https://arxiv.org/pdf/1903.00621.pdf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3D15D-3443-49BD-8F6E-78E5EFB442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0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725DC-4E13-4093-8BE0-44694694A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6C4BE9-25EB-4E7A-BECD-6D942CC87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80D59-676D-4645-B7B6-B118917B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D694-F870-483C-AD15-7907D33BB0D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7664B-67E7-4B4A-9A7F-A164EC23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A9595-6DD6-417E-9602-74367FB6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330E-479B-478D-8DD6-D5AF5D3C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8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A28F8-E9D0-4A01-983C-24D55AD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3F092-68C3-43C5-8A4C-2130C92C0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6A195-7D59-488E-947C-DB0ED359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D694-F870-483C-AD15-7907D33BB0D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5C9C-C2A1-4929-B559-8FFA8B33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95E04-2826-4EE3-8495-BEE0772F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330E-479B-478D-8DD6-D5AF5D3C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4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EF4416-D79E-46AA-A3CF-371A23DDA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29A2A6-072E-4CFE-A8A8-25AE4BFD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BC6D1-8559-4D91-B162-DD72E307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D694-F870-483C-AD15-7907D33BB0D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A262C-CF84-4572-9100-0CF90EBC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6894F-5DD6-4DA1-AFB4-3544272C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330E-479B-478D-8DD6-D5AF5D3C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6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9FA43-A0FB-4563-937F-1065A82E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ADB40-AC06-4D5A-902F-A01E974D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148FF-BAD2-4A25-AFDB-4BFF3341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D694-F870-483C-AD15-7907D33BB0D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EBE48-438D-4283-B6EC-E840A13A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6FC0B-24A7-4CB0-84CB-E0A8CF36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330E-479B-478D-8DD6-D5AF5D3C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6197C-7CA2-4187-B0DA-66620EC6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90FD54-1CD0-4363-8C67-5FF5C2CFB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146C7-3C51-4E1D-80F8-963CCC4F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D694-F870-483C-AD15-7907D33BB0D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392FA-BD0B-4DCB-8EC4-7F334744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7ECAD-7C29-440D-9E4E-7AFF7FC4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330E-479B-478D-8DD6-D5AF5D3C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66973-3B9B-48D3-AE18-4A4C73BA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534E5-FEB4-464D-8437-0C3557A84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61329-FE20-4C79-919D-80A1FE151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112A6-57B5-4172-921A-B8724472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D694-F870-483C-AD15-7907D33BB0D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974DB-9455-4E1D-9F7B-185D98A6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08A8A-EAFC-4418-9C06-2447673E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330E-479B-478D-8DD6-D5AF5D3C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8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E450-FDBB-4D1A-820D-F03C7947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E933F-82F2-4048-AAC7-48A5A4C7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F48006-CE17-49E9-9263-8CDB464EB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375DEE-206A-48F1-8DA4-5CB2BD80C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602A64-FD08-4A6A-A42D-F34A1DD48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5AAB0E-330D-47BF-AB73-CA1B2CDB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D694-F870-483C-AD15-7907D33BB0D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576F46-1D30-40A2-9169-53B95358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14EAEF-A6B0-4010-9B51-2A59A116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330E-479B-478D-8DD6-D5AF5D3C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8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4283D-6141-40CE-A15E-A2B0A4C3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A303DA-2D62-4AB8-BC74-CFABECF6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D694-F870-483C-AD15-7907D33BB0D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39B97-8C74-448E-8FD4-CDE73034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3A10C4-DDF6-47C7-8B44-C682CEDC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330E-479B-478D-8DD6-D5AF5D3C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6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F670B5-C71A-45BE-B314-62872B31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D694-F870-483C-AD15-7907D33BB0D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6F6ABA-75B2-4135-A876-351EEF17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EA8E12-DFA9-40AA-8867-CCF2CDAC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330E-479B-478D-8DD6-D5AF5D3C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9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50241-3BD7-43D1-A218-241CDFFB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7FDB1-7778-4E27-90B1-36AE46331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43A42-0008-46AA-9DFA-0C2DEFE52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1D773-780F-41CB-A07C-AC89219B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D694-F870-483C-AD15-7907D33BB0D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41B73-153D-40A6-970C-263D613A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3DA01-B130-458D-ADA1-2B42E99E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330E-479B-478D-8DD6-D5AF5D3C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1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CFFAA-AF7D-446A-9DA1-CB374978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9DB9B5-410E-4068-8729-FFF0D8FC6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E1E5F-C535-484B-926E-80489728B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CEE87-7BBD-4721-B11D-4C5507F8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D694-F870-483C-AD15-7907D33BB0D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4169C-52D5-4E00-A44B-E39FF0CC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A40FF-CF64-4E26-888F-C3BE9496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330E-479B-478D-8DD6-D5AF5D3C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0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52079C-F9C8-4D4B-A671-5121D7AA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18F69-1498-4263-8C1A-67B19B43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C1158-7780-4643-90DF-79950D544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DD694-F870-483C-AD15-7907D33BB0D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A8DB9-3848-4355-B52D-B2809C61A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9F391-FC01-4D89-AA22-04C457468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330E-479B-478D-8DD6-D5AF5D3C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6DA8B-4061-4703-A4B1-538D05C84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73" y="2035973"/>
            <a:ext cx="2952196" cy="3765177"/>
          </a:xfrm>
        </p:spPr>
        <p:txBody>
          <a:bodyPr>
            <a:normAutofit fontScale="77500" lnSpcReduction="20000"/>
          </a:bodyPr>
          <a:lstStyle/>
          <a:p>
            <a:pPr marL="0" indent="0" algn="r">
              <a:buNone/>
            </a:pPr>
            <a:r>
              <a:rPr lang="en-US" altLang="zh-CN" dirty="0"/>
              <a:t>R50,1333*800</a:t>
            </a:r>
          </a:p>
          <a:p>
            <a:pPr marL="0" indent="0" algn="r">
              <a:buNone/>
            </a:pPr>
            <a:endParaRPr lang="en-US" altLang="zh-CN" dirty="0"/>
          </a:p>
          <a:p>
            <a:pPr algn="r"/>
            <a:r>
              <a:rPr lang="en-US" altLang="zh-CN" dirty="0"/>
              <a:t>GA-RPN 29.3</a:t>
            </a:r>
          </a:p>
          <a:p>
            <a:pPr algn="r"/>
            <a:r>
              <a:rPr lang="en-US" altLang="zh-CN" dirty="0" err="1"/>
              <a:t>GridRCNN</a:t>
            </a:r>
            <a:r>
              <a:rPr lang="en-US" altLang="zh-CN" dirty="0"/>
              <a:t> 27.0</a:t>
            </a:r>
          </a:p>
          <a:p>
            <a:pPr algn="r"/>
            <a:r>
              <a:rPr lang="en-US" altLang="zh-CN" dirty="0"/>
              <a:t>ATSS 25.8</a:t>
            </a:r>
          </a:p>
          <a:p>
            <a:pPr algn="r"/>
            <a:r>
              <a:rPr lang="en-US" altLang="zh-CN" dirty="0" err="1"/>
              <a:t>RepPoints</a:t>
            </a:r>
            <a:r>
              <a:rPr lang="en-US" altLang="zh-CN" dirty="0"/>
              <a:t> 25.4</a:t>
            </a:r>
          </a:p>
          <a:p>
            <a:pPr algn="r"/>
            <a:r>
              <a:rPr lang="en-US" altLang="zh-CN" dirty="0" err="1"/>
              <a:t>FoveaBox</a:t>
            </a:r>
            <a:r>
              <a:rPr lang="en-US" altLang="zh-CN" dirty="0"/>
              <a:t> 23.9</a:t>
            </a:r>
          </a:p>
          <a:p>
            <a:pPr algn="r"/>
            <a:r>
              <a:rPr lang="en-US" altLang="zh-CN" dirty="0"/>
              <a:t>FCOS 21.5</a:t>
            </a:r>
          </a:p>
          <a:p>
            <a:pPr algn="r"/>
            <a:r>
              <a:rPr lang="en-US" altLang="zh-CN" dirty="0"/>
              <a:t>Free Anchor18.8</a:t>
            </a:r>
          </a:p>
          <a:p>
            <a:pPr algn="r"/>
            <a:r>
              <a:rPr lang="en-US" altLang="zh-CN" dirty="0"/>
              <a:t>FSAF 18.4</a:t>
            </a:r>
          </a:p>
        </p:txBody>
      </p:sp>
    </p:spTree>
    <p:extLst>
      <p:ext uri="{BB962C8B-B14F-4D97-AF65-F5344CB8AC3E}">
        <p14:creationId xmlns:p14="http://schemas.microsoft.com/office/powerpoint/2010/main" val="417045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ADD1F-7AF1-4012-BE83-44FCEF86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FoveaBox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FA8D9E-02A1-43C6-9322-86F62DDA3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29" y="1375270"/>
            <a:ext cx="8572615" cy="51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8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369B7-B85E-41C7-83DC-FC07FD8C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Anchor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908F1D-6618-495B-812B-4891E5A64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10" y="1825625"/>
            <a:ext cx="8803886" cy="45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3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BFAF4-8DA2-4328-9352-8B5F330D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711"/>
            <a:ext cx="10515600" cy="1325563"/>
          </a:xfrm>
        </p:spPr>
        <p:txBody>
          <a:bodyPr/>
          <a:lstStyle/>
          <a:p>
            <a:r>
              <a:rPr lang="en-US" altLang="zh-CN" dirty="0"/>
              <a:t>FSAF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643EA0F-34B2-412A-8FAE-CF09DA61F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3985664"/>
            <a:ext cx="6185191" cy="21936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CA079E-ECFF-43BE-8395-4CD5B7A20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81" y="1117539"/>
            <a:ext cx="6327626" cy="22376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932FFB-2949-470F-A858-DED869466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09" y="3985664"/>
            <a:ext cx="5538108" cy="22557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AAECF-6255-4241-9091-DA9FD7FE9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305" y="1117539"/>
            <a:ext cx="3406435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1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8D2CE-3175-44C4-8DD0-D92D4152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Anchor based</a:t>
            </a:r>
            <a:r>
              <a:rPr lang="zh-CN" altLang="en-US" dirty="0"/>
              <a:t>和</a:t>
            </a:r>
            <a:r>
              <a:rPr lang="en-US" altLang="zh-CN" dirty="0"/>
              <a:t>anchor free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E90D1-29EF-4999-A5AF-28436E21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Bridging the Gap Between Anchor-based and Anchor-free Detection via Adaptive Training Sample Selection</a:t>
            </a:r>
          </a:p>
          <a:p>
            <a:r>
              <a:rPr lang="zh-CN" altLang="en-US" dirty="0"/>
              <a:t>这篇文章说</a:t>
            </a:r>
            <a:r>
              <a:rPr lang="en-US" altLang="zh-CN" dirty="0"/>
              <a:t>anchor based </a:t>
            </a:r>
            <a:r>
              <a:rPr lang="zh-CN" altLang="en-US" dirty="0"/>
              <a:t>和 </a:t>
            </a:r>
            <a:r>
              <a:rPr lang="en-US" altLang="zh-CN" dirty="0"/>
              <a:t>anchor free</a:t>
            </a:r>
            <a:r>
              <a:rPr lang="zh-CN" altLang="en-US" dirty="0"/>
              <a:t>的区别在于如何界定正负样本，提出</a:t>
            </a:r>
            <a:r>
              <a:rPr lang="en-US" altLang="zh-CN" dirty="0"/>
              <a:t>ATSS</a:t>
            </a:r>
            <a:r>
              <a:rPr lang="zh-CN" altLang="en-US" dirty="0"/>
              <a:t>用来消除</a:t>
            </a:r>
            <a:r>
              <a:rPr lang="en-US" altLang="zh-CN" dirty="0"/>
              <a:t>gap</a:t>
            </a:r>
            <a:r>
              <a:rPr lang="zh-CN" altLang="en-US" dirty="0"/>
              <a:t>（</a:t>
            </a:r>
            <a:r>
              <a:rPr lang="en-US" altLang="zh-CN" dirty="0"/>
              <a:t>AP 50.7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但在</a:t>
            </a:r>
            <a:r>
              <a:rPr lang="en-US" altLang="zh-CN" dirty="0" err="1"/>
              <a:t>kitti</a:t>
            </a:r>
            <a:r>
              <a:rPr lang="zh-CN" altLang="en-US" dirty="0"/>
              <a:t>上分不高</a:t>
            </a:r>
          </a:p>
        </p:txBody>
      </p:sp>
    </p:spTree>
    <p:extLst>
      <p:ext uri="{BB962C8B-B14F-4D97-AF65-F5344CB8AC3E}">
        <p14:creationId xmlns:p14="http://schemas.microsoft.com/office/powerpoint/2010/main" val="13710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CA840-839C-4669-94D2-91B57B9D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Anchor free</a:t>
            </a:r>
            <a:r>
              <a:rPr lang="zh-CN" altLang="en-US" dirty="0"/>
              <a:t>（</a:t>
            </a:r>
            <a:r>
              <a:rPr lang="en-US" altLang="zh-CN" dirty="0" err="1"/>
              <a:t>Keypoint</a:t>
            </a:r>
            <a:r>
              <a:rPr lang="en-US" altLang="zh-CN" dirty="0"/>
              <a:t>-based)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E5CA2-1298-4F8E-A9E6-067357BB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CornerNet</a:t>
            </a:r>
            <a:endParaRPr lang="en-US" altLang="zh-CN" dirty="0"/>
          </a:p>
          <a:p>
            <a:r>
              <a:rPr lang="en-US" altLang="zh-CN" dirty="0" err="1"/>
              <a:t>CornerNet</a:t>
            </a:r>
            <a:r>
              <a:rPr lang="en-US" altLang="zh-CN" dirty="0"/>
              <a:t>-Lite</a:t>
            </a:r>
          </a:p>
          <a:p>
            <a:r>
              <a:rPr lang="en-US" altLang="zh-CN" dirty="0" err="1"/>
              <a:t>CenterNet</a:t>
            </a:r>
            <a:endParaRPr lang="en-US" altLang="zh-CN" dirty="0"/>
          </a:p>
          <a:p>
            <a:r>
              <a:rPr lang="en-US" altLang="zh-CN" dirty="0"/>
              <a:t>Grid RCNN 27.0</a:t>
            </a:r>
          </a:p>
          <a:p>
            <a:r>
              <a:rPr lang="en-US" altLang="zh-CN" dirty="0" err="1"/>
              <a:t>ExtremeNet</a:t>
            </a:r>
            <a:endParaRPr lang="en-US" altLang="zh-CN" dirty="0"/>
          </a:p>
          <a:p>
            <a:r>
              <a:rPr lang="en-US" altLang="zh-CN" dirty="0" err="1"/>
              <a:t>RepPoints</a:t>
            </a:r>
            <a:r>
              <a:rPr lang="en-US" altLang="zh-CN" dirty="0"/>
              <a:t> 25.4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207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69B73-69DB-43EC-A250-50E496B8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Anchor free</a:t>
            </a:r>
            <a:r>
              <a:rPr lang="zh-CN" altLang="en-US" dirty="0"/>
              <a:t>（</a:t>
            </a:r>
            <a:r>
              <a:rPr lang="en-US" altLang="zh-CN" dirty="0"/>
              <a:t>Center-based)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37373-B3AF-4D29-B92C-6E76D4AB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DenseBox</a:t>
            </a:r>
            <a:endParaRPr lang="en-US" altLang="zh-CN" dirty="0"/>
          </a:p>
          <a:p>
            <a:r>
              <a:rPr lang="en-US" altLang="zh-CN" dirty="0"/>
              <a:t>FCOS 21.5</a:t>
            </a:r>
          </a:p>
          <a:p>
            <a:r>
              <a:rPr lang="en-US" altLang="zh-CN" dirty="0"/>
              <a:t>CSP</a:t>
            </a:r>
          </a:p>
          <a:p>
            <a:r>
              <a:rPr lang="en-US" altLang="zh-CN" dirty="0" err="1"/>
              <a:t>FoveaBox</a:t>
            </a:r>
            <a:r>
              <a:rPr lang="en-US" altLang="zh-CN" dirty="0"/>
              <a:t> 23.9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56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76D49-3955-45F2-8FA5-C6BD0A5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Guided Anchor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735D0-95BC-4CDC-A857-50160958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FSAF 18.4</a:t>
            </a:r>
          </a:p>
          <a:p>
            <a:r>
              <a:rPr lang="en-US" altLang="zh-CN" dirty="0"/>
              <a:t>Free Anchor 18.8</a:t>
            </a:r>
          </a:p>
          <a:p>
            <a:r>
              <a:rPr lang="en-US" altLang="zh-CN" dirty="0"/>
              <a:t>Guided Anchor(Faster RCNN) 29.3    </a:t>
            </a:r>
            <a:r>
              <a:rPr lang="zh-CN" altLang="en-US" dirty="0"/>
              <a:t>同配置的 </a:t>
            </a:r>
            <a:r>
              <a:rPr lang="en-US" altLang="zh-CN" dirty="0"/>
              <a:t>Faster RCNN 26.1 </a:t>
            </a:r>
          </a:p>
          <a:p>
            <a:r>
              <a:rPr lang="en-US" altLang="zh-CN" dirty="0"/>
              <a:t>SAPD</a:t>
            </a:r>
          </a:p>
          <a:p>
            <a:r>
              <a:rPr lang="en-US" altLang="zh-CN" dirty="0"/>
              <a:t>ATSS 25.8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84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633EA-38FF-49E0-A5F5-35D8DCFF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Guided Anchoring</a:t>
            </a:r>
            <a:r>
              <a:rPr lang="zh-CN" altLang="en-US" dirty="0"/>
              <a:t>（</a:t>
            </a:r>
            <a:r>
              <a:rPr lang="en-US" altLang="zh-CN" dirty="0"/>
              <a:t>GA-RPN)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1E46D16-AD44-4A9A-9B1E-D3CA22B1A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3" y="1487156"/>
            <a:ext cx="11245196" cy="5005719"/>
          </a:xfrm>
        </p:spPr>
      </p:pic>
    </p:spTree>
    <p:extLst>
      <p:ext uri="{BB962C8B-B14F-4D97-AF65-F5344CB8AC3E}">
        <p14:creationId xmlns:p14="http://schemas.microsoft.com/office/powerpoint/2010/main" val="293185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6660D-1001-441E-A8F2-F0C0E26C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6" y="314883"/>
            <a:ext cx="10515600" cy="1325563"/>
          </a:xfrm>
        </p:spPr>
        <p:txBody>
          <a:bodyPr/>
          <a:lstStyle/>
          <a:p>
            <a:r>
              <a:rPr lang="en-US" altLang="zh-CN" dirty="0"/>
              <a:t>Grid RCNN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ECFA2D-E006-4712-8A3E-41E0D01E5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" y="1266092"/>
            <a:ext cx="12088167" cy="545625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46DBDA-041C-4994-9618-7675D9B2F2FF}"/>
              </a:ext>
            </a:extLst>
          </p:cNvPr>
          <p:cNvSpPr txBox="1"/>
          <p:nvPr/>
        </p:nvSpPr>
        <p:spPr>
          <a:xfrm>
            <a:off x="4149969" y="733530"/>
            <a:ext cx="718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最后的那步映射变换是不是相当于某种意义上的</a:t>
            </a:r>
            <a:r>
              <a:rPr lang="en-US" altLang="zh-CN" dirty="0"/>
              <a:t>anchor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28371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8BA95-8161-49F9-8FDB-68A50A3C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RepPoints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1545253-A14A-44B5-AB26-1874FA393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" y="1792813"/>
            <a:ext cx="10970584" cy="4437187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E81E48-2C2A-4C45-9AC5-0A00B6AAC27A}"/>
              </a:ext>
            </a:extLst>
          </p:cNvPr>
          <p:cNvSpPr txBox="1"/>
          <p:nvPr/>
        </p:nvSpPr>
        <p:spPr>
          <a:xfrm>
            <a:off x="4190161" y="628000"/>
            <a:ext cx="72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有点类似</a:t>
            </a:r>
            <a:r>
              <a:rPr lang="en-US" altLang="zh-CN" dirty="0"/>
              <a:t>FCOS</a:t>
            </a:r>
            <a:r>
              <a:rPr lang="zh-CN" altLang="en-US" dirty="0"/>
              <a:t>的那种感觉，或许可以用来做</a:t>
            </a:r>
            <a:r>
              <a:rPr lang="en-US" altLang="zh-CN" dirty="0"/>
              <a:t>ins seg</a:t>
            </a:r>
            <a:r>
              <a:rPr lang="zh-CN" altLang="en-US" dirty="0"/>
              <a:t>（像</a:t>
            </a:r>
            <a:r>
              <a:rPr lang="en-US" altLang="zh-CN" dirty="0" err="1"/>
              <a:t>polarmask</a:t>
            </a:r>
            <a:r>
              <a:rPr lang="zh-CN" altLang="en-US" dirty="0"/>
              <a:t>那样）</a:t>
            </a:r>
          </a:p>
        </p:txBody>
      </p:sp>
    </p:spTree>
    <p:extLst>
      <p:ext uri="{BB962C8B-B14F-4D97-AF65-F5344CB8AC3E}">
        <p14:creationId xmlns:p14="http://schemas.microsoft.com/office/powerpoint/2010/main" val="261093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FF629-67DC-46B0-ADDF-B468BA6C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Dense Box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65B7C-E188-456C-8C56-51B385B3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83351"/>
            <a:ext cx="6641960" cy="6671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这篇似乎是最先开始</a:t>
            </a:r>
            <a:r>
              <a:rPr lang="en-US" altLang="zh-CN" dirty="0"/>
              <a:t>FPN</a:t>
            </a:r>
            <a:r>
              <a:rPr lang="zh-CN" altLang="en-US" dirty="0"/>
              <a:t>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4E0F0-B556-4BE0-A09B-3B905DBA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29" y="3097287"/>
            <a:ext cx="7270820" cy="32239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DA064B-92BF-492E-B5A7-B0072F9D3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992" y="869858"/>
            <a:ext cx="7780694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4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254</Words>
  <Application>Microsoft Office PowerPoint</Application>
  <PresentationFormat>宽屏</PresentationFormat>
  <Paragraphs>57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Anchor based和anchor free</vt:lpstr>
      <vt:lpstr>Anchor free（Keypoint-based)</vt:lpstr>
      <vt:lpstr>Anchor free（Center-based)</vt:lpstr>
      <vt:lpstr>Guided Anchor</vt:lpstr>
      <vt:lpstr>Guided Anchoring（GA-RPN)</vt:lpstr>
      <vt:lpstr>Grid RCNN</vt:lpstr>
      <vt:lpstr>RepPoints</vt:lpstr>
      <vt:lpstr>Dense Box</vt:lpstr>
      <vt:lpstr>FoveaBox</vt:lpstr>
      <vt:lpstr>Free Anchor</vt:lpstr>
      <vt:lpstr>FSAF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Anchor-free and Guided-anchor object detection</dc:title>
  <dc:creator>Ye Ruolin</dc:creator>
  <cp:lastModifiedBy>Ye Ruolin</cp:lastModifiedBy>
  <cp:revision>23</cp:revision>
  <dcterms:created xsi:type="dcterms:W3CDTF">2020-03-16T15:43:33Z</dcterms:created>
  <dcterms:modified xsi:type="dcterms:W3CDTF">2020-03-18T03:22:06Z</dcterms:modified>
</cp:coreProperties>
</file>