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krishna Nidasanametla" initials="JN" lastIdx="1" clrIdx="0">
    <p:extLst>
      <p:ext uri="{19B8F6BF-5375-455C-9EA6-DF929625EA0E}">
        <p15:presenceInfo xmlns:p15="http://schemas.microsoft.com/office/powerpoint/2012/main" userId="9e8b5be43d4059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C57F-AA49-48F7-97B9-4D56EF6BA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D095D4-F285-4CA1-9C69-6F12EEAC9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786D79-4FAF-4D0F-B11A-B378F88C8108}"/>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5" name="Footer Placeholder 4">
            <a:extLst>
              <a:ext uri="{FF2B5EF4-FFF2-40B4-BE49-F238E27FC236}">
                <a16:creationId xmlns:a16="http://schemas.microsoft.com/office/drawing/2014/main" id="{8950C3AE-D186-490E-9953-44304ABA0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1AF16-DEC3-4E6F-A955-96BFD16A95AA}"/>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326727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866D-3756-4BC3-A6B3-49EC34B81E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74BE8-E441-4AAF-A60D-5D00C64A2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777B3-E1A6-4FF3-81C7-4721BB8246E9}"/>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5" name="Footer Placeholder 4">
            <a:extLst>
              <a:ext uri="{FF2B5EF4-FFF2-40B4-BE49-F238E27FC236}">
                <a16:creationId xmlns:a16="http://schemas.microsoft.com/office/drawing/2014/main" id="{533E64D5-02E4-421E-A270-578BEAEC5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8C2EF-3E55-4F11-B55A-F78B3C6DA740}"/>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220279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0F153-4D48-48F4-8F9E-D48ACFAE15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738F77-1EA3-49B7-95CA-41F2628812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B2AC8-4E3F-4749-ADD7-A866EC804577}"/>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5" name="Footer Placeholder 4">
            <a:extLst>
              <a:ext uri="{FF2B5EF4-FFF2-40B4-BE49-F238E27FC236}">
                <a16:creationId xmlns:a16="http://schemas.microsoft.com/office/drawing/2014/main" id="{0629D4CC-918C-4213-9D36-67E726FBE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D8329-A181-4CDB-8716-E758858FA254}"/>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399122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FB7A-4185-4F98-A5B1-B1DAAC5392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968693-AB6F-4629-8148-37AD03D6E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F20D7-6093-4764-BA08-851541444ACB}"/>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5" name="Footer Placeholder 4">
            <a:extLst>
              <a:ext uri="{FF2B5EF4-FFF2-40B4-BE49-F238E27FC236}">
                <a16:creationId xmlns:a16="http://schemas.microsoft.com/office/drawing/2014/main" id="{34D0CEBA-1422-49D0-9466-AF85F94D3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BBBF4-9C6B-4ABD-BDFF-1AC7414BBF12}"/>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152420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CFB5-439D-4C7F-8837-3C80724932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A71623-086A-470B-A9EF-D284507FC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ADC288-7017-4987-850A-63C7A4A44667}"/>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5" name="Footer Placeholder 4">
            <a:extLst>
              <a:ext uri="{FF2B5EF4-FFF2-40B4-BE49-F238E27FC236}">
                <a16:creationId xmlns:a16="http://schemas.microsoft.com/office/drawing/2014/main" id="{D7694F76-993F-49B2-83F3-6CCAC9C7A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D5043-9C26-4BDE-B420-EFE35393B9F1}"/>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391604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6700-8CBA-4A2F-BC3E-71129FAD2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B192B8-1CB5-4461-BB42-49CB2788D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988C5B-DE6A-4AD3-A1DB-29A6B38B52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73A19E-AEAC-41AD-AC56-FF08910E0869}"/>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6" name="Footer Placeholder 5">
            <a:extLst>
              <a:ext uri="{FF2B5EF4-FFF2-40B4-BE49-F238E27FC236}">
                <a16:creationId xmlns:a16="http://schemas.microsoft.com/office/drawing/2014/main" id="{795A50A2-29B8-4374-B5B7-FBF6F5C4C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3A33A-AE30-462C-817A-C1F98E624CA6}"/>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21014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8239-41C2-4594-ACD0-E43C70F74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ACFA2-7D75-49FB-92F2-491ADAEC0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DFE35-26CD-4655-BE6C-E8A512748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69851B-1AFE-4DFC-B998-A77A61B33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41787-7557-4441-AD0F-903476BAF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DB4277-85FC-4A5F-B32B-12BBFA5CDFCE}"/>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8" name="Footer Placeholder 7">
            <a:extLst>
              <a:ext uri="{FF2B5EF4-FFF2-40B4-BE49-F238E27FC236}">
                <a16:creationId xmlns:a16="http://schemas.microsoft.com/office/drawing/2014/main" id="{83F0F867-D507-4749-B371-FCDEC89E7F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4F6095-DB0F-43ED-B225-384FA1322245}"/>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273568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4127-761E-47FE-B5B1-A25A6454ED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51C31A-EEBD-473C-835E-9DB3C49FD070}"/>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4" name="Footer Placeholder 3">
            <a:extLst>
              <a:ext uri="{FF2B5EF4-FFF2-40B4-BE49-F238E27FC236}">
                <a16:creationId xmlns:a16="http://schemas.microsoft.com/office/drawing/2014/main" id="{F157A670-4976-419E-A731-8C4C4EB55D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BF5719-3166-43DB-966A-927967CDA24C}"/>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8623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CE59C-59C8-4116-9303-CBE91CDD1069}"/>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3" name="Footer Placeholder 2">
            <a:extLst>
              <a:ext uri="{FF2B5EF4-FFF2-40B4-BE49-F238E27FC236}">
                <a16:creationId xmlns:a16="http://schemas.microsoft.com/office/drawing/2014/main" id="{E25AFCC2-FFF5-4D48-8126-5D42FCA2F2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8A23AE-4B18-4EE9-8AAB-76CB8AB9D03D}"/>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301123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45BF-824A-4AD8-8FCC-7F0F76643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BAF7F9-FF87-4BD1-9EB7-6FF87A1E0C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6D48CD-5ABD-4899-A540-7BE46F9E6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3F7AD-C703-48D7-BA7C-FF0C6AC6FD3A}"/>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6" name="Footer Placeholder 5">
            <a:extLst>
              <a:ext uri="{FF2B5EF4-FFF2-40B4-BE49-F238E27FC236}">
                <a16:creationId xmlns:a16="http://schemas.microsoft.com/office/drawing/2014/main" id="{5AA89FC5-0FF9-4D89-AE8D-2E08FC3BE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E6FCF-BCD9-4F64-870A-0CF70519D4B1}"/>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138116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0316-0B3C-427A-BE07-BB2AA0C58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F5BE7D-3E62-46F3-85A4-D72728045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593566-05BA-49B9-B469-EC659D6E6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F1036-3A79-4559-A62E-36776CFFF77B}"/>
              </a:ext>
            </a:extLst>
          </p:cNvPr>
          <p:cNvSpPr>
            <a:spLocks noGrp="1"/>
          </p:cNvSpPr>
          <p:nvPr>
            <p:ph type="dt" sz="half" idx="10"/>
          </p:nvPr>
        </p:nvSpPr>
        <p:spPr/>
        <p:txBody>
          <a:bodyPr/>
          <a:lstStyle/>
          <a:p>
            <a:fld id="{75218EC6-16B0-48E1-9CD0-9E444C820323}" type="datetimeFigureOut">
              <a:rPr lang="en-IN" smtClean="0"/>
              <a:t>28-04-2021</a:t>
            </a:fld>
            <a:endParaRPr lang="en-IN"/>
          </a:p>
        </p:txBody>
      </p:sp>
      <p:sp>
        <p:nvSpPr>
          <p:cNvPr id="6" name="Footer Placeholder 5">
            <a:extLst>
              <a:ext uri="{FF2B5EF4-FFF2-40B4-BE49-F238E27FC236}">
                <a16:creationId xmlns:a16="http://schemas.microsoft.com/office/drawing/2014/main" id="{D2CE4B19-2573-4107-9967-E21BDA00C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BA1B1-23B9-458C-8E57-0A44C1C1437A}"/>
              </a:ext>
            </a:extLst>
          </p:cNvPr>
          <p:cNvSpPr>
            <a:spLocks noGrp="1"/>
          </p:cNvSpPr>
          <p:nvPr>
            <p:ph type="sldNum" sz="quarter" idx="12"/>
          </p:nvPr>
        </p:nvSpPr>
        <p:spPr/>
        <p:txBody>
          <a:bodyPr/>
          <a:lstStyle/>
          <a:p>
            <a:fld id="{F19E08BE-07A8-4BB4-8CED-7FFD39EF5188}" type="slidenum">
              <a:rPr lang="en-IN" smtClean="0"/>
              <a:t>‹#›</a:t>
            </a:fld>
            <a:endParaRPr lang="en-IN"/>
          </a:p>
        </p:txBody>
      </p:sp>
    </p:spTree>
    <p:extLst>
      <p:ext uri="{BB962C8B-B14F-4D97-AF65-F5344CB8AC3E}">
        <p14:creationId xmlns:p14="http://schemas.microsoft.com/office/powerpoint/2010/main" val="1196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B6D5B-5BF0-4575-8AE1-E3215BE7C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0D278-3632-49DB-83B5-CC5106DE2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D84C3C-E4DF-439F-942A-460D90311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18EC6-16B0-48E1-9CD0-9E444C820323}" type="datetimeFigureOut">
              <a:rPr lang="en-IN" smtClean="0"/>
              <a:t>28-04-2021</a:t>
            </a:fld>
            <a:endParaRPr lang="en-IN"/>
          </a:p>
        </p:txBody>
      </p:sp>
      <p:sp>
        <p:nvSpPr>
          <p:cNvPr id="5" name="Footer Placeholder 4">
            <a:extLst>
              <a:ext uri="{FF2B5EF4-FFF2-40B4-BE49-F238E27FC236}">
                <a16:creationId xmlns:a16="http://schemas.microsoft.com/office/drawing/2014/main" id="{05D9F3C4-6DC6-4850-B47F-152BE9BCF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C15525-ED3D-46B8-A09E-976E3F5BA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E08BE-07A8-4BB4-8CED-7FFD39EF5188}" type="slidenum">
              <a:rPr lang="en-IN" smtClean="0"/>
              <a:t>‹#›</a:t>
            </a:fld>
            <a:endParaRPr lang="en-IN"/>
          </a:p>
        </p:txBody>
      </p:sp>
    </p:spTree>
    <p:extLst>
      <p:ext uri="{BB962C8B-B14F-4D97-AF65-F5344CB8AC3E}">
        <p14:creationId xmlns:p14="http://schemas.microsoft.com/office/powerpoint/2010/main" val="41390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DFA2-7176-4165-8167-0B16C28C6F4E}"/>
              </a:ext>
            </a:extLst>
          </p:cNvPr>
          <p:cNvSpPr>
            <a:spLocks noGrp="1"/>
          </p:cNvSpPr>
          <p:nvPr>
            <p:ph type="ctrTitle"/>
          </p:nvPr>
        </p:nvSpPr>
        <p:spPr>
          <a:xfrm>
            <a:off x="1524000" y="1405833"/>
            <a:ext cx="9144000" cy="1879946"/>
          </a:xfrm>
        </p:spPr>
        <p:txBody>
          <a:bodyPr>
            <a:noAutofit/>
          </a:bodyPr>
          <a:lstStyle/>
          <a:p>
            <a:r>
              <a:rPr lang="en-US" sz="3200" b="0" i="0" dirty="0">
                <a:solidFill>
                  <a:srgbClr val="263238"/>
                </a:solidFill>
                <a:effectLst/>
                <a:latin typeface="Arial" panose="020B0604020202020204" pitchFamily="34" charset="0"/>
              </a:rPr>
              <a:t>Texture and shape radiomics based machine learning models for prostate cancer risk prediction on MRI</a:t>
            </a:r>
            <a:endParaRPr lang="en-IN" sz="3200" dirty="0"/>
          </a:p>
        </p:txBody>
      </p:sp>
      <p:sp>
        <p:nvSpPr>
          <p:cNvPr id="3" name="Subtitle 2">
            <a:extLst>
              <a:ext uri="{FF2B5EF4-FFF2-40B4-BE49-F238E27FC236}">
                <a16:creationId xmlns:a16="http://schemas.microsoft.com/office/drawing/2014/main" id="{C6CC13C7-CDA7-410E-8F2B-EC6BA3BFD654}"/>
              </a:ext>
            </a:extLst>
          </p:cNvPr>
          <p:cNvSpPr>
            <a:spLocks noGrp="1"/>
          </p:cNvSpPr>
          <p:nvPr>
            <p:ph type="subTitle" idx="1"/>
          </p:nvPr>
        </p:nvSpPr>
        <p:spPr>
          <a:xfrm>
            <a:off x="1524000" y="4079875"/>
            <a:ext cx="9144000" cy="1655762"/>
          </a:xfrm>
        </p:spPr>
        <p:txBody>
          <a:bodyPr/>
          <a:lstStyle/>
          <a:p>
            <a:pPr algn="r"/>
            <a:r>
              <a:rPr lang="en-IN" sz="2800" dirty="0"/>
              <a:t>EBME 461</a:t>
            </a:r>
          </a:p>
          <a:p>
            <a:pPr algn="r"/>
            <a:r>
              <a:rPr lang="en-IN" dirty="0"/>
              <a:t>Jaya Krishna N – jxn306</a:t>
            </a:r>
          </a:p>
          <a:p>
            <a:pPr algn="r"/>
            <a:r>
              <a:rPr lang="en-IN" dirty="0"/>
              <a:t>Cathy Tao – cst35</a:t>
            </a:r>
          </a:p>
        </p:txBody>
      </p:sp>
    </p:spTree>
    <p:extLst>
      <p:ext uri="{BB962C8B-B14F-4D97-AF65-F5344CB8AC3E}">
        <p14:creationId xmlns:p14="http://schemas.microsoft.com/office/powerpoint/2010/main" val="331934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043F-B101-4E2C-A850-AF7AA21014D3}"/>
              </a:ext>
            </a:extLst>
          </p:cNvPr>
          <p:cNvSpPr>
            <a:spLocks noGrp="1"/>
          </p:cNvSpPr>
          <p:nvPr>
            <p:ph type="title"/>
          </p:nvPr>
        </p:nvSpPr>
        <p:spPr/>
        <p:txBody>
          <a:bodyPr/>
          <a:lstStyle/>
          <a:p>
            <a:pPr algn="ctr"/>
            <a:r>
              <a:rPr lang="en-IN" b="1" dirty="0"/>
              <a:t>Hypothesis</a:t>
            </a:r>
          </a:p>
        </p:txBody>
      </p:sp>
      <p:sp>
        <p:nvSpPr>
          <p:cNvPr id="3" name="Content Placeholder 2">
            <a:extLst>
              <a:ext uri="{FF2B5EF4-FFF2-40B4-BE49-F238E27FC236}">
                <a16:creationId xmlns:a16="http://schemas.microsoft.com/office/drawing/2014/main" id="{4705BEE6-221C-4654-BCBA-DD62A9179349}"/>
              </a:ext>
            </a:extLst>
          </p:cNvPr>
          <p:cNvSpPr>
            <a:spLocks noGrp="1"/>
          </p:cNvSpPr>
          <p:nvPr>
            <p:ph idx="1"/>
          </p:nvPr>
        </p:nvSpPr>
        <p:spPr/>
        <p:txBody>
          <a:bodyPr>
            <a:normAutofit/>
          </a:bodyPr>
          <a:lstStyle/>
          <a:p>
            <a:pPr marL="0" indent="0">
              <a:buNone/>
            </a:pPr>
            <a:r>
              <a:rPr lang="en-US" sz="2400" dirty="0"/>
              <a:t>Prostate cancer (</a:t>
            </a:r>
            <a:r>
              <a:rPr lang="en-US" sz="2400" dirty="0" err="1"/>
              <a:t>PCa</a:t>
            </a:r>
            <a:r>
              <a:rPr lang="en-US" sz="2400" dirty="0"/>
              <a:t>) is the second most common cancer in American men. </a:t>
            </a:r>
            <a:r>
              <a:rPr lang="en-US" sz="2400" dirty="0" err="1"/>
              <a:t>mpMRI</a:t>
            </a:r>
            <a:r>
              <a:rPr lang="en-US" sz="2400" dirty="0"/>
              <a:t> is being used more frequently in </a:t>
            </a:r>
            <a:r>
              <a:rPr lang="en-US" sz="2400" dirty="0" err="1"/>
              <a:t>PCa</a:t>
            </a:r>
            <a:r>
              <a:rPr lang="en-US" sz="2400" dirty="0"/>
              <a:t> detection as Other treatment strategies but the evaluations have been found to significantly vary depending on the radiologist’s experience. </a:t>
            </a:r>
          </a:p>
          <a:p>
            <a:pPr marL="0" indent="0">
              <a:buNone/>
            </a:pPr>
            <a:r>
              <a:rPr lang="en-US" sz="2400" dirty="0"/>
              <a:t>Using Radiomics we extract features computationally from Bi-parametric MRI radiographic images which characterize the lesion and classify them to be whether clinically significant or not by building a machine learning classifier.</a:t>
            </a:r>
            <a:endParaRPr lang="en-IN" sz="2400" dirty="0"/>
          </a:p>
        </p:txBody>
      </p:sp>
    </p:spTree>
    <p:extLst>
      <p:ext uri="{BB962C8B-B14F-4D97-AF65-F5344CB8AC3E}">
        <p14:creationId xmlns:p14="http://schemas.microsoft.com/office/powerpoint/2010/main" val="259590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8BFE-D854-4C22-AF41-3AB01672ACEF}"/>
              </a:ext>
            </a:extLst>
          </p:cNvPr>
          <p:cNvSpPr>
            <a:spLocks noGrp="1"/>
          </p:cNvSpPr>
          <p:nvPr>
            <p:ph type="title"/>
          </p:nvPr>
        </p:nvSpPr>
        <p:spPr>
          <a:xfrm>
            <a:off x="291548" y="211689"/>
            <a:ext cx="10515600" cy="1325563"/>
          </a:xfrm>
        </p:spPr>
        <p:txBody>
          <a:bodyPr/>
          <a:lstStyle/>
          <a:p>
            <a:r>
              <a:rPr lang="en-IN" b="1" dirty="0"/>
              <a:t>Background</a:t>
            </a:r>
          </a:p>
        </p:txBody>
      </p:sp>
      <p:sp>
        <p:nvSpPr>
          <p:cNvPr id="3" name="Content Placeholder 2">
            <a:extLst>
              <a:ext uri="{FF2B5EF4-FFF2-40B4-BE49-F238E27FC236}">
                <a16:creationId xmlns:a16="http://schemas.microsoft.com/office/drawing/2014/main" id="{245F7BC8-B575-4A5A-BD33-BA55BEB91AA2}"/>
              </a:ext>
            </a:extLst>
          </p:cNvPr>
          <p:cNvSpPr>
            <a:spLocks noGrp="1"/>
          </p:cNvSpPr>
          <p:nvPr>
            <p:ph idx="1"/>
          </p:nvPr>
        </p:nvSpPr>
        <p:spPr>
          <a:xfrm>
            <a:off x="291548" y="1669773"/>
            <a:ext cx="11900452" cy="5433392"/>
          </a:xfrm>
        </p:spPr>
        <p:txBody>
          <a:bodyPr>
            <a:normAutofit/>
          </a:bodyPr>
          <a:lstStyle/>
          <a:p>
            <a:pPr algn="l"/>
            <a:r>
              <a:rPr lang="en-US" sz="2000" b="0" i="0" dirty="0">
                <a:solidFill>
                  <a:srgbClr val="111111"/>
                </a:solidFill>
                <a:effectLst/>
                <a:latin typeface="Helvetica" panose="020B0604020202020204" pitchFamily="34" charset="0"/>
              </a:rPr>
              <a:t>Prostate cancer is cancer that occurs in the prostate. The prostate is a small walnut-shaped gland in males that produces the seminal fluid that nourishes and transports sperm.</a:t>
            </a:r>
          </a:p>
          <a:p>
            <a:pPr algn="l"/>
            <a:r>
              <a:rPr lang="en-US" sz="2000" b="0" i="0" dirty="0">
                <a:solidFill>
                  <a:srgbClr val="111111"/>
                </a:solidFill>
                <a:effectLst/>
                <a:latin typeface="Helvetica" panose="020B0604020202020204" pitchFamily="34" charset="0"/>
              </a:rPr>
              <a:t>Prostate cancer is one of the most common types of cancer. Many prostate cancers grow slowly and are confined to the prostate gland, where they may not cause serious harm. However, while some types of prostate cancer grow slowly and may need minimal or even no treatment, other types are aggressive and can spread quickly.</a:t>
            </a:r>
          </a:p>
          <a:p>
            <a:pPr algn="l"/>
            <a:r>
              <a:rPr lang="en-US" sz="2000" b="0" i="0" dirty="0">
                <a:solidFill>
                  <a:srgbClr val="111111"/>
                </a:solidFill>
                <a:effectLst/>
                <a:latin typeface="Helvetica" panose="020B0604020202020204" pitchFamily="34" charset="0"/>
              </a:rPr>
              <a:t>Prostate cancer that's detected early — when it's still confined to the prostate gland — has the best chance for successful treatment.</a:t>
            </a:r>
          </a:p>
          <a:p>
            <a:pPr algn="l"/>
            <a:endParaRPr lang="en-US" sz="2000" b="0" i="0" dirty="0">
              <a:solidFill>
                <a:srgbClr val="111111"/>
              </a:solidFill>
              <a:effectLst/>
              <a:latin typeface="Helvetica" panose="020B0604020202020204" pitchFamily="34" charset="0"/>
            </a:endParaRPr>
          </a:p>
          <a:p>
            <a:pPr marL="0" indent="0">
              <a:buNone/>
            </a:pPr>
            <a:r>
              <a:rPr lang="en-IN" sz="2400" b="1" i="0" dirty="0">
                <a:solidFill>
                  <a:srgbClr val="111111"/>
                </a:solidFill>
                <a:effectLst/>
                <a:latin typeface="Helvetica" panose="020B0604020202020204" pitchFamily="34" charset="0"/>
              </a:rPr>
              <a:t>Symptoms</a:t>
            </a:r>
            <a:r>
              <a:rPr lang="en-IN" b="0" i="0" dirty="0">
                <a:solidFill>
                  <a:srgbClr val="111111"/>
                </a:solidFill>
                <a:effectLst/>
                <a:latin typeface="Helvetica" panose="020B0604020202020204" pitchFamily="34" charset="0"/>
              </a:rPr>
              <a:t>:</a:t>
            </a:r>
          </a:p>
          <a:p>
            <a:pPr marL="0" indent="0">
              <a:buNone/>
            </a:pPr>
            <a:r>
              <a:rPr lang="en-US" sz="2000" b="0" i="0" dirty="0">
                <a:solidFill>
                  <a:srgbClr val="111111"/>
                </a:solidFill>
                <a:effectLst/>
                <a:latin typeface="Helvetica" panose="020B0604020202020204" pitchFamily="34" charset="0"/>
              </a:rPr>
              <a:t>Prostate cancer may cause no signs or symptoms in its early stages. Prostate cancer that's more advanced may cause signs and symptoms such as:</a:t>
            </a:r>
          </a:p>
          <a:p>
            <a:r>
              <a:rPr lang="en-IN" sz="2000" dirty="0">
                <a:solidFill>
                  <a:srgbClr val="111111"/>
                </a:solidFill>
                <a:latin typeface="Helvetica" panose="020B0604020202020204" pitchFamily="34" charset="0"/>
              </a:rPr>
              <a:t>Trouble urinating, </a:t>
            </a:r>
            <a:r>
              <a:rPr lang="en-US" sz="2000" dirty="0">
                <a:solidFill>
                  <a:srgbClr val="111111"/>
                </a:solidFill>
                <a:latin typeface="Helvetica" panose="020B0604020202020204" pitchFamily="34" charset="0"/>
              </a:rPr>
              <a:t>Decreased force in the stream of urine, Blood in the urine, Blood in the semen, Bone pain ,Losing weight without trying, Erectile dysfunction</a:t>
            </a:r>
          </a:p>
          <a:p>
            <a:endParaRPr lang="en-IN" sz="1400" b="0" i="0" dirty="0">
              <a:solidFill>
                <a:srgbClr val="111111"/>
              </a:solidFill>
              <a:effectLst/>
              <a:latin typeface="Helvetica" panose="020B0604020202020204" pitchFamily="34" charset="0"/>
            </a:endParaRPr>
          </a:p>
          <a:p>
            <a:pPr marL="0" indent="0">
              <a:buNone/>
            </a:pPr>
            <a:endParaRPr lang="en-US" sz="2000" b="0" i="0" dirty="0">
              <a:solidFill>
                <a:srgbClr val="111111"/>
              </a:solidFill>
              <a:effectLst/>
              <a:latin typeface="Helvetica" panose="020B0604020202020204" pitchFamily="34" charset="0"/>
            </a:endParaRPr>
          </a:p>
          <a:p>
            <a:endParaRPr lang="en-IN" b="0" i="0" dirty="0">
              <a:solidFill>
                <a:srgbClr val="111111"/>
              </a:solidFill>
              <a:effectLst/>
              <a:latin typeface="Helvetica" panose="020B0604020202020204" pitchFamily="34" charset="0"/>
            </a:endParaRPr>
          </a:p>
          <a:p>
            <a:pPr marL="0" indent="0" algn="l">
              <a:buNone/>
            </a:pPr>
            <a:endParaRPr lang="en-US" sz="2000" b="0" i="0" dirty="0">
              <a:solidFill>
                <a:srgbClr val="111111"/>
              </a:solidFill>
              <a:effectLst/>
              <a:latin typeface="Helvetica" panose="020B0604020202020204" pitchFamily="34" charset="0"/>
            </a:endParaRPr>
          </a:p>
          <a:p>
            <a:endParaRPr lang="en-IN" sz="2000" dirty="0"/>
          </a:p>
        </p:txBody>
      </p:sp>
    </p:spTree>
    <p:extLst>
      <p:ext uri="{BB962C8B-B14F-4D97-AF65-F5344CB8AC3E}">
        <p14:creationId xmlns:p14="http://schemas.microsoft.com/office/powerpoint/2010/main" val="285944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0FC2-0CC7-450D-BB9C-DCD777E9CD7D}"/>
              </a:ext>
            </a:extLst>
          </p:cNvPr>
          <p:cNvSpPr>
            <a:spLocks noGrp="1"/>
          </p:cNvSpPr>
          <p:nvPr>
            <p:ph type="title"/>
          </p:nvPr>
        </p:nvSpPr>
        <p:spPr/>
        <p:txBody>
          <a:bodyPr/>
          <a:lstStyle/>
          <a:p>
            <a:r>
              <a:rPr lang="en-IN" b="1" dirty="0"/>
              <a:t>Training Data </a:t>
            </a:r>
          </a:p>
        </p:txBody>
      </p:sp>
      <p:sp>
        <p:nvSpPr>
          <p:cNvPr id="3" name="Content Placeholder 2">
            <a:extLst>
              <a:ext uri="{FF2B5EF4-FFF2-40B4-BE49-F238E27FC236}">
                <a16:creationId xmlns:a16="http://schemas.microsoft.com/office/drawing/2014/main" id="{C2412173-4EC2-448A-9463-94329C3ADAC0}"/>
              </a:ext>
            </a:extLst>
          </p:cNvPr>
          <p:cNvSpPr>
            <a:spLocks noGrp="1"/>
          </p:cNvSpPr>
          <p:nvPr>
            <p:ph idx="1"/>
          </p:nvPr>
        </p:nvSpPr>
        <p:spPr/>
        <p:txBody>
          <a:bodyPr/>
          <a:lstStyle/>
          <a:p>
            <a:r>
              <a:rPr lang="en-IN" dirty="0"/>
              <a:t>The </a:t>
            </a:r>
            <a:r>
              <a:rPr lang="en-US" dirty="0"/>
              <a:t>region surrounding the </a:t>
            </a:r>
            <a:r>
              <a:rPr lang="en-US" dirty="0" err="1"/>
              <a:t>PCa</a:t>
            </a:r>
            <a:r>
              <a:rPr lang="en-US" dirty="0"/>
              <a:t> lesion, or the peri-tumoral region, may encode useful information that can complement intra-tumoral information to enable better risk stratification. The dataset was collected and curated for research in computer aided diagnosis of prostate MR under supervision of Dr. Huisman, </a:t>
            </a:r>
            <a:r>
              <a:rPr lang="en-US" dirty="0" err="1"/>
              <a:t>Radboudumc</a:t>
            </a:r>
            <a:r>
              <a:rPr lang="en-US" dirty="0"/>
              <a:t>.</a:t>
            </a:r>
          </a:p>
          <a:p>
            <a:r>
              <a:rPr lang="en-IN" dirty="0"/>
              <a:t>Each T2 weighted image has one or more lesions identified and marked by a radiologist. </a:t>
            </a:r>
          </a:p>
          <a:p>
            <a:r>
              <a:rPr lang="en-IN" dirty="0"/>
              <a:t>The size of dataset is 324 lesions of 204 unique cases.</a:t>
            </a:r>
            <a:endParaRPr lang="en-US" dirty="0"/>
          </a:p>
        </p:txBody>
      </p:sp>
    </p:spTree>
    <p:extLst>
      <p:ext uri="{BB962C8B-B14F-4D97-AF65-F5344CB8AC3E}">
        <p14:creationId xmlns:p14="http://schemas.microsoft.com/office/powerpoint/2010/main" val="131818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53A7-D656-4057-83E6-E6E9E8410E53}"/>
              </a:ext>
            </a:extLst>
          </p:cNvPr>
          <p:cNvSpPr>
            <a:spLocks noGrp="1"/>
          </p:cNvSpPr>
          <p:nvPr>
            <p:ph type="title"/>
          </p:nvPr>
        </p:nvSpPr>
        <p:spPr/>
        <p:txBody>
          <a:bodyPr/>
          <a:lstStyle/>
          <a:p>
            <a:r>
              <a:rPr lang="en-IN" b="1" dirty="0"/>
              <a:t>Example of a lesion identified prostate image</a:t>
            </a:r>
          </a:p>
        </p:txBody>
      </p:sp>
      <p:pic>
        <p:nvPicPr>
          <p:cNvPr id="4" name="Picture 4">
            <a:extLst>
              <a:ext uri="{FF2B5EF4-FFF2-40B4-BE49-F238E27FC236}">
                <a16:creationId xmlns:a16="http://schemas.microsoft.com/office/drawing/2014/main" id="{7958B1BC-9175-4DEC-8449-4103EC881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4473"/>
            <a:ext cx="4662901" cy="46629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C21A588-5DE7-4C3B-B608-28A19E5FA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467" y="1972079"/>
            <a:ext cx="4298674" cy="3267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74C06-7AE3-4988-97FC-2C33FCFF5772}"/>
              </a:ext>
            </a:extLst>
          </p:cNvPr>
          <p:cNvSpPr txBox="1"/>
          <p:nvPr/>
        </p:nvSpPr>
        <p:spPr>
          <a:xfrm>
            <a:off x="6454844" y="5239652"/>
            <a:ext cx="6119191" cy="369332"/>
          </a:xfrm>
          <a:prstGeom prst="rect">
            <a:avLst/>
          </a:prstGeom>
          <a:noFill/>
        </p:spPr>
        <p:txBody>
          <a:bodyPr wrap="square" rtlCol="0">
            <a:spAutoFit/>
          </a:bodyPr>
          <a:lstStyle/>
          <a:p>
            <a:r>
              <a:rPr lang="en-US" b="1" i="1" dirty="0"/>
              <a:t>Extracted patches based on the bounding box of the mask.</a:t>
            </a:r>
            <a:endParaRPr lang="en-IN" b="1" i="1" dirty="0"/>
          </a:p>
        </p:txBody>
      </p:sp>
      <p:sp>
        <p:nvSpPr>
          <p:cNvPr id="7" name="TextBox 6">
            <a:extLst>
              <a:ext uri="{FF2B5EF4-FFF2-40B4-BE49-F238E27FC236}">
                <a16:creationId xmlns:a16="http://schemas.microsoft.com/office/drawing/2014/main" id="{3C1880A3-0966-40C9-8FEE-8632AF1EF20E}"/>
              </a:ext>
            </a:extLst>
          </p:cNvPr>
          <p:cNvSpPr txBox="1"/>
          <p:nvPr/>
        </p:nvSpPr>
        <p:spPr>
          <a:xfrm>
            <a:off x="838200" y="6123543"/>
            <a:ext cx="5724939" cy="338554"/>
          </a:xfrm>
          <a:prstGeom prst="rect">
            <a:avLst/>
          </a:prstGeom>
          <a:noFill/>
        </p:spPr>
        <p:txBody>
          <a:bodyPr wrap="square" rtlCol="0">
            <a:spAutoFit/>
          </a:bodyPr>
          <a:lstStyle/>
          <a:p>
            <a:r>
              <a:rPr lang="en-US" sz="1600" b="1" i="1" dirty="0">
                <a:solidFill>
                  <a:srgbClr val="000000"/>
                </a:solidFill>
                <a:latin typeface="Helvetica Neue"/>
              </a:rPr>
              <a:t>O</a:t>
            </a:r>
            <a:r>
              <a:rPr lang="en-US" sz="1600" b="1" i="1" dirty="0">
                <a:solidFill>
                  <a:srgbClr val="000000"/>
                </a:solidFill>
                <a:effectLst/>
                <a:latin typeface="Helvetica Neue"/>
              </a:rPr>
              <a:t>verlay the prostate mask on the T2W MRI image</a:t>
            </a:r>
            <a:endParaRPr lang="en-IN" sz="1600" b="1" i="1" dirty="0"/>
          </a:p>
        </p:txBody>
      </p:sp>
    </p:spTree>
    <p:extLst>
      <p:ext uri="{BB962C8B-B14F-4D97-AF65-F5344CB8AC3E}">
        <p14:creationId xmlns:p14="http://schemas.microsoft.com/office/powerpoint/2010/main" val="386784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F6D8-EEAA-46FC-B061-63D6F97FA3D7}"/>
              </a:ext>
            </a:extLst>
          </p:cNvPr>
          <p:cNvSpPr>
            <a:spLocks noGrp="1"/>
          </p:cNvSpPr>
          <p:nvPr>
            <p:ph type="title"/>
          </p:nvPr>
        </p:nvSpPr>
        <p:spPr/>
        <p:txBody>
          <a:bodyPr/>
          <a:lstStyle/>
          <a:p>
            <a:r>
              <a:rPr lang="en-IN" b="1" dirty="0"/>
              <a:t>Data Preparation and Feature selection</a:t>
            </a:r>
          </a:p>
        </p:txBody>
      </p:sp>
      <p:sp>
        <p:nvSpPr>
          <p:cNvPr id="3" name="Content Placeholder 2">
            <a:extLst>
              <a:ext uri="{FF2B5EF4-FFF2-40B4-BE49-F238E27FC236}">
                <a16:creationId xmlns:a16="http://schemas.microsoft.com/office/drawing/2014/main" id="{6CE13E3C-6DEF-4EEC-9C52-591E44E8CCA4}"/>
              </a:ext>
            </a:extLst>
          </p:cNvPr>
          <p:cNvSpPr>
            <a:spLocks noGrp="1"/>
          </p:cNvSpPr>
          <p:nvPr>
            <p:ph idx="1"/>
          </p:nvPr>
        </p:nvSpPr>
        <p:spPr/>
        <p:txBody>
          <a:bodyPr/>
          <a:lstStyle/>
          <a:p>
            <a:r>
              <a:rPr lang="en-IN" dirty="0"/>
              <a:t>The python package </a:t>
            </a:r>
            <a:r>
              <a:rPr lang="en-IN" dirty="0" err="1"/>
              <a:t>SimpleITK</a:t>
            </a:r>
            <a:r>
              <a:rPr lang="en-IN" dirty="0"/>
              <a:t> has </a:t>
            </a:r>
            <a:r>
              <a:rPr lang="en-IN" dirty="0" err="1"/>
              <a:t>RadiomicsFeatureExtractor</a:t>
            </a:r>
            <a:r>
              <a:rPr lang="en-IN" dirty="0"/>
              <a:t> that extracts features that characterize the lesion. </a:t>
            </a:r>
          </a:p>
          <a:p>
            <a:r>
              <a:rPr lang="en-IN" dirty="0"/>
              <a:t>Lot of the extracted features are correlated with each other and we check for correlation and drop the redundant features from the training set.</a:t>
            </a:r>
          </a:p>
          <a:p>
            <a:r>
              <a:rPr lang="en-IN" dirty="0"/>
              <a:t>Using MRMR feature selection technique we select the features which are correlated with our target variable or outcome.</a:t>
            </a:r>
          </a:p>
          <a:p>
            <a:r>
              <a:rPr lang="en-IN" dirty="0"/>
              <a:t>The numerical features are normalized to a scale. </a:t>
            </a:r>
          </a:p>
          <a:p>
            <a:r>
              <a:rPr lang="en-IN" dirty="0"/>
              <a:t>The data is divided into train, validation and test.</a:t>
            </a:r>
          </a:p>
        </p:txBody>
      </p:sp>
    </p:spTree>
    <p:extLst>
      <p:ext uri="{BB962C8B-B14F-4D97-AF65-F5344CB8AC3E}">
        <p14:creationId xmlns:p14="http://schemas.microsoft.com/office/powerpoint/2010/main" val="3669438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467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vt:lpstr>
      <vt:lpstr>Helvetica Neue</vt:lpstr>
      <vt:lpstr>Office Theme</vt:lpstr>
      <vt:lpstr>Texture and shape radiomics based machine learning models for prostate cancer risk prediction on MRI</vt:lpstr>
      <vt:lpstr>Hypothesis</vt:lpstr>
      <vt:lpstr>Background</vt:lpstr>
      <vt:lpstr>Training Data </vt:lpstr>
      <vt:lpstr>Example of a lesion identified prostate image</vt:lpstr>
      <vt:lpstr>Data Preparation and Feature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Jayakrishna Nidasanametla</dc:creator>
  <cp:lastModifiedBy>Jayakrishna Nidasanametla</cp:lastModifiedBy>
  <cp:revision>16</cp:revision>
  <dcterms:created xsi:type="dcterms:W3CDTF">2021-04-28T14:08:36Z</dcterms:created>
  <dcterms:modified xsi:type="dcterms:W3CDTF">2021-04-28T18:41:43Z</dcterms:modified>
</cp:coreProperties>
</file>