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5" r:id="rId35"/>
    <p:sldId id="296" r:id="rId36"/>
    <p:sldId id="297" r:id="rId37"/>
    <p:sldId id="293" r:id="rId38"/>
    <p:sldId id="294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7730-DD8C-4DE5-B3EB-0E7FFB01EF2B}" type="datetimeFigureOut">
              <a:rPr lang="en-IE" smtClean="0"/>
              <a:t>26/02/2013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177A-FEEF-47D9-AA83-AE984091C2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641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7730-DD8C-4DE5-B3EB-0E7FFB01EF2B}" type="datetimeFigureOut">
              <a:rPr lang="en-IE" smtClean="0"/>
              <a:t>26/02/2013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177A-FEEF-47D9-AA83-AE984091C2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154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7730-DD8C-4DE5-B3EB-0E7FFB01EF2B}" type="datetimeFigureOut">
              <a:rPr lang="en-IE" smtClean="0"/>
              <a:t>26/02/2013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177A-FEEF-47D9-AA83-AE984091C2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037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7730-DD8C-4DE5-B3EB-0E7FFB01EF2B}" type="datetimeFigureOut">
              <a:rPr lang="en-IE" smtClean="0"/>
              <a:t>26/02/2013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177A-FEEF-47D9-AA83-AE984091C2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169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7730-DD8C-4DE5-B3EB-0E7FFB01EF2B}" type="datetimeFigureOut">
              <a:rPr lang="en-IE" smtClean="0"/>
              <a:t>26/02/2013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177A-FEEF-47D9-AA83-AE984091C2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270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7730-DD8C-4DE5-B3EB-0E7FFB01EF2B}" type="datetimeFigureOut">
              <a:rPr lang="en-IE" smtClean="0"/>
              <a:t>26/02/2013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177A-FEEF-47D9-AA83-AE984091C2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853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7730-DD8C-4DE5-B3EB-0E7FFB01EF2B}" type="datetimeFigureOut">
              <a:rPr lang="en-IE" smtClean="0"/>
              <a:t>26/02/2013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177A-FEEF-47D9-AA83-AE984091C2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455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7730-DD8C-4DE5-B3EB-0E7FFB01EF2B}" type="datetimeFigureOut">
              <a:rPr lang="en-IE" smtClean="0"/>
              <a:t>26/02/2013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177A-FEEF-47D9-AA83-AE984091C2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1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7730-DD8C-4DE5-B3EB-0E7FFB01EF2B}" type="datetimeFigureOut">
              <a:rPr lang="en-IE" smtClean="0"/>
              <a:t>26/02/2013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177A-FEEF-47D9-AA83-AE984091C2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293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7730-DD8C-4DE5-B3EB-0E7FFB01EF2B}" type="datetimeFigureOut">
              <a:rPr lang="en-IE" smtClean="0"/>
              <a:t>26/02/2013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177A-FEEF-47D9-AA83-AE984091C2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708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7730-DD8C-4DE5-B3EB-0E7FFB01EF2B}" type="datetimeFigureOut">
              <a:rPr lang="en-IE" smtClean="0"/>
              <a:t>26/02/2013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177A-FEEF-47D9-AA83-AE984091C2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576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87730-DD8C-4DE5-B3EB-0E7FFB01EF2B}" type="datetimeFigureOut">
              <a:rPr lang="en-IE" smtClean="0"/>
              <a:t>26/02/2013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5177A-FEEF-47D9-AA83-AE984091C2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432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POST Case Study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25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2400" smtClean="0"/>
              <a:t>Case Study: Point-of-sale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sz="2000" smtClean="0"/>
              <a:t>Describing POST Processes: Use Cases</a:t>
            </a:r>
          </a:p>
          <a:p>
            <a:pPr lvl="1"/>
            <a:r>
              <a:rPr lang="en-US" sz="2000" smtClean="0"/>
              <a:t>An expanded use case shows more detail than a high level one; they are useful to obtain a deeper understanding of the processes and the requirements.</a:t>
            </a:r>
          </a:p>
          <a:p>
            <a:pPr lvl="1"/>
            <a:r>
              <a:rPr lang="en-US" sz="2000" smtClean="0"/>
              <a:t>The high-level use-case buy items is expanded to include the following:</a:t>
            </a:r>
          </a:p>
          <a:p>
            <a:pPr lvl="1">
              <a:buFontTx/>
              <a:buNone/>
            </a:pPr>
            <a:r>
              <a:rPr lang="en-US" sz="2000" smtClean="0"/>
              <a:t>	Typical course of events</a:t>
            </a:r>
          </a:p>
          <a:p>
            <a:pPr lvl="1">
              <a:buFontTx/>
              <a:buNone/>
            </a:pPr>
            <a:r>
              <a:rPr lang="en-US" sz="2000" smtClean="0"/>
              <a:t>	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501507"/>
              </p:ext>
            </p:extLst>
          </p:nvPr>
        </p:nvGraphicFramePr>
        <p:xfrm>
          <a:off x="1612900" y="3362325"/>
          <a:ext cx="6016625" cy="384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3" imgW="6074363" imgH="3882739" progId="Word.Document.8">
                  <p:embed/>
                </p:oleObj>
              </mc:Choice>
              <mc:Fallback>
                <p:oleObj name="Document" r:id="rId3" imgW="6074363" imgH="38827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3362325"/>
                        <a:ext cx="6016625" cy="384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11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2400" smtClean="0"/>
              <a:t>Case Study: Point-of-sale</a:t>
            </a:r>
            <a:endParaRPr lang="en-US" smtClean="0"/>
          </a:p>
        </p:txBody>
      </p:sp>
      <p:graphicFrame>
        <p:nvGraphicFramePr>
          <p:cNvPr id="430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927623"/>
              </p:ext>
            </p:extLst>
          </p:nvPr>
        </p:nvGraphicFramePr>
        <p:xfrm>
          <a:off x="1524000" y="1908175"/>
          <a:ext cx="6016625" cy="401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3" imgW="6073646" imgH="4049216" progId="Word.Document.8">
                  <p:embed/>
                </p:oleObj>
              </mc:Choice>
              <mc:Fallback>
                <p:oleObj name="Document" r:id="rId3" imgW="6073646" imgH="40492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8175"/>
                        <a:ext cx="6016625" cy="401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Case Study: Point-of-sale</a:t>
            </a:r>
            <a:endParaRPr 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44638"/>
            <a:ext cx="3605212" cy="5105400"/>
          </a:xfrm>
        </p:spPr>
        <p:txBody>
          <a:bodyPr/>
          <a:lstStyle/>
          <a:p>
            <a:r>
              <a:rPr lang="en-US" sz="2000" smtClean="0"/>
              <a:t>Describing POST Processes: Use Cases</a:t>
            </a:r>
          </a:p>
          <a:p>
            <a:pPr lvl="1"/>
            <a:r>
              <a:rPr lang="en-US" sz="2000" smtClean="0"/>
              <a:t>( Partial ) Use Case Diagram 	</a:t>
            </a:r>
          </a:p>
          <a:p>
            <a:pPr lvl="1">
              <a:buFontTx/>
              <a:buNone/>
            </a:pPr>
            <a:r>
              <a:rPr lang="en-US" sz="1400" smtClean="0"/>
              <a:t>	</a:t>
            </a:r>
            <a:endParaRPr lang="en-US" sz="1600" smtClean="0"/>
          </a:p>
        </p:txBody>
      </p:sp>
      <p:pic>
        <p:nvPicPr>
          <p:cNvPr id="44036" name="Picture 5" descr="C:\notes\Applying UML and Patterns\Use Cases 1\UCD-POST-All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905000"/>
            <a:ext cx="4953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4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Case Study: Point-of-sale</a:t>
            </a:r>
            <a:endParaRPr 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4611687"/>
          </a:xfrm>
        </p:spPr>
        <p:txBody>
          <a:bodyPr/>
          <a:lstStyle/>
          <a:p>
            <a:r>
              <a:rPr lang="en-US" sz="2000" smtClean="0"/>
              <a:t>Ranking and scheduling use cases</a:t>
            </a:r>
          </a:p>
          <a:p>
            <a:pPr lvl="1"/>
            <a:r>
              <a:rPr lang="en-US" sz="2000" smtClean="0"/>
              <a:t>Allocating use cases to development cycles:	</a:t>
            </a:r>
          </a:p>
          <a:p>
            <a:pPr lvl="1">
              <a:buFontTx/>
              <a:buNone/>
            </a:pPr>
            <a:r>
              <a:rPr lang="en-US" sz="2000" smtClean="0"/>
              <a:t>	</a:t>
            </a:r>
          </a:p>
        </p:txBody>
      </p:sp>
      <p:pic>
        <p:nvPicPr>
          <p:cNvPr id="45060" name="Picture 4" descr="C:\notes\Applying UML and Patterns\Development Process\Iterations and Use Cases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655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6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Case Study: Point-of-sale</a:t>
            </a:r>
            <a:endParaRPr 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772400" cy="5105400"/>
          </a:xfrm>
        </p:spPr>
        <p:txBody>
          <a:bodyPr/>
          <a:lstStyle/>
          <a:p>
            <a:r>
              <a:rPr lang="en-US" sz="2000" smtClean="0"/>
              <a:t>Ranking and scheduling use cases</a:t>
            </a:r>
          </a:p>
          <a:p>
            <a:pPr lvl="1"/>
            <a:r>
              <a:rPr lang="en-US" sz="2000" smtClean="0"/>
              <a:t>Use cases need to be ranked, and high ranking use cases need to be tackled in  the early development cycles. Qualities that increase the ranking of a use case include:</a:t>
            </a:r>
          </a:p>
          <a:p>
            <a:pPr lvl="2"/>
            <a:r>
              <a:rPr lang="en-US" sz="2000" smtClean="0"/>
              <a:t>Significant impact on the architectural design, such as adding many classes to the domain layer.</a:t>
            </a:r>
          </a:p>
          <a:p>
            <a:pPr lvl="2"/>
            <a:r>
              <a:rPr lang="en-US" sz="2000" smtClean="0"/>
              <a:t>Include risky, time-critical, or complex functions.</a:t>
            </a:r>
          </a:p>
          <a:p>
            <a:pPr lvl="2"/>
            <a:r>
              <a:rPr lang="en-US" sz="2000" smtClean="0"/>
              <a:t>Involve significant research, or new and risky technology.</a:t>
            </a:r>
          </a:p>
          <a:p>
            <a:pPr lvl="2"/>
            <a:r>
              <a:rPr lang="en-US" sz="2000" smtClean="0"/>
              <a:t>Represent primary line-of-business processes.</a:t>
            </a:r>
          </a:p>
          <a:p>
            <a:pPr lvl="2"/>
            <a:r>
              <a:rPr lang="en-US" sz="2000" smtClean="0"/>
              <a:t>Directly support increased revenue or decreased costs.</a:t>
            </a:r>
          </a:p>
          <a:p>
            <a:pPr lvl="1"/>
            <a:r>
              <a:rPr lang="en-US" sz="2000" smtClean="0"/>
              <a:t>The ranking scheme may use a simple fuzzy classification such as high-medium-low. 	</a:t>
            </a:r>
          </a:p>
          <a:p>
            <a:pPr lvl="1">
              <a:buFontTx/>
              <a:buNone/>
            </a:pPr>
            <a:r>
              <a:rPr lang="en-US" sz="200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66307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Case Study: Point-of-sale</a:t>
            </a:r>
            <a:endParaRPr 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2400" cy="5105400"/>
          </a:xfrm>
        </p:spPr>
        <p:txBody>
          <a:bodyPr/>
          <a:lstStyle/>
          <a:p>
            <a:r>
              <a:rPr lang="en-US" sz="2000" smtClean="0"/>
              <a:t>Ranking and scheduling use cases</a:t>
            </a:r>
          </a:p>
          <a:p>
            <a:pPr lvl="1"/>
            <a:r>
              <a:rPr lang="en-US" sz="2000" smtClean="0"/>
              <a:t>Based on the prior ranking criteria, here is a ranking of the sample point-of-sale use cases	</a:t>
            </a:r>
          </a:p>
          <a:p>
            <a:pPr lvl="1">
              <a:buFontTx/>
              <a:buNone/>
            </a:pPr>
            <a:r>
              <a:rPr lang="en-US" sz="2000" smtClean="0"/>
              <a:t>	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95277"/>
              </p:ext>
            </p:extLst>
          </p:nvPr>
        </p:nvGraphicFramePr>
        <p:xfrm>
          <a:off x="1111250" y="2773363"/>
          <a:ext cx="7551738" cy="380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3" imgW="7622180" imgH="3844599" progId="Word.Document.8">
                  <p:embed/>
                </p:oleObj>
              </mc:Choice>
              <mc:Fallback>
                <p:oleObj name="Document" r:id="rId3" imgW="7622180" imgH="38445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2773363"/>
                        <a:ext cx="7551738" cy="380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432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Case Study: Point-of-sale</a:t>
            </a:r>
            <a:endParaRPr 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2400" cy="5105400"/>
          </a:xfrm>
        </p:spPr>
        <p:txBody>
          <a:bodyPr/>
          <a:lstStyle/>
          <a:p>
            <a:r>
              <a:rPr lang="en-US" smtClean="0"/>
              <a:t>Ranking and scheduling use cases</a:t>
            </a:r>
            <a:endParaRPr lang="en-US" sz="1800" smtClean="0"/>
          </a:p>
          <a:p>
            <a:pPr lvl="1"/>
            <a:r>
              <a:rPr lang="en-US" smtClean="0"/>
              <a:t>The “Start Up” Use Case</a:t>
            </a:r>
          </a:p>
          <a:p>
            <a:pPr lvl="2"/>
            <a:r>
              <a:rPr lang="en-US" smtClean="0"/>
              <a:t>Virtually all systems have a Start Up use case.</a:t>
            </a:r>
          </a:p>
          <a:p>
            <a:pPr lvl="2"/>
            <a:r>
              <a:rPr lang="en-US" smtClean="0"/>
              <a:t>Although it may not rank high, it is necessary to tackle at least some simplified version of start-up in the very first development cycle so the the initialization assumed by other cases is provided.</a:t>
            </a:r>
          </a:p>
          <a:p>
            <a:pPr lvl="1"/>
            <a:r>
              <a:rPr lang="en-US" smtClean="0"/>
              <a:t>Based on the ranking, Buy Items should be tackled in the first development cycle.</a:t>
            </a:r>
            <a:endParaRPr lang="en-US" sz="1400" smtClean="0"/>
          </a:p>
          <a:p>
            <a:pPr lvl="1">
              <a:buFontTx/>
              <a:buNone/>
            </a:pPr>
            <a:r>
              <a:rPr lang="en-US" sz="140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20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Case Study: Point-of-sale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sz="2000" b="1" smtClean="0"/>
              <a:t>Building a conceptual model</a:t>
            </a:r>
            <a:endParaRPr lang="en-US" sz="2000" smtClean="0"/>
          </a:p>
          <a:p>
            <a:pPr lvl="1"/>
            <a:r>
              <a:rPr lang="en-US" sz="2000" smtClean="0"/>
              <a:t>A conceptual model illustrates meaningful ( to the modelers ) concepts in a problem domain.</a:t>
            </a:r>
          </a:p>
          <a:p>
            <a:pPr lvl="1"/>
            <a:r>
              <a:rPr lang="en-US" sz="2000" smtClean="0"/>
              <a:t>It is the most </a:t>
            </a:r>
            <a:r>
              <a:rPr lang="en-US" sz="2000" b="1" smtClean="0"/>
              <a:t>important </a:t>
            </a:r>
            <a:r>
              <a:rPr lang="en-US" sz="2000" smtClean="0"/>
              <a:t>artifact to create during object-oriented analysis.</a:t>
            </a:r>
          </a:p>
          <a:p>
            <a:pPr lvl="1"/>
            <a:r>
              <a:rPr lang="en-US" sz="2000" smtClean="0"/>
              <a:t>Identifying a </a:t>
            </a:r>
            <a:r>
              <a:rPr lang="en-US" sz="2000" b="1" smtClean="0"/>
              <a:t>rich set of objects</a:t>
            </a:r>
            <a:r>
              <a:rPr lang="en-US" sz="2000" smtClean="0"/>
              <a:t> or concepts is at the heart of object-oriented analysis, and well worth the effort in terms of payoff during design.</a:t>
            </a:r>
          </a:p>
          <a:p>
            <a:pPr lvl="1"/>
            <a:r>
              <a:rPr lang="en-US" sz="2000" smtClean="0"/>
              <a:t>Remember, a critical quality to appreciate about a conceptual model is that it is a representation of real-world things, not of software components.</a:t>
            </a:r>
          </a:p>
          <a:p>
            <a:pPr lvl="1"/>
            <a:r>
              <a:rPr lang="en-US" sz="2000" smtClean="0"/>
              <a:t>The conceptual model may show:</a:t>
            </a:r>
          </a:p>
          <a:p>
            <a:pPr lvl="2"/>
            <a:r>
              <a:rPr lang="en-US" sz="2000" smtClean="0"/>
              <a:t>concepts</a:t>
            </a:r>
          </a:p>
          <a:p>
            <a:pPr lvl="2"/>
            <a:r>
              <a:rPr lang="en-US" sz="2000" smtClean="0"/>
              <a:t>associations between concepts</a:t>
            </a:r>
          </a:p>
          <a:p>
            <a:pPr lvl="2"/>
            <a:r>
              <a:rPr lang="en-US" sz="2000" smtClean="0"/>
              <a:t>attributes of concepts	</a:t>
            </a:r>
          </a:p>
          <a:p>
            <a:pPr lvl="1">
              <a:buFontTx/>
              <a:buNone/>
            </a:pPr>
            <a:r>
              <a:rPr lang="en-US" sz="200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624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Case Study: Point-of-sale</a:t>
            </a:r>
            <a:endParaRPr 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sz="2000" smtClean="0"/>
              <a:t>Building a conceptual model</a:t>
            </a:r>
          </a:p>
          <a:p>
            <a:pPr lvl="1"/>
            <a:r>
              <a:rPr lang="en-US" sz="2000" smtClean="0"/>
              <a:t>Partial conceptual model in the domain of stores and sales:	</a:t>
            </a:r>
          </a:p>
          <a:p>
            <a:pPr lvl="1">
              <a:buFontTx/>
              <a:buNone/>
            </a:pPr>
            <a:r>
              <a:rPr lang="en-US" sz="1400" smtClean="0"/>
              <a:t>	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162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5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Case Study: Point-of-sale</a:t>
            </a:r>
            <a:endParaRPr 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sz="2000" smtClean="0"/>
              <a:t>Building a conceptual model</a:t>
            </a:r>
          </a:p>
          <a:p>
            <a:pPr lvl="1"/>
            <a:r>
              <a:rPr lang="en-US" sz="2000" smtClean="0"/>
              <a:t>Apply the following steps to create a conceptual model</a:t>
            </a:r>
          </a:p>
          <a:p>
            <a:pPr lvl="2"/>
            <a:r>
              <a:rPr lang="en-US" sz="2000" smtClean="0"/>
              <a:t>List the candidate concepts</a:t>
            </a:r>
          </a:p>
          <a:p>
            <a:pPr lvl="2"/>
            <a:r>
              <a:rPr lang="en-US" sz="2000" smtClean="0"/>
              <a:t>Draw them in a conceptual model.</a:t>
            </a:r>
          </a:p>
          <a:p>
            <a:pPr lvl="2"/>
            <a:r>
              <a:rPr lang="en-US" sz="2000" smtClean="0"/>
              <a:t>Add the associations necessary to record relationships for which there is a need to preserve memory.</a:t>
            </a:r>
          </a:p>
          <a:p>
            <a:pPr lvl="2"/>
            <a:r>
              <a:rPr lang="en-US" sz="2000" smtClean="0"/>
              <a:t>Add the attributes necessary to fulfill the information requirements</a:t>
            </a:r>
          </a:p>
          <a:p>
            <a:pPr lvl="1"/>
            <a:r>
              <a:rPr lang="en-US" sz="2000" smtClean="0"/>
              <a:t>Make a conceptual model in the spirit of how a mapmaker works:</a:t>
            </a:r>
          </a:p>
          <a:p>
            <a:pPr lvl="2"/>
            <a:r>
              <a:rPr lang="en-US" sz="2000" smtClean="0"/>
              <a:t>Use the existing names in the territory</a:t>
            </a:r>
          </a:p>
          <a:p>
            <a:pPr lvl="2"/>
            <a:r>
              <a:rPr lang="en-US" sz="2000" smtClean="0"/>
              <a:t>Exclude the irrelevant features</a:t>
            </a:r>
          </a:p>
          <a:p>
            <a:pPr lvl="2"/>
            <a:r>
              <a:rPr lang="en-US" sz="2000" smtClean="0"/>
              <a:t>Do not add things that are not there.	</a:t>
            </a:r>
          </a:p>
          <a:p>
            <a:pPr lvl="1">
              <a:buFontTx/>
              <a:buNone/>
            </a:pPr>
            <a:r>
              <a:rPr lang="en-US" sz="200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2173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Case Study: Point-of-sale</a:t>
            </a:r>
            <a:endParaRPr 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235075"/>
            <a:ext cx="7772400" cy="55626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The point-of-sale System</a:t>
            </a:r>
          </a:p>
          <a:p>
            <a:pPr lvl="1">
              <a:defRPr/>
            </a:pPr>
            <a:r>
              <a:rPr lang="en-US" sz="2400" dirty="0"/>
              <a:t>A point-of-sale terminal is a computerized system used to record sales and handle payments; It is typically used in a retail outlet.</a:t>
            </a:r>
          </a:p>
          <a:p>
            <a:pPr lvl="1">
              <a:defRPr/>
            </a:pPr>
            <a:r>
              <a:rPr lang="en-US" sz="2400" dirty="0"/>
              <a:t>It includes hardware components such as a computer and bar code scanner, and software to run the system.</a:t>
            </a:r>
          </a:p>
          <a:p>
            <a:pPr lvl="1">
              <a:defRPr/>
            </a:pPr>
            <a:r>
              <a:rPr lang="en-US" sz="2400" dirty="0"/>
              <a:t>Assume that we have been requested to create the software to run a point-of-sale terminal.</a:t>
            </a:r>
          </a:p>
          <a:p>
            <a:pPr lvl="1">
              <a:defRPr/>
            </a:pPr>
            <a:r>
              <a:rPr lang="en-US" sz="2400" dirty="0"/>
              <a:t>Using an iterative-incremental development strategy, we will proceed through requirements, object-oriented analysis, </a:t>
            </a:r>
            <a:endParaRPr lang="en-US" sz="2400" dirty="0" smtClean="0"/>
          </a:p>
          <a:p>
            <a:pPr marL="457200" lvl="1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design </a:t>
            </a:r>
            <a:r>
              <a:rPr lang="en-US" sz="2400" dirty="0"/>
              <a:t>and implementation.</a:t>
            </a:r>
          </a:p>
          <a:p>
            <a:pPr lvl="1">
              <a:defRPr/>
            </a:pPr>
            <a:r>
              <a:rPr lang="en-US" sz="2400" dirty="0"/>
              <a:t>A POST:</a:t>
            </a:r>
          </a:p>
        </p:txBody>
      </p:sp>
      <p:pic>
        <p:nvPicPr>
          <p:cNvPr id="33796" name="Picture 4" descr="C:\notes\Applying UML and Patterns\Case Study Intro\POST Pic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062538"/>
            <a:ext cx="2209800" cy="176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25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Case Study: Point-of-sale</a:t>
            </a:r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sz="2000" b="1" smtClean="0"/>
              <a:t>Point-of-Sale domain concepts</a:t>
            </a:r>
            <a:endParaRPr lang="en-US" sz="2000" smtClean="0"/>
          </a:p>
          <a:p>
            <a:pPr lvl="1"/>
            <a:r>
              <a:rPr lang="en-US" sz="2000" smtClean="0"/>
              <a:t>Candidate concepts for the point-of-sale Domain: 	</a:t>
            </a:r>
          </a:p>
          <a:p>
            <a:pPr lvl="1">
              <a:buFontTx/>
              <a:buNone/>
            </a:pPr>
            <a:r>
              <a:rPr lang="en-US" sz="2000" smtClean="0"/>
              <a:t>	</a:t>
            </a:r>
          </a:p>
        </p:txBody>
      </p:sp>
      <p:pic>
        <p:nvPicPr>
          <p:cNvPr id="35844" name="Picture 5" descr="C:\notes\Applying UML and Patterns\Conc Model 1\POST ACD-Class Names Only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5791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5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Case Study: Point-of-sale</a:t>
            </a:r>
            <a:endParaRPr 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sz="2000" smtClean="0"/>
              <a:t>Point-of-Sale Domain associations</a:t>
            </a:r>
          </a:p>
          <a:p>
            <a:pPr lvl="1"/>
            <a:r>
              <a:rPr lang="en-US" sz="2000" smtClean="0"/>
              <a:t>We should add those associations which the requirements ( for example, use cases) suggest or imply a need to remember.</a:t>
            </a:r>
          </a:p>
          <a:p>
            <a:pPr lvl="1"/>
            <a:r>
              <a:rPr lang="en-US" sz="2000" smtClean="0"/>
              <a:t>Using our association category list will  help us discover associations:</a:t>
            </a:r>
          </a:p>
          <a:p>
            <a:pPr lvl="1">
              <a:buFontTx/>
              <a:buNone/>
            </a:pPr>
            <a:r>
              <a:rPr lang="en-US" sz="2000" smtClean="0"/>
              <a:t>	</a:t>
            </a:r>
          </a:p>
        </p:txBody>
      </p:sp>
      <p:graphicFrame>
        <p:nvGraphicFramePr>
          <p:cNvPr id="36868" name="Object 5"/>
          <p:cNvGraphicFramePr>
            <a:graphicFrameLocks noChangeAspect="1"/>
          </p:cNvGraphicFramePr>
          <p:nvPr/>
        </p:nvGraphicFramePr>
        <p:xfrm>
          <a:off x="1619250" y="3068638"/>
          <a:ext cx="6205538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3" imgW="6213348" imgH="4924044" progId="Word.Document.8">
                  <p:embed/>
                </p:oleObj>
              </mc:Choice>
              <mc:Fallback>
                <p:oleObj name="Document" r:id="rId3" imgW="6213348" imgH="49240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068638"/>
                        <a:ext cx="6205538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855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2400" smtClean="0"/>
              <a:t>Case Study: Point-of-sale</a:t>
            </a:r>
            <a:endParaRPr 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sz="2000" b="1" smtClean="0"/>
              <a:t>Point-of-Sale Domain associations</a:t>
            </a:r>
            <a:endParaRPr lang="en-US" sz="2000" smtClean="0"/>
          </a:p>
          <a:p>
            <a:pPr lvl="1"/>
            <a:r>
              <a:rPr lang="en-US" sz="2000" smtClean="0"/>
              <a:t>Using our association category list will  help us discover associations:</a:t>
            </a:r>
          </a:p>
          <a:p>
            <a:pPr lvl="1">
              <a:buFontTx/>
              <a:buNone/>
            </a:pPr>
            <a:r>
              <a:rPr lang="en-US" sz="2000" smtClean="0"/>
              <a:t>	</a:t>
            </a:r>
          </a:p>
        </p:txBody>
      </p:sp>
      <p:graphicFrame>
        <p:nvGraphicFramePr>
          <p:cNvPr id="37892" name="Object 5"/>
          <p:cNvGraphicFramePr>
            <a:graphicFrameLocks noChangeAspect="1"/>
          </p:cNvGraphicFramePr>
          <p:nvPr/>
        </p:nvGraphicFramePr>
        <p:xfrm>
          <a:off x="1524000" y="2362200"/>
          <a:ext cx="6105525" cy="483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3" imgW="6108192" imgH="4838700" progId="Word.Document.8">
                  <p:embed/>
                </p:oleObj>
              </mc:Choice>
              <mc:Fallback>
                <p:oleObj name="Document" r:id="rId3" imgW="6108192" imgH="48387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62200"/>
                        <a:ext cx="6105525" cy="483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40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2286000" cy="11430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000" b="1" u="sng" smtClean="0"/>
              <a:t>Point-of-sale</a:t>
            </a:r>
          </a:p>
          <a:p>
            <a:pPr>
              <a:buFontTx/>
              <a:buNone/>
            </a:pPr>
            <a:r>
              <a:rPr lang="en-US" sz="2000" b="1" u="sng" smtClean="0"/>
              <a:t>Conceptual Model</a:t>
            </a:r>
            <a:endParaRPr lang="en-US" sz="1800" smtClean="0"/>
          </a:p>
          <a:p>
            <a:pPr lvl="1"/>
            <a:endParaRPr lang="en-US" sz="1400" smtClean="0"/>
          </a:p>
          <a:p>
            <a:pPr lvl="1">
              <a:buFontTx/>
              <a:buNone/>
            </a:pPr>
            <a:r>
              <a:rPr lang="en-US" sz="1400" smtClean="0"/>
              <a:t>	</a:t>
            </a:r>
          </a:p>
        </p:txBody>
      </p:sp>
      <p:pic>
        <p:nvPicPr>
          <p:cNvPr id="3891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5875"/>
            <a:ext cx="7750175" cy="682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4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Case Study: Point-of-sale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b="1" smtClean="0"/>
              <a:t>The point-of-sale System</a:t>
            </a:r>
            <a:endParaRPr lang="en-US" sz="1800" smtClean="0"/>
          </a:p>
          <a:p>
            <a:pPr lvl="1"/>
            <a:r>
              <a:rPr lang="en-US" smtClean="0">
                <a:latin typeface="Arial" pitchFamily="34" charset="0"/>
              </a:rPr>
              <a:t>A point-of-sale terminal is a computerized system used to record sales and handle payments; It is typically used in a retail outlet.</a:t>
            </a:r>
          </a:p>
          <a:p>
            <a:pPr lvl="1"/>
            <a:r>
              <a:rPr lang="en-US" smtClean="0">
                <a:latin typeface="Arial" pitchFamily="34" charset="0"/>
              </a:rPr>
              <a:t>It includes hardware components such as a computer and bar code scanner, and software to run the system.</a:t>
            </a:r>
          </a:p>
          <a:p>
            <a:pPr lvl="1"/>
            <a:r>
              <a:rPr lang="en-US" smtClean="0">
                <a:latin typeface="Arial" pitchFamily="34" charset="0"/>
              </a:rPr>
              <a:t>Assume that we have been requested to create the software to run a point-of-sale terminal.</a:t>
            </a:r>
          </a:p>
          <a:p>
            <a:pPr lvl="1"/>
            <a:r>
              <a:rPr lang="en-US" smtClean="0">
                <a:latin typeface="Arial" pitchFamily="34" charset="0"/>
              </a:rPr>
              <a:t>Using an iterative-incremental development strategy, we will proceed through requirements, object-oriented analysis, design and implementation.</a:t>
            </a:r>
          </a:p>
          <a:p>
            <a:pPr lvl="1"/>
            <a:r>
              <a:rPr lang="en-US" smtClean="0">
                <a:latin typeface="Arial" pitchFamily="34" charset="0"/>
              </a:rPr>
              <a:t>A POST:</a:t>
            </a:r>
            <a:endParaRPr lang="en-US" sz="1800" smtClean="0">
              <a:latin typeface="Arial" pitchFamily="34" charset="0"/>
            </a:endParaRPr>
          </a:p>
        </p:txBody>
      </p:sp>
      <p:pic>
        <p:nvPicPr>
          <p:cNvPr id="17412" name="Picture 4" descr="C:\notes\Applying UML and Patterns\Case Study Intro\POST Pic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876800"/>
            <a:ext cx="2209800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CA" smtClean="0"/>
              <a:t>System Sequence Diagrams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System Sequence Diagrams</a:t>
            </a:r>
            <a:endParaRPr lang="en-US" sz="1800" smtClean="0"/>
          </a:p>
          <a:p>
            <a:pPr lvl="1"/>
            <a:r>
              <a:rPr lang="en-US" smtClean="0">
                <a:latin typeface="Arial" pitchFamily="34" charset="0"/>
              </a:rPr>
              <a:t>Before proceeding to a logical design of how a software application will work it is necessary to investigate and define it’s behavior as a “black box”.</a:t>
            </a:r>
          </a:p>
          <a:p>
            <a:pPr lvl="1"/>
            <a:r>
              <a:rPr lang="en-US" b="1" smtClean="0">
                <a:latin typeface="Arial" pitchFamily="34" charset="0"/>
              </a:rPr>
              <a:t>System behavior</a:t>
            </a:r>
            <a:r>
              <a:rPr lang="en-US" smtClean="0">
                <a:latin typeface="Arial" pitchFamily="34" charset="0"/>
              </a:rPr>
              <a:t> is a description of what a system does, without explaining how it does it.  </a:t>
            </a:r>
          </a:p>
          <a:p>
            <a:pPr lvl="1"/>
            <a:r>
              <a:rPr lang="en-US" smtClean="0">
                <a:latin typeface="Arial" pitchFamily="34" charset="0"/>
              </a:rPr>
              <a:t>One part of that description is a </a:t>
            </a:r>
            <a:r>
              <a:rPr lang="en-US" b="1" smtClean="0">
                <a:latin typeface="Arial" pitchFamily="34" charset="0"/>
              </a:rPr>
              <a:t>system sequence diagram</a:t>
            </a:r>
            <a:r>
              <a:rPr lang="en-US" smtClean="0">
                <a:latin typeface="Arial" pitchFamily="34" charset="0"/>
              </a:rPr>
              <a:t>,</a:t>
            </a:r>
          </a:p>
          <a:p>
            <a:pPr lvl="1"/>
            <a:r>
              <a:rPr lang="en-US" smtClean="0">
                <a:latin typeface="Arial" pitchFamily="34" charset="0"/>
              </a:rPr>
              <a:t>A system sequence diagram is a picture that shows, for a particular </a:t>
            </a:r>
            <a:r>
              <a:rPr lang="en-US" b="1" smtClean="0">
                <a:latin typeface="Arial" pitchFamily="34" charset="0"/>
              </a:rPr>
              <a:t>scenario</a:t>
            </a:r>
            <a:r>
              <a:rPr lang="en-US" smtClean="0">
                <a:latin typeface="Arial" pitchFamily="34" charset="0"/>
              </a:rPr>
              <a:t> of a use-case, the events that external actors generate, their order, and internal system operations.</a:t>
            </a:r>
          </a:p>
          <a:p>
            <a:pPr lvl="2"/>
            <a:r>
              <a:rPr lang="en-US" smtClean="0">
                <a:latin typeface="Arial" pitchFamily="34" charset="0"/>
              </a:rPr>
              <a:t>A Scenario of a use case is a particular instance - a real example of it’s enactment.</a:t>
            </a:r>
          </a:p>
          <a:p>
            <a:pPr lvl="1"/>
            <a:endParaRPr lang="en-US" sz="16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System Sequence Diagrams</a:t>
            </a:r>
            <a:endParaRPr lang="en-US" sz="24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 lvl="1"/>
            <a:r>
              <a:rPr lang="en-US" smtClean="0">
                <a:latin typeface="Arial" pitchFamily="34" charset="0"/>
              </a:rPr>
              <a:t>Example</a:t>
            </a:r>
            <a:endParaRPr lang="en-US" sz="1600" smtClean="0">
              <a:latin typeface="Arial" pitchFamily="34" charset="0"/>
            </a:endParaRPr>
          </a:p>
          <a:p>
            <a:pPr lvl="2"/>
            <a:r>
              <a:rPr lang="en-US" smtClean="0">
                <a:latin typeface="Arial" pitchFamily="34" charset="0"/>
              </a:rPr>
              <a:t>This example is for the typical courses of events in the </a:t>
            </a:r>
            <a:r>
              <a:rPr lang="en-US" i="1" smtClean="0">
                <a:latin typeface="Arial" pitchFamily="34" charset="0"/>
              </a:rPr>
              <a:t>buy Items</a:t>
            </a:r>
            <a:r>
              <a:rPr lang="en-US" smtClean="0">
                <a:latin typeface="Arial" pitchFamily="34" charset="0"/>
              </a:rPr>
              <a:t> use case.</a:t>
            </a:r>
          </a:p>
          <a:p>
            <a:pPr lvl="2"/>
            <a:r>
              <a:rPr lang="en-US" smtClean="0">
                <a:latin typeface="Arial" pitchFamily="34" charset="0"/>
              </a:rPr>
              <a:t>It indicates that the cashier is the only actor for the POST system, and that the cashier generates </a:t>
            </a:r>
            <a:r>
              <a:rPr lang="en-US" i="1" smtClean="0">
                <a:latin typeface="Arial" pitchFamily="34" charset="0"/>
              </a:rPr>
              <a:t>enterItem</a:t>
            </a:r>
            <a:r>
              <a:rPr lang="en-US" smtClean="0">
                <a:latin typeface="Arial" pitchFamily="34" charset="0"/>
              </a:rPr>
              <a:t>, </a:t>
            </a:r>
            <a:r>
              <a:rPr lang="en-US" i="1" smtClean="0">
                <a:latin typeface="Arial" pitchFamily="34" charset="0"/>
              </a:rPr>
              <a:t>endSale</a:t>
            </a:r>
            <a:r>
              <a:rPr lang="en-US" smtClean="0">
                <a:latin typeface="Arial" pitchFamily="34" charset="0"/>
              </a:rPr>
              <a:t>, and</a:t>
            </a:r>
            <a:r>
              <a:rPr lang="en-US" i="1" smtClean="0">
                <a:latin typeface="Arial" pitchFamily="34" charset="0"/>
              </a:rPr>
              <a:t> makePayment</a:t>
            </a:r>
            <a:r>
              <a:rPr lang="en-US" smtClean="0">
                <a:latin typeface="Arial" pitchFamily="34" charset="0"/>
              </a:rPr>
              <a:t> system events.</a:t>
            </a:r>
          </a:p>
          <a:p>
            <a:pPr lvl="2"/>
            <a:r>
              <a:rPr lang="en-US" smtClean="0">
                <a:latin typeface="Arial" pitchFamily="34" charset="0"/>
              </a:rPr>
              <a:t>A </a:t>
            </a:r>
            <a:r>
              <a:rPr lang="en-US" b="1" smtClean="0">
                <a:latin typeface="Arial" pitchFamily="34" charset="0"/>
              </a:rPr>
              <a:t>system event</a:t>
            </a:r>
            <a:r>
              <a:rPr lang="en-US" smtClean="0">
                <a:latin typeface="Arial" pitchFamily="34" charset="0"/>
              </a:rPr>
              <a:t> is an external input event generated by an actor to a system.</a:t>
            </a:r>
          </a:p>
          <a:p>
            <a:pPr lvl="2"/>
            <a:r>
              <a:rPr lang="en-US" smtClean="0">
                <a:latin typeface="Arial" pitchFamily="34" charset="0"/>
              </a:rPr>
              <a:t>A </a:t>
            </a:r>
            <a:r>
              <a:rPr lang="en-US" b="1" smtClean="0">
                <a:latin typeface="Arial" pitchFamily="34" charset="0"/>
              </a:rPr>
              <a:t>system operation</a:t>
            </a:r>
            <a:r>
              <a:rPr lang="en-US" smtClean="0">
                <a:latin typeface="Arial" pitchFamily="34" charset="0"/>
              </a:rPr>
              <a:t> is an operation of the system that executes in response to a system event.</a:t>
            </a:r>
            <a:endParaRPr lang="en-US" sz="16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9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System Sequence Diagrams</a:t>
            </a:r>
            <a:endParaRPr lang="en-US" sz="24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lvl="1"/>
            <a:r>
              <a:rPr lang="en-US" smtClean="0">
                <a:latin typeface="Arial" pitchFamily="34" charset="0"/>
              </a:rPr>
              <a:t>Example (continued)</a:t>
            </a:r>
            <a:endParaRPr lang="en-US" sz="1600" smtClean="0">
              <a:latin typeface="Arial" pitchFamily="34" charset="0"/>
            </a:endParaRPr>
          </a:p>
          <a:p>
            <a:pPr lvl="1"/>
            <a:endParaRPr lang="en-US" sz="1600" smtClean="0">
              <a:latin typeface="Arial" pitchFamily="34" charset="0"/>
            </a:endParaRPr>
          </a:p>
          <a:p>
            <a:pPr lvl="1"/>
            <a:endParaRPr lang="en-US" sz="1600" smtClean="0">
              <a:latin typeface="Arial" pitchFamily="34" charset="0"/>
            </a:endParaRPr>
          </a:p>
        </p:txBody>
      </p:sp>
      <p:grpSp>
        <p:nvGrpSpPr>
          <p:cNvPr id="20484" name="Group 206"/>
          <p:cNvGrpSpPr>
            <a:grpSpLocks/>
          </p:cNvGrpSpPr>
          <p:nvPr/>
        </p:nvGrpSpPr>
        <p:grpSpPr bwMode="auto">
          <a:xfrm>
            <a:off x="487363" y="2116138"/>
            <a:ext cx="7297737" cy="4075112"/>
            <a:chOff x="307" y="1333"/>
            <a:chExt cx="4597" cy="2567"/>
          </a:xfrm>
        </p:grpSpPr>
        <p:sp>
          <p:nvSpPr>
            <p:cNvPr id="20584" name="Line 6"/>
            <p:cNvSpPr>
              <a:spLocks noChangeShapeType="1"/>
            </p:cNvSpPr>
            <p:nvPr/>
          </p:nvSpPr>
          <p:spPr bwMode="auto">
            <a:xfrm flipV="1">
              <a:off x="1949" y="3612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85" name="Line 7"/>
            <p:cNvSpPr>
              <a:spLocks noChangeShapeType="1"/>
            </p:cNvSpPr>
            <p:nvPr/>
          </p:nvSpPr>
          <p:spPr bwMode="auto">
            <a:xfrm flipV="1">
              <a:off x="1949" y="3594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86" name="Line 8"/>
            <p:cNvSpPr>
              <a:spLocks noChangeShapeType="1"/>
            </p:cNvSpPr>
            <p:nvPr/>
          </p:nvSpPr>
          <p:spPr bwMode="auto">
            <a:xfrm flipV="1">
              <a:off x="1949" y="3576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87" name="Line 9"/>
            <p:cNvSpPr>
              <a:spLocks noChangeShapeType="1"/>
            </p:cNvSpPr>
            <p:nvPr/>
          </p:nvSpPr>
          <p:spPr bwMode="auto">
            <a:xfrm flipV="1">
              <a:off x="1949" y="355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88" name="Line 10"/>
            <p:cNvSpPr>
              <a:spLocks noChangeShapeType="1"/>
            </p:cNvSpPr>
            <p:nvPr/>
          </p:nvSpPr>
          <p:spPr bwMode="auto">
            <a:xfrm flipV="1">
              <a:off x="1949" y="3539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89" name="Line 11"/>
            <p:cNvSpPr>
              <a:spLocks noChangeShapeType="1"/>
            </p:cNvSpPr>
            <p:nvPr/>
          </p:nvSpPr>
          <p:spPr bwMode="auto">
            <a:xfrm flipV="1">
              <a:off x="1949" y="3521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90" name="Line 12"/>
            <p:cNvSpPr>
              <a:spLocks noChangeShapeType="1"/>
            </p:cNvSpPr>
            <p:nvPr/>
          </p:nvSpPr>
          <p:spPr bwMode="auto">
            <a:xfrm flipV="1">
              <a:off x="1949" y="3503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91" name="Line 13"/>
            <p:cNvSpPr>
              <a:spLocks noChangeShapeType="1"/>
            </p:cNvSpPr>
            <p:nvPr/>
          </p:nvSpPr>
          <p:spPr bwMode="auto">
            <a:xfrm flipV="1">
              <a:off x="1949" y="3485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92" name="Line 14"/>
            <p:cNvSpPr>
              <a:spLocks noChangeShapeType="1"/>
            </p:cNvSpPr>
            <p:nvPr/>
          </p:nvSpPr>
          <p:spPr bwMode="auto">
            <a:xfrm flipV="1">
              <a:off x="1949" y="3466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93" name="Line 15"/>
            <p:cNvSpPr>
              <a:spLocks noChangeShapeType="1"/>
            </p:cNvSpPr>
            <p:nvPr/>
          </p:nvSpPr>
          <p:spPr bwMode="auto">
            <a:xfrm flipV="1">
              <a:off x="1949" y="344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94" name="Line 16"/>
            <p:cNvSpPr>
              <a:spLocks noChangeShapeType="1"/>
            </p:cNvSpPr>
            <p:nvPr/>
          </p:nvSpPr>
          <p:spPr bwMode="auto">
            <a:xfrm flipV="1">
              <a:off x="1949" y="3430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95" name="Line 17"/>
            <p:cNvSpPr>
              <a:spLocks noChangeShapeType="1"/>
            </p:cNvSpPr>
            <p:nvPr/>
          </p:nvSpPr>
          <p:spPr bwMode="auto">
            <a:xfrm flipV="1">
              <a:off x="1949" y="3411"/>
              <a:ext cx="1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96" name="Line 18"/>
            <p:cNvSpPr>
              <a:spLocks noChangeShapeType="1"/>
            </p:cNvSpPr>
            <p:nvPr/>
          </p:nvSpPr>
          <p:spPr bwMode="auto">
            <a:xfrm flipV="1">
              <a:off x="1949" y="3393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97" name="Line 19"/>
            <p:cNvSpPr>
              <a:spLocks noChangeShapeType="1"/>
            </p:cNvSpPr>
            <p:nvPr/>
          </p:nvSpPr>
          <p:spPr bwMode="auto">
            <a:xfrm flipV="1">
              <a:off x="1949" y="3375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98" name="Line 20"/>
            <p:cNvSpPr>
              <a:spLocks noChangeShapeType="1"/>
            </p:cNvSpPr>
            <p:nvPr/>
          </p:nvSpPr>
          <p:spPr bwMode="auto">
            <a:xfrm flipV="1">
              <a:off x="1949" y="3357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99" name="Line 21"/>
            <p:cNvSpPr>
              <a:spLocks noChangeShapeType="1"/>
            </p:cNvSpPr>
            <p:nvPr/>
          </p:nvSpPr>
          <p:spPr bwMode="auto">
            <a:xfrm flipV="1">
              <a:off x="1949" y="333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00" name="Line 22"/>
            <p:cNvSpPr>
              <a:spLocks noChangeShapeType="1"/>
            </p:cNvSpPr>
            <p:nvPr/>
          </p:nvSpPr>
          <p:spPr bwMode="auto">
            <a:xfrm flipV="1">
              <a:off x="1949" y="3320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01" name="Line 23"/>
            <p:cNvSpPr>
              <a:spLocks noChangeShapeType="1"/>
            </p:cNvSpPr>
            <p:nvPr/>
          </p:nvSpPr>
          <p:spPr bwMode="auto">
            <a:xfrm flipV="1">
              <a:off x="1949" y="3302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02" name="Line 24"/>
            <p:cNvSpPr>
              <a:spLocks noChangeShapeType="1"/>
            </p:cNvSpPr>
            <p:nvPr/>
          </p:nvSpPr>
          <p:spPr bwMode="auto">
            <a:xfrm flipV="1">
              <a:off x="1949" y="3284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03" name="Line 25"/>
            <p:cNvSpPr>
              <a:spLocks noChangeShapeType="1"/>
            </p:cNvSpPr>
            <p:nvPr/>
          </p:nvSpPr>
          <p:spPr bwMode="auto">
            <a:xfrm flipV="1">
              <a:off x="1949" y="3265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04" name="Line 26"/>
            <p:cNvSpPr>
              <a:spLocks noChangeShapeType="1"/>
            </p:cNvSpPr>
            <p:nvPr/>
          </p:nvSpPr>
          <p:spPr bwMode="auto">
            <a:xfrm flipV="1">
              <a:off x="1949" y="3247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05" name="Line 27"/>
            <p:cNvSpPr>
              <a:spLocks noChangeShapeType="1"/>
            </p:cNvSpPr>
            <p:nvPr/>
          </p:nvSpPr>
          <p:spPr bwMode="auto">
            <a:xfrm flipV="1">
              <a:off x="1949" y="3229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06" name="Line 28"/>
            <p:cNvSpPr>
              <a:spLocks noChangeShapeType="1"/>
            </p:cNvSpPr>
            <p:nvPr/>
          </p:nvSpPr>
          <p:spPr bwMode="auto">
            <a:xfrm flipV="1">
              <a:off x="1949" y="3211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07" name="Line 29"/>
            <p:cNvSpPr>
              <a:spLocks noChangeShapeType="1"/>
            </p:cNvSpPr>
            <p:nvPr/>
          </p:nvSpPr>
          <p:spPr bwMode="auto">
            <a:xfrm flipV="1">
              <a:off x="1949" y="3192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08" name="Line 30"/>
            <p:cNvSpPr>
              <a:spLocks noChangeShapeType="1"/>
            </p:cNvSpPr>
            <p:nvPr/>
          </p:nvSpPr>
          <p:spPr bwMode="auto">
            <a:xfrm flipV="1">
              <a:off x="1949" y="3174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09" name="Line 31"/>
            <p:cNvSpPr>
              <a:spLocks noChangeShapeType="1"/>
            </p:cNvSpPr>
            <p:nvPr/>
          </p:nvSpPr>
          <p:spPr bwMode="auto">
            <a:xfrm flipV="1">
              <a:off x="1949" y="3156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10" name="Line 32"/>
            <p:cNvSpPr>
              <a:spLocks noChangeShapeType="1"/>
            </p:cNvSpPr>
            <p:nvPr/>
          </p:nvSpPr>
          <p:spPr bwMode="auto">
            <a:xfrm flipV="1">
              <a:off x="1949" y="313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11" name="Line 33"/>
            <p:cNvSpPr>
              <a:spLocks noChangeShapeType="1"/>
            </p:cNvSpPr>
            <p:nvPr/>
          </p:nvSpPr>
          <p:spPr bwMode="auto">
            <a:xfrm flipV="1">
              <a:off x="1949" y="3119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12" name="Line 34"/>
            <p:cNvSpPr>
              <a:spLocks noChangeShapeType="1"/>
            </p:cNvSpPr>
            <p:nvPr/>
          </p:nvSpPr>
          <p:spPr bwMode="auto">
            <a:xfrm flipV="1">
              <a:off x="1949" y="3101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13" name="Line 35"/>
            <p:cNvSpPr>
              <a:spLocks noChangeShapeType="1"/>
            </p:cNvSpPr>
            <p:nvPr/>
          </p:nvSpPr>
          <p:spPr bwMode="auto">
            <a:xfrm flipV="1">
              <a:off x="1949" y="3083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14" name="Line 36"/>
            <p:cNvSpPr>
              <a:spLocks noChangeShapeType="1"/>
            </p:cNvSpPr>
            <p:nvPr/>
          </p:nvSpPr>
          <p:spPr bwMode="auto">
            <a:xfrm flipV="1">
              <a:off x="1949" y="3065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15" name="Line 37"/>
            <p:cNvSpPr>
              <a:spLocks noChangeShapeType="1"/>
            </p:cNvSpPr>
            <p:nvPr/>
          </p:nvSpPr>
          <p:spPr bwMode="auto">
            <a:xfrm flipV="1">
              <a:off x="1949" y="3046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16" name="Line 38"/>
            <p:cNvSpPr>
              <a:spLocks noChangeShapeType="1"/>
            </p:cNvSpPr>
            <p:nvPr/>
          </p:nvSpPr>
          <p:spPr bwMode="auto">
            <a:xfrm flipV="1">
              <a:off x="1949" y="302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17" name="Line 39"/>
            <p:cNvSpPr>
              <a:spLocks noChangeShapeType="1"/>
            </p:cNvSpPr>
            <p:nvPr/>
          </p:nvSpPr>
          <p:spPr bwMode="auto">
            <a:xfrm flipV="1">
              <a:off x="1949" y="3010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18" name="Line 40"/>
            <p:cNvSpPr>
              <a:spLocks noChangeShapeType="1"/>
            </p:cNvSpPr>
            <p:nvPr/>
          </p:nvSpPr>
          <p:spPr bwMode="auto">
            <a:xfrm flipV="1">
              <a:off x="1949" y="2991"/>
              <a:ext cx="1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19" name="Line 41"/>
            <p:cNvSpPr>
              <a:spLocks noChangeShapeType="1"/>
            </p:cNvSpPr>
            <p:nvPr/>
          </p:nvSpPr>
          <p:spPr bwMode="auto">
            <a:xfrm flipV="1">
              <a:off x="1949" y="2973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20" name="Line 42"/>
            <p:cNvSpPr>
              <a:spLocks noChangeShapeType="1"/>
            </p:cNvSpPr>
            <p:nvPr/>
          </p:nvSpPr>
          <p:spPr bwMode="auto">
            <a:xfrm flipV="1">
              <a:off x="1949" y="2955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21" name="Line 43"/>
            <p:cNvSpPr>
              <a:spLocks noChangeShapeType="1"/>
            </p:cNvSpPr>
            <p:nvPr/>
          </p:nvSpPr>
          <p:spPr bwMode="auto">
            <a:xfrm flipV="1">
              <a:off x="1949" y="2937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22" name="Line 44"/>
            <p:cNvSpPr>
              <a:spLocks noChangeShapeType="1"/>
            </p:cNvSpPr>
            <p:nvPr/>
          </p:nvSpPr>
          <p:spPr bwMode="auto">
            <a:xfrm flipV="1">
              <a:off x="1949" y="291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23" name="Line 45"/>
            <p:cNvSpPr>
              <a:spLocks noChangeShapeType="1"/>
            </p:cNvSpPr>
            <p:nvPr/>
          </p:nvSpPr>
          <p:spPr bwMode="auto">
            <a:xfrm flipV="1">
              <a:off x="1949" y="2900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24" name="Line 46"/>
            <p:cNvSpPr>
              <a:spLocks noChangeShapeType="1"/>
            </p:cNvSpPr>
            <p:nvPr/>
          </p:nvSpPr>
          <p:spPr bwMode="auto">
            <a:xfrm flipV="1">
              <a:off x="1949" y="2882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25" name="Line 47"/>
            <p:cNvSpPr>
              <a:spLocks noChangeShapeType="1"/>
            </p:cNvSpPr>
            <p:nvPr/>
          </p:nvSpPr>
          <p:spPr bwMode="auto">
            <a:xfrm flipV="1">
              <a:off x="1949" y="2864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26" name="Line 48"/>
            <p:cNvSpPr>
              <a:spLocks noChangeShapeType="1"/>
            </p:cNvSpPr>
            <p:nvPr/>
          </p:nvSpPr>
          <p:spPr bwMode="auto">
            <a:xfrm flipV="1">
              <a:off x="1949" y="2845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27" name="Line 49"/>
            <p:cNvSpPr>
              <a:spLocks noChangeShapeType="1"/>
            </p:cNvSpPr>
            <p:nvPr/>
          </p:nvSpPr>
          <p:spPr bwMode="auto">
            <a:xfrm flipV="1">
              <a:off x="1949" y="2827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28" name="Line 50"/>
            <p:cNvSpPr>
              <a:spLocks noChangeShapeType="1"/>
            </p:cNvSpPr>
            <p:nvPr/>
          </p:nvSpPr>
          <p:spPr bwMode="auto">
            <a:xfrm flipV="1">
              <a:off x="1949" y="2809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29" name="Line 51"/>
            <p:cNvSpPr>
              <a:spLocks noChangeShapeType="1"/>
            </p:cNvSpPr>
            <p:nvPr/>
          </p:nvSpPr>
          <p:spPr bwMode="auto">
            <a:xfrm flipV="1">
              <a:off x="1949" y="2791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30" name="Line 52"/>
            <p:cNvSpPr>
              <a:spLocks noChangeShapeType="1"/>
            </p:cNvSpPr>
            <p:nvPr/>
          </p:nvSpPr>
          <p:spPr bwMode="auto">
            <a:xfrm flipV="1">
              <a:off x="1949" y="2772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31" name="Line 53"/>
            <p:cNvSpPr>
              <a:spLocks noChangeShapeType="1"/>
            </p:cNvSpPr>
            <p:nvPr/>
          </p:nvSpPr>
          <p:spPr bwMode="auto">
            <a:xfrm flipV="1">
              <a:off x="1949" y="2754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32" name="Line 54"/>
            <p:cNvSpPr>
              <a:spLocks noChangeShapeType="1"/>
            </p:cNvSpPr>
            <p:nvPr/>
          </p:nvSpPr>
          <p:spPr bwMode="auto">
            <a:xfrm flipV="1">
              <a:off x="1949" y="2736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33" name="Line 55"/>
            <p:cNvSpPr>
              <a:spLocks noChangeShapeType="1"/>
            </p:cNvSpPr>
            <p:nvPr/>
          </p:nvSpPr>
          <p:spPr bwMode="auto">
            <a:xfrm flipV="1">
              <a:off x="1949" y="271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34" name="Line 56"/>
            <p:cNvSpPr>
              <a:spLocks noChangeShapeType="1"/>
            </p:cNvSpPr>
            <p:nvPr/>
          </p:nvSpPr>
          <p:spPr bwMode="auto">
            <a:xfrm flipV="1">
              <a:off x="1949" y="2699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35" name="Line 57"/>
            <p:cNvSpPr>
              <a:spLocks noChangeShapeType="1"/>
            </p:cNvSpPr>
            <p:nvPr/>
          </p:nvSpPr>
          <p:spPr bwMode="auto">
            <a:xfrm flipV="1">
              <a:off x="1949" y="2681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36" name="Line 58"/>
            <p:cNvSpPr>
              <a:spLocks noChangeShapeType="1"/>
            </p:cNvSpPr>
            <p:nvPr/>
          </p:nvSpPr>
          <p:spPr bwMode="auto">
            <a:xfrm flipV="1">
              <a:off x="1949" y="2663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37" name="Line 59"/>
            <p:cNvSpPr>
              <a:spLocks noChangeShapeType="1"/>
            </p:cNvSpPr>
            <p:nvPr/>
          </p:nvSpPr>
          <p:spPr bwMode="auto">
            <a:xfrm flipV="1">
              <a:off x="1949" y="2645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38" name="Line 60"/>
            <p:cNvSpPr>
              <a:spLocks noChangeShapeType="1"/>
            </p:cNvSpPr>
            <p:nvPr/>
          </p:nvSpPr>
          <p:spPr bwMode="auto">
            <a:xfrm flipV="1">
              <a:off x="1949" y="2626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39" name="Line 61"/>
            <p:cNvSpPr>
              <a:spLocks noChangeShapeType="1"/>
            </p:cNvSpPr>
            <p:nvPr/>
          </p:nvSpPr>
          <p:spPr bwMode="auto">
            <a:xfrm flipV="1">
              <a:off x="1949" y="260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40" name="Line 62"/>
            <p:cNvSpPr>
              <a:spLocks noChangeShapeType="1"/>
            </p:cNvSpPr>
            <p:nvPr/>
          </p:nvSpPr>
          <p:spPr bwMode="auto">
            <a:xfrm flipV="1">
              <a:off x="1949" y="2590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41" name="Line 63"/>
            <p:cNvSpPr>
              <a:spLocks noChangeShapeType="1"/>
            </p:cNvSpPr>
            <p:nvPr/>
          </p:nvSpPr>
          <p:spPr bwMode="auto">
            <a:xfrm flipV="1">
              <a:off x="1949" y="2571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42" name="Line 64"/>
            <p:cNvSpPr>
              <a:spLocks noChangeShapeType="1"/>
            </p:cNvSpPr>
            <p:nvPr/>
          </p:nvSpPr>
          <p:spPr bwMode="auto">
            <a:xfrm flipV="1">
              <a:off x="1949" y="2553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43" name="Line 65"/>
            <p:cNvSpPr>
              <a:spLocks noChangeShapeType="1"/>
            </p:cNvSpPr>
            <p:nvPr/>
          </p:nvSpPr>
          <p:spPr bwMode="auto">
            <a:xfrm flipV="1">
              <a:off x="1949" y="2535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44" name="Line 66"/>
            <p:cNvSpPr>
              <a:spLocks noChangeShapeType="1"/>
            </p:cNvSpPr>
            <p:nvPr/>
          </p:nvSpPr>
          <p:spPr bwMode="auto">
            <a:xfrm flipV="1">
              <a:off x="1949" y="2517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45" name="Line 67"/>
            <p:cNvSpPr>
              <a:spLocks noChangeShapeType="1"/>
            </p:cNvSpPr>
            <p:nvPr/>
          </p:nvSpPr>
          <p:spPr bwMode="auto">
            <a:xfrm flipV="1">
              <a:off x="1949" y="249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46" name="Line 68"/>
            <p:cNvSpPr>
              <a:spLocks noChangeShapeType="1"/>
            </p:cNvSpPr>
            <p:nvPr/>
          </p:nvSpPr>
          <p:spPr bwMode="auto">
            <a:xfrm flipV="1">
              <a:off x="1949" y="2480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47" name="Line 69"/>
            <p:cNvSpPr>
              <a:spLocks noChangeShapeType="1"/>
            </p:cNvSpPr>
            <p:nvPr/>
          </p:nvSpPr>
          <p:spPr bwMode="auto">
            <a:xfrm flipV="1">
              <a:off x="1949" y="2462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48" name="Line 70"/>
            <p:cNvSpPr>
              <a:spLocks noChangeShapeType="1"/>
            </p:cNvSpPr>
            <p:nvPr/>
          </p:nvSpPr>
          <p:spPr bwMode="auto">
            <a:xfrm flipV="1">
              <a:off x="1949" y="2444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49" name="Line 71"/>
            <p:cNvSpPr>
              <a:spLocks noChangeShapeType="1"/>
            </p:cNvSpPr>
            <p:nvPr/>
          </p:nvSpPr>
          <p:spPr bwMode="auto">
            <a:xfrm flipV="1">
              <a:off x="1949" y="2425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50" name="Line 72"/>
            <p:cNvSpPr>
              <a:spLocks noChangeShapeType="1"/>
            </p:cNvSpPr>
            <p:nvPr/>
          </p:nvSpPr>
          <p:spPr bwMode="auto">
            <a:xfrm flipV="1">
              <a:off x="1949" y="2407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51" name="Line 73"/>
            <p:cNvSpPr>
              <a:spLocks noChangeShapeType="1"/>
            </p:cNvSpPr>
            <p:nvPr/>
          </p:nvSpPr>
          <p:spPr bwMode="auto">
            <a:xfrm flipV="1">
              <a:off x="1949" y="2389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52" name="Line 74"/>
            <p:cNvSpPr>
              <a:spLocks noChangeShapeType="1"/>
            </p:cNvSpPr>
            <p:nvPr/>
          </p:nvSpPr>
          <p:spPr bwMode="auto">
            <a:xfrm flipV="1">
              <a:off x="1949" y="2371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53" name="Line 75"/>
            <p:cNvSpPr>
              <a:spLocks noChangeShapeType="1"/>
            </p:cNvSpPr>
            <p:nvPr/>
          </p:nvSpPr>
          <p:spPr bwMode="auto">
            <a:xfrm flipV="1">
              <a:off x="1949" y="2352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54" name="Line 76"/>
            <p:cNvSpPr>
              <a:spLocks noChangeShapeType="1"/>
            </p:cNvSpPr>
            <p:nvPr/>
          </p:nvSpPr>
          <p:spPr bwMode="auto">
            <a:xfrm flipV="1">
              <a:off x="1949" y="2334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55" name="Line 77"/>
            <p:cNvSpPr>
              <a:spLocks noChangeShapeType="1"/>
            </p:cNvSpPr>
            <p:nvPr/>
          </p:nvSpPr>
          <p:spPr bwMode="auto">
            <a:xfrm flipV="1">
              <a:off x="1949" y="2316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56" name="Line 78"/>
            <p:cNvSpPr>
              <a:spLocks noChangeShapeType="1"/>
            </p:cNvSpPr>
            <p:nvPr/>
          </p:nvSpPr>
          <p:spPr bwMode="auto">
            <a:xfrm flipV="1">
              <a:off x="1949" y="229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57" name="Line 79"/>
            <p:cNvSpPr>
              <a:spLocks noChangeShapeType="1"/>
            </p:cNvSpPr>
            <p:nvPr/>
          </p:nvSpPr>
          <p:spPr bwMode="auto">
            <a:xfrm flipV="1">
              <a:off x="1949" y="2279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58" name="Line 80"/>
            <p:cNvSpPr>
              <a:spLocks noChangeShapeType="1"/>
            </p:cNvSpPr>
            <p:nvPr/>
          </p:nvSpPr>
          <p:spPr bwMode="auto">
            <a:xfrm flipV="1">
              <a:off x="1949" y="2261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59" name="Line 81"/>
            <p:cNvSpPr>
              <a:spLocks noChangeShapeType="1"/>
            </p:cNvSpPr>
            <p:nvPr/>
          </p:nvSpPr>
          <p:spPr bwMode="auto">
            <a:xfrm flipV="1">
              <a:off x="1949" y="2243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60" name="Line 82"/>
            <p:cNvSpPr>
              <a:spLocks noChangeShapeType="1"/>
            </p:cNvSpPr>
            <p:nvPr/>
          </p:nvSpPr>
          <p:spPr bwMode="auto">
            <a:xfrm flipV="1">
              <a:off x="1949" y="2224"/>
              <a:ext cx="1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61" name="Line 83"/>
            <p:cNvSpPr>
              <a:spLocks noChangeShapeType="1"/>
            </p:cNvSpPr>
            <p:nvPr/>
          </p:nvSpPr>
          <p:spPr bwMode="auto">
            <a:xfrm flipV="1">
              <a:off x="1949" y="2206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62" name="Line 84"/>
            <p:cNvSpPr>
              <a:spLocks noChangeShapeType="1"/>
            </p:cNvSpPr>
            <p:nvPr/>
          </p:nvSpPr>
          <p:spPr bwMode="auto">
            <a:xfrm flipV="1">
              <a:off x="1949" y="218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63" name="Line 85"/>
            <p:cNvSpPr>
              <a:spLocks noChangeShapeType="1"/>
            </p:cNvSpPr>
            <p:nvPr/>
          </p:nvSpPr>
          <p:spPr bwMode="auto">
            <a:xfrm flipV="1">
              <a:off x="1949" y="2170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64" name="Line 86"/>
            <p:cNvSpPr>
              <a:spLocks noChangeShapeType="1"/>
            </p:cNvSpPr>
            <p:nvPr/>
          </p:nvSpPr>
          <p:spPr bwMode="auto">
            <a:xfrm flipV="1">
              <a:off x="1949" y="2151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65" name="Line 87"/>
            <p:cNvSpPr>
              <a:spLocks noChangeShapeType="1"/>
            </p:cNvSpPr>
            <p:nvPr/>
          </p:nvSpPr>
          <p:spPr bwMode="auto">
            <a:xfrm flipV="1">
              <a:off x="1949" y="2133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66" name="Line 88"/>
            <p:cNvSpPr>
              <a:spLocks noChangeShapeType="1"/>
            </p:cNvSpPr>
            <p:nvPr/>
          </p:nvSpPr>
          <p:spPr bwMode="auto">
            <a:xfrm flipV="1">
              <a:off x="1949" y="2115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67" name="Line 89"/>
            <p:cNvSpPr>
              <a:spLocks noChangeShapeType="1"/>
            </p:cNvSpPr>
            <p:nvPr/>
          </p:nvSpPr>
          <p:spPr bwMode="auto">
            <a:xfrm flipV="1">
              <a:off x="1949" y="2097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68" name="Line 90"/>
            <p:cNvSpPr>
              <a:spLocks noChangeShapeType="1"/>
            </p:cNvSpPr>
            <p:nvPr/>
          </p:nvSpPr>
          <p:spPr bwMode="auto">
            <a:xfrm flipV="1">
              <a:off x="1949" y="207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69" name="Line 91"/>
            <p:cNvSpPr>
              <a:spLocks noChangeShapeType="1"/>
            </p:cNvSpPr>
            <p:nvPr/>
          </p:nvSpPr>
          <p:spPr bwMode="auto">
            <a:xfrm flipV="1">
              <a:off x="1949" y="2060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70" name="Line 92"/>
            <p:cNvSpPr>
              <a:spLocks noChangeShapeType="1"/>
            </p:cNvSpPr>
            <p:nvPr/>
          </p:nvSpPr>
          <p:spPr bwMode="auto">
            <a:xfrm flipV="1">
              <a:off x="1949" y="2042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71" name="Line 93"/>
            <p:cNvSpPr>
              <a:spLocks noChangeShapeType="1"/>
            </p:cNvSpPr>
            <p:nvPr/>
          </p:nvSpPr>
          <p:spPr bwMode="auto">
            <a:xfrm flipV="1">
              <a:off x="1949" y="2024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72" name="Line 94"/>
            <p:cNvSpPr>
              <a:spLocks noChangeShapeType="1"/>
            </p:cNvSpPr>
            <p:nvPr/>
          </p:nvSpPr>
          <p:spPr bwMode="auto">
            <a:xfrm flipH="1">
              <a:off x="1949" y="2474"/>
              <a:ext cx="244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73" name="Freeform 95"/>
            <p:cNvSpPr>
              <a:spLocks/>
            </p:cNvSpPr>
            <p:nvPr/>
          </p:nvSpPr>
          <p:spPr bwMode="auto">
            <a:xfrm>
              <a:off x="4382" y="2430"/>
              <a:ext cx="84" cy="88"/>
            </a:xfrm>
            <a:custGeom>
              <a:avLst/>
              <a:gdLst>
                <a:gd name="T0" fmla="*/ 0 w 84"/>
                <a:gd name="T1" fmla="*/ 88 h 88"/>
                <a:gd name="T2" fmla="*/ 84 w 84"/>
                <a:gd name="T3" fmla="*/ 44 h 88"/>
                <a:gd name="T4" fmla="*/ 0 w 84"/>
                <a:gd name="T5" fmla="*/ 0 h 88"/>
                <a:gd name="T6" fmla="*/ 0 w 84"/>
                <a:gd name="T7" fmla="*/ 88 h 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88">
                  <a:moveTo>
                    <a:pt x="0" y="88"/>
                  </a:moveTo>
                  <a:lnTo>
                    <a:pt x="84" y="44"/>
                  </a:lnTo>
                  <a:lnTo>
                    <a:pt x="0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74" name="Rectangle 96"/>
            <p:cNvSpPr>
              <a:spLocks noChangeArrowheads="1"/>
            </p:cNvSpPr>
            <p:nvPr/>
          </p:nvSpPr>
          <p:spPr bwMode="auto">
            <a:xfrm>
              <a:off x="2667" y="2362"/>
              <a:ext cx="101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 Narrow" pitchFamily="34" charset="0"/>
                </a:rPr>
                <a:t>enterItem(UPC, quantity)</a:t>
              </a:r>
              <a:endParaRPr lang="en-US" sz="1400">
                <a:latin typeface="Arial Narrow" pitchFamily="34" charset="0"/>
              </a:endParaRPr>
            </a:p>
          </p:txBody>
        </p:sp>
        <p:sp>
          <p:nvSpPr>
            <p:cNvPr id="20675" name="Rectangle 97"/>
            <p:cNvSpPr>
              <a:spLocks noChangeArrowheads="1"/>
            </p:cNvSpPr>
            <p:nvPr/>
          </p:nvSpPr>
          <p:spPr bwMode="auto">
            <a:xfrm>
              <a:off x="4029" y="1731"/>
              <a:ext cx="875" cy="28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676" name="Rectangle 98"/>
            <p:cNvSpPr>
              <a:spLocks noChangeArrowheads="1"/>
            </p:cNvSpPr>
            <p:nvPr/>
          </p:nvSpPr>
          <p:spPr bwMode="auto">
            <a:xfrm>
              <a:off x="4288" y="1814"/>
              <a:ext cx="33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sng">
                  <a:solidFill>
                    <a:srgbClr val="000000"/>
                  </a:solidFill>
                  <a:latin typeface="Arial Narrow" pitchFamily="34" charset="0"/>
                </a:rPr>
                <a:t>:System</a:t>
              </a:r>
              <a:endParaRPr lang="en-US" sz="1400">
                <a:latin typeface="Arial Narrow" pitchFamily="34" charset="0"/>
              </a:endParaRPr>
            </a:p>
          </p:txBody>
        </p:sp>
        <p:sp>
          <p:nvSpPr>
            <p:cNvPr id="20677" name="Line 99"/>
            <p:cNvSpPr>
              <a:spLocks noChangeShapeType="1"/>
            </p:cNvSpPr>
            <p:nvPr/>
          </p:nvSpPr>
          <p:spPr bwMode="auto">
            <a:xfrm flipV="1">
              <a:off x="4466" y="3612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78" name="Line 100"/>
            <p:cNvSpPr>
              <a:spLocks noChangeShapeType="1"/>
            </p:cNvSpPr>
            <p:nvPr/>
          </p:nvSpPr>
          <p:spPr bwMode="auto">
            <a:xfrm flipV="1">
              <a:off x="4466" y="3594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79" name="Line 101"/>
            <p:cNvSpPr>
              <a:spLocks noChangeShapeType="1"/>
            </p:cNvSpPr>
            <p:nvPr/>
          </p:nvSpPr>
          <p:spPr bwMode="auto">
            <a:xfrm flipV="1">
              <a:off x="4466" y="3576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80" name="Line 102"/>
            <p:cNvSpPr>
              <a:spLocks noChangeShapeType="1"/>
            </p:cNvSpPr>
            <p:nvPr/>
          </p:nvSpPr>
          <p:spPr bwMode="auto">
            <a:xfrm flipV="1">
              <a:off x="4466" y="355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81" name="Line 103"/>
            <p:cNvSpPr>
              <a:spLocks noChangeShapeType="1"/>
            </p:cNvSpPr>
            <p:nvPr/>
          </p:nvSpPr>
          <p:spPr bwMode="auto">
            <a:xfrm flipV="1">
              <a:off x="4466" y="3539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82" name="Line 104"/>
            <p:cNvSpPr>
              <a:spLocks noChangeShapeType="1"/>
            </p:cNvSpPr>
            <p:nvPr/>
          </p:nvSpPr>
          <p:spPr bwMode="auto">
            <a:xfrm flipV="1">
              <a:off x="4466" y="3521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83" name="Line 105"/>
            <p:cNvSpPr>
              <a:spLocks noChangeShapeType="1"/>
            </p:cNvSpPr>
            <p:nvPr/>
          </p:nvSpPr>
          <p:spPr bwMode="auto">
            <a:xfrm flipV="1">
              <a:off x="4466" y="3503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84" name="Line 106"/>
            <p:cNvSpPr>
              <a:spLocks noChangeShapeType="1"/>
            </p:cNvSpPr>
            <p:nvPr/>
          </p:nvSpPr>
          <p:spPr bwMode="auto">
            <a:xfrm flipV="1">
              <a:off x="4466" y="3485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85" name="Line 107"/>
            <p:cNvSpPr>
              <a:spLocks noChangeShapeType="1"/>
            </p:cNvSpPr>
            <p:nvPr/>
          </p:nvSpPr>
          <p:spPr bwMode="auto">
            <a:xfrm flipV="1">
              <a:off x="4466" y="3466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86" name="Line 108"/>
            <p:cNvSpPr>
              <a:spLocks noChangeShapeType="1"/>
            </p:cNvSpPr>
            <p:nvPr/>
          </p:nvSpPr>
          <p:spPr bwMode="auto">
            <a:xfrm flipV="1">
              <a:off x="4466" y="344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87" name="Line 109"/>
            <p:cNvSpPr>
              <a:spLocks noChangeShapeType="1"/>
            </p:cNvSpPr>
            <p:nvPr/>
          </p:nvSpPr>
          <p:spPr bwMode="auto">
            <a:xfrm flipV="1">
              <a:off x="4466" y="3430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88" name="Line 110"/>
            <p:cNvSpPr>
              <a:spLocks noChangeShapeType="1"/>
            </p:cNvSpPr>
            <p:nvPr/>
          </p:nvSpPr>
          <p:spPr bwMode="auto">
            <a:xfrm flipV="1">
              <a:off x="4466" y="3411"/>
              <a:ext cx="1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89" name="Line 111"/>
            <p:cNvSpPr>
              <a:spLocks noChangeShapeType="1"/>
            </p:cNvSpPr>
            <p:nvPr/>
          </p:nvSpPr>
          <p:spPr bwMode="auto">
            <a:xfrm flipV="1">
              <a:off x="4466" y="3393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90" name="Line 112"/>
            <p:cNvSpPr>
              <a:spLocks noChangeShapeType="1"/>
            </p:cNvSpPr>
            <p:nvPr/>
          </p:nvSpPr>
          <p:spPr bwMode="auto">
            <a:xfrm flipV="1">
              <a:off x="4466" y="3375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91" name="Line 113"/>
            <p:cNvSpPr>
              <a:spLocks noChangeShapeType="1"/>
            </p:cNvSpPr>
            <p:nvPr/>
          </p:nvSpPr>
          <p:spPr bwMode="auto">
            <a:xfrm flipV="1">
              <a:off x="4466" y="3357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92" name="Line 114"/>
            <p:cNvSpPr>
              <a:spLocks noChangeShapeType="1"/>
            </p:cNvSpPr>
            <p:nvPr/>
          </p:nvSpPr>
          <p:spPr bwMode="auto">
            <a:xfrm flipV="1">
              <a:off x="4466" y="333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93" name="Line 115"/>
            <p:cNvSpPr>
              <a:spLocks noChangeShapeType="1"/>
            </p:cNvSpPr>
            <p:nvPr/>
          </p:nvSpPr>
          <p:spPr bwMode="auto">
            <a:xfrm flipV="1">
              <a:off x="4466" y="3320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94" name="Line 116"/>
            <p:cNvSpPr>
              <a:spLocks noChangeShapeType="1"/>
            </p:cNvSpPr>
            <p:nvPr/>
          </p:nvSpPr>
          <p:spPr bwMode="auto">
            <a:xfrm flipV="1">
              <a:off x="4466" y="3302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95" name="Line 117"/>
            <p:cNvSpPr>
              <a:spLocks noChangeShapeType="1"/>
            </p:cNvSpPr>
            <p:nvPr/>
          </p:nvSpPr>
          <p:spPr bwMode="auto">
            <a:xfrm flipV="1">
              <a:off x="4466" y="3284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96" name="Line 118"/>
            <p:cNvSpPr>
              <a:spLocks noChangeShapeType="1"/>
            </p:cNvSpPr>
            <p:nvPr/>
          </p:nvSpPr>
          <p:spPr bwMode="auto">
            <a:xfrm flipV="1">
              <a:off x="4466" y="3265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97" name="Line 119"/>
            <p:cNvSpPr>
              <a:spLocks noChangeShapeType="1"/>
            </p:cNvSpPr>
            <p:nvPr/>
          </p:nvSpPr>
          <p:spPr bwMode="auto">
            <a:xfrm flipV="1">
              <a:off x="4466" y="3247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98" name="Line 120"/>
            <p:cNvSpPr>
              <a:spLocks noChangeShapeType="1"/>
            </p:cNvSpPr>
            <p:nvPr/>
          </p:nvSpPr>
          <p:spPr bwMode="auto">
            <a:xfrm flipV="1">
              <a:off x="4466" y="3229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99" name="Line 121"/>
            <p:cNvSpPr>
              <a:spLocks noChangeShapeType="1"/>
            </p:cNvSpPr>
            <p:nvPr/>
          </p:nvSpPr>
          <p:spPr bwMode="auto">
            <a:xfrm flipV="1">
              <a:off x="4466" y="3211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00" name="Line 122"/>
            <p:cNvSpPr>
              <a:spLocks noChangeShapeType="1"/>
            </p:cNvSpPr>
            <p:nvPr/>
          </p:nvSpPr>
          <p:spPr bwMode="auto">
            <a:xfrm flipV="1">
              <a:off x="4466" y="3192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01" name="Line 123"/>
            <p:cNvSpPr>
              <a:spLocks noChangeShapeType="1"/>
            </p:cNvSpPr>
            <p:nvPr/>
          </p:nvSpPr>
          <p:spPr bwMode="auto">
            <a:xfrm flipV="1">
              <a:off x="4466" y="3174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02" name="Line 124"/>
            <p:cNvSpPr>
              <a:spLocks noChangeShapeType="1"/>
            </p:cNvSpPr>
            <p:nvPr/>
          </p:nvSpPr>
          <p:spPr bwMode="auto">
            <a:xfrm flipV="1">
              <a:off x="4466" y="3156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03" name="Line 125"/>
            <p:cNvSpPr>
              <a:spLocks noChangeShapeType="1"/>
            </p:cNvSpPr>
            <p:nvPr/>
          </p:nvSpPr>
          <p:spPr bwMode="auto">
            <a:xfrm flipV="1">
              <a:off x="4466" y="313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04" name="Line 126"/>
            <p:cNvSpPr>
              <a:spLocks noChangeShapeType="1"/>
            </p:cNvSpPr>
            <p:nvPr/>
          </p:nvSpPr>
          <p:spPr bwMode="auto">
            <a:xfrm flipV="1">
              <a:off x="4466" y="3119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05" name="Line 127"/>
            <p:cNvSpPr>
              <a:spLocks noChangeShapeType="1"/>
            </p:cNvSpPr>
            <p:nvPr/>
          </p:nvSpPr>
          <p:spPr bwMode="auto">
            <a:xfrm flipV="1">
              <a:off x="4466" y="3101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06" name="Line 128"/>
            <p:cNvSpPr>
              <a:spLocks noChangeShapeType="1"/>
            </p:cNvSpPr>
            <p:nvPr/>
          </p:nvSpPr>
          <p:spPr bwMode="auto">
            <a:xfrm flipV="1">
              <a:off x="4466" y="3083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07" name="Line 129"/>
            <p:cNvSpPr>
              <a:spLocks noChangeShapeType="1"/>
            </p:cNvSpPr>
            <p:nvPr/>
          </p:nvSpPr>
          <p:spPr bwMode="auto">
            <a:xfrm flipV="1">
              <a:off x="4466" y="3065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08" name="Line 130"/>
            <p:cNvSpPr>
              <a:spLocks noChangeShapeType="1"/>
            </p:cNvSpPr>
            <p:nvPr/>
          </p:nvSpPr>
          <p:spPr bwMode="auto">
            <a:xfrm flipV="1">
              <a:off x="4466" y="3046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09" name="Line 131"/>
            <p:cNvSpPr>
              <a:spLocks noChangeShapeType="1"/>
            </p:cNvSpPr>
            <p:nvPr/>
          </p:nvSpPr>
          <p:spPr bwMode="auto">
            <a:xfrm flipV="1">
              <a:off x="4466" y="302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10" name="Line 132"/>
            <p:cNvSpPr>
              <a:spLocks noChangeShapeType="1"/>
            </p:cNvSpPr>
            <p:nvPr/>
          </p:nvSpPr>
          <p:spPr bwMode="auto">
            <a:xfrm flipV="1">
              <a:off x="4466" y="3010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11" name="Line 133"/>
            <p:cNvSpPr>
              <a:spLocks noChangeShapeType="1"/>
            </p:cNvSpPr>
            <p:nvPr/>
          </p:nvSpPr>
          <p:spPr bwMode="auto">
            <a:xfrm flipV="1">
              <a:off x="4466" y="2991"/>
              <a:ext cx="1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12" name="Line 134"/>
            <p:cNvSpPr>
              <a:spLocks noChangeShapeType="1"/>
            </p:cNvSpPr>
            <p:nvPr/>
          </p:nvSpPr>
          <p:spPr bwMode="auto">
            <a:xfrm flipV="1">
              <a:off x="4466" y="2973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13" name="Line 135"/>
            <p:cNvSpPr>
              <a:spLocks noChangeShapeType="1"/>
            </p:cNvSpPr>
            <p:nvPr/>
          </p:nvSpPr>
          <p:spPr bwMode="auto">
            <a:xfrm flipV="1">
              <a:off x="4466" y="2955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14" name="Line 136"/>
            <p:cNvSpPr>
              <a:spLocks noChangeShapeType="1"/>
            </p:cNvSpPr>
            <p:nvPr/>
          </p:nvSpPr>
          <p:spPr bwMode="auto">
            <a:xfrm flipV="1">
              <a:off x="4466" y="2937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15" name="Line 137"/>
            <p:cNvSpPr>
              <a:spLocks noChangeShapeType="1"/>
            </p:cNvSpPr>
            <p:nvPr/>
          </p:nvSpPr>
          <p:spPr bwMode="auto">
            <a:xfrm flipV="1">
              <a:off x="4466" y="291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16" name="Line 138"/>
            <p:cNvSpPr>
              <a:spLocks noChangeShapeType="1"/>
            </p:cNvSpPr>
            <p:nvPr/>
          </p:nvSpPr>
          <p:spPr bwMode="auto">
            <a:xfrm flipV="1">
              <a:off x="4466" y="2900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17" name="Line 139"/>
            <p:cNvSpPr>
              <a:spLocks noChangeShapeType="1"/>
            </p:cNvSpPr>
            <p:nvPr/>
          </p:nvSpPr>
          <p:spPr bwMode="auto">
            <a:xfrm flipV="1">
              <a:off x="4466" y="2882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18" name="Line 140"/>
            <p:cNvSpPr>
              <a:spLocks noChangeShapeType="1"/>
            </p:cNvSpPr>
            <p:nvPr/>
          </p:nvSpPr>
          <p:spPr bwMode="auto">
            <a:xfrm flipV="1">
              <a:off x="4466" y="2864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19" name="Line 141"/>
            <p:cNvSpPr>
              <a:spLocks noChangeShapeType="1"/>
            </p:cNvSpPr>
            <p:nvPr/>
          </p:nvSpPr>
          <p:spPr bwMode="auto">
            <a:xfrm flipV="1">
              <a:off x="4466" y="2845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20" name="Line 142"/>
            <p:cNvSpPr>
              <a:spLocks noChangeShapeType="1"/>
            </p:cNvSpPr>
            <p:nvPr/>
          </p:nvSpPr>
          <p:spPr bwMode="auto">
            <a:xfrm flipV="1">
              <a:off x="4466" y="2827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21" name="Line 143"/>
            <p:cNvSpPr>
              <a:spLocks noChangeShapeType="1"/>
            </p:cNvSpPr>
            <p:nvPr/>
          </p:nvSpPr>
          <p:spPr bwMode="auto">
            <a:xfrm flipV="1">
              <a:off x="4466" y="2809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22" name="Line 144"/>
            <p:cNvSpPr>
              <a:spLocks noChangeShapeType="1"/>
            </p:cNvSpPr>
            <p:nvPr/>
          </p:nvSpPr>
          <p:spPr bwMode="auto">
            <a:xfrm flipV="1">
              <a:off x="4466" y="2791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23" name="Line 145"/>
            <p:cNvSpPr>
              <a:spLocks noChangeShapeType="1"/>
            </p:cNvSpPr>
            <p:nvPr/>
          </p:nvSpPr>
          <p:spPr bwMode="auto">
            <a:xfrm flipV="1">
              <a:off x="4466" y="2772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24" name="Line 146"/>
            <p:cNvSpPr>
              <a:spLocks noChangeShapeType="1"/>
            </p:cNvSpPr>
            <p:nvPr/>
          </p:nvSpPr>
          <p:spPr bwMode="auto">
            <a:xfrm flipV="1">
              <a:off x="4466" y="2754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25" name="Line 147"/>
            <p:cNvSpPr>
              <a:spLocks noChangeShapeType="1"/>
            </p:cNvSpPr>
            <p:nvPr/>
          </p:nvSpPr>
          <p:spPr bwMode="auto">
            <a:xfrm flipV="1">
              <a:off x="4466" y="2736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26" name="Line 148"/>
            <p:cNvSpPr>
              <a:spLocks noChangeShapeType="1"/>
            </p:cNvSpPr>
            <p:nvPr/>
          </p:nvSpPr>
          <p:spPr bwMode="auto">
            <a:xfrm flipV="1">
              <a:off x="4466" y="271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27" name="Line 149"/>
            <p:cNvSpPr>
              <a:spLocks noChangeShapeType="1"/>
            </p:cNvSpPr>
            <p:nvPr/>
          </p:nvSpPr>
          <p:spPr bwMode="auto">
            <a:xfrm flipV="1">
              <a:off x="4466" y="2699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28" name="Line 150"/>
            <p:cNvSpPr>
              <a:spLocks noChangeShapeType="1"/>
            </p:cNvSpPr>
            <p:nvPr/>
          </p:nvSpPr>
          <p:spPr bwMode="auto">
            <a:xfrm flipV="1">
              <a:off x="4466" y="2681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29" name="Line 151"/>
            <p:cNvSpPr>
              <a:spLocks noChangeShapeType="1"/>
            </p:cNvSpPr>
            <p:nvPr/>
          </p:nvSpPr>
          <p:spPr bwMode="auto">
            <a:xfrm flipV="1">
              <a:off x="4466" y="2663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30" name="Line 152"/>
            <p:cNvSpPr>
              <a:spLocks noChangeShapeType="1"/>
            </p:cNvSpPr>
            <p:nvPr/>
          </p:nvSpPr>
          <p:spPr bwMode="auto">
            <a:xfrm flipV="1">
              <a:off x="4466" y="2645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31" name="Line 153"/>
            <p:cNvSpPr>
              <a:spLocks noChangeShapeType="1"/>
            </p:cNvSpPr>
            <p:nvPr/>
          </p:nvSpPr>
          <p:spPr bwMode="auto">
            <a:xfrm flipV="1">
              <a:off x="4466" y="2626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32" name="Line 154"/>
            <p:cNvSpPr>
              <a:spLocks noChangeShapeType="1"/>
            </p:cNvSpPr>
            <p:nvPr/>
          </p:nvSpPr>
          <p:spPr bwMode="auto">
            <a:xfrm flipV="1">
              <a:off x="4466" y="260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33" name="Line 155"/>
            <p:cNvSpPr>
              <a:spLocks noChangeShapeType="1"/>
            </p:cNvSpPr>
            <p:nvPr/>
          </p:nvSpPr>
          <p:spPr bwMode="auto">
            <a:xfrm flipV="1">
              <a:off x="4466" y="2590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34" name="Line 156"/>
            <p:cNvSpPr>
              <a:spLocks noChangeShapeType="1"/>
            </p:cNvSpPr>
            <p:nvPr/>
          </p:nvSpPr>
          <p:spPr bwMode="auto">
            <a:xfrm flipV="1">
              <a:off x="4466" y="2571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35" name="Line 157"/>
            <p:cNvSpPr>
              <a:spLocks noChangeShapeType="1"/>
            </p:cNvSpPr>
            <p:nvPr/>
          </p:nvSpPr>
          <p:spPr bwMode="auto">
            <a:xfrm flipV="1">
              <a:off x="4466" y="2553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36" name="Line 158"/>
            <p:cNvSpPr>
              <a:spLocks noChangeShapeType="1"/>
            </p:cNvSpPr>
            <p:nvPr/>
          </p:nvSpPr>
          <p:spPr bwMode="auto">
            <a:xfrm flipV="1">
              <a:off x="4466" y="2535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37" name="Line 159"/>
            <p:cNvSpPr>
              <a:spLocks noChangeShapeType="1"/>
            </p:cNvSpPr>
            <p:nvPr/>
          </p:nvSpPr>
          <p:spPr bwMode="auto">
            <a:xfrm flipV="1">
              <a:off x="4466" y="2517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38" name="Line 160"/>
            <p:cNvSpPr>
              <a:spLocks noChangeShapeType="1"/>
            </p:cNvSpPr>
            <p:nvPr/>
          </p:nvSpPr>
          <p:spPr bwMode="auto">
            <a:xfrm flipV="1">
              <a:off x="4466" y="249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39" name="Line 161"/>
            <p:cNvSpPr>
              <a:spLocks noChangeShapeType="1"/>
            </p:cNvSpPr>
            <p:nvPr/>
          </p:nvSpPr>
          <p:spPr bwMode="auto">
            <a:xfrm flipV="1">
              <a:off x="4466" y="2480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40" name="Line 162"/>
            <p:cNvSpPr>
              <a:spLocks noChangeShapeType="1"/>
            </p:cNvSpPr>
            <p:nvPr/>
          </p:nvSpPr>
          <p:spPr bwMode="auto">
            <a:xfrm flipV="1">
              <a:off x="4466" y="2462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41" name="Line 163"/>
            <p:cNvSpPr>
              <a:spLocks noChangeShapeType="1"/>
            </p:cNvSpPr>
            <p:nvPr/>
          </p:nvSpPr>
          <p:spPr bwMode="auto">
            <a:xfrm flipV="1">
              <a:off x="4466" y="2444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42" name="Line 164"/>
            <p:cNvSpPr>
              <a:spLocks noChangeShapeType="1"/>
            </p:cNvSpPr>
            <p:nvPr/>
          </p:nvSpPr>
          <p:spPr bwMode="auto">
            <a:xfrm flipV="1">
              <a:off x="4466" y="2425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43" name="Line 165"/>
            <p:cNvSpPr>
              <a:spLocks noChangeShapeType="1"/>
            </p:cNvSpPr>
            <p:nvPr/>
          </p:nvSpPr>
          <p:spPr bwMode="auto">
            <a:xfrm flipV="1">
              <a:off x="4466" y="2407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44" name="Line 166"/>
            <p:cNvSpPr>
              <a:spLocks noChangeShapeType="1"/>
            </p:cNvSpPr>
            <p:nvPr/>
          </p:nvSpPr>
          <p:spPr bwMode="auto">
            <a:xfrm flipV="1">
              <a:off x="4466" y="2389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45" name="Line 167"/>
            <p:cNvSpPr>
              <a:spLocks noChangeShapeType="1"/>
            </p:cNvSpPr>
            <p:nvPr/>
          </p:nvSpPr>
          <p:spPr bwMode="auto">
            <a:xfrm flipV="1">
              <a:off x="4466" y="2371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46" name="Line 168"/>
            <p:cNvSpPr>
              <a:spLocks noChangeShapeType="1"/>
            </p:cNvSpPr>
            <p:nvPr/>
          </p:nvSpPr>
          <p:spPr bwMode="auto">
            <a:xfrm flipV="1">
              <a:off x="4466" y="2352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47" name="Line 169"/>
            <p:cNvSpPr>
              <a:spLocks noChangeShapeType="1"/>
            </p:cNvSpPr>
            <p:nvPr/>
          </p:nvSpPr>
          <p:spPr bwMode="auto">
            <a:xfrm flipV="1">
              <a:off x="4466" y="2334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48" name="Line 170"/>
            <p:cNvSpPr>
              <a:spLocks noChangeShapeType="1"/>
            </p:cNvSpPr>
            <p:nvPr/>
          </p:nvSpPr>
          <p:spPr bwMode="auto">
            <a:xfrm flipV="1">
              <a:off x="4466" y="2316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49" name="Line 171"/>
            <p:cNvSpPr>
              <a:spLocks noChangeShapeType="1"/>
            </p:cNvSpPr>
            <p:nvPr/>
          </p:nvSpPr>
          <p:spPr bwMode="auto">
            <a:xfrm flipV="1">
              <a:off x="4466" y="229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50" name="Line 172"/>
            <p:cNvSpPr>
              <a:spLocks noChangeShapeType="1"/>
            </p:cNvSpPr>
            <p:nvPr/>
          </p:nvSpPr>
          <p:spPr bwMode="auto">
            <a:xfrm flipV="1">
              <a:off x="4466" y="2279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51" name="Line 173"/>
            <p:cNvSpPr>
              <a:spLocks noChangeShapeType="1"/>
            </p:cNvSpPr>
            <p:nvPr/>
          </p:nvSpPr>
          <p:spPr bwMode="auto">
            <a:xfrm flipV="1">
              <a:off x="4466" y="2261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52" name="Line 174"/>
            <p:cNvSpPr>
              <a:spLocks noChangeShapeType="1"/>
            </p:cNvSpPr>
            <p:nvPr/>
          </p:nvSpPr>
          <p:spPr bwMode="auto">
            <a:xfrm flipV="1">
              <a:off x="4466" y="2243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53" name="Line 175"/>
            <p:cNvSpPr>
              <a:spLocks noChangeShapeType="1"/>
            </p:cNvSpPr>
            <p:nvPr/>
          </p:nvSpPr>
          <p:spPr bwMode="auto">
            <a:xfrm flipV="1">
              <a:off x="4466" y="2224"/>
              <a:ext cx="1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54" name="Line 176"/>
            <p:cNvSpPr>
              <a:spLocks noChangeShapeType="1"/>
            </p:cNvSpPr>
            <p:nvPr/>
          </p:nvSpPr>
          <p:spPr bwMode="auto">
            <a:xfrm flipV="1">
              <a:off x="4466" y="2206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55" name="Line 177"/>
            <p:cNvSpPr>
              <a:spLocks noChangeShapeType="1"/>
            </p:cNvSpPr>
            <p:nvPr/>
          </p:nvSpPr>
          <p:spPr bwMode="auto">
            <a:xfrm flipV="1">
              <a:off x="4466" y="218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56" name="Line 178"/>
            <p:cNvSpPr>
              <a:spLocks noChangeShapeType="1"/>
            </p:cNvSpPr>
            <p:nvPr/>
          </p:nvSpPr>
          <p:spPr bwMode="auto">
            <a:xfrm flipV="1">
              <a:off x="4466" y="2170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57" name="Line 179"/>
            <p:cNvSpPr>
              <a:spLocks noChangeShapeType="1"/>
            </p:cNvSpPr>
            <p:nvPr/>
          </p:nvSpPr>
          <p:spPr bwMode="auto">
            <a:xfrm flipV="1">
              <a:off x="4466" y="2151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58" name="Line 180"/>
            <p:cNvSpPr>
              <a:spLocks noChangeShapeType="1"/>
            </p:cNvSpPr>
            <p:nvPr/>
          </p:nvSpPr>
          <p:spPr bwMode="auto">
            <a:xfrm flipV="1">
              <a:off x="4466" y="2133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59" name="Line 181"/>
            <p:cNvSpPr>
              <a:spLocks noChangeShapeType="1"/>
            </p:cNvSpPr>
            <p:nvPr/>
          </p:nvSpPr>
          <p:spPr bwMode="auto">
            <a:xfrm flipV="1">
              <a:off x="4466" y="2115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60" name="Line 182"/>
            <p:cNvSpPr>
              <a:spLocks noChangeShapeType="1"/>
            </p:cNvSpPr>
            <p:nvPr/>
          </p:nvSpPr>
          <p:spPr bwMode="auto">
            <a:xfrm flipV="1">
              <a:off x="4466" y="2097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61" name="Line 183"/>
            <p:cNvSpPr>
              <a:spLocks noChangeShapeType="1"/>
            </p:cNvSpPr>
            <p:nvPr/>
          </p:nvSpPr>
          <p:spPr bwMode="auto">
            <a:xfrm flipV="1">
              <a:off x="4466" y="2078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62" name="Line 184"/>
            <p:cNvSpPr>
              <a:spLocks noChangeShapeType="1"/>
            </p:cNvSpPr>
            <p:nvPr/>
          </p:nvSpPr>
          <p:spPr bwMode="auto">
            <a:xfrm flipV="1">
              <a:off x="4466" y="2060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63" name="Line 185"/>
            <p:cNvSpPr>
              <a:spLocks noChangeShapeType="1"/>
            </p:cNvSpPr>
            <p:nvPr/>
          </p:nvSpPr>
          <p:spPr bwMode="auto">
            <a:xfrm flipV="1">
              <a:off x="4466" y="2042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64" name="Line 186"/>
            <p:cNvSpPr>
              <a:spLocks noChangeShapeType="1"/>
            </p:cNvSpPr>
            <p:nvPr/>
          </p:nvSpPr>
          <p:spPr bwMode="auto">
            <a:xfrm flipV="1">
              <a:off x="4466" y="2024"/>
              <a:ext cx="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65" name="Freeform 187"/>
            <p:cNvSpPr>
              <a:spLocks/>
            </p:cNvSpPr>
            <p:nvPr/>
          </p:nvSpPr>
          <p:spPr bwMode="auto">
            <a:xfrm>
              <a:off x="1867" y="1333"/>
              <a:ext cx="165" cy="170"/>
            </a:xfrm>
            <a:custGeom>
              <a:avLst/>
              <a:gdLst>
                <a:gd name="T0" fmla="*/ 0 w 165"/>
                <a:gd name="T1" fmla="*/ 85 h 170"/>
                <a:gd name="T2" fmla="*/ 3 w 165"/>
                <a:gd name="T3" fmla="*/ 62 h 170"/>
                <a:gd name="T4" fmla="*/ 12 w 165"/>
                <a:gd name="T5" fmla="*/ 42 h 170"/>
                <a:gd name="T6" fmla="*/ 25 w 165"/>
                <a:gd name="T7" fmla="*/ 24 h 170"/>
                <a:gd name="T8" fmla="*/ 41 w 165"/>
                <a:gd name="T9" fmla="*/ 10 h 170"/>
                <a:gd name="T10" fmla="*/ 61 w 165"/>
                <a:gd name="T11" fmla="*/ 3 h 170"/>
                <a:gd name="T12" fmla="*/ 82 w 165"/>
                <a:gd name="T13" fmla="*/ 0 h 170"/>
                <a:gd name="T14" fmla="*/ 104 w 165"/>
                <a:gd name="T15" fmla="*/ 3 h 170"/>
                <a:gd name="T16" fmla="*/ 124 w 165"/>
                <a:gd name="T17" fmla="*/ 10 h 170"/>
                <a:gd name="T18" fmla="*/ 140 w 165"/>
                <a:gd name="T19" fmla="*/ 24 h 170"/>
                <a:gd name="T20" fmla="*/ 153 w 165"/>
                <a:gd name="T21" fmla="*/ 42 h 170"/>
                <a:gd name="T22" fmla="*/ 162 w 165"/>
                <a:gd name="T23" fmla="*/ 62 h 170"/>
                <a:gd name="T24" fmla="*/ 165 w 165"/>
                <a:gd name="T25" fmla="*/ 85 h 170"/>
                <a:gd name="T26" fmla="*/ 162 w 165"/>
                <a:gd name="T27" fmla="*/ 108 h 170"/>
                <a:gd name="T28" fmla="*/ 153 w 165"/>
                <a:gd name="T29" fmla="*/ 128 h 170"/>
                <a:gd name="T30" fmla="*/ 140 w 165"/>
                <a:gd name="T31" fmla="*/ 146 h 170"/>
                <a:gd name="T32" fmla="*/ 124 w 165"/>
                <a:gd name="T33" fmla="*/ 160 h 170"/>
                <a:gd name="T34" fmla="*/ 104 w 165"/>
                <a:gd name="T35" fmla="*/ 167 h 170"/>
                <a:gd name="T36" fmla="*/ 82 w 165"/>
                <a:gd name="T37" fmla="*/ 170 h 170"/>
                <a:gd name="T38" fmla="*/ 61 w 165"/>
                <a:gd name="T39" fmla="*/ 167 h 170"/>
                <a:gd name="T40" fmla="*/ 41 w 165"/>
                <a:gd name="T41" fmla="*/ 160 h 170"/>
                <a:gd name="T42" fmla="*/ 25 w 165"/>
                <a:gd name="T43" fmla="*/ 146 h 170"/>
                <a:gd name="T44" fmla="*/ 12 w 165"/>
                <a:gd name="T45" fmla="*/ 128 h 170"/>
                <a:gd name="T46" fmla="*/ 3 w 165"/>
                <a:gd name="T47" fmla="*/ 108 h 170"/>
                <a:gd name="T48" fmla="*/ 0 w 165"/>
                <a:gd name="T49" fmla="*/ 85 h 17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65" h="170">
                  <a:moveTo>
                    <a:pt x="0" y="85"/>
                  </a:moveTo>
                  <a:lnTo>
                    <a:pt x="3" y="62"/>
                  </a:lnTo>
                  <a:lnTo>
                    <a:pt x="12" y="42"/>
                  </a:lnTo>
                  <a:lnTo>
                    <a:pt x="25" y="24"/>
                  </a:lnTo>
                  <a:lnTo>
                    <a:pt x="41" y="10"/>
                  </a:lnTo>
                  <a:lnTo>
                    <a:pt x="61" y="3"/>
                  </a:lnTo>
                  <a:lnTo>
                    <a:pt x="82" y="0"/>
                  </a:lnTo>
                  <a:lnTo>
                    <a:pt x="104" y="3"/>
                  </a:lnTo>
                  <a:lnTo>
                    <a:pt x="124" y="10"/>
                  </a:lnTo>
                  <a:lnTo>
                    <a:pt x="140" y="24"/>
                  </a:lnTo>
                  <a:lnTo>
                    <a:pt x="153" y="42"/>
                  </a:lnTo>
                  <a:lnTo>
                    <a:pt x="162" y="62"/>
                  </a:lnTo>
                  <a:lnTo>
                    <a:pt x="165" y="85"/>
                  </a:lnTo>
                  <a:lnTo>
                    <a:pt x="162" y="108"/>
                  </a:lnTo>
                  <a:lnTo>
                    <a:pt x="153" y="128"/>
                  </a:lnTo>
                  <a:lnTo>
                    <a:pt x="140" y="146"/>
                  </a:lnTo>
                  <a:lnTo>
                    <a:pt x="124" y="160"/>
                  </a:lnTo>
                  <a:lnTo>
                    <a:pt x="104" y="167"/>
                  </a:lnTo>
                  <a:lnTo>
                    <a:pt x="82" y="170"/>
                  </a:lnTo>
                  <a:lnTo>
                    <a:pt x="61" y="167"/>
                  </a:lnTo>
                  <a:lnTo>
                    <a:pt x="41" y="160"/>
                  </a:lnTo>
                  <a:lnTo>
                    <a:pt x="25" y="146"/>
                  </a:lnTo>
                  <a:lnTo>
                    <a:pt x="12" y="128"/>
                  </a:lnTo>
                  <a:lnTo>
                    <a:pt x="3" y="108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766" name="Line 188"/>
            <p:cNvSpPr>
              <a:spLocks noChangeShapeType="1"/>
            </p:cNvSpPr>
            <p:nvPr/>
          </p:nvSpPr>
          <p:spPr bwMode="auto">
            <a:xfrm>
              <a:off x="1839" y="1532"/>
              <a:ext cx="21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67" name="Line 189"/>
            <p:cNvSpPr>
              <a:spLocks noChangeShapeType="1"/>
            </p:cNvSpPr>
            <p:nvPr/>
          </p:nvSpPr>
          <p:spPr bwMode="auto">
            <a:xfrm>
              <a:off x="1949" y="1503"/>
              <a:ext cx="1" cy="11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68" name="Line 190"/>
            <p:cNvSpPr>
              <a:spLocks noChangeShapeType="1"/>
            </p:cNvSpPr>
            <p:nvPr/>
          </p:nvSpPr>
          <p:spPr bwMode="auto">
            <a:xfrm flipH="1">
              <a:off x="1839" y="1617"/>
              <a:ext cx="110" cy="11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69" name="Line 191"/>
            <p:cNvSpPr>
              <a:spLocks noChangeShapeType="1"/>
            </p:cNvSpPr>
            <p:nvPr/>
          </p:nvSpPr>
          <p:spPr bwMode="auto">
            <a:xfrm>
              <a:off x="1949" y="1617"/>
              <a:ext cx="109" cy="11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70" name="Rectangle 192"/>
            <p:cNvSpPr>
              <a:spLocks noChangeArrowheads="1"/>
            </p:cNvSpPr>
            <p:nvPr/>
          </p:nvSpPr>
          <p:spPr bwMode="auto">
            <a:xfrm>
              <a:off x="1781" y="1843"/>
              <a:ext cx="31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 Narrow" pitchFamily="34" charset="0"/>
                </a:rPr>
                <a:t>Cashier</a:t>
              </a:r>
              <a:endParaRPr lang="en-US" sz="1400">
                <a:latin typeface="Arial Narrow" pitchFamily="34" charset="0"/>
              </a:endParaRPr>
            </a:p>
          </p:txBody>
        </p:sp>
        <p:sp>
          <p:nvSpPr>
            <p:cNvPr id="20771" name="Line 193"/>
            <p:cNvSpPr>
              <a:spLocks noChangeShapeType="1"/>
            </p:cNvSpPr>
            <p:nvPr/>
          </p:nvSpPr>
          <p:spPr bwMode="auto">
            <a:xfrm flipH="1">
              <a:off x="1949" y="2931"/>
              <a:ext cx="244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72" name="Freeform 194"/>
            <p:cNvSpPr>
              <a:spLocks/>
            </p:cNvSpPr>
            <p:nvPr/>
          </p:nvSpPr>
          <p:spPr bwMode="auto">
            <a:xfrm>
              <a:off x="4382" y="2886"/>
              <a:ext cx="84" cy="89"/>
            </a:xfrm>
            <a:custGeom>
              <a:avLst/>
              <a:gdLst>
                <a:gd name="T0" fmla="*/ 0 w 84"/>
                <a:gd name="T1" fmla="*/ 89 h 89"/>
                <a:gd name="T2" fmla="*/ 84 w 84"/>
                <a:gd name="T3" fmla="*/ 45 h 89"/>
                <a:gd name="T4" fmla="*/ 0 w 84"/>
                <a:gd name="T5" fmla="*/ 0 h 89"/>
                <a:gd name="T6" fmla="*/ 0 w 84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89">
                  <a:moveTo>
                    <a:pt x="0" y="89"/>
                  </a:moveTo>
                  <a:lnTo>
                    <a:pt x="84" y="45"/>
                  </a:lnTo>
                  <a:lnTo>
                    <a:pt x="0" y="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73" name="Rectangle 195"/>
            <p:cNvSpPr>
              <a:spLocks noChangeArrowheads="1"/>
            </p:cNvSpPr>
            <p:nvPr/>
          </p:nvSpPr>
          <p:spPr bwMode="auto">
            <a:xfrm>
              <a:off x="2997" y="2818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 Narrow" pitchFamily="34" charset="0"/>
                </a:rPr>
                <a:t>endSale()</a:t>
              </a:r>
              <a:endParaRPr lang="en-US" sz="1400">
                <a:latin typeface="Arial Narrow" pitchFamily="34" charset="0"/>
              </a:endParaRPr>
            </a:p>
          </p:txBody>
        </p:sp>
        <p:sp>
          <p:nvSpPr>
            <p:cNvPr id="20774" name="Rectangle 196"/>
            <p:cNvSpPr>
              <a:spLocks noChangeArrowheads="1"/>
            </p:cNvSpPr>
            <p:nvPr/>
          </p:nvSpPr>
          <p:spPr bwMode="auto">
            <a:xfrm>
              <a:off x="964" y="2331"/>
              <a:ext cx="875" cy="2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75" name="Rectangle 197"/>
            <p:cNvSpPr>
              <a:spLocks noChangeArrowheads="1"/>
            </p:cNvSpPr>
            <p:nvPr/>
          </p:nvSpPr>
          <p:spPr bwMode="auto">
            <a:xfrm>
              <a:off x="1073" y="2353"/>
              <a:ext cx="6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 Narrow" pitchFamily="34" charset="0"/>
                </a:rPr>
                <a:t>Repeat until no</a:t>
              </a:r>
              <a:endParaRPr lang="en-US" sz="1400">
                <a:latin typeface="Arial Narrow" pitchFamily="34" charset="0"/>
              </a:endParaRPr>
            </a:p>
          </p:txBody>
        </p:sp>
        <p:sp>
          <p:nvSpPr>
            <p:cNvPr id="20776" name="Rectangle 198"/>
            <p:cNvSpPr>
              <a:spLocks noChangeArrowheads="1"/>
            </p:cNvSpPr>
            <p:nvPr/>
          </p:nvSpPr>
          <p:spPr bwMode="auto">
            <a:xfrm>
              <a:off x="1159" y="2474"/>
              <a:ext cx="4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 Narrow" pitchFamily="34" charset="0"/>
                </a:rPr>
                <a:t>more items</a:t>
              </a:r>
              <a:endParaRPr lang="en-US" sz="1400">
                <a:latin typeface="Arial Narrow" pitchFamily="34" charset="0"/>
              </a:endParaRPr>
            </a:p>
          </p:txBody>
        </p:sp>
        <p:sp>
          <p:nvSpPr>
            <p:cNvPr id="20777" name="Line 199"/>
            <p:cNvSpPr>
              <a:spLocks noChangeShapeType="1"/>
            </p:cNvSpPr>
            <p:nvPr/>
          </p:nvSpPr>
          <p:spPr bwMode="auto">
            <a:xfrm flipH="1">
              <a:off x="1949" y="3387"/>
              <a:ext cx="244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78" name="Freeform 200"/>
            <p:cNvSpPr>
              <a:spLocks/>
            </p:cNvSpPr>
            <p:nvPr/>
          </p:nvSpPr>
          <p:spPr bwMode="auto">
            <a:xfrm>
              <a:off x="4382" y="3343"/>
              <a:ext cx="84" cy="88"/>
            </a:xfrm>
            <a:custGeom>
              <a:avLst/>
              <a:gdLst>
                <a:gd name="T0" fmla="*/ 0 w 84"/>
                <a:gd name="T1" fmla="*/ 88 h 88"/>
                <a:gd name="T2" fmla="*/ 84 w 84"/>
                <a:gd name="T3" fmla="*/ 44 h 88"/>
                <a:gd name="T4" fmla="*/ 0 w 84"/>
                <a:gd name="T5" fmla="*/ 0 h 88"/>
                <a:gd name="T6" fmla="*/ 0 w 84"/>
                <a:gd name="T7" fmla="*/ 88 h 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88">
                  <a:moveTo>
                    <a:pt x="0" y="88"/>
                  </a:moveTo>
                  <a:lnTo>
                    <a:pt x="84" y="44"/>
                  </a:lnTo>
                  <a:lnTo>
                    <a:pt x="0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79" name="Rectangle 201"/>
            <p:cNvSpPr>
              <a:spLocks noChangeArrowheads="1"/>
            </p:cNvSpPr>
            <p:nvPr/>
          </p:nvSpPr>
          <p:spPr bwMode="auto">
            <a:xfrm>
              <a:off x="2700" y="3275"/>
              <a:ext cx="9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 Narrow" pitchFamily="34" charset="0"/>
                </a:rPr>
                <a:t>makePayment(amount)</a:t>
              </a:r>
              <a:endParaRPr lang="en-US" sz="1400">
                <a:latin typeface="Arial Narrow" pitchFamily="34" charset="0"/>
              </a:endParaRPr>
            </a:p>
          </p:txBody>
        </p:sp>
        <p:sp>
          <p:nvSpPr>
            <p:cNvPr id="20780" name="Rectangle 202"/>
            <p:cNvSpPr>
              <a:spLocks noChangeArrowheads="1"/>
            </p:cNvSpPr>
            <p:nvPr/>
          </p:nvSpPr>
          <p:spPr bwMode="auto">
            <a:xfrm>
              <a:off x="307" y="3045"/>
              <a:ext cx="1095" cy="8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781" name="Rectangle 203"/>
            <p:cNvSpPr>
              <a:spLocks noChangeArrowheads="1"/>
            </p:cNvSpPr>
            <p:nvPr/>
          </p:nvSpPr>
          <p:spPr bwMode="auto">
            <a:xfrm>
              <a:off x="355" y="3095"/>
              <a:ext cx="7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 Narrow" pitchFamily="34" charset="0"/>
                </a:rPr>
                <a:t>Text which clarifies</a:t>
              </a:r>
              <a:endParaRPr lang="en-US" sz="1400">
                <a:latin typeface="Arial Narrow" pitchFamily="34" charset="0"/>
              </a:endParaRPr>
            </a:p>
          </p:txBody>
        </p:sp>
        <p:sp>
          <p:nvSpPr>
            <p:cNvPr id="20782" name="Rectangle 204"/>
            <p:cNvSpPr>
              <a:spLocks noChangeArrowheads="1"/>
            </p:cNvSpPr>
            <p:nvPr/>
          </p:nvSpPr>
          <p:spPr bwMode="auto">
            <a:xfrm>
              <a:off x="355" y="3217"/>
              <a:ext cx="92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 Narrow" pitchFamily="34" charset="0"/>
                </a:rPr>
                <a:t>control, logic, iteration,</a:t>
              </a:r>
              <a:endParaRPr lang="en-US" sz="1400">
                <a:latin typeface="Arial Narrow" pitchFamily="34" charset="0"/>
              </a:endParaRPr>
            </a:p>
          </p:txBody>
        </p:sp>
        <p:sp>
          <p:nvSpPr>
            <p:cNvPr id="20783" name="Rectangle 205"/>
            <p:cNvSpPr>
              <a:spLocks noChangeArrowheads="1"/>
            </p:cNvSpPr>
            <p:nvPr/>
          </p:nvSpPr>
          <p:spPr bwMode="auto">
            <a:xfrm>
              <a:off x="355" y="3339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 Narrow" pitchFamily="34" charset="0"/>
                </a:rPr>
                <a:t>etc.</a:t>
              </a:r>
              <a:endParaRPr lang="en-US" sz="1400">
                <a:latin typeface="Arial Narrow" pitchFamily="34" charset="0"/>
              </a:endParaRPr>
            </a:p>
          </p:txBody>
        </p:sp>
      </p:grpSp>
      <p:sp>
        <p:nvSpPr>
          <p:cNvPr id="20485" name="Rectangle 207"/>
          <p:cNvSpPr>
            <a:spLocks noChangeArrowheads="1"/>
          </p:cNvSpPr>
          <p:nvPr/>
        </p:nvSpPr>
        <p:spPr bwMode="auto">
          <a:xfrm>
            <a:off x="563563" y="5686425"/>
            <a:ext cx="145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May be taken from the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20486" name="Rectangle 208"/>
          <p:cNvSpPr>
            <a:spLocks noChangeArrowheads="1"/>
          </p:cNvSpPr>
          <p:nvPr/>
        </p:nvSpPr>
        <p:spPr bwMode="auto">
          <a:xfrm>
            <a:off x="563563" y="5880100"/>
            <a:ext cx="6254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use case.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20487" name="Freeform 209"/>
          <p:cNvSpPr>
            <a:spLocks/>
          </p:cNvSpPr>
          <p:nvPr/>
        </p:nvSpPr>
        <p:spPr bwMode="auto">
          <a:xfrm>
            <a:off x="2030413" y="4833938"/>
            <a:ext cx="195262" cy="203200"/>
          </a:xfrm>
          <a:custGeom>
            <a:avLst/>
            <a:gdLst>
              <a:gd name="T0" fmla="*/ 0 w 123"/>
              <a:gd name="T1" fmla="*/ 0 h 128"/>
              <a:gd name="T2" fmla="*/ 195262 w 123"/>
              <a:gd name="T3" fmla="*/ 203200 h 128"/>
              <a:gd name="T4" fmla="*/ 195262 w 123"/>
              <a:gd name="T5" fmla="*/ 0 h 128"/>
              <a:gd name="T6" fmla="*/ 0 w 123"/>
              <a:gd name="T7" fmla="*/ 0 h 1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3" h="128">
                <a:moveTo>
                  <a:pt x="0" y="0"/>
                </a:moveTo>
                <a:lnTo>
                  <a:pt x="123" y="128"/>
                </a:lnTo>
                <a:lnTo>
                  <a:pt x="12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0488" name="Freeform 210"/>
          <p:cNvSpPr>
            <a:spLocks/>
          </p:cNvSpPr>
          <p:nvPr/>
        </p:nvSpPr>
        <p:spPr bwMode="auto">
          <a:xfrm>
            <a:off x="2030413" y="4833938"/>
            <a:ext cx="195262" cy="203200"/>
          </a:xfrm>
          <a:custGeom>
            <a:avLst/>
            <a:gdLst>
              <a:gd name="T0" fmla="*/ 195262 w 123"/>
              <a:gd name="T1" fmla="*/ 203200 h 128"/>
              <a:gd name="T2" fmla="*/ 0 w 123"/>
              <a:gd name="T3" fmla="*/ 0 h 128"/>
              <a:gd name="T4" fmla="*/ 0 w 123"/>
              <a:gd name="T5" fmla="*/ 203200 h 128"/>
              <a:gd name="T6" fmla="*/ 195262 w 123"/>
              <a:gd name="T7" fmla="*/ 203200 h 1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3" h="128">
                <a:moveTo>
                  <a:pt x="123" y="128"/>
                </a:moveTo>
                <a:lnTo>
                  <a:pt x="0" y="0"/>
                </a:lnTo>
                <a:lnTo>
                  <a:pt x="0" y="128"/>
                </a:lnTo>
                <a:lnTo>
                  <a:pt x="123" y="128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0489" name="Rectangle 211"/>
          <p:cNvSpPr>
            <a:spLocks noChangeArrowheads="1"/>
          </p:cNvSpPr>
          <p:nvPr/>
        </p:nvSpPr>
        <p:spPr bwMode="auto">
          <a:xfrm>
            <a:off x="1008063" y="2297113"/>
            <a:ext cx="1304925" cy="3619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0490" name="Rectangle 212"/>
          <p:cNvSpPr>
            <a:spLocks noChangeArrowheads="1"/>
          </p:cNvSpPr>
          <p:nvPr/>
        </p:nvSpPr>
        <p:spPr bwMode="auto">
          <a:xfrm>
            <a:off x="1085850" y="2376488"/>
            <a:ext cx="3413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Actor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20491" name="Freeform 213"/>
          <p:cNvSpPr>
            <a:spLocks/>
          </p:cNvSpPr>
          <p:nvPr/>
        </p:nvSpPr>
        <p:spPr bwMode="auto">
          <a:xfrm>
            <a:off x="2117725" y="2297113"/>
            <a:ext cx="195263" cy="203200"/>
          </a:xfrm>
          <a:custGeom>
            <a:avLst/>
            <a:gdLst>
              <a:gd name="T0" fmla="*/ 0 w 123"/>
              <a:gd name="T1" fmla="*/ 0 h 128"/>
              <a:gd name="T2" fmla="*/ 195263 w 123"/>
              <a:gd name="T3" fmla="*/ 203200 h 128"/>
              <a:gd name="T4" fmla="*/ 195263 w 123"/>
              <a:gd name="T5" fmla="*/ 0 h 128"/>
              <a:gd name="T6" fmla="*/ 0 w 123"/>
              <a:gd name="T7" fmla="*/ 0 h 1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3" h="128">
                <a:moveTo>
                  <a:pt x="0" y="0"/>
                </a:moveTo>
                <a:lnTo>
                  <a:pt x="123" y="128"/>
                </a:lnTo>
                <a:lnTo>
                  <a:pt x="12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0492" name="Freeform 214"/>
          <p:cNvSpPr>
            <a:spLocks/>
          </p:cNvSpPr>
          <p:nvPr/>
        </p:nvSpPr>
        <p:spPr bwMode="auto">
          <a:xfrm>
            <a:off x="2117725" y="2297113"/>
            <a:ext cx="195263" cy="203200"/>
          </a:xfrm>
          <a:custGeom>
            <a:avLst/>
            <a:gdLst>
              <a:gd name="T0" fmla="*/ 195263 w 123"/>
              <a:gd name="T1" fmla="*/ 203200 h 128"/>
              <a:gd name="T2" fmla="*/ 0 w 123"/>
              <a:gd name="T3" fmla="*/ 0 h 128"/>
              <a:gd name="T4" fmla="*/ 0 w 123"/>
              <a:gd name="T5" fmla="*/ 203200 h 128"/>
              <a:gd name="T6" fmla="*/ 195263 w 123"/>
              <a:gd name="T7" fmla="*/ 203200 h 1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3" h="128">
                <a:moveTo>
                  <a:pt x="123" y="128"/>
                </a:moveTo>
                <a:lnTo>
                  <a:pt x="0" y="0"/>
                </a:lnTo>
                <a:lnTo>
                  <a:pt x="0" y="128"/>
                </a:lnTo>
                <a:lnTo>
                  <a:pt x="123" y="128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0493" name="Rectangle 215"/>
          <p:cNvSpPr>
            <a:spLocks noChangeArrowheads="1"/>
          </p:cNvSpPr>
          <p:nvPr/>
        </p:nvSpPr>
        <p:spPr bwMode="auto">
          <a:xfrm>
            <a:off x="3962400" y="2116138"/>
            <a:ext cx="2000250" cy="450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494" name="Rectangle 216"/>
          <p:cNvSpPr>
            <a:spLocks noChangeArrowheads="1"/>
          </p:cNvSpPr>
          <p:nvPr/>
        </p:nvSpPr>
        <p:spPr bwMode="auto">
          <a:xfrm>
            <a:off x="4273550" y="2241550"/>
            <a:ext cx="1292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 u="sng">
                <a:solidFill>
                  <a:srgbClr val="000000"/>
                </a:solidFill>
                <a:latin typeface="Arial Narrow" pitchFamily="34" charset="0"/>
              </a:rPr>
              <a:t>Buy Items-version 1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20495" name="Rectangle 217"/>
          <p:cNvSpPr>
            <a:spLocks noChangeArrowheads="1"/>
          </p:cNvSpPr>
          <p:nvPr/>
        </p:nvSpPr>
        <p:spPr bwMode="auto">
          <a:xfrm>
            <a:off x="6934200" y="1600200"/>
            <a:ext cx="1752600" cy="36353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0496" name="Rectangle 218"/>
          <p:cNvSpPr>
            <a:spLocks noChangeArrowheads="1"/>
          </p:cNvSpPr>
          <p:nvPr/>
        </p:nvSpPr>
        <p:spPr bwMode="auto">
          <a:xfrm>
            <a:off x="7086600" y="1676400"/>
            <a:ext cx="13160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system as black box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20497" name="Freeform 219"/>
          <p:cNvSpPr>
            <a:spLocks/>
          </p:cNvSpPr>
          <p:nvPr/>
        </p:nvSpPr>
        <p:spPr bwMode="auto">
          <a:xfrm>
            <a:off x="8459788" y="1571625"/>
            <a:ext cx="195262" cy="203200"/>
          </a:xfrm>
          <a:custGeom>
            <a:avLst/>
            <a:gdLst>
              <a:gd name="T0" fmla="*/ 0 w 123"/>
              <a:gd name="T1" fmla="*/ 0 h 128"/>
              <a:gd name="T2" fmla="*/ 195262 w 123"/>
              <a:gd name="T3" fmla="*/ 203200 h 128"/>
              <a:gd name="T4" fmla="*/ 195262 w 123"/>
              <a:gd name="T5" fmla="*/ 0 h 128"/>
              <a:gd name="T6" fmla="*/ 0 w 123"/>
              <a:gd name="T7" fmla="*/ 0 h 1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3" h="128">
                <a:moveTo>
                  <a:pt x="0" y="0"/>
                </a:moveTo>
                <a:lnTo>
                  <a:pt x="123" y="128"/>
                </a:lnTo>
                <a:lnTo>
                  <a:pt x="12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0498" name="Freeform 220"/>
          <p:cNvSpPr>
            <a:spLocks/>
          </p:cNvSpPr>
          <p:nvPr/>
        </p:nvSpPr>
        <p:spPr bwMode="auto">
          <a:xfrm>
            <a:off x="8534400" y="1600200"/>
            <a:ext cx="195263" cy="203200"/>
          </a:xfrm>
          <a:custGeom>
            <a:avLst/>
            <a:gdLst>
              <a:gd name="T0" fmla="*/ 195263 w 123"/>
              <a:gd name="T1" fmla="*/ 203200 h 128"/>
              <a:gd name="T2" fmla="*/ 0 w 123"/>
              <a:gd name="T3" fmla="*/ 0 h 128"/>
              <a:gd name="T4" fmla="*/ 0 w 123"/>
              <a:gd name="T5" fmla="*/ 203200 h 128"/>
              <a:gd name="T6" fmla="*/ 195263 w 123"/>
              <a:gd name="T7" fmla="*/ 203200 h 1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3" h="128">
                <a:moveTo>
                  <a:pt x="123" y="128"/>
                </a:moveTo>
                <a:lnTo>
                  <a:pt x="0" y="0"/>
                </a:lnTo>
                <a:lnTo>
                  <a:pt x="0" y="128"/>
                </a:lnTo>
                <a:lnTo>
                  <a:pt x="123" y="128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0499" name="Line 221"/>
          <p:cNvSpPr>
            <a:spLocks noChangeShapeType="1"/>
          </p:cNvSpPr>
          <p:nvPr/>
        </p:nvSpPr>
        <p:spPr bwMode="auto">
          <a:xfrm flipH="1">
            <a:off x="7780338" y="1935163"/>
            <a:ext cx="47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00" name="Line 222"/>
          <p:cNvSpPr>
            <a:spLocks noChangeShapeType="1"/>
          </p:cNvSpPr>
          <p:nvPr/>
        </p:nvSpPr>
        <p:spPr bwMode="auto">
          <a:xfrm flipH="1">
            <a:off x="7759700" y="1954213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01" name="Line 223"/>
          <p:cNvSpPr>
            <a:spLocks noChangeShapeType="1"/>
          </p:cNvSpPr>
          <p:nvPr/>
        </p:nvSpPr>
        <p:spPr bwMode="auto">
          <a:xfrm flipH="1">
            <a:off x="7739063" y="1973263"/>
            <a:ext cx="47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02" name="Line 224"/>
          <p:cNvSpPr>
            <a:spLocks noChangeShapeType="1"/>
          </p:cNvSpPr>
          <p:nvPr/>
        </p:nvSpPr>
        <p:spPr bwMode="auto">
          <a:xfrm flipH="1">
            <a:off x="7715250" y="1992313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03" name="Line 225"/>
          <p:cNvSpPr>
            <a:spLocks noChangeShapeType="1"/>
          </p:cNvSpPr>
          <p:nvPr/>
        </p:nvSpPr>
        <p:spPr bwMode="auto">
          <a:xfrm flipH="1">
            <a:off x="7694613" y="2011363"/>
            <a:ext cx="4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04" name="Line 226"/>
          <p:cNvSpPr>
            <a:spLocks noChangeShapeType="1"/>
          </p:cNvSpPr>
          <p:nvPr/>
        </p:nvSpPr>
        <p:spPr bwMode="auto">
          <a:xfrm flipH="1">
            <a:off x="7673975" y="2030413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05" name="Line 227"/>
          <p:cNvSpPr>
            <a:spLocks noChangeShapeType="1"/>
          </p:cNvSpPr>
          <p:nvPr/>
        </p:nvSpPr>
        <p:spPr bwMode="auto">
          <a:xfrm flipH="1">
            <a:off x="7651750" y="2051050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06" name="Line 228"/>
          <p:cNvSpPr>
            <a:spLocks noChangeShapeType="1"/>
          </p:cNvSpPr>
          <p:nvPr/>
        </p:nvSpPr>
        <p:spPr bwMode="auto">
          <a:xfrm flipH="1">
            <a:off x="7629525" y="2070100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07" name="Line 229"/>
          <p:cNvSpPr>
            <a:spLocks noChangeShapeType="1"/>
          </p:cNvSpPr>
          <p:nvPr/>
        </p:nvSpPr>
        <p:spPr bwMode="auto">
          <a:xfrm flipH="1">
            <a:off x="7608888" y="2089150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08" name="Line 230"/>
          <p:cNvSpPr>
            <a:spLocks noChangeShapeType="1"/>
          </p:cNvSpPr>
          <p:nvPr/>
        </p:nvSpPr>
        <p:spPr bwMode="auto">
          <a:xfrm flipH="1">
            <a:off x="7586663" y="2108200"/>
            <a:ext cx="4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09" name="Line 231"/>
          <p:cNvSpPr>
            <a:spLocks noChangeShapeType="1"/>
          </p:cNvSpPr>
          <p:nvPr/>
        </p:nvSpPr>
        <p:spPr bwMode="auto">
          <a:xfrm flipH="1">
            <a:off x="7566025" y="2127250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10" name="Line 232"/>
          <p:cNvSpPr>
            <a:spLocks noChangeShapeType="1"/>
          </p:cNvSpPr>
          <p:nvPr/>
        </p:nvSpPr>
        <p:spPr bwMode="auto">
          <a:xfrm flipH="1">
            <a:off x="7543800" y="2146300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11" name="Line 233"/>
          <p:cNvSpPr>
            <a:spLocks noChangeShapeType="1"/>
          </p:cNvSpPr>
          <p:nvPr/>
        </p:nvSpPr>
        <p:spPr bwMode="auto">
          <a:xfrm flipH="1">
            <a:off x="7523163" y="2163763"/>
            <a:ext cx="317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12" name="Line 234"/>
          <p:cNvSpPr>
            <a:spLocks noChangeShapeType="1"/>
          </p:cNvSpPr>
          <p:nvPr/>
        </p:nvSpPr>
        <p:spPr bwMode="auto">
          <a:xfrm flipH="1">
            <a:off x="7502525" y="2182813"/>
            <a:ext cx="317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13" name="Line 235"/>
          <p:cNvSpPr>
            <a:spLocks noChangeShapeType="1"/>
          </p:cNvSpPr>
          <p:nvPr/>
        </p:nvSpPr>
        <p:spPr bwMode="auto">
          <a:xfrm flipH="1">
            <a:off x="7481888" y="2201863"/>
            <a:ext cx="31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14" name="Line 236"/>
          <p:cNvSpPr>
            <a:spLocks noChangeShapeType="1"/>
          </p:cNvSpPr>
          <p:nvPr/>
        </p:nvSpPr>
        <p:spPr bwMode="auto">
          <a:xfrm flipH="1">
            <a:off x="7458075" y="2222500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15" name="Line 237"/>
          <p:cNvSpPr>
            <a:spLocks noChangeShapeType="1"/>
          </p:cNvSpPr>
          <p:nvPr/>
        </p:nvSpPr>
        <p:spPr bwMode="auto">
          <a:xfrm flipH="1">
            <a:off x="7437438" y="2241550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16" name="Line 238"/>
          <p:cNvSpPr>
            <a:spLocks noChangeShapeType="1"/>
          </p:cNvSpPr>
          <p:nvPr/>
        </p:nvSpPr>
        <p:spPr bwMode="auto">
          <a:xfrm flipH="1">
            <a:off x="7416800" y="2260600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17" name="Line 239"/>
          <p:cNvSpPr>
            <a:spLocks noChangeShapeType="1"/>
          </p:cNvSpPr>
          <p:nvPr/>
        </p:nvSpPr>
        <p:spPr bwMode="auto">
          <a:xfrm flipH="1">
            <a:off x="7394575" y="2279650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18" name="Line 240"/>
          <p:cNvSpPr>
            <a:spLocks noChangeShapeType="1"/>
          </p:cNvSpPr>
          <p:nvPr/>
        </p:nvSpPr>
        <p:spPr bwMode="auto">
          <a:xfrm flipH="1">
            <a:off x="7372350" y="2298700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19" name="Line 241"/>
          <p:cNvSpPr>
            <a:spLocks noChangeShapeType="1"/>
          </p:cNvSpPr>
          <p:nvPr/>
        </p:nvSpPr>
        <p:spPr bwMode="auto">
          <a:xfrm flipH="1">
            <a:off x="7351713" y="2319338"/>
            <a:ext cx="47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20" name="Line 242"/>
          <p:cNvSpPr>
            <a:spLocks noChangeShapeType="1"/>
          </p:cNvSpPr>
          <p:nvPr/>
        </p:nvSpPr>
        <p:spPr bwMode="auto">
          <a:xfrm flipH="1">
            <a:off x="7331075" y="2335213"/>
            <a:ext cx="317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21" name="Line 243"/>
          <p:cNvSpPr>
            <a:spLocks noChangeShapeType="1"/>
          </p:cNvSpPr>
          <p:nvPr/>
        </p:nvSpPr>
        <p:spPr bwMode="auto">
          <a:xfrm flipH="1">
            <a:off x="7310438" y="2354263"/>
            <a:ext cx="317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22" name="Line 244"/>
          <p:cNvSpPr>
            <a:spLocks noChangeShapeType="1"/>
          </p:cNvSpPr>
          <p:nvPr/>
        </p:nvSpPr>
        <p:spPr bwMode="auto">
          <a:xfrm flipH="1">
            <a:off x="7289800" y="2374900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23" name="Line 245"/>
          <p:cNvSpPr>
            <a:spLocks noChangeShapeType="1"/>
          </p:cNvSpPr>
          <p:nvPr/>
        </p:nvSpPr>
        <p:spPr bwMode="auto">
          <a:xfrm flipH="1">
            <a:off x="7265988" y="2393950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24" name="Line 246"/>
          <p:cNvSpPr>
            <a:spLocks noChangeShapeType="1"/>
          </p:cNvSpPr>
          <p:nvPr/>
        </p:nvSpPr>
        <p:spPr bwMode="auto">
          <a:xfrm flipH="1">
            <a:off x="7245350" y="2413000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25" name="Line 247"/>
          <p:cNvSpPr>
            <a:spLocks noChangeShapeType="1"/>
          </p:cNvSpPr>
          <p:nvPr/>
        </p:nvSpPr>
        <p:spPr bwMode="auto">
          <a:xfrm flipH="1">
            <a:off x="7224713" y="2432050"/>
            <a:ext cx="4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26" name="Freeform 248"/>
          <p:cNvSpPr>
            <a:spLocks/>
          </p:cNvSpPr>
          <p:nvPr/>
        </p:nvSpPr>
        <p:spPr bwMode="auto">
          <a:xfrm>
            <a:off x="7138988" y="2435225"/>
            <a:ext cx="79375" cy="84138"/>
          </a:xfrm>
          <a:custGeom>
            <a:avLst/>
            <a:gdLst>
              <a:gd name="T0" fmla="*/ 69850 w 50"/>
              <a:gd name="T1" fmla="*/ 14288 h 53"/>
              <a:gd name="T2" fmla="*/ 71438 w 50"/>
              <a:gd name="T3" fmla="*/ 19050 h 53"/>
              <a:gd name="T4" fmla="*/ 74613 w 50"/>
              <a:gd name="T5" fmla="*/ 23813 h 53"/>
              <a:gd name="T6" fmla="*/ 76200 w 50"/>
              <a:gd name="T7" fmla="*/ 25400 h 53"/>
              <a:gd name="T8" fmla="*/ 79375 w 50"/>
              <a:gd name="T9" fmla="*/ 30163 h 53"/>
              <a:gd name="T10" fmla="*/ 79375 w 50"/>
              <a:gd name="T11" fmla="*/ 34925 h 53"/>
              <a:gd name="T12" fmla="*/ 79375 w 50"/>
              <a:gd name="T13" fmla="*/ 39688 h 53"/>
              <a:gd name="T14" fmla="*/ 79375 w 50"/>
              <a:gd name="T15" fmla="*/ 46038 h 53"/>
              <a:gd name="T16" fmla="*/ 79375 w 50"/>
              <a:gd name="T17" fmla="*/ 50800 h 53"/>
              <a:gd name="T18" fmla="*/ 76200 w 50"/>
              <a:gd name="T19" fmla="*/ 55563 h 53"/>
              <a:gd name="T20" fmla="*/ 76200 w 50"/>
              <a:gd name="T21" fmla="*/ 60325 h 53"/>
              <a:gd name="T22" fmla="*/ 74613 w 50"/>
              <a:gd name="T23" fmla="*/ 61913 h 53"/>
              <a:gd name="T24" fmla="*/ 71438 w 50"/>
              <a:gd name="T25" fmla="*/ 66675 h 53"/>
              <a:gd name="T26" fmla="*/ 66675 w 50"/>
              <a:gd name="T27" fmla="*/ 69850 h 53"/>
              <a:gd name="T28" fmla="*/ 65088 w 50"/>
              <a:gd name="T29" fmla="*/ 74613 h 53"/>
              <a:gd name="T30" fmla="*/ 61913 w 50"/>
              <a:gd name="T31" fmla="*/ 76200 h 53"/>
              <a:gd name="T32" fmla="*/ 58738 w 50"/>
              <a:gd name="T33" fmla="*/ 79375 h 53"/>
              <a:gd name="T34" fmla="*/ 53975 w 50"/>
              <a:gd name="T35" fmla="*/ 80963 h 53"/>
              <a:gd name="T36" fmla="*/ 49213 w 50"/>
              <a:gd name="T37" fmla="*/ 80963 h 53"/>
              <a:gd name="T38" fmla="*/ 44450 w 50"/>
              <a:gd name="T39" fmla="*/ 84138 h 53"/>
              <a:gd name="T40" fmla="*/ 39688 w 50"/>
              <a:gd name="T41" fmla="*/ 84138 h 53"/>
              <a:gd name="T42" fmla="*/ 36513 w 50"/>
              <a:gd name="T43" fmla="*/ 84138 h 53"/>
              <a:gd name="T44" fmla="*/ 33338 w 50"/>
              <a:gd name="T45" fmla="*/ 84138 h 53"/>
              <a:gd name="T46" fmla="*/ 28575 w 50"/>
              <a:gd name="T47" fmla="*/ 80963 h 53"/>
              <a:gd name="T48" fmla="*/ 23813 w 50"/>
              <a:gd name="T49" fmla="*/ 80963 h 53"/>
              <a:gd name="T50" fmla="*/ 19050 w 50"/>
              <a:gd name="T51" fmla="*/ 79375 h 53"/>
              <a:gd name="T52" fmla="*/ 15875 w 50"/>
              <a:gd name="T53" fmla="*/ 76200 h 53"/>
              <a:gd name="T54" fmla="*/ 11113 w 50"/>
              <a:gd name="T55" fmla="*/ 71438 h 53"/>
              <a:gd name="T56" fmla="*/ 9525 w 50"/>
              <a:gd name="T57" fmla="*/ 69850 h 53"/>
              <a:gd name="T58" fmla="*/ 6350 w 50"/>
              <a:gd name="T59" fmla="*/ 65088 h 53"/>
              <a:gd name="T60" fmla="*/ 4763 w 50"/>
              <a:gd name="T61" fmla="*/ 61913 h 53"/>
              <a:gd name="T62" fmla="*/ 3175 w 50"/>
              <a:gd name="T63" fmla="*/ 57150 h 53"/>
              <a:gd name="T64" fmla="*/ 0 w 50"/>
              <a:gd name="T65" fmla="*/ 52388 h 53"/>
              <a:gd name="T66" fmla="*/ 0 w 50"/>
              <a:gd name="T67" fmla="*/ 47625 h 53"/>
              <a:gd name="T68" fmla="*/ 0 w 50"/>
              <a:gd name="T69" fmla="*/ 42863 h 53"/>
              <a:gd name="T70" fmla="*/ 0 w 50"/>
              <a:gd name="T71" fmla="*/ 38100 h 53"/>
              <a:gd name="T72" fmla="*/ 0 w 50"/>
              <a:gd name="T73" fmla="*/ 33338 h 53"/>
              <a:gd name="T74" fmla="*/ 0 w 50"/>
              <a:gd name="T75" fmla="*/ 30163 h 53"/>
              <a:gd name="T76" fmla="*/ 3175 w 50"/>
              <a:gd name="T77" fmla="*/ 25400 h 53"/>
              <a:gd name="T78" fmla="*/ 4763 w 50"/>
              <a:gd name="T79" fmla="*/ 20638 h 53"/>
              <a:gd name="T80" fmla="*/ 6350 w 50"/>
              <a:gd name="T81" fmla="*/ 15875 h 53"/>
              <a:gd name="T82" fmla="*/ 9525 w 50"/>
              <a:gd name="T83" fmla="*/ 14288 h 53"/>
              <a:gd name="T84" fmla="*/ 14288 w 50"/>
              <a:gd name="T85" fmla="*/ 11113 h 53"/>
              <a:gd name="T86" fmla="*/ 15875 w 50"/>
              <a:gd name="T87" fmla="*/ 6350 h 53"/>
              <a:gd name="T88" fmla="*/ 20638 w 50"/>
              <a:gd name="T89" fmla="*/ 4763 h 53"/>
              <a:gd name="T90" fmla="*/ 25400 w 50"/>
              <a:gd name="T91" fmla="*/ 4763 h 53"/>
              <a:gd name="T92" fmla="*/ 28575 w 50"/>
              <a:gd name="T93" fmla="*/ 1588 h 53"/>
              <a:gd name="T94" fmla="*/ 33338 w 50"/>
              <a:gd name="T95" fmla="*/ 1588 h 53"/>
              <a:gd name="T96" fmla="*/ 36513 w 50"/>
              <a:gd name="T97" fmla="*/ 0 h 53"/>
              <a:gd name="T98" fmla="*/ 41275 w 50"/>
              <a:gd name="T99" fmla="*/ 1588 h 53"/>
              <a:gd name="T100" fmla="*/ 46038 w 50"/>
              <a:gd name="T101" fmla="*/ 1588 h 53"/>
              <a:gd name="T102" fmla="*/ 50800 w 50"/>
              <a:gd name="T103" fmla="*/ 1588 h 53"/>
              <a:gd name="T104" fmla="*/ 55563 w 50"/>
              <a:gd name="T105" fmla="*/ 4763 h 53"/>
              <a:gd name="T106" fmla="*/ 60325 w 50"/>
              <a:gd name="T107" fmla="*/ 6350 h 53"/>
              <a:gd name="T108" fmla="*/ 61913 w 50"/>
              <a:gd name="T109" fmla="*/ 9525 h 53"/>
              <a:gd name="T110" fmla="*/ 66675 w 50"/>
              <a:gd name="T111" fmla="*/ 11113 h 53"/>
              <a:gd name="T112" fmla="*/ 69850 w 50"/>
              <a:gd name="T113" fmla="*/ 14288 h 5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0" h="53">
                <a:moveTo>
                  <a:pt x="44" y="9"/>
                </a:moveTo>
                <a:lnTo>
                  <a:pt x="45" y="12"/>
                </a:lnTo>
                <a:lnTo>
                  <a:pt x="47" y="15"/>
                </a:lnTo>
                <a:lnTo>
                  <a:pt x="48" y="16"/>
                </a:lnTo>
                <a:lnTo>
                  <a:pt x="50" y="19"/>
                </a:lnTo>
                <a:lnTo>
                  <a:pt x="50" y="22"/>
                </a:lnTo>
                <a:lnTo>
                  <a:pt x="50" y="25"/>
                </a:lnTo>
                <a:lnTo>
                  <a:pt x="50" y="29"/>
                </a:lnTo>
                <a:lnTo>
                  <a:pt x="50" y="32"/>
                </a:lnTo>
                <a:lnTo>
                  <a:pt x="48" y="35"/>
                </a:lnTo>
                <a:lnTo>
                  <a:pt x="48" y="38"/>
                </a:lnTo>
                <a:lnTo>
                  <a:pt x="47" y="39"/>
                </a:lnTo>
                <a:lnTo>
                  <a:pt x="45" y="42"/>
                </a:lnTo>
                <a:lnTo>
                  <a:pt x="42" y="44"/>
                </a:lnTo>
                <a:lnTo>
                  <a:pt x="41" y="47"/>
                </a:lnTo>
                <a:lnTo>
                  <a:pt x="39" y="48"/>
                </a:lnTo>
                <a:lnTo>
                  <a:pt x="37" y="50"/>
                </a:lnTo>
                <a:lnTo>
                  <a:pt x="34" y="51"/>
                </a:lnTo>
                <a:lnTo>
                  <a:pt x="31" y="51"/>
                </a:lnTo>
                <a:lnTo>
                  <a:pt x="28" y="53"/>
                </a:lnTo>
                <a:lnTo>
                  <a:pt x="25" y="53"/>
                </a:lnTo>
                <a:lnTo>
                  <a:pt x="23" y="53"/>
                </a:lnTo>
                <a:lnTo>
                  <a:pt x="21" y="53"/>
                </a:lnTo>
                <a:lnTo>
                  <a:pt x="18" y="51"/>
                </a:lnTo>
                <a:lnTo>
                  <a:pt x="15" y="51"/>
                </a:lnTo>
                <a:lnTo>
                  <a:pt x="12" y="50"/>
                </a:lnTo>
                <a:lnTo>
                  <a:pt x="10" y="48"/>
                </a:lnTo>
                <a:lnTo>
                  <a:pt x="7" y="45"/>
                </a:lnTo>
                <a:lnTo>
                  <a:pt x="6" y="44"/>
                </a:lnTo>
                <a:lnTo>
                  <a:pt x="4" y="41"/>
                </a:lnTo>
                <a:lnTo>
                  <a:pt x="3" y="39"/>
                </a:lnTo>
                <a:lnTo>
                  <a:pt x="2" y="36"/>
                </a:lnTo>
                <a:lnTo>
                  <a:pt x="0" y="33"/>
                </a:lnTo>
                <a:lnTo>
                  <a:pt x="0" y="30"/>
                </a:lnTo>
                <a:lnTo>
                  <a:pt x="0" y="27"/>
                </a:lnTo>
                <a:lnTo>
                  <a:pt x="0" y="24"/>
                </a:lnTo>
                <a:lnTo>
                  <a:pt x="0" y="21"/>
                </a:lnTo>
                <a:lnTo>
                  <a:pt x="0" y="19"/>
                </a:lnTo>
                <a:lnTo>
                  <a:pt x="2" y="16"/>
                </a:lnTo>
                <a:lnTo>
                  <a:pt x="3" y="13"/>
                </a:lnTo>
                <a:lnTo>
                  <a:pt x="4" y="10"/>
                </a:lnTo>
                <a:lnTo>
                  <a:pt x="6" y="9"/>
                </a:lnTo>
                <a:lnTo>
                  <a:pt x="9" y="7"/>
                </a:lnTo>
                <a:lnTo>
                  <a:pt x="10" y="4"/>
                </a:lnTo>
                <a:lnTo>
                  <a:pt x="13" y="3"/>
                </a:lnTo>
                <a:lnTo>
                  <a:pt x="16" y="3"/>
                </a:lnTo>
                <a:lnTo>
                  <a:pt x="18" y="1"/>
                </a:lnTo>
                <a:lnTo>
                  <a:pt x="21" y="1"/>
                </a:lnTo>
                <a:lnTo>
                  <a:pt x="23" y="0"/>
                </a:lnTo>
                <a:lnTo>
                  <a:pt x="26" y="1"/>
                </a:lnTo>
                <a:lnTo>
                  <a:pt x="29" y="1"/>
                </a:lnTo>
                <a:lnTo>
                  <a:pt x="32" y="1"/>
                </a:lnTo>
                <a:lnTo>
                  <a:pt x="35" y="3"/>
                </a:lnTo>
                <a:lnTo>
                  <a:pt x="38" y="4"/>
                </a:lnTo>
                <a:lnTo>
                  <a:pt x="39" y="6"/>
                </a:lnTo>
                <a:lnTo>
                  <a:pt x="42" y="7"/>
                </a:lnTo>
                <a:lnTo>
                  <a:pt x="44" y="9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27" name="Rectangle 249"/>
          <p:cNvSpPr>
            <a:spLocks noChangeArrowheads="1"/>
          </p:cNvSpPr>
          <p:nvPr/>
        </p:nvSpPr>
        <p:spPr bwMode="auto">
          <a:xfrm>
            <a:off x="3962400" y="6102350"/>
            <a:ext cx="2259013" cy="7239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0528" name="Rectangle 250"/>
          <p:cNvSpPr>
            <a:spLocks noChangeArrowheads="1"/>
          </p:cNvSpPr>
          <p:nvPr/>
        </p:nvSpPr>
        <p:spPr bwMode="auto">
          <a:xfrm>
            <a:off x="4038600" y="6181725"/>
            <a:ext cx="9032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system event: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20529" name="Rectangle 251"/>
          <p:cNvSpPr>
            <a:spLocks noChangeArrowheads="1"/>
          </p:cNvSpPr>
          <p:nvPr/>
        </p:nvSpPr>
        <p:spPr bwMode="auto">
          <a:xfrm>
            <a:off x="4038600" y="6400800"/>
            <a:ext cx="18780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it triggers a system operation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20530" name="Freeform 252"/>
          <p:cNvSpPr>
            <a:spLocks/>
          </p:cNvSpPr>
          <p:nvPr/>
        </p:nvSpPr>
        <p:spPr bwMode="auto">
          <a:xfrm>
            <a:off x="6027738" y="6102350"/>
            <a:ext cx="193675" cy="203200"/>
          </a:xfrm>
          <a:custGeom>
            <a:avLst/>
            <a:gdLst>
              <a:gd name="T0" fmla="*/ 0 w 122"/>
              <a:gd name="T1" fmla="*/ 0 h 128"/>
              <a:gd name="T2" fmla="*/ 193675 w 122"/>
              <a:gd name="T3" fmla="*/ 203200 h 128"/>
              <a:gd name="T4" fmla="*/ 193675 w 122"/>
              <a:gd name="T5" fmla="*/ 0 h 128"/>
              <a:gd name="T6" fmla="*/ 0 w 122"/>
              <a:gd name="T7" fmla="*/ 0 h 1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" h="128">
                <a:moveTo>
                  <a:pt x="0" y="0"/>
                </a:moveTo>
                <a:lnTo>
                  <a:pt x="122" y="128"/>
                </a:lnTo>
                <a:lnTo>
                  <a:pt x="1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0531" name="Freeform 253"/>
          <p:cNvSpPr>
            <a:spLocks/>
          </p:cNvSpPr>
          <p:nvPr/>
        </p:nvSpPr>
        <p:spPr bwMode="auto">
          <a:xfrm>
            <a:off x="6027738" y="6102350"/>
            <a:ext cx="193675" cy="203200"/>
          </a:xfrm>
          <a:custGeom>
            <a:avLst/>
            <a:gdLst>
              <a:gd name="T0" fmla="*/ 193675 w 122"/>
              <a:gd name="T1" fmla="*/ 203200 h 128"/>
              <a:gd name="T2" fmla="*/ 0 w 122"/>
              <a:gd name="T3" fmla="*/ 0 h 128"/>
              <a:gd name="T4" fmla="*/ 0 w 122"/>
              <a:gd name="T5" fmla="*/ 203200 h 128"/>
              <a:gd name="T6" fmla="*/ 193675 w 122"/>
              <a:gd name="T7" fmla="*/ 203200 h 1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" h="128">
                <a:moveTo>
                  <a:pt x="122" y="128"/>
                </a:moveTo>
                <a:lnTo>
                  <a:pt x="0" y="0"/>
                </a:lnTo>
                <a:lnTo>
                  <a:pt x="0" y="128"/>
                </a:lnTo>
                <a:lnTo>
                  <a:pt x="122" y="128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0532" name="Line 254"/>
          <p:cNvSpPr>
            <a:spLocks noChangeShapeType="1"/>
          </p:cNvSpPr>
          <p:nvPr/>
        </p:nvSpPr>
        <p:spPr bwMode="auto">
          <a:xfrm flipH="1" flipV="1">
            <a:off x="5091113" y="6097588"/>
            <a:ext cx="1587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33" name="Line 255"/>
          <p:cNvSpPr>
            <a:spLocks noChangeShapeType="1"/>
          </p:cNvSpPr>
          <p:nvPr/>
        </p:nvSpPr>
        <p:spPr bwMode="auto">
          <a:xfrm flipH="1" flipV="1">
            <a:off x="5080000" y="6070600"/>
            <a:ext cx="1588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34" name="Line 256"/>
          <p:cNvSpPr>
            <a:spLocks noChangeShapeType="1"/>
          </p:cNvSpPr>
          <p:nvPr/>
        </p:nvSpPr>
        <p:spPr bwMode="auto">
          <a:xfrm flipH="1" flipV="1">
            <a:off x="5065713" y="6043613"/>
            <a:ext cx="1587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35" name="Line 257"/>
          <p:cNvSpPr>
            <a:spLocks noChangeShapeType="1"/>
          </p:cNvSpPr>
          <p:nvPr/>
        </p:nvSpPr>
        <p:spPr bwMode="auto">
          <a:xfrm flipH="1" flipV="1">
            <a:off x="5054600" y="6016625"/>
            <a:ext cx="1588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36" name="Line 258"/>
          <p:cNvSpPr>
            <a:spLocks noChangeShapeType="1"/>
          </p:cNvSpPr>
          <p:nvPr/>
        </p:nvSpPr>
        <p:spPr bwMode="auto">
          <a:xfrm flipH="1" flipV="1">
            <a:off x="5040313" y="5991225"/>
            <a:ext cx="1587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37" name="Line 259"/>
          <p:cNvSpPr>
            <a:spLocks noChangeShapeType="1"/>
          </p:cNvSpPr>
          <p:nvPr/>
        </p:nvSpPr>
        <p:spPr bwMode="auto">
          <a:xfrm flipH="1" flipV="1">
            <a:off x="5029200" y="5964238"/>
            <a:ext cx="1588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38" name="Line 260"/>
          <p:cNvSpPr>
            <a:spLocks noChangeShapeType="1"/>
          </p:cNvSpPr>
          <p:nvPr/>
        </p:nvSpPr>
        <p:spPr bwMode="auto">
          <a:xfrm flipH="1" flipV="1">
            <a:off x="5014913" y="5937250"/>
            <a:ext cx="1587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39" name="Line 261"/>
          <p:cNvSpPr>
            <a:spLocks noChangeShapeType="1"/>
          </p:cNvSpPr>
          <p:nvPr/>
        </p:nvSpPr>
        <p:spPr bwMode="auto">
          <a:xfrm flipH="1" flipV="1">
            <a:off x="5002213" y="5910263"/>
            <a:ext cx="317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40" name="Line 262"/>
          <p:cNvSpPr>
            <a:spLocks noChangeShapeType="1"/>
          </p:cNvSpPr>
          <p:nvPr/>
        </p:nvSpPr>
        <p:spPr bwMode="auto">
          <a:xfrm flipH="1" flipV="1">
            <a:off x="4989513" y="5884863"/>
            <a:ext cx="1587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41" name="Line 263"/>
          <p:cNvSpPr>
            <a:spLocks noChangeShapeType="1"/>
          </p:cNvSpPr>
          <p:nvPr/>
        </p:nvSpPr>
        <p:spPr bwMode="auto">
          <a:xfrm flipH="1" flipV="1">
            <a:off x="4976813" y="5857875"/>
            <a:ext cx="317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42" name="Line 264"/>
          <p:cNvSpPr>
            <a:spLocks noChangeShapeType="1"/>
          </p:cNvSpPr>
          <p:nvPr/>
        </p:nvSpPr>
        <p:spPr bwMode="auto">
          <a:xfrm flipH="1" flipV="1">
            <a:off x="4964113" y="5830888"/>
            <a:ext cx="1587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43" name="Line 265"/>
          <p:cNvSpPr>
            <a:spLocks noChangeShapeType="1"/>
          </p:cNvSpPr>
          <p:nvPr/>
        </p:nvSpPr>
        <p:spPr bwMode="auto">
          <a:xfrm flipH="1" flipV="1">
            <a:off x="4951413" y="5803900"/>
            <a:ext cx="3175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44" name="Line 266"/>
          <p:cNvSpPr>
            <a:spLocks noChangeShapeType="1"/>
          </p:cNvSpPr>
          <p:nvPr/>
        </p:nvSpPr>
        <p:spPr bwMode="auto">
          <a:xfrm flipH="1" flipV="1">
            <a:off x="4938713" y="5778500"/>
            <a:ext cx="1587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45" name="Line 267"/>
          <p:cNvSpPr>
            <a:spLocks noChangeShapeType="1"/>
          </p:cNvSpPr>
          <p:nvPr/>
        </p:nvSpPr>
        <p:spPr bwMode="auto">
          <a:xfrm flipH="1" flipV="1">
            <a:off x="4926013" y="5751513"/>
            <a:ext cx="317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46" name="Line 268"/>
          <p:cNvSpPr>
            <a:spLocks noChangeShapeType="1"/>
          </p:cNvSpPr>
          <p:nvPr/>
        </p:nvSpPr>
        <p:spPr bwMode="auto">
          <a:xfrm flipH="1" flipV="1">
            <a:off x="4913313" y="5724525"/>
            <a:ext cx="1587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47" name="Line 269"/>
          <p:cNvSpPr>
            <a:spLocks noChangeShapeType="1"/>
          </p:cNvSpPr>
          <p:nvPr/>
        </p:nvSpPr>
        <p:spPr bwMode="auto">
          <a:xfrm flipH="1" flipV="1">
            <a:off x="4900613" y="5699125"/>
            <a:ext cx="317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48" name="Line 270"/>
          <p:cNvSpPr>
            <a:spLocks noChangeShapeType="1"/>
          </p:cNvSpPr>
          <p:nvPr/>
        </p:nvSpPr>
        <p:spPr bwMode="auto">
          <a:xfrm flipH="1" flipV="1">
            <a:off x="4886325" y="5672138"/>
            <a:ext cx="317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49" name="Line 271"/>
          <p:cNvSpPr>
            <a:spLocks noChangeShapeType="1"/>
          </p:cNvSpPr>
          <p:nvPr/>
        </p:nvSpPr>
        <p:spPr bwMode="auto">
          <a:xfrm flipH="1" flipV="1">
            <a:off x="4875213" y="5645150"/>
            <a:ext cx="317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50" name="Line 272"/>
          <p:cNvSpPr>
            <a:spLocks noChangeShapeType="1"/>
          </p:cNvSpPr>
          <p:nvPr/>
        </p:nvSpPr>
        <p:spPr bwMode="auto">
          <a:xfrm flipH="1" flipV="1">
            <a:off x="4860925" y="5618163"/>
            <a:ext cx="317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51" name="Line 273"/>
          <p:cNvSpPr>
            <a:spLocks noChangeShapeType="1"/>
          </p:cNvSpPr>
          <p:nvPr/>
        </p:nvSpPr>
        <p:spPr bwMode="auto">
          <a:xfrm flipH="1" flipV="1">
            <a:off x="4849813" y="5594350"/>
            <a:ext cx="31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52" name="Freeform 274"/>
          <p:cNvSpPr>
            <a:spLocks/>
          </p:cNvSpPr>
          <p:nvPr/>
        </p:nvSpPr>
        <p:spPr bwMode="auto">
          <a:xfrm>
            <a:off x="4792663" y="5514975"/>
            <a:ext cx="80962" cy="84138"/>
          </a:xfrm>
          <a:custGeom>
            <a:avLst/>
            <a:gdLst>
              <a:gd name="T0" fmla="*/ 57150 w 51"/>
              <a:gd name="T1" fmla="*/ 79375 h 53"/>
              <a:gd name="T2" fmla="*/ 61912 w 51"/>
              <a:gd name="T3" fmla="*/ 77788 h 53"/>
              <a:gd name="T4" fmla="*/ 65087 w 51"/>
              <a:gd name="T5" fmla="*/ 74613 h 53"/>
              <a:gd name="T6" fmla="*/ 68262 w 51"/>
              <a:gd name="T7" fmla="*/ 73025 h 53"/>
              <a:gd name="T8" fmla="*/ 71437 w 51"/>
              <a:gd name="T9" fmla="*/ 66675 h 53"/>
              <a:gd name="T10" fmla="*/ 73025 w 51"/>
              <a:gd name="T11" fmla="*/ 65088 h 53"/>
              <a:gd name="T12" fmla="*/ 76200 w 51"/>
              <a:gd name="T13" fmla="*/ 60325 h 53"/>
              <a:gd name="T14" fmla="*/ 77787 w 51"/>
              <a:gd name="T15" fmla="*/ 55563 h 53"/>
              <a:gd name="T16" fmla="*/ 77787 w 51"/>
              <a:gd name="T17" fmla="*/ 50800 h 53"/>
              <a:gd name="T18" fmla="*/ 80962 w 51"/>
              <a:gd name="T19" fmla="*/ 46038 h 53"/>
              <a:gd name="T20" fmla="*/ 80962 w 51"/>
              <a:gd name="T21" fmla="*/ 41275 h 53"/>
              <a:gd name="T22" fmla="*/ 77787 w 51"/>
              <a:gd name="T23" fmla="*/ 38100 h 53"/>
              <a:gd name="T24" fmla="*/ 77787 w 51"/>
              <a:gd name="T25" fmla="*/ 33338 h 53"/>
              <a:gd name="T26" fmla="*/ 77787 w 51"/>
              <a:gd name="T27" fmla="*/ 28575 h 53"/>
              <a:gd name="T28" fmla="*/ 76200 w 51"/>
              <a:gd name="T29" fmla="*/ 23813 h 53"/>
              <a:gd name="T30" fmla="*/ 73025 w 51"/>
              <a:gd name="T31" fmla="*/ 19050 h 53"/>
              <a:gd name="T32" fmla="*/ 71437 w 51"/>
              <a:gd name="T33" fmla="*/ 17463 h 53"/>
              <a:gd name="T34" fmla="*/ 66675 w 51"/>
              <a:gd name="T35" fmla="*/ 11113 h 53"/>
              <a:gd name="T36" fmla="*/ 65087 w 51"/>
              <a:gd name="T37" fmla="*/ 9525 h 53"/>
              <a:gd name="T38" fmla="*/ 60325 w 51"/>
              <a:gd name="T39" fmla="*/ 6350 h 53"/>
              <a:gd name="T40" fmla="*/ 57150 w 51"/>
              <a:gd name="T41" fmla="*/ 4763 h 53"/>
              <a:gd name="T42" fmla="*/ 52387 w 51"/>
              <a:gd name="T43" fmla="*/ 1588 h 53"/>
              <a:gd name="T44" fmla="*/ 47625 w 51"/>
              <a:gd name="T45" fmla="*/ 1588 h 53"/>
              <a:gd name="T46" fmla="*/ 42862 w 51"/>
              <a:gd name="T47" fmla="*/ 1588 h 53"/>
              <a:gd name="T48" fmla="*/ 38100 w 51"/>
              <a:gd name="T49" fmla="*/ 0 h 53"/>
              <a:gd name="T50" fmla="*/ 34925 w 51"/>
              <a:gd name="T51" fmla="*/ 1588 h 53"/>
              <a:gd name="T52" fmla="*/ 30162 w 51"/>
              <a:gd name="T53" fmla="*/ 1588 h 53"/>
              <a:gd name="T54" fmla="*/ 25400 w 51"/>
              <a:gd name="T55" fmla="*/ 4763 h 53"/>
              <a:gd name="T56" fmla="*/ 22225 w 51"/>
              <a:gd name="T57" fmla="*/ 4763 h 53"/>
              <a:gd name="T58" fmla="*/ 17462 w 51"/>
              <a:gd name="T59" fmla="*/ 6350 h 53"/>
              <a:gd name="T60" fmla="*/ 12700 w 51"/>
              <a:gd name="T61" fmla="*/ 9525 h 53"/>
              <a:gd name="T62" fmla="*/ 11112 w 51"/>
              <a:gd name="T63" fmla="*/ 14288 h 53"/>
              <a:gd name="T64" fmla="*/ 7937 w 51"/>
              <a:gd name="T65" fmla="*/ 17463 h 53"/>
              <a:gd name="T66" fmla="*/ 6350 w 51"/>
              <a:gd name="T67" fmla="*/ 22225 h 53"/>
              <a:gd name="T68" fmla="*/ 4762 w 51"/>
              <a:gd name="T69" fmla="*/ 23813 h 53"/>
              <a:gd name="T70" fmla="*/ 1587 w 51"/>
              <a:gd name="T71" fmla="*/ 28575 h 53"/>
              <a:gd name="T72" fmla="*/ 1587 w 51"/>
              <a:gd name="T73" fmla="*/ 33338 h 53"/>
              <a:gd name="T74" fmla="*/ 0 w 51"/>
              <a:gd name="T75" fmla="*/ 38100 h 53"/>
              <a:gd name="T76" fmla="*/ 0 w 51"/>
              <a:gd name="T77" fmla="*/ 42863 h 53"/>
              <a:gd name="T78" fmla="*/ 0 w 51"/>
              <a:gd name="T79" fmla="*/ 47625 h 53"/>
              <a:gd name="T80" fmla="*/ 1587 w 51"/>
              <a:gd name="T81" fmla="*/ 52388 h 53"/>
              <a:gd name="T82" fmla="*/ 1587 w 51"/>
              <a:gd name="T83" fmla="*/ 57150 h 53"/>
              <a:gd name="T84" fmla="*/ 4762 w 51"/>
              <a:gd name="T85" fmla="*/ 60325 h 53"/>
              <a:gd name="T86" fmla="*/ 6350 w 51"/>
              <a:gd name="T87" fmla="*/ 65088 h 53"/>
              <a:gd name="T88" fmla="*/ 7937 w 51"/>
              <a:gd name="T89" fmla="*/ 69850 h 53"/>
              <a:gd name="T90" fmla="*/ 11112 w 51"/>
              <a:gd name="T91" fmla="*/ 73025 h 53"/>
              <a:gd name="T92" fmla="*/ 15875 w 51"/>
              <a:gd name="T93" fmla="*/ 74613 h 53"/>
              <a:gd name="T94" fmla="*/ 17462 w 51"/>
              <a:gd name="T95" fmla="*/ 77788 h 53"/>
              <a:gd name="T96" fmla="*/ 22225 w 51"/>
              <a:gd name="T97" fmla="*/ 79375 h 53"/>
              <a:gd name="T98" fmla="*/ 26987 w 51"/>
              <a:gd name="T99" fmla="*/ 82550 h 53"/>
              <a:gd name="T100" fmla="*/ 31750 w 51"/>
              <a:gd name="T101" fmla="*/ 84138 h 53"/>
              <a:gd name="T102" fmla="*/ 36512 w 51"/>
              <a:gd name="T103" fmla="*/ 84138 h 53"/>
              <a:gd name="T104" fmla="*/ 41275 w 51"/>
              <a:gd name="T105" fmla="*/ 84138 h 53"/>
              <a:gd name="T106" fmla="*/ 46037 w 51"/>
              <a:gd name="T107" fmla="*/ 84138 h 53"/>
              <a:gd name="T108" fmla="*/ 47625 w 51"/>
              <a:gd name="T109" fmla="*/ 82550 h 53"/>
              <a:gd name="T110" fmla="*/ 52387 w 51"/>
              <a:gd name="T111" fmla="*/ 82550 h 53"/>
              <a:gd name="T112" fmla="*/ 57150 w 51"/>
              <a:gd name="T113" fmla="*/ 79375 h 5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1" h="53">
                <a:moveTo>
                  <a:pt x="36" y="50"/>
                </a:moveTo>
                <a:lnTo>
                  <a:pt x="39" y="49"/>
                </a:lnTo>
                <a:lnTo>
                  <a:pt x="41" y="47"/>
                </a:lnTo>
                <a:lnTo>
                  <a:pt x="43" y="46"/>
                </a:lnTo>
                <a:lnTo>
                  <a:pt x="45" y="42"/>
                </a:lnTo>
                <a:lnTo>
                  <a:pt x="46" y="41"/>
                </a:lnTo>
                <a:lnTo>
                  <a:pt x="48" y="38"/>
                </a:lnTo>
                <a:lnTo>
                  <a:pt x="49" y="35"/>
                </a:lnTo>
                <a:lnTo>
                  <a:pt x="49" y="32"/>
                </a:lnTo>
                <a:lnTo>
                  <a:pt x="51" y="29"/>
                </a:lnTo>
                <a:lnTo>
                  <a:pt x="51" y="26"/>
                </a:lnTo>
                <a:lnTo>
                  <a:pt x="49" y="24"/>
                </a:lnTo>
                <a:lnTo>
                  <a:pt x="49" y="21"/>
                </a:lnTo>
                <a:lnTo>
                  <a:pt x="49" y="18"/>
                </a:lnTo>
                <a:lnTo>
                  <a:pt x="48" y="15"/>
                </a:lnTo>
                <a:lnTo>
                  <a:pt x="46" y="12"/>
                </a:lnTo>
                <a:lnTo>
                  <a:pt x="45" y="11"/>
                </a:lnTo>
                <a:lnTo>
                  <a:pt x="42" y="7"/>
                </a:lnTo>
                <a:lnTo>
                  <a:pt x="41" y="6"/>
                </a:lnTo>
                <a:lnTo>
                  <a:pt x="38" y="4"/>
                </a:lnTo>
                <a:lnTo>
                  <a:pt x="36" y="3"/>
                </a:lnTo>
                <a:lnTo>
                  <a:pt x="33" y="1"/>
                </a:lnTo>
                <a:lnTo>
                  <a:pt x="30" y="1"/>
                </a:lnTo>
                <a:lnTo>
                  <a:pt x="27" y="1"/>
                </a:lnTo>
                <a:lnTo>
                  <a:pt x="24" y="0"/>
                </a:lnTo>
                <a:lnTo>
                  <a:pt x="22" y="1"/>
                </a:lnTo>
                <a:lnTo>
                  <a:pt x="19" y="1"/>
                </a:lnTo>
                <a:lnTo>
                  <a:pt x="16" y="3"/>
                </a:lnTo>
                <a:lnTo>
                  <a:pt x="14" y="3"/>
                </a:lnTo>
                <a:lnTo>
                  <a:pt x="11" y="4"/>
                </a:lnTo>
                <a:lnTo>
                  <a:pt x="8" y="6"/>
                </a:lnTo>
                <a:lnTo>
                  <a:pt x="7" y="9"/>
                </a:lnTo>
                <a:lnTo>
                  <a:pt x="5" y="11"/>
                </a:lnTo>
                <a:lnTo>
                  <a:pt x="4" y="14"/>
                </a:lnTo>
                <a:lnTo>
                  <a:pt x="3" y="15"/>
                </a:lnTo>
                <a:lnTo>
                  <a:pt x="1" y="18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1" y="33"/>
                </a:lnTo>
                <a:lnTo>
                  <a:pt x="1" y="36"/>
                </a:lnTo>
                <a:lnTo>
                  <a:pt x="3" y="38"/>
                </a:lnTo>
                <a:lnTo>
                  <a:pt x="4" y="41"/>
                </a:lnTo>
                <a:lnTo>
                  <a:pt x="5" y="44"/>
                </a:lnTo>
                <a:lnTo>
                  <a:pt x="7" y="46"/>
                </a:lnTo>
                <a:lnTo>
                  <a:pt x="10" y="47"/>
                </a:lnTo>
                <a:lnTo>
                  <a:pt x="11" y="49"/>
                </a:lnTo>
                <a:lnTo>
                  <a:pt x="14" y="50"/>
                </a:lnTo>
                <a:lnTo>
                  <a:pt x="17" y="52"/>
                </a:lnTo>
                <a:lnTo>
                  <a:pt x="20" y="53"/>
                </a:lnTo>
                <a:lnTo>
                  <a:pt x="23" y="53"/>
                </a:lnTo>
                <a:lnTo>
                  <a:pt x="26" y="53"/>
                </a:lnTo>
                <a:lnTo>
                  <a:pt x="29" y="53"/>
                </a:lnTo>
                <a:lnTo>
                  <a:pt x="30" y="52"/>
                </a:lnTo>
                <a:lnTo>
                  <a:pt x="33" y="52"/>
                </a:lnTo>
                <a:lnTo>
                  <a:pt x="36" y="5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53" name="Line 275"/>
          <p:cNvSpPr>
            <a:spLocks noChangeShapeType="1"/>
          </p:cNvSpPr>
          <p:nvPr/>
        </p:nvSpPr>
        <p:spPr bwMode="auto">
          <a:xfrm flipV="1">
            <a:off x="1355725" y="4830763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54" name="Line 276"/>
          <p:cNvSpPr>
            <a:spLocks noChangeShapeType="1"/>
          </p:cNvSpPr>
          <p:nvPr/>
        </p:nvSpPr>
        <p:spPr bwMode="auto">
          <a:xfrm flipV="1">
            <a:off x="1379538" y="4811713"/>
            <a:ext cx="1587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55" name="Line 277"/>
          <p:cNvSpPr>
            <a:spLocks noChangeShapeType="1"/>
          </p:cNvSpPr>
          <p:nvPr/>
        </p:nvSpPr>
        <p:spPr bwMode="auto">
          <a:xfrm flipV="1">
            <a:off x="1400175" y="4794250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56" name="Line 278"/>
          <p:cNvSpPr>
            <a:spLocks noChangeShapeType="1"/>
          </p:cNvSpPr>
          <p:nvPr/>
        </p:nvSpPr>
        <p:spPr bwMode="auto">
          <a:xfrm flipV="1">
            <a:off x="1423988" y="47783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57" name="Line 279"/>
          <p:cNvSpPr>
            <a:spLocks noChangeShapeType="1"/>
          </p:cNvSpPr>
          <p:nvPr/>
        </p:nvSpPr>
        <p:spPr bwMode="auto">
          <a:xfrm flipV="1">
            <a:off x="1446213" y="4760913"/>
            <a:ext cx="31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58" name="Line 280"/>
          <p:cNvSpPr>
            <a:spLocks noChangeShapeType="1"/>
          </p:cNvSpPr>
          <p:nvPr/>
        </p:nvSpPr>
        <p:spPr bwMode="auto">
          <a:xfrm flipV="1">
            <a:off x="1466850" y="4743450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59" name="Line 281"/>
          <p:cNvSpPr>
            <a:spLocks noChangeShapeType="1"/>
          </p:cNvSpPr>
          <p:nvPr/>
        </p:nvSpPr>
        <p:spPr bwMode="auto">
          <a:xfrm flipV="1">
            <a:off x="1490663" y="472757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60" name="Line 282"/>
          <p:cNvSpPr>
            <a:spLocks noChangeShapeType="1"/>
          </p:cNvSpPr>
          <p:nvPr/>
        </p:nvSpPr>
        <p:spPr bwMode="auto">
          <a:xfrm flipV="1">
            <a:off x="1511300" y="4710113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61" name="Line 283"/>
          <p:cNvSpPr>
            <a:spLocks noChangeShapeType="1"/>
          </p:cNvSpPr>
          <p:nvPr/>
        </p:nvSpPr>
        <p:spPr bwMode="auto">
          <a:xfrm flipV="1">
            <a:off x="1535113" y="4691063"/>
            <a:ext cx="1587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62" name="Line 284"/>
          <p:cNvSpPr>
            <a:spLocks noChangeShapeType="1"/>
          </p:cNvSpPr>
          <p:nvPr/>
        </p:nvSpPr>
        <p:spPr bwMode="auto">
          <a:xfrm flipV="1">
            <a:off x="1555750" y="4673600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63" name="Line 285"/>
          <p:cNvSpPr>
            <a:spLocks noChangeShapeType="1"/>
          </p:cNvSpPr>
          <p:nvPr/>
        </p:nvSpPr>
        <p:spPr bwMode="auto">
          <a:xfrm flipV="1">
            <a:off x="1577975" y="465772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64" name="Line 286"/>
          <p:cNvSpPr>
            <a:spLocks noChangeShapeType="1"/>
          </p:cNvSpPr>
          <p:nvPr/>
        </p:nvSpPr>
        <p:spPr bwMode="auto">
          <a:xfrm flipV="1">
            <a:off x="1601788" y="4640263"/>
            <a:ext cx="1587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65" name="Line 287"/>
          <p:cNvSpPr>
            <a:spLocks noChangeShapeType="1"/>
          </p:cNvSpPr>
          <p:nvPr/>
        </p:nvSpPr>
        <p:spPr bwMode="auto">
          <a:xfrm flipV="1">
            <a:off x="1622425" y="4622800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66" name="Line 288"/>
          <p:cNvSpPr>
            <a:spLocks noChangeShapeType="1"/>
          </p:cNvSpPr>
          <p:nvPr/>
        </p:nvSpPr>
        <p:spPr bwMode="auto">
          <a:xfrm flipV="1">
            <a:off x="1646238" y="4603750"/>
            <a:ext cx="1587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67" name="Line 289"/>
          <p:cNvSpPr>
            <a:spLocks noChangeShapeType="1"/>
          </p:cNvSpPr>
          <p:nvPr/>
        </p:nvSpPr>
        <p:spPr bwMode="auto">
          <a:xfrm flipV="1">
            <a:off x="1666875" y="45878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68" name="Line 290"/>
          <p:cNvSpPr>
            <a:spLocks noChangeShapeType="1"/>
          </p:cNvSpPr>
          <p:nvPr/>
        </p:nvSpPr>
        <p:spPr bwMode="auto">
          <a:xfrm flipV="1">
            <a:off x="1689100" y="4570413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69" name="Line 291"/>
          <p:cNvSpPr>
            <a:spLocks noChangeShapeType="1"/>
          </p:cNvSpPr>
          <p:nvPr/>
        </p:nvSpPr>
        <p:spPr bwMode="auto">
          <a:xfrm flipV="1">
            <a:off x="1712913" y="4552950"/>
            <a:ext cx="1587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70" name="Line 292"/>
          <p:cNvSpPr>
            <a:spLocks noChangeShapeType="1"/>
          </p:cNvSpPr>
          <p:nvPr/>
        </p:nvSpPr>
        <p:spPr bwMode="auto">
          <a:xfrm flipV="1">
            <a:off x="1733550" y="45370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71" name="Line 293"/>
          <p:cNvSpPr>
            <a:spLocks noChangeShapeType="1"/>
          </p:cNvSpPr>
          <p:nvPr/>
        </p:nvSpPr>
        <p:spPr bwMode="auto">
          <a:xfrm flipV="1">
            <a:off x="1757363" y="4516438"/>
            <a:ext cx="1587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72" name="Line 294"/>
          <p:cNvSpPr>
            <a:spLocks noChangeShapeType="1"/>
          </p:cNvSpPr>
          <p:nvPr/>
        </p:nvSpPr>
        <p:spPr bwMode="auto">
          <a:xfrm flipV="1">
            <a:off x="1778000" y="4500563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73" name="Line 295"/>
          <p:cNvSpPr>
            <a:spLocks noChangeShapeType="1"/>
          </p:cNvSpPr>
          <p:nvPr/>
        </p:nvSpPr>
        <p:spPr bwMode="auto">
          <a:xfrm flipV="1">
            <a:off x="1800225" y="4483100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74" name="Line 296"/>
          <p:cNvSpPr>
            <a:spLocks noChangeShapeType="1"/>
          </p:cNvSpPr>
          <p:nvPr/>
        </p:nvSpPr>
        <p:spPr bwMode="auto">
          <a:xfrm flipV="1">
            <a:off x="1824038" y="4465638"/>
            <a:ext cx="31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75" name="Line 297"/>
          <p:cNvSpPr>
            <a:spLocks noChangeShapeType="1"/>
          </p:cNvSpPr>
          <p:nvPr/>
        </p:nvSpPr>
        <p:spPr bwMode="auto">
          <a:xfrm flipV="1">
            <a:off x="1844675" y="4449763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76" name="Line 298"/>
          <p:cNvSpPr>
            <a:spLocks noChangeShapeType="1"/>
          </p:cNvSpPr>
          <p:nvPr/>
        </p:nvSpPr>
        <p:spPr bwMode="auto">
          <a:xfrm flipV="1">
            <a:off x="1868488" y="4430713"/>
            <a:ext cx="1587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77" name="Line 299"/>
          <p:cNvSpPr>
            <a:spLocks noChangeShapeType="1"/>
          </p:cNvSpPr>
          <p:nvPr/>
        </p:nvSpPr>
        <p:spPr bwMode="auto">
          <a:xfrm flipV="1">
            <a:off x="1889125" y="4413250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78" name="Line 300"/>
          <p:cNvSpPr>
            <a:spLocks noChangeShapeType="1"/>
          </p:cNvSpPr>
          <p:nvPr/>
        </p:nvSpPr>
        <p:spPr bwMode="auto">
          <a:xfrm flipV="1">
            <a:off x="1912938" y="4395788"/>
            <a:ext cx="31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79" name="Line 301"/>
          <p:cNvSpPr>
            <a:spLocks noChangeShapeType="1"/>
          </p:cNvSpPr>
          <p:nvPr/>
        </p:nvSpPr>
        <p:spPr bwMode="auto">
          <a:xfrm flipV="1">
            <a:off x="1935163" y="4379913"/>
            <a:ext cx="31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80" name="Line 302"/>
          <p:cNvSpPr>
            <a:spLocks noChangeShapeType="1"/>
          </p:cNvSpPr>
          <p:nvPr/>
        </p:nvSpPr>
        <p:spPr bwMode="auto">
          <a:xfrm flipV="1">
            <a:off x="1955800" y="4362450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81" name="Line 303"/>
          <p:cNvSpPr>
            <a:spLocks noChangeShapeType="1"/>
          </p:cNvSpPr>
          <p:nvPr/>
        </p:nvSpPr>
        <p:spPr bwMode="auto">
          <a:xfrm flipV="1">
            <a:off x="1979613" y="4343400"/>
            <a:ext cx="1587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82" name="Line 304"/>
          <p:cNvSpPr>
            <a:spLocks noChangeShapeType="1"/>
          </p:cNvSpPr>
          <p:nvPr/>
        </p:nvSpPr>
        <p:spPr bwMode="auto">
          <a:xfrm flipV="1">
            <a:off x="2000250" y="4325938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83" name="Freeform 305"/>
          <p:cNvSpPr>
            <a:spLocks/>
          </p:cNvSpPr>
          <p:nvPr/>
        </p:nvSpPr>
        <p:spPr bwMode="auto">
          <a:xfrm>
            <a:off x="2011363" y="4246563"/>
            <a:ext cx="80962" cy="84137"/>
          </a:xfrm>
          <a:custGeom>
            <a:avLst/>
            <a:gdLst>
              <a:gd name="T0" fmla="*/ 9525 w 51"/>
              <a:gd name="T1" fmla="*/ 68262 h 53"/>
              <a:gd name="T2" fmla="*/ 7937 w 51"/>
              <a:gd name="T3" fmla="*/ 63500 h 53"/>
              <a:gd name="T4" fmla="*/ 4762 w 51"/>
              <a:gd name="T5" fmla="*/ 60325 h 53"/>
              <a:gd name="T6" fmla="*/ 3175 w 51"/>
              <a:gd name="T7" fmla="*/ 55562 h 53"/>
              <a:gd name="T8" fmla="*/ 0 w 51"/>
              <a:gd name="T9" fmla="*/ 50800 h 53"/>
              <a:gd name="T10" fmla="*/ 0 w 51"/>
              <a:gd name="T11" fmla="*/ 46037 h 53"/>
              <a:gd name="T12" fmla="*/ 0 w 51"/>
              <a:gd name="T13" fmla="*/ 41275 h 53"/>
              <a:gd name="T14" fmla="*/ 0 w 51"/>
              <a:gd name="T15" fmla="*/ 36512 h 53"/>
              <a:gd name="T16" fmla="*/ 3175 w 51"/>
              <a:gd name="T17" fmla="*/ 31750 h 53"/>
              <a:gd name="T18" fmla="*/ 3175 w 51"/>
              <a:gd name="T19" fmla="*/ 28575 h 53"/>
              <a:gd name="T20" fmla="*/ 4762 w 51"/>
              <a:gd name="T21" fmla="*/ 23812 h 53"/>
              <a:gd name="T22" fmla="*/ 7937 w 51"/>
              <a:gd name="T23" fmla="*/ 19050 h 53"/>
              <a:gd name="T24" fmla="*/ 9525 w 51"/>
              <a:gd name="T25" fmla="*/ 17462 h 53"/>
              <a:gd name="T26" fmla="*/ 14287 w 51"/>
              <a:gd name="T27" fmla="*/ 12700 h 53"/>
              <a:gd name="T28" fmla="*/ 17462 w 51"/>
              <a:gd name="T29" fmla="*/ 9525 h 53"/>
              <a:gd name="T30" fmla="*/ 20637 w 51"/>
              <a:gd name="T31" fmla="*/ 7937 h 53"/>
              <a:gd name="T32" fmla="*/ 23812 w 51"/>
              <a:gd name="T33" fmla="*/ 4762 h 53"/>
              <a:gd name="T34" fmla="*/ 28575 w 51"/>
              <a:gd name="T35" fmla="*/ 1587 h 53"/>
              <a:gd name="T36" fmla="*/ 33337 w 51"/>
              <a:gd name="T37" fmla="*/ 1587 h 53"/>
              <a:gd name="T38" fmla="*/ 38100 w 51"/>
              <a:gd name="T39" fmla="*/ 1587 h 53"/>
              <a:gd name="T40" fmla="*/ 42862 w 51"/>
              <a:gd name="T41" fmla="*/ 0 h 53"/>
              <a:gd name="T42" fmla="*/ 46037 w 51"/>
              <a:gd name="T43" fmla="*/ 1587 h 53"/>
              <a:gd name="T44" fmla="*/ 50800 w 51"/>
              <a:gd name="T45" fmla="*/ 1587 h 53"/>
              <a:gd name="T46" fmla="*/ 55562 w 51"/>
              <a:gd name="T47" fmla="*/ 4762 h 53"/>
              <a:gd name="T48" fmla="*/ 58737 w 51"/>
              <a:gd name="T49" fmla="*/ 4762 h 53"/>
              <a:gd name="T50" fmla="*/ 63500 w 51"/>
              <a:gd name="T51" fmla="*/ 7937 h 53"/>
              <a:gd name="T52" fmla="*/ 68262 w 51"/>
              <a:gd name="T53" fmla="*/ 12700 h 53"/>
              <a:gd name="T54" fmla="*/ 69850 w 51"/>
              <a:gd name="T55" fmla="*/ 14287 h 53"/>
              <a:gd name="T56" fmla="*/ 73025 w 51"/>
              <a:gd name="T57" fmla="*/ 17462 h 53"/>
              <a:gd name="T58" fmla="*/ 74612 w 51"/>
              <a:gd name="T59" fmla="*/ 22225 h 53"/>
              <a:gd name="T60" fmla="*/ 76200 w 51"/>
              <a:gd name="T61" fmla="*/ 26987 h 53"/>
              <a:gd name="T62" fmla="*/ 79375 w 51"/>
              <a:gd name="T63" fmla="*/ 28575 h 53"/>
              <a:gd name="T64" fmla="*/ 79375 w 51"/>
              <a:gd name="T65" fmla="*/ 33337 h 53"/>
              <a:gd name="T66" fmla="*/ 80962 w 51"/>
              <a:gd name="T67" fmla="*/ 38100 h 53"/>
              <a:gd name="T68" fmla="*/ 80962 w 51"/>
              <a:gd name="T69" fmla="*/ 42862 h 53"/>
              <a:gd name="T70" fmla="*/ 79375 w 51"/>
              <a:gd name="T71" fmla="*/ 47625 h 53"/>
              <a:gd name="T72" fmla="*/ 79375 w 51"/>
              <a:gd name="T73" fmla="*/ 52387 h 53"/>
              <a:gd name="T74" fmla="*/ 76200 w 51"/>
              <a:gd name="T75" fmla="*/ 57150 h 53"/>
              <a:gd name="T76" fmla="*/ 76200 w 51"/>
              <a:gd name="T77" fmla="*/ 63500 h 53"/>
              <a:gd name="T78" fmla="*/ 74612 w 51"/>
              <a:gd name="T79" fmla="*/ 65087 h 53"/>
              <a:gd name="T80" fmla="*/ 73025 w 51"/>
              <a:gd name="T81" fmla="*/ 69850 h 53"/>
              <a:gd name="T82" fmla="*/ 68262 w 51"/>
              <a:gd name="T83" fmla="*/ 73025 h 53"/>
              <a:gd name="T84" fmla="*/ 65087 w 51"/>
              <a:gd name="T85" fmla="*/ 77787 h 53"/>
              <a:gd name="T86" fmla="*/ 60325 w 51"/>
              <a:gd name="T87" fmla="*/ 79375 h 53"/>
              <a:gd name="T88" fmla="*/ 55562 w 51"/>
              <a:gd name="T89" fmla="*/ 79375 h 53"/>
              <a:gd name="T90" fmla="*/ 53975 w 51"/>
              <a:gd name="T91" fmla="*/ 82550 h 53"/>
              <a:gd name="T92" fmla="*/ 49212 w 51"/>
              <a:gd name="T93" fmla="*/ 84137 h 53"/>
              <a:gd name="T94" fmla="*/ 44450 w 51"/>
              <a:gd name="T95" fmla="*/ 84137 h 53"/>
              <a:gd name="T96" fmla="*/ 39687 w 51"/>
              <a:gd name="T97" fmla="*/ 84137 h 53"/>
              <a:gd name="T98" fmla="*/ 34925 w 51"/>
              <a:gd name="T99" fmla="*/ 84137 h 53"/>
              <a:gd name="T100" fmla="*/ 30162 w 51"/>
              <a:gd name="T101" fmla="*/ 82550 h 53"/>
              <a:gd name="T102" fmla="*/ 25400 w 51"/>
              <a:gd name="T103" fmla="*/ 82550 h 53"/>
              <a:gd name="T104" fmla="*/ 20637 w 51"/>
              <a:gd name="T105" fmla="*/ 79375 h 53"/>
              <a:gd name="T106" fmla="*/ 19050 w 51"/>
              <a:gd name="T107" fmla="*/ 77787 h 53"/>
              <a:gd name="T108" fmla="*/ 14287 w 51"/>
              <a:gd name="T109" fmla="*/ 74612 h 53"/>
              <a:gd name="T110" fmla="*/ 12700 w 51"/>
              <a:gd name="T111" fmla="*/ 73025 h 53"/>
              <a:gd name="T112" fmla="*/ 9525 w 51"/>
              <a:gd name="T113" fmla="*/ 68262 h 5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1" h="53">
                <a:moveTo>
                  <a:pt x="6" y="43"/>
                </a:moveTo>
                <a:lnTo>
                  <a:pt x="5" y="40"/>
                </a:lnTo>
                <a:lnTo>
                  <a:pt x="3" y="38"/>
                </a:lnTo>
                <a:lnTo>
                  <a:pt x="2" y="35"/>
                </a:lnTo>
                <a:lnTo>
                  <a:pt x="0" y="32"/>
                </a:lnTo>
                <a:lnTo>
                  <a:pt x="0" y="29"/>
                </a:lnTo>
                <a:lnTo>
                  <a:pt x="0" y="26"/>
                </a:lnTo>
                <a:lnTo>
                  <a:pt x="0" y="23"/>
                </a:lnTo>
                <a:lnTo>
                  <a:pt x="2" y="20"/>
                </a:lnTo>
                <a:lnTo>
                  <a:pt x="2" y="18"/>
                </a:lnTo>
                <a:lnTo>
                  <a:pt x="3" y="15"/>
                </a:lnTo>
                <a:lnTo>
                  <a:pt x="5" y="12"/>
                </a:lnTo>
                <a:lnTo>
                  <a:pt x="6" y="11"/>
                </a:lnTo>
                <a:lnTo>
                  <a:pt x="9" y="8"/>
                </a:lnTo>
                <a:lnTo>
                  <a:pt x="11" y="6"/>
                </a:lnTo>
                <a:lnTo>
                  <a:pt x="13" y="5"/>
                </a:lnTo>
                <a:lnTo>
                  <a:pt x="15" y="3"/>
                </a:lnTo>
                <a:lnTo>
                  <a:pt x="18" y="1"/>
                </a:lnTo>
                <a:lnTo>
                  <a:pt x="21" y="1"/>
                </a:lnTo>
                <a:lnTo>
                  <a:pt x="24" y="1"/>
                </a:lnTo>
                <a:lnTo>
                  <a:pt x="27" y="0"/>
                </a:lnTo>
                <a:lnTo>
                  <a:pt x="29" y="1"/>
                </a:lnTo>
                <a:lnTo>
                  <a:pt x="32" y="1"/>
                </a:lnTo>
                <a:lnTo>
                  <a:pt x="35" y="3"/>
                </a:lnTo>
                <a:lnTo>
                  <a:pt x="37" y="3"/>
                </a:lnTo>
                <a:lnTo>
                  <a:pt x="40" y="5"/>
                </a:lnTo>
                <a:lnTo>
                  <a:pt x="43" y="8"/>
                </a:lnTo>
                <a:lnTo>
                  <a:pt x="44" y="9"/>
                </a:lnTo>
                <a:lnTo>
                  <a:pt x="46" y="11"/>
                </a:lnTo>
                <a:lnTo>
                  <a:pt x="47" y="14"/>
                </a:lnTo>
                <a:lnTo>
                  <a:pt x="48" y="17"/>
                </a:lnTo>
                <a:lnTo>
                  <a:pt x="50" y="18"/>
                </a:lnTo>
                <a:lnTo>
                  <a:pt x="50" y="21"/>
                </a:lnTo>
                <a:lnTo>
                  <a:pt x="51" y="24"/>
                </a:lnTo>
                <a:lnTo>
                  <a:pt x="51" y="27"/>
                </a:lnTo>
                <a:lnTo>
                  <a:pt x="50" y="30"/>
                </a:lnTo>
                <a:lnTo>
                  <a:pt x="50" y="33"/>
                </a:lnTo>
                <a:lnTo>
                  <a:pt x="48" y="36"/>
                </a:lnTo>
                <a:lnTo>
                  <a:pt x="48" y="40"/>
                </a:lnTo>
                <a:lnTo>
                  <a:pt x="47" y="41"/>
                </a:lnTo>
                <a:lnTo>
                  <a:pt x="46" y="44"/>
                </a:lnTo>
                <a:lnTo>
                  <a:pt x="43" y="46"/>
                </a:lnTo>
                <a:lnTo>
                  <a:pt x="41" y="49"/>
                </a:lnTo>
                <a:lnTo>
                  <a:pt x="38" y="50"/>
                </a:lnTo>
                <a:lnTo>
                  <a:pt x="35" y="50"/>
                </a:lnTo>
                <a:lnTo>
                  <a:pt x="34" y="52"/>
                </a:lnTo>
                <a:lnTo>
                  <a:pt x="31" y="53"/>
                </a:lnTo>
                <a:lnTo>
                  <a:pt x="28" y="53"/>
                </a:lnTo>
                <a:lnTo>
                  <a:pt x="25" y="53"/>
                </a:lnTo>
                <a:lnTo>
                  <a:pt x="22" y="53"/>
                </a:lnTo>
                <a:lnTo>
                  <a:pt x="19" y="52"/>
                </a:lnTo>
                <a:lnTo>
                  <a:pt x="16" y="52"/>
                </a:lnTo>
                <a:lnTo>
                  <a:pt x="13" y="50"/>
                </a:lnTo>
                <a:lnTo>
                  <a:pt x="12" y="49"/>
                </a:lnTo>
                <a:lnTo>
                  <a:pt x="9" y="47"/>
                </a:lnTo>
                <a:lnTo>
                  <a:pt x="8" y="46"/>
                </a:lnTo>
                <a:lnTo>
                  <a:pt x="6" y="43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788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System Sequence Diagrams</a:t>
            </a:r>
            <a:endParaRPr lang="en-US" sz="24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smtClean="0">
                <a:latin typeface="Arial" pitchFamily="34" charset="0"/>
              </a:rPr>
              <a:t>How to make a System sequence diagram:</a:t>
            </a:r>
          </a:p>
          <a:p>
            <a:pPr lvl="2"/>
            <a:r>
              <a:rPr lang="en-US" smtClean="0">
                <a:latin typeface="Arial" pitchFamily="34" charset="0"/>
              </a:rPr>
              <a:t>Draw a line representing the system as a black box.</a:t>
            </a:r>
          </a:p>
          <a:p>
            <a:pPr lvl="2"/>
            <a:r>
              <a:rPr lang="en-US" smtClean="0">
                <a:latin typeface="Arial" pitchFamily="34" charset="0"/>
              </a:rPr>
              <a:t>Identify each actor that directly operates on the system. Draw a line for each such actor.</a:t>
            </a:r>
          </a:p>
          <a:p>
            <a:pPr lvl="2"/>
            <a:r>
              <a:rPr lang="en-US" smtClean="0">
                <a:latin typeface="Arial" pitchFamily="34" charset="0"/>
              </a:rPr>
              <a:t>From the use-case text, identify the system events that each actor generates. Illustrate them on the diagram.</a:t>
            </a:r>
          </a:p>
          <a:p>
            <a:pPr lvl="2"/>
            <a:r>
              <a:rPr lang="en-US" smtClean="0">
                <a:latin typeface="Arial" pitchFamily="34" charset="0"/>
              </a:rPr>
              <a:t>Optionally, include the use case text to the left of the diagram.</a:t>
            </a:r>
          </a:p>
          <a:p>
            <a:pPr lvl="1"/>
            <a:r>
              <a:rPr lang="en-US" smtClean="0">
                <a:latin typeface="Arial" pitchFamily="34" charset="0"/>
              </a:rPr>
              <a:t>Naming System Events and Operations</a:t>
            </a:r>
          </a:p>
          <a:p>
            <a:pPr lvl="2"/>
            <a:r>
              <a:rPr lang="en-US" smtClean="0">
                <a:latin typeface="Arial" pitchFamily="34" charset="0"/>
              </a:rPr>
              <a:t>System events ( and their associated system operations ) should be expressed at the </a:t>
            </a:r>
            <a:r>
              <a:rPr lang="en-US" b="1" smtClean="0">
                <a:latin typeface="Arial" pitchFamily="34" charset="0"/>
              </a:rPr>
              <a:t>level of intent</a:t>
            </a:r>
            <a:r>
              <a:rPr lang="en-US" smtClean="0">
                <a:latin typeface="Arial" pitchFamily="34" charset="0"/>
              </a:rPr>
              <a:t> rather than in terms of the physical input medium.</a:t>
            </a:r>
          </a:p>
          <a:p>
            <a:pPr lvl="2"/>
            <a:r>
              <a:rPr lang="en-US" smtClean="0">
                <a:latin typeface="Arial" pitchFamily="34" charset="0"/>
              </a:rPr>
              <a:t>Thus “endSale” is better than “enterKeyPressed” because it captures the intent of the operation while remaining abstract and noncommittal.</a:t>
            </a:r>
            <a:r>
              <a:rPr lang="en-US" sz="1600" smtClean="0">
                <a:latin typeface="Arial" pitchFamily="34" charset="0"/>
              </a:rPr>
              <a:t> </a:t>
            </a:r>
          </a:p>
          <a:p>
            <a:pPr lvl="2"/>
            <a:endParaRPr lang="en-US" sz="16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System Sequence Diagrams</a:t>
            </a:r>
            <a:endParaRPr lang="en-US" sz="24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smtClean="0">
                <a:latin typeface="Arial" pitchFamily="34" charset="0"/>
              </a:rPr>
              <a:t>Where should the system operations be recorded?</a:t>
            </a:r>
          </a:p>
          <a:p>
            <a:pPr lvl="2"/>
            <a:r>
              <a:rPr lang="en-US" smtClean="0">
                <a:latin typeface="Arial" pitchFamily="34" charset="0"/>
              </a:rPr>
              <a:t>System operations are grouped as operations of a type named System ( the parameters may optionally be ignored).</a:t>
            </a:r>
          </a:p>
          <a:p>
            <a:pPr lvl="2"/>
            <a:endParaRPr lang="en-US" smtClean="0">
              <a:latin typeface="Arial" pitchFamily="34" charset="0"/>
            </a:endParaRPr>
          </a:p>
          <a:p>
            <a:pPr lvl="2"/>
            <a:endParaRPr lang="en-US" smtClean="0">
              <a:latin typeface="Arial" pitchFamily="34" charset="0"/>
            </a:endParaRPr>
          </a:p>
          <a:p>
            <a:pPr lvl="2"/>
            <a:endParaRPr lang="en-US" smtClean="0">
              <a:latin typeface="Arial" pitchFamily="34" charset="0"/>
            </a:endParaRPr>
          </a:p>
          <a:p>
            <a:pPr lvl="2"/>
            <a:endParaRPr lang="en-US" smtClean="0">
              <a:latin typeface="Arial" pitchFamily="34" charset="0"/>
            </a:endParaRPr>
          </a:p>
          <a:p>
            <a:pPr lvl="2"/>
            <a:endParaRPr lang="en-US" smtClean="0">
              <a:latin typeface="Arial" pitchFamily="34" charset="0"/>
            </a:endParaRPr>
          </a:p>
          <a:p>
            <a:pPr lvl="2"/>
            <a:r>
              <a:rPr lang="en-US" smtClean="0">
                <a:latin typeface="Arial" pitchFamily="34" charset="0"/>
              </a:rPr>
              <a:t>Observe that the representation of the System type is different from what was expressed in the conceptual model.</a:t>
            </a:r>
          </a:p>
          <a:p>
            <a:pPr lvl="2"/>
            <a:r>
              <a:rPr lang="en-US" smtClean="0">
                <a:latin typeface="Arial" pitchFamily="34" charset="0"/>
              </a:rPr>
              <a:t>This is because we are now describing the behavior of the system, which is dynamic information.</a:t>
            </a:r>
          </a:p>
          <a:p>
            <a:pPr lvl="2"/>
            <a:r>
              <a:rPr lang="en-US" smtClean="0">
                <a:latin typeface="Arial" pitchFamily="34" charset="0"/>
              </a:rPr>
              <a:t>The conceptual model only shows static information.</a:t>
            </a:r>
            <a:endParaRPr lang="en-US" sz="1600" smtClean="0">
              <a:latin typeface="Arial" pitchFamily="34" charset="0"/>
            </a:endParaRPr>
          </a:p>
        </p:txBody>
      </p:sp>
      <p:pic>
        <p:nvPicPr>
          <p:cNvPr id="22532" name="Picture 4" descr="CM-SysO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64904"/>
            <a:ext cx="2057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25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2400" smtClean="0"/>
              <a:t>Case Study: Point-of-sale</a:t>
            </a:r>
            <a:endParaRPr 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7772400" cy="5105400"/>
          </a:xfrm>
        </p:spPr>
        <p:txBody>
          <a:bodyPr/>
          <a:lstStyle/>
          <a:p>
            <a:r>
              <a:rPr lang="en-US" sz="2000" smtClean="0"/>
              <a:t>Why this problem?</a:t>
            </a:r>
          </a:p>
          <a:p>
            <a:pPr lvl="1"/>
            <a:r>
              <a:rPr lang="en-US" sz="2000" smtClean="0"/>
              <a:t>It is representative of many information systems.</a:t>
            </a:r>
          </a:p>
          <a:p>
            <a:pPr lvl="1">
              <a:buFontTx/>
              <a:buNone/>
            </a:pPr>
            <a:endParaRPr lang="en-US" sz="2000" smtClean="0"/>
          </a:p>
          <a:p>
            <a:r>
              <a:rPr lang="en-US" sz="2000" smtClean="0"/>
              <a:t>Understanding POST system requirements:</a:t>
            </a:r>
          </a:p>
          <a:p>
            <a:pPr lvl="1"/>
            <a:r>
              <a:rPr lang="en-US" sz="2000" smtClean="0"/>
              <a:t>System functions are what a system is supposed to do, such as authorize credit payments.</a:t>
            </a:r>
          </a:p>
          <a:p>
            <a:pPr lvl="2"/>
            <a:r>
              <a:rPr lang="en-US" sz="2000" smtClean="0"/>
              <a:t>To verify that some X is indeed a system function, it should make sense in the following sentence:</a:t>
            </a:r>
          </a:p>
          <a:p>
            <a:pPr lvl="3"/>
            <a:r>
              <a:rPr lang="en-US" smtClean="0"/>
              <a:t>The system should do &lt;X&gt;</a:t>
            </a:r>
          </a:p>
          <a:p>
            <a:pPr lvl="1"/>
            <a:r>
              <a:rPr lang="en-US" sz="2000" smtClean="0"/>
              <a:t>System attributes are nonfunctional system qualities - such as ease-of-use - that are often confused with functions.</a:t>
            </a:r>
          </a:p>
          <a:p>
            <a:pPr lvl="2"/>
            <a:r>
              <a:rPr lang="en-US" sz="2000" smtClean="0"/>
              <a:t>Note: “ease-of-use” does not fit in the verification sentence, the system should do ease-of-use.</a:t>
            </a:r>
          </a:p>
          <a:p>
            <a:pPr lvl="1"/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1616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Collaboration Diagrams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5029200"/>
          </a:xfrm>
        </p:spPr>
        <p:txBody>
          <a:bodyPr/>
          <a:lstStyle/>
          <a:p>
            <a:r>
              <a:rPr lang="en-US" smtClean="0"/>
              <a:t>POST Collaboration Diagram: makePayment</a:t>
            </a:r>
            <a:endParaRPr lang="en-US" sz="1800" smtClean="0"/>
          </a:p>
          <a:p>
            <a:pPr lvl="1"/>
            <a:endParaRPr lang="en-US" smtClean="0">
              <a:latin typeface="Arial" pitchFamily="34" charset="0"/>
            </a:endParaRPr>
          </a:p>
        </p:txBody>
      </p:sp>
      <p:sp>
        <p:nvSpPr>
          <p:cNvPr id="26628" name="Freeform 279"/>
          <p:cNvSpPr>
            <a:spLocks/>
          </p:cNvSpPr>
          <p:nvPr/>
        </p:nvSpPr>
        <p:spPr bwMode="auto">
          <a:xfrm>
            <a:off x="3892550" y="2160588"/>
            <a:ext cx="158750" cy="142875"/>
          </a:xfrm>
          <a:custGeom>
            <a:avLst/>
            <a:gdLst>
              <a:gd name="T0" fmla="*/ 0 w 100"/>
              <a:gd name="T1" fmla="*/ 0 h 90"/>
              <a:gd name="T2" fmla="*/ 158750 w 100"/>
              <a:gd name="T3" fmla="*/ 142875 h 90"/>
              <a:gd name="T4" fmla="*/ 158750 w 100"/>
              <a:gd name="T5" fmla="*/ 0 h 90"/>
              <a:gd name="T6" fmla="*/ 0 w 100"/>
              <a:gd name="T7" fmla="*/ 0 h 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" h="90">
                <a:moveTo>
                  <a:pt x="0" y="0"/>
                </a:moveTo>
                <a:lnTo>
                  <a:pt x="100" y="90"/>
                </a:lnTo>
                <a:lnTo>
                  <a:pt x="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26629" name="Group 329"/>
          <p:cNvGrpSpPr>
            <a:grpSpLocks/>
          </p:cNvGrpSpPr>
          <p:nvPr/>
        </p:nvGrpSpPr>
        <p:grpSpPr bwMode="auto">
          <a:xfrm>
            <a:off x="1066800" y="1905000"/>
            <a:ext cx="7242175" cy="2840038"/>
            <a:chOff x="336" y="1705"/>
            <a:chExt cx="4562" cy="1789"/>
          </a:xfrm>
        </p:grpSpPr>
        <p:sp>
          <p:nvSpPr>
            <p:cNvPr id="26630" name="Rectangle 304"/>
            <p:cNvSpPr>
              <a:spLocks noChangeArrowheads="1"/>
            </p:cNvSpPr>
            <p:nvPr/>
          </p:nvSpPr>
          <p:spPr bwMode="auto">
            <a:xfrm>
              <a:off x="3986" y="1939"/>
              <a:ext cx="411" cy="334"/>
            </a:xfrm>
            <a:prstGeom prst="rect">
              <a:avLst/>
            </a:prstGeom>
            <a:solidFill>
              <a:srgbClr val="DFDFDF"/>
            </a:solidFill>
            <a:ln w="0" cap="sq">
              <a:solidFill>
                <a:srgbClr val="40004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6631" name="Rectangle 305"/>
            <p:cNvSpPr>
              <a:spLocks noChangeArrowheads="1"/>
            </p:cNvSpPr>
            <p:nvPr/>
          </p:nvSpPr>
          <p:spPr bwMode="auto">
            <a:xfrm>
              <a:off x="4029" y="1975"/>
              <a:ext cx="3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 : Sale</a:t>
              </a:r>
              <a:endParaRPr lang="en-US"/>
            </a:p>
          </p:txBody>
        </p:sp>
        <p:sp>
          <p:nvSpPr>
            <p:cNvPr id="26632" name="Line 306"/>
            <p:cNvSpPr>
              <a:spLocks noChangeShapeType="1"/>
            </p:cNvSpPr>
            <p:nvPr/>
          </p:nvSpPr>
          <p:spPr bwMode="auto">
            <a:xfrm>
              <a:off x="4014" y="2096"/>
              <a:ext cx="362" cy="1"/>
            </a:xfrm>
            <a:prstGeom prst="line">
              <a:avLst/>
            </a:prstGeom>
            <a:noFill/>
            <a:ln w="0" cap="sq">
              <a:solidFill>
                <a:srgbClr val="400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33" name="Rectangle 307"/>
            <p:cNvSpPr>
              <a:spLocks noChangeArrowheads="1"/>
            </p:cNvSpPr>
            <p:nvPr/>
          </p:nvSpPr>
          <p:spPr bwMode="auto">
            <a:xfrm>
              <a:off x="1986" y="1939"/>
              <a:ext cx="567" cy="341"/>
            </a:xfrm>
            <a:prstGeom prst="rect">
              <a:avLst/>
            </a:prstGeom>
            <a:solidFill>
              <a:srgbClr val="DFDFDF"/>
            </a:solidFill>
            <a:ln w="0" cap="sq">
              <a:solidFill>
                <a:srgbClr val="40004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6634" name="Rectangle 308"/>
            <p:cNvSpPr>
              <a:spLocks noChangeArrowheads="1"/>
            </p:cNvSpPr>
            <p:nvPr/>
          </p:nvSpPr>
          <p:spPr bwMode="auto">
            <a:xfrm>
              <a:off x="2064" y="1968"/>
              <a:ext cx="4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 : POST</a:t>
              </a:r>
              <a:endParaRPr lang="en-US"/>
            </a:p>
          </p:txBody>
        </p:sp>
        <p:sp>
          <p:nvSpPr>
            <p:cNvPr id="26635" name="Line 309"/>
            <p:cNvSpPr>
              <a:spLocks noChangeShapeType="1"/>
            </p:cNvSpPr>
            <p:nvPr/>
          </p:nvSpPr>
          <p:spPr bwMode="auto">
            <a:xfrm>
              <a:off x="2050" y="2096"/>
              <a:ext cx="439" cy="1"/>
            </a:xfrm>
            <a:prstGeom prst="line">
              <a:avLst/>
            </a:prstGeom>
            <a:noFill/>
            <a:ln w="0" cap="sq">
              <a:solidFill>
                <a:srgbClr val="400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36" name="Rectangle 310"/>
            <p:cNvSpPr>
              <a:spLocks noChangeArrowheads="1"/>
            </p:cNvSpPr>
            <p:nvPr/>
          </p:nvSpPr>
          <p:spPr bwMode="auto">
            <a:xfrm>
              <a:off x="3809" y="3189"/>
              <a:ext cx="766" cy="305"/>
            </a:xfrm>
            <a:prstGeom prst="rect">
              <a:avLst/>
            </a:prstGeom>
            <a:solidFill>
              <a:srgbClr val="DFDFDF"/>
            </a:solidFill>
            <a:ln w="0" cap="sq">
              <a:solidFill>
                <a:srgbClr val="40004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6637" name="Rectangle 311"/>
            <p:cNvSpPr>
              <a:spLocks noChangeArrowheads="1"/>
            </p:cNvSpPr>
            <p:nvPr/>
          </p:nvSpPr>
          <p:spPr bwMode="auto">
            <a:xfrm>
              <a:off x="3908" y="3224"/>
              <a:ext cx="56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 : Payment</a:t>
              </a:r>
              <a:endParaRPr lang="en-US"/>
            </a:p>
          </p:txBody>
        </p:sp>
        <p:sp>
          <p:nvSpPr>
            <p:cNvPr id="26638" name="Line 312"/>
            <p:cNvSpPr>
              <a:spLocks noChangeShapeType="1"/>
            </p:cNvSpPr>
            <p:nvPr/>
          </p:nvSpPr>
          <p:spPr bwMode="auto">
            <a:xfrm>
              <a:off x="3894" y="3345"/>
              <a:ext cx="603" cy="1"/>
            </a:xfrm>
            <a:prstGeom prst="line">
              <a:avLst/>
            </a:prstGeom>
            <a:noFill/>
            <a:ln w="0" cap="sq">
              <a:solidFill>
                <a:srgbClr val="400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39" name="Line 313"/>
            <p:cNvSpPr>
              <a:spLocks noChangeShapeType="1"/>
            </p:cNvSpPr>
            <p:nvPr/>
          </p:nvSpPr>
          <p:spPr bwMode="auto">
            <a:xfrm>
              <a:off x="2553" y="2110"/>
              <a:ext cx="1433" cy="1"/>
            </a:xfrm>
            <a:prstGeom prst="line">
              <a:avLst/>
            </a:prstGeom>
            <a:noFill/>
            <a:ln w="0" cap="sq">
              <a:solidFill>
                <a:srgbClr val="400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40" name="Line 314"/>
            <p:cNvSpPr>
              <a:spLocks noChangeShapeType="1"/>
            </p:cNvSpPr>
            <p:nvPr/>
          </p:nvSpPr>
          <p:spPr bwMode="auto">
            <a:xfrm>
              <a:off x="4199" y="2280"/>
              <a:ext cx="1" cy="909"/>
            </a:xfrm>
            <a:prstGeom prst="line">
              <a:avLst/>
            </a:prstGeom>
            <a:noFill/>
            <a:ln w="0" cap="sq">
              <a:solidFill>
                <a:srgbClr val="400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41" name="Line 315"/>
            <p:cNvSpPr>
              <a:spLocks noChangeShapeType="1"/>
            </p:cNvSpPr>
            <p:nvPr/>
          </p:nvSpPr>
          <p:spPr bwMode="auto">
            <a:xfrm>
              <a:off x="3128" y="2010"/>
              <a:ext cx="269" cy="1"/>
            </a:xfrm>
            <a:prstGeom prst="line">
              <a:avLst/>
            </a:prstGeom>
            <a:noFill/>
            <a:ln w="0" cap="sq">
              <a:solidFill>
                <a:srgbClr val="400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42" name="Line 316"/>
            <p:cNvSpPr>
              <a:spLocks noChangeShapeType="1"/>
            </p:cNvSpPr>
            <p:nvPr/>
          </p:nvSpPr>
          <p:spPr bwMode="auto">
            <a:xfrm flipH="1">
              <a:off x="3312" y="2010"/>
              <a:ext cx="85" cy="36"/>
            </a:xfrm>
            <a:prstGeom prst="line">
              <a:avLst/>
            </a:prstGeom>
            <a:noFill/>
            <a:ln w="11113">
              <a:solidFill>
                <a:srgbClr val="400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43" name="Line 317"/>
            <p:cNvSpPr>
              <a:spLocks noChangeShapeType="1"/>
            </p:cNvSpPr>
            <p:nvPr/>
          </p:nvSpPr>
          <p:spPr bwMode="auto">
            <a:xfrm flipH="1" flipV="1">
              <a:off x="3312" y="1975"/>
              <a:ext cx="85" cy="35"/>
            </a:xfrm>
            <a:prstGeom prst="line">
              <a:avLst/>
            </a:prstGeom>
            <a:noFill/>
            <a:ln w="11113">
              <a:solidFill>
                <a:srgbClr val="400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44" name="Rectangle 318"/>
            <p:cNvSpPr>
              <a:spLocks noChangeArrowheads="1"/>
            </p:cNvSpPr>
            <p:nvPr/>
          </p:nvSpPr>
          <p:spPr bwMode="auto">
            <a:xfrm>
              <a:off x="2489" y="1705"/>
              <a:ext cx="17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1: makePayment(cashTendered)</a:t>
              </a:r>
              <a:endParaRPr lang="en-US"/>
            </a:p>
          </p:txBody>
        </p:sp>
        <p:sp>
          <p:nvSpPr>
            <p:cNvPr id="26645" name="Line 319"/>
            <p:cNvSpPr>
              <a:spLocks noChangeShapeType="1"/>
            </p:cNvSpPr>
            <p:nvPr/>
          </p:nvSpPr>
          <p:spPr bwMode="auto">
            <a:xfrm>
              <a:off x="4298" y="2685"/>
              <a:ext cx="1" cy="269"/>
            </a:xfrm>
            <a:prstGeom prst="line">
              <a:avLst/>
            </a:prstGeom>
            <a:noFill/>
            <a:ln w="0" cap="sq">
              <a:solidFill>
                <a:srgbClr val="400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46" name="Line 320"/>
            <p:cNvSpPr>
              <a:spLocks noChangeShapeType="1"/>
            </p:cNvSpPr>
            <p:nvPr/>
          </p:nvSpPr>
          <p:spPr bwMode="auto">
            <a:xfrm flipV="1">
              <a:off x="4298" y="2869"/>
              <a:ext cx="36" cy="85"/>
            </a:xfrm>
            <a:prstGeom prst="line">
              <a:avLst/>
            </a:prstGeom>
            <a:noFill/>
            <a:ln w="11113">
              <a:solidFill>
                <a:srgbClr val="400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47" name="Line 321"/>
            <p:cNvSpPr>
              <a:spLocks noChangeShapeType="1"/>
            </p:cNvSpPr>
            <p:nvPr/>
          </p:nvSpPr>
          <p:spPr bwMode="auto">
            <a:xfrm flipH="1" flipV="1">
              <a:off x="4263" y="2869"/>
              <a:ext cx="35" cy="85"/>
            </a:xfrm>
            <a:prstGeom prst="line">
              <a:avLst/>
            </a:prstGeom>
            <a:noFill/>
            <a:ln w="11113">
              <a:solidFill>
                <a:srgbClr val="400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48" name="Rectangle 322"/>
            <p:cNvSpPr>
              <a:spLocks noChangeArrowheads="1"/>
            </p:cNvSpPr>
            <p:nvPr/>
          </p:nvSpPr>
          <p:spPr bwMode="auto">
            <a:xfrm>
              <a:off x="4334" y="2529"/>
              <a:ext cx="56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2: create( )</a:t>
              </a:r>
              <a:endParaRPr lang="en-US"/>
            </a:p>
          </p:txBody>
        </p:sp>
        <p:sp>
          <p:nvSpPr>
            <p:cNvPr id="26649" name="Rectangle 324"/>
            <p:cNvSpPr>
              <a:spLocks noChangeArrowheads="1"/>
            </p:cNvSpPr>
            <p:nvPr/>
          </p:nvSpPr>
          <p:spPr bwMode="auto">
            <a:xfrm>
              <a:off x="336" y="1728"/>
              <a:ext cx="158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makePayment(cashTendered)</a:t>
              </a:r>
              <a:endParaRPr lang="en-US"/>
            </a:p>
          </p:txBody>
        </p:sp>
        <p:sp>
          <p:nvSpPr>
            <p:cNvPr id="26650" name="Line 325"/>
            <p:cNvSpPr>
              <a:spLocks noChangeShapeType="1"/>
            </p:cNvSpPr>
            <p:nvPr/>
          </p:nvSpPr>
          <p:spPr bwMode="auto">
            <a:xfrm flipH="1">
              <a:off x="432" y="211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651" name="Line 326"/>
            <p:cNvSpPr>
              <a:spLocks noChangeShapeType="1"/>
            </p:cNvSpPr>
            <p:nvPr/>
          </p:nvSpPr>
          <p:spPr bwMode="auto">
            <a:xfrm>
              <a:off x="920" y="1968"/>
              <a:ext cx="269" cy="1"/>
            </a:xfrm>
            <a:prstGeom prst="line">
              <a:avLst/>
            </a:prstGeom>
            <a:noFill/>
            <a:ln w="0" cap="sq">
              <a:solidFill>
                <a:srgbClr val="400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52" name="Line 327"/>
            <p:cNvSpPr>
              <a:spLocks noChangeShapeType="1"/>
            </p:cNvSpPr>
            <p:nvPr/>
          </p:nvSpPr>
          <p:spPr bwMode="auto">
            <a:xfrm flipH="1">
              <a:off x="1104" y="1968"/>
              <a:ext cx="85" cy="36"/>
            </a:xfrm>
            <a:prstGeom prst="line">
              <a:avLst/>
            </a:prstGeom>
            <a:noFill/>
            <a:ln w="11113">
              <a:solidFill>
                <a:srgbClr val="400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53" name="Line 328"/>
            <p:cNvSpPr>
              <a:spLocks noChangeShapeType="1"/>
            </p:cNvSpPr>
            <p:nvPr/>
          </p:nvSpPr>
          <p:spPr bwMode="auto">
            <a:xfrm flipH="1" flipV="1">
              <a:off x="1104" y="1933"/>
              <a:ext cx="85" cy="35"/>
            </a:xfrm>
            <a:prstGeom prst="line">
              <a:avLst/>
            </a:prstGeom>
            <a:noFill/>
            <a:ln w="11113">
              <a:solidFill>
                <a:srgbClr val="400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4442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Collaboration Diagrams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5029200"/>
          </a:xfrm>
        </p:spPr>
        <p:txBody>
          <a:bodyPr/>
          <a:lstStyle/>
          <a:p>
            <a:r>
              <a:rPr lang="en-US" smtClean="0"/>
              <a:t>Illustrating a return type</a:t>
            </a:r>
            <a:endParaRPr lang="en-US" sz="1800" smtClean="0"/>
          </a:p>
          <a:p>
            <a:pPr lvl="2"/>
            <a:r>
              <a:rPr lang="en-US" smtClean="0">
                <a:latin typeface="Arial" pitchFamily="34" charset="0"/>
              </a:rPr>
              <a:t>A return value may be shown by preceding the message with a return variable name and an assignment operator (:=)</a:t>
            </a:r>
            <a:endParaRPr lang="en-US" sz="1600" smtClean="0">
              <a:latin typeface="Arial" pitchFamily="34" charset="0"/>
            </a:endParaRPr>
          </a:p>
          <a:p>
            <a:pPr lvl="2"/>
            <a:endParaRPr lang="en-US" sz="1600" smtClean="0">
              <a:latin typeface="Arial" pitchFamily="34" charset="0"/>
            </a:endParaRPr>
          </a:p>
          <a:p>
            <a:pPr lvl="2"/>
            <a:endParaRPr lang="en-US" sz="1600" smtClean="0">
              <a:latin typeface="Arial" pitchFamily="34" charset="0"/>
            </a:endParaRPr>
          </a:p>
          <a:p>
            <a:pPr lvl="2"/>
            <a:endParaRPr lang="en-US" sz="1600" smtClean="0">
              <a:latin typeface="Arial" pitchFamily="34" charset="0"/>
            </a:endParaRPr>
          </a:p>
          <a:p>
            <a:pPr lvl="2"/>
            <a:endParaRPr lang="en-US" sz="1600" smtClean="0">
              <a:latin typeface="Arial" pitchFamily="34" charset="0"/>
            </a:endParaRPr>
          </a:p>
          <a:p>
            <a:pPr lvl="2"/>
            <a:endParaRPr lang="en-US" sz="1600" smtClean="0">
              <a:latin typeface="Arial" pitchFamily="34" charset="0"/>
            </a:endParaRPr>
          </a:p>
          <a:p>
            <a:pPr lvl="1"/>
            <a:endParaRPr lang="en-US" sz="1600" smtClean="0">
              <a:latin typeface="Arial" pitchFamily="34" charset="0"/>
            </a:endParaRPr>
          </a:p>
          <a:p>
            <a:pPr lvl="2"/>
            <a:endParaRPr lang="en-US" sz="1600" i="1" smtClean="0">
              <a:latin typeface="Arial" pitchFamily="34" charset="0"/>
            </a:endParaRPr>
          </a:p>
          <a:p>
            <a:pPr lvl="1"/>
            <a:endParaRPr lang="en-US" sz="1600" i="1" smtClean="0">
              <a:latin typeface="Arial" pitchFamily="34" charset="0"/>
            </a:endParaRPr>
          </a:p>
          <a:p>
            <a:pPr lvl="1"/>
            <a:endParaRPr lang="en-US" sz="1600" smtClean="0">
              <a:latin typeface="Arial" pitchFamily="34" charset="0"/>
            </a:endParaRPr>
          </a:p>
          <a:p>
            <a:pPr lvl="1"/>
            <a:endParaRPr lang="en-US" smtClean="0">
              <a:latin typeface="Arial" pitchFamily="34" charset="0"/>
            </a:endParaRPr>
          </a:p>
        </p:txBody>
      </p:sp>
      <p:sp>
        <p:nvSpPr>
          <p:cNvPr id="31748" name="Freeform 6"/>
          <p:cNvSpPr>
            <a:spLocks/>
          </p:cNvSpPr>
          <p:nvPr/>
        </p:nvSpPr>
        <p:spPr bwMode="auto">
          <a:xfrm>
            <a:off x="3060700" y="3765550"/>
            <a:ext cx="3327400" cy="1588"/>
          </a:xfrm>
          <a:custGeom>
            <a:avLst/>
            <a:gdLst>
              <a:gd name="T0" fmla="*/ 0 w 2096"/>
              <a:gd name="T1" fmla="*/ 0 h 1588"/>
              <a:gd name="T2" fmla="*/ 1662113 w 2096"/>
              <a:gd name="T3" fmla="*/ 0 h 1588"/>
              <a:gd name="T4" fmla="*/ 3327400 w 2096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96" h="1588">
                <a:moveTo>
                  <a:pt x="0" y="0"/>
                </a:moveTo>
                <a:lnTo>
                  <a:pt x="1047" y="0"/>
                </a:lnTo>
                <a:lnTo>
                  <a:pt x="2096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3783013" y="3575050"/>
            <a:ext cx="18811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1: tot := total(): Integer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1785938" y="3602038"/>
            <a:ext cx="1274762" cy="327025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2160588" y="3695700"/>
            <a:ext cx="542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u="sng">
                <a:solidFill>
                  <a:srgbClr val="000000"/>
                </a:solidFill>
                <a:latin typeface="Arial" pitchFamily="34" charset="0"/>
              </a:rPr>
              <a:t>:POST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31752" name="Rectangle 10"/>
          <p:cNvSpPr>
            <a:spLocks noChangeArrowheads="1"/>
          </p:cNvSpPr>
          <p:nvPr/>
        </p:nvSpPr>
        <p:spPr bwMode="auto">
          <a:xfrm>
            <a:off x="6388100" y="3602038"/>
            <a:ext cx="1271588" cy="327025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1753" name="Rectangle 11"/>
          <p:cNvSpPr>
            <a:spLocks noChangeArrowheads="1"/>
          </p:cNvSpPr>
          <p:nvPr/>
        </p:nvSpPr>
        <p:spPr bwMode="auto">
          <a:xfrm>
            <a:off x="6824663" y="3695700"/>
            <a:ext cx="4238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u="sng">
                <a:solidFill>
                  <a:srgbClr val="000000"/>
                </a:solidFill>
                <a:latin typeface="Arial" pitchFamily="34" charset="0"/>
              </a:rPr>
              <a:t>:Sale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31754" name="Line 12"/>
          <p:cNvSpPr>
            <a:spLocks noChangeShapeType="1"/>
          </p:cNvSpPr>
          <p:nvPr/>
        </p:nvSpPr>
        <p:spPr bwMode="auto">
          <a:xfrm flipV="1">
            <a:off x="2424113" y="3243263"/>
            <a:ext cx="1587" cy="3587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55" name="Rectangle 13"/>
          <p:cNvSpPr>
            <a:spLocks noChangeArrowheads="1"/>
          </p:cNvSpPr>
          <p:nvPr/>
        </p:nvSpPr>
        <p:spPr bwMode="auto">
          <a:xfrm>
            <a:off x="2635250" y="3314700"/>
            <a:ext cx="5810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msg1()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31756" name="Line 14"/>
          <p:cNvSpPr>
            <a:spLocks noChangeShapeType="1"/>
          </p:cNvSpPr>
          <p:nvPr/>
        </p:nvSpPr>
        <p:spPr bwMode="auto">
          <a:xfrm>
            <a:off x="3402013" y="3276600"/>
            <a:ext cx="1587" cy="128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57" name="Freeform 15"/>
          <p:cNvSpPr>
            <a:spLocks/>
          </p:cNvSpPr>
          <p:nvPr/>
        </p:nvSpPr>
        <p:spPr bwMode="auto">
          <a:xfrm>
            <a:off x="3365500" y="3398838"/>
            <a:ext cx="73025" cy="73025"/>
          </a:xfrm>
          <a:custGeom>
            <a:avLst/>
            <a:gdLst>
              <a:gd name="T0" fmla="*/ 0 w 46"/>
              <a:gd name="T1" fmla="*/ 0 h 46"/>
              <a:gd name="T2" fmla="*/ 36513 w 46"/>
              <a:gd name="T3" fmla="*/ 73025 h 46"/>
              <a:gd name="T4" fmla="*/ 73025 w 46"/>
              <a:gd name="T5" fmla="*/ 0 h 46"/>
              <a:gd name="T6" fmla="*/ 0 w 46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" h="46">
                <a:moveTo>
                  <a:pt x="0" y="0"/>
                </a:moveTo>
                <a:lnTo>
                  <a:pt x="23" y="46"/>
                </a:lnTo>
                <a:lnTo>
                  <a:pt x="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58" name="Line 16"/>
          <p:cNvSpPr>
            <a:spLocks noChangeShapeType="1"/>
          </p:cNvSpPr>
          <p:nvPr/>
        </p:nvSpPr>
        <p:spPr bwMode="auto">
          <a:xfrm>
            <a:off x="5702300" y="3635375"/>
            <a:ext cx="192088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59" name="Freeform 17"/>
          <p:cNvSpPr>
            <a:spLocks/>
          </p:cNvSpPr>
          <p:nvPr/>
        </p:nvSpPr>
        <p:spPr bwMode="auto">
          <a:xfrm>
            <a:off x="5888038" y="3609975"/>
            <a:ext cx="109537" cy="49213"/>
          </a:xfrm>
          <a:custGeom>
            <a:avLst/>
            <a:gdLst>
              <a:gd name="T0" fmla="*/ 0 w 69"/>
              <a:gd name="T1" fmla="*/ 49213 h 31"/>
              <a:gd name="T2" fmla="*/ 109537 w 69"/>
              <a:gd name="T3" fmla="*/ 25400 h 31"/>
              <a:gd name="T4" fmla="*/ 0 w 69"/>
              <a:gd name="T5" fmla="*/ 0 h 31"/>
              <a:gd name="T6" fmla="*/ 0 w 69"/>
              <a:gd name="T7" fmla="*/ 49213 h 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" h="31">
                <a:moveTo>
                  <a:pt x="0" y="31"/>
                </a:moveTo>
                <a:lnTo>
                  <a:pt x="69" y="16"/>
                </a:lnTo>
                <a:lnTo>
                  <a:pt x="0" y="0"/>
                </a:lnTo>
                <a:lnTo>
                  <a:pt x="0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60" name="Rectangle 18"/>
          <p:cNvSpPr>
            <a:spLocks noChangeArrowheads="1"/>
          </p:cNvSpPr>
          <p:nvPr/>
        </p:nvSpPr>
        <p:spPr bwMode="auto">
          <a:xfrm>
            <a:off x="5067300" y="2949575"/>
            <a:ext cx="2054225" cy="293688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1761" name="Rectangle 19"/>
          <p:cNvSpPr>
            <a:spLocks noChangeArrowheads="1"/>
          </p:cNvSpPr>
          <p:nvPr/>
        </p:nvSpPr>
        <p:spPr bwMode="auto">
          <a:xfrm>
            <a:off x="5153025" y="3027363"/>
            <a:ext cx="142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return value type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31762" name="Freeform 20"/>
          <p:cNvSpPr>
            <a:spLocks/>
          </p:cNvSpPr>
          <p:nvPr/>
        </p:nvSpPr>
        <p:spPr bwMode="auto">
          <a:xfrm>
            <a:off x="6902450" y="2949575"/>
            <a:ext cx="219075" cy="146050"/>
          </a:xfrm>
          <a:custGeom>
            <a:avLst/>
            <a:gdLst>
              <a:gd name="T0" fmla="*/ 0 w 138"/>
              <a:gd name="T1" fmla="*/ 0 h 92"/>
              <a:gd name="T2" fmla="*/ 219075 w 138"/>
              <a:gd name="T3" fmla="*/ 146050 h 92"/>
              <a:gd name="T4" fmla="*/ 219075 w 138"/>
              <a:gd name="T5" fmla="*/ 0 h 92"/>
              <a:gd name="T6" fmla="*/ 0 w 138"/>
              <a:gd name="T7" fmla="*/ 0 h 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8" h="92">
                <a:moveTo>
                  <a:pt x="0" y="0"/>
                </a:moveTo>
                <a:lnTo>
                  <a:pt x="138" y="92"/>
                </a:lnTo>
                <a:lnTo>
                  <a:pt x="1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1763" name="Freeform 21"/>
          <p:cNvSpPr>
            <a:spLocks/>
          </p:cNvSpPr>
          <p:nvPr/>
        </p:nvSpPr>
        <p:spPr bwMode="auto">
          <a:xfrm>
            <a:off x="6902450" y="2949575"/>
            <a:ext cx="219075" cy="146050"/>
          </a:xfrm>
          <a:custGeom>
            <a:avLst/>
            <a:gdLst>
              <a:gd name="T0" fmla="*/ 219075 w 138"/>
              <a:gd name="T1" fmla="*/ 146050 h 92"/>
              <a:gd name="T2" fmla="*/ 0 w 138"/>
              <a:gd name="T3" fmla="*/ 0 h 92"/>
              <a:gd name="T4" fmla="*/ 0 w 138"/>
              <a:gd name="T5" fmla="*/ 146050 h 92"/>
              <a:gd name="T6" fmla="*/ 219075 w 138"/>
              <a:gd name="T7" fmla="*/ 146050 h 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8" h="92">
                <a:moveTo>
                  <a:pt x="138" y="92"/>
                </a:moveTo>
                <a:lnTo>
                  <a:pt x="0" y="0"/>
                </a:lnTo>
                <a:lnTo>
                  <a:pt x="0" y="92"/>
                </a:lnTo>
                <a:lnTo>
                  <a:pt x="138" y="92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1764" name="Rectangle 22"/>
          <p:cNvSpPr>
            <a:spLocks noChangeArrowheads="1"/>
          </p:cNvSpPr>
          <p:nvPr/>
        </p:nvSpPr>
        <p:spPr bwMode="auto">
          <a:xfrm>
            <a:off x="3255963" y="4222750"/>
            <a:ext cx="2054225" cy="325438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1765" name="Rectangle 23"/>
          <p:cNvSpPr>
            <a:spLocks noChangeArrowheads="1"/>
          </p:cNvSpPr>
          <p:nvPr/>
        </p:nvSpPr>
        <p:spPr bwMode="auto">
          <a:xfrm>
            <a:off x="3341688" y="4314825"/>
            <a:ext cx="1527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return value name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31766" name="Freeform 24"/>
          <p:cNvSpPr>
            <a:spLocks/>
          </p:cNvSpPr>
          <p:nvPr/>
        </p:nvSpPr>
        <p:spPr bwMode="auto">
          <a:xfrm>
            <a:off x="5091113" y="4222750"/>
            <a:ext cx="219075" cy="146050"/>
          </a:xfrm>
          <a:custGeom>
            <a:avLst/>
            <a:gdLst>
              <a:gd name="T0" fmla="*/ 0 w 138"/>
              <a:gd name="T1" fmla="*/ 0 h 92"/>
              <a:gd name="T2" fmla="*/ 219075 w 138"/>
              <a:gd name="T3" fmla="*/ 146050 h 92"/>
              <a:gd name="T4" fmla="*/ 219075 w 138"/>
              <a:gd name="T5" fmla="*/ 0 h 92"/>
              <a:gd name="T6" fmla="*/ 0 w 138"/>
              <a:gd name="T7" fmla="*/ 0 h 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8" h="92">
                <a:moveTo>
                  <a:pt x="0" y="0"/>
                </a:moveTo>
                <a:lnTo>
                  <a:pt x="138" y="92"/>
                </a:lnTo>
                <a:lnTo>
                  <a:pt x="1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1767" name="Freeform 25"/>
          <p:cNvSpPr>
            <a:spLocks/>
          </p:cNvSpPr>
          <p:nvPr/>
        </p:nvSpPr>
        <p:spPr bwMode="auto">
          <a:xfrm>
            <a:off x="5091113" y="4222750"/>
            <a:ext cx="219075" cy="146050"/>
          </a:xfrm>
          <a:custGeom>
            <a:avLst/>
            <a:gdLst>
              <a:gd name="T0" fmla="*/ 219075 w 138"/>
              <a:gd name="T1" fmla="*/ 146050 h 92"/>
              <a:gd name="T2" fmla="*/ 0 w 138"/>
              <a:gd name="T3" fmla="*/ 0 h 92"/>
              <a:gd name="T4" fmla="*/ 0 w 138"/>
              <a:gd name="T5" fmla="*/ 146050 h 92"/>
              <a:gd name="T6" fmla="*/ 219075 w 138"/>
              <a:gd name="T7" fmla="*/ 146050 h 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8" h="92">
                <a:moveTo>
                  <a:pt x="138" y="92"/>
                </a:moveTo>
                <a:lnTo>
                  <a:pt x="0" y="0"/>
                </a:lnTo>
                <a:lnTo>
                  <a:pt x="0" y="92"/>
                </a:lnTo>
                <a:lnTo>
                  <a:pt x="138" y="92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1768" name="Line 26"/>
          <p:cNvSpPr>
            <a:spLocks noChangeShapeType="1"/>
          </p:cNvSpPr>
          <p:nvPr/>
        </p:nvSpPr>
        <p:spPr bwMode="auto">
          <a:xfrm flipH="1">
            <a:off x="6088063" y="3243263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69" name="Line 27"/>
          <p:cNvSpPr>
            <a:spLocks noChangeShapeType="1"/>
          </p:cNvSpPr>
          <p:nvPr/>
        </p:nvSpPr>
        <p:spPr bwMode="auto">
          <a:xfrm flipH="1">
            <a:off x="6059488" y="3252788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70" name="Line 28"/>
          <p:cNvSpPr>
            <a:spLocks noChangeShapeType="1"/>
          </p:cNvSpPr>
          <p:nvPr/>
        </p:nvSpPr>
        <p:spPr bwMode="auto">
          <a:xfrm flipH="1">
            <a:off x="6030913" y="3262313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71" name="Line 29"/>
          <p:cNvSpPr>
            <a:spLocks noChangeShapeType="1"/>
          </p:cNvSpPr>
          <p:nvPr/>
        </p:nvSpPr>
        <p:spPr bwMode="auto">
          <a:xfrm flipH="1">
            <a:off x="6002338" y="3271838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72" name="Line 30"/>
          <p:cNvSpPr>
            <a:spLocks noChangeShapeType="1"/>
          </p:cNvSpPr>
          <p:nvPr/>
        </p:nvSpPr>
        <p:spPr bwMode="auto">
          <a:xfrm flipH="1">
            <a:off x="5973763" y="3281363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73" name="Line 31"/>
          <p:cNvSpPr>
            <a:spLocks noChangeShapeType="1"/>
          </p:cNvSpPr>
          <p:nvPr/>
        </p:nvSpPr>
        <p:spPr bwMode="auto">
          <a:xfrm flipH="1">
            <a:off x="5945188" y="3290888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74" name="Line 32"/>
          <p:cNvSpPr>
            <a:spLocks noChangeShapeType="1"/>
          </p:cNvSpPr>
          <p:nvPr/>
        </p:nvSpPr>
        <p:spPr bwMode="auto">
          <a:xfrm flipH="1">
            <a:off x="5916613" y="3300413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75" name="Line 33"/>
          <p:cNvSpPr>
            <a:spLocks noChangeShapeType="1"/>
          </p:cNvSpPr>
          <p:nvPr/>
        </p:nvSpPr>
        <p:spPr bwMode="auto">
          <a:xfrm flipH="1">
            <a:off x="5888038" y="3309938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76" name="Line 34"/>
          <p:cNvSpPr>
            <a:spLocks noChangeShapeType="1"/>
          </p:cNvSpPr>
          <p:nvPr/>
        </p:nvSpPr>
        <p:spPr bwMode="auto">
          <a:xfrm flipH="1">
            <a:off x="5857875" y="331946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77" name="Line 35"/>
          <p:cNvSpPr>
            <a:spLocks noChangeShapeType="1"/>
          </p:cNvSpPr>
          <p:nvPr/>
        </p:nvSpPr>
        <p:spPr bwMode="auto">
          <a:xfrm flipH="1">
            <a:off x="5829300" y="3328988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78" name="Line 36"/>
          <p:cNvSpPr>
            <a:spLocks noChangeShapeType="1"/>
          </p:cNvSpPr>
          <p:nvPr/>
        </p:nvSpPr>
        <p:spPr bwMode="auto">
          <a:xfrm flipH="1">
            <a:off x="5800725" y="33385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79" name="Line 37"/>
          <p:cNvSpPr>
            <a:spLocks noChangeShapeType="1"/>
          </p:cNvSpPr>
          <p:nvPr/>
        </p:nvSpPr>
        <p:spPr bwMode="auto">
          <a:xfrm flipH="1">
            <a:off x="5772150" y="3348038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80" name="Line 38"/>
          <p:cNvSpPr>
            <a:spLocks noChangeShapeType="1"/>
          </p:cNvSpPr>
          <p:nvPr/>
        </p:nvSpPr>
        <p:spPr bwMode="auto">
          <a:xfrm flipH="1">
            <a:off x="5743575" y="3357563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81" name="Line 39"/>
          <p:cNvSpPr>
            <a:spLocks noChangeShapeType="1"/>
          </p:cNvSpPr>
          <p:nvPr/>
        </p:nvSpPr>
        <p:spPr bwMode="auto">
          <a:xfrm flipH="1">
            <a:off x="5715000" y="3367088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82" name="Line 40"/>
          <p:cNvSpPr>
            <a:spLocks noChangeShapeType="1"/>
          </p:cNvSpPr>
          <p:nvPr/>
        </p:nvSpPr>
        <p:spPr bwMode="auto">
          <a:xfrm flipH="1">
            <a:off x="5686425" y="3376613"/>
            <a:ext cx="47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83" name="Line 41"/>
          <p:cNvSpPr>
            <a:spLocks noChangeShapeType="1"/>
          </p:cNvSpPr>
          <p:nvPr/>
        </p:nvSpPr>
        <p:spPr bwMode="auto">
          <a:xfrm flipH="1">
            <a:off x="5657850" y="3386138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84" name="Line 42"/>
          <p:cNvSpPr>
            <a:spLocks noChangeShapeType="1"/>
          </p:cNvSpPr>
          <p:nvPr/>
        </p:nvSpPr>
        <p:spPr bwMode="auto">
          <a:xfrm flipH="1">
            <a:off x="5629275" y="3395663"/>
            <a:ext cx="47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85" name="Line 43"/>
          <p:cNvSpPr>
            <a:spLocks noChangeShapeType="1"/>
          </p:cNvSpPr>
          <p:nvPr/>
        </p:nvSpPr>
        <p:spPr bwMode="auto">
          <a:xfrm flipH="1">
            <a:off x="5600700" y="3405188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86" name="Line 44"/>
          <p:cNvSpPr>
            <a:spLocks noChangeShapeType="1"/>
          </p:cNvSpPr>
          <p:nvPr/>
        </p:nvSpPr>
        <p:spPr bwMode="auto">
          <a:xfrm flipH="1">
            <a:off x="5572125" y="3416300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87" name="Line 45"/>
          <p:cNvSpPr>
            <a:spLocks noChangeShapeType="1"/>
          </p:cNvSpPr>
          <p:nvPr/>
        </p:nvSpPr>
        <p:spPr bwMode="auto">
          <a:xfrm flipH="1">
            <a:off x="5541963" y="3424238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88" name="Line 46"/>
          <p:cNvSpPr>
            <a:spLocks noChangeShapeType="1"/>
          </p:cNvSpPr>
          <p:nvPr/>
        </p:nvSpPr>
        <p:spPr bwMode="auto">
          <a:xfrm flipH="1">
            <a:off x="5513388" y="3435350"/>
            <a:ext cx="63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89" name="Line 47"/>
          <p:cNvSpPr>
            <a:spLocks noChangeShapeType="1"/>
          </p:cNvSpPr>
          <p:nvPr/>
        </p:nvSpPr>
        <p:spPr bwMode="auto">
          <a:xfrm flipH="1">
            <a:off x="5484813" y="3443288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90" name="Line 48"/>
          <p:cNvSpPr>
            <a:spLocks noChangeShapeType="1"/>
          </p:cNvSpPr>
          <p:nvPr/>
        </p:nvSpPr>
        <p:spPr bwMode="auto">
          <a:xfrm flipH="1">
            <a:off x="5456238" y="3454400"/>
            <a:ext cx="63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91" name="Line 49"/>
          <p:cNvSpPr>
            <a:spLocks noChangeShapeType="1"/>
          </p:cNvSpPr>
          <p:nvPr/>
        </p:nvSpPr>
        <p:spPr bwMode="auto">
          <a:xfrm flipH="1">
            <a:off x="5427663" y="3462338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92" name="Line 50"/>
          <p:cNvSpPr>
            <a:spLocks noChangeShapeType="1"/>
          </p:cNvSpPr>
          <p:nvPr/>
        </p:nvSpPr>
        <p:spPr bwMode="auto">
          <a:xfrm flipH="1">
            <a:off x="5399088" y="347345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93" name="Line 51"/>
          <p:cNvSpPr>
            <a:spLocks noChangeShapeType="1"/>
          </p:cNvSpPr>
          <p:nvPr/>
        </p:nvSpPr>
        <p:spPr bwMode="auto">
          <a:xfrm flipH="1">
            <a:off x="5370513" y="3481388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94" name="Freeform 52"/>
          <p:cNvSpPr>
            <a:spLocks/>
          </p:cNvSpPr>
          <p:nvPr/>
        </p:nvSpPr>
        <p:spPr bwMode="auto">
          <a:xfrm>
            <a:off x="5265738" y="3475038"/>
            <a:ext cx="92075" cy="58737"/>
          </a:xfrm>
          <a:custGeom>
            <a:avLst/>
            <a:gdLst>
              <a:gd name="T0" fmla="*/ 85725 w 58"/>
              <a:gd name="T1" fmla="*/ 15875 h 37"/>
              <a:gd name="T2" fmla="*/ 88900 w 58"/>
              <a:gd name="T3" fmla="*/ 19050 h 37"/>
              <a:gd name="T4" fmla="*/ 88900 w 58"/>
              <a:gd name="T5" fmla="*/ 22225 h 37"/>
              <a:gd name="T6" fmla="*/ 88900 w 58"/>
              <a:gd name="T7" fmla="*/ 25400 h 37"/>
              <a:gd name="T8" fmla="*/ 92075 w 58"/>
              <a:gd name="T9" fmla="*/ 28575 h 37"/>
              <a:gd name="T10" fmla="*/ 92075 w 58"/>
              <a:gd name="T11" fmla="*/ 33337 h 37"/>
              <a:gd name="T12" fmla="*/ 88900 w 58"/>
              <a:gd name="T13" fmla="*/ 36512 h 37"/>
              <a:gd name="T14" fmla="*/ 88900 w 58"/>
              <a:gd name="T15" fmla="*/ 39687 h 37"/>
              <a:gd name="T16" fmla="*/ 85725 w 58"/>
              <a:gd name="T17" fmla="*/ 41275 h 37"/>
              <a:gd name="T18" fmla="*/ 84138 w 58"/>
              <a:gd name="T19" fmla="*/ 44450 h 37"/>
              <a:gd name="T20" fmla="*/ 80963 w 58"/>
              <a:gd name="T21" fmla="*/ 47625 h 37"/>
              <a:gd name="T22" fmla="*/ 79375 w 58"/>
              <a:gd name="T23" fmla="*/ 50800 h 37"/>
              <a:gd name="T24" fmla="*/ 73025 w 58"/>
              <a:gd name="T25" fmla="*/ 52387 h 37"/>
              <a:gd name="T26" fmla="*/ 71438 w 58"/>
              <a:gd name="T27" fmla="*/ 55562 h 37"/>
              <a:gd name="T28" fmla="*/ 65088 w 58"/>
              <a:gd name="T29" fmla="*/ 57150 h 37"/>
              <a:gd name="T30" fmla="*/ 60325 w 58"/>
              <a:gd name="T31" fmla="*/ 57150 h 37"/>
              <a:gd name="T32" fmla="*/ 55563 w 58"/>
              <a:gd name="T33" fmla="*/ 58737 h 37"/>
              <a:gd name="T34" fmla="*/ 52388 w 58"/>
              <a:gd name="T35" fmla="*/ 58737 h 37"/>
              <a:gd name="T36" fmla="*/ 47625 w 58"/>
              <a:gd name="T37" fmla="*/ 58737 h 37"/>
              <a:gd name="T38" fmla="*/ 41275 w 58"/>
              <a:gd name="T39" fmla="*/ 58737 h 37"/>
              <a:gd name="T40" fmla="*/ 36513 w 58"/>
              <a:gd name="T41" fmla="*/ 58737 h 37"/>
              <a:gd name="T42" fmla="*/ 31750 w 58"/>
              <a:gd name="T43" fmla="*/ 57150 h 37"/>
              <a:gd name="T44" fmla="*/ 26988 w 58"/>
              <a:gd name="T45" fmla="*/ 57150 h 37"/>
              <a:gd name="T46" fmla="*/ 20638 w 58"/>
              <a:gd name="T47" fmla="*/ 55562 h 37"/>
              <a:gd name="T48" fmla="*/ 19050 w 58"/>
              <a:gd name="T49" fmla="*/ 53975 h 37"/>
              <a:gd name="T50" fmla="*/ 12700 w 58"/>
              <a:gd name="T51" fmla="*/ 52387 h 37"/>
              <a:gd name="T52" fmla="*/ 11113 w 58"/>
              <a:gd name="T53" fmla="*/ 47625 h 37"/>
              <a:gd name="T54" fmla="*/ 7938 w 58"/>
              <a:gd name="T55" fmla="*/ 46037 h 37"/>
              <a:gd name="T56" fmla="*/ 4763 w 58"/>
              <a:gd name="T57" fmla="*/ 42862 h 37"/>
              <a:gd name="T58" fmla="*/ 3175 w 58"/>
              <a:gd name="T59" fmla="*/ 39687 h 37"/>
              <a:gd name="T60" fmla="*/ 3175 w 58"/>
              <a:gd name="T61" fmla="*/ 36512 h 37"/>
              <a:gd name="T62" fmla="*/ 0 w 58"/>
              <a:gd name="T63" fmla="*/ 33337 h 37"/>
              <a:gd name="T64" fmla="*/ 0 w 58"/>
              <a:gd name="T65" fmla="*/ 28575 h 37"/>
              <a:gd name="T66" fmla="*/ 0 w 58"/>
              <a:gd name="T67" fmla="*/ 25400 h 37"/>
              <a:gd name="T68" fmla="*/ 3175 w 58"/>
              <a:gd name="T69" fmla="*/ 23812 h 37"/>
              <a:gd name="T70" fmla="*/ 3175 w 58"/>
              <a:gd name="T71" fmla="*/ 20637 h 37"/>
              <a:gd name="T72" fmla="*/ 4763 w 58"/>
              <a:gd name="T73" fmla="*/ 17462 h 37"/>
              <a:gd name="T74" fmla="*/ 7938 w 58"/>
              <a:gd name="T75" fmla="*/ 14287 h 37"/>
              <a:gd name="T76" fmla="*/ 11113 w 58"/>
              <a:gd name="T77" fmla="*/ 11112 h 37"/>
              <a:gd name="T78" fmla="*/ 12700 w 58"/>
              <a:gd name="T79" fmla="*/ 7937 h 37"/>
              <a:gd name="T80" fmla="*/ 15875 w 58"/>
              <a:gd name="T81" fmla="*/ 6350 h 37"/>
              <a:gd name="T82" fmla="*/ 20638 w 58"/>
              <a:gd name="T83" fmla="*/ 4762 h 37"/>
              <a:gd name="T84" fmla="*/ 26988 w 58"/>
              <a:gd name="T85" fmla="*/ 3175 h 37"/>
              <a:gd name="T86" fmla="*/ 28575 w 58"/>
              <a:gd name="T87" fmla="*/ 1587 h 37"/>
              <a:gd name="T88" fmla="*/ 34925 w 58"/>
              <a:gd name="T89" fmla="*/ 0 h 37"/>
              <a:gd name="T90" fmla="*/ 39688 w 58"/>
              <a:gd name="T91" fmla="*/ 0 h 37"/>
              <a:gd name="T92" fmla="*/ 44450 w 58"/>
              <a:gd name="T93" fmla="*/ 0 h 37"/>
              <a:gd name="T94" fmla="*/ 49213 w 58"/>
              <a:gd name="T95" fmla="*/ 0 h 37"/>
              <a:gd name="T96" fmla="*/ 55563 w 58"/>
              <a:gd name="T97" fmla="*/ 0 h 37"/>
              <a:gd name="T98" fmla="*/ 60325 w 58"/>
              <a:gd name="T99" fmla="*/ 1587 h 37"/>
              <a:gd name="T100" fmla="*/ 65088 w 58"/>
              <a:gd name="T101" fmla="*/ 1587 h 37"/>
              <a:gd name="T102" fmla="*/ 68263 w 58"/>
              <a:gd name="T103" fmla="*/ 3175 h 37"/>
              <a:gd name="T104" fmla="*/ 73025 w 58"/>
              <a:gd name="T105" fmla="*/ 4762 h 37"/>
              <a:gd name="T106" fmla="*/ 76200 w 58"/>
              <a:gd name="T107" fmla="*/ 7937 h 37"/>
              <a:gd name="T108" fmla="*/ 80963 w 58"/>
              <a:gd name="T109" fmla="*/ 9525 h 37"/>
              <a:gd name="T110" fmla="*/ 84138 w 58"/>
              <a:gd name="T111" fmla="*/ 14287 h 37"/>
              <a:gd name="T112" fmla="*/ 85725 w 58"/>
              <a:gd name="T113" fmla="*/ 15875 h 3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8" h="37">
                <a:moveTo>
                  <a:pt x="54" y="10"/>
                </a:moveTo>
                <a:lnTo>
                  <a:pt x="56" y="12"/>
                </a:lnTo>
                <a:lnTo>
                  <a:pt x="56" y="14"/>
                </a:lnTo>
                <a:lnTo>
                  <a:pt x="56" y="16"/>
                </a:lnTo>
                <a:lnTo>
                  <a:pt x="58" y="18"/>
                </a:lnTo>
                <a:lnTo>
                  <a:pt x="58" y="21"/>
                </a:lnTo>
                <a:lnTo>
                  <a:pt x="56" y="23"/>
                </a:lnTo>
                <a:lnTo>
                  <a:pt x="56" y="25"/>
                </a:lnTo>
                <a:lnTo>
                  <a:pt x="54" y="26"/>
                </a:lnTo>
                <a:lnTo>
                  <a:pt x="53" y="28"/>
                </a:lnTo>
                <a:lnTo>
                  <a:pt x="51" y="30"/>
                </a:lnTo>
                <a:lnTo>
                  <a:pt x="50" y="32"/>
                </a:lnTo>
                <a:lnTo>
                  <a:pt x="46" y="33"/>
                </a:lnTo>
                <a:lnTo>
                  <a:pt x="45" y="35"/>
                </a:lnTo>
                <a:lnTo>
                  <a:pt x="41" y="36"/>
                </a:lnTo>
                <a:lnTo>
                  <a:pt x="38" y="36"/>
                </a:lnTo>
                <a:lnTo>
                  <a:pt x="35" y="37"/>
                </a:lnTo>
                <a:lnTo>
                  <a:pt x="33" y="37"/>
                </a:lnTo>
                <a:lnTo>
                  <a:pt x="30" y="37"/>
                </a:lnTo>
                <a:lnTo>
                  <a:pt x="26" y="37"/>
                </a:lnTo>
                <a:lnTo>
                  <a:pt x="23" y="37"/>
                </a:lnTo>
                <a:lnTo>
                  <a:pt x="20" y="36"/>
                </a:lnTo>
                <a:lnTo>
                  <a:pt x="17" y="36"/>
                </a:lnTo>
                <a:lnTo>
                  <a:pt x="13" y="35"/>
                </a:lnTo>
                <a:lnTo>
                  <a:pt x="12" y="34"/>
                </a:lnTo>
                <a:lnTo>
                  <a:pt x="8" y="33"/>
                </a:lnTo>
                <a:lnTo>
                  <a:pt x="7" y="30"/>
                </a:lnTo>
                <a:lnTo>
                  <a:pt x="5" y="29"/>
                </a:lnTo>
                <a:lnTo>
                  <a:pt x="3" y="27"/>
                </a:lnTo>
                <a:lnTo>
                  <a:pt x="2" y="25"/>
                </a:lnTo>
                <a:lnTo>
                  <a:pt x="2" y="23"/>
                </a:lnTo>
                <a:lnTo>
                  <a:pt x="0" y="21"/>
                </a:lnTo>
                <a:lnTo>
                  <a:pt x="0" y="18"/>
                </a:lnTo>
                <a:lnTo>
                  <a:pt x="0" y="16"/>
                </a:lnTo>
                <a:lnTo>
                  <a:pt x="2" y="15"/>
                </a:lnTo>
                <a:lnTo>
                  <a:pt x="2" y="13"/>
                </a:lnTo>
                <a:lnTo>
                  <a:pt x="3" y="11"/>
                </a:lnTo>
                <a:lnTo>
                  <a:pt x="5" y="9"/>
                </a:lnTo>
                <a:lnTo>
                  <a:pt x="7" y="7"/>
                </a:lnTo>
                <a:lnTo>
                  <a:pt x="8" y="5"/>
                </a:lnTo>
                <a:lnTo>
                  <a:pt x="10" y="4"/>
                </a:lnTo>
                <a:lnTo>
                  <a:pt x="13" y="3"/>
                </a:lnTo>
                <a:lnTo>
                  <a:pt x="17" y="2"/>
                </a:lnTo>
                <a:lnTo>
                  <a:pt x="18" y="1"/>
                </a:lnTo>
                <a:lnTo>
                  <a:pt x="22" y="0"/>
                </a:lnTo>
                <a:lnTo>
                  <a:pt x="25" y="0"/>
                </a:lnTo>
                <a:lnTo>
                  <a:pt x="28" y="0"/>
                </a:lnTo>
                <a:lnTo>
                  <a:pt x="31" y="0"/>
                </a:lnTo>
                <a:lnTo>
                  <a:pt x="35" y="0"/>
                </a:lnTo>
                <a:lnTo>
                  <a:pt x="38" y="1"/>
                </a:lnTo>
                <a:lnTo>
                  <a:pt x="41" y="1"/>
                </a:lnTo>
                <a:lnTo>
                  <a:pt x="43" y="2"/>
                </a:lnTo>
                <a:lnTo>
                  <a:pt x="46" y="3"/>
                </a:lnTo>
                <a:lnTo>
                  <a:pt x="48" y="5"/>
                </a:lnTo>
                <a:lnTo>
                  <a:pt x="51" y="6"/>
                </a:lnTo>
                <a:lnTo>
                  <a:pt x="53" y="9"/>
                </a:lnTo>
                <a:lnTo>
                  <a:pt x="54" y="1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95" name="Line 53"/>
          <p:cNvSpPr>
            <a:spLocks noChangeShapeType="1"/>
          </p:cNvSpPr>
          <p:nvPr/>
        </p:nvSpPr>
        <p:spPr bwMode="auto">
          <a:xfrm flipV="1">
            <a:off x="4284663" y="4219575"/>
            <a:ext cx="1587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96" name="Line 54"/>
          <p:cNvSpPr>
            <a:spLocks noChangeShapeType="1"/>
          </p:cNvSpPr>
          <p:nvPr/>
        </p:nvSpPr>
        <p:spPr bwMode="auto">
          <a:xfrm flipV="1">
            <a:off x="4276725" y="4197350"/>
            <a:ext cx="1588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97" name="Line 55"/>
          <p:cNvSpPr>
            <a:spLocks noChangeShapeType="1"/>
          </p:cNvSpPr>
          <p:nvPr/>
        </p:nvSpPr>
        <p:spPr bwMode="auto">
          <a:xfrm flipV="1">
            <a:off x="4268788" y="4176713"/>
            <a:ext cx="1587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98" name="Line 56"/>
          <p:cNvSpPr>
            <a:spLocks noChangeShapeType="1"/>
          </p:cNvSpPr>
          <p:nvPr/>
        </p:nvSpPr>
        <p:spPr bwMode="auto">
          <a:xfrm flipV="1">
            <a:off x="4260850" y="4156075"/>
            <a:ext cx="1588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99" name="Line 57"/>
          <p:cNvSpPr>
            <a:spLocks noChangeShapeType="1"/>
          </p:cNvSpPr>
          <p:nvPr/>
        </p:nvSpPr>
        <p:spPr bwMode="auto">
          <a:xfrm flipV="1">
            <a:off x="4252913" y="4135438"/>
            <a:ext cx="1587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00" name="Line 58"/>
          <p:cNvSpPr>
            <a:spLocks noChangeShapeType="1"/>
          </p:cNvSpPr>
          <p:nvPr/>
        </p:nvSpPr>
        <p:spPr bwMode="auto">
          <a:xfrm flipV="1">
            <a:off x="4244975" y="4114800"/>
            <a:ext cx="1588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01" name="Line 59"/>
          <p:cNvSpPr>
            <a:spLocks noChangeShapeType="1"/>
          </p:cNvSpPr>
          <p:nvPr/>
        </p:nvSpPr>
        <p:spPr bwMode="auto">
          <a:xfrm flipV="1">
            <a:off x="4237038" y="4094163"/>
            <a:ext cx="1587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02" name="Line 60"/>
          <p:cNvSpPr>
            <a:spLocks noChangeShapeType="1"/>
          </p:cNvSpPr>
          <p:nvPr/>
        </p:nvSpPr>
        <p:spPr bwMode="auto">
          <a:xfrm flipV="1">
            <a:off x="4229100" y="4073525"/>
            <a:ext cx="1588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03" name="Line 61"/>
          <p:cNvSpPr>
            <a:spLocks noChangeShapeType="1"/>
          </p:cNvSpPr>
          <p:nvPr/>
        </p:nvSpPr>
        <p:spPr bwMode="auto">
          <a:xfrm flipV="1">
            <a:off x="4221163" y="4051300"/>
            <a:ext cx="1587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04" name="Line 62"/>
          <p:cNvSpPr>
            <a:spLocks noChangeShapeType="1"/>
          </p:cNvSpPr>
          <p:nvPr/>
        </p:nvSpPr>
        <p:spPr bwMode="auto">
          <a:xfrm flipV="1">
            <a:off x="4214813" y="4030663"/>
            <a:ext cx="1587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05" name="Line 63"/>
          <p:cNvSpPr>
            <a:spLocks noChangeShapeType="1"/>
          </p:cNvSpPr>
          <p:nvPr/>
        </p:nvSpPr>
        <p:spPr bwMode="auto">
          <a:xfrm flipV="1">
            <a:off x="4206875" y="4010025"/>
            <a:ext cx="1588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06" name="Line 64"/>
          <p:cNvSpPr>
            <a:spLocks noChangeShapeType="1"/>
          </p:cNvSpPr>
          <p:nvPr/>
        </p:nvSpPr>
        <p:spPr bwMode="auto">
          <a:xfrm flipV="1">
            <a:off x="4198938" y="3989388"/>
            <a:ext cx="1587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07" name="Line 65"/>
          <p:cNvSpPr>
            <a:spLocks noChangeShapeType="1"/>
          </p:cNvSpPr>
          <p:nvPr/>
        </p:nvSpPr>
        <p:spPr bwMode="auto">
          <a:xfrm flipV="1">
            <a:off x="4191000" y="3968750"/>
            <a:ext cx="1588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08" name="Line 66"/>
          <p:cNvSpPr>
            <a:spLocks noChangeShapeType="1"/>
          </p:cNvSpPr>
          <p:nvPr/>
        </p:nvSpPr>
        <p:spPr bwMode="auto">
          <a:xfrm flipV="1">
            <a:off x="4183063" y="3948113"/>
            <a:ext cx="1587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09" name="Line 67"/>
          <p:cNvSpPr>
            <a:spLocks noChangeShapeType="1"/>
          </p:cNvSpPr>
          <p:nvPr/>
        </p:nvSpPr>
        <p:spPr bwMode="auto">
          <a:xfrm flipV="1">
            <a:off x="4175125" y="3927475"/>
            <a:ext cx="1588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10" name="Line 68"/>
          <p:cNvSpPr>
            <a:spLocks noChangeShapeType="1"/>
          </p:cNvSpPr>
          <p:nvPr/>
        </p:nvSpPr>
        <p:spPr bwMode="auto">
          <a:xfrm flipV="1">
            <a:off x="4167188" y="3905250"/>
            <a:ext cx="1587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11" name="Line 69"/>
          <p:cNvSpPr>
            <a:spLocks noChangeShapeType="1"/>
          </p:cNvSpPr>
          <p:nvPr/>
        </p:nvSpPr>
        <p:spPr bwMode="auto">
          <a:xfrm flipV="1">
            <a:off x="4159250" y="3884613"/>
            <a:ext cx="1588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12" name="Line 70"/>
          <p:cNvSpPr>
            <a:spLocks noChangeShapeType="1"/>
          </p:cNvSpPr>
          <p:nvPr/>
        </p:nvSpPr>
        <p:spPr bwMode="auto">
          <a:xfrm flipV="1">
            <a:off x="4151313" y="3863975"/>
            <a:ext cx="1587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13" name="Freeform 71"/>
          <p:cNvSpPr>
            <a:spLocks/>
          </p:cNvSpPr>
          <p:nvPr/>
        </p:nvSpPr>
        <p:spPr bwMode="auto">
          <a:xfrm>
            <a:off x="4090988" y="3800475"/>
            <a:ext cx="92075" cy="60325"/>
          </a:xfrm>
          <a:custGeom>
            <a:avLst/>
            <a:gdLst>
              <a:gd name="T0" fmla="*/ 57150 w 58"/>
              <a:gd name="T1" fmla="*/ 58738 h 38"/>
              <a:gd name="T2" fmla="*/ 60325 w 58"/>
              <a:gd name="T3" fmla="*/ 58738 h 38"/>
              <a:gd name="T4" fmla="*/ 65088 w 58"/>
              <a:gd name="T5" fmla="*/ 57150 h 38"/>
              <a:gd name="T6" fmla="*/ 71438 w 58"/>
              <a:gd name="T7" fmla="*/ 55563 h 38"/>
              <a:gd name="T8" fmla="*/ 73025 w 58"/>
              <a:gd name="T9" fmla="*/ 53975 h 38"/>
              <a:gd name="T10" fmla="*/ 79375 w 58"/>
              <a:gd name="T11" fmla="*/ 50800 h 38"/>
              <a:gd name="T12" fmla="*/ 80963 w 58"/>
              <a:gd name="T13" fmla="*/ 47625 h 38"/>
              <a:gd name="T14" fmla="*/ 84138 w 58"/>
              <a:gd name="T15" fmla="*/ 46038 h 38"/>
              <a:gd name="T16" fmla="*/ 87313 w 58"/>
              <a:gd name="T17" fmla="*/ 42863 h 38"/>
              <a:gd name="T18" fmla="*/ 88900 w 58"/>
              <a:gd name="T19" fmla="*/ 39688 h 38"/>
              <a:gd name="T20" fmla="*/ 88900 w 58"/>
              <a:gd name="T21" fmla="*/ 36513 h 38"/>
              <a:gd name="T22" fmla="*/ 92075 w 58"/>
              <a:gd name="T23" fmla="*/ 31750 h 38"/>
              <a:gd name="T24" fmla="*/ 92075 w 58"/>
              <a:gd name="T25" fmla="*/ 28575 h 38"/>
              <a:gd name="T26" fmla="*/ 88900 w 58"/>
              <a:gd name="T27" fmla="*/ 25400 h 38"/>
              <a:gd name="T28" fmla="*/ 88900 w 58"/>
              <a:gd name="T29" fmla="*/ 22225 h 38"/>
              <a:gd name="T30" fmla="*/ 88900 w 58"/>
              <a:gd name="T31" fmla="*/ 20638 h 38"/>
              <a:gd name="T32" fmla="*/ 87313 w 58"/>
              <a:gd name="T33" fmla="*/ 17463 h 38"/>
              <a:gd name="T34" fmla="*/ 84138 w 58"/>
              <a:gd name="T35" fmla="*/ 12700 h 38"/>
              <a:gd name="T36" fmla="*/ 80963 w 58"/>
              <a:gd name="T37" fmla="*/ 11113 h 38"/>
              <a:gd name="T38" fmla="*/ 76200 w 58"/>
              <a:gd name="T39" fmla="*/ 7938 h 38"/>
              <a:gd name="T40" fmla="*/ 73025 w 58"/>
              <a:gd name="T41" fmla="*/ 6350 h 38"/>
              <a:gd name="T42" fmla="*/ 68263 w 58"/>
              <a:gd name="T43" fmla="*/ 4763 h 38"/>
              <a:gd name="T44" fmla="*/ 65088 w 58"/>
              <a:gd name="T45" fmla="*/ 3175 h 38"/>
              <a:gd name="T46" fmla="*/ 60325 w 58"/>
              <a:gd name="T47" fmla="*/ 1588 h 38"/>
              <a:gd name="T48" fmla="*/ 55563 w 58"/>
              <a:gd name="T49" fmla="*/ 1588 h 38"/>
              <a:gd name="T50" fmla="*/ 50800 w 58"/>
              <a:gd name="T51" fmla="*/ 0 h 38"/>
              <a:gd name="T52" fmla="*/ 44450 w 58"/>
              <a:gd name="T53" fmla="*/ 0 h 38"/>
              <a:gd name="T54" fmla="*/ 39688 w 58"/>
              <a:gd name="T55" fmla="*/ 1588 h 38"/>
              <a:gd name="T56" fmla="*/ 34925 w 58"/>
              <a:gd name="T57" fmla="*/ 1588 h 38"/>
              <a:gd name="T58" fmla="*/ 28575 w 58"/>
              <a:gd name="T59" fmla="*/ 1588 h 38"/>
              <a:gd name="T60" fmla="*/ 26988 w 58"/>
              <a:gd name="T61" fmla="*/ 3175 h 38"/>
              <a:gd name="T62" fmla="*/ 20638 w 58"/>
              <a:gd name="T63" fmla="*/ 4763 h 38"/>
              <a:gd name="T64" fmla="*/ 15875 w 58"/>
              <a:gd name="T65" fmla="*/ 6350 h 38"/>
              <a:gd name="T66" fmla="*/ 12700 w 58"/>
              <a:gd name="T67" fmla="*/ 9525 h 38"/>
              <a:gd name="T68" fmla="*/ 11113 w 58"/>
              <a:gd name="T69" fmla="*/ 11113 h 38"/>
              <a:gd name="T70" fmla="*/ 7938 w 58"/>
              <a:gd name="T71" fmla="*/ 14288 h 38"/>
              <a:gd name="T72" fmla="*/ 6350 w 58"/>
              <a:gd name="T73" fmla="*/ 17463 h 38"/>
              <a:gd name="T74" fmla="*/ 3175 w 58"/>
              <a:gd name="T75" fmla="*/ 20638 h 38"/>
              <a:gd name="T76" fmla="*/ 0 w 58"/>
              <a:gd name="T77" fmla="*/ 23813 h 38"/>
              <a:gd name="T78" fmla="*/ 0 w 58"/>
              <a:gd name="T79" fmla="*/ 26988 h 38"/>
              <a:gd name="T80" fmla="*/ 0 w 58"/>
              <a:gd name="T81" fmla="*/ 30163 h 38"/>
              <a:gd name="T82" fmla="*/ 0 w 58"/>
              <a:gd name="T83" fmla="*/ 34925 h 38"/>
              <a:gd name="T84" fmla="*/ 3175 w 58"/>
              <a:gd name="T85" fmla="*/ 38100 h 38"/>
              <a:gd name="T86" fmla="*/ 3175 w 58"/>
              <a:gd name="T87" fmla="*/ 41275 h 38"/>
              <a:gd name="T88" fmla="*/ 6350 w 58"/>
              <a:gd name="T89" fmla="*/ 42863 h 38"/>
              <a:gd name="T90" fmla="*/ 7938 w 58"/>
              <a:gd name="T91" fmla="*/ 46038 h 38"/>
              <a:gd name="T92" fmla="*/ 11113 w 58"/>
              <a:gd name="T93" fmla="*/ 49213 h 38"/>
              <a:gd name="T94" fmla="*/ 12700 w 58"/>
              <a:gd name="T95" fmla="*/ 50800 h 38"/>
              <a:gd name="T96" fmla="*/ 19050 w 58"/>
              <a:gd name="T97" fmla="*/ 53975 h 38"/>
              <a:gd name="T98" fmla="*/ 20638 w 58"/>
              <a:gd name="T99" fmla="*/ 55563 h 38"/>
              <a:gd name="T100" fmla="*/ 26988 w 58"/>
              <a:gd name="T101" fmla="*/ 57150 h 38"/>
              <a:gd name="T102" fmla="*/ 31750 w 58"/>
              <a:gd name="T103" fmla="*/ 58738 h 38"/>
              <a:gd name="T104" fmla="*/ 36513 w 58"/>
              <a:gd name="T105" fmla="*/ 60325 h 38"/>
              <a:gd name="T106" fmla="*/ 42863 w 58"/>
              <a:gd name="T107" fmla="*/ 60325 h 38"/>
              <a:gd name="T108" fmla="*/ 47625 w 58"/>
              <a:gd name="T109" fmla="*/ 60325 h 38"/>
              <a:gd name="T110" fmla="*/ 52388 w 58"/>
              <a:gd name="T111" fmla="*/ 60325 h 38"/>
              <a:gd name="T112" fmla="*/ 57150 w 58"/>
              <a:gd name="T113" fmla="*/ 58738 h 3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8" h="38">
                <a:moveTo>
                  <a:pt x="36" y="37"/>
                </a:moveTo>
                <a:lnTo>
                  <a:pt x="38" y="37"/>
                </a:lnTo>
                <a:lnTo>
                  <a:pt x="41" y="36"/>
                </a:lnTo>
                <a:lnTo>
                  <a:pt x="45" y="35"/>
                </a:lnTo>
                <a:lnTo>
                  <a:pt x="46" y="34"/>
                </a:lnTo>
                <a:lnTo>
                  <a:pt x="50" y="32"/>
                </a:lnTo>
                <a:lnTo>
                  <a:pt x="51" y="30"/>
                </a:lnTo>
                <a:lnTo>
                  <a:pt x="53" y="29"/>
                </a:lnTo>
                <a:lnTo>
                  <a:pt x="55" y="27"/>
                </a:lnTo>
                <a:lnTo>
                  <a:pt x="56" y="25"/>
                </a:lnTo>
                <a:lnTo>
                  <a:pt x="56" y="23"/>
                </a:lnTo>
                <a:lnTo>
                  <a:pt x="58" y="20"/>
                </a:lnTo>
                <a:lnTo>
                  <a:pt x="58" y="18"/>
                </a:lnTo>
                <a:lnTo>
                  <a:pt x="56" y="16"/>
                </a:lnTo>
                <a:lnTo>
                  <a:pt x="56" y="14"/>
                </a:lnTo>
                <a:lnTo>
                  <a:pt x="56" y="13"/>
                </a:lnTo>
                <a:lnTo>
                  <a:pt x="55" y="11"/>
                </a:lnTo>
                <a:lnTo>
                  <a:pt x="53" y="8"/>
                </a:lnTo>
                <a:lnTo>
                  <a:pt x="51" y="7"/>
                </a:lnTo>
                <a:lnTo>
                  <a:pt x="48" y="5"/>
                </a:lnTo>
                <a:lnTo>
                  <a:pt x="46" y="4"/>
                </a:lnTo>
                <a:lnTo>
                  <a:pt x="43" y="3"/>
                </a:lnTo>
                <a:lnTo>
                  <a:pt x="41" y="2"/>
                </a:lnTo>
                <a:lnTo>
                  <a:pt x="38" y="1"/>
                </a:lnTo>
                <a:lnTo>
                  <a:pt x="35" y="1"/>
                </a:lnTo>
                <a:lnTo>
                  <a:pt x="32" y="0"/>
                </a:lnTo>
                <a:lnTo>
                  <a:pt x="28" y="0"/>
                </a:lnTo>
                <a:lnTo>
                  <a:pt x="25" y="1"/>
                </a:lnTo>
                <a:lnTo>
                  <a:pt x="22" y="1"/>
                </a:lnTo>
                <a:lnTo>
                  <a:pt x="18" y="1"/>
                </a:lnTo>
                <a:lnTo>
                  <a:pt x="17" y="2"/>
                </a:lnTo>
                <a:lnTo>
                  <a:pt x="13" y="3"/>
                </a:lnTo>
                <a:lnTo>
                  <a:pt x="10" y="4"/>
                </a:lnTo>
                <a:lnTo>
                  <a:pt x="8" y="6"/>
                </a:lnTo>
                <a:lnTo>
                  <a:pt x="7" y="7"/>
                </a:lnTo>
                <a:lnTo>
                  <a:pt x="5" y="9"/>
                </a:lnTo>
                <a:lnTo>
                  <a:pt x="4" y="11"/>
                </a:lnTo>
                <a:lnTo>
                  <a:pt x="2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0" y="22"/>
                </a:lnTo>
                <a:lnTo>
                  <a:pt x="2" y="24"/>
                </a:lnTo>
                <a:lnTo>
                  <a:pt x="2" y="26"/>
                </a:lnTo>
                <a:lnTo>
                  <a:pt x="4" y="27"/>
                </a:lnTo>
                <a:lnTo>
                  <a:pt x="5" y="29"/>
                </a:lnTo>
                <a:lnTo>
                  <a:pt x="7" y="31"/>
                </a:lnTo>
                <a:lnTo>
                  <a:pt x="8" y="32"/>
                </a:lnTo>
                <a:lnTo>
                  <a:pt x="12" y="34"/>
                </a:lnTo>
                <a:lnTo>
                  <a:pt x="13" y="35"/>
                </a:lnTo>
                <a:lnTo>
                  <a:pt x="17" y="36"/>
                </a:lnTo>
                <a:lnTo>
                  <a:pt x="20" y="37"/>
                </a:lnTo>
                <a:lnTo>
                  <a:pt x="23" y="38"/>
                </a:lnTo>
                <a:lnTo>
                  <a:pt x="27" y="38"/>
                </a:lnTo>
                <a:lnTo>
                  <a:pt x="30" y="38"/>
                </a:lnTo>
                <a:lnTo>
                  <a:pt x="33" y="38"/>
                </a:lnTo>
                <a:lnTo>
                  <a:pt x="36" y="37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030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Collaboration Diagrams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5029200"/>
          </a:xfrm>
        </p:spPr>
        <p:txBody>
          <a:bodyPr/>
          <a:lstStyle/>
          <a:p>
            <a:r>
              <a:rPr lang="en-US" smtClean="0"/>
              <a:t>Illustrating Conditional messages</a:t>
            </a:r>
            <a:endParaRPr lang="en-US" sz="1800" smtClean="0"/>
          </a:p>
          <a:p>
            <a:pPr lvl="1"/>
            <a:r>
              <a:rPr lang="en-US" smtClean="0">
                <a:latin typeface="Arial" pitchFamily="34" charset="0"/>
              </a:rPr>
              <a:t>A conditional message is shown by following a sequence number with a conditional clause in square brackets.</a:t>
            </a:r>
          </a:p>
          <a:p>
            <a:pPr lvl="1"/>
            <a:r>
              <a:rPr lang="en-US" smtClean="0">
                <a:latin typeface="Arial" pitchFamily="34" charset="0"/>
              </a:rPr>
              <a:t>The message is only sent if the clause evaluates to true.</a:t>
            </a:r>
            <a:endParaRPr lang="en-US" sz="1600" smtClean="0">
              <a:latin typeface="Arial" pitchFamily="34" charset="0"/>
            </a:endParaRPr>
          </a:p>
          <a:p>
            <a:pPr lvl="2"/>
            <a:endParaRPr lang="en-US" sz="1600" smtClean="0">
              <a:latin typeface="Arial" pitchFamily="34" charset="0"/>
            </a:endParaRPr>
          </a:p>
          <a:p>
            <a:pPr lvl="2"/>
            <a:endParaRPr lang="en-US" sz="1600" smtClean="0">
              <a:latin typeface="Arial" pitchFamily="34" charset="0"/>
            </a:endParaRPr>
          </a:p>
          <a:p>
            <a:pPr lvl="2"/>
            <a:endParaRPr lang="en-US" sz="1600" smtClean="0">
              <a:latin typeface="Arial" pitchFamily="34" charset="0"/>
            </a:endParaRPr>
          </a:p>
          <a:p>
            <a:pPr lvl="2"/>
            <a:endParaRPr lang="en-US" sz="1600" smtClean="0">
              <a:latin typeface="Arial" pitchFamily="34" charset="0"/>
            </a:endParaRPr>
          </a:p>
          <a:p>
            <a:pPr lvl="2"/>
            <a:endParaRPr lang="en-US" sz="1600" smtClean="0">
              <a:latin typeface="Arial" pitchFamily="34" charset="0"/>
            </a:endParaRPr>
          </a:p>
          <a:p>
            <a:pPr lvl="2"/>
            <a:endParaRPr lang="en-US" sz="1600" smtClean="0">
              <a:latin typeface="Arial" pitchFamily="34" charset="0"/>
            </a:endParaRPr>
          </a:p>
          <a:p>
            <a:pPr lvl="2"/>
            <a:endParaRPr lang="en-US" sz="1600" smtClean="0">
              <a:latin typeface="Arial" pitchFamily="34" charset="0"/>
            </a:endParaRPr>
          </a:p>
          <a:p>
            <a:pPr lvl="1"/>
            <a:endParaRPr lang="en-US" sz="1600" smtClean="0">
              <a:latin typeface="Arial" pitchFamily="34" charset="0"/>
            </a:endParaRPr>
          </a:p>
          <a:p>
            <a:pPr lvl="2"/>
            <a:endParaRPr lang="en-US" sz="1600" i="1" smtClean="0">
              <a:latin typeface="Arial" pitchFamily="34" charset="0"/>
            </a:endParaRPr>
          </a:p>
          <a:p>
            <a:pPr lvl="1"/>
            <a:endParaRPr lang="en-US" sz="1600" i="1" smtClean="0">
              <a:latin typeface="Arial" pitchFamily="34" charset="0"/>
            </a:endParaRPr>
          </a:p>
          <a:p>
            <a:pPr lvl="1"/>
            <a:endParaRPr lang="en-US" sz="1600" smtClean="0">
              <a:latin typeface="Arial" pitchFamily="34" charset="0"/>
            </a:endParaRPr>
          </a:p>
          <a:p>
            <a:pPr lvl="1"/>
            <a:endParaRPr lang="en-US" smtClean="0">
              <a:latin typeface="Arial" pitchFamily="34" charset="0"/>
            </a:endParaRPr>
          </a:p>
        </p:txBody>
      </p:sp>
      <p:sp>
        <p:nvSpPr>
          <p:cNvPr id="36868" name="Freeform 5"/>
          <p:cNvSpPr>
            <a:spLocks/>
          </p:cNvSpPr>
          <p:nvPr/>
        </p:nvSpPr>
        <p:spPr bwMode="auto">
          <a:xfrm>
            <a:off x="2938463" y="4476750"/>
            <a:ext cx="3105150" cy="1588"/>
          </a:xfrm>
          <a:custGeom>
            <a:avLst/>
            <a:gdLst>
              <a:gd name="T0" fmla="*/ 0 w 1956"/>
              <a:gd name="T1" fmla="*/ 0 h 1588"/>
              <a:gd name="T2" fmla="*/ 1552575 w 1956"/>
              <a:gd name="T3" fmla="*/ 0 h 1588"/>
              <a:gd name="T4" fmla="*/ 3105150 w 1956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56" h="1588">
                <a:moveTo>
                  <a:pt x="0" y="0"/>
                </a:moveTo>
                <a:lnTo>
                  <a:pt x="978" y="0"/>
                </a:lnTo>
                <a:lnTo>
                  <a:pt x="1956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3708400" y="4183063"/>
            <a:ext cx="1489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 Narrow" pitchFamily="34" charset="0"/>
              </a:rPr>
              <a:t>1: [new sale]  create()</a:t>
            </a:r>
            <a:endParaRPr lang="en-US" b="1">
              <a:latin typeface="Arial Narrow" pitchFamily="34" charset="0"/>
            </a:endParaRPr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1635125" y="4230688"/>
            <a:ext cx="1303338" cy="492125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2017713" y="4371975"/>
            <a:ext cx="4445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u="sng">
                <a:solidFill>
                  <a:srgbClr val="000000"/>
                </a:solidFill>
                <a:latin typeface="Arial Narrow" pitchFamily="34" charset="0"/>
              </a:rPr>
              <a:t>:POST</a:t>
            </a:r>
            <a:endParaRPr lang="en-US" b="1">
              <a:latin typeface="Arial Narrow" pitchFamily="34" charset="0"/>
            </a:endParaRP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6043613" y="4230688"/>
            <a:ext cx="1303337" cy="492125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6873" name="Rectangle 10"/>
          <p:cNvSpPr>
            <a:spLocks noChangeArrowheads="1"/>
          </p:cNvSpPr>
          <p:nvPr/>
        </p:nvSpPr>
        <p:spPr bwMode="auto">
          <a:xfrm>
            <a:off x="6489700" y="4371975"/>
            <a:ext cx="349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u="sng">
                <a:solidFill>
                  <a:srgbClr val="000000"/>
                </a:solidFill>
                <a:latin typeface="Arial Narrow" pitchFamily="34" charset="0"/>
              </a:rPr>
              <a:t>:Sale</a:t>
            </a:r>
            <a:endParaRPr lang="en-US" b="1">
              <a:latin typeface="Arial Narrow" pitchFamily="34" charset="0"/>
            </a:endParaRPr>
          </a:p>
        </p:txBody>
      </p:sp>
      <p:sp>
        <p:nvSpPr>
          <p:cNvPr id="36874" name="Rectangle 11"/>
          <p:cNvSpPr>
            <a:spLocks noChangeArrowheads="1"/>
          </p:cNvSpPr>
          <p:nvPr/>
        </p:nvSpPr>
        <p:spPr bwMode="auto">
          <a:xfrm>
            <a:off x="5894388" y="5951538"/>
            <a:ext cx="1603375" cy="488950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6875" name="Rectangle 12"/>
          <p:cNvSpPr>
            <a:spLocks noChangeArrowheads="1"/>
          </p:cNvSpPr>
          <p:nvPr/>
        </p:nvSpPr>
        <p:spPr bwMode="auto">
          <a:xfrm>
            <a:off x="6102350" y="6089650"/>
            <a:ext cx="1031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u="sng">
                <a:solidFill>
                  <a:srgbClr val="000000"/>
                </a:solidFill>
                <a:latin typeface="Arial Narrow" pitchFamily="34" charset="0"/>
              </a:rPr>
              <a:t>:SalesLineItem</a:t>
            </a:r>
            <a:endParaRPr lang="en-US" b="1">
              <a:latin typeface="Arial Narrow" pitchFamily="34" charset="0"/>
            </a:endParaRPr>
          </a:p>
        </p:txBody>
      </p:sp>
      <p:sp>
        <p:nvSpPr>
          <p:cNvPr id="36876" name="Freeform 13"/>
          <p:cNvSpPr>
            <a:spLocks/>
          </p:cNvSpPr>
          <p:nvPr/>
        </p:nvSpPr>
        <p:spPr bwMode="auto">
          <a:xfrm>
            <a:off x="6696075" y="4722813"/>
            <a:ext cx="1588" cy="1228725"/>
          </a:xfrm>
          <a:custGeom>
            <a:avLst/>
            <a:gdLst>
              <a:gd name="T0" fmla="*/ 0 w 1588"/>
              <a:gd name="T1" fmla="*/ 0 h 774"/>
              <a:gd name="T2" fmla="*/ 0 w 1588"/>
              <a:gd name="T3" fmla="*/ 612775 h 774"/>
              <a:gd name="T4" fmla="*/ 0 w 1588"/>
              <a:gd name="T5" fmla="*/ 1228725 h 7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774">
                <a:moveTo>
                  <a:pt x="0" y="0"/>
                </a:moveTo>
                <a:lnTo>
                  <a:pt x="0" y="386"/>
                </a:lnTo>
                <a:lnTo>
                  <a:pt x="0" y="774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877" name="Rectangle 14"/>
          <p:cNvSpPr>
            <a:spLocks noChangeArrowheads="1"/>
          </p:cNvSpPr>
          <p:nvPr/>
        </p:nvSpPr>
        <p:spPr bwMode="auto">
          <a:xfrm>
            <a:off x="5303838" y="5165725"/>
            <a:ext cx="822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 Narrow" pitchFamily="34" charset="0"/>
              </a:rPr>
              <a:t>1.1: create()</a:t>
            </a:r>
            <a:endParaRPr lang="en-US" b="1">
              <a:latin typeface="Arial Narrow" pitchFamily="34" charset="0"/>
            </a:endParaRPr>
          </a:p>
        </p:txBody>
      </p:sp>
      <p:sp>
        <p:nvSpPr>
          <p:cNvPr id="36878" name="Line 15"/>
          <p:cNvSpPr>
            <a:spLocks noChangeShapeType="1"/>
          </p:cNvSpPr>
          <p:nvPr/>
        </p:nvSpPr>
        <p:spPr bwMode="auto">
          <a:xfrm flipV="1">
            <a:off x="2287588" y="3690938"/>
            <a:ext cx="1587" cy="5397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879" name="Rectangle 16"/>
          <p:cNvSpPr>
            <a:spLocks noChangeArrowheads="1"/>
          </p:cNvSpPr>
          <p:nvPr/>
        </p:nvSpPr>
        <p:spPr bwMode="auto">
          <a:xfrm>
            <a:off x="2503488" y="3798888"/>
            <a:ext cx="479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 Narrow" pitchFamily="34" charset="0"/>
              </a:rPr>
              <a:t>msg1()</a:t>
            </a:r>
            <a:endParaRPr lang="en-US" b="1">
              <a:latin typeface="Arial Narrow" pitchFamily="34" charset="0"/>
            </a:endParaRPr>
          </a:p>
        </p:txBody>
      </p:sp>
      <p:sp>
        <p:nvSpPr>
          <p:cNvPr id="36880" name="Line 17"/>
          <p:cNvSpPr>
            <a:spLocks noChangeShapeType="1"/>
          </p:cNvSpPr>
          <p:nvPr/>
        </p:nvSpPr>
        <p:spPr bwMode="auto">
          <a:xfrm>
            <a:off x="3390900" y="3741738"/>
            <a:ext cx="1588" cy="1936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881" name="Freeform 18"/>
          <p:cNvSpPr>
            <a:spLocks/>
          </p:cNvSpPr>
          <p:nvPr/>
        </p:nvSpPr>
        <p:spPr bwMode="auto">
          <a:xfrm>
            <a:off x="3352800" y="3924300"/>
            <a:ext cx="74613" cy="109538"/>
          </a:xfrm>
          <a:custGeom>
            <a:avLst/>
            <a:gdLst>
              <a:gd name="T0" fmla="*/ 0 w 47"/>
              <a:gd name="T1" fmla="*/ 0 h 69"/>
              <a:gd name="T2" fmla="*/ 38100 w 47"/>
              <a:gd name="T3" fmla="*/ 109538 h 69"/>
              <a:gd name="T4" fmla="*/ 74613 w 47"/>
              <a:gd name="T5" fmla="*/ 0 h 69"/>
              <a:gd name="T6" fmla="*/ 0 w 47"/>
              <a:gd name="T7" fmla="*/ 0 h 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" h="69">
                <a:moveTo>
                  <a:pt x="0" y="0"/>
                </a:moveTo>
                <a:lnTo>
                  <a:pt x="24" y="69"/>
                </a:lnTo>
                <a:lnTo>
                  <a:pt x="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882" name="Line 19"/>
          <p:cNvSpPr>
            <a:spLocks noChangeShapeType="1"/>
          </p:cNvSpPr>
          <p:nvPr/>
        </p:nvSpPr>
        <p:spPr bwMode="auto">
          <a:xfrm>
            <a:off x="5543550" y="4279900"/>
            <a:ext cx="198438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883" name="Freeform 20"/>
          <p:cNvSpPr>
            <a:spLocks/>
          </p:cNvSpPr>
          <p:nvPr/>
        </p:nvSpPr>
        <p:spPr bwMode="auto">
          <a:xfrm>
            <a:off x="5730875" y="4243388"/>
            <a:ext cx="112713" cy="74612"/>
          </a:xfrm>
          <a:custGeom>
            <a:avLst/>
            <a:gdLst>
              <a:gd name="T0" fmla="*/ 0 w 71"/>
              <a:gd name="T1" fmla="*/ 74612 h 47"/>
              <a:gd name="T2" fmla="*/ 112713 w 71"/>
              <a:gd name="T3" fmla="*/ 36512 h 47"/>
              <a:gd name="T4" fmla="*/ 0 w 71"/>
              <a:gd name="T5" fmla="*/ 0 h 47"/>
              <a:gd name="T6" fmla="*/ 0 w 71"/>
              <a:gd name="T7" fmla="*/ 74612 h 4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1" h="47">
                <a:moveTo>
                  <a:pt x="0" y="47"/>
                </a:moveTo>
                <a:lnTo>
                  <a:pt x="71" y="23"/>
                </a:lnTo>
                <a:lnTo>
                  <a:pt x="0" y="0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884" name="Line 21"/>
          <p:cNvSpPr>
            <a:spLocks noChangeShapeType="1"/>
          </p:cNvSpPr>
          <p:nvPr/>
        </p:nvSpPr>
        <p:spPr bwMode="auto">
          <a:xfrm>
            <a:off x="6043613" y="5362575"/>
            <a:ext cx="1587" cy="1936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885" name="Freeform 22"/>
          <p:cNvSpPr>
            <a:spLocks/>
          </p:cNvSpPr>
          <p:nvPr/>
        </p:nvSpPr>
        <p:spPr bwMode="auto">
          <a:xfrm>
            <a:off x="6007100" y="5545138"/>
            <a:ext cx="74613" cy="109537"/>
          </a:xfrm>
          <a:custGeom>
            <a:avLst/>
            <a:gdLst>
              <a:gd name="T0" fmla="*/ 0 w 47"/>
              <a:gd name="T1" fmla="*/ 0 h 69"/>
              <a:gd name="T2" fmla="*/ 36513 w 47"/>
              <a:gd name="T3" fmla="*/ 109537 h 69"/>
              <a:gd name="T4" fmla="*/ 74613 w 47"/>
              <a:gd name="T5" fmla="*/ 0 h 69"/>
              <a:gd name="T6" fmla="*/ 0 w 47"/>
              <a:gd name="T7" fmla="*/ 0 h 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" h="69">
                <a:moveTo>
                  <a:pt x="0" y="0"/>
                </a:moveTo>
                <a:lnTo>
                  <a:pt x="23" y="69"/>
                </a:lnTo>
                <a:lnTo>
                  <a:pt x="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886" name="Rectangle 23"/>
          <p:cNvSpPr>
            <a:spLocks noChangeArrowheads="1"/>
          </p:cNvSpPr>
          <p:nvPr/>
        </p:nvSpPr>
        <p:spPr bwMode="auto">
          <a:xfrm>
            <a:off x="4240213" y="3052763"/>
            <a:ext cx="3005137" cy="492125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6887" name="Rectangle 24"/>
          <p:cNvSpPr>
            <a:spLocks noChangeArrowheads="1"/>
          </p:cNvSpPr>
          <p:nvPr/>
        </p:nvSpPr>
        <p:spPr bwMode="auto">
          <a:xfrm>
            <a:off x="4327525" y="3194050"/>
            <a:ext cx="212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 Narrow" pitchFamily="34" charset="0"/>
              </a:rPr>
              <a:t>conditional message, with test</a:t>
            </a:r>
            <a:endParaRPr lang="en-US" b="1">
              <a:latin typeface="Arial Narrow" pitchFamily="34" charset="0"/>
            </a:endParaRPr>
          </a:p>
        </p:txBody>
      </p:sp>
      <p:sp>
        <p:nvSpPr>
          <p:cNvPr id="36888" name="Freeform 25"/>
          <p:cNvSpPr>
            <a:spLocks/>
          </p:cNvSpPr>
          <p:nvPr/>
        </p:nvSpPr>
        <p:spPr bwMode="auto">
          <a:xfrm>
            <a:off x="7021513" y="3052763"/>
            <a:ext cx="223837" cy="220662"/>
          </a:xfrm>
          <a:custGeom>
            <a:avLst/>
            <a:gdLst>
              <a:gd name="T0" fmla="*/ 0 w 141"/>
              <a:gd name="T1" fmla="*/ 0 h 139"/>
              <a:gd name="T2" fmla="*/ 223837 w 141"/>
              <a:gd name="T3" fmla="*/ 220662 h 139"/>
              <a:gd name="T4" fmla="*/ 223837 w 141"/>
              <a:gd name="T5" fmla="*/ 0 h 139"/>
              <a:gd name="T6" fmla="*/ 0 w 141"/>
              <a:gd name="T7" fmla="*/ 0 h 1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1" h="139">
                <a:moveTo>
                  <a:pt x="0" y="0"/>
                </a:moveTo>
                <a:lnTo>
                  <a:pt x="141" y="139"/>
                </a:lnTo>
                <a:lnTo>
                  <a:pt x="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6889" name="Freeform 26"/>
          <p:cNvSpPr>
            <a:spLocks/>
          </p:cNvSpPr>
          <p:nvPr/>
        </p:nvSpPr>
        <p:spPr bwMode="auto">
          <a:xfrm>
            <a:off x="7021513" y="3052763"/>
            <a:ext cx="223837" cy="220662"/>
          </a:xfrm>
          <a:custGeom>
            <a:avLst/>
            <a:gdLst>
              <a:gd name="T0" fmla="*/ 223837 w 141"/>
              <a:gd name="T1" fmla="*/ 220662 h 139"/>
              <a:gd name="T2" fmla="*/ 0 w 141"/>
              <a:gd name="T3" fmla="*/ 0 h 139"/>
              <a:gd name="T4" fmla="*/ 0 w 141"/>
              <a:gd name="T5" fmla="*/ 220662 h 139"/>
              <a:gd name="T6" fmla="*/ 223837 w 141"/>
              <a:gd name="T7" fmla="*/ 220662 h 1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1" h="139">
                <a:moveTo>
                  <a:pt x="141" y="139"/>
                </a:moveTo>
                <a:lnTo>
                  <a:pt x="0" y="0"/>
                </a:lnTo>
                <a:lnTo>
                  <a:pt x="0" y="139"/>
                </a:lnTo>
                <a:lnTo>
                  <a:pt x="141" y="139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6890" name="Line 27"/>
          <p:cNvSpPr>
            <a:spLocks noChangeShapeType="1"/>
          </p:cNvSpPr>
          <p:nvPr/>
        </p:nvSpPr>
        <p:spPr bwMode="auto">
          <a:xfrm flipH="1">
            <a:off x="4991100" y="3544888"/>
            <a:ext cx="317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891" name="Line 28"/>
          <p:cNvSpPr>
            <a:spLocks noChangeShapeType="1"/>
          </p:cNvSpPr>
          <p:nvPr/>
        </p:nvSpPr>
        <p:spPr bwMode="auto">
          <a:xfrm flipH="1">
            <a:off x="4968875" y="3565525"/>
            <a:ext cx="317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892" name="Line 29"/>
          <p:cNvSpPr>
            <a:spLocks noChangeShapeType="1"/>
          </p:cNvSpPr>
          <p:nvPr/>
        </p:nvSpPr>
        <p:spPr bwMode="auto">
          <a:xfrm flipH="1">
            <a:off x="4948238" y="3587750"/>
            <a:ext cx="31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893" name="Line 30"/>
          <p:cNvSpPr>
            <a:spLocks noChangeShapeType="1"/>
          </p:cNvSpPr>
          <p:nvPr/>
        </p:nvSpPr>
        <p:spPr bwMode="auto">
          <a:xfrm flipH="1">
            <a:off x="4927600" y="3608388"/>
            <a:ext cx="158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894" name="Line 31"/>
          <p:cNvSpPr>
            <a:spLocks noChangeShapeType="1"/>
          </p:cNvSpPr>
          <p:nvPr/>
        </p:nvSpPr>
        <p:spPr bwMode="auto">
          <a:xfrm flipH="1">
            <a:off x="4905375" y="3629025"/>
            <a:ext cx="317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895" name="Line 32"/>
          <p:cNvSpPr>
            <a:spLocks noChangeShapeType="1"/>
          </p:cNvSpPr>
          <p:nvPr/>
        </p:nvSpPr>
        <p:spPr bwMode="auto">
          <a:xfrm flipH="1">
            <a:off x="4884738" y="3649663"/>
            <a:ext cx="1587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896" name="Line 33"/>
          <p:cNvSpPr>
            <a:spLocks noChangeShapeType="1"/>
          </p:cNvSpPr>
          <p:nvPr/>
        </p:nvSpPr>
        <p:spPr bwMode="auto">
          <a:xfrm flipH="1">
            <a:off x="4862513" y="3670300"/>
            <a:ext cx="317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897" name="Line 34"/>
          <p:cNvSpPr>
            <a:spLocks noChangeShapeType="1"/>
          </p:cNvSpPr>
          <p:nvPr/>
        </p:nvSpPr>
        <p:spPr bwMode="auto">
          <a:xfrm flipH="1">
            <a:off x="4841875" y="3690938"/>
            <a:ext cx="1588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898" name="Line 35"/>
          <p:cNvSpPr>
            <a:spLocks noChangeShapeType="1"/>
          </p:cNvSpPr>
          <p:nvPr/>
        </p:nvSpPr>
        <p:spPr bwMode="auto">
          <a:xfrm flipH="1">
            <a:off x="4819650" y="3713163"/>
            <a:ext cx="31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899" name="Line 36"/>
          <p:cNvSpPr>
            <a:spLocks noChangeShapeType="1"/>
          </p:cNvSpPr>
          <p:nvPr/>
        </p:nvSpPr>
        <p:spPr bwMode="auto">
          <a:xfrm flipH="1">
            <a:off x="4799013" y="3733800"/>
            <a:ext cx="1587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900" name="Line 37"/>
          <p:cNvSpPr>
            <a:spLocks noChangeShapeType="1"/>
          </p:cNvSpPr>
          <p:nvPr/>
        </p:nvSpPr>
        <p:spPr bwMode="auto">
          <a:xfrm flipH="1">
            <a:off x="4776788" y="3754438"/>
            <a:ext cx="317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901" name="Line 38"/>
          <p:cNvSpPr>
            <a:spLocks noChangeShapeType="1"/>
          </p:cNvSpPr>
          <p:nvPr/>
        </p:nvSpPr>
        <p:spPr bwMode="auto">
          <a:xfrm flipH="1">
            <a:off x="4756150" y="3775075"/>
            <a:ext cx="1588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902" name="Line 39"/>
          <p:cNvSpPr>
            <a:spLocks noChangeShapeType="1"/>
          </p:cNvSpPr>
          <p:nvPr/>
        </p:nvSpPr>
        <p:spPr bwMode="auto">
          <a:xfrm flipH="1">
            <a:off x="4733925" y="3795713"/>
            <a:ext cx="317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903" name="Line 40"/>
          <p:cNvSpPr>
            <a:spLocks noChangeShapeType="1"/>
          </p:cNvSpPr>
          <p:nvPr/>
        </p:nvSpPr>
        <p:spPr bwMode="auto">
          <a:xfrm flipH="1">
            <a:off x="4713288" y="3817938"/>
            <a:ext cx="31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904" name="Line 41"/>
          <p:cNvSpPr>
            <a:spLocks noChangeShapeType="1"/>
          </p:cNvSpPr>
          <p:nvPr/>
        </p:nvSpPr>
        <p:spPr bwMode="auto">
          <a:xfrm flipH="1">
            <a:off x="4691063" y="3838575"/>
            <a:ext cx="31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905" name="Line 42"/>
          <p:cNvSpPr>
            <a:spLocks noChangeShapeType="1"/>
          </p:cNvSpPr>
          <p:nvPr/>
        </p:nvSpPr>
        <p:spPr bwMode="auto">
          <a:xfrm flipH="1">
            <a:off x="4670425" y="3859213"/>
            <a:ext cx="317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906" name="Line 43"/>
          <p:cNvSpPr>
            <a:spLocks noChangeShapeType="1"/>
          </p:cNvSpPr>
          <p:nvPr/>
        </p:nvSpPr>
        <p:spPr bwMode="auto">
          <a:xfrm flipH="1">
            <a:off x="4648200" y="3879850"/>
            <a:ext cx="317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907" name="Line 44"/>
          <p:cNvSpPr>
            <a:spLocks noChangeShapeType="1"/>
          </p:cNvSpPr>
          <p:nvPr/>
        </p:nvSpPr>
        <p:spPr bwMode="auto">
          <a:xfrm flipH="1">
            <a:off x="4627563" y="3900488"/>
            <a:ext cx="317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908" name="Line 45"/>
          <p:cNvSpPr>
            <a:spLocks noChangeShapeType="1"/>
          </p:cNvSpPr>
          <p:nvPr/>
        </p:nvSpPr>
        <p:spPr bwMode="auto">
          <a:xfrm flipH="1">
            <a:off x="4606925" y="3922713"/>
            <a:ext cx="158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909" name="Line 46"/>
          <p:cNvSpPr>
            <a:spLocks noChangeShapeType="1"/>
          </p:cNvSpPr>
          <p:nvPr/>
        </p:nvSpPr>
        <p:spPr bwMode="auto">
          <a:xfrm flipH="1">
            <a:off x="4584700" y="3943350"/>
            <a:ext cx="31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910" name="Line 47"/>
          <p:cNvSpPr>
            <a:spLocks noChangeShapeType="1"/>
          </p:cNvSpPr>
          <p:nvPr/>
        </p:nvSpPr>
        <p:spPr bwMode="auto">
          <a:xfrm flipH="1">
            <a:off x="4564063" y="3963988"/>
            <a:ext cx="1587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911" name="Line 48"/>
          <p:cNvSpPr>
            <a:spLocks noChangeShapeType="1"/>
          </p:cNvSpPr>
          <p:nvPr/>
        </p:nvSpPr>
        <p:spPr bwMode="auto">
          <a:xfrm flipH="1">
            <a:off x="4541838" y="3984625"/>
            <a:ext cx="317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912" name="Line 49"/>
          <p:cNvSpPr>
            <a:spLocks noChangeShapeType="1"/>
          </p:cNvSpPr>
          <p:nvPr/>
        </p:nvSpPr>
        <p:spPr bwMode="auto">
          <a:xfrm flipH="1">
            <a:off x="4521200" y="4005263"/>
            <a:ext cx="1588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913" name="Line 50"/>
          <p:cNvSpPr>
            <a:spLocks noChangeShapeType="1"/>
          </p:cNvSpPr>
          <p:nvPr/>
        </p:nvSpPr>
        <p:spPr bwMode="auto">
          <a:xfrm flipH="1">
            <a:off x="4498975" y="4027488"/>
            <a:ext cx="31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914" name="Line 51"/>
          <p:cNvSpPr>
            <a:spLocks noChangeShapeType="1"/>
          </p:cNvSpPr>
          <p:nvPr/>
        </p:nvSpPr>
        <p:spPr bwMode="auto">
          <a:xfrm flipH="1">
            <a:off x="4478338" y="4048125"/>
            <a:ext cx="1587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915" name="Freeform 52"/>
          <p:cNvSpPr>
            <a:spLocks/>
          </p:cNvSpPr>
          <p:nvPr/>
        </p:nvSpPr>
        <p:spPr bwMode="auto">
          <a:xfrm>
            <a:off x="4395788" y="4040188"/>
            <a:ext cx="92075" cy="88900"/>
          </a:xfrm>
          <a:custGeom>
            <a:avLst/>
            <a:gdLst>
              <a:gd name="T0" fmla="*/ 79375 w 58"/>
              <a:gd name="T1" fmla="*/ 12700 h 56"/>
              <a:gd name="T2" fmla="*/ 82550 w 58"/>
              <a:gd name="T3" fmla="*/ 15875 h 56"/>
              <a:gd name="T4" fmla="*/ 84138 w 58"/>
              <a:gd name="T5" fmla="*/ 20638 h 56"/>
              <a:gd name="T6" fmla="*/ 87313 w 58"/>
              <a:gd name="T7" fmla="*/ 25400 h 56"/>
              <a:gd name="T8" fmla="*/ 90488 w 58"/>
              <a:gd name="T9" fmla="*/ 28575 h 56"/>
              <a:gd name="T10" fmla="*/ 90488 w 58"/>
              <a:gd name="T11" fmla="*/ 33338 h 56"/>
              <a:gd name="T12" fmla="*/ 92075 w 58"/>
              <a:gd name="T13" fmla="*/ 39688 h 56"/>
              <a:gd name="T14" fmla="*/ 92075 w 58"/>
              <a:gd name="T15" fmla="*/ 44450 h 56"/>
              <a:gd name="T16" fmla="*/ 92075 w 58"/>
              <a:gd name="T17" fmla="*/ 49213 h 56"/>
              <a:gd name="T18" fmla="*/ 90488 w 58"/>
              <a:gd name="T19" fmla="*/ 53975 h 56"/>
              <a:gd name="T20" fmla="*/ 90488 w 58"/>
              <a:gd name="T21" fmla="*/ 60325 h 56"/>
              <a:gd name="T22" fmla="*/ 87313 w 58"/>
              <a:gd name="T23" fmla="*/ 65088 h 56"/>
              <a:gd name="T24" fmla="*/ 84138 w 58"/>
              <a:gd name="T25" fmla="*/ 68263 h 56"/>
              <a:gd name="T26" fmla="*/ 82550 w 58"/>
              <a:gd name="T27" fmla="*/ 73025 h 56"/>
              <a:gd name="T28" fmla="*/ 79375 w 58"/>
              <a:gd name="T29" fmla="*/ 76200 h 56"/>
              <a:gd name="T30" fmla="*/ 74613 w 58"/>
              <a:gd name="T31" fmla="*/ 80963 h 56"/>
              <a:gd name="T32" fmla="*/ 71438 w 58"/>
              <a:gd name="T33" fmla="*/ 84138 h 56"/>
              <a:gd name="T34" fmla="*/ 66675 w 58"/>
              <a:gd name="T35" fmla="*/ 85725 h 56"/>
              <a:gd name="T36" fmla="*/ 60325 w 58"/>
              <a:gd name="T37" fmla="*/ 85725 h 56"/>
              <a:gd name="T38" fmla="*/ 55563 w 58"/>
              <a:gd name="T39" fmla="*/ 88900 h 56"/>
              <a:gd name="T40" fmla="*/ 50800 w 58"/>
              <a:gd name="T41" fmla="*/ 88900 h 56"/>
              <a:gd name="T42" fmla="*/ 44450 w 58"/>
              <a:gd name="T43" fmla="*/ 88900 h 56"/>
              <a:gd name="T44" fmla="*/ 39688 w 58"/>
              <a:gd name="T45" fmla="*/ 88900 h 56"/>
              <a:gd name="T46" fmla="*/ 36513 w 58"/>
              <a:gd name="T47" fmla="*/ 88900 h 56"/>
              <a:gd name="T48" fmla="*/ 31750 w 58"/>
              <a:gd name="T49" fmla="*/ 85725 h 56"/>
              <a:gd name="T50" fmla="*/ 25400 w 58"/>
              <a:gd name="T51" fmla="*/ 85725 h 56"/>
              <a:gd name="T52" fmla="*/ 20638 w 58"/>
              <a:gd name="T53" fmla="*/ 84138 h 56"/>
              <a:gd name="T54" fmla="*/ 17463 w 58"/>
              <a:gd name="T55" fmla="*/ 80963 h 56"/>
              <a:gd name="T56" fmla="*/ 12700 w 58"/>
              <a:gd name="T57" fmla="*/ 76200 h 56"/>
              <a:gd name="T58" fmla="*/ 9525 w 58"/>
              <a:gd name="T59" fmla="*/ 73025 h 56"/>
              <a:gd name="T60" fmla="*/ 7938 w 58"/>
              <a:gd name="T61" fmla="*/ 68263 h 56"/>
              <a:gd name="T62" fmla="*/ 4763 w 58"/>
              <a:gd name="T63" fmla="*/ 65088 h 56"/>
              <a:gd name="T64" fmla="*/ 1588 w 58"/>
              <a:gd name="T65" fmla="*/ 60325 h 56"/>
              <a:gd name="T66" fmla="*/ 1588 w 58"/>
              <a:gd name="T67" fmla="*/ 53975 h 56"/>
              <a:gd name="T68" fmla="*/ 0 w 58"/>
              <a:gd name="T69" fmla="*/ 49213 h 56"/>
              <a:gd name="T70" fmla="*/ 0 w 58"/>
              <a:gd name="T71" fmla="*/ 44450 h 56"/>
              <a:gd name="T72" fmla="*/ 0 w 58"/>
              <a:gd name="T73" fmla="*/ 39688 h 56"/>
              <a:gd name="T74" fmla="*/ 1588 w 58"/>
              <a:gd name="T75" fmla="*/ 33338 h 56"/>
              <a:gd name="T76" fmla="*/ 1588 w 58"/>
              <a:gd name="T77" fmla="*/ 28575 h 56"/>
              <a:gd name="T78" fmla="*/ 4763 w 58"/>
              <a:gd name="T79" fmla="*/ 25400 h 56"/>
              <a:gd name="T80" fmla="*/ 7938 w 58"/>
              <a:gd name="T81" fmla="*/ 20638 h 56"/>
              <a:gd name="T82" fmla="*/ 9525 w 58"/>
              <a:gd name="T83" fmla="*/ 15875 h 56"/>
              <a:gd name="T84" fmla="*/ 12700 w 58"/>
              <a:gd name="T85" fmla="*/ 12700 h 56"/>
              <a:gd name="T86" fmla="*/ 17463 w 58"/>
              <a:gd name="T87" fmla="*/ 9525 h 56"/>
              <a:gd name="T88" fmla="*/ 20638 w 58"/>
              <a:gd name="T89" fmla="*/ 7938 h 56"/>
              <a:gd name="T90" fmla="*/ 25400 w 58"/>
              <a:gd name="T91" fmla="*/ 4763 h 56"/>
              <a:gd name="T92" fmla="*/ 31750 w 58"/>
              <a:gd name="T93" fmla="*/ 1588 h 56"/>
              <a:gd name="T94" fmla="*/ 36513 w 58"/>
              <a:gd name="T95" fmla="*/ 0 h 56"/>
              <a:gd name="T96" fmla="*/ 39688 w 58"/>
              <a:gd name="T97" fmla="*/ 0 h 56"/>
              <a:gd name="T98" fmla="*/ 44450 w 58"/>
              <a:gd name="T99" fmla="*/ 0 h 56"/>
              <a:gd name="T100" fmla="*/ 50800 w 58"/>
              <a:gd name="T101" fmla="*/ 0 h 56"/>
              <a:gd name="T102" fmla="*/ 55563 w 58"/>
              <a:gd name="T103" fmla="*/ 0 h 56"/>
              <a:gd name="T104" fmla="*/ 60325 w 58"/>
              <a:gd name="T105" fmla="*/ 1588 h 56"/>
              <a:gd name="T106" fmla="*/ 66675 w 58"/>
              <a:gd name="T107" fmla="*/ 4763 h 56"/>
              <a:gd name="T108" fmla="*/ 71438 w 58"/>
              <a:gd name="T109" fmla="*/ 7938 h 56"/>
              <a:gd name="T110" fmla="*/ 74613 w 58"/>
              <a:gd name="T111" fmla="*/ 9525 h 56"/>
              <a:gd name="T112" fmla="*/ 79375 w 58"/>
              <a:gd name="T113" fmla="*/ 12700 h 5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8" h="56">
                <a:moveTo>
                  <a:pt x="50" y="8"/>
                </a:moveTo>
                <a:lnTo>
                  <a:pt x="52" y="10"/>
                </a:lnTo>
                <a:lnTo>
                  <a:pt x="53" y="13"/>
                </a:lnTo>
                <a:lnTo>
                  <a:pt x="55" y="16"/>
                </a:lnTo>
                <a:lnTo>
                  <a:pt x="57" y="18"/>
                </a:lnTo>
                <a:lnTo>
                  <a:pt x="57" y="21"/>
                </a:lnTo>
                <a:lnTo>
                  <a:pt x="58" y="25"/>
                </a:lnTo>
                <a:lnTo>
                  <a:pt x="58" y="28"/>
                </a:lnTo>
                <a:lnTo>
                  <a:pt x="58" y="31"/>
                </a:lnTo>
                <a:lnTo>
                  <a:pt x="57" y="34"/>
                </a:lnTo>
                <a:lnTo>
                  <a:pt x="57" y="38"/>
                </a:lnTo>
                <a:lnTo>
                  <a:pt x="55" y="41"/>
                </a:lnTo>
                <a:lnTo>
                  <a:pt x="53" y="43"/>
                </a:lnTo>
                <a:lnTo>
                  <a:pt x="52" y="46"/>
                </a:lnTo>
                <a:lnTo>
                  <a:pt x="50" y="48"/>
                </a:lnTo>
                <a:lnTo>
                  <a:pt x="47" y="51"/>
                </a:lnTo>
                <a:lnTo>
                  <a:pt x="45" y="53"/>
                </a:lnTo>
                <a:lnTo>
                  <a:pt x="42" y="54"/>
                </a:lnTo>
                <a:lnTo>
                  <a:pt x="38" y="54"/>
                </a:lnTo>
                <a:lnTo>
                  <a:pt x="35" y="56"/>
                </a:lnTo>
                <a:lnTo>
                  <a:pt x="32" y="56"/>
                </a:lnTo>
                <a:lnTo>
                  <a:pt x="28" y="56"/>
                </a:lnTo>
                <a:lnTo>
                  <a:pt x="25" y="56"/>
                </a:lnTo>
                <a:lnTo>
                  <a:pt x="23" y="56"/>
                </a:lnTo>
                <a:lnTo>
                  <a:pt x="20" y="54"/>
                </a:lnTo>
                <a:lnTo>
                  <a:pt x="16" y="54"/>
                </a:lnTo>
                <a:lnTo>
                  <a:pt x="13" y="53"/>
                </a:lnTo>
                <a:lnTo>
                  <a:pt x="11" y="51"/>
                </a:lnTo>
                <a:lnTo>
                  <a:pt x="8" y="48"/>
                </a:lnTo>
                <a:lnTo>
                  <a:pt x="6" y="46"/>
                </a:lnTo>
                <a:lnTo>
                  <a:pt x="5" y="43"/>
                </a:lnTo>
                <a:lnTo>
                  <a:pt x="3" y="41"/>
                </a:lnTo>
                <a:lnTo>
                  <a:pt x="1" y="38"/>
                </a:lnTo>
                <a:lnTo>
                  <a:pt x="1" y="34"/>
                </a:lnTo>
                <a:lnTo>
                  <a:pt x="0" y="31"/>
                </a:lnTo>
                <a:lnTo>
                  <a:pt x="0" y="28"/>
                </a:lnTo>
                <a:lnTo>
                  <a:pt x="0" y="25"/>
                </a:lnTo>
                <a:lnTo>
                  <a:pt x="1" y="21"/>
                </a:lnTo>
                <a:lnTo>
                  <a:pt x="1" y="18"/>
                </a:lnTo>
                <a:lnTo>
                  <a:pt x="3" y="16"/>
                </a:lnTo>
                <a:lnTo>
                  <a:pt x="5" y="13"/>
                </a:lnTo>
                <a:lnTo>
                  <a:pt x="6" y="10"/>
                </a:lnTo>
                <a:lnTo>
                  <a:pt x="8" y="8"/>
                </a:lnTo>
                <a:lnTo>
                  <a:pt x="11" y="6"/>
                </a:lnTo>
                <a:lnTo>
                  <a:pt x="13" y="5"/>
                </a:lnTo>
                <a:lnTo>
                  <a:pt x="16" y="3"/>
                </a:lnTo>
                <a:lnTo>
                  <a:pt x="20" y="1"/>
                </a:lnTo>
                <a:lnTo>
                  <a:pt x="23" y="0"/>
                </a:lnTo>
                <a:lnTo>
                  <a:pt x="25" y="0"/>
                </a:lnTo>
                <a:lnTo>
                  <a:pt x="28" y="0"/>
                </a:lnTo>
                <a:lnTo>
                  <a:pt x="32" y="0"/>
                </a:lnTo>
                <a:lnTo>
                  <a:pt x="35" y="0"/>
                </a:lnTo>
                <a:lnTo>
                  <a:pt x="38" y="1"/>
                </a:lnTo>
                <a:lnTo>
                  <a:pt x="42" y="3"/>
                </a:lnTo>
                <a:lnTo>
                  <a:pt x="45" y="5"/>
                </a:lnTo>
                <a:lnTo>
                  <a:pt x="47" y="6"/>
                </a:lnTo>
                <a:lnTo>
                  <a:pt x="50" y="8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83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6962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State Chart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smtClean="0"/>
              <a:t>Use case state diagram for </a:t>
            </a:r>
            <a:r>
              <a:rPr lang="en-US" i="1" smtClean="0"/>
              <a:t>Buy Items</a:t>
            </a:r>
            <a:r>
              <a:rPr lang="en-US" smtClean="0"/>
              <a:t>:</a:t>
            </a:r>
            <a:endParaRPr lang="en-US" sz="1800" smtClean="0"/>
          </a:p>
          <a:p>
            <a:pPr lvl="1"/>
            <a:endParaRPr lang="en-US" sz="1600" smtClean="0">
              <a:latin typeface="Arial" pitchFamily="34" charset="0"/>
            </a:endParaRPr>
          </a:p>
        </p:txBody>
      </p:sp>
      <p:sp>
        <p:nvSpPr>
          <p:cNvPr id="47108" name="Freeform 5"/>
          <p:cNvSpPr>
            <a:spLocks/>
          </p:cNvSpPr>
          <p:nvPr/>
        </p:nvSpPr>
        <p:spPr bwMode="auto">
          <a:xfrm>
            <a:off x="1419225" y="3222625"/>
            <a:ext cx="1370013" cy="846138"/>
          </a:xfrm>
          <a:custGeom>
            <a:avLst/>
            <a:gdLst>
              <a:gd name="T0" fmla="*/ 1027113 w 863"/>
              <a:gd name="T1" fmla="*/ 846138 h 533"/>
              <a:gd name="T2" fmla="*/ 1081088 w 863"/>
              <a:gd name="T3" fmla="*/ 839788 h 533"/>
              <a:gd name="T4" fmla="*/ 1133475 w 863"/>
              <a:gd name="T5" fmla="*/ 825500 h 533"/>
              <a:gd name="T6" fmla="*/ 1182688 w 863"/>
              <a:gd name="T7" fmla="*/ 800100 h 533"/>
              <a:gd name="T8" fmla="*/ 1230313 w 863"/>
              <a:gd name="T9" fmla="*/ 763588 h 533"/>
              <a:gd name="T10" fmla="*/ 1268413 w 863"/>
              <a:gd name="T11" fmla="*/ 720725 h 533"/>
              <a:gd name="T12" fmla="*/ 1304925 w 863"/>
              <a:gd name="T13" fmla="*/ 669925 h 533"/>
              <a:gd name="T14" fmla="*/ 1333500 w 863"/>
              <a:gd name="T15" fmla="*/ 614363 h 533"/>
              <a:gd name="T16" fmla="*/ 1352550 w 863"/>
              <a:gd name="T17" fmla="*/ 552450 h 533"/>
              <a:gd name="T18" fmla="*/ 1366838 w 863"/>
              <a:gd name="T19" fmla="*/ 487363 h 533"/>
              <a:gd name="T20" fmla="*/ 1370013 w 863"/>
              <a:gd name="T21" fmla="*/ 422275 h 533"/>
              <a:gd name="T22" fmla="*/ 1366838 w 863"/>
              <a:gd name="T23" fmla="*/ 355600 h 533"/>
              <a:gd name="T24" fmla="*/ 1352550 w 863"/>
              <a:gd name="T25" fmla="*/ 292100 h 533"/>
              <a:gd name="T26" fmla="*/ 1333500 w 863"/>
              <a:gd name="T27" fmla="*/ 230188 h 533"/>
              <a:gd name="T28" fmla="*/ 1304925 w 863"/>
              <a:gd name="T29" fmla="*/ 174625 h 533"/>
              <a:gd name="T30" fmla="*/ 1268413 w 863"/>
              <a:gd name="T31" fmla="*/ 123825 h 533"/>
              <a:gd name="T32" fmla="*/ 1230313 w 863"/>
              <a:gd name="T33" fmla="*/ 80963 h 533"/>
              <a:gd name="T34" fmla="*/ 1182688 w 863"/>
              <a:gd name="T35" fmla="*/ 44450 h 533"/>
              <a:gd name="T36" fmla="*/ 1133475 w 863"/>
              <a:gd name="T37" fmla="*/ 19050 h 533"/>
              <a:gd name="T38" fmla="*/ 1081088 w 863"/>
              <a:gd name="T39" fmla="*/ 4763 h 533"/>
              <a:gd name="T40" fmla="*/ 1027113 w 863"/>
              <a:gd name="T41" fmla="*/ 0 h 533"/>
              <a:gd name="T42" fmla="*/ 342900 w 863"/>
              <a:gd name="T43" fmla="*/ 0 h 533"/>
              <a:gd name="T44" fmla="*/ 290513 w 863"/>
              <a:gd name="T45" fmla="*/ 4763 h 533"/>
              <a:gd name="T46" fmla="*/ 238125 w 863"/>
              <a:gd name="T47" fmla="*/ 19050 h 533"/>
              <a:gd name="T48" fmla="*/ 187325 w 863"/>
              <a:gd name="T49" fmla="*/ 44450 h 533"/>
              <a:gd name="T50" fmla="*/ 141288 w 863"/>
              <a:gd name="T51" fmla="*/ 80963 h 533"/>
              <a:gd name="T52" fmla="*/ 100013 w 863"/>
              <a:gd name="T53" fmla="*/ 123825 h 533"/>
              <a:gd name="T54" fmla="*/ 66675 w 863"/>
              <a:gd name="T55" fmla="*/ 174625 h 533"/>
              <a:gd name="T56" fmla="*/ 39688 w 863"/>
              <a:gd name="T57" fmla="*/ 230188 h 533"/>
              <a:gd name="T58" fmla="*/ 19050 w 863"/>
              <a:gd name="T59" fmla="*/ 292100 h 533"/>
              <a:gd name="T60" fmla="*/ 4763 w 863"/>
              <a:gd name="T61" fmla="*/ 355600 h 533"/>
              <a:gd name="T62" fmla="*/ 0 w 863"/>
              <a:gd name="T63" fmla="*/ 422275 h 533"/>
              <a:gd name="T64" fmla="*/ 4763 w 863"/>
              <a:gd name="T65" fmla="*/ 487363 h 533"/>
              <a:gd name="T66" fmla="*/ 19050 w 863"/>
              <a:gd name="T67" fmla="*/ 552450 h 533"/>
              <a:gd name="T68" fmla="*/ 39688 w 863"/>
              <a:gd name="T69" fmla="*/ 614363 h 533"/>
              <a:gd name="T70" fmla="*/ 66675 w 863"/>
              <a:gd name="T71" fmla="*/ 669925 h 533"/>
              <a:gd name="T72" fmla="*/ 100013 w 863"/>
              <a:gd name="T73" fmla="*/ 720725 h 533"/>
              <a:gd name="T74" fmla="*/ 141288 w 863"/>
              <a:gd name="T75" fmla="*/ 763588 h 533"/>
              <a:gd name="T76" fmla="*/ 187325 w 863"/>
              <a:gd name="T77" fmla="*/ 800100 h 533"/>
              <a:gd name="T78" fmla="*/ 238125 w 863"/>
              <a:gd name="T79" fmla="*/ 825500 h 533"/>
              <a:gd name="T80" fmla="*/ 290513 w 863"/>
              <a:gd name="T81" fmla="*/ 839788 h 533"/>
              <a:gd name="T82" fmla="*/ 342900 w 863"/>
              <a:gd name="T83" fmla="*/ 846138 h 533"/>
              <a:gd name="T84" fmla="*/ 1027113 w 863"/>
              <a:gd name="T85" fmla="*/ 846138 h 53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863" h="533">
                <a:moveTo>
                  <a:pt x="647" y="533"/>
                </a:moveTo>
                <a:lnTo>
                  <a:pt x="681" y="529"/>
                </a:lnTo>
                <a:lnTo>
                  <a:pt x="714" y="520"/>
                </a:lnTo>
                <a:lnTo>
                  <a:pt x="745" y="504"/>
                </a:lnTo>
                <a:lnTo>
                  <a:pt x="775" y="481"/>
                </a:lnTo>
                <a:lnTo>
                  <a:pt x="799" y="454"/>
                </a:lnTo>
                <a:lnTo>
                  <a:pt x="822" y="422"/>
                </a:lnTo>
                <a:lnTo>
                  <a:pt x="840" y="387"/>
                </a:lnTo>
                <a:lnTo>
                  <a:pt x="852" y="348"/>
                </a:lnTo>
                <a:lnTo>
                  <a:pt x="861" y="307"/>
                </a:lnTo>
                <a:lnTo>
                  <a:pt x="863" y="266"/>
                </a:lnTo>
                <a:lnTo>
                  <a:pt x="861" y="224"/>
                </a:lnTo>
                <a:lnTo>
                  <a:pt x="852" y="184"/>
                </a:lnTo>
                <a:lnTo>
                  <a:pt x="840" y="145"/>
                </a:lnTo>
                <a:lnTo>
                  <a:pt x="822" y="110"/>
                </a:lnTo>
                <a:lnTo>
                  <a:pt x="799" y="78"/>
                </a:lnTo>
                <a:lnTo>
                  <a:pt x="775" y="51"/>
                </a:lnTo>
                <a:lnTo>
                  <a:pt x="745" y="28"/>
                </a:lnTo>
                <a:lnTo>
                  <a:pt x="714" y="12"/>
                </a:lnTo>
                <a:lnTo>
                  <a:pt x="681" y="3"/>
                </a:lnTo>
                <a:lnTo>
                  <a:pt x="647" y="0"/>
                </a:lnTo>
                <a:lnTo>
                  <a:pt x="216" y="0"/>
                </a:lnTo>
                <a:lnTo>
                  <a:pt x="183" y="3"/>
                </a:lnTo>
                <a:lnTo>
                  <a:pt x="150" y="12"/>
                </a:lnTo>
                <a:lnTo>
                  <a:pt x="118" y="28"/>
                </a:lnTo>
                <a:lnTo>
                  <a:pt x="89" y="51"/>
                </a:lnTo>
                <a:lnTo>
                  <a:pt x="63" y="78"/>
                </a:lnTo>
                <a:lnTo>
                  <a:pt x="42" y="110"/>
                </a:lnTo>
                <a:lnTo>
                  <a:pt x="25" y="145"/>
                </a:lnTo>
                <a:lnTo>
                  <a:pt x="12" y="184"/>
                </a:lnTo>
                <a:lnTo>
                  <a:pt x="3" y="224"/>
                </a:lnTo>
                <a:lnTo>
                  <a:pt x="0" y="266"/>
                </a:lnTo>
                <a:lnTo>
                  <a:pt x="3" y="307"/>
                </a:lnTo>
                <a:lnTo>
                  <a:pt x="12" y="348"/>
                </a:lnTo>
                <a:lnTo>
                  <a:pt x="25" y="387"/>
                </a:lnTo>
                <a:lnTo>
                  <a:pt x="42" y="422"/>
                </a:lnTo>
                <a:lnTo>
                  <a:pt x="63" y="454"/>
                </a:lnTo>
                <a:lnTo>
                  <a:pt x="89" y="481"/>
                </a:lnTo>
                <a:lnTo>
                  <a:pt x="118" y="504"/>
                </a:lnTo>
                <a:lnTo>
                  <a:pt x="150" y="520"/>
                </a:lnTo>
                <a:lnTo>
                  <a:pt x="183" y="529"/>
                </a:lnTo>
                <a:lnTo>
                  <a:pt x="216" y="533"/>
                </a:lnTo>
                <a:lnTo>
                  <a:pt x="647" y="533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1600200" y="3532188"/>
            <a:ext cx="10969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WatingForSale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47110" name="Freeform 7"/>
          <p:cNvSpPr>
            <a:spLocks/>
          </p:cNvSpPr>
          <p:nvPr/>
        </p:nvSpPr>
        <p:spPr bwMode="auto">
          <a:xfrm>
            <a:off x="4868863" y="3222625"/>
            <a:ext cx="1370012" cy="846138"/>
          </a:xfrm>
          <a:custGeom>
            <a:avLst/>
            <a:gdLst>
              <a:gd name="T0" fmla="*/ 1027112 w 863"/>
              <a:gd name="T1" fmla="*/ 846138 h 533"/>
              <a:gd name="T2" fmla="*/ 1082675 w 863"/>
              <a:gd name="T3" fmla="*/ 839788 h 533"/>
              <a:gd name="T4" fmla="*/ 1135062 w 863"/>
              <a:gd name="T5" fmla="*/ 825500 h 533"/>
              <a:gd name="T6" fmla="*/ 1182687 w 863"/>
              <a:gd name="T7" fmla="*/ 800100 h 533"/>
              <a:gd name="T8" fmla="*/ 1230312 w 863"/>
              <a:gd name="T9" fmla="*/ 763588 h 533"/>
              <a:gd name="T10" fmla="*/ 1268412 w 863"/>
              <a:gd name="T11" fmla="*/ 720725 h 533"/>
              <a:gd name="T12" fmla="*/ 1304925 w 863"/>
              <a:gd name="T13" fmla="*/ 669925 h 533"/>
              <a:gd name="T14" fmla="*/ 1333500 w 863"/>
              <a:gd name="T15" fmla="*/ 614363 h 533"/>
              <a:gd name="T16" fmla="*/ 1354137 w 863"/>
              <a:gd name="T17" fmla="*/ 552450 h 533"/>
              <a:gd name="T18" fmla="*/ 1366837 w 863"/>
              <a:gd name="T19" fmla="*/ 487363 h 533"/>
              <a:gd name="T20" fmla="*/ 1370012 w 863"/>
              <a:gd name="T21" fmla="*/ 422275 h 533"/>
              <a:gd name="T22" fmla="*/ 1366837 w 863"/>
              <a:gd name="T23" fmla="*/ 355600 h 533"/>
              <a:gd name="T24" fmla="*/ 1354137 w 863"/>
              <a:gd name="T25" fmla="*/ 292100 h 533"/>
              <a:gd name="T26" fmla="*/ 1333500 w 863"/>
              <a:gd name="T27" fmla="*/ 230188 h 533"/>
              <a:gd name="T28" fmla="*/ 1304925 w 863"/>
              <a:gd name="T29" fmla="*/ 174625 h 533"/>
              <a:gd name="T30" fmla="*/ 1268412 w 863"/>
              <a:gd name="T31" fmla="*/ 123825 h 533"/>
              <a:gd name="T32" fmla="*/ 1230312 w 863"/>
              <a:gd name="T33" fmla="*/ 80963 h 533"/>
              <a:gd name="T34" fmla="*/ 1182687 w 863"/>
              <a:gd name="T35" fmla="*/ 44450 h 533"/>
              <a:gd name="T36" fmla="*/ 1135062 w 863"/>
              <a:gd name="T37" fmla="*/ 19050 h 533"/>
              <a:gd name="T38" fmla="*/ 1082675 w 863"/>
              <a:gd name="T39" fmla="*/ 4763 h 533"/>
              <a:gd name="T40" fmla="*/ 1027112 w 863"/>
              <a:gd name="T41" fmla="*/ 0 h 533"/>
              <a:gd name="T42" fmla="*/ 342900 w 863"/>
              <a:gd name="T43" fmla="*/ 0 h 533"/>
              <a:gd name="T44" fmla="*/ 290512 w 863"/>
              <a:gd name="T45" fmla="*/ 4763 h 533"/>
              <a:gd name="T46" fmla="*/ 238125 w 863"/>
              <a:gd name="T47" fmla="*/ 19050 h 533"/>
              <a:gd name="T48" fmla="*/ 187325 w 863"/>
              <a:gd name="T49" fmla="*/ 44450 h 533"/>
              <a:gd name="T50" fmla="*/ 141287 w 863"/>
              <a:gd name="T51" fmla="*/ 80963 h 533"/>
              <a:gd name="T52" fmla="*/ 101600 w 863"/>
              <a:gd name="T53" fmla="*/ 123825 h 533"/>
              <a:gd name="T54" fmla="*/ 66675 w 863"/>
              <a:gd name="T55" fmla="*/ 174625 h 533"/>
              <a:gd name="T56" fmla="*/ 39687 w 863"/>
              <a:gd name="T57" fmla="*/ 230188 h 533"/>
              <a:gd name="T58" fmla="*/ 19050 w 863"/>
              <a:gd name="T59" fmla="*/ 292100 h 533"/>
              <a:gd name="T60" fmla="*/ 4762 w 863"/>
              <a:gd name="T61" fmla="*/ 355600 h 533"/>
              <a:gd name="T62" fmla="*/ 0 w 863"/>
              <a:gd name="T63" fmla="*/ 422275 h 533"/>
              <a:gd name="T64" fmla="*/ 4762 w 863"/>
              <a:gd name="T65" fmla="*/ 487363 h 533"/>
              <a:gd name="T66" fmla="*/ 19050 w 863"/>
              <a:gd name="T67" fmla="*/ 552450 h 533"/>
              <a:gd name="T68" fmla="*/ 39687 w 863"/>
              <a:gd name="T69" fmla="*/ 614363 h 533"/>
              <a:gd name="T70" fmla="*/ 66675 w 863"/>
              <a:gd name="T71" fmla="*/ 669925 h 533"/>
              <a:gd name="T72" fmla="*/ 101600 w 863"/>
              <a:gd name="T73" fmla="*/ 720725 h 533"/>
              <a:gd name="T74" fmla="*/ 141287 w 863"/>
              <a:gd name="T75" fmla="*/ 763588 h 533"/>
              <a:gd name="T76" fmla="*/ 187325 w 863"/>
              <a:gd name="T77" fmla="*/ 800100 h 533"/>
              <a:gd name="T78" fmla="*/ 238125 w 863"/>
              <a:gd name="T79" fmla="*/ 825500 h 533"/>
              <a:gd name="T80" fmla="*/ 290512 w 863"/>
              <a:gd name="T81" fmla="*/ 839788 h 533"/>
              <a:gd name="T82" fmla="*/ 342900 w 863"/>
              <a:gd name="T83" fmla="*/ 846138 h 533"/>
              <a:gd name="T84" fmla="*/ 1027112 w 863"/>
              <a:gd name="T85" fmla="*/ 846138 h 53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863" h="533">
                <a:moveTo>
                  <a:pt x="647" y="533"/>
                </a:moveTo>
                <a:lnTo>
                  <a:pt x="682" y="529"/>
                </a:lnTo>
                <a:lnTo>
                  <a:pt x="715" y="520"/>
                </a:lnTo>
                <a:lnTo>
                  <a:pt x="745" y="504"/>
                </a:lnTo>
                <a:lnTo>
                  <a:pt x="775" y="481"/>
                </a:lnTo>
                <a:lnTo>
                  <a:pt x="799" y="454"/>
                </a:lnTo>
                <a:lnTo>
                  <a:pt x="822" y="422"/>
                </a:lnTo>
                <a:lnTo>
                  <a:pt x="840" y="387"/>
                </a:lnTo>
                <a:lnTo>
                  <a:pt x="853" y="348"/>
                </a:lnTo>
                <a:lnTo>
                  <a:pt x="861" y="307"/>
                </a:lnTo>
                <a:lnTo>
                  <a:pt x="863" y="266"/>
                </a:lnTo>
                <a:lnTo>
                  <a:pt x="861" y="224"/>
                </a:lnTo>
                <a:lnTo>
                  <a:pt x="853" y="184"/>
                </a:lnTo>
                <a:lnTo>
                  <a:pt x="840" y="145"/>
                </a:lnTo>
                <a:lnTo>
                  <a:pt x="822" y="110"/>
                </a:lnTo>
                <a:lnTo>
                  <a:pt x="799" y="78"/>
                </a:lnTo>
                <a:lnTo>
                  <a:pt x="775" y="51"/>
                </a:lnTo>
                <a:lnTo>
                  <a:pt x="745" y="28"/>
                </a:lnTo>
                <a:lnTo>
                  <a:pt x="715" y="12"/>
                </a:lnTo>
                <a:lnTo>
                  <a:pt x="682" y="3"/>
                </a:lnTo>
                <a:lnTo>
                  <a:pt x="647" y="0"/>
                </a:lnTo>
                <a:lnTo>
                  <a:pt x="216" y="0"/>
                </a:lnTo>
                <a:lnTo>
                  <a:pt x="183" y="3"/>
                </a:lnTo>
                <a:lnTo>
                  <a:pt x="150" y="12"/>
                </a:lnTo>
                <a:lnTo>
                  <a:pt x="118" y="28"/>
                </a:lnTo>
                <a:lnTo>
                  <a:pt x="89" y="51"/>
                </a:lnTo>
                <a:lnTo>
                  <a:pt x="64" y="78"/>
                </a:lnTo>
                <a:lnTo>
                  <a:pt x="42" y="110"/>
                </a:lnTo>
                <a:lnTo>
                  <a:pt x="25" y="145"/>
                </a:lnTo>
                <a:lnTo>
                  <a:pt x="12" y="184"/>
                </a:lnTo>
                <a:lnTo>
                  <a:pt x="3" y="224"/>
                </a:lnTo>
                <a:lnTo>
                  <a:pt x="0" y="266"/>
                </a:lnTo>
                <a:lnTo>
                  <a:pt x="3" y="307"/>
                </a:lnTo>
                <a:lnTo>
                  <a:pt x="12" y="348"/>
                </a:lnTo>
                <a:lnTo>
                  <a:pt x="25" y="387"/>
                </a:lnTo>
                <a:lnTo>
                  <a:pt x="42" y="422"/>
                </a:lnTo>
                <a:lnTo>
                  <a:pt x="64" y="454"/>
                </a:lnTo>
                <a:lnTo>
                  <a:pt x="89" y="481"/>
                </a:lnTo>
                <a:lnTo>
                  <a:pt x="118" y="504"/>
                </a:lnTo>
                <a:lnTo>
                  <a:pt x="150" y="520"/>
                </a:lnTo>
                <a:lnTo>
                  <a:pt x="183" y="529"/>
                </a:lnTo>
                <a:lnTo>
                  <a:pt x="216" y="533"/>
                </a:lnTo>
                <a:lnTo>
                  <a:pt x="647" y="533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5081588" y="3532188"/>
            <a:ext cx="1023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EnteringItems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47112" name="Freeform 9"/>
          <p:cNvSpPr>
            <a:spLocks/>
          </p:cNvSpPr>
          <p:nvPr/>
        </p:nvSpPr>
        <p:spPr bwMode="auto">
          <a:xfrm>
            <a:off x="6137275" y="3067050"/>
            <a:ext cx="871538" cy="1155700"/>
          </a:xfrm>
          <a:custGeom>
            <a:avLst/>
            <a:gdLst>
              <a:gd name="T0" fmla="*/ 0 w 549"/>
              <a:gd name="T1" fmla="*/ 876300 h 728"/>
              <a:gd name="T2" fmla="*/ 39688 w 549"/>
              <a:gd name="T3" fmla="*/ 941388 h 728"/>
              <a:gd name="T4" fmla="*/ 82550 w 549"/>
              <a:gd name="T5" fmla="*/ 1001713 h 728"/>
              <a:gd name="T6" fmla="*/ 130175 w 549"/>
              <a:gd name="T7" fmla="*/ 1049338 h 728"/>
              <a:gd name="T8" fmla="*/ 185738 w 549"/>
              <a:gd name="T9" fmla="*/ 1090613 h 728"/>
              <a:gd name="T10" fmla="*/ 244475 w 549"/>
              <a:gd name="T11" fmla="*/ 1122363 h 728"/>
              <a:gd name="T12" fmla="*/ 306388 w 549"/>
              <a:gd name="T13" fmla="*/ 1144588 h 728"/>
              <a:gd name="T14" fmla="*/ 369888 w 549"/>
              <a:gd name="T15" fmla="*/ 1155700 h 728"/>
              <a:gd name="T16" fmla="*/ 433388 w 549"/>
              <a:gd name="T17" fmla="*/ 1155700 h 728"/>
              <a:gd name="T18" fmla="*/ 498475 w 549"/>
              <a:gd name="T19" fmla="*/ 1144588 h 728"/>
              <a:gd name="T20" fmla="*/ 560388 w 549"/>
              <a:gd name="T21" fmla="*/ 1125538 h 728"/>
              <a:gd name="T22" fmla="*/ 619125 w 549"/>
              <a:gd name="T23" fmla="*/ 1090613 h 728"/>
              <a:gd name="T24" fmla="*/ 673100 w 549"/>
              <a:gd name="T25" fmla="*/ 1052513 h 728"/>
              <a:gd name="T26" fmla="*/ 722313 w 549"/>
              <a:gd name="T27" fmla="*/ 1001713 h 728"/>
              <a:gd name="T28" fmla="*/ 766763 w 549"/>
              <a:gd name="T29" fmla="*/ 944563 h 728"/>
              <a:gd name="T30" fmla="*/ 803275 w 549"/>
              <a:gd name="T31" fmla="*/ 879475 h 728"/>
              <a:gd name="T32" fmla="*/ 833438 w 549"/>
              <a:gd name="T33" fmla="*/ 809625 h 728"/>
              <a:gd name="T34" fmla="*/ 854075 w 549"/>
              <a:gd name="T35" fmla="*/ 733425 h 728"/>
              <a:gd name="T36" fmla="*/ 868363 w 549"/>
              <a:gd name="T37" fmla="*/ 657225 h 728"/>
              <a:gd name="T38" fmla="*/ 871538 w 549"/>
              <a:gd name="T39" fmla="*/ 577850 h 728"/>
              <a:gd name="T40" fmla="*/ 868363 w 549"/>
              <a:gd name="T41" fmla="*/ 498475 h 728"/>
              <a:gd name="T42" fmla="*/ 854075 w 549"/>
              <a:gd name="T43" fmla="*/ 420688 h 728"/>
              <a:gd name="T44" fmla="*/ 833438 w 549"/>
              <a:gd name="T45" fmla="*/ 347663 h 728"/>
              <a:gd name="T46" fmla="*/ 803275 w 549"/>
              <a:gd name="T47" fmla="*/ 276225 h 728"/>
              <a:gd name="T48" fmla="*/ 766763 w 549"/>
              <a:gd name="T49" fmla="*/ 211138 h 728"/>
              <a:gd name="T50" fmla="*/ 722313 w 549"/>
              <a:gd name="T51" fmla="*/ 155575 h 728"/>
              <a:gd name="T52" fmla="*/ 673100 w 549"/>
              <a:gd name="T53" fmla="*/ 104775 h 728"/>
              <a:gd name="T54" fmla="*/ 619125 w 549"/>
              <a:gd name="T55" fmla="*/ 61913 h 728"/>
              <a:gd name="T56" fmla="*/ 560388 w 549"/>
              <a:gd name="T57" fmla="*/ 31750 h 728"/>
              <a:gd name="T58" fmla="*/ 498475 w 549"/>
              <a:gd name="T59" fmla="*/ 11113 h 728"/>
              <a:gd name="T60" fmla="*/ 433388 w 549"/>
              <a:gd name="T61" fmla="*/ 0 h 728"/>
              <a:gd name="T62" fmla="*/ 369888 w 549"/>
              <a:gd name="T63" fmla="*/ 0 h 728"/>
              <a:gd name="T64" fmla="*/ 306388 w 549"/>
              <a:gd name="T65" fmla="*/ 11113 h 728"/>
              <a:gd name="T66" fmla="*/ 244475 w 549"/>
              <a:gd name="T67" fmla="*/ 31750 h 728"/>
              <a:gd name="T68" fmla="*/ 185738 w 549"/>
              <a:gd name="T69" fmla="*/ 65088 h 728"/>
              <a:gd name="T70" fmla="*/ 130175 w 549"/>
              <a:gd name="T71" fmla="*/ 104775 h 728"/>
              <a:gd name="T72" fmla="*/ 82550 w 549"/>
              <a:gd name="T73" fmla="*/ 155575 h 728"/>
              <a:gd name="T74" fmla="*/ 39688 w 549"/>
              <a:gd name="T75" fmla="*/ 214313 h 728"/>
              <a:gd name="T76" fmla="*/ 0 w 549"/>
              <a:gd name="T77" fmla="*/ 279400 h 7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49" h="728">
                <a:moveTo>
                  <a:pt x="0" y="552"/>
                </a:moveTo>
                <a:lnTo>
                  <a:pt x="25" y="593"/>
                </a:lnTo>
                <a:lnTo>
                  <a:pt x="52" y="631"/>
                </a:lnTo>
                <a:lnTo>
                  <a:pt x="82" y="661"/>
                </a:lnTo>
                <a:lnTo>
                  <a:pt x="117" y="687"/>
                </a:lnTo>
                <a:lnTo>
                  <a:pt x="154" y="707"/>
                </a:lnTo>
                <a:lnTo>
                  <a:pt x="193" y="721"/>
                </a:lnTo>
                <a:lnTo>
                  <a:pt x="233" y="728"/>
                </a:lnTo>
                <a:lnTo>
                  <a:pt x="273" y="728"/>
                </a:lnTo>
                <a:lnTo>
                  <a:pt x="314" y="721"/>
                </a:lnTo>
                <a:lnTo>
                  <a:pt x="353" y="709"/>
                </a:lnTo>
                <a:lnTo>
                  <a:pt x="390" y="687"/>
                </a:lnTo>
                <a:lnTo>
                  <a:pt x="424" y="663"/>
                </a:lnTo>
                <a:lnTo>
                  <a:pt x="455" y="631"/>
                </a:lnTo>
                <a:lnTo>
                  <a:pt x="483" y="595"/>
                </a:lnTo>
                <a:lnTo>
                  <a:pt x="506" y="554"/>
                </a:lnTo>
                <a:lnTo>
                  <a:pt x="525" y="510"/>
                </a:lnTo>
                <a:lnTo>
                  <a:pt x="538" y="462"/>
                </a:lnTo>
                <a:lnTo>
                  <a:pt x="547" y="414"/>
                </a:lnTo>
                <a:lnTo>
                  <a:pt x="549" y="364"/>
                </a:lnTo>
                <a:lnTo>
                  <a:pt x="547" y="314"/>
                </a:lnTo>
                <a:lnTo>
                  <a:pt x="538" y="265"/>
                </a:lnTo>
                <a:lnTo>
                  <a:pt x="525" y="219"/>
                </a:lnTo>
                <a:lnTo>
                  <a:pt x="506" y="174"/>
                </a:lnTo>
                <a:lnTo>
                  <a:pt x="483" y="133"/>
                </a:lnTo>
                <a:lnTo>
                  <a:pt x="455" y="98"/>
                </a:lnTo>
                <a:lnTo>
                  <a:pt x="424" y="66"/>
                </a:lnTo>
                <a:lnTo>
                  <a:pt x="390" y="39"/>
                </a:lnTo>
                <a:lnTo>
                  <a:pt x="353" y="20"/>
                </a:lnTo>
                <a:lnTo>
                  <a:pt x="314" y="7"/>
                </a:lnTo>
                <a:lnTo>
                  <a:pt x="273" y="0"/>
                </a:lnTo>
                <a:lnTo>
                  <a:pt x="233" y="0"/>
                </a:lnTo>
                <a:lnTo>
                  <a:pt x="193" y="7"/>
                </a:lnTo>
                <a:lnTo>
                  <a:pt x="154" y="20"/>
                </a:lnTo>
                <a:lnTo>
                  <a:pt x="117" y="41"/>
                </a:lnTo>
                <a:lnTo>
                  <a:pt x="82" y="66"/>
                </a:lnTo>
                <a:lnTo>
                  <a:pt x="52" y="98"/>
                </a:lnTo>
                <a:lnTo>
                  <a:pt x="25" y="135"/>
                </a:lnTo>
                <a:lnTo>
                  <a:pt x="0" y="17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13" name="Freeform 10"/>
          <p:cNvSpPr>
            <a:spLocks/>
          </p:cNvSpPr>
          <p:nvPr/>
        </p:nvSpPr>
        <p:spPr bwMode="auto">
          <a:xfrm>
            <a:off x="6137275" y="3136900"/>
            <a:ext cx="144463" cy="209550"/>
          </a:xfrm>
          <a:custGeom>
            <a:avLst/>
            <a:gdLst>
              <a:gd name="T0" fmla="*/ 14288 w 91"/>
              <a:gd name="T1" fmla="*/ 0 h 132"/>
              <a:gd name="T2" fmla="*/ 19050 w 91"/>
              <a:gd name="T3" fmla="*/ 12700 h 132"/>
              <a:gd name="T4" fmla="*/ 20638 w 91"/>
              <a:gd name="T5" fmla="*/ 23813 h 132"/>
              <a:gd name="T6" fmla="*/ 23813 w 91"/>
              <a:gd name="T7" fmla="*/ 34925 h 132"/>
              <a:gd name="T8" fmla="*/ 25400 w 91"/>
              <a:gd name="T9" fmla="*/ 49213 h 132"/>
              <a:gd name="T10" fmla="*/ 28575 w 91"/>
              <a:gd name="T11" fmla="*/ 60325 h 132"/>
              <a:gd name="T12" fmla="*/ 28575 w 91"/>
              <a:gd name="T13" fmla="*/ 71438 h 132"/>
              <a:gd name="T14" fmla="*/ 28575 w 91"/>
              <a:gd name="T15" fmla="*/ 82550 h 132"/>
              <a:gd name="T16" fmla="*/ 28575 w 91"/>
              <a:gd name="T17" fmla="*/ 93663 h 132"/>
              <a:gd name="T18" fmla="*/ 28575 w 91"/>
              <a:gd name="T19" fmla="*/ 107950 h 132"/>
              <a:gd name="T20" fmla="*/ 28575 w 91"/>
              <a:gd name="T21" fmla="*/ 119063 h 132"/>
              <a:gd name="T22" fmla="*/ 25400 w 91"/>
              <a:gd name="T23" fmla="*/ 130175 h 132"/>
              <a:gd name="T24" fmla="*/ 23813 w 91"/>
              <a:gd name="T25" fmla="*/ 141288 h 132"/>
              <a:gd name="T26" fmla="*/ 20638 w 91"/>
              <a:gd name="T27" fmla="*/ 152400 h 132"/>
              <a:gd name="T28" fmla="*/ 19050 w 91"/>
              <a:gd name="T29" fmla="*/ 163513 h 132"/>
              <a:gd name="T30" fmla="*/ 14288 w 91"/>
              <a:gd name="T31" fmla="*/ 176213 h 132"/>
              <a:gd name="T32" fmla="*/ 9525 w 91"/>
              <a:gd name="T33" fmla="*/ 187325 h 132"/>
              <a:gd name="T34" fmla="*/ 7938 w 91"/>
              <a:gd name="T35" fmla="*/ 198438 h 132"/>
              <a:gd name="T36" fmla="*/ 0 w 91"/>
              <a:gd name="T37" fmla="*/ 209550 h 132"/>
              <a:gd name="T38" fmla="*/ 7938 w 91"/>
              <a:gd name="T39" fmla="*/ 198438 h 132"/>
              <a:gd name="T40" fmla="*/ 12700 w 91"/>
              <a:gd name="T41" fmla="*/ 188913 h 132"/>
              <a:gd name="T42" fmla="*/ 19050 w 91"/>
              <a:gd name="T43" fmla="*/ 177800 h 132"/>
              <a:gd name="T44" fmla="*/ 25400 w 91"/>
              <a:gd name="T45" fmla="*/ 169863 h 132"/>
              <a:gd name="T46" fmla="*/ 33338 w 91"/>
              <a:gd name="T47" fmla="*/ 161925 h 132"/>
              <a:gd name="T48" fmla="*/ 39688 w 91"/>
              <a:gd name="T49" fmla="*/ 152400 h 132"/>
              <a:gd name="T50" fmla="*/ 46038 w 91"/>
              <a:gd name="T51" fmla="*/ 147638 h 132"/>
              <a:gd name="T52" fmla="*/ 52388 w 91"/>
              <a:gd name="T53" fmla="*/ 138113 h 132"/>
              <a:gd name="T54" fmla="*/ 61913 w 91"/>
              <a:gd name="T55" fmla="*/ 133350 h 132"/>
              <a:gd name="T56" fmla="*/ 71438 w 91"/>
              <a:gd name="T57" fmla="*/ 127000 h 132"/>
              <a:gd name="T58" fmla="*/ 77788 w 91"/>
              <a:gd name="T59" fmla="*/ 122238 h 132"/>
              <a:gd name="T60" fmla="*/ 87313 w 91"/>
              <a:gd name="T61" fmla="*/ 115888 h 132"/>
              <a:gd name="T62" fmla="*/ 96838 w 91"/>
              <a:gd name="T63" fmla="*/ 111125 h 132"/>
              <a:gd name="T64" fmla="*/ 104775 w 91"/>
              <a:gd name="T65" fmla="*/ 107950 h 132"/>
              <a:gd name="T66" fmla="*/ 114300 w 91"/>
              <a:gd name="T67" fmla="*/ 104775 h 132"/>
              <a:gd name="T68" fmla="*/ 123825 w 91"/>
              <a:gd name="T69" fmla="*/ 101600 h 132"/>
              <a:gd name="T70" fmla="*/ 134938 w 91"/>
              <a:gd name="T71" fmla="*/ 100013 h 132"/>
              <a:gd name="T72" fmla="*/ 144463 w 91"/>
              <a:gd name="T73" fmla="*/ 96838 h 13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91" h="132">
                <a:moveTo>
                  <a:pt x="9" y="0"/>
                </a:moveTo>
                <a:lnTo>
                  <a:pt x="12" y="8"/>
                </a:lnTo>
                <a:lnTo>
                  <a:pt x="13" y="15"/>
                </a:lnTo>
                <a:lnTo>
                  <a:pt x="15" y="22"/>
                </a:lnTo>
                <a:lnTo>
                  <a:pt x="16" y="31"/>
                </a:lnTo>
                <a:lnTo>
                  <a:pt x="18" y="38"/>
                </a:lnTo>
                <a:lnTo>
                  <a:pt x="18" y="45"/>
                </a:lnTo>
                <a:lnTo>
                  <a:pt x="18" y="52"/>
                </a:lnTo>
                <a:lnTo>
                  <a:pt x="18" y="59"/>
                </a:lnTo>
                <a:lnTo>
                  <a:pt x="18" y="68"/>
                </a:lnTo>
                <a:lnTo>
                  <a:pt x="18" y="75"/>
                </a:lnTo>
                <a:lnTo>
                  <a:pt x="16" y="82"/>
                </a:lnTo>
                <a:lnTo>
                  <a:pt x="15" y="89"/>
                </a:lnTo>
                <a:lnTo>
                  <a:pt x="13" y="96"/>
                </a:lnTo>
                <a:lnTo>
                  <a:pt x="12" y="103"/>
                </a:lnTo>
                <a:lnTo>
                  <a:pt x="9" y="111"/>
                </a:lnTo>
                <a:lnTo>
                  <a:pt x="6" y="118"/>
                </a:lnTo>
                <a:lnTo>
                  <a:pt x="5" y="125"/>
                </a:lnTo>
                <a:lnTo>
                  <a:pt x="0" y="132"/>
                </a:lnTo>
                <a:lnTo>
                  <a:pt x="5" y="125"/>
                </a:lnTo>
                <a:lnTo>
                  <a:pt x="8" y="119"/>
                </a:lnTo>
                <a:lnTo>
                  <a:pt x="12" y="112"/>
                </a:lnTo>
                <a:lnTo>
                  <a:pt x="16" y="107"/>
                </a:lnTo>
                <a:lnTo>
                  <a:pt x="21" y="102"/>
                </a:lnTo>
                <a:lnTo>
                  <a:pt x="25" y="96"/>
                </a:lnTo>
                <a:lnTo>
                  <a:pt x="29" y="93"/>
                </a:lnTo>
                <a:lnTo>
                  <a:pt x="33" y="87"/>
                </a:lnTo>
                <a:lnTo>
                  <a:pt x="39" y="84"/>
                </a:lnTo>
                <a:lnTo>
                  <a:pt x="45" y="80"/>
                </a:lnTo>
                <a:lnTo>
                  <a:pt x="49" y="77"/>
                </a:lnTo>
                <a:lnTo>
                  <a:pt x="55" y="73"/>
                </a:lnTo>
                <a:lnTo>
                  <a:pt x="61" y="70"/>
                </a:lnTo>
                <a:lnTo>
                  <a:pt x="66" y="68"/>
                </a:lnTo>
                <a:lnTo>
                  <a:pt x="72" y="66"/>
                </a:lnTo>
                <a:lnTo>
                  <a:pt x="78" y="64"/>
                </a:lnTo>
                <a:lnTo>
                  <a:pt x="85" y="63"/>
                </a:lnTo>
                <a:lnTo>
                  <a:pt x="91" y="61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14" name="Rectangle 11"/>
          <p:cNvSpPr>
            <a:spLocks noChangeArrowheads="1"/>
          </p:cNvSpPr>
          <p:nvPr/>
        </p:nvSpPr>
        <p:spPr bwMode="auto">
          <a:xfrm>
            <a:off x="6386513" y="4227513"/>
            <a:ext cx="700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enterItem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47115" name="Freeform 12"/>
          <p:cNvSpPr>
            <a:spLocks/>
          </p:cNvSpPr>
          <p:nvPr/>
        </p:nvSpPr>
        <p:spPr bwMode="auto">
          <a:xfrm>
            <a:off x="4613275" y="4806950"/>
            <a:ext cx="1882775" cy="846138"/>
          </a:xfrm>
          <a:custGeom>
            <a:avLst/>
            <a:gdLst>
              <a:gd name="T0" fmla="*/ 1539875 w 1186"/>
              <a:gd name="T1" fmla="*/ 846138 h 533"/>
              <a:gd name="T2" fmla="*/ 1593850 w 1186"/>
              <a:gd name="T3" fmla="*/ 842963 h 533"/>
              <a:gd name="T4" fmla="*/ 1646238 w 1186"/>
              <a:gd name="T5" fmla="*/ 825500 h 533"/>
              <a:gd name="T6" fmla="*/ 1695450 w 1186"/>
              <a:gd name="T7" fmla="*/ 800100 h 533"/>
              <a:gd name="T8" fmla="*/ 1741488 w 1186"/>
              <a:gd name="T9" fmla="*/ 766763 h 533"/>
              <a:gd name="T10" fmla="*/ 1782763 w 1186"/>
              <a:gd name="T11" fmla="*/ 722313 h 533"/>
              <a:gd name="T12" fmla="*/ 1816100 w 1186"/>
              <a:gd name="T13" fmla="*/ 674688 h 533"/>
              <a:gd name="T14" fmla="*/ 1846263 w 1186"/>
              <a:gd name="T15" fmla="*/ 614363 h 533"/>
              <a:gd name="T16" fmla="*/ 1866900 w 1186"/>
              <a:gd name="T17" fmla="*/ 555625 h 533"/>
              <a:gd name="T18" fmla="*/ 1878013 w 1186"/>
              <a:gd name="T19" fmla="*/ 490538 h 533"/>
              <a:gd name="T20" fmla="*/ 1882775 w 1186"/>
              <a:gd name="T21" fmla="*/ 422275 h 533"/>
              <a:gd name="T22" fmla="*/ 1878013 w 1186"/>
              <a:gd name="T23" fmla="*/ 358775 h 533"/>
              <a:gd name="T24" fmla="*/ 1866900 w 1186"/>
              <a:gd name="T25" fmla="*/ 293688 h 533"/>
              <a:gd name="T26" fmla="*/ 1846263 w 1186"/>
              <a:gd name="T27" fmla="*/ 231775 h 533"/>
              <a:gd name="T28" fmla="*/ 1816100 w 1186"/>
              <a:gd name="T29" fmla="*/ 174625 h 533"/>
              <a:gd name="T30" fmla="*/ 1782763 w 1186"/>
              <a:gd name="T31" fmla="*/ 123825 h 533"/>
              <a:gd name="T32" fmla="*/ 1741488 w 1186"/>
              <a:gd name="T33" fmla="*/ 82550 h 533"/>
              <a:gd name="T34" fmla="*/ 1695450 w 1186"/>
              <a:gd name="T35" fmla="*/ 47625 h 533"/>
              <a:gd name="T36" fmla="*/ 1646238 w 1186"/>
              <a:gd name="T37" fmla="*/ 22225 h 533"/>
              <a:gd name="T38" fmla="*/ 1593850 w 1186"/>
              <a:gd name="T39" fmla="*/ 6350 h 533"/>
              <a:gd name="T40" fmla="*/ 1539875 w 1186"/>
              <a:gd name="T41" fmla="*/ 0 h 533"/>
              <a:gd name="T42" fmla="*/ 342900 w 1186"/>
              <a:gd name="T43" fmla="*/ 0 h 533"/>
              <a:gd name="T44" fmla="*/ 287338 w 1186"/>
              <a:gd name="T45" fmla="*/ 6350 h 533"/>
              <a:gd name="T46" fmla="*/ 238125 w 1186"/>
              <a:gd name="T47" fmla="*/ 22225 h 533"/>
              <a:gd name="T48" fmla="*/ 187325 w 1186"/>
              <a:gd name="T49" fmla="*/ 47625 h 533"/>
              <a:gd name="T50" fmla="*/ 141288 w 1186"/>
              <a:gd name="T51" fmla="*/ 82550 h 533"/>
              <a:gd name="T52" fmla="*/ 101600 w 1186"/>
              <a:gd name="T53" fmla="*/ 123825 h 533"/>
              <a:gd name="T54" fmla="*/ 66675 w 1186"/>
              <a:gd name="T55" fmla="*/ 174625 h 533"/>
              <a:gd name="T56" fmla="*/ 36513 w 1186"/>
              <a:gd name="T57" fmla="*/ 231775 h 533"/>
              <a:gd name="T58" fmla="*/ 15875 w 1186"/>
              <a:gd name="T59" fmla="*/ 293688 h 533"/>
              <a:gd name="T60" fmla="*/ 4763 w 1186"/>
              <a:gd name="T61" fmla="*/ 358775 h 533"/>
              <a:gd name="T62" fmla="*/ 0 w 1186"/>
              <a:gd name="T63" fmla="*/ 422275 h 533"/>
              <a:gd name="T64" fmla="*/ 4763 w 1186"/>
              <a:gd name="T65" fmla="*/ 490538 h 533"/>
              <a:gd name="T66" fmla="*/ 15875 w 1186"/>
              <a:gd name="T67" fmla="*/ 555625 h 533"/>
              <a:gd name="T68" fmla="*/ 36513 w 1186"/>
              <a:gd name="T69" fmla="*/ 614363 h 533"/>
              <a:gd name="T70" fmla="*/ 66675 w 1186"/>
              <a:gd name="T71" fmla="*/ 674688 h 533"/>
              <a:gd name="T72" fmla="*/ 101600 w 1186"/>
              <a:gd name="T73" fmla="*/ 722313 h 533"/>
              <a:gd name="T74" fmla="*/ 141288 w 1186"/>
              <a:gd name="T75" fmla="*/ 766763 h 533"/>
              <a:gd name="T76" fmla="*/ 187325 w 1186"/>
              <a:gd name="T77" fmla="*/ 800100 h 533"/>
              <a:gd name="T78" fmla="*/ 238125 w 1186"/>
              <a:gd name="T79" fmla="*/ 825500 h 533"/>
              <a:gd name="T80" fmla="*/ 287338 w 1186"/>
              <a:gd name="T81" fmla="*/ 842963 h 533"/>
              <a:gd name="T82" fmla="*/ 342900 w 1186"/>
              <a:gd name="T83" fmla="*/ 846138 h 533"/>
              <a:gd name="T84" fmla="*/ 1539875 w 1186"/>
              <a:gd name="T85" fmla="*/ 846138 h 53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186" h="533">
                <a:moveTo>
                  <a:pt x="970" y="533"/>
                </a:moveTo>
                <a:lnTo>
                  <a:pt x="1004" y="531"/>
                </a:lnTo>
                <a:lnTo>
                  <a:pt x="1037" y="520"/>
                </a:lnTo>
                <a:lnTo>
                  <a:pt x="1068" y="504"/>
                </a:lnTo>
                <a:lnTo>
                  <a:pt x="1097" y="483"/>
                </a:lnTo>
                <a:lnTo>
                  <a:pt x="1123" y="455"/>
                </a:lnTo>
                <a:lnTo>
                  <a:pt x="1144" y="425"/>
                </a:lnTo>
                <a:lnTo>
                  <a:pt x="1163" y="387"/>
                </a:lnTo>
                <a:lnTo>
                  <a:pt x="1176" y="350"/>
                </a:lnTo>
                <a:lnTo>
                  <a:pt x="1183" y="309"/>
                </a:lnTo>
                <a:lnTo>
                  <a:pt x="1186" y="266"/>
                </a:lnTo>
                <a:lnTo>
                  <a:pt x="1183" y="226"/>
                </a:lnTo>
                <a:lnTo>
                  <a:pt x="1176" y="185"/>
                </a:lnTo>
                <a:lnTo>
                  <a:pt x="1163" y="146"/>
                </a:lnTo>
                <a:lnTo>
                  <a:pt x="1144" y="110"/>
                </a:lnTo>
                <a:lnTo>
                  <a:pt x="1123" y="78"/>
                </a:lnTo>
                <a:lnTo>
                  <a:pt x="1097" y="52"/>
                </a:lnTo>
                <a:lnTo>
                  <a:pt x="1068" y="30"/>
                </a:lnTo>
                <a:lnTo>
                  <a:pt x="1037" y="14"/>
                </a:lnTo>
                <a:lnTo>
                  <a:pt x="1004" y="4"/>
                </a:lnTo>
                <a:lnTo>
                  <a:pt x="970" y="0"/>
                </a:lnTo>
                <a:lnTo>
                  <a:pt x="216" y="0"/>
                </a:lnTo>
                <a:lnTo>
                  <a:pt x="181" y="4"/>
                </a:lnTo>
                <a:lnTo>
                  <a:pt x="150" y="14"/>
                </a:lnTo>
                <a:lnTo>
                  <a:pt x="118" y="30"/>
                </a:lnTo>
                <a:lnTo>
                  <a:pt x="89" y="52"/>
                </a:lnTo>
                <a:lnTo>
                  <a:pt x="64" y="78"/>
                </a:lnTo>
                <a:lnTo>
                  <a:pt x="42" y="110"/>
                </a:lnTo>
                <a:lnTo>
                  <a:pt x="23" y="146"/>
                </a:lnTo>
                <a:lnTo>
                  <a:pt x="10" y="185"/>
                </a:lnTo>
                <a:lnTo>
                  <a:pt x="3" y="226"/>
                </a:lnTo>
                <a:lnTo>
                  <a:pt x="0" y="266"/>
                </a:lnTo>
                <a:lnTo>
                  <a:pt x="3" y="309"/>
                </a:lnTo>
                <a:lnTo>
                  <a:pt x="10" y="350"/>
                </a:lnTo>
                <a:lnTo>
                  <a:pt x="23" y="387"/>
                </a:lnTo>
                <a:lnTo>
                  <a:pt x="42" y="425"/>
                </a:lnTo>
                <a:lnTo>
                  <a:pt x="64" y="455"/>
                </a:lnTo>
                <a:lnTo>
                  <a:pt x="89" y="483"/>
                </a:lnTo>
                <a:lnTo>
                  <a:pt x="118" y="504"/>
                </a:lnTo>
                <a:lnTo>
                  <a:pt x="150" y="520"/>
                </a:lnTo>
                <a:lnTo>
                  <a:pt x="181" y="531"/>
                </a:lnTo>
                <a:lnTo>
                  <a:pt x="216" y="533"/>
                </a:lnTo>
                <a:lnTo>
                  <a:pt x="970" y="533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47116" name="Rectangle 13"/>
          <p:cNvSpPr>
            <a:spLocks noChangeArrowheads="1"/>
          </p:cNvSpPr>
          <p:nvPr/>
        </p:nvSpPr>
        <p:spPr bwMode="auto">
          <a:xfrm>
            <a:off x="4883150" y="5116513"/>
            <a:ext cx="1457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WaitingForPayment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47117" name="Freeform 14"/>
          <p:cNvSpPr>
            <a:spLocks/>
          </p:cNvSpPr>
          <p:nvPr/>
        </p:nvSpPr>
        <p:spPr bwMode="auto">
          <a:xfrm>
            <a:off x="2789238" y="3644900"/>
            <a:ext cx="2079625" cy="1588"/>
          </a:xfrm>
          <a:custGeom>
            <a:avLst/>
            <a:gdLst>
              <a:gd name="T0" fmla="*/ 0 w 1310"/>
              <a:gd name="T1" fmla="*/ 0 h 1588"/>
              <a:gd name="T2" fmla="*/ 1039813 w 1310"/>
              <a:gd name="T3" fmla="*/ 0 h 1588"/>
              <a:gd name="T4" fmla="*/ 2079625 w 1310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0" h="1588">
                <a:moveTo>
                  <a:pt x="0" y="0"/>
                </a:moveTo>
                <a:lnTo>
                  <a:pt x="655" y="0"/>
                </a:lnTo>
                <a:lnTo>
                  <a:pt x="1310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18" name="Freeform 15"/>
          <p:cNvSpPr>
            <a:spLocks/>
          </p:cNvSpPr>
          <p:nvPr/>
        </p:nvSpPr>
        <p:spPr bwMode="auto">
          <a:xfrm>
            <a:off x="4737100" y="3563938"/>
            <a:ext cx="131763" cy="163512"/>
          </a:xfrm>
          <a:custGeom>
            <a:avLst/>
            <a:gdLst>
              <a:gd name="T0" fmla="*/ 0 w 83"/>
              <a:gd name="T1" fmla="*/ 163512 h 103"/>
              <a:gd name="T2" fmla="*/ 6350 w 83"/>
              <a:gd name="T3" fmla="*/ 153987 h 103"/>
              <a:gd name="T4" fmla="*/ 11113 w 83"/>
              <a:gd name="T5" fmla="*/ 146050 h 103"/>
              <a:gd name="T6" fmla="*/ 17463 w 83"/>
              <a:gd name="T7" fmla="*/ 138112 h 103"/>
              <a:gd name="T8" fmla="*/ 25400 w 83"/>
              <a:gd name="T9" fmla="*/ 131762 h 103"/>
              <a:gd name="T10" fmla="*/ 30163 w 83"/>
              <a:gd name="T11" fmla="*/ 127000 h 103"/>
              <a:gd name="T12" fmla="*/ 36513 w 83"/>
              <a:gd name="T13" fmla="*/ 117475 h 103"/>
              <a:gd name="T14" fmla="*/ 42863 w 83"/>
              <a:gd name="T15" fmla="*/ 112712 h 103"/>
              <a:gd name="T16" fmla="*/ 52388 w 83"/>
              <a:gd name="T17" fmla="*/ 106362 h 103"/>
              <a:gd name="T18" fmla="*/ 58738 w 83"/>
              <a:gd name="T19" fmla="*/ 103187 h 103"/>
              <a:gd name="T20" fmla="*/ 66675 w 83"/>
              <a:gd name="T21" fmla="*/ 98425 h 103"/>
              <a:gd name="T22" fmla="*/ 74613 w 83"/>
              <a:gd name="T23" fmla="*/ 95250 h 103"/>
              <a:gd name="T24" fmla="*/ 82550 w 83"/>
              <a:gd name="T25" fmla="*/ 88900 h 103"/>
              <a:gd name="T26" fmla="*/ 90488 w 83"/>
              <a:gd name="T27" fmla="*/ 87312 h 103"/>
              <a:gd name="T28" fmla="*/ 100013 w 83"/>
              <a:gd name="T29" fmla="*/ 84137 h 103"/>
              <a:gd name="T30" fmla="*/ 106363 w 83"/>
              <a:gd name="T31" fmla="*/ 84137 h 103"/>
              <a:gd name="T32" fmla="*/ 115888 w 83"/>
              <a:gd name="T33" fmla="*/ 80962 h 103"/>
              <a:gd name="T34" fmla="*/ 125413 w 83"/>
              <a:gd name="T35" fmla="*/ 80962 h 103"/>
              <a:gd name="T36" fmla="*/ 131763 w 83"/>
              <a:gd name="T37" fmla="*/ 80962 h 103"/>
              <a:gd name="T38" fmla="*/ 125413 w 83"/>
              <a:gd name="T39" fmla="*/ 80962 h 103"/>
              <a:gd name="T40" fmla="*/ 115888 w 83"/>
              <a:gd name="T41" fmla="*/ 77787 h 103"/>
              <a:gd name="T42" fmla="*/ 106363 w 83"/>
              <a:gd name="T43" fmla="*/ 77787 h 103"/>
              <a:gd name="T44" fmla="*/ 100013 w 83"/>
              <a:gd name="T45" fmla="*/ 76200 h 103"/>
              <a:gd name="T46" fmla="*/ 90488 w 83"/>
              <a:gd name="T47" fmla="*/ 73025 h 103"/>
              <a:gd name="T48" fmla="*/ 82550 w 83"/>
              <a:gd name="T49" fmla="*/ 69850 h 103"/>
              <a:gd name="T50" fmla="*/ 74613 w 83"/>
              <a:gd name="T51" fmla="*/ 66675 h 103"/>
              <a:gd name="T52" fmla="*/ 66675 w 83"/>
              <a:gd name="T53" fmla="*/ 65087 h 103"/>
              <a:gd name="T54" fmla="*/ 58738 w 83"/>
              <a:gd name="T55" fmla="*/ 58737 h 103"/>
              <a:gd name="T56" fmla="*/ 52388 w 83"/>
              <a:gd name="T57" fmla="*/ 52387 h 103"/>
              <a:gd name="T58" fmla="*/ 42863 w 83"/>
              <a:gd name="T59" fmla="*/ 50800 h 103"/>
              <a:gd name="T60" fmla="*/ 36513 w 83"/>
              <a:gd name="T61" fmla="*/ 41275 h 103"/>
              <a:gd name="T62" fmla="*/ 30163 w 83"/>
              <a:gd name="T63" fmla="*/ 36512 h 103"/>
              <a:gd name="T64" fmla="*/ 25400 w 83"/>
              <a:gd name="T65" fmla="*/ 30162 h 103"/>
              <a:gd name="T66" fmla="*/ 17463 w 83"/>
              <a:gd name="T67" fmla="*/ 22225 h 103"/>
              <a:gd name="T68" fmla="*/ 11113 w 83"/>
              <a:gd name="T69" fmla="*/ 15875 h 103"/>
              <a:gd name="T70" fmla="*/ 6350 w 83"/>
              <a:gd name="T71" fmla="*/ 7937 h 103"/>
              <a:gd name="T72" fmla="*/ 0 w 83"/>
              <a:gd name="T73" fmla="*/ 0 h 1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3" h="103">
                <a:moveTo>
                  <a:pt x="0" y="103"/>
                </a:moveTo>
                <a:lnTo>
                  <a:pt x="4" y="97"/>
                </a:lnTo>
                <a:lnTo>
                  <a:pt x="7" y="92"/>
                </a:lnTo>
                <a:lnTo>
                  <a:pt x="11" y="87"/>
                </a:lnTo>
                <a:lnTo>
                  <a:pt x="16" y="83"/>
                </a:lnTo>
                <a:lnTo>
                  <a:pt x="19" y="80"/>
                </a:lnTo>
                <a:lnTo>
                  <a:pt x="23" y="74"/>
                </a:lnTo>
                <a:lnTo>
                  <a:pt x="27" y="71"/>
                </a:lnTo>
                <a:lnTo>
                  <a:pt x="33" y="67"/>
                </a:lnTo>
                <a:lnTo>
                  <a:pt x="37" y="65"/>
                </a:lnTo>
                <a:lnTo>
                  <a:pt x="42" y="62"/>
                </a:lnTo>
                <a:lnTo>
                  <a:pt x="47" y="60"/>
                </a:lnTo>
                <a:lnTo>
                  <a:pt x="52" y="56"/>
                </a:lnTo>
                <a:lnTo>
                  <a:pt x="57" y="55"/>
                </a:lnTo>
                <a:lnTo>
                  <a:pt x="63" y="53"/>
                </a:lnTo>
                <a:lnTo>
                  <a:pt x="67" y="53"/>
                </a:lnTo>
                <a:lnTo>
                  <a:pt x="73" y="51"/>
                </a:lnTo>
                <a:lnTo>
                  <a:pt x="79" y="51"/>
                </a:lnTo>
                <a:lnTo>
                  <a:pt x="83" y="51"/>
                </a:lnTo>
                <a:lnTo>
                  <a:pt x="79" y="51"/>
                </a:lnTo>
                <a:lnTo>
                  <a:pt x="73" y="49"/>
                </a:lnTo>
                <a:lnTo>
                  <a:pt x="67" y="49"/>
                </a:lnTo>
                <a:lnTo>
                  <a:pt x="63" y="48"/>
                </a:lnTo>
                <a:lnTo>
                  <a:pt x="57" y="46"/>
                </a:lnTo>
                <a:lnTo>
                  <a:pt x="52" y="44"/>
                </a:lnTo>
                <a:lnTo>
                  <a:pt x="47" y="42"/>
                </a:lnTo>
                <a:lnTo>
                  <a:pt x="42" y="41"/>
                </a:lnTo>
                <a:lnTo>
                  <a:pt x="37" y="37"/>
                </a:lnTo>
                <a:lnTo>
                  <a:pt x="33" y="33"/>
                </a:lnTo>
                <a:lnTo>
                  <a:pt x="27" y="32"/>
                </a:lnTo>
                <a:lnTo>
                  <a:pt x="23" y="26"/>
                </a:lnTo>
                <a:lnTo>
                  <a:pt x="19" y="23"/>
                </a:lnTo>
                <a:lnTo>
                  <a:pt x="16" y="19"/>
                </a:lnTo>
                <a:lnTo>
                  <a:pt x="11" y="14"/>
                </a:lnTo>
                <a:lnTo>
                  <a:pt x="7" y="10"/>
                </a:lnTo>
                <a:lnTo>
                  <a:pt x="4" y="5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19" name="Rectangle 16"/>
          <p:cNvSpPr>
            <a:spLocks noChangeArrowheads="1"/>
          </p:cNvSpPr>
          <p:nvPr/>
        </p:nvSpPr>
        <p:spPr bwMode="auto">
          <a:xfrm>
            <a:off x="3408363" y="3438525"/>
            <a:ext cx="700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enterItem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47120" name="Freeform 17"/>
          <p:cNvSpPr>
            <a:spLocks/>
          </p:cNvSpPr>
          <p:nvPr/>
        </p:nvSpPr>
        <p:spPr bwMode="auto">
          <a:xfrm>
            <a:off x="2103438" y="4068763"/>
            <a:ext cx="2509837" cy="1160462"/>
          </a:xfrm>
          <a:custGeom>
            <a:avLst/>
            <a:gdLst>
              <a:gd name="T0" fmla="*/ 2509837 w 1581"/>
              <a:gd name="T1" fmla="*/ 1160462 h 731"/>
              <a:gd name="T2" fmla="*/ 2259012 w 1581"/>
              <a:gd name="T3" fmla="*/ 1160462 h 731"/>
              <a:gd name="T4" fmla="*/ 0 w 1581"/>
              <a:gd name="T5" fmla="*/ 1160462 h 731"/>
              <a:gd name="T6" fmla="*/ 0 w 1581"/>
              <a:gd name="T7" fmla="*/ 0 h 7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81" h="731">
                <a:moveTo>
                  <a:pt x="1581" y="731"/>
                </a:moveTo>
                <a:lnTo>
                  <a:pt x="1423" y="731"/>
                </a:lnTo>
                <a:lnTo>
                  <a:pt x="0" y="731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21" name="Freeform 18"/>
          <p:cNvSpPr>
            <a:spLocks/>
          </p:cNvSpPr>
          <p:nvPr/>
        </p:nvSpPr>
        <p:spPr bwMode="auto">
          <a:xfrm>
            <a:off x="2038350" y="4068763"/>
            <a:ext cx="131763" cy="163512"/>
          </a:xfrm>
          <a:custGeom>
            <a:avLst/>
            <a:gdLst>
              <a:gd name="T0" fmla="*/ 131763 w 83"/>
              <a:gd name="T1" fmla="*/ 163512 h 103"/>
              <a:gd name="T2" fmla="*/ 125413 w 83"/>
              <a:gd name="T3" fmla="*/ 157162 h 103"/>
              <a:gd name="T4" fmla="*/ 120650 w 83"/>
              <a:gd name="T5" fmla="*/ 149225 h 103"/>
              <a:gd name="T6" fmla="*/ 114300 w 83"/>
              <a:gd name="T7" fmla="*/ 139700 h 103"/>
              <a:gd name="T8" fmla="*/ 106363 w 83"/>
              <a:gd name="T9" fmla="*/ 134937 h 103"/>
              <a:gd name="T10" fmla="*/ 101600 w 83"/>
              <a:gd name="T11" fmla="*/ 127000 h 103"/>
              <a:gd name="T12" fmla="*/ 96838 w 83"/>
              <a:gd name="T13" fmla="*/ 117475 h 103"/>
              <a:gd name="T14" fmla="*/ 93663 w 83"/>
              <a:gd name="T15" fmla="*/ 109537 h 103"/>
              <a:gd name="T16" fmla="*/ 88900 w 83"/>
              <a:gd name="T17" fmla="*/ 101600 h 103"/>
              <a:gd name="T18" fmla="*/ 84138 w 83"/>
              <a:gd name="T19" fmla="*/ 88900 h 103"/>
              <a:gd name="T20" fmla="*/ 79375 w 83"/>
              <a:gd name="T21" fmla="*/ 80962 h 103"/>
              <a:gd name="T22" fmla="*/ 77788 w 83"/>
              <a:gd name="T23" fmla="*/ 69850 h 103"/>
              <a:gd name="T24" fmla="*/ 74613 w 83"/>
              <a:gd name="T25" fmla="*/ 61912 h 103"/>
              <a:gd name="T26" fmla="*/ 73025 w 83"/>
              <a:gd name="T27" fmla="*/ 50800 h 103"/>
              <a:gd name="T28" fmla="*/ 69850 w 83"/>
              <a:gd name="T29" fmla="*/ 41275 h 103"/>
              <a:gd name="T30" fmla="*/ 68263 w 83"/>
              <a:gd name="T31" fmla="*/ 30162 h 103"/>
              <a:gd name="T32" fmla="*/ 68263 w 83"/>
              <a:gd name="T33" fmla="*/ 19050 h 103"/>
              <a:gd name="T34" fmla="*/ 65088 w 83"/>
              <a:gd name="T35" fmla="*/ 11112 h 103"/>
              <a:gd name="T36" fmla="*/ 65088 w 83"/>
              <a:gd name="T37" fmla="*/ 0 h 103"/>
              <a:gd name="T38" fmla="*/ 65088 w 83"/>
              <a:gd name="T39" fmla="*/ 11112 h 103"/>
              <a:gd name="T40" fmla="*/ 65088 w 83"/>
              <a:gd name="T41" fmla="*/ 19050 h 103"/>
              <a:gd name="T42" fmla="*/ 65088 w 83"/>
              <a:gd name="T43" fmla="*/ 30162 h 103"/>
              <a:gd name="T44" fmla="*/ 63500 w 83"/>
              <a:gd name="T45" fmla="*/ 41275 h 103"/>
              <a:gd name="T46" fmla="*/ 60325 w 83"/>
              <a:gd name="T47" fmla="*/ 50800 h 103"/>
              <a:gd name="T48" fmla="*/ 58738 w 83"/>
              <a:gd name="T49" fmla="*/ 61912 h 103"/>
              <a:gd name="T50" fmla="*/ 57150 w 83"/>
              <a:gd name="T51" fmla="*/ 69850 h 103"/>
              <a:gd name="T52" fmla="*/ 52388 w 83"/>
              <a:gd name="T53" fmla="*/ 80962 h 103"/>
              <a:gd name="T54" fmla="*/ 49213 w 83"/>
              <a:gd name="T55" fmla="*/ 88900 h 103"/>
              <a:gd name="T56" fmla="*/ 44450 w 83"/>
              <a:gd name="T57" fmla="*/ 101600 h 103"/>
              <a:gd name="T58" fmla="*/ 41275 w 83"/>
              <a:gd name="T59" fmla="*/ 109537 h 103"/>
              <a:gd name="T60" fmla="*/ 36513 w 83"/>
              <a:gd name="T61" fmla="*/ 117475 h 103"/>
              <a:gd name="T62" fmla="*/ 31750 w 83"/>
              <a:gd name="T63" fmla="*/ 127000 h 103"/>
              <a:gd name="T64" fmla="*/ 23813 w 83"/>
              <a:gd name="T65" fmla="*/ 134937 h 103"/>
              <a:gd name="T66" fmla="*/ 20638 w 83"/>
              <a:gd name="T67" fmla="*/ 139700 h 103"/>
              <a:gd name="T68" fmla="*/ 12700 w 83"/>
              <a:gd name="T69" fmla="*/ 149225 h 103"/>
              <a:gd name="T70" fmla="*/ 6350 w 83"/>
              <a:gd name="T71" fmla="*/ 157162 h 103"/>
              <a:gd name="T72" fmla="*/ 0 w 83"/>
              <a:gd name="T73" fmla="*/ 163512 h 1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3" h="103">
                <a:moveTo>
                  <a:pt x="83" y="103"/>
                </a:moveTo>
                <a:lnTo>
                  <a:pt x="79" y="99"/>
                </a:lnTo>
                <a:lnTo>
                  <a:pt x="76" y="94"/>
                </a:lnTo>
                <a:lnTo>
                  <a:pt x="72" y="88"/>
                </a:lnTo>
                <a:lnTo>
                  <a:pt x="67" y="85"/>
                </a:lnTo>
                <a:lnTo>
                  <a:pt x="64" y="80"/>
                </a:lnTo>
                <a:lnTo>
                  <a:pt x="61" y="74"/>
                </a:lnTo>
                <a:lnTo>
                  <a:pt x="59" y="69"/>
                </a:lnTo>
                <a:lnTo>
                  <a:pt x="56" y="64"/>
                </a:lnTo>
                <a:lnTo>
                  <a:pt x="53" y="56"/>
                </a:lnTo>
                <a:lnTo>
                  <a:pt x="50" y="51"/>
                </a:lnTo>
                <a:lnTo>
                  <a:pt x="49" y="44"/>
                </a:lnTo>
                <a:lnTo>
                  <a:pt x="47" y="39"/>
                </a:lnTo>
                <a:lnTo>
                  <a:pt x="46" y="32"/>
                </a:lnTo>
                <a:lnTo>
                  <a:pt x="44" y="26"/>
                </a:lnTo>
                <a:lnTo>
                  <a:pt x="43" y="19"/>
                </a:lnTo>
                <a:lnTo>
                  <a:pt x="43" y="12"/>
                </a:lnTo>
                <a:lnTo>
                  <a:pt x="41" y="7"/>
                </a:lnTo>
                <a:lnTo>
                  <a:pt x="41" y="0"/>
                </a:lnTo>
                <a:lnTo>
                  <a:pt x="41" y="7"/>
                </a:lnTo>
                <a:lnTo>
                  <a:pt x="41" y="12"/>
                </a:lnTo>
                <a:lnTo>
                  <a:pt x="41" y="19"/>
                </a:lnTo>
                <a:lnTo>
                  <a:pt x="40" y="26"/>
                </a:lnTo>
                <a:lnTo>
                  <a:pt x="38" y="32"/>
                </a:lnTo>
                <a:lnTo>
                  <a:pt x="37" y="39"/>
                </a:lnTo>
                <a:lnTo>
                  <a:pt x="36" y="44"/>
                </a:lnTo>
                <a:lnTo>
                  <a:pt x="33" y="51"/>
                </a:lnTo>
                <a:lnTo>
                  <a:pt x="31" y="56"/>
                </a:lnTo>
                <a:lnTo>
                  <a:pt x="28" y="64"/>
                </a:lnTo>
                <a:lnTo>
                  <a:pt x="26" y="69"/>
                </a:lnTo>
                <a:lnTo>
                  <a:pt x="23" y="74"/>
                </a:lnTo>
                <a:lnTo>
                  <a:pt x="20" y="80"/>
                </a:lnTo>
                <a:lnTo>
                  <a:pt x="15" y="85"/>
                </a:lnTo>
                <a:lnTo>
                  <a:pt x="13" y="88"/>
                </a:lnTo>
                <a:lnTo>
                  <a:pt x="8" y="94"/>
                </a:lnTo>
                <a:lnTo>
                  <a:pt x="4" y="99"/>
                </a:lnTo>
                <a:lnTo>
                  <a:pt x="0" y="103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22" name="Rectangle 19"/>
          <p:cNvSpPr>
            <a:spLocks noChangeArrowheads="1"/>
          </p:cNvSpPr>
          <p:nvPr/>
        </p:nvSpPr>
        <p:spPr bwMode="auto">
          <a:xfrm>
            <a:off x="2868613" y="5022850"/>
            <a:ext cx="10620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makePayment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47123" name="Freeform 20"/>
          <p:cNvSpPr>
            <a:spLocks/>
          </p:cNvSpPr>
          <p:nvPr/>
        </p:nvSpPr>
        <p:spPr bwMode="auto">
          <a:xfrm>
            <a:off x="5553075" y="4068763"/>
            <a:ext cx="1588" cy="738187"/>
          </a:xfrm>
          <a:custGeom>
            <a:avLst/>
            <a:gdLst>
              <a:gd name="T0" fmla="*/ 0 w 1588"/>
              <a:gd name="T1" fmla="*/ 0 h 465"/>
              <a:gd name="T2" fmla="*/ 0 w 1588"/>
              <a:gd name="T3" fmla="*/ 368300 h 465"/>
              <a:gd name="T4" fmla="*/ 0 w 1588"/>
              <a:gd name="T5" fmla="*/ 738187 h 4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465">
                <a:moveTo>
                  <a:pt x="0" y="0"/>
                </a:moveTo>
                <a:lnTo>
                  <a:pt x="0" y="232"/>
                </a:lnTo>
                <a:lnTo>
                  <a:pt x="0" y="465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24" name="Freeform 21"/>
          <p:cNvSpPr>
            <a:spLocks/>
          </p:cNvSpPr>
          <p:nvPr/>
        </p:nvSpPr>
        <p:spPr bwMode="auto">
          <a:xfrm>
            <a:off x="5487988" y="4643438"/>
            <a:ext cx="131762" cy="163512"/>
          </a:xfrm>
          <a:custGeom>
            <a:avLst/>
            <a:gdLst>
              <a:gd name="T0" fmla="*/ 0 w 83"/>
              <a:gd name="T1" fmla="*/ 0 h 103"/>
              <a:gd name="T2" fmla="*/ 6350 w 83"/>
              <a:gd name="T3" fmla="*/ 7937 h 103"/>
              <a:gd name="T4" fmla="*/ 12700 w 83"/>
              <a:gd name="T5" fmla="*/ 14287 h 103"/>
              <a:gd name="T6" fmla="*/ 20637 w 83"/>
              <a:gd name="T7" fmla="*/ 22225 h 103"/>
              <a:gd name="T8" fmla="*/ 25400 w 83"/>
              <a:gd name="T9" fmla="*/ 31750 h 103"/>
              <a:gd name="T10" fmla="*/ 31750 w 83"/>
              <a:gd name="T11" fmla="*/ 36512 h 103"/>
              <a:gd name="T12" fmla="*/ 36512 w 83"/>
              <a:gd name="T13" fmla="*/ 44450 h 103"/>
              <a:gd name="T14" fmla="*/ 41275 w 83"/>
              <a:gd name="T15" fmla="*/ 53975 h 103"/>
              <a:gd name="T16" fmla="*/ 46037 w 83"/>
              <a:gd name="T17" fmla="*/ 65087 h 103"/>
              <a:gd name="T18" fmla="*/ 49212 w 83"/>
              <a:gd name="T19" fmla="*/ 73025 h 103"/>
              <a:gd name="T20" fmla="*/ 52387 w 83"/>
              <a:gd name="T21" fmla="*/ 82550 h 103"/>
              <a:gd name="T22" fmla="*/ 57150 w 83"/>
              <a:gd name="T23" fmla="*/ 93662 h 103"/>
              <a:gd name="T24" fmla="*/ 58737 w 83"/>
              <a:gd name="T25" fmla="*/ 101600 h 103"/>
              <a:gd name="T26" fmla="*/ 61912 w 83"/>
              <a:gd name="T27" fmla="*/ 112712 h 103"/>
              <a:gd name="T28" fmla="*/ 63500 w 83"/>
              <a:gd name="T29" fmla="*/ 123825 h 103"/>
              <a:gd name="T30" fmla="*/ 65087 w 83"/>
              <a:gd name="T31" fmla="*/ 131762 h 103"/>
              <a:gd name="T32" fmla="*/ 65087 w 83"/>
              <a:gd name="T33" fmla="*/ 144462 h 103"/>
              <a:gd name="T34" fmla="*/ 65087 w 83"/>
              <a:gd name="T35" fmla="*/ 155575 h 103"/>
              <a:gd name="T36" fmla="*/ 65087 w 83"/>
              <a:gd name="T37" fmla="*/ 163512 h 103"/>
              <a:gd name="T38" fmla="*/ 65087 w 83"/>
              <a:gd name="T39" fmla="*/ 155575 h 103"/>
              <a:gd name="T40" fmla="*/ 68262 w 83"/>
              <a:gd name="T41" fmla="*/ 144462 h 103"/>
              <a:gd name="T42" fmla="*/ 68262 w 83"/>
              <a:gd name="T43" fmla="*/ 131762 h 103"/>
              <a:gd name="T44" fmla="*/ 69850 w 83"/>
              <a:gd name="T45" fmla="*/ 123825 h 103"/>
              <a:gd name="T46" fmla="*/ 73025 w 83"/>
              <a:gd name="T47" fmla="*/ 112712 h 103"/>
              <a:gd name="T48" fmla="*/ 74612 w 83"/>
              <a:gd name="T49" fmla="*/ 101600 h 103"/>
              <a:gd name="T50" fmla="*/ 77787 w 83"/>
              <a:gd name="T51" fmla="*/ 93662 h 103"/>
              <a:gd name="T52" fmla="*/ 79375 w 83"/>
              <a:gd name="T53" fmla="*/ 82550 h 103"/>
              <a:gd name="T54" fmla="*/ 84137 w 83"/>
              <a:gd name="T55" fmla="*/ 73025 h 103"/>
              <a:gd name="T56" fmla="*/ 88900 w 83"/>
              <a:gd name="T57" fmla="*/ 65087 h 103"/>
              <a:gd name="T58" fmla="*/ 93662 w 83"/>
              <a:gd name="T59" fmla="*/ 53975 h 103"/>
              <a:gd name="T60" fmla="*/ 98425 w 83"/>
              <a:gd name="T61" fmla="*/ 44450 h 103"/>
              <a:gd name="T62" fmla="*/ 101600 w 83"/>
              <a:gd name="T63" fmla="*/ 36512 h 103"/>
              <a:gd name="T64" fmla="*/ 106362 w 83"/>
              <a:gd name="T65" fmla="*/ 31750 h 103"/>
              <a:gd name="T66" fmla="*/ 114300 w 83"/>
              <a:gd name="T67" fmla="*/ 22225 h 103"/>
              <a:gd name="T68" fmla="*/ 120650 w 83"/>
              <a:gd name="T69" fmla="*/ 14287 h 103"/>
              <a:gd name="T70" fmla="*/ 125412 w 83"/>
              <a:gd name="T71" fmla="*/ 7937 h 103"/>
              <a:gd name="T72" fmla="*/ 131762 w 83"/>
              <a:gd name="T73" fmla="*/ 0 h 1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3" h="103">
                <a:moveTo>
                  <a:pt x="0" y="0"/>
                </a:moveTo>
                <a:lnTo>
                  <a:pt x="4" y="5"/>
                </a:lnTo>
                <a:lnTo>
                  <a:pt x="8" y="9"/>
                </a:lnTo>
                <a:lnTo>
                  <a:pt x="13" y="14"/>
                </a:lnTo>
                <a:lnTo>
                  <a:pt x="16" y="20"/>
                </a:lnTo>
                <a:lnTo>
                  <a:pt x="20" y="23"/>
                </a:lnTo>
                <a:lnTo>
                  <a:pt x="23" y="28"/>
                </a:lnTo>
                <a:lnTo>
                  <a:pt x="26" y="34"/>
                </a:lnTo>
                <a:lnTo>
                  <a:pt x="29" y="41"/>
                </a:lnTo>
                <a:lnTo>
                  <a:pt x="31" y="46"/>
                </a:lnTo>
                <a:lnTo>
                  <a:pt x="33" y="52"/>
                </a:lnTo>
                <a:lnTo>
                  <a:pt x="36" y="59"/>
                </a:lnTo>
                <a:lnTo>
                  <a:pt x="37" y="64"/>
                </a:lnTo>
                <a:lnTo>
                  <a:pt x="39" y="71"/>
                </a:lnTo>
                <a:lnTo>
                  <a:pt x="40" y="78"/>
                </a:lnTo>
                <a:lnTo>
                  <a:pt x="41" y="83"/>
                </a:lnTo>
                <a:lnTo>
                  <a:pt x="41" y="91"/>
                </a:lnTo>
                <a:lnTo>
                  <a:pt x="41" y="98"/>
                </a:lnTo>
                <a:lnTo>
                  <a:pt x="41" y="103"/>
                </a:lnTo>
                <a:lnTo>
                  <a:pt x="41" y="98"/>
                </a:lnTo>
                <a:lnTo>
                  <a:pt x="43" y="91"/>
                </a:lnTo>
                <a:lnTo>
                  <a:pt x="43" y="83"/>
                </a:lnTo>
                <a:lnTo>
                  <a:pt x="44" y="78"/>
                </a:lnTo>
                <a:lnTo>
                  <a:pt x="46" y="71"/>
                </a:lnTo>
                <a:lnTo>
                  <a:pt x="47" y="64"/>
                </a:lnTo>
                <a:lnTo>
                  <a:pt x="49" y="59"/>
                </a:lnTo>
                <a:lnTo>
                  <a:pt x="50" y="52"/>
                </a:lnTo>
                <a:lnTo>
                  <a:pt x="53" y="46"/>
                </a:lnTo>
                <a:lnTo>
                  <a:pt x="56" y="41"/>
                </a:lnTo>
                <a:lnTo>
                  <a:pt x="59" y="34"/>
                </a:lnTo>
                <a:lnTo>
                  <a:pt x="62" y="28"/>
                </a:lnTo>
                <a:lnTo>
                  <a:pt x="64" y="23"/>
                </a:lnTo>
                <a:lnTo>
                  <a:pt x="67" y="20"/>
                </a:lnTo>
                <a:lnTo>
                  <a:pt x="72" y="14"/>
                </a:lnTo>
                <a:lnTo>
                  <a:pt x="76" y="9"/>
                </a:lnTo>
                <a:lnTo>
                  <a:pt x="79" y="5"/>
                </a:lnTo>
                <a:lnTo>
                  <a:pt x="83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25" name="Rectangle 22"/>
          <p:cNvSpPr>
            <a:spLocks noChangeArrowheads="1"/>
          </p:cNvSpPr>
          <p:nvPr/>
        </p:nvSpPr>
        <p:spPr bwMode="auto">
          <a:xfrm>
            <a:off x="4935538" y="4281488"/>
            <a:ext cx="608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endSale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47126" name="Rectangle 23"/>
          <p:cNvSpPr>
            <a:spLocks noChangeArrowheads="1"/>
          </p:cNvSpPr>
          <p:nvPr/>
        </p:nvSpPr>
        <p:spPr bwMode="auto">
          <a:xfrm>
            <a:off x="2917825" y="4068763"/>
            <a:ext cx="1625600" cy="63341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47127" name="Rectangle 24"/>
          <p:cNvSpPr>
            <a:spLocks noChangeArrowheads="1"/>
          </p:cNvSpPr>
          <p:nvPr/>
        </p:nvSpPr>
        <p:spPr bwMode="auto">
          <a:xfrm>
            <a:off x="2994025" y="4160838"/>
            <a:ext cx="1276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(external) system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47128" name="Rectangle 25"/>
          <p:cNvSpPr>
            <a:spLocks noChangeArrowheads="1"/>
          </p:cNvSpPr>
          <p:nvPr/>
        </p:nvSpPr>
        <p:spPr bwMode="auto">
          <a:xfrm>
            <a:off x="2994025" y="4386263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event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47129" name="Freeform 26"/>
          <p:cNvSpPr>
            <a:spLocks/>
          </p:cNvSpPr>
          <p:nvPr/>
        </p:nvSpPr>
        <p:spPr bwMode="auto">
          <a:xfrm>
            <a:off x="4351338" y="4068763"/>
            <a:ext cx="192087" cy="236537"/>
          </a:xfrm>
          <a:custGeom>
            <a:avLst/>
            <a:gdLst>
              <a:gd name="T0" fmla="*/ 0 w 121"/>
              <a:gd name="T1" fmla="*/ 0 h 149"/>
              <a:gd name="T2" fmla="*/ 192087 w 121"/>
              <a:gd name="T3" fmla="*/ 236537 h 149"/>
              <a:gd name="T4" fmla="*/ 192087 w 121"/>
              <a:gd name="T5" fmla="*/ 0 h 149"/>
              <a:gd name="T6" fmla="*/ 0 w 121"/>
              <a:gd name="T7" fmla="*/ 0 h 1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" h="149">
                <a:moveTo>
                  <a:pt x="0" y="0"/>
                </a:moveTo>
                <a:lnTo>
                  <a:pt x="121" y="149"/>
                </a:lnTo>
                <a:lnTo>
                  <a:pt x="12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47130" name="Freeform 27"/>
          <p:cNvSpPr>
            <a:spLocks/>
          </p:cNvSpPr>
          <p:nvPr/>
        </p:nvSpPr>
        <p:spPr bwMode="auto">
          <a:xfrm>
            <a:off x="4351338" y="4068763"/>
            <a:ext cx="192087" cy="236537"/>
          </a:xfrm>
          <a:custGeom>
            <a:avLst/>
            <a:gdLst>
              <a:gd name="T0" fmla="*/ 192087 w 121"/>
              <a:gd name="T1" fmla="*/ 236537 h 149"/>
              <a:gd name="T2" fmla="*/ 0 w 121"/>
              <a:gd name="T3" fmla="*/ 0 h 149"/>
              <a:gd name="T4" fmla="*/ 0 w 121"/>
              <a:gd name="T5" fmla="*/ 236537 h 149"/>
              <a:gd name="T6" fmla="*/ 192087 w 121"/>
              <a:gd name="T7" fmla="*/ 236537 h 1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" h="149">
                <a:moveTo>
                  <a:pt x="121" y="149"/>
                </a:moveTo>
                <a:lnTo>
                  <a:pt x="0" y="0"/>
                </a:lnTo>
                <a:lnTo>
                  <a:pt x="0" y="149"/>
                </a:lnTo>
                <a:lnTo>
                  <a:pt x="121" y="149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47131" name="Line 28"/>
          <p:cNvSpPr>
            <a:spLocks noChangeShapeType="1"/>
          </p:cNvSpPr>
          <p:nvPr/>
        </p:nvSpPr>
        <p:spPr bwMode="auto">
          <a:xfrm flipV="1">
            <a:off x="3730625" y="4062413"/>
            <a:ext cx="1588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32" name="Line 29"/>
          <p:cNvSpPr>
            <a:spLocks noChangeShapeType="1"/>
          </p:cNvSpPr>
          <p:nvPr/>
        </p:nvSpPr>
        <p:spPr bwMode="auto">
          <a:xfrm flipV="1">
            <a:off x="3730625" y="4029075"/>
            <a:ext cx="1588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33" name="Line 30"/>
          <p:cNvSpPr>
            <a:spLocks noChangeShapeType="1"/>
          </p:cNvSpPr>
          <p:nvPr/>
        </p:nvSpPr>
        <p:spPr bwMode="auto">
          <a:xfrm flipV="1">
            <a:off x="3730625" y="3994150"/>
            <a:ext cx="1588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34" name="Line 31"/>
          <p:cNvSpPr>
            <a:spLocks noChangeShapeType="1"/>
          </p:cNvSpPr>
          <p:nvPr/>
        </p:nvSpPr>
        <p:spPr bwMode="auto">
          <a:xfrm flipV="1">
            <a:off x="3730625" y="3960813"/>
            <a:ext cx="1588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35" name="Line 32"/>
          <p:cNvSpPr>
            <a:spLocks noChangeShapeType="1"/>
          </p:cNvSpPr>
          <p:nvPr/>
        </p:nvSpPr>
        <p:spPr bwMode="auto">
          <a:xfrm flipV="1">
            <a:off x="3730625" y="3927475"/>
            <a:ext cx="1588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36" name="Line 33"/>
          <p:cNvSpPr>
            <a:spLocks noChangeShapeType="1"/>
          </p:cNvSpPr>
          <p:nvPr/>
        </p:nvSpPr>
        <p:spPr bwMode="auto">
          <a:xfrm flipV="1">
            <a:off x="3730625" y="3892550"/>
            <a:ext cx="1588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37" name="Line 34"/>
          <p:cNvSpPr>
            <a:spLocks noChangeShapeType="1"/>
          </p:cNvSpPr>
          <p:nvPr/>
        </p:nvSpPr>
        <p:spPr bwMode="auto">
          <a:xfrm flipV="1">
            <a:off x="3730625" y="3859213"/>
            <a:ext cx="1588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38" name="Line 35"/>
          <p:cNvSpPr>
            <a:spLocks noChangeShapeType="1"/>
          </p:cNvSpPr>
          <p:nvPr/>
        </p:nvSpPr>
        <p:spPr bwMode="auto">
          <a:xfrm flipV="1">
            <a:off x="3730625" y="3825875"/>
            <a:ext cx="1588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39" name="Freeform 36"/>
          <p:cNvSpPr>
            <a:spLocks/>
          </p:cNvSpPr>
          <p:nvPr/>
        </p:nvSpPr>
        <p:spPr bwMode="auto">
          <a:xfrm>
            <a:off x="3692525" y="3702050"/>
            <a:ext cx="77788" cy="98425"/>
          </a:xfrm>
          <a:custGeom>
            <a:avLst/>
            <a:gdLst>
              <a:gd name="T0" fmla="*/ 38100 w 49"/>
              <a:gd name="T1" fmla="*/ 98425 h 62"/>
              <a:gd name="T2" fmla="*/ 42863 w 49"/>
              <a:gd name="T3" fmla="*/ 98425 h 62"/>
              <a:gd name="T4" fmla="*/ 47625 w 49"/>
              <a:gd name="T5" fmla="*/ 95250 h 62"/>
              <a:gd name="T6" fmla="*/ 52388 w 49"/>
              <a:gd name="T7" fmla="*/ 95250 h 62"/>
              <a:gd name="T8" fmla="*/ 53975 w 49"/>
              <a:gd name="T9" fmla="*/ 92075 h 62"/>
              <a:gd name="T10" fmla="*/ 58738 w 49"/>
              <a:gd name="T11" fmla="*/ 90488 h 62"/>
              <a:gd name="T12" fmla="*/ 63500 w 49"/>
              <a:gd name="T13" fmla="*/ 87313 h 62"/>
              <a:gd name="T14" fmla="*/ 65088 w 49"/>
              <a:gd name="T15" fmla="*/ 84138 h 62"/>
              <a:gd name="T16" fmla="*/ 68263 w 49"/>
              <a:gd name="T17" fmla="*/ 77788 h 62"/>
              <a:gd name="T18" fmla="*/ 69850 w 49"/>
              <a:gd name="T19" fmla="*/ 76200 h 62"/>
              <a:gd name="T20" fmla="*/ 73025 w 49"/>
              <a:gd name="T21" fmla="*/ 69850 h 62"/>
              <a:gd name="T22" fmla="*/ 74613 w 49"/>
              <a:gd name="T23" fmla="*/ 65088 h 62"/>
              <a:gd name="T24" fmla="*/ 77788 w 49"/>
              <a:gd name="T25" fmla="*/ 58738 h 62"/>
              <a:gd name="T26" fmla="*/ 77788 w 49"/>
              <a:gd name="T27" fmla="*/ 52388 h 62"/>
              <a:gd name="T28" fmla="*/ 77788 w 49"/>
              <a:gd name="T29" fmla="*/ 47625 h 62"/>
              <a:gd name="T30" fmla="*/ 77788 w 49"/>
              <a:gd name="T31" fmla="*/ 41275 h 62"/>
              <a:gd name="T32" fmla="*/ 77788 w 49"/>
              <a:gd name="T33" fmla="*/ 39688 h 62"/>
              <a:gd name="T34" fmla="*/ 74613 w 49"/>
              <a:gd name="T35" fmla="*/ 33338 h 62"/>
              <a:gd name="T36" fmla="*/ 73025 w 49"/>
              <a:gd name="T37" fmla="*/ 26988 h 62"/>
              <a:gd name="T38" fmla="*/ 69850 w 49"/>
              <a:gd name="T39" fmla="*/ 22225 h 62"/>
              <a:gd name="T40" fmla="*/ 68263 w 49"/>
              <a:gd name="T41" fmla="*/ 19050 h 62"/>
              <a:gd name="T42" fmla="*/ 65088 w 49"/>
              <a:gd name="T43" fmla="*/ 14288 h 62"/>
              <a:gd name="T44" fmla="*/ 63500 w 49"/>
              <a:gd name="T45" fmla="*/ 11113 h 62"/>
              <a:gd name="T46" fmla="*/ 58738 w 49"/>
              <a:gd name="T47" fmla="*/ 7938 h 62"/>
              <a:gd name="T48" fmla="*/ 53975 w 49"/>
              <a:gd name="T49" fmla="*/ 4763 h 62"/>
              <a:gd name="T50" fmla="*/ 52388 w 49"/>
              <a:gd name="T51" fmla="*/ 1588 h 62"/>
              <a:gd name="T52" fmla="*/ 47625 w 49"/>
              <a:gd name="T53" fmla="*/ 1588 h 62"/>
              <a:gd name="T54" fmla="*/ 42863 w 49"/>
              <a:gd name="T55" fmla="*/ 0 h 62"/>
              <a:gd name="T56" fmla="*/ 38100 w 49"/>
              <a:gd name="T57" fmla="*/ 0 h 62"/>
              <a:gd name="T58" fmla="*/ 33338 w 49"/>
              <a:gd name="T59" fmla="*/ 0 h 62"/>
              <a:gd name="T60" fmla="*/ 28575 w 49"/>
              <a:gd name="T61" fmla="*/ 1588 h 62"/>
              <a:gd name="T62" fmla="*/ 23813 w 49"/>
              <a:gd name="T63" fmla="*/ 1588 h 62"/>
              <a:gd name="T64" fmla="*/ 20638 w 49"/>
              <a:gd name="T65" fmla="*/ 4763 h 62"/>
              <a:gd name="T66" fmla="*/ 17463 w 49"/>
              <a:gd name="T67" fmla="*/ 7938 h 62"/>
              <a:gd name="T68" fmla="*/ 12700 w 49"/>
              <a:gd name="T69" fmla="*/ 11113 h 62"/>
              <a:gd name="T70" fmla="*/ 11113 w 49"/>
              <a:gd name="T71" fmla="*/ 14288 h 62"/>
              <a:gd name="T72" fmla="*/ 6350 w 49"/>
              <a:gd name="T73" fmla="*/ 19050 h 62"/>
              <a:gd name="T74" fmla="*/ 4763 w 49"/>
              <a:gd name="T75" fmla="*/ 22225 h 62"/>
              <a:gd name="T76" fmla="*/ 1588 w 49"/>
              <a:gd name="T77" fmla="*/ 26988 h 62"/>
              <a:gd name="T78" fmla="*/ 1588 w 49"/>
              <a:gd name="T79" fmla="*/ 33338 h 62"/>
              <a:gd name="T80" fmla="*/ 0 w 49"/>
              <a:gd name="T81" fmla="*/ 39688 h 62"/>
              <a:gd name="T82" fmla="*/ 0 w 49"/>
              <a:gd name="T83" fmla="*/ 41275 h 62"/>
              <a:gd name="T84" fmla="*/ 0 w 49"/>
              <a:gd name="T85" fmla="*/ 47625 h 62"/>
              <a:gd name="T86" fmla="*/ 0 w 49"/>
              <a:gd name="T87" fmla="*/ 52388 h 62"/>
              <a:gd name="T88" fmla="*/ 0 w 49"/>
              <a:gd name="T89" fmla="*/ 58738 h 62"/>
              <a:gd name="T90" fmla="*/ 1588 w 49"/>
              <a:gd name="T91" fmla="*/ 65088 h 62"/>
              <a:gd name="T92" fmla="*/ 1588 w 49"/>
              <a:gd name="T93" fmla="*/ 69850 h 62"/>
              <a:gd name="T94" fmla="*/ 4763 w 49"/>
              <a:gd name="T95" fmla="*/ 76200 h 62"/>
              <a:gd name="T96" fmla="*/ 6350 w 49"/>
              <a:gd name="T97" fmla="*/ 77788 h 62"/>
              <a:gd name="T98" fmla="*/ 11113 w 49"/>
              <a:gd name="T99" fmla="*/ 84138 h 62"/>
              <a:gd name="T100" fmla="*/ 12700 w 49"/>
              <a:gd name="T101" fmla="*/ 87313 h 62"/>
              <a:gd name="T102" fmla="*/ 17463 w 49"/>
              <a:gd name="T103" fmla="*/ 90488 h 62"/>
              <a:gd name="T104" fmla="*/ 20638 w 49"/>
              <a:gd name="T105" fmla="*/ 92075 h 62"/>
              <a:gd name="T106" fmla="*/ 23813 w 49"/>
              <a:gd name="T107" fmla="*/ 95250 h 62"/>
              <a:gd name="T108" fmla="*/ 28575 w 49"/>
              <a:gd name="T109" fmla="*/ 95250 h 62"/>
              <a:gd name="T110" fmla="*/ 33338 w 49"/>
              <a:gd name="T111" fmla="*/ 98425 h 62"/>
              <a:gd name="T112" fmla="*/ 38100 w 49"/>
              <a:gd name="T113" fmla="*/ 98425 h 6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9" h="62">
                <a:moveTo>
                  <a:pt x="24" y="62"/>
                </a:moveTo>
                <a:lnTo>
                  <a:pt x="27" y="62"/>
                </a:lnTo>
                <a:lnTo>
                  <a:pt x="30" y="60"/>
                </a:lnTo>
                <a:lnTo>
                  <a:pt x="33" y="60"/>
                </a:lnTo>
                <a:lnTo>
                  <a:pt x="34" y="58"/>
                </a:lnTo>
                <a:lnTo>
                  <a:pt x="37" y="57"/>
                </a:lnTo>
                <a:lnTo>
                  <a:pt x="40" y="55"/>
                </a:lnTo>
                <a:lnTo>
                  <a:pt x="41" y="53"/>
                </a:lnTo>
                <a:lnTo>
                  <a:pt x="43" y="49"/>
                </a:lnTo>
                <a:lnTo>
                  <a:pt x="44" y="48"/>
                </a:lnTo>
                <a:lnTo>
                  <a:pt x="46" y="44"/>
                </a:lnTo>
                <a:lnTo>
                  <a:pt x="47" y="41"/>
                </a:lnTo>
                <a:lnTo>
                  <a:pt x="49" y="37"/>
                </a:lnTo>
                <a:lnTo>
                  <a:pt x="49" y="33"/>
                </a:lnTo>
                <a:lnTo>
                  <a:pt x="49" y="30"/>
                </a:lnTo>
                <a:lnTo>
                  <a:pt x="49" y="26"/>
                </a:lnTo>
                <a:lnTo>
                  <a:pt x="49" y="25"/>
                </a:lnTo>
                <a:lnTo>
                  <a:pt x="47" y="21"/>
                </a:lnTo>
                <a:lnTo>
                  <a:pt x="46" y="17"/>
                </a:lnTo>
                <a:lnTo>
                  <a:pt x="44" y="14"/>
                </a:lnTo>
                <a:lnTo>
                  <a:pt x="43" y="12"/>
                </a:lnTo>
                <a:lnTo>
                  <a:pt x="41" y="9"/>
                </a:lnTo>
                <a:lnTo>
                  <a:pt x="40" y="7"/>
                </a:lnTo>
                <a:lnTo>
                  <a:pt x="37" y="5"/>
                </a:lnTo>
                <a:lnTo>
                  <a:pt x="34" y="3"/>
                </a:lnTo>
                <a:lnTo>
                  <a:pt x="33" y="1"/>
                </a:lnTo>
                <a:lnTo>
                  <a:pt x="30" y="1"/>
                </a:lnTo>
                <a:lnTo>
                  <a:pt x="27" y="0"/>
                </a:lnTo>
                <a:lnTo>
                  <a:pt x="24" y="0"/>
                </a:lnTo>
                <a:lnTo>
                  <a:pt x="21" y="0"/>
                </a:lnTo>
                <a:lnTo>
                  <a:pt x="18" y="1"/>
                </a:lnTo>
                <a:lnTo>
                  <a:pt x="15" y="1"/>
                </a:lnTo>
                <a:lnTo>
                  <a:pt x="13" y="3"/>
                </a:lnTo>
                <a:lnTo>
                  <a:pt x="11" y="5"/>
                </a:lnTo>
                <a:lnTo>
                  <a:pt x="8" y="7"/>
                </a:lnTo>
                <a:lnTo>
                  <a:pt x="7" y="9"/>
                </a:lnTo>
                <a:lnTo>
                  <a:pt x="4" y="12"/>
                </a:lnTo>
                <a:lnTo>
                  <a:pt x="3" y="14"/>
                </a:lnTo>
                <a:lnTo>
                  <a:pt x="1" y="17"/>
                </a:lnTo>
                <a:lnTo>
                  <a:pt x="1" y="21"/>
                </a:lnTo>
                <a:lnTo>
                  <a:pt x="0" y="25"/>
                </a:lnTo>
                <a:lnTo>
                  <a:pt x="0" y="26"/>
                </a:lnTo>
                <a:lnTo>
                  <a:pt x="0" y="30"/>
                </a:lnTo>
                <a:lnTo>
                  <a:pt x="0" y="33"/>
                </a:lnTo>
                <a:lnTo>
                  <a:pt x="0" y="37"/>
                </a:lnTo>
                <a:lnTo>
                  <a:pt x="1" y="41"/>
                </a:lnTo>
                <a:lnTo>
                  <a:pt x="1" y="44"/>
                </a:lnTo>
                <a:lnTo>
                  <a:pt x="3" y="48"/>
                </a:lnTo>
                <a:lnTo>
                  <a:pt x="4" y="49"/>
                </a:lnTo>
                <a:lnTo>
                  <a:pt x="7" y="53"/>
                </a:lnTo>
                <a:lnTo>
                  <a:pt x="8" y="55"/>
                </a:lnTo>
                <a:lnTo>
                  <a:pt x="11" y="57"/>
                </a:lnTo>
                <a:lnTo>
                  <a:pt x="13" y="58"/>
                </a:lnTo>
                <a:lnTo>
                  <a:pt x="15" y="60"/>
                </a:lnTo>
                <a:lnTo>
                  <a:pt x="18" y="60"/>
                </a:lnTo>
                <a:lnTo>
                  <a:pt x="21" y="62"/>
                </a:lnTo>
                <a:lnTo>
                  <a:pt x="24" y="62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40" name="Line 37"/>
          <p:cNvSpPr>
            <a:spLocks noChangeShapeType="1"/>
          </p:cNvSpPr>
          <p:nvPr/>
        </p:nvSpPr>
        <p:spPr bwMode="auto">
          <a:xfrm flipH="1">
            <a:off x="3725863" y="4702175"/>
            <a:ext cx="4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41" name="Line 38"/>
          <p:cNvSpPr>
            <a:spLocks noChangeShapeType="1"/>
          </p:cNvSpPr>
          <p:nvPr/>
        </p:nvSpPr>
        <p:spPr bwMode="auto">
          <a:xfrm flipH="1">
            <a:off x="3700463" y="4716463"/>
            <a:ext cx="4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42" name="Line 39"/>
          <p:cNvSpPr>
            <a:spLocks noChangeShapeType="1"/>
          </p:cNvSpPr>
          <p:nvPr/>
        </p:nvSpPr>
        <p:spPr bwMode="auto">
          <a:xfrm flipH="1">
            <a:off x="3676650" y="4733925"/>
            <a:ext cx="31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43" name="Line 40"/>
          <p:cNvSpPr>
            <a:spLocks noChangeShapeType="1"/>
          </p:cNvSpPr>
          <p:nvPr/>
        </p:nvSpPr>
        <p:spPr bwMode="auto">
          <a:xfrm flipH="1">
            <a:off x="3651250" y="4748213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44" name="Line 41"/>
          <p:cNvSpPr>
            <a:spLocks noChangeShapeType="1"/>
          </p:cNvSpPr>
          <p:nvPr/>
        </p:nvSpPr>
        <p:spPr bwMode="auto">
          <a:xfrm flipH="1">
            <a:off x="3625850" y="4764088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45" name="Line 42"/>
          <p:cNvSpPr>
            <a:spLocks noChangeShapeType="1"/>
          </p:cNvSpPr>
          <p:nvPr/>
        </p:nvSpPr>
        <p:spPr bwMode="auto">
          <a:xfrm flipH="1">
            <a:off x="3600450" y="4778375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46" name="Line 43"/>
          <p:cNvSpPr>
            <a:spLocks noChangeShapeType="1"/>
          </p:cNvSpPr>
          <p:nvPr/>
        </p:nvSpPr>
        <p:spPr bwMode="auto">
          <a:xfrm flipH="1">
            <a:off x="3575050" y="4795838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47" name="Line 44"/>
          <p:cNvSpPr>
            <a:spLocks noChangeShapeType="1"/>
          </p:cNvSpPr>
          <p:nvPr/>
        </p:nvSpPr>
        <p:spPr bwMode="auto">
          <a:xfrm flipH="1">
            <a:off x="3551238" y="4810125"/>
            <a:ext cx="31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48" name="Line 45"/>
          <p:cNvSpPr>
            <a:spLocks noChangeShapeType="1"/>
          </p:cNvSpPr>
          <p:nvPr/>
        </p:nvSpPr>
        <p:spPr bwMode="auto">
          <a:xfrm flipH="1">
            <a:off x="3525838" y="4826000"/>
            <a:ext cx="4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49" name="Line 46"/>
          <p:cNvSpPr>
            <a:spLocks noChangeShapeType="1"/>
          </p:cNvSpPr>
          <p:nvPr/>
        </p:nvSpPr>
        <p:spPr bwMode="auto">
          <a:xfrm flipH="1">
            <a:off x="3500438" y="4840288"/>
            <a:ext cx="4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50" name="Line 47"/>
          <p:cNvSpPr>
            <a:spLocks noChangeShapeType="1"/>
          </p:cNvSpPr>
          <p:nvPr/>
        </p:nvSpPr>
        <p:spPr bwMode="auto">
          <a:xfrm flipH="1">
            <a:off x="3475038" y="4857750"/>
            <a:ext cx="4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51" name="Line 48"/>
          <p:cNvSpPr>
            <a:spLocks noChangeShapeType="1"/>
          </p:cNvSpPr>
          <p:nvPr/>
        </p:nvSpPr>
        <p:spPr bwMode="auto">
          <a:xfrm flipH="1">
            <a:off x="3449638" y="4872038"/>
            <a:ext cx="4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52" name="Line 49"/>
          <p:cNvSpPr>
            <a:spLocks noChangeShapeType="1"/>
          </p:cNvSpPr>
          <p:nvPr/>
        </p:nvSpPr>
        <p:spPr bwMode="auto">
          <a:xfrm flipH="1">
            <a:off x="3425825" y="4886325"/>
            <a:ext cx="31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53" name="Freeform 50"/>
          <p:cNvSpPr>
            <a:spLocks/>
          </p:cNvSpPr>
          <p:nvPr/>
        </p:nvSpPr>
        <p:spPr bwMode="auto">
          <a:xfrm>
            <a:off x="3349625" y="4865688"/>
            <a:ext cx="77788" cy="96837"/>
          </a:xfrm>
          <a:custGeom>
            <a:avLst/>
            <a:gdLst>
              <a:gd name="T0" fmla="*/ 73025 w 49"/>
              <a:gd name="T1" fmla="*/ 25400 h 61"/>
              <a:gd name="T2" fmla="*/ 76200 w 49"/>
              <a:gd name="T3" fmla="*/ 31750 h 61"/>
              <a:gd name="T4" fmla="*/ 77788 w 49"/>
              <a:gd name="T5" fmla="*/ 36512 h 61"/>
              <a:gd name="T6" fmla="*/ 77788 w 49"/>
              <a:gd name="T7" fmla="*/ 42862 h 61"/>
              <a:gd name="T8" fmla="*/ 77788 w 49"/>
              <a:gd name="T9" fmla="*/ 49212 h 61"/>
              <a:gd name="T10" fmla="*/ 77788 w 49"/>
              <a:gd name="T11" fmla="*/ 53975 h 61"/>
              <a:gd name="T12" fmla="*/ 77788 w 49"/>
              <a:gd name="T13" fmla="*/ 57150 h 61"/>
              <a:gd name="T14" fmla="*/ 76200 w 49"/>
              <a:gd name="T15" fmla="*/ 61912 h 61"/>
              <a:gd name="T16" fmla="*/ 76200 w 49"/>
              <a:gd name="T17" fmla="*/ 68262 h 61"/>
              <a:gd name="T18" fmla="*/ 73025 w 49"/>
              <a:gd name="T19" fmla="*/ 74612 h 61"/>
              <a:gd name="T20" fmla="*/ 71438 w 49"/>
              <a:gd name="T21" fmla="*/ 76200 h 61"/>
              <a:gd name="T22" fmla="*/ 66675 w 49"/>
              <a:gd name="T23" fmla="*/ 82550 h 61"/>
              <a:gd name="T24" fmla="*/ 63500 w 49"/>
              <a:gd name="T25" fmla="*/ 85725 h 61"/>
              <a:gd name="T26" fmla="*/ 58738 w 49"/>
              <a:gd name="T27" fmla="*/ 87312 h 61"/>
              <a:gd name="T28" fmla="*/ 57150 w 49"/>
              <a:gd name="T29" fmla="*/ 90487 h 61"/>
              <a:gd name="T30" fmla="*/ 52388 w 49"/>
              <a:gd name="T31" fmla="*/ 93662 h 61"/>
              <a:gd name="T32" fmla="*/ 47625 w 49"/>
              <a:gd name="T33" fmla="*/ 96837 h 61"/>
              <a:gd name="T34" fmla="*/ 42863 w 49"/>
              <a:gd name="T35" fmla="*/ 96837 h 61"/>
              <a:gd name="T36" fmla="*/ 39688 w 49"/>
              <a:gd name="T37" fmla="*/ 96837 h 61"/>
              <a:gd name="T38" fmla="*/ 34925 w 49"/>
              <a:gd name="T39" fmla="*/ 96837 h 61"/>
              <a:gd name="T40" fmla="*/ 30163 w 49"/>
              <a:gd name="T41" fmla="*/ 96837 h 61"/>
              <a:gd name="T42" fmla="*/ 25400 w 49"/>
              <a:gd name="T43" fmla="*/ 93662 h 61"/>
              <a:gd name="T44" fmla="*/ 22225 w 49"/>
              <a:gd name="T45" fmla="*/ 93662 h 61"/>
              <a:gd name="T46" fmla="*/ 19050 w 49"/>
              <a:gd name="T47" fmla="*/ 90487 h 61"/>
              <a:gd name="T48" fmla="*/ 14288 w 49"/>
              <a:gd name="T49" fmla="*/ 87312 h 61"/>
              <a:gd name="T50" fmla="*/ 11113 w 49"/>
              <a:gd name="T51" fmla="*/ 82550 h 61"/>
              <a:gd name="T52" fmla="*/ 9525 w 49"/>
              <a:gd name="T53" fmla="*/ 79375 h 61"/>
              <a:gd name="T54" fmla="*/ 4763 w 49"/>
              <a:gd name="T55" fmla="*/ 74612 h 61"/>
              <a:gd name="T56" fmla="*/ 3175 w 49"/>
              <a:gd name="T57" fmla="*/ 71437 h 61"/>
              <a:gd name="T58" fmla="*/ 3175 w 49"/>
              <a:gd name="T59" fmla="*/ 65087 h 61"/>
              <a:gd name="T60" fmla="*/ 0 w 49"/>
              <a:gd name="T61" fmla="*/ 60325 h 61"/>
              <a:gd name="T62" fmla="*/ 0 w 49"/>
              <a:gd name="T63" fmla="*/ 53975 h 61"/>
              <a:gd name="T64" fmla="*/ 0 w 49"/>
              <a:gd name="T65" fmla="*/ 49212 h 61"/>
              <a:gd name="T66" fmla="*/ 0 w 49"/>
              <a:gd name="T67" fmla="*/ 42862 h 61"/>
              <a:gd name="T68" fmla="*/ 0 w 49"/>
              <a:gd name="T69" fmla="*/ 36512 h 61"/>
              <a:gd name="T70" fmla="*/ 3175 w 49"/>
              <a:gd name="T71" fmla="*/ 31750 h 61"/>
              <a:gd name="T72" fmla="*/ 3175 w 49"/>
              <a:gd name="T73" fmla="*/ 28575 h 61"/>
              <a:gd name="T74" fmla="*/ 4763 w 49"/>
              <a:gd name="T75" fmla="*/ 23812 h 61"/>
              <a:gd name="T76" fmla="*/ 6350 w 49"/>
              <a:gd name="T77" fmla="*/ 17462 h 61"/>
              <a:gd name="T78" fmla="*/ 9525 w 49"/>
              <a:gd name="T79" fmla="*/ 14287 h 61"/>
              <a:gd name="T80" fmla="*/ 14288 w 49"/>
              <a:gd name="T81" fmla="*/ 11112 h 61"/>
              <a:gd name="T82" fmla="*/ 15875 w 49"/>
              <a:gd name="T83" fmla="*/ 6350 h 61"/>
              <a:gd name="T84" fmla="*/ 20638 w 49"/>
              <a:gd name="T85" fmla="*/ 3175 h 61"/>
              <a:gd name="T86" fmla="*/ 25400 w 49"/>
              <a:gd name="T87" fmla="*/ 3175 h 61"/>
              <a:gd name="T88" fmla="*/ 30163 w 49"/>
              <a:gd name="T89" fmla="*/ 0 h 61"/>
              <a:gd name="T90" fmla="*/ 34925 w 49"/>
              <a:gd name="T91" fmla="*/ 0 h 61"/>
              <a:gd name="T92" fmla="*/ 39688 w 49"/>
              <a:gd name="T93" fmla="*/ 0 h 61"/>
              <a:gd name="T94" fmla="*/ 42863 w 49"/>
              <a:gd name="T95" fmla="*/ 0 h 61"/>
              <a:gd name="T96" fmla="*/ 46038 w 49"/>
              <a:gd name="T97" fmla="*/ 0 h 61"/>
              <a:gd name="T98" fmla="*/ 50800 w 49"/>
              <a:gd name="T99" fmla="*/ 3175 h 61"/>
              <a:gd name="T100" fmla="*/ 55563 w 49"/>
              <a:gd name="T101" fmla="*/ 3175 h 61"/>
              <a:gd name="T102" fmla="*/ 58738 w 49"/>
              <a:gd name="T103" fmla="*/ 6350 h 61"/>
              <a:gd name="T104" fmla="*/ 61913 w 49"/>
              <a:gd name="T105" fmla="*/ 9525 h 61"/>
              <a:gd name="T106" fmla="*/ 66675 w 49"/>
              <a:gd name="T107" fmla="*/ 11112 h 61"/>
              <a:gd name="T108" fmla="*/ 68263 w 49"/>
              <a:gd name="T109" fmla="*/ 17462 h 61"/>
              <a:gd name="T110" fmla="*/ 71438 w 49"/>
              <a:gd name="T111" fmla="*/ 20637 h 61"/>
              <a:gd name="T112" fmla="*/ 73025 w 49"/>
              <a:gd name="T113" fmla="*/ 25400 h 6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9" h="61">
                <a:moveTo>
                  <a:pt x="46" y="16"/>
                </a:moveTo>
                <a:lnTo>
                  <a:pt x="48" y="20"/>
                </a:lnTo>
                <a:lnTo>
                  <a:pt x="49" y="23"/>
                </a:lnTo>
                <a:lnTo>
                  <a:pt x="49" y="27"/>
                </a:lnTo>
                <a:lnTo>
                  <a:pt x="49" y="31"/>
                </a:lnTo>
                <a:lnTo>
                  <a:pt x="49" y="34"/>
                </a:lnTo>
                <a:lnTo>
                  <a:pt x="49" y="36"/>
                </a:lnTo>
                <a:lnTo>
                  <a:pt x="48" y="39"/>
                </a:lnTo>
                <a:lnTo>
                  <a:pt x="48" y="43"/>
                </a:lnTo>
                <a:lnTo>
                  <a:pt x="46" y="47"/>
                </a:lnTo>
                <a:lnTo>
                  <a:pt x="45" y="48"/>
                </a:lnTo>
                <a:lnTo>
                  <a:pt x="42" y="52"/>
                </a:lnTo>
                <a:lnTo>
                  <a:pt x="40" y="54"/>
                </a:lnTo>
                <a:lnTo>
                  <a:pt x="37" y="55"/>
                </a:lnTo>
                <a:lnTo>
                  <a:pt x="36" y="57"/>
                </a:lnTo>
                <a:lnTo>
                  <a:pt x="33" y="59"/>
                </a:lnTo>
                <a:lnTo>
                  <a:pt x="30" y="61"/>
                </a:lnTo>
                <a:lnTo>
                  <a:pt x="27" y="61"/>
                </a:lnTo>
                <a:lnTo>
                  <a:pt x="25" y="61"/>
                </a:lnTo>
                <a:lnTo>
                  <a:pt x="22" y="61"/>
                </a:lnTo>
                <a:lnTo>
                  <a:pt x="19" y="61"/>
                </a:lnTo>
                <a:lnTo>
                  <a:pt x="16" y="59"/>
                </a:lnTo>
                <a:lnTo>
                  <a:pt x="14" y="59"/>
                </a:lnTo>
                <a:lnTo>
                  <a:pt x="12" y="57"/>
                </a:lnTo>
                <a:lnTo>
                  <a:pt x="9" y="55"/>
                </a:lnTo>
                <a:lnTo>
                  <a:pt x="7" y="52"/>
                </a:lnTo>
                <a:lnTo>
                  <a:pt x="6" y="50"/>
                </a:lnTo>
                <a:lnTo>
                  <a:pt x="3" y="47"/>
                </a:lnTo>
                <a:lnTo>
                  <a:pt x="2" y="45"/>
                </a:lnTo>
                <a:lnTo>
                  <a:pt x="2" y="41"/>
                </a:lnTo>
                <a:lnTo>
                  <a:pt x="0" y="38"/>
                </a:lnTo>
                <a:lnTo>
                  <a:pt x="0" y="34"/>
                </a:lnTo>
                <a:lnTo>
                  <a:pt x="0" y="31"/>
                </a:lnTo>
                <a:lnTo>
                  <a:pt x="0" y="27"/>
                </a:lnTo>
                <a:lnTo>
                  <a:pt x="0" y="23"/>
                </a:lnTo>
                <a:lnTo>
                  <a:pt x="2" y="20"/>
                </a:lnTo>
                <a:lnTo>
                  <a:pt x="2" y="18"/>
                </a:lnTo>
                <a:lnTo>
                  <a:pt x="3" y="15"/>
                </a:lnTo>
                <a:lnTo>
                  <a:pt x="4" y="11"/>
                </a:lnTo>
                <a:lnTo>
                  <a:pt x="6" y="9"/>
                </a:lnTo>
                <a:lnTo>
                  <a:pt x="9" y="7"/>
                </a:lnTo>
                <a:lnTo>
                  <a:pt x="10" y="4"/>
                </a:lnTo>
                <a:lnTo>
                  <a:pt x="13" y="2"/>
                </a:lnTo>
                <a:lnTo>
                  <a:pt x="16" y="2"/>
                </a:lnTo>
                <a:lnTo>
                  <a:pt x="19" y="0"/>
                </a:lnTo>
                <a:lnTo>
                  <a:pt x="22" y="0"/>
                </a:lnTo>
                <a:lnTo>
                  <a:pt x="25" y="0"/>
                </a:lnTo>
                <a:lnTo>
                  <a:pt x="27" y="0"/>
                </a:lnTo>
                <a:lnTo>
                  <a:pt x="29" y="0"/>
                </a:lnTo>
                <a:lnTo>
                  <a:pt x="32" y="2"/>
                </a:lnTo>
                <a:lnTo>
                  <a:pt x="35" y="2"/>
                </a:lnTo>
                <a:lnTo>
                  <a:pt x="37" y="4"/>
                </a:lnTo>
                <a:lnTo>
                  <a:pt x="39" y="6"/>
                </a:lnTo>
                <a:lnTo>
                  <a:pt x="42" y="7"/>
                </a:lnTo>
                <a:lnTo>
                  <a:pt x="43" y="11"/>
                </a:lnTo>
                <a:lnTo>
                  <a:pt x="45" y="13"/>
                </a:lnTo>
                <a:lnTo>
                  <a:pt x="46" y="16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54" name="Line 51"/>
          <p:cNvSpPr>
            <a:spLocks noChangeShapeType="1"/>
          </p:cNvSpPr>
          <p:nvPr/>
        </p:nvSpPr>
        <p:spPr bwMode="auto">
          <a:xfrm>
            <a:off x="4543425" y="43846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55" name="Line 52"/>
          <p:cNvSpPr>
            <a:spLocks noChangeShapeType="1"/>
          </p:cNvSpPr>
          <p:nvPr/>
        </p:nvSpPr>
        <p:spPr bwMode="auto">
          <a:xfrm>
            <a:off x="4570413" y="43846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56" name="Line 53"/>
          <p:cNvSpPr>
            <a:spLocks noChangeShapeType="1"/>
          </p:cNvSpPr>
          <p:nvPr/>
        </p:nvSpPr>
        <p:spPr bwMode="auto">
          <a:xfrm>
            <a:off x="4597400" y="43846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57" name="Line 54"/>
          <p:cNvSpPr>
            <a:spLocks noChangeShapeType="1"/>
          </p:cNvSpPr>
          <p:nvPr/>
        </p:nvSpPr>
        <p:spPr bwMode="auto">
          <a:xfrm>
            <a:off x="4624388" y="43846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58" name="Line 55"/>
          <p:cNvSpPr>
            <a:spLocks noChangeShapeType="1"/>
          </p:cNvSpPr>
          <p:nvPr/>
        </p:nvSpPr>
        <p:spPr bwMode="auto">
          <a:xfrm>
            <a:off x="4652963" y="43846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59" name="Line 56"/>
          <p:cNvSpPr>
            <a:spLocks noChangeShapeType="1"/>
          </p:cNvSpPr>
          <p:nvPr/>
        </p:nvSpPr>
        <p:spPr bwMode="auto">
          <a:xfrm>
            <a:off x="4679950" y="43846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60" name="Line 57"/>
          <p:cNvSpPr>
            <a:spLocks noChangeShapeType="1"/>
          </p:cNvSpPr>
          <p:nvPr/>
        </p:nvSpPr>
        <p:spPr bwMode="auto">
          <a:xfrm>
            <a:off x="4706938" y="43846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61" name="Line 58"/>
          <p:cNvSpPr>
            <a:spLocks noChangeShapeType="1"/>
          </p:cNvSpPr>
          <p:nvPr/>
        </p:nvSpPr>
        <p:spPr bwMode="auto">
          <a:xfrm>
            <a:off x="4733925" y="43846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62" name="Line 59"/>
          <p:cNvSpPr>
            <a:spLocks noChangeShapeType="1"/>
          </p:cNvSpPr>
          <p:nvPr/>
        </p:nvSpPr>
        <p:spPr bwMode="auto">
          <a:xfrm>
            <a:off x="4762500" y="43846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63" name="Line 60"/>
          <p:cNvSpPr>
            <a:spLocks noChangeShapeType="1"/>
          </p:cNvSpPr>
          <p:nvPr/>
        </p:nvSpPr>
        <p:spPr bwMode="auto">
          <a:xfrm>
            <a:off x="4789488" y="43846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64" name="Freeform 61"/>
          <p:cNvSpPr>
            <a:spLocks/>
          </p:cNvSpPr>
          <p:nvPr/>
        </p:nvSpPr>
        <p:spPr bwMode="auto">
          <a:xfrm>
            <a:off x="4803775" y="4335463"/>
            <a:ext cx="79375" cy="100012"/>
          </a:xfrm>
          <a:custGeom>
            <a:avLst/>
            <a:gdLst>
              <a:gd name="T0" fmla="*/ 0 w 50"/>
              <a:gd name="T1" fmla="*/ 49212 h 63"/>
              <a:gd name="T2" fmla="*/ 0 w 50"/>
              <a:gd name="T3" fmla="*/ 53975 h 63"/>
              <a:gd name="T4" fmla="*/ 1588 w 50"/>
              <a:gd name="T5" fmla="*/ 60325 h 63"/>
              <a:gd name="T6" fmla="*/ 1588 w 50"/>
              <a:gd name="T7" fmla="*/ 65087 h 63"/>
              <a:gd name="T8" fmla="*/ 3175 w 50"/>
              <a:gd name="T9" fmla="*/ 71437 h 63"/>
              <a:gd name="T10" fmla="*/ 6350 w 50"/>
              <a:gd name="T11" fmla="*/ 76200 h 63"/>
              <a:gd name="T12" fmla="*/ 7938 w 50"/>
              <a:gd name="T13" fmla="*/ 79375 h 63"/>
              <a:gd name="T14" fmla="*/ 11113 w 50"/>
              <a:gd name="T15" fmla="*/ 85725 h 63"/>
              <a:gd name="T16" fmla="*/ 15875 w 50"/>
              <a:gd name="T17" fmla="*/ 87312 h 63"/>
              <a:gd name="T18" fmla="*/ 17463 w 50"/>
              <a:gd name="T19" fmla="*/ 90487 h 63"/>
              <a:gd name="T20" fmla="*/ 22225 w 50"/>
              <a:gd name="T21" fmla="*/ 93662 h 63"/>
              <a:gd name="T22" fmla="*/ 26988 w 50"/>
              <a:gd name="T23" fmla="*/ 96837 h 63"/>
              <a:gd name="T24" fmla="*/ 31750 w 50"/>
              <a:gd name="T25" fmla="*/ 96837 h 63"/>
              <a:gd name="T26" fmla="*/ 33338 w 50"/>
              <a:gd name="T27" fmla="*/ 100012 h 63"/>
              <a:gd name="T28" fmla="*/ 38100 w 50"/>
              <a:gd name="T29" fmla="*/ 100012 h 63"/>
              <a:gd name="T30" fmla="*/ 42863 w 50"/>
              <a:gd name="T31" fmla="*/ 100012 h 63"/>
              <a:gd name="T32" fmla="*/ 47625 w 50"/>
              <a:gd name="T33" fmla="*/ 96837 h 63"/>
              <a:gd name="T34" fmla="*/ 52388 w 50"/>
              <a:gd name="T35" fmla="*/ 96837 h 63"/>
              <a:gd name="T36" fmla="*/ 57150 w 50"/>
              <a:gd name="T37" fmla="*/ 93662 h 63"/>
              <a:gd name="T38" fmla="*/ 60325 w 50"/>
              <a:gd name="T39" fmla="*/ 90487 h 63"/>
              <a:gd name="T40" fmla="*/ 63500 w 50"/>
              <a:gd name="T41" fmla="*/ 87312 h 63"/>
              <a:gd name="T42" fmla="*/ 68263 w 50"/>
              <a:gd name="T43" fmla="*/ 85725 h 63"/>
              <a:gd name="T44" fmla="*/ 69850 w 50"/>
              <a:gd name="T45" fmla="*/ 79375 h 63"/>
              <a:gd name="T46" fmla="*/ 73025 w 50"/>
              <a:gd name="T47" fmla="*/ 76200 h 63"/>
              <a:gd name="T48" fmla="*/ 74613 w 50"/>
              <a:gd name="T49" fmla="*/ 71437 h 63"/>
              <a:gd name="T50" fmla="*/ 76200 w 50"/>
              <a:gd name="T51" fmla="*/ 65087 h 63"/>
              <a:gd name="T52" fmla="*/ 76200 w 50"/>
              <a:gd name="T53" fmla="*/ 60325 h 63"/>
              <a:gd name="T54" fmla="*/ 79375 w 50"/>
              <a:gd name="T55" fmla="*/ 53975 h 63"/>
              <a:gd name="T56" fmla="*/ 79375 w 50"/>
              <a:gd name="T57" fmla="*/ 49212 h 63"/>
              <a:gd name="T58" fmla="*/ 79375 w 50"/>
              <a:gd name="T59" fmla="*/ 42862 h 63"/>
              <a:gd name="T60" fmla="*/ 76200 w 50"/>
              <a:gd name="T61" fmla="*/ 39687 h 63"/>
              <a:gd name="T62" fmla="*/ 76200 w 50"/>
              <a:gd name="T63" fmla="*/ 34925 h 63"/>
              <a:gd name="T64" fmla="*/ 74613 w 50"/>
              <a:gd name="T65" fmla="*/ 28575 h 63"/>
              <a:gd name="T66" fmla="*/ 73025 w 50"/>
              <a:gd name="T67" fmla="*/ 23812 h 63"/>
              <a:gd name="T68" fmla="*/ 69850 w 50"/>
              <a:gd name="T69" fmla="*/ 20637 h 63"/>
              <a:gd name="T70" fmla="*/ 68263 w 50"/>
              <a:gd name="T71" fmla="*/ 14287 h 63"/>
              <a:gd name="T72" fmla="*/ 63500 w 50"/>
              <a:gd name="T73" fmla="*/ 11112 h 63"/>
              <a:gd name="T74" fmla="*/ 60325 w 50"/>
              <a:gd name="T75" fmla="*/ 9525 h 63"/>
              <a:gd name="T76" fmla="*/ 57150 w 50"/>
              <a:gd name="T77" fmla="*/ 6350 h 63"/>
              <a:gd name="T78" fmla="*/ 52388 w 50"/>
              <a:gd name="T79" fmla="*/ 3175 h 63"/>
              <a:gd name="T80" fmla="*/ 47625 w 50"/>
              <a:gd name="T81" fmla="*/ 3175 h 63"/>
              <a:gd name="T82" fmla="*/ 42863 w 50"/>
              <a:gd name="T83" fmla="*/ 0 h 63"/>
              <a:gd name="T84" fmla="*/ 38100 w 50"/>
              <a:gd name="T85" fmla="*/ 0 h 63"/>
              <a:gd name="T86" fmla="*/ 33338 w 50"/>
              <a:gd name="T87" fmla="*/ 0 h 63"/>
              <a:gd name="T88" fmla="*/ 31750 w 50"/>
              <a:gd name="T89" fmla="*/ 3175 h 63"/>
              <a:gd name="T90" fmla="*/ 26988 w 50"/>
              <a:gd name="T91" fmla="*/ 3175 h 63"/>
              <a:gd name="T92" fmla="*/ 22225 w 50"/>
              <a:gd name="T93" fmla="*/ 6350 h 63"/>
              <a:gd name="T94" fmla="*/ 17463 w 50"/>
              <a:gd name="T95" fmla="*/ 9525 h 63"/>
              <a:gd name="T96" fmla="*/ 15875 w 50"/>
              <a:gd name="T97" fmla="*/ 11112 h 63"/>
              <a:gd name="T98" fmla="*/ 11113 w 50"/>
              <a:gd name="T99" fmla="*/ 14287 h 63"/>
              <a:gd name="T100" fmla="*/ 7938 w 50"/>
              <a:gd name="T101" fmla="*/ 20637 h 63"/>
              <a:gd name="T102" fmla="*/ 6350 w 50"/>
              <a:gd name="T103" fmla="*/ 23812 h 63"/>
              <a:gd name="T104" fmla="*/ 3175 w 50"/>
              <a:gd name="T105" fmla="*/ 28575 h 63"/>
              <a:gd name="T106" fmla="*/ 1588 w 50"/>
              <a:gd name="T107" fmla="*/ 34925 h 63"/>
              <a:gd name="T108" fmla="*/ 1588 w 50"/>
              <a:gd name="T109" fmla="*/ 39687 h 63"/>
              <a:gd name="T110" fmla="*/ 0 w 50"/>
              <a:gd name="T111" fmla="*/ 42862 h 63"/>
              <a:gd name="T112" fmla="*/ 0 w 50"/>
              <a:gd name="T113" fmla="*/ 49212 h 6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0" h="63">
                <a:moveTo>
                  <a:pt x="0" y="31"/>
                </a:moveTo>
                <a:lnTo>
                  <a:pt x="0" y="34"/>
                </a:lnTo>
                <a:lnTo>
                  <a:pt x="1" y="38"/>
                </a:lnTo>
                <a:lnTo>
                  <a:pt x="1" y="41"/>
                </a:lnTo>
                <a:lnTo>
                  <a:pt x="2" y="45"/>
                </a:lnTo>
                <a:lnTo>
                  <a:pt x="4" y="48"/>
                </a:lnTo>
                <a:lnTo>
                  <a:pt x="5" y="50"/>
                </a:lnTo>
                <a:lnTo>
                  <a:pt x="7" y="54"/>
                </a:lnTo>
                <a:lnTo>
                  <a:pt x="10" y="55"/>
                </a:lnTo>
                <a:lnTo>
                  <a:pt x="11" y="57"/>
                </a:lnTo>
                <a:lnTo>
                  <a:pt x="14" y="59"/>
                </a:lnTo>
                <a:lnTo>
                  <a:pt x="17" y="61"/>
                </a:lnTo>
                <a:lnTo>
                  <a:pt x="20" y="61"/>
                </a:lnTo>
                <a:lnTo>
                  <a:pt x="21" y="63"/>
                </a:lnTo>
                <a:lnTo>
                  <a:pt x="24" y="63"/>
                </a:lnTo>
                <a:lnTo>
                  <a:pt x="27" y="63"/>
                </a:lnTo>
                <a:lnTo>
                  <a:pt x="30" y="61"/>
                </a:lnTo>
                <a:lnTo>
                  <a:pt x="33" y="61"/>
                </a:lnTo>
                <a:lnTo>
                  <a:pt x="36" y="59"/>
                </a:lnTo>
                <a:lnTo>
                  <a:pt x="38" y="57"/>
                </a:lnTo>
                <a:lnTo>
                  <a:pt x="40" y="55"/>
                </a:lnTo>
                <a:lnTo>
                  <a:pt x="43" y="54"/>
                </a:lnTo>
                <a:lnTo>
                  <a:pt x="44" y="50"/>
                </a:lnTo>
                <a:lnTo>
                  <a:pt x="46" y="48"/>
                </a:lnTo>
                <a:lnTo>
                  <a:pt x="47" y="45"/>
                </a:lnTo>
                <a:lnTo>
                  <a:pt x="48" y="41"/>
                </a:lnTo>
                <a:lnTo>
                  <a:pt x="48" y="38"/>
                </a:lnTo>
                <a:lnTo>
                  <a:pt x="50" y="34"/>
                </a:lnTo>
                <a:lnTo>
                  <a:pt x="50" y="31"/>
                </a:lnTo>
                <a:lnTo>
                  <a:pt x="50" y="27"/>
                </a:lnTo>
                <a:lnTo>
                  <a:pt x="48" y="25"/>
                </a:lnTo>
                <a:lnTo>
                  <a:pt x="48" y="22"/>
                </a:lnTo>
                <a:lnTo>
                  <a:pt x="47" y="18"/>
                </a:lnTo>
                <a:lnTo>
                  <a:pt x="46" y="15"/>
                </a:lnTo>
                <a:lnTo>
                  <a:pt x="44" y="13"/>
                </a:lnTo>
                <a:lnTo>
                  <a:pt x="43" y="9"/>
                </a:lnTo>
                <a:lnTo>
                  <a:pt x="40" y="7"/>
                </a:lnTo>
                <a:lnTo>
                  <a:pt x="38" y="6"/>
                </a:lnTo>
                <a:lnTo>
                  <a:pt x="36" y="4"/>
                </a:lnTo>
                <a:lnTo>
                  <a:pt x="33" y="2"/>
                </a:lnTo>
                <a:lnTo>
                  <a:pt x="30" y="2"/>
                </a:lnTo>
                <a:lnTo>
                  <a:pt x="27" y="0"/>
                </a:lnTo>
                <a:lnTo>
                  <a:pt x="24" y="0"/>
                </a:lnTo>
                <a:lnTo>
                  <a:pt x="21" y="0"/>
                </a:lnTo>
                <a:lnTo>
                  <a:pt x="20" y="2"/>
                </a:lnTo>
                <a:lnTo>
                  <a:pt x="17" y="2"/>
                </a:lnTo>
                <a:lnTo>
                  <a:pt x="14" y="4"/>
                </a:lnTo>
                <a:lnTo>
                  <a:pt x="11" y="6"/>
                </a:lnTo>
                <a:lnTo>
                  <a:pt x="10" y="7"/>
                </a:lnTo>
                <a:lnTo>
                  <a:pt x="7" y="9"/>
                </a:lnTo>
                <a:lnTo>
                  <a:pt x="5" y="13"/>
                </a:lnTo>
                <a:lnTo>
                  <a:pt x="4" y="15"/>
                </a:lnTo>
                <a:lnTo>
                  <a:pt x="2" y="18"/>
                </a:lnTo>
                <a:lnTo>
                  <a:pt x="1" y="22"/>
                </a:lnTo>
                <a:lnTo>
                  <a:pt x="1" y="25"/>
                </a:lnTo>
                <a:lnTo>
                  <a:pt x="0" y="27"/>
                </a:lnTo>
                <a:lnTo>
                  <a:pt x="0" y="31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65" name="Freeform 62"/>
          <p:cNvSpPr>
            <a:spLocks/>
          </p:cNvSpPr>
          <p:nvPr/>
        </p:nvSpPr>
        <p:spPr bwMode="auto">
          <a:xfrm>
            <a:off x="2101850" y="2322513"/>
            <a:ext cx="1588" cy="900112"/>
          </a:xfrm>
          <a:custGeom>
            <a:avLst/>
            <a:gdLst>
              <a:gd name="T0" fmla="*/ 0 w 1"/>
              <a:gd name="T1" fmla="*/ 0 h 567"/>
              <a:gd name="T2" fmla="*/ 0 w 1"/>
              <a:gd name="T3" fmla="*/ 450850 h 567"/>
              <a:gd name="T4" fmla="*/ 1588 w 1"/>
              <a:gd name="T5" fmla="*/ 450850 h 567"/>
              <a:gd name="T6" fmla="*/ 1588 w 1"/>
              <a:gd name="T7" fmla="*/ 450850 h 567"/>
              <a:gd name="T8" fmla="*/ 1588 w 1"/>
              <a:gd name="T9" fmla="*/ 900112 h 5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" h="567">
                <a:moveTo>
                  <a:pt x="0" y="0"/>
                </a:moveTo>
                <a:lnTo>
                  <a:pt x="0" y="284"/>
                </a:lnTo>
                <a:lnTo>
                  <a:pt x="1" y="284"/>
                </a:lnTo>
                <a:lnTo>
                  <a:pt x="1" y="567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66" name="Freeform 63"/>
          <p:cNvSpPr>
            <a:spLocks/>
          </p:cNvSpPr>
          <p:nvPr/>
        </p:nvSpPr>
        <p:spPr bwMode="auto">
          <a:xfrm>
            <a:off x="2038350" y="3059113"/>
            <a:ext cx="131763" cy="163512"/>
          </a:xfrm>
          <a:custGeom>
            <a:avLst/>
            <a:gdLst>
              <a:gd name="T0" fmla="*/ 0 w 83"/>
              <a:gd name="T1" fmla="*/ 0 h 103"/>
              <a:gd name="T2" fmla="*/ 6350 w 83"/>
              <a:gd name="T3" fmla="*/ 4762 h 103"/>
              <a:gd name="T4" fmla="*/ 12700 w 83"/>
              <a:gd name="T5" fmla="*/ 14287 h 103"/>
              <a:gd name="T6" fmla="*/ 20638 w 83"/>
              <a:gd name="T7" fmla="*/ 19050 h 103"/>
              <a:gd name="T8" fmla="*/ 23813 w 83"/>
              <a:gd name="T9" fmla="*/ 26987 h 103"/>
              <a:gd name="T10" fmla="*/ 31750 w 83"/>
              <a:gd name="T11" fmla="*/ 36512 h 103"/>
              <a:gd name="T12" fmla="*/ 36513 w 83"/>
              <a:gd name="T13" fmla="*/ 44450 h 103"/>
              <a:gd name="T14" fmla="*/ 41275 w 83"/>
              <a:gd name="T15" fmla="*/ 52387 h 103"/>
              <a:gd name="T16" fmla="*/ 44450 w 83"/>
              <a:gd name="T17" fmla="*/ 61912 h 103"/>
              <a:gd name="T18" fmla="*/ 49213 w 83"/>
              <a:gd name="T19" fmla="*/ 69850 h 103"/>
              <a:gd name="T20" fmla="*/ 52388 w 83"/>
              <a:gd name="T21" fmla="*/ 80962 h 103"/>
              <a:gd name="T22" fmla="*/ 57150 w 83"/>
              <a:gd name="T23" fmla="*/ 90487 h 103"/>
              <a:gd name="T24" fmla="*/ 58738 w 83"/>
              <a:gd name="T25" fmla="*/ 101600 h 103"/>
              <a:gd name="T26" fmla="*/ 60325 w 83"/>
              <a:gd name="T27" fmla="*/ 109537 h 103"/>
              <a:gd name="T28" fmla="*/ 63500 w 83"/>
              <a:gd name="T29" fmla="*/ 120650 h 103"/>
              <a:gd name="T30" fmla="*/ 65088 w 83"/>
              <a:gd name="T31" fmla="*/ 131762 h 103"/>
              <a:gd name="T32" fmla="*/ 65088 w 83"/>
              <a:gd name="T33" fmla="*/ 139700 h 103"/>
              <a:gd name="T34" fmla="*/ 65088 w 83"/>
              <a:gd name="T35" fmla="*/ 152400 h 103"/>
              <a:gd name="T36" fmla="*/ 65088 w 83"/>
              <a:gd name="T37" fmla="*/ 163512 h 103"/>
              <a:gd name="T38" fmla="*/ 65088 w 83"/>
              <a:gd name="T39" fmla="*/ 152400 h 103"/>
              <a:gd name="T40" fmla="*/ 68263 w 83"/>
              <a:gd name="T41" fmla="*/ 139700 h 103"/>
              <a:gd name="T42" fmla="*/ 68263 w 83"/>
              <a:gd name="T43" fmla="*/ 131762 h 103"/>
              <a:gd name="T44" fmla="*/ 69850 w 83"/>
              <a:gd name="T45" fmla="*/ 120650 h 103"/>
              <a:gd name="T46" fmla="*/ 73025 w 83"/>
              <a:gd name="T47" fmla="*/ 109537 h 103"/>
              <a:gd name="T48" fmla="*/ 74613 w 83"/>
              <a:gd name="T49" fmla="*/ 101600 h 103"/>
              <a:gd name="T50" fmla="*/ 77788 w 83"/>
              <a:gd name="T51" fmla="*/ 90487 h 103"/>
              <a:gd name="T52" fmla="*/ 79375 w 83"/>
              <a:gd name="T53" fmla="*/ 80962 h 103"/>
              <a:gd name="T54" fmla="*/ 84138 w 83"/>
              <a:gd name="T55" fmla="*/ 69850 h 103"/>
              <a:gd name="T56" fmla="*/ 88900 w 83"/>
              <a:gd name="T57" fmla="*/ 61912 h 103"/>
              <a:gd name="T58" fmla="*/ 93663 w 83"/>
              <a:gd name="T59" fmla="*/ 52387 h 103"/>
              <a:gd name="T60" fmla="*/ 96838 w 83"/>
              <a:gd name="T61" fmla="*/ 44450 h 103"/>
              <a:gd name="T62" fmla="*/ 101600 w 83"/>
              <a:gd name="T63" fmla="*/ 36512 h 103"/>
              <a:gd name="T64" fmla="*/ 106363 w 83"/>
              <a:gd name="T65" fmla="*/ 26987 h 103"/>
              <a:gd name="T66" fmla="*/ 114300 w 83"/>
              <a:gd name="T67" fmla="*/ 19050 h 103"/>
              <a:gd name="T68" fmla="*/ 120650 w 83"/>
              <a:gd name="T69" fmla="*/ 14287 h 103"/>
              <a:gd name="T70" fmla="*/ 125413 w 83"/>
              <a:gd name="T71" fmla="*/ 4762 h 103"/>
              <a:gd name="T72" fmla="*/ 131763 w 83"/>
              <a:gd name="T73" fmla="*/ 0 h 1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3" h="103">
                <a:moveTo>
                  <a:pt x="0" y="0"/>
                </a:moveTo>
                <a:lnTo>
                  <a:pt x="4" y="3"/>
                </a:lnTo>
                <a:lnTo>
                  <a:pt x="8" y="9"/>
                </a:lnTo>
                <a:lnTo>
                  <a:pt x="13" y="12"/>
                </a:lnTo>
                <a:lnTo>
                  <a:pt x="15" y="17"/>
                </a:lnTo>
                <a:lnTo>
                  <a:pt x="20" y="23"/>
                </a:lnTo>
                <a:lnTo>
                  <a:pt x="23" y="28"/>
                </a:lnTo>
                <a:lnTo>
                  <a:pt x="26" y="33"/>
                </a:lnTo>
                <a:lnTo>
                  <a:pt x="28" y="39"/>
                </a:lnTo>
                <a:lnTo>
                  <a:pt x="31" y="44"/>
                </a:lnTo>
                <a:lnTo>
                  <a:pt x="33" y="51"/>
                </a:lnTo>
                <a:lnTo>
                  <a:pt x="36" y="57"/>
                </a:lnTo>
                <a:lnTo>
                  <a:pt x="37" y="64"/>
                </a:lnTo>
                <a:lnTo>
                  <a:pt x="38" y="69"/>
                </a:lnTo>
                <a:lnTo>
                  <a:pt x="40" y="76"/>
                </a:lnTo>
                <a:lnTo>
                  <a:pt x="41" y="83"/>
                </a:lnTo>
                <a:lnTo>
                  <a:pt x="41" y="88"/>
                </a:lnTo>
                <a:lnTo>
                  <a:pt x="41" y="96"/>
                </a:lnTo>
                <a:lnTo>
                  <a:pt x="41" y="103"/>
                </a:lnTo>
                <a:lnTo>
                  <a:pt x="41" y="96"/>
                </a:lnTo>
                <a:lnTo>
                  <a:pt x="43" y="88"/>
                </a:lnTo>
                <a:lnTo>
                  <a:pt x="43" y="83"/>
                </a:lnTo>
                <a:lnTo>
                  <a:pt x="44" y="76"/>
                </a:lnTo>
                <a:lnTo>
                  <a:pt x="46" y="69"/>
                </a:lnTo>
                <a:lnTo>
                  <a:pt x="47" y="64"/>
                </a:lnTo>
                <a:lnTo>
                  <a:pt x="49" y="57"/>
                </a:lnTo>
                <a:lnTo>
                  <a:pt x="50" y="51"/>
                </a:lnTo>
                <a:lnTo>
                  <a:pt x="53" y="44"/>
                </a:lnTo>
                <a:lnTo>
                  <a:pt x="56" y="39"/>
                </a:lnTo>
                <a:lnTo>
                  <a:pt x="59" y="33"/>
                </a:lnTo>
                <a:lnTo>
                  <a:pt x="61" y="28"/>
                </a:lnTo>
                <a:lnTo>
                  <a:pt x="64" y="23"/>
                </a:lnTo>
                <a:lnTo>
                  <a:pt x="67" y="17"/>
                </a:lnTo>
                <a:lnTo>
                  <a:pt x="72" y="12"/>
                </a:lnTo>
                <a:lnTo>
                  <a:pt x="76" y="9"/>
                </a:lnTo>
                <a:lnTo>
                  <a:pt x="79" y="3"/>
                </a:lnTo>
                <a:lnTo>
                  <a:pt x="83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67" name="Freeform 64"/>
          <p:cNvSpPr>
            <a:spLocks/>
          </p:cNvSpPr>
          <p:nvPr/>
        </p:nvSpPr>
        <p:spPr bwMode="auto">
          <a:xfrm>
            <a:off x="2051050" y="2260600"/>
            <a:ext cx="101600" cy="123825"/>
          </a:xfrm>
          <a:custGeom>
            <a:avLst/>
            <a:gdLst>
              <a:gd name="T0" fmla="*/ 50800 w 64"/>
              <a:gd name="T1" fmla="*/ 123825 h 78"/>
              <a:gd name="T2" fmla="*/ 57150 w 64"/>
              <a:gd name="T3" fmla="*/ 123825 h 78"/>
              <a:gd name="T4" fmla="*/ 61913 w 64"/>
              <a:gd name="T5" fmla="*/ 120650 h 78"/>
              <a:gd name="T6" fmla="*/ 66675 w 64"/>
              <a:gd name="T7" fmla="*/ 120650 h 78"/>
              <a:gd name="T8" fmla="*/ 73025 w 64"/>
              <a:gd name="T9" fmla="*/ 119063 h 78"/>
              <a:gd name="T10" fmla="*/ 77788 w 64"/>
              <a:gd name="T11" fmla="*/ 115888 h 78"/>
              <a:gd name="T12" fmla="*/ 82550 w 64"/>
              <a:gd name="T13" fmla="*/ 109538 h 78"/>
              <a:gd name="T14" fmla="*/ 87313 w 64"/>
              <a:gd name="T15" fmla="*/ 106363 h 78"/>
              <a:gd name="T16" fmla="*/ 88900 w 64"/>
              <a:gd name="T17" fmla="*/ 101600 h 78"/>
              <a:gd name="T18" fmla="*/ 93663 w 64"/>
              <a:gd name="T19" fmla="*/ 95250 h 78"/>
              <a:gd name="T20" fmla="*/ 96838 w 64"/>
              <a:gd name="T21" fmla="*/ 90488 h 78"/>
              <a:gd name="T22" fmla="*/ 98425 w 64"/>
              <a:gd name="T23" fmla="*/ 80963 h 78"/>
              <a:gd name="T24" fmla="*/ 98425 w 64"/>
              <a:gd name="T25" fmla="*/ 76200 h 78"/>
              <a:gd name="T26" fmla="*/ 101600 w 64"/>
              <a:gd name="T27" fmla="*/ 69850 h 78"/>
              <a:gd name="T28" fmla="*/ 101600 w 64"/>
              <a:gd name="T29" fmla="*/ 61913 h 78"/>
              <a:gd name="T30" fmla="*/ 101600 w 64"/>
              <a:gd name="T31" fmla="*/ 57150 h 78"/>
              <a:gd name="T32" fmla="*/ 98425 w 64"/>
              <a:gd name="T33" fmla="*/ 47625 h 78"/>
              <a:gd name="T34" fmla="*/ 98425 w 64"/>
              <a:gd name="T35" fmla="*/ 42863 h 78"/>
              <a:gd name="T36" fmla="*/ 96838 w 64"/>
              <a:gd name="T37" fmla="*/ 36513 h 78"/>
              <a:gd name="T38" fmla="*/ 93663 w 64"/>
              <a:gd name="T39" fmla="*/ 31750 h 78"/>
              <a:gd name="T40" fmla="*/ 88900 w 64"/>
              <a:gd name="T41" fmla="*/ 25400 h 78"/>
              <a:gd name="T42" fmla="*/ 87313 w 64"/>
              <a:gd name="T43" fmla="*/ 19050 h 78"/>
              <a:gd name="T44" fmla="*/ 82550 w 64"/>
              <a:gd name="T45" fmla="*/ 14288 h 78"/>
              <a:gd name="T46" fmla="*/ 77788 w 64"/>
              <a:gd name="T47" fmla="*/ 11113 h 78"/>
              <a:gd name="T48" fmla="*/ 73025 w 64"/>
              <a:gd name="T49" fmla="*/ 7938 h 78"/>
              <a:gd name="T50" fmla="*/ 66675 w 64"/>
              <a:gd name="T51" fmla="*/ 6350 h 78"/>
              <a:gd name="T52" fmla="*/ 61913 w 64"/>
              <a:gd name="T53" fmla="*/ 3175 h 78"/>
              <a:gd name="T54" fmla="*/ 57150 w 64"/>
              <a:gd name="T55" fmla="*/ 3175 h 78"/>
              <a:gd name="T56" fmla="*/ 50800 w 64"/>
              <a:gd name="T57" fmla="*/ 0 h 78"/>
              <a:gd name="T58" fmla="*/ 46038 w 64"/>
              <a:gd name="T59" fmla="*/ 3175 h 78"/>
              <a:gd name="T60" fmla="*/ 39688 w 64"/>
              <a:gd name="T61" fmla="*/ 3175 h 78"/>
              <a:gd name="T62" fmla="*/ 34925 w 64"/>
              <a:gd name="T63" fmla="*/ 6350 h 78"/>
              <a:gd name="T64" fmla="*/ 30163 w 64"/>
              <a:gd name="T65" fmla="*/ 7938 h 78"/>
              <a:gd name="T66" fmla="*/ 25400 w 64"/>
              <a:gd name="T67" fmla="*/ 11113 h 78"/>
              <a:gd name="T68" fmla="*/ 20638 w 64"/>
              <a:gd name="T69" fmla="*/ 14288 h 78"/>
              <a:gd name="T70" fmla="*/ 15875 w 64"/>
              <a:gd name="T71" fmla="*/ 19050 h 78"/>
              <a:gd name="T72" fmla="*/ 11113 w 64"/>
              <a:gd name="T73" fmla="*/ 25400 h 78"/>
              <a:gd name="T74" fmla="*/ 9525 w 64"/>
              <a:gd name="T75" fmla="*/ 31750 h 78"/>
              <a:gd name="T76" fmla="*/ 7938 w 64"/>
              <a:gd name="T77" fmla="*/ 36513 h 78"/>
              <a:gd name="T78" fmla="*/ 4763 w 64"/>
              <a:gd name="T79" fmla="*/ 42863 h 78"/>
              <a:gd name="T80" fmla="*/ 3175 w 64"/>
              <a:gd name="T81" fmla="*/ 47625 h 78"/>
              <a:gd name="T82" fmla="*/ 3175 w 64"/>
              <a:gd name="T83" fmla="*/ 57150 h 78"/>
              <a:gd name="T84" fmla="*/ 0 w 64"/>
              <a:gd name="T85" fmla="*/ 61913 h 78"/>
              <a:gd name="T86" fmla="*/ 3175 w 64"/>
              <a:gd name="T87" fmla="*/ 69850 h 78"/>
              <a:gd name="T88" fmla="*/ 3175 w 64"/>
              <a:gd name="T89" fmla="*/ 76200 h 78"/>
              <a:gd name="T90" fmla="*/ 4763 w 64"/>
              <a:gd name="T91" fmla="*/ 80963 h 78"/>
              <a:gd name="T92" fmla="*/ 7938 w 64"/>
              <a:gd name="T93" fmla="*/ 90488 h 78"/>
              <a:gd name="T94" fmla="*/ 9525 w 64"/>
              <a:gd name="T95" fmla="*/ 95250 h 78"/>
              <a:gd name="T96" fmla="*/ 11113 w 64"/>
              <a:gd name="T97" fmla="*/ 101600 h 78"/>
              <a:gd name="T98" fmla="*/ 15875 w 64"/>
              <a:gd name="T99" fmla="*/ 106363 h 78"/>
              <a:gd name="T100" fmla="*/ 20638 w 64"/>
              <a:gd name="T101" fmla="*/ 109538 h 78"/>
              <a:gd name="T102" fmla="*/ 25400 w 64"/>
              <a:gd name="T103" fmla="*/ 115888 h 78"/>
              <a:gd name="T104" fmla="*/ 30163 w 64"/>
              <a:gd name="T105" fmla="*/ 119063 h 78"/>
              <a:gd name="T106" fmla="*/ 34925 w 64"/>
              <a:gd name="T107" fmla="*/ 120650 h 78"/>
              <a:gd name="T108" fmla="*/ 39688 w 64"/>
              <a:gd name="T109" fmla="*/ 120650 h 78"/>
              <a:gd name="T110" fmla="*/ 46038 w 64"/>
              <a:gd name="T111" fmla="*/ 123825 h 78"/>
              <a:gd name="T112" fmla="*/ 50800 w 64"/>
              <a:gd name="T113" fmla="*/ 123825 h 7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" h="78">
                <a:moveTo>
                  <a:pt x="32" y="78"/>
                </a:moveTo>
                <a:lnTo>
                  <a:pt x="36" y="78"/>
                </a:lnTo>
                <a:lnTo>
                  <a:pt x="39" y="76"/>
                </a:lnTo>
                <a:lnTo>
                  <a:pt x="42" y="76"/>
                </a:lnTo>
                <a:lnTo>
                  <a:pt x="46" y="75"/>
                </a:lnTo>
                <a:lnTo>
                  <a:pt x="49" y="73"/>
                </a:lnTo>
                <a:lnTo>
                  <a:pt x="52" y="69"/>
                </a:lnTo>
                <a:lnTo>
                  <a:pt x="55" y="67"/>
                </a:lnTo>
                <a:lnTo>
                  <a:pt x="56" y="64"/>
                </a:lnTo>
                <a:lnTo>
                  <a:pt x="59" y="60"/>
                </a:lnTo>
                <a:lnTo>
                  <a:pt x="61" y="57"/>
                </a:lnTo>
                <a:lnTo>
                  <a:pt x="62" y="51"/>
                </a:lnTo>
                <a:lnTo>
                  <a:pt x="62" y="48"/>
                </a:lnTo>
                <a:lnTo>
                  <a:pt x="64" y="44"/>
                </a:lnTo>
                <a:lnTo>
                  <a:pt x="64" y="39"/>
                </a:lnTo>
                <a:lnTo>
                  <a:pt x="64" y="36"/>
                </a:lnTo>
                <a:lnTo>
                  <a:pt x="62" y="30"/>
                </a:lnTo>
                <a:lnTo>
                  <a:pt x="62" y="27"/>
                </a:lnTo>
                <a:lnTo>
                  <a:pt x="61" y="23"/>
                </a:lnTo>
                <a:lnTo>
                  <a:pt x="59" y="20"/>
                </a:lnTo>
                <a:lnTo>
                  <a:pt x="56" y="16"/>
                </a:lnTo>
                <a:lnTo>
                  <a:pt x="55" y="12"/>
                </a:lnTo>
                <a:lnTo>
                  <a:pt x="52" y="9"/>
                </a:lnTo>
                <a:lnTo>
                  <a:pt x="49" y="7"/>
                </a:lnTo>
                <a:lnTo>
                  <a:pt x="46" y="5"/>
                </a:lnTo>
                <a:lnTo>
                  <a:pt x="42" y="4"/>
                </a:lnTo>
                <a:lnTo>
                  <a:pt x="39" y="2"/>
                </a:lnTo>
                <a:lnTo>
                  <a:pt x="36" y="2"/>
                </a:lnTo>
                <a:lnTo>
                  <a:pt x="32" y="0"/>
                </a:lnTo>
                <a:lnTo>
                  <a:pt x="29" y="2"/>
                </a:lnTo>
                <a:lnTo>
                  <a:pt x="25" y="2"/>
                </a:lnTo>
                <a:lnTo>
                  <a:pt x="22" y="4"/>
                </a:lnTo>
                <a:lnTo>
                  <a:pt x="19" y="5"/>
                </a:lnTo>
                <a:lnTo>
                  <a:pt x="16" y="7"/>
                </a:lnTo>
                <a:lnTo>
                  <a:pt x="13" y="9"/>
                </a:lnTo>
                <a:lnTo>
                  <a:pt x="10" y="12"/>
                </a:lnTo>
                <a:lnTo>
                  <a:pt x="7" y="16"/>
                </a:lnTo>
                <a:lnTo>
                  <a:pt x="6" y="20"/>
                </a:lnTo>
                <a:lnTo>
                  <a:pt x="5" y="23"/>
                </a:lnTo>
                <a:lnTo>
                  <a:pt x="3" y="27"/>
                </a:lnTo>
                <a:lnTo>
                  <a:pt x="2" y="30"/>
                </a:lnTo>
                <a:lnTo>
                  <a:pt x="2" y="36"/>
                </a:lnTo>
                <a:lnTo>
                  <a:pt x="0" y="39"/>
                </a:lnTo>
                <a:lnTo>
                  <a:pt x="2" y="44"/>
                </a:lnTo>
                <a:lnTo>
                  <a:pt x="2" y="48"/>
                </a:lnTo>
                <a:lnTo>
                  <a:pt x="3" y="51"/>
                </a:lnTo>
                <a:lnTo>
                  <a:pt x="5" y="57"/>
                </a:lnTo>
                <a:lnTo>
                  <a:pt x="6" y="60"/>
                </a:lnTo>
                <a:lnTo>
                  <a:pt x="7" y="64"/>
                </a:lnTo>
                <a:lnTo>
                  <a:pt x="10" y="67"/>
                </a:lnTo>
                <a:lnTo>
                  <a:pt x="13" y="69"/>
                </a:lnTo>
                <a:lnTo>
                  <a:pt x="16" y="73"/>
                </a:lnTo>
                <a:lnTo>
                  <a:pt x="19" y="75"/>
                </a:lnTo>
                <a:lnTo>
                  <a:pt x="22" y="76"/>
                </a:lnTo>
                <a:lnTo>
                  <a:pt x="25" y="76"/>
                </a:lnTo>
                <a:lnTo>
                  <a:pt x="29" y="78"/>
                </a:lnTo>
                <a:lnTo>
                  <a:pt x="32" y="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68" name="Rectangle 65"/>
          <p:cNvSpPr>
            <a:spLocks noChangeArrowheads="1"/>
          </p:cNvSpPr>
          <p:nvPr/>
        </p:nvSpPr>
        <p:spPr bwMode="auto">
          <a:xfrm>
            <a:off x="3473450" y="2268538"/>
            <a:ext cx="1368425" cy="530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169" name="Rectangle 66"/>
          <p:cNvSpPr>
            <a:spLocks noChangeArrowheads="1"/>
          </p:cNvSpPr>
          <p:nvPr/>
        </p:nvSpPr>
        <p:spPr bwMode="auto">
          <a:xfrm>
            <a:off x="3792538" y="2416175"/>
            <a:ext cx="793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 Narrow" pitchFamily="34" charset="0"/>
              </a:rPr>
              <a:t>Buy Items</a:t>
            </a:r>
            <a:endParaRPr lang="en-US" sz="16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Design phase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b="1" smtClean="0"/>
              <a:t>Expert Pattern</a:t>
            </a:r>
            <a:endParaRPr lang="en-US" sz="1800" smtClean="0"/>
          </a:p>
          <a:p>
            <a:pPr lvl="1"/>
            <a:r>
              <a:rPr lang="en-US" smtClean="0"/>
              <a:t>The partial diagram below illustrates our decisions so far:</a:t>
            </a:r>
            <a:endParaRPr lang="en-US" sz="1600" smtClean="0"/>
          </a:p>
          <a:p>
            <a:pPr lvl="2"/>
            <a:endParaRPr lang="en-US" sz="1600" smtClean="0"/>
          </a:p>
          <a:p>
            <a:pPr lvl="2"/>
            <a:endParaRPr lang="en-US" sz="1600" smtClean="0"/>
          </a:p>
          <a:p>
            <a:pPr lvl="2"/>
            <a:endParaRPr lang="en-US" sz="1600" smtClean="0"/>
          </a:p>
          <a:p>
            <a:pPr lvl="2"/>
            <a:endParaRPr lang="en-US" sz="1600" smtClean="0"/>
          </a:p>
          <a:p>
            <a:pPr lvl="2"/>
            <a:endParaRPr lang="en-US" sz="1600" smtClean="0"/>
          </a:p>
          <a:p>
            <a:pPr lvl="2"/>
            <a:endParaRPr lang="en-US" sz="1600" smtClean="0"/>
          </a:p>
          <a:p>
            <a:pPr lvl="1"/>
            <a:endParaRPr lang="en-US" sz="1600" smtClean="0"/>
          </a:p>
          <a:p>
            <a:pPr lvl="1"/>
            <a:r>
              <a:rPr lang="en-US" smtClean="0"/>
              <a:t>We are not done yet. What information is needed to determine the line item subtotal?</a:t>
            </a:r>
            <a:endParaRPr lang="en-US" sz="1600" smtClean="0"/>
          </a:p>
          <a:p>
            <a:pPr lvl="2"/>
            <a:r>
              <a:rPr lang="en-US" i="1" smtClean="0"/>
              <a:t>SalesLineItem.quantity</a:t>
            </a:r>
            <a:r>
              <a:rPr lang="en-US" smtClean="0"/>
              <a:t> and </a:t>
            </a:r>
            <a:r>
              <a:rPr lang="en-US" i="1" smtClean="0"/>
              <a:t>ProductSpecication.price</a:t>
            </a:r>
            <a:r>
              <a:rPr lang="en-US" smtClean="0"/>
              <a:t> are needed.</a:t>
            </a:r>
          </a:p>
          <a:p>
            <a:pPr lvl="2"/>
            <a:r>
              <a:rPr lang="en-US" smtClean="0"/>
              <a:t>The </a:t>
            </a:r>
            <a:r>
              <a:rPr lang="en-US" i="1" smtClean="0"/>
              <a:t>SalesLineItem</a:t>
            </a:r>
            <a:r>
              <a:rPr lang="en-US" smtClean="0"/>
              <a:t> knows it’s quantity and it’s associated </a:t>
            </a:r>
            <a:r>
              <a:rPr lang="en-US" i="1" smtClean="0"/>
              <a:t>ProductSpecification</a:t>
            </a:r>
            <a:r>
              <a:rPr lang="en-US" smtClean="0"/>
              <a:t>, therefore, by Expert, </a:t>
            </a:r>
            <a:r>
              <a:rPr lang="en-US" i="1" smtClean="0"/>
              <a:t>SalesLineItem</a:t>
            </a:r>
            <a:r>
              <a:rPr lang="en-US" smtClean="0"/>
              <a:t> should determine the subtotal.</a:t>
            </a:r>
          </a:p>
        </p:txBody>
      </p:sp>
      <p:pic>
        <p:nvPicPr>
          <p:cNvPr id="8196" name="Picture 4" descr="CLD-Sale Total 1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6172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3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Design phase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5029200"/>
          </a:xfrm>
        </p:spPr>
        <p:txBody>
          <a:bodyPr/>
          <a:lstStyle/>
          <a:p>
            <a:r>
              <a:rPr lang="en-US" b="1" dirty="0" smtClean="0"/>
              <a:t>Expert Pattern</a:t>
            </a:r>
            <a:endParaRPr lang="en-US" sz="1800" dirty="0" smtClean="0"/>
          </a:p>
          <a:p>
            <a:pPr lvl="1"/>
            <a:r>
              <a:rPr lang="en-US" sz="2000" dirty="0" smtClean="0"/>
              <a:t>In terms of a collaboration diagram, this means that Sale needs to send </a:t>
            </a:r>
            <a:r>
              <a:rPr lang="en-US" sz="2000" i="1" dirty="0" smtClean="0"/>
              <a:t>subtotal </a:t>
            </a:r>
            <a:r>
              <a:rPr lang="en-US" sz="2000" dirty="0" smtClean="0"/>
              <a:t>messages to each of the </a:t>
            </a:r>
            <a:r>
              <a:rPr lang="en-US" sz="2000" i="1" dirty="0" err="1" smtClean="0"/>
              <a:t>SalesLineItems</a:t>
            </a:r>
            <a:r>
              <a:rPr lang="en-US" sz="2000" dirty="0" smtClean="0"/>
              <a:t> and sum the results:</a:t>
            </a:r>
          </a:p>
          <a:p>
            <a:pPr lvl="1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1"/>
            <a:endParaRPr lang="en-US" sz="1600" dirty="0" smtClean="0"/>
          </a:p>
          <a:p>
            <a:pPr lvl="2"/>
            <a:endParaRPr lang="en-US" sz="1600" i="1" dirty="0" smtClean="0"/>
          </a:p>
          <a:p>
            <a:pPr lvl="1"/>
            <a:endParaRPr lang="en-US" sz="1600" i="1" dirty="0" smtClean="0"/>
          </a:p>
          <a:p>
            <a:pPr lvl="1"/>
            <a:endParaRPr lang="en-US" sz="1600" dirty="0" smtClean="0"/>
          </a:p>
          <a:p>
            <a:pPr lvl="1"/>
            <a:endParaRPr lang="en-US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484563" y="2643188"/>
            <a:ext cx="1347787" cy="6032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87800" y="2816225"/>
            <a:ext cx="485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:Sale</a:t>
            </a:r>
            <a:endParaRPr lang="en-US" sz="1600" b="1">
              <a:latin typeface="Arial" pitchFamily="34" charset="0"/>
            </a:endParaRPr>
          </a:p>
        </p:txBody>
      </p:sp>
      <p:sp>
        <p:nvSpPr>
          <p:cNvPr id="9222" name="Freeform 6"/>
          <p:cNvSpPr>
            <a:spLocks/>
          </p:cNvSpPr>
          <p:nvPr/>
        </p:nvSpPr>
        <p:spPr bwMode="auto">
          <a:xfrm>
            <a:off x="1857375" y="2944813"/>
            <a:ext cx="1627188" cy="1587"/>
          </a:xfrm>
          <a:custGeom>
            <a:avLst/>
            <a:gdLst>
              <a:gd name="T0" fmla="*/ 0 w 1025"/>
              <a:gd name="T1" fmla="*/ 0 h 1587"/>
              <a:gd name="T2" fmla="*/ 815975 w 1025"/>
              <a:gd name="T3" fmla="*/ 0 h 1587"/>
              <a:gd name="T4" fmla="*/ 1627188 w 1025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25" h="1587">
                <a:moveTo>
                  <a:pt x="0" y="0"/>
                </a:moveTo>
                <a:lnTo>
                  <a:pt x="514" y="0"/>
                </a:lnTo>
                <a:lnTo>
                  <a:pt x="1025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351088" y="2711450"/>
            <a:ext cx="936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t := total()</a:t>
            </a:r>
            <a:endParaRPr lang="en-US" sz="1600" b="1">
              <a:latin typeface="Arial" pitchFamily="34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484563" y="4567238"/>
            <a:ext cx="1544637" cy="69056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587750" y="4740275"/>
            <a:ext cx="1435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:SalesLineItem</a:t>
            </a:r>
            <a:endParaRPr lang="en-US" sz="1600" b="1">
              <a:latin typeface="Arial" pitchFamily="34" charset="0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956425" y="4808538"/>
            <a:ext cx="1241425" cy="48101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7100888" y="4919663"/>
            <a:ext cx="1366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SalesLineItem</a:t>
            </a:r>
            <a:endParaRPr lang="en-US" sz="1600" b="1">
              <a:latin typeface="Arial" pitchFamily="34" charset="0"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6956425" y="5289550"/>
            <a:ext cx="1241425" cy="48101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7045325" y="5400675"/>
            <a:ext cx="790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 sz="1600" b="1">
              <a:latin typeface="Arial" pitchFamily="34" charset="0"/>
            </a:endParaRP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6956425" y="5770563"/>
            <a:ext cx="1241425" cy="48101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7045325" y="5881688"/>
            <a:ext cx="927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subtotal()</a:t>
            </a:r>
            <a:endParaRPr lang="en-US" sz="1600" b="1">
              <a:latin typeface="Arial" pitchFamily="34" charset="0"/>
            </a:endParaRPr>
          </a:p>
        </p:txBody>
      </p:sp>
      <p:sp>
        <p:nvSpPr>
          <p:cNvPr id="9232" name="Freeform 16"/>
          <p:cNvSpPr>
            <a:spLocks/>
          </p:cNvSpPr>
          <p:nvPr/>
        </p:nvSpPr>
        <p:spPr bwMode="auto">
          <a:xfrm>
            <a:off x="4157663" y="3246438"/>
            <a:ext cx="1587" cy="1320800"/>
          </a:xfrm>
          <a:custGeom>
            <a:avLst/>
            <a:gdLst>
              <a:gd name="T0" fmla="*/ 0 w 1587"/>
              <a:gd name="T1" fmla="*/ 0 h 832"/>
              <a:gd name="T2" fmla="*/ 0 w 1587"/>
              <a:gd name="T3" fmla="*/ 660400 h 832"/>
              <a:gd name="T4" fmla="*/ 0 w 1587"/>
              <a:gd name="T5" fmla="*/ 1320800 h 8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832">
                <a:moveTo>
                  <a:pt x="0" y="0"/>
                </a:moveTo>
                <a:lnTo>
                  <a:pt x="0" y="416"/>
                </a:lnTo>
                <a:lnTo>
                  <a:pt x="0" y="832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2717800" y="3617913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2: *st := subtotal()</a:t>
            </a:r>
            <a:endParaRPr lang="en-US" sz="1600" b="1">
              <a:latin typeface="Arial" pitchFamily="34" charset="0"/>
            </a:endParaRPr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5673725" y="60102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5700713" y="60102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5727700" y="60102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5754688" y="6010275"/>
            <a:ext cx="31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5781675" y="6010275"/>
            <a:ext cx="31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5808663" y="6010275"/>
            <a:ext cx="31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5835650" y="6010275"/>
            <a:ext cx="31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5861050" y="60102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5888038" y="60102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5915025" y="60102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>
            <a:off x="5942013" y="60102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5969000" y="60102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>
            <a:off x="5995988" y="60102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>
            <a:off x="6022975" y="60102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>
            <a:off x="6049963" y="60102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9" name="Line 33"/>
          <p:cNvSpPr>
            <a:spLocks noChangeShapeType="1"/>
          </p:cNvSpPr>
          <p:nvPr/>
        </p:nvSpPr>
        <p:spPr bwMode="auto">
          <a:xfrm>
            <a:off x="6076950" y="60102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50" name="Line 34"/>
          <p:cNvSpPr>
            <a:spLocks noChangeShapeType="1"/>
          </p:cNvSpPr>
          <p:nvPr/>
        </p:nvSpPr>
        <p:spPr bwMode="auto">
          <a:xfrm>
            <a:off x="6103938" y="60102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>
            <a:off x="6130925" y="60102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52" name="Line 36"/>
          <p:cNvSpPr>
            <a:spLocks noChangeShapeType="1"/>
          </p:cNvSpPr>
          <p:nvPr/>
        </p:nvSpPr>
        <p:spPr bwMode="auto">
          <a:xfrm>
            <a:off x="6157913" y="60102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6184900" y="60102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54" name="Line 38"/>
          <p:cNvSpPr>
            <a:spLocks noChangeShapeType="1"/>
          </p:cNvSpPr>
          <p:nvPr/>
        </p:nvSpPr>
        <p:spPr bwMode="auto">
          <a:xfrm>
            <a:off x="6211888" y="60102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55" name="Line 39"/>
          <p:cNvSpPr>
            <a:spLocks noChangeShapeType="1"/>
          </p:cNvSpPr>
          <p:nvPr/>
        </p:nvSpPr>
        <p:spPr bwMode="auto">
          <a:xfrm>
            <a:off x="6238875" y="60102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56" name="Line 40"/>
          <p:cNvSpPr>
            <a:spLocks noChangeShapeType="1"/>
          </p:cNvSpPr>
          <p:nvPr/>
        </p:nvSpPr>
        <p:spPr bwMode="auto">
          <a:xfrm>
            <a:off x="6265863" y="60102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57" name="Line 41"/>
          <p:cNvSpPr>
            <a:spLocks noChangeShapeType="1"/>
          </p:cNvSpPr>
          <p:nvPr/>
        </p:nvSpPr>
        <p:spPr bwMode="auto">
          <a:xfrm>
            <a:off x="6292850" y="60102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58" name="Line 42"/>
          <p:cNvSpPr>
            <a:spLocks noChangeShapeType="1"/>
          </p:cNvSpPr>
          <p:nvPr/>
        </p:nvSpPr>
        <p:spPr bwMode="auto">
          <a:xfrm>
            <a:off x="6319838" y="60102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59" name="Line 43"/>
          <p:cNvSpPr>
            <a:spLocks noChangeShapeType="1"/>
          </p:cNvSpPr>
          <p:nvPr/>
        </p:nvSpPr>
        <p:spPr bwMode="auto">
          <a:xfrm>
            <a:off x="6346825" y="60102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60" name="Line 44"/>
          <p:cNvSpPr>
            <a:spLocks noChangeShapeType="1"/>
          </p:cNvSpPr>
          <p:nvPr/>
        </p:nvSpPr>
        <p:spPr bwMode="auto">
          <a:xfrm>
            <a:off x="6373813" y="60102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61" name="Line 45"/>
          <p:cNvSpPr>
            <a:spLocks noChangeShapeType="1"/>
          </p:cNvSpPr>
          <p:nvPr/>
        </p:nvSpPr>
        <p:spPr bwMode="auto">
          <a:xfrm>
            <a:off x="6400800" y="60102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62" name="Line 46"/>
          <p:cNvSpPr>
            <a:spLocks noChangeShapeType="1"/>
          </p:cNvSpPr>
          <p:nvPr/>
        </p:nvSpPr>
        <p:spPr bwMode="auto">
          <a:xfrm>
            <a:off x="6427788" y="60102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63" name="Line 47"/>
          <p:cNvSpPr>
            <a:spLocks noChangeShapeType="1"/>
          </p:cNvSpPr>
          <p:nvPr/>
        </p:nvSpPr>
        <p:spPr bwMode="auto">
          <a:xfrm>
            <a:off x="6454775" y="60102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6481763" y="60102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65" name="Line 49"/>
          <p:cNvSpPr>
            <a:spLocks noChangeShapeType="1"/>
          </p:cNvSpPr>
          <p:nvPr/>
        </p:nvSpPr>
        <p:spPr bwMode="auto">
          <a:xfrm>
            <a:off x="6508750" y="6010275"/>
            <a:ext cx="31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66" name="Line 50"/>
          <p:cNvSpPr>
            <a:spLocks noChangeShapeType="1"/>
          </p:cNvSpPr>
          <p:nvPr/>
        </p:nvSpPr>
        <p:spPr bwMode="auto">
          <a:xfrm>
            <a:off x="6535738" y="6010275"/>
            <a:ext cx="31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67" name="Line 51"/>
          <p:cNvSpPr>
            <a:spLocks noChangeShapeType="1"/>
          </p:cNvSpPr>
          <p:nvPr/>
        </p:nvSpPr>
        <p:spPr bwMode="auto">
          <a:xfrm>
            <a:off x="6562725" y="6010275"/>
            <a:ext cx="31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68" name="Line 52"/>
          <p:cNvSpPr>
            <a:spLocks noChangeShapeType="1"/>
          </p:cNvSpPr>
          <p:nvPr/>
        </p:nvSpPr>
        <p:spPr bwMode="auto">
          <a:xfrm>
            <a:off x="6589713" y="6010275"/>
            <a:ext cx="31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69" name="Line 53"/>
          <p:cNvSpPr>
            <a:spLocks noChangeShapeType="1"/>
          </p:cNvSpPr>
          <p:nvPr/>
        </p:nvSpPr>
        <p:spPr bwMode="auto">
          <a:xfrm>
            <a:off x="6616700" y="6010275"/>
            <a:ext cx="31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70" name="Line 54"/>
          <p:cNvSpPr>
            <a:spLocks noChangeShapeType="1"/>
          </p:cNvSpPr>
          <p:nvPr/>
        </p:nvSpPr>
        <p:spPr bwMode="auto">
          <a:xfrm>
            <a:off x="6642100" y="60102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71" name="Line 55"/>
          <p:cNvSpPr>
            <a:spLocks noChangeShapeType="1"/>
          </p:cNvSpPr>
          <p:nvPr/>
        </p:nvSpPr>
        <p:spPr bwMode="auto">
          <a:xfrm>
            <a:off x="6669088" y="60102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72" name="Line 56"/>
          <p:cNvSpPr>
            <a:spLocks noChangeShapeType="1"/>
          </p:cNvSpPr>
          <p:nvPr/>
        </p:nvSpPr>
        <p:spPr bwMode="auto">
          <a:xfrm>
            <a:off x="6696075" y="60102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73" name="Line 57"/>
          <p:cNvSpPr>
            <a:spLocks noChangeShapeType="1"/>
          </p:cNvSpPr>
          <p:nvPr/>
        </p:nvSpPr>
        <p:spPr bwMode="auto">
          <a:xfrm>
            <a:off x="6723063" y="60102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74" name="Line 58"/>
          <p:cNvSpPr>
            <a:spLocks noChangeShapeType="1"/>
          </p:cNvSpPr>
          <p:nvPr/>
        </p:nvSpPr>
        <p:spPr bwMode="auto">
          <a:xfrm>
            <a:off x="6750050" y="60102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75" name="Line 59"/>
          <p:cNvSpPr>
            <a:spLocks noChangeShapeType="1"/>
          </p:cNvSpPr>
          <p:nvPr/>
        </p:nvSpPr>
        <p:spPr bwMode="auto">
          <a:xfrm>
            <a:off x="6777038" y="60102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76" name="Line 60"/>
          <p:cNvSpPr>
            <a:spLocks noChangeShapeType="1"/>
          </p:cNvSpPr>
          <p:nvPr/>
        </p:nvSpPr>
        <p:spPr bwMode="auto">
          <a:xfrm>
            <a:off x="6804025" y="60102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77" name="Freeform 61"/>
          <p:cNvSpPr>
            <a:spLocks/>
          </p:cNvSpPr>
          <p:nvPr/>
        </p:nvSpPr>
        <p:spPr bwMode="auto">
          <a:xfrm>
            <a:off x="6813550" y="5956300"/>
            <a:ext cx="77788" cy="111125"/>
          </a:xfrm>
          <a:custGeom>
            <a:avLst/>
            <a:gdLst>
              <a:gd name="T0" fmla="*/ 0 w 49"/>
              <a:gd name="T1" fmla="*/ 53975 h 70"/>
              <a:gd name="T2" fmla="*/ 0 w 49"/>
              <a:gd name="T3" fmla="*/ 60325 h 70"/>
              <a:gd name="T4" fmla="*/ 0 w 49"/>
              <a:gd name="T5" fmla="*/ 66675 h 70"/>
              <a:gd name="T6" fmla="*/ 1588 w 49"/>
              <a:gd name="T7" fmla="*/ 73025 h 70"/>
              <a:gd name="T8" fmla="*/ 4763 w 49"/>
              <a:gd name="T9" fmla="*/ 79375 h 70"/>
              <a:gd name="T10" fmla="*/ 6350 w 49"/>
              <a:gd name="T11" fmla="*/ 85725 h 70"/>
              <a:gd name="T12" fmla="*/ 9525 w 49"/>
              <a:gd name="T13" fmla="*/ 88900 h 70"/>
              <a:gd name="T14" fmla="*/ 11113 w 49"/>
              <a:gd name="T15" fmla="*/ 95250 h 70"/>
              <a:gd name="T16" fmla="*/ 12700 w 49"/>
              <a:gd name="T17" fmla="*/ 98425 h 70"/>
              <a:gd name="T18" fmla="*/ 17463 w 49"/>
              <a:gd name="T19" fmla="*/ 101600 h 70"/>
              <a:gd name="T20" fmla="*/ 22225 w 49"/>
              <a:gd name="T21" fmla="*/ 104775 h 70"/>
              <a:gd name="T22" fmla="*/ 26988 w 49"/>
              <a:gd name="T23" fmla="*/ 107950 h 70"/>
              <a:gd name="T24" fmla="*/ 28575 w 49"/>
              <a:gd name="T25" fmla="*/ 107950 h 70"/>
              <a:gd name="T26" fmla="*/ 33338 w 49"/>
              <a:gd name="T27" fmla="*/ 111125 h 70"/>
              <a:gd name="T28" fmla="*/ 38100 w 49"/>
              <a:gd name="T29" fmla="*/ 111125 h 70"/>
              <a:gd name="T30" fmla="*/ 42863 w 49"/>
              <a:gd name="T31" fmla="*/ 111125 h 70"/>
              <a:gd name="T32" fmla="*/ 47625 w 49"/>
              <a:gd name="T33" fmla="*/ 107950 h 70"/>
              <a:gd name="T34" fmla="*/ 50800 w 49"/>
              <a:gd name="T35" fmla="*/ 107950 h 70"/>
              <a:gd name="T36" fmla="*/ 55563 w 49"/>
              <a:gd name="T37" fmla="*/ 104775 h 70"/>
              <a:gd name="T38" fmla="*/ 58738 w 49"/>
              <a:gd name="T39" fmla="*/ 101600 h 70"/>
              <a:gd name="T40" fmla="*/ 63500 w 49"/>
              <a:gd name="T41" fmla="*/ 98425 h 70"/>
              <a:gd name="T42" fmla="*/ 65088 w 49"/>
              <a:gd name="T43" fmla="*/ 95250 h 70"/>
              <a:gd name="T44" fmla="*/ 69850 w 49"/>
              <a:gd name="T45" fmla="*/ 88900 h 70"/>
              <a:gd name="T46" fmla="*/ 71438 w 49"/>
              <a:gd name="T47" fmla="*/ 85725 h 70"/>
              <a:gd name="T48" fmla="*/ 74613 w 49"/>
              <a:gd name="T49" fmla="*/ 79375 h 70"/>
              <a:gd name="T50" fmla="*/ 76200 w 49"/>
              <a:gd name="T51" fmla="*/ 73025 h 70"/>
              <a:gd name="T52" fmla="*/ 76200 w 49"/>
              <a:gd name="T53" fmla="*/ 66675 h 70"/>
              <a:gd name="T54" fmla="*/ 76200 w 49"/>
              <a:gd name="T55" fmla="*/ 60325 h 70"/>
              <a:gd name="T56" fmla="*/ 77788 w 49"/>
              <a:gd name="T57" fmla="*/ 53975 h 70"/>
              <a:gd name="T58" fmla="*/ 76200 w 49"/>
              <a:gd name="T59" fmla="*/ 47625 h 70"/>
              <a:gd name="T60" fmla="*/ 76200 w 49"/>
              <a:gd name="T61" fmla="*/ 44450 h 70"/>
              <a:gd name="T62" fmla="*/ 76200 w 49"/>
              <a:gd name="T63" fmla="*/ 38100 h 70"/>
              <a:gd name="T64" fmla="*/ 74613 w 49"/>
              <a:gd name="T65" fmla="*/ 31750 h 70"/>
              <a:gd name="T66" fmla="*/ 71438 w 49"/>
              <a:gd name="T67" fmla="*/ 25400 h 70"/>
              <a:gd name="T68" fmla="*/ 69850 w 49"/>
              <a:gd name="T69" fmla="*/ 22225 h 70"/>
              <a:gd name="T70" fmla="*/ 65088 w 49"/>
              <a:gd name="T71" fmla="*/ 15875 h 70"/>
              <a:gd name="T72" fmla="*/ 63500 w 49"/>
              <a:gd name="T73" fmla="*/ 12700 h 70"/>
              <a:gd name="T74" fmla="*/ 58738 w 49"/>
              <a:gd name="T75" fmla="*/ 9525 h 70"/>
              <a:gd name="T76" fmla="*/ 55563 w 49"/>
              <a:gd name="T77" fmla="*/ 6350 h 70"/>
              <a:gd name="T78" fmla="*/ 50800 w 49"/>
              <a:gd name="T79" fmla="*/ 3175 h 70"/>
              <a:gd name="T80" fmla="*/ 47625 w 49"/>
              <a:gd name="T81" fmla="*/ 3175 h 70"/>
              <a:gd name="T82" fmla="*/ 42863 w 49"/>
              <a:gd name="T83" fmla="*/ 0 h 70"/>
              <a:gd name="T84" fmla="*/ 38100 w 49"/>
              <a:gd name="T85" fmla="*/ 0 h 70"/>
              <a:gd name="T86" fmla="*/ 33338 w 49"/>
              <a:gd name="T87" fmla="*/ 0 h 70"/>
              <a:gd name="T88" fmla="*/ 28575 w 49"/>
              <a:gd name="T89" fmla="*/ 3175 h 70"/>
              <a:gd name="T90" fmla="*/ 26988 w 49"/>
              <a:gd name="T91" fmla="*/ 3175 h 70"/>
              <a:gd name="T92" fmla="*/ 22225 w 49"/>
              <a:gd name="T93" fmla="*/ 6350 h 70"/>
              <a:gd name="T94" fmla="*/ 17463 w 49"/>
              <a:gd name="T95" fmla="*/ 9525 h 70"/>
              <a:gd name="T96" fmla="*/ 12700 w 49"/>
              <a:gd name="T97" fmla="*/ 12700 h 70"/>
              <a:gd name="T98" fmla="*/ 11113 w 49"/>
              <a:gd name="T99" fmla="*/ 15875 h 70"/>
              <a:gd name="T100" fmla="*/ 9525 w 49"/>
              <a:gd name="T101" fmla="*/ 22225 h 70"/>
              <a:gd name="T102" fmla="*/ 6350 w 49"/>
              <a:gd name="T103" fmla="*/ 25400 h 70"/>
              <a:gd name="T104" fmla="*/ 4763 w 49"/>
              <a:gd name="T105" fmla="*/ 31750 h 70"/>
              <a:gd name="T106" fmla="*/ 1588 w 49"/>
              <a:gd name="T107" fmla="*/ 38100 h 70"/>
              <a:gd name="T108" fmla="*/ 0 w 49"/>
              <a:gd name="T109" fmla="*/ 44450 h 70"/>
              <a:gd name="T110" fmla="*/ 0 w 49"/>
              <a:gd name="T111" fmla="*/ 47625 h 70"/>
              <a:gd name="T112" fmla="*/ 0 w 49"/>
              <a:gd name="T113" fmla="*/ 53975 h 7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9" h="70">
                <a:moveTo>
                  <a:pt x="0" y="34"/>
                </a:moveTo>
                <a:lnTo>
                  <a:pt x="0" y="38"/>
                </a:lnTo>
                <a:lnTo>
                  <a:pt x="0" y="42"/>
                </a:lnTo>
                <a:lnTo>
                  <a:pt x="1" y="46"/>
                </a:lnTo>
                <a:lnTo>
                  <a:pt x="3" y="50"/>
                </a:lnTo>
                <a:lnTo>
                  <a:pt x="4" y="54"/>
                </a:lnTo>
                <a:lnTo>
                  <a:pt x="6" y="56"/>
                </a:lnTo>
                <a:lnTo>
                  <a:pt x="7" y="60"/>
                </a:lnTo>
                <a:lnTo>
                  <a:pt x="8" y="62"/>
                </a:lnTo>
                <a:lnTo>
                  <a:pt x="11" y="64"/>
                </a:lnTo>
                <a:lnTo>
                  <a:pt x="14" y="66"/>
                </a:lnTo>
                <a:lnTo>
                  <a:pt x="17" y="68"/>
                </a:lnTo>
                <a:lnTo>
                  <a:pt x="18" y="68"/>
                </a:lnTo>
                <a:lnTo>
                  <a:pt x="21" y="70"/>
                </a:lnTo>
                <a:lnTo>
                  <a:pt x="24" y="70"/>
                </a:lnTo>
                <a:lnTo>
                  <a:pt x="27" y="70"/>
                </a:lnTo>
                <a:lnTo>
                  <a:pt x="30" y="68"/>
                </a:lnTo>
                <a:lnTo>
                  <a:pt x="32" y="68"/>
                </a:lnTo>
                <a:lnTo>
                  <a:pt x="35" y="66"/>
                </a:lnTo>
                <a:lnTo>
                  <a:pt x="37" y="64"/>
                </a:lnTo>
                <a:lnTo>
                  <a:pt x="40" y="62"/>
                </a:lnTo>
                <a:lnTo>
                  <a:pt x="41" y="60"/>
                </a:lnTo>
                <a:lnTo>
                  <a:pt x="44" y="56"/>
                </a:lnTo>
                <a:lnTo>
                  <a:pt x="45" y="54"/>
                </a:lnTo>
                <a:lnTo>
                  <a:pt x="47" y="50"/>
                </a:lnTo>
                <a:lnTo>
                  <a:pt x="48" y="46"/>
                </a:lnTo>
                <a:lnTo>
                  <a:pt x="48" y="42"/>
                </a:lnTo>
                <a:lnTo>
                  <a:pt x="48" y="38"/>
                </a:lnTo>
                <a:lnTo>
                  <a:pt x="49" y="34"/>
                </a:lnTo>
                <a:lnTo>
                  <a:pt x="48" y="30"/>
                </a:lnTo>
                <a:lnTo>
                  <a:pt x="48" y="28"/>
                </a:lnTo>
                <a:lnTo>
                  <a:pt x="48" y="24"/>
                </a:lnTo>
                <a:lnTo>
                  <a:pt x="47" y="20"/>
                </a:lnTo>
                <a:lnTo>
                  <a:pt x="45" y="16"/>
                </a:lnTo>
                <a:lnTo>
                  <a:pt x="44" y="14"/>
                </a:lnTo>
                <a:lnTo>
                  <a:pt x="41" y="10"/>
                </a:lnTo>
                <a:lnTo>
                  <a:pt x="40" y="8"/>
                </a:lnTo>
                <a:lnTo>
                  <a:pt x="37" y="6"/>
                </a:lnTo>
                <a:lnTo>
                  <a:pt x="35" y="4"/>
                </a:lnTo>
                <a:lnTo>
                  <a:pt x="32" y="2"/>
                </a:lnTo>
                <a:lnTo>
                  <a:pt x="30" y="2"/>
                </a:lnTo>
                <a:lnTo>
                  <a:pt x="27" y="0"/>
                </a:lnTo>
                <a:lnTo>
                  <a:pt x="24" y="0"/>
                </a:lnTo>
                <a:lnTo>
                  <a:pt x="21" y="0"/>
                </a:lnTo>
                <a:lnTo>
                  <a:pt x="18" y="2"/>
                </a:lnTo>
                <a:lnTo>
                  <a:pt x="17" y="2"/>
                </a:lnTo>
                <a:lnTo>
                  <a:pt x="14" y="4"/>
                </a:lnTo>
                <a:lnTo>
                  <a:pt x="11" y="6"/>
                </a:lnTo>
                <a:lnTo>
                  <a:pt x="8" y="8"/>
                </a:lnTo>
                <a:lnTo>
                  <a:pt x="7" y="10"/>
                </a:lnTo>
                <a:lnTo>
                  <a:pt x="6" y="14"/>
                </a:lnTo>
                <a:lnTo>
                  <a:pt x="4" y="16"/>
                </a:lnTo>
                <a:lnTo>
                  <a:pt x="3" y="20"/>
                </a:lnTo>
                <a:lnTo>
                  <a:pt x="1" y="24"/>
                </a:lnTo>
                <a:lnTo>
                  <a:pt x="0" y="28"/>
                </a:lnTo>
                <a:lnTo>
                  <a:pt x="0" y="30"/>
                </a:lnTo>
                <a:lnTo>
                  <a:pt x="0" y="34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78" name="Rectangle 62"/>
          <p:cNvSpPr>
            <a:spLocks noChangeArrowheads="1"/>
          </p:cNvSpPr>
          <p:nvPr/>
        </p:nvSpPr>
        <p:spPr bwMode="auto">
          <a:xfrm>
            <a:off x="4495800" y="5740400"/>
            <a:ext cx="1514475" cy="5429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9279" name="Rectangle 63"/>
          <p:cNvSpPr>
            <a:spLocks noChangeArrowheads="1"/>
          </p:cNvSpPr>
          <p:nvPr/>
        </p:nvSpPr>
        <p:spPr bwMode="auto">
          <a:xfrm>
            <a:off x="4568825" y="5846763"/>
            <a:ext cx="1208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New method</a:t>
            </a:r>
            <a:endParaRPr lang="en-US" sz="1600" b="1">
              <a:latin typeface="Arial" pitchFamily="34" charset="0"/>
            </a:endParaRPr>
          </a:p>
        </p:txBody>
      </p:sp>
      <p:sp>
        <p:nvSpPr>
          <p:cNvPr id="9280" name="Freeform 64"/>
          <p:cNvSpPr>
            <a:spLocks/>
          </p:cNvSpPr>
          <p:nvPr/>
        </p:nvSpPr>
        <p:spPr bwMode="auto">
          <a:xfrm>
            <a:off x="5870575" y="5740400"/>
            <a:ext cx="139700" cy="134938"/>
          </a:xfrm>
          <a:custGeom>
            <a:avLst/>
            <a:gdLst>
              <a:gd name="T0" fmla="*/ 0 w 88"/>
              <a:gd name="T1" fmla="*/ 0 h 85"/>
              <a:gd name="T2" fmla="*/ 139700 w 88"/>
              <a:gd name="T3" fmla="*/ 134938 h 85"/>
              <a:gd name="T4" fmla="*/ 139700 w 88"/>
              <a:gd name="T5" fmla="*/ 0 h 85"/>
              <a:gd name="T6" fmla="*/ 0 w 88"/>
              <a:gd name="T7" fmla="*/ 0 h 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8" h="85">
                <a:moveTo>
                  <a:pt x="0" y="0"/>
                </a:moveTo>
                <a:lnTo>
                  <a:pt x="88" y="85"/>
                </a:lnTo>
                <a:lnTo>
                  <a:pt x="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9281" name="Freeform 65"/>
          <p:cNvSpPr>
            <a:spLocks/>
          </p:cNvSpPr>
          <p:nvPr/>
        </p:nvSpPr>
        <p:spPr bwMode="auto">
          <a:xfrm>
            <a:off x="5870575" y="5740400"/>
            <a:ext cx="139700" cy="134938"/>
          </a:xfrm>
          <a:custGeom>
            <a:avLst/>
            <a:gdLst>
              <a:gd name="T0" fmla="*/ 139700 w 88"/>
              <a:gd name="T1" fmla="*/ 134938 h 85"/>
              <a:gd name="T2" fmla="*/ 0 w 88"/>
              <a:gd name="T3" fmla="*/ 0 h 85"/>
              <a:gd name="T4" fmla="*/ 0 w 88"/>
              <a:gd name="T5" fmla="*/ 134938 h 85"/>
              <a:gd name="T6" fmla="*/ 139700 w 88"/>
              <a:gd name="T7" fmla="*/ 134938 h 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8" h="85">
                <a:moveTo>
                  <a:pt x="88" y="85"/>
                </a:moveTo>
                <a:lnTo>
                  <a:pt x="0" y="0"/>
                </a:lnTo>
                <a:lnTo>
                  <a:pt x="0" y="85"/>
                </a:lnTo>
                <a:lnTo>
                  <a:pt x="88" y="8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9282" name="Line 66"/>
          <p:cNvSpPr>
            <a:spLocks noChangeShapeType="1"/>
          </p:cNvSpPr>
          <p:nvPr/>
        </p:nvSpPr>
        <p:spPr bwMode="auto">
          <a:xfrm>
            <a:off x="3065463" y="2765425"/>
            <a:ext cx="1666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83" name="Freeform 67"/>
          <p:cNvSpPr>
            <a:spLocks/>
          </p:cNvSpPr>
          <p:nvPr/>
        </p:nvSpPr>
        <p:spPr bwMode="auto">
          <a:xfrm>
            <a:off x="3222625" y="2720975"/>
            <a:ext cx="93663" cy="88900"/>
          </a:xfrm>
          <a:custGeom>
            <a:avLst/>
            <a:gdLst>
              <a:gd name="T0" fmla="*/ 0 w 59"/>
              <a:gd name="T1" fmla="*/ 88900 h 56"/>
              <a:gd name="T2" fmla="*/ 93663 w 59"/>
              <a:gd name="T3" fmla="*/ 44450 h 56"/>
              <a:gd name="T4" fmla="*/ 0 w 59"/>
              <a:gd name="T5" fmla="*/ 0 h 56"/>
              <a:gd name="T6" fmla="*/ 0 w 59"/>
              <a:gd name="T7" fmla="*/ 88900 h 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" h="56">
                <a:moveTo>
                  <a:pt x="0" y="56"/>
                </a:moveTo>
                <a:lnTo>
                  <a:pt x="59" y="28"/>
                </a:lnTo>
                <a:lnTo>
                  <a:pt x="0" y="0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84" name="Line 68"/>
          <p:cNvSpPr>
            <a:spLocks noChangeShapeType="1"/>
          </p:cNvSpPr>
          <p:nvPr/>
        </p:nvSpPr>
        <p:spPr bwMode="auto">
          <a:xfrm>
            <a:off x="4419600" y="3657600"/>
            <a:ext cx="1588" cy="238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85" name="Freeform 69"/>
          <p:cNvSpPr>
            <a:spLocks/>
          </p:cNvSpPr>
          <p:nvPr/>
        </p:nvSpPr>
        <p:spPr bwMode="auto">
          <a:xfrm>
            <a:off x="4419600" y="3810000"/>
            <a:ext cx="61913" cy="133350"/>
          </a:xfrm>
          <a:custGeom>
            <a:avLst/>
            <a:gdLst>
              <a:gd name="T0" fmla="*/ 61913 w 39"/>
              <a:gd name="T1" fmla="*/ 0 h 84"/>
              <a:gd name="T2" fmla="*/ 30163 w 39"/>
              <a:gd name="T3" fmla="*/ 133350 h 84"/>
              <a:gd name="T4" fmla="*/ 0 w 39"/>
              <a:gd name="T5" fmla="*/ 0 h 84"/>
              <a:gd name="T6" fmla="*/ 61913 w 39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84">
                <a:moveTo>
                  <a:pt x="39" y="0"/>
                </a:moveTo>
                <a:lnTo>
                  <a:pt x="19" y="84"/>
                </a:lnTo>
                <a:lnTo>
                  <a:pt x="0" y="0"/>
                </a:lnTo>
                <a:lnTo>
                  <a:pt x="3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088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Design phase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685800"/>
          </a:xfrm>
        </p:spPr>
        <p:txBody>
          <a:bodyPr/>
          <a:lstStyle/>
          <a:p>
            <a:r>
              <a:rPr lang="en-US" b="1" smtClean="0"/>
              <a:t>Expert Pattern</a:t>
            </a:r>
            <a:endParaRPr lang="en-US" sz="1800" b="1" smtClean="0"/>
          </a:p>
          <a:p>
            <a:pPr lvl="1"/>
            <a:endParaRPr lang="en-US" sz="1600" smtClean="0"/>
          </a:p>
          <a:p>
            <a:pPr lvl="1"/>
            <a:endParaRPr lang="en-US" sz="1600" smtClean="0"/>
          </a:p>
          <a:p>
            <a:pPr lvl="2"/>
            <a:endParaRPr lang="en-US" sz="1600" smtClean="0"/>
          </a:p>
          <a:p>
            <a:pPr lvl="2"/>
            <a:endParaRPr lang="en-US" sz="1600" smtClean="0"/>
          </a:p>
          <a:p>
            <a:pPr lvl="2"/>
            <a:endParaRPr lang="en-US" sz="1600" smtClean="0"/>
          </a:p>
          <a:p>
            <a:pPr lvl="2"/>
            <a:endParaRPr lang="en-US" sz="1600" smtClean="0"/>
          </a:p>
          <a:p>
            <a:pPr lvl="2"/>
            <a:endParaRPr lang="en-US" sz="1600" smtClean="0"/>
          </a:p>
          <a:p>
            <a:pPr lvl="2"/>
            <a:endParaRPr lang="en-US" sz="1600" smtClean="0"/>
          </a:p>
          <a:p>
            <a:pPr lvl="1"/>
            <a:endParaRPr lang="en-US" sz="1600" smtClean="0"/>
          </a:p>
          <a:p>
            <a:pPr lvl="2"/>
            <a:endParaRPr lang="en-US" sz="1600" i="1" smtClean="0"/>
          </a:p>
          <a:p>
            <a:pPr lvl="1"/>
            <a:endParaRPr lang="en-US" sz="1600" i="1" smtClean="0"/>
          </a:p>
          <a:p>
            <a:pPr lvl="1"/>
            <a:endParaRPr lang="en-US" sz="1600" smtClean="0"/>
          </a:p>
          <a:p>
            <a:pPr lvl="1"/>
            <a:endParaRPr lang="en-US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297738" y="1905000"/>
            <a:ext cx="1617662" cy="338138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912100" y="1984375"/>
            <a:ext cx="365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Sale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297738" y="2243138"/>
            <a:ext cx="1617662" cy="509587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7412038" y="2319338"/>
            <a:ext cx="363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date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7412038" y="2498725"/>
            <a:ext cx="365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time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7297738" y="2752725"/>
            <a:ext cx="1617662" cy="336550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412038" y="2832100"/>
            <a:ext cx="490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total()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2768600" y="1905000"/>
            <a:ext cx="1755775" cy="422275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424238" y="2025650"/>
            <a:ext cx="4238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u="sng">
                <a:solidFill>
                  <a:srgbClr val="000000"/>
                </a:solidFill>
                <a:latin typeface="Arial" pitchFamily="34" charset="0"/>
              </a:rPr>
              <a:t>:Sale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11277" name="Freeform 13"/>
          <p:cNvSpPr>
            <a:spLocks/>
          </p:cNvSpPr>
          <p:nvPr/>
        </p:nvSpPr>
        <p:spPr bwMode="auto">
          <a:xfrm>
            <a:off x="646113" y="2117725"/>
            <a:ext cx="2122487" cy="1588"/>
          </a:xfrm>
          <a:custGeom>
            <a:avLst/>
            <a:gdLst>
              <a:gd name="T0" fmla="*/ 0 w 1269"/>
              <a:gd name="T1" fmla="*/ 0 h 1588"/>
              <a:gd name="T2" fmla="*/ 1062080 w 1269"/>
              <a:gd name="T3" fmla="*/ 0 h 1588"/>
              <a:gd name="T4" fmla="*/ 2122487 w 1269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69" h="1588">
                <a:moveTo>
                  <a:pt x="0" y="0"/>
                </a:moveTo>
                <a:lnTo>
                  <a:pt x="635" y="0"/>
                </a:lnTo>
                <a:lnTo>
                  <a:pt x="1269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1290638" y="1952625"/>
            <a:ext cx="809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t := total()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2768600" y="3254375"/>
            <a:ext cx="1755775" cy="422275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2901950" y="3375025"/>
            <a:ext cx="144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u="sng">
                <a:solidFill>
                  <a:srgbClr val="000000"/>
                </a:solidFill>
                <a:latin typeface="Arial" pitchFamily="34" charset="0"/>
              </a:rPr>
              <a:t>sli:SalesLineItem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7297738" y="3422650"/>
            <a:ext cx="1617662" cy="338138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7485063" y="3502025"/>
            <a:ext cx="1192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SalesLineItem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7297738" y="3760788"/>
            <a:ext cx="1617662" cy="336550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7412038" y="3840163"/>
            <a:ext cx="6873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7297738" y="4097338"/>
            <a:ext cx="1617662" cy="338137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7412038" y="4176713"/>
            <a:ext cx="8048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subtotal()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11287" name="Freeform 23"/>
          <p:cNvSpPr>
            <a:spLocks/>
          </p:cNvSpPr>
          <p:nvPr/>
        </p:nvSpPr>
        <p:spPr bwMode="auto">
          <a:xfrm>
            <a:off x="3646488" y="2327275"/>
            <a:ext cx="1587" cy="927100"/>
          </a:xfrm>
          <a:custGeom>
            <a:avLst/>
            <a:gdLst>
              <a:gd name="T0" fmla="*/ 0 w 1587"/>
              <a:gd name="T1" fmla="*/ 0 h 529"/>
              <a:gd name="T2" fmla="*/ 0 w 1587"/>
              <a:gd name="T3" fmla="*/ 464426 h 529"/>
              <a:gd name="T4" fmla="*/ 0 w 1587"/>
              <a:gd name="T5" fmla="*/ 927100 h 5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529">
                <a:moveTo>
                  <a:pt x="0" y="0"/>
                </a:moveTo>
                <a:lnTo>
                  <a:pt x="0" y="265"/>
                </a:lnTo>
                <a:lnTo>
                  <a:pt x="0" y="529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1419225" y="2673350"/>
            <a:ext cx="14287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2: st := subtotal()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2768600" y="4603750"/>
            <a:ext cx="1755775" cy="423863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3279775" y="4635500"/>
            <a:ext cx="7286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u="sng">
                <a:solidFill>
                  <a:srgbClr val="000000"/>
                </a:solidFill>
                <a:latin typeface="Arial" pitchFamily="34" charset="0"/>
              </a:rPr>
              <a:t>:Product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3089275" y="4816475"/>
            <a:ext cx="11017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u="sng">
                <a:solidFill>
                  <a:srgbClr val="000000"/>
                </a:solidFill>
                <a:latin typeface="Arial" pitchFamily="34" charset="0"/>
              </a:rPr>
              <a:t>Specification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11292" name="Freeform 28"/>
          <p:cNvSpPr>
            <a:spLocks/>
          </p:cNvSpPr>
          <p:nvPr/>
        </p:nvSpPr>
        <p:spPr bwMode="auto">
          <a:xfrm>
            <a:off x="3646488" y="3676650"/>
            <a:ext cx="1587" cy="927100"/>
          </a:xfrm>
          <a:custGeom>
            <a:avLst/>
            <a:gdLst>
              <a:gd name="T0" fmla="*/ 0 w 1587"/>
              <a:gd name="T1" fmla="*/ 0 h 529"/>
              <a:gd name="T2" fmla="*/ 0 w 1587"/>
              <a:gd name="T3" fmla="*/ 464426 h 529"/>
              <a:gd name="T4" fmla="*/ 0 w 1587"/>
              <a:gd name="T5" fmla="*/ 927100 h 5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529">
                <a:moveTo>
                  <a:pt x="0" y="0"/>
                </a:moveTo>
                <a:lnTo>
                  <a:pt x="0" y="265"/>
                </a:lnTo>
                <a:lnTo>
                  <a:pt x="0" y="529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1547813" y="4022725"/>
            <a:ext cx="1263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2.1: p := price()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7297738" y="4602163"/>
            <a:ext cx="1617662" cy="509587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7767638" y="4676775"/>
            <a:ext cx="669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Product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7548563" y="4856163"/>
            <a:ext cx="11017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Specification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7297738" y="5111750"/>
            <a:ext cx="1617662" cy="690563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7412038" y="5187950"/>
            <a:ext cx="9540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description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7412038" y="5367338"/>
            <a:ext cx="4238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7412038" y="5546725"/>
            <a:ext cx="376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UPC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7297738" y="5802313"/>
            <a:ext cx="1617662" cy="336550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7412038" y="5880100"/>
            <a:ext cx="5413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price()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5621338" y="5954713"/>
            <a:ext cx="793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>
            <a:off x="5657850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>
            <a:off x="5692775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>
            <a:off x="5727700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5762625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>
            <a:off x="5797550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09" name="Line 45"/>
          <p:cNvSpPr>
            <a:spLocks noChangeShapeType="1"/>
          </p:cNvSpPr>
          <p:nvPr/>
        </p:nvSpPr>
        <p:spPr bwMode="auto">
          <a:xfrm>
            <a:off x="5832475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10" name="Line 46"/>
          <p:cNvSpPr>
            <a:spLocks noChangeShapeType="1"/>
          </p:cNvSpPr>
          <p:nvPr/>
        </p:nvSpPr>
        <p:spPr bwMode="auto">
          <a:xfrm>
            <a:off x="5867400" y="5954713"/>
            <a:ext cx="793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>
            <a:off x="5902325" y="5954713"/>
            <a:ext cx="793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5938838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13" name="Line 49"/>
          <p:cNvSpPr>
            <a:spLocks noChangeShapeType="1"/>
          </p:cNvSpPr>
          <p:nvPr/>
        </p:nvSpPr>
        <p:spPr bwMode="auto">
          <a:xfrm>
            <a:off x="5973763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14" name="Line 50"/>
          <p:cNvSpPr>
            <a:spLocks noChangeShapeType="1"/>
          </p:cNvSpPr>
          <p:nvPr/>
        </p:nvSpPr>
        <p:spPr bwMode="auto">
          <a:xfrm>
            <a:off x="6008688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15" name="Line 51"/>
          <p:cNvSpPr>
            <a:spLocks noChangeShapeType="1"/>
          </p:cNvSpPr>
          <p:nvPr/>
        </p:nvSpPr>
        <p:spPr bwMode="auto">
          <a:xfrm>
            <a:off x="6043613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>
            <a:off x="6078538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17" name="Line 53"/>
          <p:cNvSpPr>
            <a:spLocks noChangeShapeType="1"/>
          </p:cNvSpPr>
          <p:nvPr/>
        </p:nvSpPr>
        <p:spPr bwMode="auto">
          <a:xfrm>
            <a:off x="6113463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18" name="Line 54"/>
          <p:cNvSpPr>
            <a:spLocks noChangeShapeType="1"/>
          </p:cNvSpPr>
          <p:nvPr/>
        </p:nvSpPr>
        <p:spPr bwMode="auto">
          <a:xfrm>
            <a:off x="6148388" y="5954713"/>
            <a:ext cx="793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19" name="Line 55"/>
          <p:cNvSpPr>
            <a:spLocks noChangeShapeType="1"/>
          </p:cNvSpPr>
          <p:nvPr/>
        </p:nvSpPr>
        <p:spPr bwMode="auto">
          <a:xfrm>
            <a:off x="6183313" y="5954713"/>
            <a:ext cx="793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20" name="Line 56"/>
          <p:cNvSpPr>
            <a:spLocks noChangeShapeType="1"/>
          </p:cNvSpPr>
          <p:nvPr/>
        </p:nvSpPr>
        <p:spPr bwMode="auto">
          <a:xfrm>
            <a:off x="6219825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21" name="Line 57"/>
          <p:cNvSpPr>
            <a:spLocks noChangeShapeType="1"/>
          </p:cNvSpPr>
          <p:nvPr/>
        </p:nvSpPr>
        <p:spPr bwMode="auto">
          <a:xfrm>
            <a:off x="6254750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22" name="Line 58"/>
          <p:cNvSpPr>
            <a:spLocks noChangeShapeType="1"/>
          </p:cNvSpPr>
          <p:nvPr/>
        </p:nvSpPr>
        <p:spPr bwMode="auto">
          <a:xfrm>
            <a:off x="6289675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23" name="Line 59"/>
          <p:cNvSpPr>
            <a:spLocks noChangeShapeType="1"/>
          </p:cNvSpPr>
          <p:nvPr/>
        </p:nvSpPr>
        <p:spPr bwMode="auto">
          <a:xfrm>
            <a:off x="6324600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24" name="Line 60"/>
          <p:cNvSpPr>
            <a:spLocks noChangeShapeType="1"/>
          </p:cNvSpPr>
          <p:nvPr/>
        </p:nvSpPr>
        <p:spPr bwMode="auto">
          <a:xfrm>
            <a:off x="6359525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25" name="Line 61"/>
          <p:cNvSpPr>
            <a:spLocks noChangeShapeType="1"/>
          </p:cNvSpPr>
          <p:nvPr/>
        </p:nvSpPr>
        <p:spPr bwMode="auto">
          <a:xfrm>
            <a:off x="6394450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26" name="Line 62"/>
          <p:cNvSpPr>
            <a:spLocks noChangeShapeType="1"/>
          </p:cNvSpPr>
          <p:nvPr/>
        </p:nvSpPr>
        <p:spPr bwMode="auto">
          <a:xfrm>
            <a:off x="6429375" y="5954713"/>
            <a:ext cx="793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27" name="Line 63"/>
          <p:cNvSpPr>
            <a:spLocks noChangeShapeType="1"/>
          </p:cNvSpPr>
          <p:nvPr/>
        </p:nvSpPr>
        <p:spPr bwMode="auto">
          <a:xfrm>
            <a:off x="6464300" y="5954713"/>
            <a:ext cx="793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28" name="Line 64"/>
          <p:cNvSpPr>
            <a:spLocks noChangeShapeType="1"/>
          </p:cNvSpPr>
          <p:nvPr/>
        </p:nvSpPr>
        <p:spPr bwMode="auto">
          <a:xfrm>
            <a:off x="6500813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29" name="Line 65"/>
          <p:cNvSpPr>
            <a:spLocks noChangeShapeType="1"/>
          </p:cNvSpPr>
          <p:nvPr/>
        </p:nvSpPr>
        <p:spPr bwMode="auto">
          <a:xfrm>
            <a:off x="6535738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30" name="Line 66"/>
          <p:cNvSpPr>
            <a:spLocks noChangeShapeType="1"/>
          </p:cNvSpPr>
          <p:nvPr/>
        </p:nvSpPr>
        <p:spPr bwMode="auto">
          <a:xfrm>
            <a:off x="6570663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31" name="Line 67"/>
          <p:cNvSpPr>
            <a:spLocks noChangeShapeType="1"/>
          </p:cNvSpPr>
          <p:nvPr/>
        </p:nvSpPr>
        <p:spPr bwMode="auto">
          <a:xfrm>
            <a:off x="6605588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32" name="Line 68"/>
          <p:cNvSpPr>
            <a:spLocks noChangeShapeType="1"/>
          </p:cNvSpPr>
          <p:nvPr/>
        </p:nvSpPr>
        <p:spPr bwMode="auto">
          <a:xfrm>
            <a:off x="6640513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33" name="Line 69"/>
          <p:cNvSpPr>
            <a:spLocks noChangeShapeType="1"/>
          </p:cNvSpPr>
          <p:nvPr/>
        </p:nvSpPr>
        <p:spPr bwMode="auto">
          <a:xfrm>
            <a:off x="6675438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34" name="Line 70"/>
          <p:cNvSpPr>
            <a:spLocks noChangeShapeType="1"/>
          </p:cNvSpPr>
          <p:nvPr/>
        </p:nvSpPr>
        <p:spPr bwMode="auto">
          <a:xfrm>
            <a:off x="6710363" y="5954713"/>
            <a:ext cx="793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35" name="Line 71"/>
          <p:cNvSpPr>
            <a:spLocks noChangeShapeType="1"/>
          </p:cNvSpPr>
          <p:nvPr/>
        </p:nvSpPr>
        <p:spPr bwMode="auto">
          <a:xfrm>
            <a:off x="6745288" y="5954713"/>
            <a:ext cx="793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36" name="Line 72"/>
          <p:cNvSpPr>
            <a:spLocks noChangeShapeType="1"/>
          </p:cNvSpPr>
          <p:nvPr/>
        </p:nvSpPr>
        <p:spPr bwMode="auto">
          <a:xfrm>
            <a:off x="6781800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37" name="Line 73"/>
          <p:cNvSpPr>
            <a:spLocks noChangeShapeType="1"/>
          </p:cNvSpPr>
          <p:nvPr/>
        </p:nvSpPr>
        <p:spPr bwMode="auto">
          <a:xfrm>
            <a:off x="6816725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38" name="Line 74"/>
          <p:cNvSpPr>
            <a:spLocks noChangeShapeType="1"/>
          </p:cNvSpPr>
          <p:nvPr/>
        </p:nvSpPr>
        <p:spPr bwMode="auto">
          <a:xfrm>
            <a:off x="6851650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39" name="Line 75"/>
          <p:cNvSpPr>
            <a:spLocks noChangeShapeType="1"/>
          </p:cNvSpPr>
          <p:nvPr/>
        </p:nvSpPr>
        <p:spPr bwMode="auto">
          <a:xfrm>
            <a:off x="6888163" y="5954713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40" name="Line 76"/>
          <p:cNvSpPr>
            <a:spLocks noChangeShapeType="1"/>
          </p:cNvSpPr>
          <p:nvPr/>
        </p:nvSpPr>
        <p:spPr bwMode="auto">
          <a:xfrm>
            <a:off x="6923088" y="5954713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41" name="Line 77"/>
          <p:cNvSpPr>
            <a:spLocks noChangeShapeType="1"/>
          </p:cNvSpPr>
          <p:nvPr/>
        </p:nvSpPr>
        <p:spPr bwMode="auto">
          <a:xfrm>
            <a:off x="6958013" y="5954713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42" name="Line 78"/>
          <p:cNvSpPr>
            <a:spLocks noChangeShapeType="1"/>
          </p:cNvSpPr>
          <p:nvPr/>
        </p:nvSpPr>
        <p:spPr bwMode="auto">
          <a:xfrm>
            <a:off x="6992938" y="595471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43" name="Line 79"/>
          <p:cNvSpPr>
            <a:spLocks noChangeShapeType="1"/>
          </p:cNvSpPr>
          <p:nvPr/>
        </p:nvSpPr>
        <p:spPr bwMode="auto">
          <a:xfrm>
            <a:off x="7029450" y="5954713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44" name="Line 80"/>
          <p:cNvSpPr>
            <a:spLocks noChangeShapeType="1"/>
          </p:cNvSpPr>
          <p:nvPr/>
        </p:nvSpPr>
        <p:spPr bwMode="auto">
          <a:xfrm>
            <a:off x="7064375" y="5954713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45" name="Line 81"/>
          <p:cNvSpPr>
            <a:spLocks noChangeShapeType="1"/>
          </p:cNvSpPr>
          <p:nvPr/>
        </p:nvSpPr>
        <p:spPr bwMode="auto">
          <a:xfrm>
            <a:off x="7099300" y="5954713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46" name="Freeform 82"/>
          <p:cNvSpPr>
            <a:spLocks/>
          </p:cNvSpPr>
          <p:nvPr/>
        </p:nvSpPr>
        <p:spPr bwMode="auto">
          <a:xfrm>
            <a:off x="7110413" y="5915025"/>
            <a:ext cx="101600" cy="79375"/>
          </a:xfrm>
          <a:custGeom>
            <a:avLst/>
            <a:gdLst>
              <a:gd name="T0" fmla="*/ 0 w 61"/>
              <a:gd name="T1" fmla="*/ 38806 h 45"/>
              <a:gd name="T2" fmla="*/ 0 w 61"/>
              <a:gd name="T3" fmla="*/ 44097 h 45"/>
              <a:gd name="T4" fmla="*/ 0 w 61"/>
              <a:gd name="T5" fmla="*/ 47625 h 45"/>
              <a:gd name="T6" fmla="*/ 1666 w 61"/>
              <a:gd name="T7" fmla="*/ 52917 h 45"/>
              <a:gd name="T8" fmla="*/ 4997 w 61"/>
              <a:gd name="T9" fmla="*/ 56444 h 45"/>
              <a:gd name="T10" fmla="*/ 8328 w 61"/>
              <a:gd name="T11" fmla="*/ 61736 h 45"/>
              <a:gd name="T12" fmla="*/ 11659 w 61"/>
              <a:gd name="T13" fmla="*/ 63500 h 45"/>
              <a:gd name="T14" fmla="*/ 13325 w 61"/>
              <a:gd name="T15" fmla="*/ 68792 h 45"/>
              <a:gd name="T16" fmla="*/ 16656 w 61"/>
              <a:gd name="T17" fmla="*/ 70556 h 45"/>
              <a:gd name="T18" fmla="*/ 23318 w 61"/>
              <a:gd name="T19" fmla="*/ 72319 h 45"/>
              <a:gd name="T20" fmla="*/ 28315 w 61"/>
              <a:gd name="T21" fmla="*/ 75847 h 45"/>
              <a:gd name="T22" fmla="*/ 34977 w 61"/>
              <a:gd name="T23" fmla="*/ 77611 h 45"/>
              <a:gd name="T24" fmla="*/ 36643 w 61"/>
              <a:gd name="T25" fmla="*/ 77611 h 45"/>
              <a:gd name="T26" fmla="*/ 43305 w 61"/>
              <a:gd name="T27" fmla="*/ 79375 h 45"/>
              <a:gd name="T28" fmla="*/ 48302 w 61"/>
              <a:gd name="T29" fmla="*/ 79375 h 45"/>
              <a:gd name="T30" fmla="*/ 54964 w 61"/>
              <a:gd name="T31" fmla="*/ 79375 h 45"/>
              <a:gd name="T32" fmla="*/ 59961 w 61"/>
              <a:gd name="T33" fmla="*/ 77611 h 45"/>
              <a:gd name="T34" fmla="*/ 66623 w 61"/>
              <a:gd name="T35" fmla="*/ 77611 h 45"/>
              <a:gd name="T36" fmla="*/ 71620 w 61"/>
              <a:gd name="T37" fmla="*/ 75847 h 45"/>
              <a:gd name="T38" fmla="*/ 74951 w 61"/>
              <a:gd name="T39" fmla="*/ 72319 h 45"/>
              <a:gd name="T40" fmla="*/ 81613 w 61"/>
              <a:gd name="T41" fmla="*/ 70556 h 45"/>
              <a:gd name="T42" fmla="*/ 83279 w 61"/>
              <a:gd name="T43" fmla="*/ 68792 h 45"/>
              <a:gd name="T44" fmla="*/ 89941 w 61"/>
              <a:gd name="T45" fmla="*/ 63500 h 45"/>
              <a:gd name="T46" fmla="*/ 93272 w 61"/>
              <a:gd name="T47" fmla="*/ 61736 h 45"/>
              <a:gd name="T48" fmla="*/ 94938 w 61"/>
              <a:gd name="T49" fmla="*/ 56444 h 45"/>
              <a:gd name="T50" fmla="*/ 98269 w 61"/>
              <a:gd name="T51" fmla="*/ 52917 h 45"/>
              <a:gd name="T52" fmla="*/ 98269 w 61"/>
              <a:gd name="T53" fmla="*/ 47625 h 45"/>
              <a:gd name="T54" fmla="*/ 98269 w 61"/>
              <a:gd name="T55" fmla="*/ 44097 h 45"/>
              <a:gd name="T56" fmla="*/ 101600 w 61"/>
              <a:gd name="T57" fmla="*/ 38806 h 45"/>
              <a:gd name="T58" fmla="*/ 98269 w 61"/>
              <a:gd name="T59" fmla="*/ 35278 h 45"/>
              <a:gd name="T60" fmla="*/ 98269 w 61"/>
              <a:gd name="T61" fmla="*/ 31750 h 45"/>
              <a:gd name="T62" fmla="*/ 98269 w 61"/>
              <a:gd name="T63" fmla="*/ 28222 h 45"/>
              <a:gd name="T64" fmla="*/ 94938 w 61"/>
              <a:gd name="T65" fmla="*/ 22931 h 45"/>
              <a:gd name="T66" fmla="*/ 93272 w 61"/>
              <a:gd name="T67" fmla="*/ 19403 h 45"/>
              <a:gd name="T68" fmla="*/ 89941 w 61"/>
              <a:gd name="T69" fmla="*/ 15875 h 45"/>
              <a:gd name="T70" fmla="*/ 83279 w 61"/>
              <a:gd name="T71" fmla="*/ 12347 h 45"/>
              <a:gd name="T72" fmla="*/ 81613 w 61"/>
              <a:gd name="T73" fmla="*/ 10583 h 45"/>
              <a:gd name="T74" fmla="*/ 74951 w 61"/>
              <a:gd name="T75" fmla="*/ 7056 h 45"/>
              <a:gd name="T76" fmla="*/ 71620 w 61"/>
              <a:gd name="T77" fmla="*/ 5292 h 45"/>
              <a:gd name="T78" fmla="*/ 66623 w 61"/>
              <a:gd name="T79" fmla="*/ 3528 h 45"/>
              <a:gd name="T80" fmla="*/ 59961 w 61"/>
              <a:gd name="T81" fmla="*/ 3528 h 45"/>
              <a:gd name="T82" fmla="*/ 54964 w 61"/>
              <a:gd name="T83" fmla="*/ 0 h 45"/>
              <a:gd name="T84" fmla="*/ 48302 w 61"/>
              <a:gd name="T85" fmla="*/ 0 h 45"/>
              <a:gd name="T86" fmla="*/ 43305 w 61"/>
              <a:gd name="T87" fmla="*/ 0 h 45"/>
              <a:gd name="T88" fmla="*/ 36643 w 61"/>
              <a:gd name="T89" fmla="*/ 3528 h 45"/>
              <a:gd name="T90" fmla="*/ 34977 w 61"/>
              <a:gd name="T91" fmla="*/ 3528 h 45"/>
              <a:gd name="T92" fmla="*/ 28315 w 61"/>
              <a:gd name="T93" fmla="*/ 5292 h 45"/>
              <a:gd name="T94" fmla="*/ 23318 w 61"/>
              <a:gd name="T95" fmla="*/ 7056 h 45"/>
              <a:gd name="T96" fmla="*/ 16656 w 61"/>
              <a:gd name="T97" fmla="*/ 10583 h 45"/>
              <a:gd name="T98" fmla="*/ 13325 w 61"/>
              <a:gd name="T99" fmla="*/ 12347 h 45"/>
              <a:gd name="T100" fmla="*/ 11659 w 61"/>
              <a:gd name="T101" fmla="*/ 15875 h 45"/>
              <a:gd name="T102" fmla="*/ 8328 w 61"/>
              <a:gd name="T103" fmla="*/ 19403 h 45"/>
              <a:gd name="T104" fmla="*/ 4997 w 61"/>
              <a:gd name="T105" fmla="*/ 22931 h 45"/>
              <a:gd name="T106" fmla="*/ 1666 w 61"/>
              <a:gd name="T107" fmla="*/ 28222 h 45"/>
              <a:gd name="T108" fmla="*/ 0 w 61"/>
              <a:gd name="T109" fmla="*/ 31750 h 45"/>
              <a:gd name="T110" fmla="*/ 0 w 61"/>
              <a:gd name="T111" fmla="*/ 35278 h 45"/>
              <a:gd name="T112" fmla="*/ 0 w 61"/>
              <a:gd name="T113" fmla="*/ 38806 h 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1" h="45">
                <a:moveTo>
                  <a:pt x="0" y="22"/>
                </a:moveTo>
                <a:lnTo>
                  <a:pt x="0" y="25"/>
                </a:lnTo>
                <a:lnTo>
                  <a:pt x="0" y="27"/>
                </a:lnTo>
                <a:lnTo>
                  <a:pt x="1" y="30"/>
                </a:lnTo>
                <a:lnTo>
                  <a:pt x="3" y="32"/>
                </a:lnTo>
                <a:lnTo>
                  <a:pt x="5" y="35"/>
                </a:lnTo>
                <a:lnTo>
                  <a:pt x="7" y="36"/>
                </a:lnTo>
                <a:lnTo>
                  <a:pt x="8" y="39"/>
                </a:lnTo>
                <a:lnTo>
                  <a:pt x="10" y="40"/>
                </a:lnTo>
                <a:lnTo>
                  <a:pt x="14" y="41"/>
                </a:lnTo>
                <a:lnTo>
                  <a:pt x="17" y="43"/>
                </a:lnTo>
                <a:lnTo>
                  <a:pt x="21" y="44"/>
                </a:lnTo>
                <a:lnTo>
                  <a:pt x="22" y="44"/>
                </a:lnTo>
                <a:lnTo>
                  <a:pt x="26" y="45"/>
                </a:lnTo>
                <a:lnTo>
                  <a:pt x="29" y="45"/>
                </a:lnTo>
                <a:lnTo>
                  <a:pt x="33" y="45"/>
                </a:lnTo>
                <a:lnTo>
                  <a:pt x="36" y="44"/>
                </a:lnTo>
                <a:lnTo>
                  <a:pt x="40" y="44"/>
                </a:lnTo>
                <a:lnTo>
                  <a:pt x="43" y="43"/>
                </a:lnTo>
                <a:lnTo>
                  <a:pt x="45" y="41"/>
                </a:lnTo>
                <a:lnTo>
                  <a:pt x="49" y="40"/>
                </a:lnTo>
                <a:lnTo>
                  <a:pt x="50" y="39"/>
                </a:lnTo>
                <a:lnTo>
                  <a:pt x="54" y="36"/>
                </a:lnTo>
                <a:lnTo>
                  <a:pt x="56" y="35"/>
                </a:lnTo>
                <a:lnTo>
                  <a:pt x="57" y="32"/>
                </a:lnTo>
                <a:lnTo>
                  <a:pt x="59" y="30"/>
                </a:lnTo>
                <a:lnTo>
                  <a:pt x="59" y="27"/>
                </a:lnTo>
                <a:lnTo>
                  <a:pt x="59" y="25"/>
                </a:lnTo>
                <a:lnTo>
                  <a:pt x="61" y="22"/>
                </a:lnTo>
                <a:lnTo>
                  <a:pt x="59" y="20"/>
                </a:lnTo>
                <a:lnTo>
                  <a:pt x="59" y="18"/>
                </a:lnTo>
                <a:lnTo>
                  <a:pt x="59" y="16"/>
                </a:lnTo>
                <a:lnTo>
                  <a:pt x="57" y="13"/>
                </a:lnTo>
                <a:lnTo>
                  <a:pt x="56" y="11"/>
                </a:lnTo>
                <a:lnTo>
                  <a:pt x="54" y="9"/>
                </a:lnTo>
                <a:lnTo>
                  <a:pt x="50" y="7"/>
                </a:lnTo>
                <a:lnTo>
                  <a:pt x="49" y="6"/>
                </a:lnTo>
                <a:lnTo>
                  <a:pt x="45" y="4"/>
                </a:lnTo>
                <a:lnTo>
                  <a:pt x="43" y="3"/>
                </a:lnTo>
                <a:lnTo>
                  <a:pt x="40" y="2"/>
                </a:lnTo>
                <a:lnTo>
                  <a:pt x="36" y="2"/>
                </a:lnTo>
                <a:lnTo>
                  <a:pt x="33" y="0"/>
                </a:lnTo>
                <a:lnTo>
                  <a:pt x="29" y="0"/>
                </a:lnTo>
                <a:lnTo>
                  <a:pt x="26" y="0"/>
                </a:lnTo>
                <a:lnTo>
                  <a:pt x="22" y="2"/>
                </a:lnTo>
                <a:lnTo>
                  <a:pt x="21" y="2"/>
                </a:lnTo>
                <a:lnTo>
                  <a:pt x="17" y="3"/>
                </a:lnTo>
                <a:lnTo>
                  <a:pt x="14" y="4"/>
                </a:lnTo>
                <a:lnTo>
                  <a:pt x="10" y="6"/>
                </a:lnTo>
                <a:lnTo>
                  <a:pt x="8" y="7"/>
                </a:lnTo>
                <a:lnTo>
                  <a:pt x="7" y="9"/>
                </a:lnTo>
                <a:lnTo>
                  <a:pt x="5" y="11"/>
                </a:lnTo>
                <a:lnTo>
                  <a:pt x="3" y="13"/>
                </a:lnTo>
                <a:lnTo>
                  <a:pt x="1" y="16"/>
                </a:lnTo>
                <a:lnTo>
                  <a:pt x="0" y="18"/>
                </a:lnTo>
                <a:lnTo>
                  <a:pt x="0" y="20"/>
                </a:lnTo>
                <a:lnTo>
                  <a:pt x="0" y="22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47" name="Rectangle 83"/>
          <p:cNvSpPr>
            <a:spLocks noChangeArrowheads="1"/>
          </p:cNvSpPr>
          <p:nvPr/>
        </p:nvSpPr>
        <p:spPr bwMode="auto">
          <a:xfrm>
            <a:off x="4084638" y="5764213"/>
            <a:ext cx="1978025" cy="381000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1348" name="Rectangle 84"/>
          <p:cNvSpPr>
            <a:spLocks noChangeArrowheads="1"/>
          </p:cNvSpPr>
          <p:nvPr/>
        </p:nvSpPr>
        <p:spPr bwMode="auto">
          <a:xfrm>
            <a:off x="4181475" y="5840413"/>
            <a:ext cx="10541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New method</a:t>
            </a:r>
            <a:endParaRPr lang="en-US" sz="1400" b="1">
              <a:latin typeface="Arial" pitchFamily="34" charset="0"/>
            </a:endParaRPr>
          </a:p>
        </p:txBody>
      </p:sp>
      <p:sp>
        <p:nvSpPr>
          <p:cNvPr id="11349" name="Freeform 85"/>
          <p:cNvSpPr>
            <a:spLocks/>
          </p:cNvSpPr>
          <p:nvPr/>
        </p:nvSpPr>
        <p:spPr bwMode="auto">
          <a:xfrm>
            <a:off x="5880100" y="5764213"/>
            <a:ext cx="182563" cy="95250"/>
          </a:xfrm>
          <a:custGeom>
            <a:avLst/>
            <a:gdLst>
              <a:gd name="T0" fmla="*/ 0 w 109"/>
              <a:gd name="T1" fmla="*/ 0 h 54"/>
              <a:gd name="T2" fmla="*/ 182563 w 109"/>
              <a:gd name="T3" fmla="*/ 95250 h 54"/>
              <a:gd name="T4" fmla="*/ 182563 w 109"/>
              <a:gd name="T5" fmla="*/ 0 h 54"/>
              <a:gd name="T6" fmla="*/ 0 w 109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9" h="54">
                <a:moveTo>
                  <a:pt x="0" y="0"/>
                </a:moveTo>
                <a:lnTo>
                  <a:pt x="109" y="54"/>
                </a:lnTo>
                <a:lnTo>
                  <a:pt x="1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1350" name="Freeform 86"/>
          <p:cNvSpPr>
            <a:spLocks/>
          </p:cNvSpPr>
          <p:nvPr/>
        </p:nvSpPr>
        <p:spPr bwMode="auto">
          <a:xfrm>
            <a:off x="5880100" y="5764213"/>
            <a:ext cx="182563" cy="95250"/>
          </a:xfrm>
          <a:custGeom>
            <a:avLst/>
            <a:gdLst>
              <a:gd name="T0" fmla="*/ 182563 w 109"/>
              <a:gd name="T1" fmla="*/ 95250 h 54"/>
              <a:gd name="T2" fmla="*/ 0 w 109"/>
              <a:gd name="T3" fmla="*/ 0 h 54"/>
              <a:gd name="T4" fmla="*/ 0 w 109"/>
              <a:gd name="T5" fmla="*/ 95250 h 54"/>
              <a:gd name="T6" fmla="*/ 182563 w 109"/>
              <a:gd name="T7" fmla="*/ 95250 h 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9" h="54">
                <a:moveTo>
                  <a:pt x="109" y="54"/>
                </a:moveTo>
                <a:lnTo>
                  <a:pt x="0" y="0"/>
                </a:lnTo>
                <a:lnTo>
                  <a:pt x="0" y="54"/>
                </a:lnTo>
                <a:lnTo>
                  <a:pt x="109" y="54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1351" name="Line 87"/>
          <p:cNvSpPr>
            <a:spLocks noChangeShapeType="1"/>
          </p:cNvSpPr>
          <p:nvPr/>
        </p:nvSpPr>
        <p:spPr bwMode="auto">
          <a:xfrm>
            <a:off x="3100388" y="2579688"/>
            <a:ext cx="1587" cy="1666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52" name="Freeform 88"/>
          <p:cNvSpPr>
            <a:spLocks/>
          </p:cNvSpPr>
          <p:nvPr/>
        </p:nvSpPr>
        <p:spPr bwMode="auto">
          <a:xfrm>
            <a:off x="3057525" y="2740025"/>
            <a:ext cx="82550" cy="93663"/>
          </a:xfrm>
          <a:custGeom>
            <a:avLst/>
            <a:gdLst>
              <a:gd name="T0" fmla="*/ 0 w 49"/>
              <a:gd name="T1" fmla="*/ 0 h 54"/>
              <a:gd name="T2" fmla="*/ 42117 w 49"/>
              <a:gd name="T3" fmla="*/ 93663 h 54"/>
              <a:gd name="T4" fmla="*/ 82550 w 49"/>
              <a:gd name="T5" fmla="*/ 0 h 54"/>
              <a:gd name="T6" fmla="*/ 0 w 49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" h="54">
                <a:moveTo>
                  <a:pt x="0" y="0"/>
                </a:moveTo>
                <a:lnTo>
                  <a:pt x="25" y="54"/>
                </a:lnTo>
                <a:lnTo>
                  <a:pt x="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53" name="Line 89"/>
          <p:cNvSpPr>
            <a:spLocks noChangeShapeType="1"/>
          </p:cNvSpPr>
          <p:nvPr/>
        </p:nvSpPr>
        <p:spPr bwMode="auto">
          <a:xfrm>
            <a:off x="3100388" y="4014788"/>
            <a:ext cx="1587" cy="1666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54" name="Freeform 90"/>
          <p:cNvSpPr>
            <a:spLocks/>
          </p:cNvSpPr>
          <p:nvPr/>
        </p:nvSpPr>
        <p:spPr bwMode="auto">
          <a:xfrm>
            <a:off x="3057525" y="4173538"/>
            <a:ext cx="82550" cy="93662"/>
          </a:xfrm>
          <a:custGeom>
            <a:avLst/>
            <a:gdLst>
              <a:gd name="T0" fmla="*/ 0 w 49"/>
              <a:gd name="T1" fmla="*/ 0 h 54"/>
              <a:gd name="T2" fmla="*/ 42117 w 49"/>
              <a:gd name="T3" fmla="*/ 93662 h 54"/>
              <a:gd name="T4" fmla="*/ 82550 w 49"/>
              <a:gd name="T5" fmla="*/ 0 h 54"/>
              <a:gd name="T6" fmla="*/ 0 w 49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" h="54">
                <a:moveTo>
                  <a:pt x="0" y="0"/>
                </a:moveTo>
                <a:lnTo>
                  <a:pt x="25" y="54"/>
                </a:lnTo>
                <a:lnTo>
                  <a:pt x="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55" name="Line 91"/>
          <p:cNvSpPr>
            <a:spLocks noChangeShapeType="1"/>
          </p:cNvSpPr>
          <p:nvPr/>
        </p:nvSpPr>
        <p:spPr bwMode="auto">
          <a:xfrm>
            <a:off x="2219325" y="1990725"/>
            <a:ext cx="217488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356" name="Freeform 92"/>
          <p:cNvSpPr>
            <a:spLocks/>
          </p:cNvSpPr>
          <p:nvPr/>
        </p:nvSpPr>
        <p:spPr bwMode="auto">
          <a:xfrm>
            <a:off x="2425700" y="1958975"/>
            <a:ext cx="122238" cy="63500"/>
          </a:xfrm>
          <a:custGeom>
            <a:avLst/>
            <a:gdLst>
              <a:gd name="T0" fmla="*/ 0 w 73"/>
              <a:gd name="T1" fmla="*/ 63500 h 36"/>
              <a:gd name="T2" fmla="*/ 122238 w 73"/>
              <a:gd name="T3" fmla="*/ 31750 h 36"/>
              <a:gd name="T4" fmla="*/ 0 w 73"/>
              <a:gd name="T5" fmla="*/ 0 h 36"/>
              <a:gd name="T6" fmla="*/ 0 w 73"/>
              <a:gd name="T7" fmla="*/ 63500 h 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3" h="36">
                <a:moveTo>
                  <a:pt x="0" y="36"/>
                </a:moveTo>
                <a:lnTo>
                  <a:pt x="73" y="18"/>
                </a:lnTo>
                <a:lnTo>
                  <a:pt x="0" y="0"/>
                </a:lnTo>
                <a:lnTo>
                  <a:pt x="0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53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Design phase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5029200"/>
          </a:xfrm>
        </p:spPr>
        <p:txBody>
          <a:bodyPr/>
          <a:lstStyle/>
          <a:p>
            <a:r>
              <a:rPr lang="en-US" b="1" dirty="0" smtClean="0"/>
              <a:t>Creator Pattern</a:t>
            </a:r>
            <a:endParaRPr lang="en-US" sz="1800" dirty="0" smtClean="0"/>
          </a:p>
          <a:p>
            <a:pPr lvl="1"/>
            <a:r>
              <a:rPr lang="en-US" sz="2000" dirty="0" smtClean="0"/>
              <a:t>Example:</a:t>
            </a:r>
          </a:p>
          <a:p>
            <a:pPr lvl="2"/>
            <a:r>
              <a:rPr lang="en-US" sz="2000" dirty="0" smtClean="0"/>
              <a:t>In the POST application, who should be responsible for creating a </a:t>
            </a:r>
            <a:r>
              <a:rPr lang="en-US" sz="2000" i="1" dirty="0" err="1" smtClean="0"/>
              <a:t>SaleLineItem</a:t>
            </a:r>
            <a:r>
              <a:rPr lang="en-US" sz="2000" dirty="0" smtClean="0"/>
              <a:t>?</a:t>
            </a:r>
          </a:p>
          <a:p>
            <a:pPr lvl="2"/>
            <a:r>
              <a:rPr lang="en-US" sz="2000" dirty="0" smtClean="0"/>
              <a:t>By Creator, we should look for a class that aggregates </a:t>
            </a:r>
            <a:r>
              <a:rPr lang="en-US" sz="2000" i="1" dirty="0" err="1" smtClean="0"/>
              <a:t>SalesLineItem</a:t>
            </a:r>
            <a:r>
              <a:rPr lang="en-US" sz="2000" i="1" dirty="0" smtClean="0"/>
              <a:t> </a:t>
            </a:r>
            <a:r>
              <a:rPr lang="en-US" sz="2000" dirty="0" smtClean="0"/>
              <a:t>instances:</a:t>
            </a:r>
          </a:p>
          <a:p>
            <a:pPr lvl="2"/>
            <a:r>
              <a:rPr lang="en-US" sz="2000" dirty="0" smtClean="0"/>
              <a:t>Consider the partial conceptual model:</a:t>
            </a:r>
          </a:p>
          <a:p>
            <a:pPr lvl="1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1"/>
            <a:endParaRPr lang="en-US" sz="1600" dirty="0" smtClean="0"/>
          </a:p>
          <a:p>
            <a:pPr lvl="2"/>
            <a:endParaRPr lang="en-US" sz="1600" i="1" dirty="0" smtClean="0"/>
          </a:p>
          <a:p>
            <a:pPr lvl="1"/>
            <a:endParaRPr lang="en-US" sz="1600" i="1" dirty="0" smtClean="0"/>
          </a:p>
          <a:p>
            <a:pPr lvl="1"/>
            <a:endParaRPr lang="en-US" sz="1600" dirty="0" smtClean="0"/>
          </a:p>
          <a:p>
            <a:pPr lvl="1"/>
            <a:endParaRPr lang="en-US" dirty="0" smtClean="0"/>
          </a:p>
        </p:txBody>
      </p:sp>
      <p:pic>
        <p:nvPicPr>
          <p:cNvPr id="14340" name="Picture 4" descr="ACD-Sale-SLI-P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5334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4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Design phase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Creator Pattern</a:t>
            </a:r>
            <a:endParaRPr lang="en-US" sz="1800" smtClean="0"/>
          </a:p>
          <a:p>
            <a:pPr lvl="2"/>
            <a:r>
              <a:rPr lang="en-US" smtClean="0"/>
              <a:t>Since</a:t>
            </a:r>
            <a:r>
              <a:rPr lang="en-US" i="1" smtClean="0"/>
              <a:t> Sale</a:t>
            </a:r>
            <a:r>
              <a:rPr lang="en-US" smtClean="0"/>
              <a:t> aggregates many </a:t>
            </a:r>
            <a:r>
              <a:rPr lang="en-US" i="1" smtClean="0"/>
              <a:t>SalesLineItem</a:t>
            </a:r>
            <a:r>
              <a:rPr lang="en-US" smtClean="0"/>
              <a:t> objects, the creator pattern suggests </a:t>
            </a:r>
            <a:r>
              <a:rPr lang="en-US" i="1" smtClean="0"/>
              <a:t>Sale</a:t>
            </a:r>
            <a:r>
              <a:rPr lang="en-US" smtClean="0"/>
              <a:t> is a good candidate to have the responsibility of creating </a:t>
            </a:r>
            <a:r>
              <a:rPr lang="en-US" i="1" smtClean="0"/>
              <a:t>SalesLineItem</a:t>
            </a:r>
            <a:r>
              <a:rPr lang="en-US" smtClean="0"/>
              <a:t> instances: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r>
              <a:rPr lang="en-US" smtClean="0"/>
              <a:t>This assignment of responsibilities requires that a </a:t>
            </a:r>
            <a:r>
              <a:rPr lang="en-US" i="1" smtClean="0"/>
              <a:t>makeLineItem </a:t>
            </a:r>
            <a:r>
              <a:rPr lang="en-US" smtClean="0"/>
              <a:t>method be defined in </a:t>
            </a:r>
            <a:r>
              <a:rPr lang="en-US" i="1" smtClean="0"/>
              <a:t>Sale</a:t>
            </a:r>
            <a:r>
              <a:rPr lang="en-US" smtClean="0"/>
              <a:t>.</a:t>
            </a:r>
            <a:endParaRPr lang="en-US" sz="1600" smtClean="0"/>
          </a:p>
          <a:p>
            <a:pPr lvl="2"/>
            <a:endParaRPr lang="en-US" sz="1600" smtClean="0"/>
          </a:p>
          <a:p>
            <a:pPr lvl="1"/>
            <a:endParaRPr lang="en-US" smtClean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7175500" y="2965450"/>
            <a:ext cx="1250950" cy="35401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7650163" y="3049588"/>
            <a:ext cx="2905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Sale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7175500" y="3319463"/>
            <a:ext cx="1250950" cy="5365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7262813" y="3400425"/>
            <a:ext cx="284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date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7262813" y="3589338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time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7175500" y="3856038"/>
            <a:ext cx="1250950" cy="53498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7262813" y="3933825"/>
            <a:ext cx="1016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makeLineItem()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7262813" y="4122738"/>
            <a:ext cx="374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total()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3754438" y="2965450"/>
            <a:ext cx="1357312" cy="4445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5373" name="Rectangle 14"/>
          <p:cNvSpPr>
            <a:spLocks noChangeArrowheads="1"/>
          </p:cNvSpPr>
          <p:nvPr/>
        </p:nvSpPr>
        <p:spPr bwMode="auto">
          <a:xfrm>
            <a:off x="4259263" y="3094038"/>
            <a:ext cx="3317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Arial Narrow" pitchFamily="34" charset="0"/>
              </a:rPr>
              <a:t>:Sale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15374" name="Freeform 15"/>
          <p:cNvSpPr>
            <a:spLocks/>
          </p:cNvSpPr>
          <p:nvPr/>
        </p:nvSpPr>
        <p:spPr bwMode="auto">
          <a:xfrm>
            <a:off x="1858963" y="3187700"/>
            <a:ext cx="1895475" cy="1588"/>
          </a:xfrm>
          <a:custGeom>
            <a:avLst/>
            <a:gdLst>
              <a:gd name="T0" fmla="*/ 0 w 1194"/>
              <a:gd name="T1" fmla="*/ 0 h 1588"/>
              <a:gd name="T2" fmla="*/ 947738 w 1194"/>
              <a:gd name="T3" fmla="*/ 0 h 1588"/>
              <a:gd name="T4" fmla="*/ 1895475 w 1194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94" h="1588">
                <a:moveTo>
                  <a:pt x="0" y="0"/>
                </a:moveTo>
                <a:lnTo>
                  <a:pt x="597" y="0"/>
                </a:lnTo>
                <a:lnTo>
                  <a:pt x="1194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375" name="Rectangle 16"/>
          <p:cNvSpPr>
            <a:spLocks noChangeArrowheads="1"/>
          </p:cNvSpPr>
          <p:nvPr/>
        </p:nvSpPr>
        <p:spPr bwMode="auto">
          <a:xfrm>
            <a:off x="2014538" y="3016250"/>
            <a:ext cx="1527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makeLineItem(quantity)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15376" name="Rectangle 17"/>
          <p:cNvSpPr>
            <a:spLocks noChangeArrowheads="1"/>
          </p:cNvSpPr>
          <p:nvPr/>
        </p:nvSpPr>
        <p:spPr bwMode="auto">
          <a:xfrm>
            <a:off x="3754438" y="4249738"/>
            <a:ext cx="1357312" cy="4445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5377" name="Rectangle 18"/>
          <p:cNvSpPr>
            <a:spLocks noChangeArrowheads="1"/>
          </p:cNvSpPr>
          <p:nvPr/>
        </p:nvSpPr>
        <p:spPr bwMode="auto">
          <a:xfrm>
            <a:off x="3930650" y="4378325"/>
            <a:ext cx="965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Arial Narrow" pitchFamily="34" charset="0"/>
              </a:rPr>
              <a:t>:SalesLineItem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15378" name="Freeform 19"/>
          <p:cNvSpPr>
            <a:spLocks/>
          </p:cNvSpPr>
          <p:nvPr/>
        </p:nvSpPr>
        <p:spPr bwMode="auto">
          <a:xfrm>
            <a:off x="4432300" y="3409950"/>
            <a:ext cx="1588" cy="839788"/>
          </a:xfrm>
          <a:custGeom>
            <a:avLst/>
            <a:gdLst>
              <a:gd name="T0" fmla="*/ 0 w 1588"/>
              <a:gd name="T1" fmla="*/ 0 h 529"/>
              <a:gd name="T2" fmla="*/ 0 w 1588"/>
              <a:gd name="T3" fmla="*/ 420688 h 529"/>
              <a:gd name="T4" fmla="*/ 0 w 1588"/>
              <a:gd name="T5" fmla="*/ 839788 h 5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529">
                <a:moveTo>
                  <a:pt x="0" y="0"/>
                </a:moveTo>
                <a:lnTo>
                  <a:pt x="0" y="265"/>
                </a:lnTo>
                <a:lnTo>
                  <a:pt x="0" y="529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379" name="Rectangle 20"/>
          <p:cNvSpPr>
            <a:spLocks noChangeArrowheads="1"/>
          </p:cNvSpPr>
          <p:nvPr/>
        </p:nvSpPr>
        <p:spPr bwMode="auto">
          <a:xfrm>
            <a:off x="3046413" y="3768725"/>
            <a:ext cx="11795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1: create(quantity)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15380" name="Line 21"/>
          <p:cNvSpPr>
            <a:spLocks noChangeShapeType="1"/>
          </p:cNvSpPr>
          <p:nvPr/>
        </p:nvSpPr>
        <p:spPr bwMode="auto">
          <a:xfrm>
            <a:off x="6200775" y="3851275"/>
            <a:ext cx="31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381" name="Line 22"/>
          <p:cNvSpPr>
            <a:spLocks noChangeShapeType="1"/>
          </p:cNvSpPr>
          <p:nvPr/>
        </p:nvSpPr>
        <p:spPr bwMode="auto">
          <a:xfrm>
            <a:off x="6227763" y="3856038"/>
            <a:ext cx="47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382" name="Line 23"/>
          <p:cNvSpPr>
            <a:spLocks noChangeShapeType="1"/>
          </p:cNvSpPr>
          <p:nvPr/>
        </p:nvSpPr>
        <p:spPr bwMode="auto">
          <a:xfrm>
            <a:off x="6254750" y="3860800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383" name="Line 24"/>
          <p:cNvSpPr>
            <a:spLocks noChangeShapeType="1"/>
          </p:cNvSpPr>
          <p:nvPr/>
        </p:nvSpPr>
        <p:spPr bwMode="auto">
          <a:xfrm>
            <a:off x="6281738" y="3867150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384" name="Line 25"/>
          <p:cNvSpPr>
            <a:spLocks noChangeShapeType="1"/>
          </p:cNvSpPr>
          <p:nvPr/>
        </p:nvSpPr>
        <p:spPr bwMode="auto">
          <a:xfrm>
            <a:off x="6308725" y="3871913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385" name="Line 26"/>
          <p:cNvSpPr>
            <a:spLocks noChangeShapeType="1"/>
          </p:cNvSpPr>
          <p:nvPr/>
        </p:nvSpPr>
        <p:spPr bwMode="auto">
          <a:xfrm>
            <a:off x="6335713" y="38766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386" name="Line 27"/>
          <p:cNvSpPr>
            <a:spLocks noChangeShapeType="1"/>
          </p:cNvSpPr>
          <p:nvPr/>
        </p:nvSpPr>
        <p:spPr bwMode="auto">
          <a:xfrm>
            <a:off x="6362700" y="3881438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387" name="Line 28"/>
          <p:cNvSpPr>
            <a:spLocks noChangeShapeType="1"/>
          </p:cNvSpPr>
          <p:nvPr/>
        </p:nvSpPr>
        <p:spPr bwMode="auto">
          <a:xfrm>
            <a:off x="6389688" y="3886200"/>
            <a:ext cx="4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388" name="Line 29"/>
          <p:cNvSpPr>
            <a:spLocks noChangeShapeType="1"/>
          </p:cNvSpPr>
          <p:nvPr/>
        </p:nvSpPr>
        <p:spPr bwMode="auto">
          <a:xfrm>
            <a:off x="6416675" y="3890963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389" name="Line 30"/>
          <p:cNvSpPr>
            <a:spLocks noChangeShapeType="1"/>
          </p:cNvSpPr>
          <p:nvPr/>
        </p:nvSpPr>
        <p:spPr bwMode="auto">
          <a:xfrm>
            <a:off x="6445250" y="3898900"/>
            <a:ext cx="31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390" name="Line 31"/>
          <p:cNvSpPr>
            <a:spLocks noChangeShapeType="1"/>
          </p:cNvSpPr>
          <p:nvPr/>
        </p:nvSpPr>
        <p:spPr bwMode="auto">
          <a:xfrm>
            <a:off x="6472238" y="3903663"/>
            <a:ext cx="31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391" name="Line 32"/>
          <p:cNvSpPr>
            <a:spLocks noChangeShapeType="1"/>
          </p:cNvSpPr>
          <p:nvPr/>
        </p:nvSpPr>
        <p:spPr bwMode="auto">
          <a:xfrm>
            <a:off x="6499225" y="390842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392" name="Line 33"/>
          <p:cNvSpPr>
            <a:spLocks noChangeShapeType="1"/>
          </p:cNvSpPr>
          <p:nvPr/>
        </p:nvSpPr>
        <p:spPr bwMode="auto">
          <a:xfrm>
            <a:off x="6526213" y="3913188"/>
            <a:ext cx="47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393" name="Line 34"/>
          <p:cNvSpPr>
            <a:spLocks noChangeShapeType="1"/>
          </p:cNvSpPr>
          <p:nvPr/>
        </p:nvSpPr>
        <p:spPr bwMode="auto">
          <a:xfrm>
            <a:off x="6553200" y="3917950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394" name="Line 35"/>
          <p:cNvSpPr>
            <a:spLocks noChangeShapeType="1"/>
          </p:cNvSpPr>
          <p:nvPr/>
        </p:nvSpPr>
        <p:spPr bwMode="auto">
          <a:xfrm>
            <a:off x="6580188" y="3924300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395" name="Line 36"/>
          <p:cNvSpPr>
            <a:spLocks noChangeShapeType="1"/>
          </p:cNvSpPr>
          <p:nvPr/>
        </p:nvSpPr>
        <p:spPr bwMode="auto">
          <a:xfrm>
            <a:off x="6607175" y="3929063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396" name="Line 37"/>
          <p:cNvSpPr>
            <a:spLocks noChangeShapeType="1"/>
          </p:cNvSpPr>
          <p:nvPr/>
        </p:nvSpPr>
        <p:spPr bwMode="auto">
          <a:xfrm>
            <a:off x="6634163" y="393382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397" name="Line 38"/>
          <p:cNvSpPr>
            <a:spLocks noChangeShapeType="1"/>
          </p:cNvSpPr>
          <p:nvPr/>
        </p:nvSpPr>
        <p:spPr bwMode="auto">
          <a:xfrm>
            <a:off x="6661150" y="3938588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398" name="Line 39"/>
          <p:cNvSpPr>
            <a:spLocks noChangeShapeType="1"/>
          </p:cNvSpPr>
          <p:nvPr/>
        </p:nvSpPr>
        <p:spPr bwMode="auto">
          <a:xfrm>
            <a:off x="6688138" y="3943350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399" name="Line 40"/>
          <p:cNvSpPr>
            <a:spLocks noChangeShapeType="1"/>
          </p:cNvSpPr>
          <p:nvPr/>
        </p:nvSpPr>
        <p:spPr bwMode="auto">
          <a:xfrm>
            <a:off x="6716713" y="3948113"/>
            <a:ext cx="31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400" name="Line 41"/>
          <p:cNvSpPr>
            <a:spLocks noChangeShapeType="1"/>
          </p:cNvSpPr>
          <p:nvPr/>
        </p:nvSpPr>
        <p:spPr bwMode="auto">
          <a:xfrm>
            <a:off x="6743700" y="3954463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401" name="Line 42"/>
          <p:cNvSpPr>
            <a:spLocks noChangeShapeType="1"/>
          </p:cNvSpPr>
          <p:nvPr/>
        </p:nvSpPr>
        <p:spPr bwMode="auto">
          <a:xfrm>
            <a:off x="6770688" y="395922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402" name="Line 43"/>
          <p:cNvSpPr>
            <a:spLocks noChangeShapeType="1"/>
          </p:cNvSpPr>
          <p:nvPr/>
        </p:nvSpPr>
        <p:spPr bwMode="auto">
          <a:xfrm>
            <a:off x="6797675" y="3963988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403" name="Line 44"/>
          <p:cNvSpPr>
            <a:spLocks noChangeShapeType="1"/>
          </p:cNvSpPr>
          <p:nvPr/>
        </p:nvSpPr>
        <p:spPr bwMode="auto">
          <a:xfrm>
            <a:off x="6824663" y="3968750"/>
            <a:ext cx="4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404" name="Line 45"/>
          <p:cNvSpPr>
            <a:spLocks noChangeShapeType="1"/>
          </p:cNvSpPr>
          <p:nvPr/>
        </p:nvSpPr>
        <p:spPr bwMode="auto">
          <a:xfrm>
            <a:off x="6851650" y="3973513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405" name="Line 46"/>
          <p:cNvSpPr>
            <a:spLocks noChangeShapeType="1"/>
          </p:cNvSpPr>
          <p:nvPr/>
        </p:nvSpPr>
        <p:spPr bwMode="auto">
          <a:xfrm>
            <a:off x="6878638" y="3981450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406" name="Line 47"/>
          <p:cNvSpPr>
            <a:spLocks noChangeShapeType="1"/>
          </p:cNvSpPr>
          <p:nvPr/>
        </p:nvSpPr>
        <p:spPr bwMode="auto">
          <a:xfrm>
            <a:off x="6905625" y="3986213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407" name="Line 48"/>
          <p:cNvSpPr>
            <a:spLocks noChangeShapeType="1"/>
          </p:cNvSpPr>
          <p:nvPr/>
        </p:nvSpPr>
        <p:spPr bwMode="auto">
          <a:xfrm>
            <a:off x="6932613" y="39909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408" name="Line 49"/>
          <p:cNvSpPr>
            <a:spLocks noChangeShapeType="1"/>
          </p:cNvSpPr>
          <p:nvPr/>
        </p:nvSpPr>
        <p:spPr bwMode="auto">
          <a:xfrm>
            <a:off x="6959600" y="3995738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409" name="Line 50"/>
          <p:cNvSpPr>
            <a:spLocks noChangeShapeType="1"/>
          </p:cNvSpPr>
          <p:nvPr/>
        </p:nvSpPr>
        <p:spPr bwMode="auto">
          <a:xfrm>
            <a:off x="6988175" y="4000500"/>
            <a:ext cx="31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410" name="Line 51"/>
          <p:cNvSpPr>
            <a:spLocks noChangeShapeType="1"/>
          </p:cNvSpPr>
          <p:nvPr/>
        </p:nvSpPr>
        <p:spPr bwMode="auto">
          <a:xfrm>
            <a:off x="7015163" y="4005263"/>
            <a:ext cx="47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411" name="Line 52"/>
          <p:cNvSpPr>
            <a:spLocks noChangeShapeType="1"/>
          </p:cNvSpPr>
          <p:nvPr/>
        </p:nvSpPr>
        <p:spPr bwMode="auto">
          <a:xfrm>
            <a:off x="7042150" y="4011613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412" name="Line 53"/>
          <p:cNvSpPr>
            <a:spLocks noChangeShapeType="1"/>
          </p:cNvSpPr>
          <p:nvPr/>
        </p:nvSpPr>
        <p:spPr bwMode="auto">
          <a:xfrm>
            <a:off x="7069138" y="40163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413" name="Freeform 54"/>
          <p:cNvSpPr>
            <a:spLocks/>
          </p:cNvSpPr>
          <p:nvPr/>
        </p:nvSpPr>
        <p:spPr bwMode="auto">
          <a:xfrm>
            <a:off x="7094538" y="3987800"/>
            <a:ext cx="77787" cy="82550"/>
          </a:xfrm>
          <a:custGeom>
            <a:avLst/>
            <a:gdLst>
              <a:gd name="T0" fmla="*/ 1587 w 49"/>
              <a:gd name="T1" fmla="*/ 33338 h 52"/>
              <a:gd name="T2" fmla="*/ 0 w 49"/>
              <a:gd name="T3" fmla="*/ 38100 h 52"/>
              <a:gd name="T4" fmla="*/ 0 w 49"/>
              <a:gd name="T5" fmla="*/ 42863 h 52"/>
              <a:gd name="T6" fmla="*/ 1587 w 49"/>
              <a:gd name="T7" fmla="*/ 47625 h 52"/>
              <a:gd name="T8" fmla="*/ 1587 w 49"/>
              <a:gd name="T9" fmla="*/ 52388 h 52"/>
              <a:gd name="T10" fmla="*/ 3175 w 49"/>
              <a:gd name="T11" fmla="*/ 57150 h 52"/>
              <a:gd name="T12" fmla="*/ 3175 w 49"/>
              <a:gd name="T13" fmla="*/ 61913 h 52"/>
              <a:gd name="T14" fmla="*/ 6350 w 49"/>
              <a:gd name="T15" fmla="*/ 63500 h 52"/>
              <a:gd name="T16" fmla="*/ 11112 w 49"/>
              <a:gd name="T17" fmla="*/ 68263 h 52"/>
              <a:gd name="T18" fmla="*/ 12700 w 49"/>
              <a:gd name="T19" fmla="*/ 71438 h 52"/>
              <a:gd name="T20" fmla="*/ 15875 w 49"/>
              <a:gd name="T21" fmla="*/ 73025 h 52"/>
              <a:gd name="T22" fmla="*/ 19050 w 49"/>
              <a:gd name="T23" fmla="*/ 76200 h 52"/>
              <a:gd name="T24" fmla="*/ 23812 w 49"/>
              <a:gd name="T25" fmla="*/ 77788 h 52"/>
              <a:gd name="T26" fmla="*/ 28575 w 49"/>
              <a:gd name="T27" fmla="*/ 80963 h 52"/>
              <a:gd name="T28" fmla="*/ 31750 w 49"/>
              <a:gd name="T29" fmla="*/ 80963 h 52"/>
              <a:gd name="T30" fmla="*/ 34925 w 49"/>
              <a:gd name="T31" fmla="*/ 82550 h 52"/>
              <a:gd name="T32" fmla="*/ 39687 w 49"/>
              <a:gd name="T33" fmla="*/ 82550 h 52"/>
              <a:gd name="T34" fmla="*/ 44450 w 49"/>
              <a:gd name="T35" fmla="*/ 80963 h 52"/>
              <a:gd name="T36" fmla="*/ 49212 w 49"/>
              <a:gd name="T37" fmla="*/ 80963 h 52"/>
              <a:gd name="T38" fmla="*/ 53975 w 49"/>
              <a:gd name="T39" fmla="*/ 77788 h 52"/>
              <a:gd name="T40" fmla="*/ 58737 w 49"/>
              <a:gd name="T41" fmla="*/ 77788 h 52"/>
              <a:gd name="T42" fmla="*/ 60325 w 49"/>
              <a:gd name="T43" fmla="*/ 76200 h 52"/>
              <a:gd name="T44" fmla="*/ 65087 w 49"/>
              <a:gd name="T45" fmla="*/ 71438 h 52"/>
              <a:gd name="T46" fmla="*/ 66675 w 49"/>
              <a:gd name="T47" fmla="*/ 68263 h 52"/>
              <a:gd name="T48" fmla="*/ 71437 w 49"/>
              <a:gd name="T49" fmla="*/ 66675 h 52"/>
              <a:gd name="T50" fmla="*/ 74612 w 49"/>
              <a:gd name="T51" fmla="*/ 61913 h 52"/>
              <a:gd name="T52" fmla="*/ 74612 w 49"/>
              <a:gd name="T53" fmla="*/ 57150 h 52"/>
              <a:gd name="T54" fmla="*/ 76200 w 49"/>
              <a:gd name="T55" fmla="*/ 52388 h 52"/>
              <a:gd name="T56" fmla="*/ 77787 w 49"/>
              <a:gd name="T57" fmla="*/ 47625 h 52"/>
              <a:gd name="T58" fmla="*/ 77787 w 49"/>
              <a:gd name="T59" fmla="*/ 44450 h 52"/>
              <a:gd name="T60" fmla="*/ 77787 w 49"/>
              <a:gd name="T61" fmla="*/ 39688 h 52"/>
              <a:gd name="T62" fmla="*/ 77787 w 49"/>
              <a:gd name="T63" fmla="*/ 34925 h 52"/>
              <a:gd name="T64" fmla="*/ 76200 w 49"/>
              <a:gd name="T65" fmla="*/ 30163 h 52"/>
              <a:gd name="T66" fmla="*/ 76200 w 49"/>
              <a:gd name="T67" fmla="*/ 25400 h 52"/>
              <a:gd name="T68" fmla="*/ 74612 w 49"/>
              <a:gd name="T69" fmla="*/ 22225 h 52"/>
              <a:gd name="T70" fmla="*/ 71437 w 49"/>
              <a:gd name="T71" fmla="*/ 19050 h 52"/>
              <a:gd name="T72" fmla="*/ 69850 w 49"/>
              <a:gd name="T73" fmla="*/ 14288 h 52"/>
              <a:gd name="T74" fmla="*/ 65087 w 49"/>
              <a:gd name="T75" fmla="*/ 12700 h 52"/>
              <a:gd name="T76" fmla="*/ 61912 w 49"/>
              <a:gd name="T77" fmla="*/ 7938 h 52"/>
              <a:gd name="T78" fmla="*/ 58737 w 49"/>
              <a:gd name="T79" fmla="*/ 4763 h 52"/>
              <a:gd name="T80" fmla="*/ 53975 w 49"/>
              <a:gd name="T81" fmla="*/ 4763 h 52"/>
              <a:gd name="T82" fmla="*/ 50800 w 49"/>
              <a:gd name="T83" fmla="*/ 3175 h 52"/>
              <a:gd name="T84" fmla="*/ 47625 w 49"/>
              <a:gd name="T85" fmla="*/ 0 h 52"/>
              <a:gd name="T86" fmla="*/ 42862 w 49"/>
              <a:gd name="T87" fmla="*/ 0 h 52"/>
              <a:gd name="T88" fmla="*/ 38100 w 49"/>
              <a:gd name="T89" fmla="*/ 0 h 52"/>
              <a:gd name="T90" fmla="*/ 33337 w 49"/>
              <a:gd name="T91" fmla="*/ 0 h 52"/>
              <a:gd name="T92" fmla="*/ 28575 w 49"/>
              <a:gd name="T93" fmla="*/ 3175 h 52"/>
              <a:gd name="T94" fmla="*/ 23812 w 49"/>
              <a:gd name="T95" fmla="*/ 3175 h 52"/>
              <a:gd name="T96" fmla="*/ 19050 w 49"/>
              <a:gd name="T97" fmla="*/ 4763 h 52"/>
              <a:gd name="T98" fmla="*/ 17462 w 49"/>
              <a:gd name="T99" fmla="*/ 7938 h 52"/>
              <a:gd name="T100" fmla="*/ 12700 w 49"/>
              <a:gd name="T101" fmla="*/ 9525 h 52"/>
              <a:gd name="T102" fmla="*/ 11112 w 49"/>
              <a:gd name="T103" fmla="*/ 14288 h 52"/>
              <a:gd name="T104" fmla="*/ 7937 w 49"/>
              <a:gd name="T105" fmla="*/ 17463 h 52"/>
              <a:gd name="T106" fmla="*/ 6350 w 49"/>
              <a:gd name="T107" fmla="*/ 22225 h 52"/>
              <a:gd name="T108" fmla="*/ 3175 w 49"/>
              <a:gd name="T109" fmla="*/ 25400 h 52"/>
              <a:gd name="T110" fmla="*/ 1587 w 49"/>
              <a:gd name="T111" fmla="*/ 28575 h 52"/>
              <a:gd name="T112" fmla="*/ 1587 w 49"/>
              <a:gd name="T113" fmla="*/ 33338 h 5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9" h="52">
                <a:moveTo>
                  <a:pt x="1" y="21"/>
                </a:moveTo>
                <a:lnTo>
                  <a:pt x="0" y="24"/>
                </a:lnTo>
                <a:lnTo>
                  <a:pt x="0" y="27"/>
                </a:lnTo>
                <a:lnTo>
                  <a:pt x="1" y="30"/>
                </a:lnTo>
                <a:lnTo>
                  <a:pt x="1" y="33"/>
                </a:lnTo>
                <a:lnTo>
                  <a:pt x="2" y="36"/>
                </a:lnTo>
                <a:lnTo>
                  <a:pt x="2" y="39"/>
                </a:lnTo>
                <a:lnTo>
                  <a:pt x="4" y="40"/>
                </a:lnTo>
                <a:lnTo>
                  <a:pt x="7" y="43"/>
                </a:lnTo>
                <a:lnTo>
                  <a:pt x="8" y="45"/>
                </a:lnTo>
                <a:lnTo>
                  <a:pt x="10" y="46"/>
                </a:lnTo>
                <a:lnTo>
                  <a:pt x="12" y="48"/>
                </a:lnTo>
                <a:lnTo>
                  <a:pt x="15" y="49"/>
                </a:lnTo>
                <a:lnTo>
                  <a:pt x="18" y="51"/>
                </a:lnTo>
                <a:lnTo>
                  <a:pt x="20" y="51"/>
                </a:lnTo>
                <a:lnTo>
                  <a:pt x="22" y="52"/>
                </a:lnTo>
                <a:lnTo>
                  <a:pt x="25" y="52"/>
                </a:lnTo>
                <a:lnTo>
                  <a:pt x="28" y="51"/>
                </a:lnTo>
                <a:lnTo>
                  <a:pt x="31" y="51"/>
                </a:lnTo>
                <a:lnTo>
                  <a:pt x="34" y="49"/>
                </a:lnTo>
                <a:lnTo>
                  <a:pt x="37" y="49"/>
                </a:lnTo>
                <a:lnTo>
                  <a:pt x="38" y="48"/>
                </a:lnTo>
                <a:lnTo>
                  <a:pt x="41" y="45"/>
                </a:lnTo>
                <a:lnTo>
                  <a:pt x="42" y="43"/>
                </a:lnTo>
                <a:lnTo>
                  <a:pt x="45" y="42"/>
                </a:lnTo>
                <a:lnTo>
                  <a:pt x="47" y="39"/>
                </a:lnTo>
                <a:lnTo>
                  <a:pt x="47" y="36"/>
                </a:lnTo>
                <a:lnTo>
                  <a:pt x="48" y="33"/>
                </a:lnTo>
                <a:lnTo>
                  <a:pt x="49" y="30"/>
                </a:lnTo>
                <a:lnTo>
                  <a:pt x="49" y="28"/>
                </a:lnTo>
                <a:lnTo>
                  <a:pt x="49" y="25"/>
                </a:lnTo>
                <a:lnTo>
                  <a:pt x="49" y="22"/>
                </a:lnTo>
                <a:lnTo>
                  <a:pt x="48" y="19"/>
                </a:lnTo>
                <a:lnTo>
                  <a:pt x="48" y="16"/>
                </a:lnTo>
                <a:lnTo>
                  <a:pt x="47" y="14"/>
                </a:lnTo>
                <a:lnTo>
                  <a:pt x="45" y="12"/>
                </a:lnTo>
                <a:lnTo>
                  <a:pt x="44" y="9"/>
                </a:lnTo>
                <a:lnTo>
                  <a:pt x="41" y="8"/>
                </a:lnTo>
                <a:lnTo>
                  <a:pt x="39" y="5"/>
                </a:lnTo>
                <a:lnTo>
                  <a:pt x="37" y="3"/>
                </a:lnTo>
                <a:lnTo>
                  <a:pt x="34" y="3"/>
                </a:lnTo>
                <a:lnTo>
                  <a:pt x="32" y="2"/>
                </a:lnTo>
                <a:lnTo>
                  <a:pt x="30" y="0"/>
                </a:lnTo>
                <a:lnTo>
                  <a:pt x="27" y="0"/>
                </a:lnTo>
                <a:lnTo>
                  <a:pt x="24" y="0"/>
                </a:lnTo>
                <a:lnTo>
                  <a:pt x="21" y="0"/>
                </a:lnTo>
                <a:lnTo>
                  <a:pt x="18" y="2"/>
                </a:lnTo>
                <a:lnTo>
                  <a:pt x="15" y="2"/>
                </a:lnTo>
                <a:lnTo>
                  <a:pt x="12" y="3"/>
                </a:lnTo>
                <a:lnTo>
                  <a:pt x="11" y="5"/>
                </a:lnTo>
                <a:lnTo>
                  <a:pt x="8" y="6"/>
                </a:lnTo>
                <a:lnTo>
                  <a:pt x="7" y="9"/>
                </a:lnTo>
                <a:lnTo>
                  <a:pt x="5" y="11"/>
                </a:lnTo>
                <a:lnTo>
                  <a:pt x="4" y="14"/>
                </a:lnTo>
                <a:lnTo>
                  <a:pt x="2" y="16"/>
                </a:lnTo>
                <a:lnTo>
                  <a:pt x="1" y="18"/>
                </a:lnTo>
                <a:lnTo>
                  <a:pt x="1" y="21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414" name="Rectangle 55"/>
          <p:cNvSpPr>
            <a:spLocks noChangeArrowheads="1"/>
          </p:cNvSpPr>
          <p:nvPr/>
        </p:nvSpPr>
        <p:spPr bwMode="auto">
          <a:xfrm>
            <a:off x="5011738" y="3632200"/>
            <a:ext cx="1527175" cy="39528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5415" name="Rectangle 56"/>
          <p:cNvSpPr>
            <a:spLocks noChangeArrowheads="1"/>
          </p:cNvSpPr>
          <p:nvPr/>
        </p:nvSpPr>
        <p:spPr bwMode="auto">
          <a:xfrm>
            <a:off x="5086350" y="3709988"/>
            <a:ext cx="8191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New method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15416" name="Freeform 57"/>
          <p:cNvSpPr>
            <a:spLocks/>
          </p:cNvSpPr>
          <p:nvPr/>
        </p:nvSpPr>
        <p:spPr bwMode="auto">
          <a:xfrm>
            <a:off x="6399213" y="3632200"/>
            <a:ext cx="139700" cy="98425"/>
          </a:xfrm>
          <a:custGeom>
            <a:avLst/>
            <a:gdLst>
              <a:gd name="T0" fmla="*/ 0 w 88"/>
              <a:gd name="T1" fmla="*/ 0 h 62"/>
              <a:gd name="T2" fmla="*/ 139700 w 88"/>
              <a:gd name="T3" fmla="*/ 98425 h 62"/>
              <a:gd name="T4" fmla="*/ 139700 w 88"/>
              <a:gd name="T5" fmla="*/ 0 h 62"/>
              <a:gd name="T6" fmla="*/ 0 w 88"/>
              <a:gd name="T7" fmla="*/ 0 h 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8" h="62">
                <a:moveTo>
                  <a:pt x="0" y="0"/>
                </a:moveTo>
                <a:lnTo>
                  <a:pt x="88" y="62"/>
                </a:lnTo>
                <a:lnTo>
                  <a:pt x="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5417" name="Freeform 58"/>
          <p:cNvSpPr>
            <a:spLocks/>
          </p:cNvSpPr>
          <p:nvPr/>
        </p:nvSpPr>
        <p:spPr bwMode="auto">
          <a:xfrm>
            <a:off x="6399213" y="3632200"/>
            <a:ext cx="139700" cy="98425"/>
          </a:xfrm>
          <a:custGeom>
            <a:avLst/>
            <a:gdLst>
              <a:gd name="T0" fmla="*/ 139700 w 88"/>
              <a:gd name="T1" fmla="*/ 98425 h 62"/>
              <a:gd name="T2" fmla="*/ 0 w 88"/>
              <a:gd name="T3" fmla="*/ 0 h 62"/>
              <a:gd name="T4" fmla="*/ 0 w 88"/>
              <a:gd name="T5" fmla="*/ 98425 h 62"/>
              <a:gd name="T6" fmla="*/ 139700 w 88"/>
              <a:gd name="T7" fmla="*/ 98425 h 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8" h="62">
                <a:moveTo>
                  <a:pt x="88" y="62"/>
                </a:moveTo>
                <a:lnTo>
                  <a:pt x="0" y="0"/>
                </a:lnTo>
                <a:lnTo>
                  <a:pt x="0" y="62"/>
                </a:lnTo>
                <a:lnTo>
                  <a:pt x="88" y="62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5418" name="Line 59"/>
          <p:cNvSpPr>
            <a:spLocks noChangeShapeType="1"/>
          </p:cNvSpPr>
          <p:nvPr/>
        </p:nvSpPr>
        <p:spPr bwMode="auto">
          <a:xfrm>
            <a:off x="3062288" y="2878138"/>
            <a:ext cx="1666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419" name="Freeform 60"/>
          <p:cNvSpPr>
            <a:spLocks/>
          </p:cNvSpPr>
          <p:nvPr/>
        </p:nvSpPr>
        <p:spPr bwMode="auto">
          <a:xfrm>
            <a:off x="3221038" y="2846388"/>
            <a:ext cx="93662" cy="65087"/>
          </a:xfrm>
          <a:custGeom>
            <a:avLst/>
            <a:gdLst>
              <a:gd name="T0" fmla="*/ 0 w 59"/>
              <a:gd name="T1" fmla="*/ 65087 h 41"/>
              <a:gd name="T2" fmla="*/ 93662 w 59"/>
              <a:gd name="T3" fmla="*/ 31750 h 41"/>
              <a:gd name="T4" fmla="*/ 0 w 59"/>
              <a:gd name="T5" fmla="*/ 0 h 41"/>
              <a:gd name="T6" fmla="*/ 0 w 59"/>
              <a:gd name="T7" fmla="*/ 65087 h 4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" h="41">
                <a:moveTo>
                  <a:pt x="0" y="41"/>
                </a:moveTo>
                <a:lnTo>
                  <a:pt x="59" y="20"/>
                </a:lnTo>
                <a:lnTo>
                  <a:pt x="0" y="0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420" name="Line 61"/>
          <p:cNvSpPr>
            <a:spLocks noChangeShapeType="1"/>
          </p:cNvSpPr>
          <p:nvPr/>
        </p:nvSpPr>
        <p:spPr bwMode="auto">
          <a:xfrm>
            <a:off x="3527425" y="3986213"/>
            <a:ext cx="1588" cy="174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421" name="Freeform 62"/>
          <p:cNvSpPr>
            <a:spLocks/>
          </p:cNvSpPr>
          <p:nvPr/>
        </p:nvSpPr>
        <p:spPr bwMode="auto">
          <a:xfrm>
            <a:off x="3495675" y="4151313"/>
            <a:ext cx="63500" cy="98425"/>
          </a:xfrm>
          <a:custGeom>
            <a:avLst/>
            <a:gdLst>
              <a:gd name="T0" fmla="*/ 0 w 40"/>
              <a:gd name="T1" fmla="*/ 0 h 62"/>
              <a:gd name="T2" fmla="*/ 31750 w 40"/>
              <a:gd name="T3" fmla="*/ 98425 h 62"/>
              <a:gd name="T4" fmla="*/ 63500 w 40"/>
              <a:gd name="T5" fmla="*/ 0 h 62"/>
              <a:gd name="T6" fmla="*/ 0 w 40"/>
              <a:gd name="T7" fmla="*/ 0 h 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" h="62">
                <a:moveTo>
                  <a:pt x="0" y="0"/>
                </a:moveTo>
                <a:lnTo>
                  <a:pt x="20" y="62"/>
                </a:lnTo>
                <a:lnTo>
                  <a:pt x="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91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Design phase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5029200"/>
          </a:xfrm>
        </p:spPr>
        <p:txBody>
          <a:bodyPr/>
          <a:lstStyle/>
          <a:p>
            <a:r>
              <a:rPr lang="en-US" dirty="0" smtClean="0"/>
              <a:t>Controller Pattern</a:t>
            </a:r>
            <a:endParaRPr lang="en-US" sz="1800" dirty="0" smtClean="0"/>
          </a:p>
          <a:p>
            <a:pPr lvl="1"/>
            <a:r>
              <a:rPr lang="en-US" sz="2000" dirty="0" smtClean="0"/>
              <a:t>Desirable coupling of presentation to domain layer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1"/>
            <a:endParaRPr lang="en-US" sz="1600" dirty="0" smtClean="0"/>
          </a:p>
          <a:p>
            <a:pPr lvl="2"/>
            <a:endParaRPr lang="en-US" sz="1600" i="1" dirty="0" smtClean="0"/>
          </a:p>
          <a:p>
            <a:pPr lvl="1"/>
            <a:endParaRPr lang="en-US" sz="1600" i="1" dirty="0" smtClean="0"/>
          </a:p>
          <a:p>
            <a:pPr lvl="1"/>
            <a:endParaRPr lang="en-US" sz="1600" dirty="0" smtClean="0"/>
          </a:p>
          <a:p>
            <a:pPr lvl="1"/>
            <a:endParaRPr lang="en-US" dirty="0" smtClean="0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3716338" y="2028825"/>
            <a:ext cx="3235325" cy="134302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3743325" y="2052638"/>
            <a:ext cx="3230563" cy="1338262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3738563" y="2043113"/>
            <a:ext cx="3213100" cy="13287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3748088" y="2049463"/>
            <a:ext cx="3194050" cy="119062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4999038" y="2052638"/>
            <a:ext cx="6953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FFFF"/>
                </a:solidFill>
                <a:latin typeface="Arial Narrow" pitchFamily="34" charset="0"/>
              </a:rPr>
              <a:t>Object Store</a:t>
            </a:r>
            <a:endParaRPr lang="en-US" sz="1200">
              <a:latin typeface="Arial Narrow" pitchFamily="34" charset="0"/>
            </a:endParaRPr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6767513" y="2060575"/>
            <a:ext cx="163512" cy="96838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6770688" y="2066925"/>
            <a:ext cx="163512" cy="9525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6770688" y="2066925"/>
            <a:ext cx="160337" cy="904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6583363" y="2060575"/>
            <a:ext cx="166687" cy="96838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auto">
          <a:xfrm>
            <a:off x="6586538" y="2066925"/>
            <a:ext cx="166687" cy="9525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6586538" y="2066925"/>
            <a:ext cx="163512" cy="904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591" name="Line 16"/>
          <p:cNvSpPr>
            <a:spLocks noChangeShapeType="1"/>
          </p:cNvSpPr>
          <p:nvPr/>
        </p:nvSpPr>
        <p:spPr bwMode="auto">
          <a:xfrm>
            <a:off x="6605588" y="2128838"/>
            <a:ext cx="6350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592" name="Line 17"/>
          <p:cNvSpPr>
            <a:spLocks noChangeShapeType="1"/>
          </p:cNvSpPr>
          <p:nvPr/>
        </p:nvSpPr>
        <p:spPr bwMode="auto">
          <a:xfrm>
            <a:off x="6819900" y="2084388"/>
            <a:ext cx="61913" cy="444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593" name="Line 18"/>
          <p:cNvSpPr>
            <a:spLocks noChangeShapeType="1"/>
          </p:cNvSpPr>
          <p:nvPr/>
        </p:nvSpPr>
        <p:spPr bwMode="auto">
          <a:xfrm flipV="1">
            <a:off x="6819900" y="2084388"/>
            <a:ext cx="61913" cy="444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594" name="Rectangle 19"/>
          <p:cNvSpPr>
            <a:spLocks noChangeArrowheads="1"/>
          </p:cNvSpPr>
          <p:nvPr/>
        </p:nvSpPr>
        <p:spPr bwMode="auto">
          <a:xfrm>
            <a:off x="3817938" y="3084513"/>
            <a:ext cx="855662" cy="19367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595" name="Rectangle 20"/>
          <p:cNvSpPr>
            <a:spLocks noChangeArrowheads="1"/>
          </p:cNvSpPr>
          <p:nvPr/>
        </p:nvSpPr>
        <p:spPr bwMode="auto">
          <a:xfrm>
            <a:off x="3832225" y="3094038"/>
            <a:ext cx="855663" cy="19208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596" name="Rectangle 21"/>
          <p:cNvSpPr>
            <a:spLocks noChangeArrowheads="1"/>
          </p:cNvSpPr>
          <p:nvPr/>
        </p:nvSpPr>
        <p:spPr bwMode="auto">
          <a:xfrm>
            <a:off x="3832225" y="3094038"/>
            <a:ext cx="8413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597" name="Rectangle 22"/>
          <p:cNvSpPr>
            <a:spLocks noChangeArrowheads="1"/>
          </p:cNvSpPr>
          <p:nvPr/>
        </p:nvSpPr>
        <p:spPr bwMode="auto">
          <a:xfrm>
            <a:off x="3965575" y="3130550"/>
            <a:ext cx="5794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 Narrow" pitchFamily="34" charset="0"/>
              </a:rPr>
              <a:t>Enter Item</a:t>
            </a:r>
            <a:endParaRPr lang="en-US" sz="1200">
              <a:latin typeface="Arial Narrow" pitchFamily="34" charset="0"/>
            </a:endParaRPr>
          </a:p>
        </p:txBody>
      </p:sp>
      <p:sp>
        <p:nvSpPr>
          <p:cNvPr id="24598" name="Rectangle 23"/>
          <p:cNvSpPr>
            <a:spLocks noChangeArrowheads="1"/>
          </p:cNvSpPr>
          <p:nvPr/>
        </p:nvSpPr>
        <p:spPr bwMode="auto">
          <a:xfrm>
            <a:off x="4832350" y="3084513"/>
            <a:ext cx="898525" cy="19367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599" name="Rectangle 24"/>
          <p:cNvSpPr>
            <a:spLocks noChangeArrowheads="1"/>
          </p:cNvSpPr>
          <p:nvPr/>
        </p:nvSpPr>
        <p:spPr bwMode="auto">
          <a:xfrm>
            <a:off x="4846638" y="3094038"/>
            <a:ext cx="898525" cy="19208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00" name="Rectangle 25"/>
          <p:cNvSpPr>
            <a:spLocks noChangeArrowheads="1"/>
          </p:cNvSpPr>
          <p:nvPr/>
        </p:nvSpPr>
        <p:spPr bwMode="auto">
          <a:xfrm>
            <a:off x="4846638" y="3094038"/>
            <a:ext cx="884237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01" name="Rectangle 26"/>
          <p:cNvSpPr>
            <a:spLocks noChangeArrowheads="1"/>
          </p:cNvSpPr>
          <p:nvPr/>
        </p:nvSpPr>
        <p:spPr bwMode="auto">
          <a:xfrm>
            <a:off x="5035550" y="3130550"/>
            <a:ext cx="5095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 Narrow" pitchFamily="34" charset="0"/>
              </a:rPr>
              <a:t>End Sale</a:t>
            </a:r>
            <a:endParaRPr lang="en-US" sz="1200">
              <a:latin typeface="Arial Narrow" pitchFamily="34" charset="0"/>
            </a:endParaRPr>
          </a:p>
        </p:txBody>
      </p:sp>
      <p:sp>
        <p:nvSpPr>
          <p:cNvPr id="24602" name="Rectangle 27"/>
          <p:cNvSpPr>
            <a:spLocks noChangeArrowheads="1"/>
          </p:cNvSpPr>
          <p:nvPr/>
        </p:nvSpPr>
        <p:spPr bwMode="auto">
          <a:xfrm>
            <a:off x="3894138" y="2328863"/>
            <a:ext cx="2651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 Narrow" pitchFamily="34" charset="0"/>
              </a:rPr>
              <a:t>UPC</a:t>
            </a:r>
            <a:endParaRPr lang="en-US" sz="1200">
              <a:latin typeface="Arial Narrow" pitchFamily="34" charset="0"/>
            </a:endParaRPr>
          </a:p>
        </p:txBody>
      </p:sp>
      <p:sp>
        <p:nvSpPr>
          <p:cNvPr id="24603" name="Rectangle 28"/>
          <p:cNvSpPr>
            <a:spLocks noChangeArrowheads="1"/>
          </p:cNvSpPr>
          <p:nvPr/>
        </p:nvSpPr>
        <p:spPr bwMode="auto">
          <a:xfrm>
            <a:off x="4541838" y="2317750"/>
            <a:ext cx="942975" cy="144463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04" name="Rectangle 29"/>
          <p:cNvSpPr>
            <a:spLocks noChangeArrowheads="1"/>
          </p:cNvSpPr>
          <p:nvPr/>
        </p:nvSpPr>
        <p:spPr bwMode="auto">
          <a:xfrm>
            <a:off x="4527550" y="2309813"/>
            <a:ext cx="942975" cy="14605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05" name="Rectangle 30"/>
          <p:cNvSpPr>
            <a:spLocks noChangeArrowheads="1"/>
          </p:cNvSpPr>
          <p:nvPr/>
        </p:nvSpPr>
        <p:spPr bwMode="auto">
          <a:xfrm>
            <a:off x="4541838" y="2317750"/>
            <a:ext cx="928687" cy="138113"/>
          </a:xfrm>
          <a:prstGeom prst="rect">
            <a:avLst/>
          </a:prstGeom>
          <a:solidFill>
            <a:srgbClr val="FFFFFF"/>
          </a:solidFill>
          <a:ln w="7938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606" name="Rectangle 31"/>
          <p:cNvSpPr>
            <a:spLocks noChangeArrowheads="1"/>
          </p:cNvSpPr>
          <p:nvPr/>
        </p:nvSpPr>
        <p:spPr bwMode="auto">
          <a:xfrm>
            <a:off x="5856288" y="3084513"/>
            <a:ext cx="1008062" cy="19367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07" name="Rectangle 32"/>
          <p:cNvSpPr>
            <a:spLocks noChangeArrowheads="1"/>
          </p:cNvSpPr>
          <p:nvPr/>
        </p:nvSpPr>
        <p:spPr bwMode="auto">
          <a:xfrm>
            <a:off x="5873750" y="3094038"/>
            <a:ext cx="1004888" cy="19208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08" name="Rectangle 33"/>
          <p:cNvSpPr>
            <a:spLocks noChangeArrowheads="1"/>
          </p:cNvSpPr>
          <p:nvPr/>
        </p:nvSpPr>
        <p:spPr bwMode="auto">
          <a:xfrm>
            <a:off x="5873750" y="3094038"/>
            <a:ext cx="9906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09" name="Rectangle 34"/>
          <p:cNvSpPr>
            <a:spLocks noChangeArrowheads="1"/>
          </p:cNvSpPr>
          <p:nvPr/>
        </p:nvSpPr>
        <p:spPr bwMode="auto">
          <a:xfrm>
            <a:off x="5956300" y="3130550"/>
            <a:ext cx="8366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 Narrow" pitchFamily="34" charset="0"/>
              </a:rPr>
              <a:t>Make Payment</a:t>
            </a:r>
            <a:endParaRPr lang="en-US" sz="1200">
              <a:latin typeface="Arial Narrow" pitchFamily="34" charset="0"/>
            </a:endParaRPr>
          </a:p>
        </p:txBody>
      </p:sp>
      <p:sp>
        <p:nvSpPr>
          <p:cNvPr id="24610" name="Rectangle 35"/>
          <p:cNvSpPr>
            <a:spLocks noChangeArrowheads="1"/>
          </p:cNvSpPr>
          <p:nvPr/>
        </p:nvSpPr>
        <p:spPr bwMode="auto">
          <a:xfrm>
            <a:off x="3890963" y="2566988"/>
            <a:ext cx="2778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 Narrow" pitchFamily="34" charset="0"/>
              </a:rPr>
              <a:t>Total</a:t>
            </a:r>
            <a:endParaRPr lang="en-US" sz="1200">
              <a:latin typeface="Arial Narrow" pitchFamily="34" charset="0"/>
            </a:endParaRPr>
          </a:p>
        </p:txBody>
      </p:sp>
      <p:sp>
        <p:nvSpPr>
          <p:cNvPr id="24611" name="Rectangle 36"/>
          <p:cNvSpPr>
            <a:spLocks noChangeArrowheads="1"/>
          </p:cNvSpPr>
          <p:nvPr/>
        </p:nvSpPr>
        <p:spPr bwMode="auto">
          <a:xfrm>
            <a:off x="4538663" y="2554288"/>
            <a:ext cx="946150" cy="14605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12" name="Rectangle 37"/>
          <p:cNvSpPr>
            <a:spLocks noChangeArrowheads="1"/>
          </p:cNvSpPr>
          <p:nvPr/>
        </p:nvSpPr>
        <p:spPr bwMode="auto">
          <a:xfrm>
            <a:off x="4524375" y="2547938"/>
            <a:ext cx="946150" cy="14605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13" name="Rectangle 38"/>
          <p:cNvSpPr>
            <a:spLocks noChangeArrowheads="1"/>
          </p:cNvSpPr>
          <p:nvPr/>
        </p:nvSpPr>
        <p:spPr bwMode="auto">
          <a:xfrm>
            <a:off x="4538663" y="2554288"/>
            <a:ext cx="931862" cy="139700"/>
          </a:xfrm>
          <a:prstGeom prst="rect">
            <a:avLst/>
          </a:prstGeom>
          <a:solidFill>
            <a:srgbClr val="FFFFFF"/>
          </a:solidFill>
          <a:ln w="7938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614" name="Rectangle 39"/>
          <p:cNvSpPr>
            <a:spLocks noChangeArrowheads="1"/>
          </p:cNvSpPr>
          <p:nvPr/>
        </p:nvSpPr>
        <p:spPr bwMode="auto">
          <a:xfrm>
            <a:off x="5657850" y="2328863"/>
            <a:ext cx="465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 Narrow" pitchFamily="34" charset="0"/>
              </a:rPr>
              <a:t>Quantity</a:t>
            </a:r>
            <a:endParaRPr lang="en-US" sz="1200">
              <a:latin typeface="Arial Narrow" pitchFamily="34" charset="0"/>
            </a:endParaRPr>
          </a:p>
        </p:txBody>
      </p:sp>
      <p:sp>
        <p:nvSpPr>
          <p:cNvPr id="24615" name="Rectangle 40"/>
          <p:cNvSpPr>
            <a:spLocks noChangeArrowheads="1"/>
          </p:cNvSpPr>
          <p:nvPr/>
        </p:nvSpPr>
        <p:spPr bwMode="auto">
          <a:xfrm>
            <a:off x="6327775" y="2317750"/>
            <a:ext cx="460375" cy="144463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16" name="Rectangle 41"/>
          <p:cNvSpPr>
            <a:spLocks noChangeArrowheads="1"/>
          </p:cNvSpPr>
          <p:nvPr/>
        </p:nvSpPr>
        <p:spPr bwMode="auto">
          <a:xfrm>
            <a:off x="6321425" y="2309813"/>
            <a:ext cx="458788" cy="14605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17" name="Rectangle 42"/>
          <p:cNvSpPr>
            <a:spLocks noChangeArrowheads="1"/>
          </p:cNvSpPr>
          <p:nvPr/>
        </p:nvSpPr>
        <p:spPr bwMode="auto">
          <a:xfrm>
            <a:off x="6327775" y="2317750"/>
            <a:ext cx="452438" cy="138113"/>
          </a:xfrm>
          <a:prstGeom prst="rect">
            <a:avLst/>
          </a:prstGeom>
          <a:solidFill>
            <a:srgbClr val="FFFFFF"/>
          </a:solidFill>
          <a:ln w="7938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618" name="Rectangle 43"/>
          <p:cNvSpPr>
            <a:spLocks noChangeArrowheads="1"/>
          </p:cNvSpPr>
          <p:nvPr/>
        </p:nvSpPr>
        <p:spPr bwMode="auto">
          <a:xfrm>
            <a:off x="3890963" y="2789238"/>
            <a:ext cx="5365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 Narrow" pitchFamily="34" charset="0"/>
              </a:rPr>
              <a:t>Tendered</a:t>
            </a:r>
            <a:endParaRPr lang="en-US" sz="1200">
              <a:latin typeface="Arial Narrow" pitchFamily="34" charset="0"/>
            </a:endParaRPr>
          </a:p>
        </p:txBody>
      </p:sp>
      <p:sp>
        <p:nvSpPr>
          <p:cNvPr id="24619" name="Rectangle 44"/>
          <p:cNvSpPr>
            <a:spLocks noChangeArrowheads="1"/>
          </p:cNvSpPr>
          <p:nvPr/>
        </p:nvSpPr>
        <p:spPr bwMode="auto">
          <a:xfrm>
            <a:off x="4538663" y="2776538"/>
            <a:ext cx="946150" cy="14446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20" name="Rectangle 45"/>
          <p:cNvSpPr>
            <a:spLocks noChangeArrowheads="1"/>
          </p:cNvSpPr>
          <p:nvPr/>
        </p:nvSpPr>
        <p:spPr bwMode="auto">
          <a:xfrm>
            <a:off x="4524375" y="2768600"/>
            <a:ext cx="946150" cy="14605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21" name="Rectangle 46"/>
          <p:cNvSpPr>
            <a:spLocks noChangeArrowheads="1"/>
          </p:cNvSpPr>
          <p:nvPr/>
        </p:nvSpPr>
        <p:spPr bwMode="auto">
          <a:xfrm>
            <a:off x="4538663" y="2776538"/>
            <a:ext cx="931862" cy="138112"/>
          </a:xfrm>
          <a:prstGeom prst="rect">
            <a:avLst/>
          </a:prstGeom>
          <a:solidFill>
            <a:srgbClr val="FFFFFF"/>
          </a:solidFill>
          <a:ln w="7938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622" name="Rectangle 47"/>
          <p:cNvSpPr>
            <a:spLocks noChangeArrowheads="1"/>
          </p:cNvSpPr>
          <p:nvPr/>
        </p:nvSpPr>
        <p:spPr bwMode="auto">
          <a:xfrm>
            <a:off x="5657850" y="2789238"/>
            <a:ext cx="4524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 Narrow" pitchFamily="34" charset="0"/>
              </a:rPr>
              <a:t>Balance</a:t>
            </a:r>
            <a:endParaRPr lang="en-US" sz="1200">
              <a:latin typeface="Arial Narrow" pitchFamily="34" charset="0"/>
            </a:endParaRPr>
          </a:p>
        </p:txBody>
      </p:sp>
      <p:sp>
        <p:nvSpPr>
          <p:cNvPr id="24623" name="Rectangle 48"/>
          <p:cNvSpPr>
            <a:spLocks noChangeArrowheads="1"/>
          </p:cNvSpPr>
          <p:nvPr/>
        </p:nvSpPr>
        <p:spPr bwMode="auto">
          <a:xfrm>
            <a:off x="6300788" y="2776538"/>
            <a:ext cx="487362" cy="14446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24" name="Rectangle 49"/>
          <p:cNvSpPr>
            <a:spLocks noChangeArrowheads="1"/>
          </p:cNvSpPr>
          <p:nvPr/>
        </p:nvSpPr>
        <p:spPr bwMode="auto">
          <a:xfrm>
            <a:off x="6294438" y="2768600"/>
            <a:ext cx="485775" cy="14605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25" name="Rectangle 50"/>
          <p:cNvSpPr>
            <a:spLocks noChangeArrowheads="1"/>
          </p:cNvSpPr>
          <p:nvPr/>
        </p:nvSpPr>
        <p:spPr bwMode="auto">
          <a:xfrm>
            <a:off x="6300788" y="2776538"/>
            <a:ext cx="479425" cy="138112"/>
          </a:xfrm>
          <a:prstGeom prst="rect">
            <a:avLst/>
          </a:prstGeom>
          <a:solidFill>
            <a:srgbClr val="FFFFFF"/>
          </a:solidFill>
          <a:ln w="7938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626" name="Line 51"/>
          <p:cNvSpPr>
            <a:spLocks noChangeShapeType="1"/>
          </p:cNvSpPr>
          <p:nvPr/>
        </p:nvSpPr>
        <p:spPr bwMode="auto">
          <a:xfrm flipH="1">
            <a:off x="7340600" y="4616450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27" name="Line 52"/>
          <p:cNvSpPr>
            <a:spLocks noChangeShapeType="1"/>
          </p:cNvSpPr>
          <p:nvPr/>
        </p:nvSpPr>
        <p:spPr bwMode="auto">
          <a:xfrm flipH="1">
            <a:off x="7313613" y="4625975"/>
            <a:ext cx="476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28" name="Line 53"/>
          <p:cNvSpPr>
            <a:spLocks noChangeShapeType="1"/>
          </p:cNvSpPr>
          <p:nvPr/>
        </p:nvSpPr>
        <p:spPr bwMode="auto">
          <a:xfrm flipH="1">
            <a:off x="7286625" y="4637088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29" name="Line 54"/>
          <p:cNvSpPr>
            <a:spLocks noChangeShapeType="1"/>
          </p:cNvSpPr>
          <p:nvPr/>
        </p:nvSpPr>
        <p:spPr bwMode="auto">
          <a:xfrm flipH="1">
            <a:off x="7259638" y="464820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30" name="Line 55"/>
          <p:cNvSpPr>
            <a:spLocks noChangeShapeType="1"/>
          </p:cNvSpPr>
          <p:nvPr/>
        </p:nvSpPr>
        <p:spPr bwMode="auto">
          <a:xfrm flipH="1">
            <a:off x="7231063" y="4657725"/>
            <a:ext cx="63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31" name="Line 56"/>
          <p:cNvSpPr>
            <a:spLocks noChangeShapeType="1"/>
          </p:cNvSpPr>
          <p:nvPr/>
        </p:nvSpPr>
        <p:spPr bwMode="auto">
          <a:xfrm flipH="1">
            <a:off x="7204075" y="4668838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32" name="Line 57"/>
          <p:cNvSpPr>
            <a:spLocks noChangeShapeType="1"/>
          </p:cNvSpPr>
          <p:nvPr/>
        </p:nvSpPr>
        <p:spPr bwMode="auto">
          <a:xfrm flipH="1">
            <a:off x="7177088" y="467995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33" name="Line 58"/>
          <p:cNvSpPr>
            <a:spLocks noChangeShapeType="1"/>
          </p:cNvSpPr>
          <p:nvPr/>
        </p:nvSpPr>
        <p:spPr bwMode="auto">
          <a:xfrm flipH="1">
            <a:off x="7150100" y="4689475"/>
            <a:ext cx="47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34" name="Line 59"/>
          <p:cNvSpPr>
            <a:spLocks noChangeShapeType="1"/>
          </p:cNvSpPr>
          <p:nvPr/>
        </p:nvSpPr>
        <p:spPr bwMode="auto">
          <a:xfrm flipH="1">
            <a:off x="7123113" y="4700588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35" name="Line 60"/>
          <p:cNvSpPr>
            <a:spLocks noChangeShapeType="1"/>
          </p:cNvSpPr>
          <p:nvPr/>
        </p:nvSpPr>
        <p:spPr bwMode="auto">
          <a:xfrm flipH="1">
            <a:off x="7094538" y="4711700"/>
            <a:ext cx="63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36" name="Line 61"/>
          <p:cNvSpPr>
            <a:spLocks noChangeShapeType="1"/>
          </p:cNvSpPr>
          <p:nvPr/>
        </p:nvSpPr>
        <p:spPr bwMode="auto">
          <a:xfrm flipH="1">
            <a:off x="7067550" y="4722813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37" name="Line 62"/>
          <p:cNvSpPr>
            <a:spLocks noChangeShapeType="1"/>
          </p:cNvSpPr>
          <p:nvPr/>
        </p:nvSpPr>
        <p:spPr bwMode="auto">
          <a:xfrm flipH="1">
            <a:off x="7040563" y="4733925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38" name="Line 63"/>
          <p:cNvSpPr>
            <a:spLocks noChangeShapeType="1"/>
          </p:cNvSpPr>
          <p:nvPr/>
        </p:nvSpPr>
        <p:spPr bwMode="auto">
          <a:xfrm flipH="1">
            <a:off x="7013575" y="4743450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39" name="Line 64"/>
          <p:cNvSpPr>
            <a:spLocks noChangeShapeType="1"/>
          </p:cNvSpPr>
          <p:nvPr/>
        </p:nvSpPr>
        <p:spPr bwMode="auto">
          <a:xfrm flipH="1">
            <a:off x="6986588" y="4754563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40" name="Line 65"/>
          <p:cNvSpPr>
            <a:spLocks noChangeShapeType="1"/>
          </p:cNvSpPr>
          <p:nvPr/>
        </p:nvSpPr>
        <p:spPr bwMode="auto">
          <a:xfrm flipH="1">
            <a:off x="6958013" y="4764088"/>
            <a:ext cx="6350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41" name="Line 66"/>
          <p:cNvSpPr>
            <a:spLocks noChangeShapeType="1"/>
          </p:cNvSpPr>
          <p:nvPr/>
        </p:nvSpPr>
        <p:spPr bwMode="auto">
          <a:xfrm flipH="1">
            <a:off x="6931025" y="4775200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42" name="Line 67"/>
          <p:cNvSpPr>
            <a:spLocks noChangeShapeType="1"/>
          </p:cNvSpPr>
          <p:nvPr/>
        </p:nvSpPr>
        <p:spPr bwMode="auto">
          <a:xfrm flipH="1">
            <a:off x="6904038" y="4786313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43" name="Line 68"/>
          <p:cNvSpPr>
            <a:spLocks noChangeShapeType="1"/>
          </p:cNvSpPr>
          <p:nvPr/>
        </p:nvSpPr>
        <p:spPr bwMode="auto">
          <a:xfrm flipH="1">
            <a:off x="6877050" y="4797425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44" name="Line 69"/>
          <p:cNvSpPr>
            <a:spLocks noChangeShapeType="1"/>
          </p:cNvSpPr>
          <p:nvPr/>
        </p:nvSpPr>
        <p:spPr bwMode="auto">
          <a:xfrm flipH="1">
            <a:off x="6850063" y="4808538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45" name="Line 70"/>
          <p:cNvSpPr>
            <a:spLocks noChangeShapeType="1"/>
          </p:cNvSpPr>
          <p:nvPr/>
        </p:nvSpPr>
        <p:spPr bwMode="auto">
          <a:xfrm flipH="1">
            <a:off x="6821488" y="4819650"/>
            <a:ext cx="63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46" name="Line 71"/>
          <p:cNvSpPr>
            <a:spLocks noChangeShapeType="1"/>
          </p:cNvSpPr>
          <p:nvPr/>
        </p:nvSpPr>
        <p:spPr bwMode="auto">
          <a:xfrm flipH="1">
            <a:off x="6794500" y="4827588"/>
            <a:ext cx="47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47" name="Line 72"/>
          <p:cNvSpPr>
            <a:spLocks noChangeShapeType="1"/>
          </p:cNvSpPr>
          <p:nvPr/>
        </p:nvSpPr>
        <p:spPr bwMode="auto">
          <a:xfrm flipH="1">
            <a:off x="6767513" y="483870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48" name="Line 73"/>
          <p:cNvSpPr>
            <a:spLocks noChangeShapeType="1"/>
          </p:cNvSpPr>
          <p:nvPr/>
        </p:nvSpPr>
        <p:spPr bwMode="auto">
          <a:xfrm flipH="1">
            <a:off x="6740525" y="4849813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49" name="Line 74"/>
          <p:cNvSpPr>
            <a:spLocks noChangeShapeType="1"/>
          </p:cNvSpPr>
          <p:nvPr/>
        </p:nvSpPr>
        <p:spPr bwMode="auto">
          <a:xfrm flipH="1">
            <a:off x="6713538" y="4860925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50" name="Line 75"/>
          <p:cNvSpPr>
            <a:spLocks noChangeShapeType="1"/>
          </p:cNvSpPr>
          <p:nvPr/>
        </p:nvSpPr>
        <p:spPr bwMode="auto">
          <a:xfrm flipH="1">
            <a:off x="6686550" y="4872038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51" name="Line 76"/>
          <p:cNvSpPr>
            <a:spLocks noChangeShapeType="1"/>
          </p:cNvSpPr>
          <p:nvPr/>
        </p:nvSpPr>
        <p:spPr bwMode="auto">
          <a:xfrm flipH="1">
            <a:off x="6657975" y="4883150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52" name="Line 77"/>
          <p:cNvSpPr>
            <a:spLocks noChangeShapeType="1"/>
          </p:cNvSpPr>
          <p:nvPr/>
        </p:nvSpPr>
        <p:spPr bwMode="auto">
          <a:xfrm flipH="1">
            <a:off x="6630988" y="4894263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53" name="Line 78"/>
          <p:cNvSpPr>
            <a:spLocks noChangeShapeType="1"/>
          </p:cNvSpPr>
          <p:nvPr/>
        </p:nvSpPr>
        <p:spPr bwMode="auto">
          <a:xfrm flipH="1">
            <a:off x="6604000" y="4903788"/>
            <a:ext cx="47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54" name="Line 79"/>
          <p:cNvSpPr>
            <a:spLocks noChangeShapeType="1"/>
          </p:cNvSpPr>
          <p:nvPr/>
        </p:nvSpPr>
        <p:spPr bwMode="auto">
          <a:xfrm flipH="1">
            <a:off x="6577013" y="4913313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55" name="Line 80"/>
          <p:cNvSpPr>
            <a:spLocks noChangeShapeType="1"/>
          </p:cNvSpPr>
          <p:nvPr/>
        </p:nvSpPr>
        <p:spPr bwMode="auto">
          <a:xfrm flipH="1">
            <a:off x="6550025" y="4924425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56" name="Line 81"/>
          <p:cNvSpPr>
            <a:spLocks noChangeShapeType="1"/>
          </p:cNvSpPr>
          <p:nvPr/>
        </p:nvSpPr>
        <p:spPr bwMode="auto">
          <a:xfrm flipH="1">
            <a:off x="6521450" y="4935538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57" name="Line 82"/>
          <p:cNvSpPr>
            <a:spLocks noChangeShapeType="1"/>
          </p:cNvSpPr>
          <p:nvPr/>
        </p:nvSpPr>
        <p:spPr bwMode="auto">
          <a:xfrm flipH="1">
            <a:off x="6494463" y="494665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58" name="Line 83"/>
          <p:cNvSpPr>
            <a:spLocks noChangeShapeType="1"/>
          </p:cNvSpPr>
          <p:nvPr/>
        </p:nvSpPr>
        <p:spPr bwMode="auto">
          <a:xfrm flipH="1">
            <a:off x="6467475" y="4957763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59" name="Line 84"/>
          <p:cNvSpPr>
            <a:spLocks noChangeShapeType="1"/>
          </p:cNvSpPr>
          <p:nvPr/>
        </p:nvSpPr>
        <p:spPr bwMode="auto">
          <a:xfrm flipH="1">
            <a:off x="6440488" y="4967288"/>
            <a:ext cx="476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60" name="Line 85"/>
          <p:cNvSpPr>
            <a:spLocks noChangeShapeType="1"/>
          </p:cNvSpPr>
          <p:nvPr/>
        </p:nvSpPr>
        <p:spPr bwMode="auto">
          <a:xfrm flipH="1">
            <a:off x="6413500" y="4978400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61" name="Line 86"/>
          <p:cNvSpPr>
            <a:spLocks noChangeShapeType="1"/>
          </p:cNvSpPr>
          <p:nvPr/>
        </p:nvSpPr>
        <p:spPr bwMode="auto">
          <a:xfrm flipH="1">
            <a:off x="6384925" y="4987925"/>
            <a:ext cx="63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62" name="Line 87"/>
          <p:cNvSpPr>
            <a:spLocks noChangeShapeType="1"/>
          </p:cNvSpPr>
          <p:nvPr/>
        </p:nvSpPr>
        <p:spPr bwMode="auto">
          <a:xfrm flipH="1">
            <a:off x="6357938" y="4999038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63" name="Line 88"/>
          <p:cNvSpPr>
            <a:spLocks noChangeShapeType="1"/>
          </p:cNvSpPr>
          <p:nvPr/>
        </p:nvSpPr>
        <p:spPr bwMode="auto">
          <a:xfrm flipH="1">
            <a:off x="6330950" y="5010150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64" name="Line 89"/>
          <p:cNvSpPr>
            <a:spLocks noChangeShapeType="1"/>
          </p:cNvSpPr>
          <p:nvPr/>
        </p:nvSpPr>
        <p:spPr bwMode="auto">
          <a:xfrm flipH="1">
            <a:off x="6303963" y="5021263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65" name="Line 90"/>
          <p:cNvSpPr>
            <a:spLocks noChangeShapeType="1"/>
          </p:cNvSpPr>
          <p:nvPr/>
        </p:nvSpPr>
        <p:spPr bwMode="auto">
          <a:xfrm flipH="1">
            <a:off x="6276975" y="5032375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66" name="Line 91"/>
          <p:cNvSpPr>
            <a:spLocks noChangeShapeType="1"/>
          </p:cNvSpPr>
          <p:nvPr/>
        </p:nvSpPr>
        <p:spPr bwMode="auto">
          <a:xfrm flipH="1">
            <a:off x="6248400" y="5041900"/>
            <a:ext cx="6350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67" name="Line 92"/>
          <p:cNvSpPr>
            <a:spLocks noChangeShapeType="1"/>
          </p:cNvSpPr>
          <p:nvPr/>
        </p:nvSpPr>
        <p:spPr bwMode="auto">
          <a:xfrm flipH="1">
            <a:off x="6221413" y="5053013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68" name="Line 93"/>
          <p:cNvSpPr>
            <a:spLocks noChangeShapeType="1"/>
          </p:cNvSpPr>
          <p:nvPr/>
        </p:nvSpPr>
        <p:spPr bwMode="auto">
          <a:xfrm flipH="1">
            <a:off x="6194425" y="5064125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69" name="Line 94"/>
          <p:cNvSpPr>
            <a:spLocks noChangeShapeType="1"/>
          </p:cNvSpPr>
          <p:nvPr/>
        </p:nvSpPr>
        <p:spPr bwMode="auto">
          <a:xfrm flipH="1">
            <a:off x="6167438" y="507365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70" name="Line 95"/>
          <p:cNvSpPr>
            <a:spLocks noChangeShapeType="1"/>
          </p:cNvSpPr>
          <p:nvPr/>
        </p:nvSpPr>
        <p:spPr bwMode="auto">
          <a:xfrm flipH="1">
            <a:off x="6140450" y="5084763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71" name="Line 96"/>
          <p:cNvSpPr>
            <a:spLocks noChangeShapeType="1"/>
          </p:cNvSpPr>
          <p:nvPr/>
        </p:nvSpPr>
        <p:spPr bwMode="auto">
          <a:xfrm flipH="1">
            <a:off x="6111875" y="5095875"/>
            <a:ext cx="63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72" name="Line 97"/>
          <p:cNvSpPr>
            <a:spLocks noChangeShapeType="1"/>
          </p:cNvSpPr>
          <p:nvPr/>
        </p:nvSpPr>
        <p:spPr bwMode="auto">
          <a:xfrm flipH="1">
            <a:off x="6084888" y="5105400"/>
            <a:ext cx="476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73" name="Line 98"/>
          <p:cNvSpPr>
            <a:spLocks noChangeShapeType="1"/>
          </p:cNvSpPr>
          <p:nvPr/>
        </p:nvSpPr>
        <p:spPr bwMode="auto">
          <a:xfrm flipH="1">
            <a:off x="6057900" y="5116513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74" name="Line 99"/>
          <p:cNvSpPr>
            <a:spLocks noChangeShapeType="1"/>
          </p:cNvSpPr>
          <p:nvPr/>
        </p:nvSpPr>
        <p:spPr bwMode="auto">
          <a:xfrm flipH="1">
            <a:off x="6030913" y="5127625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75" name="Line 100"/>
          <p:cNvSpPr>
            <a:spLocks noChangeShapeType="1"/>
          </p:cNvSpPr>
          <p:nvPr/>
        </p:nvSpPr>
        <p:spPr bwMode="auto">
          <a:xfrm flipH="1">
            <a:off x="6003925" y="5138738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76" name="Freeform 101"/>
          <p:cNvSpPr>
            <a:spLocks/>
          </p:cNvSpPr>
          <p:nvPr/>
        </p:nvSpPr>
        <p:spPr bwMode="auto">
          <a:xfrm>
            <a:off x="5907088" y="5129213"/>
            <a:ext cx="85725" cy="61912"/>
          </a:xfrm>
          <a:custGeom>
            <a:avLst/>
            <a:gdLst>
              <a:gd name="T0" fmla="*/ 80963 w 54"/>
              <a:gd name="T1" fmla="*/ 17462 h 39"/>
              <a:gd name="T2" fmla="*/ 80963 w 54"/>
              <a:gd name="T3" fmla="*/ 20637 h 39"/>
              <a:gd name="T4" fmla="*/ 84138 w 54"/>
              <a:gd name="T5" fmla="*/ 23812 h 39"/>
              <a:gd name="T6" fmla="*/ 84138 w 54"/>
              <a:gd name="T7" fmla="*/ 25400 h 39"/>
              <a:gd name="T8" fmla="*/ 85725 w 54"/>
              <a:gd name="T9" fmla="*/ 30162 h 39"/>
              <a:gd name="T10" fmla="*/ 85725 w 54"/>
              <a:gd name="T11" fmla="*/ 33337 h 39"/>
              <a:gd name="T12" fmla="*/ 84138 w 54"/>
              <a:gd name="T13" fmla="*/ 36512 h 39"/>
              <a:gd name="T14" fmla="*/ 84138 w 54"/>
              <a:gd name="T15" fmla="*/ 39687 h 39"/>
              <a:gd name="T16" fmla="*/ 80963 w 54"/>
              <a:gd name="T17" fmla="*/ 44450 h 39"/>
              <a:gd name="T18" fmla="*/ 79375 w 54"/>
              <a:gd name="T19" fmla="*/ 47625 h 39"/>
              <a:gd name="T20" fmla="*/ 76200 w 54"/>
              <a:gd name="T21" fmla="*/ 49212 h 39"/>
              <a:gd name="T22" fmla="*/ 74613 w 54"/>
              <a:gd name="T23" fmla="*/ 52387 h 39"/>
              <a:gd name="T24" fmla="*/ 71438 w 54"/>
              <a:gd name="T25" fmla="*/ 55562 h 39"/>
              <a:gd name="T26" fmla="*/ 66675 w 54"/>
              <a:gd name="T27" fmla="*/ 57150 h 39"/>
              <a:gd name="T28" fmla="*/ 61913 w 54"/>
              <a:gd name="T29" fmla="*/ 58737 h 39"/>
              <a:gd name="T30" fmla="*/ 58738 w 54"/>
              <a:gd name="T31" fmla="*/ 60325 h 39"/>
              <a:gd name="T32" fmla="*/ 53975 w 54"/>
              <a:gd name="T33" fmla="*/ 61912 h 39"/>
              <a:gd name="T34" fmla="*/ 49213 w 54"/>
              <a:gd name="T35" fmla="*/ 61912 h 39"/>
              <a:gd name="T36" fmla="*/ 44450 w 54"/>
              <a:gd name="T37" fmla="*/ 61912 h 39"/>
              <a:gd name="T38" fmla="*/ 39688 w 54"/>
              <a:gd name="T39" fmla="*/ 61912 h 39"/>
              <a:gd name="T40" fmla="*/ 34925 w 54"/>
              <a:gd name="T41" fmla="*/ 61912 h 39"/>
              <a:gd name="T42" fmla="*/ 28575 w 54"/>
              <a:gd name="T43" fmla="*/ 61912 h 39"/>
              <a:gd name="T44" fmla="*/ 26988 w 54"/>
              <a:gd name="T45" fmla="*/ 60325 h 39"/>
              <a:gd name="T46" fmla="*/ 22225 w 54"/>
              <a:gd name="T47" fmla="*/ 58737 h 39"/>
              <a:gd name="T48" fmla="*/ 17463 w 54"/>
              <a:gd name="T49" fmla="*/ 57150 h 39"/>
              <a:gd name="T50" fmla="*/ 14288 w 54"/>
              <a:gd name="T51" fmla="*/ 55562 h 39"/>
              <a:gd name="T52" fmla="*/ 9525 w 54"/>
              <a:gd name="T53" fmla="*/ 50800 h 39"/>
              <a:gd name="T54" fmla="*/ 6350 w 54"/>
              <a:gd name="T55" fmla="*/ 49212 h 39"/>
              <a:gd name="T56" fmla="*/ 4763 w 54"/>
              <a:gd name="T57" fmla="*/ 46037 h 39"/>
              <a:gd name="T58" fmla="*/ 1588 w 54"/>
              <a:gd name="T59" fmla="*/ 42862 h 39"/>
              <a:gd name="T60" fmla="*/ 1588 w 54"/>
              <a:gd name="T61" fmla="*/ 39687 h 39"/>
              <a:gd name="T62" fmla="*/ 0 w 54"/>
              <a:gd name="T63" fmla="*/ 36512 h 39"/>
              <a:gd name="T64" fmla="*/ 0 w 54"/>
              <a:gd name="T65" fmla="*/ 33337 h 39"/>
              <a:gd name="T66" fmla="*/ 0 w 54"/>
              <a:gd name="T67" fmla="*/ 30162 h 39"/>
              <a:gd name="T68" fmla="*/ 0 w 54"/>
              <a:gd name="T69" fmla="*/ 25400 h 39"/>
              <a:gd name="T70" fmla="*/ 1588 w 54"/>
              <a:gd name="T71" fmla="*/ 22225 h 39"/>
              <a:gd name="T72" fmla="*/ 4763 w 54"/>
              <a:gd name="T73" fmla="*/ 19050 h 39"/>
              <a:gd name="T74" fmla="*/ 4763 w 54"/>
              <a:gd name="T75" fmla="*/ 14287 h 39"/>
              <a:gd name="T76" fmla="*/ 6350 w 54"/>
              <a:gd name="T77" fmla="*/ 12700 h 39"/>
              <a:gd name="T78" fmla="*/ 12700 w 54"/>
              <a:gd name="T79" fmla="*/ 9525 h 39"/>
              <a:gd name="T80" fmla="*/ 14288 w 54"/>
              <a:gd name="T81" fmla="*/ 7937 h 39"/>
              <a:gd name="T82" fmla="*/ 19050 w 54"/>
              <a:gd name="T83" fmla="*/ 6350 h 39"/>
              <a:gd name="T84" fmla="*/ 22225 w 54"/>
              <a:gd name="T85" fmla="*/ 4762 h 39"/>
              <a:gd name="T86" fmla="*/ 26988 w 54"/>
              <a:gd name="T87" fmla="*/ 1587 h 39"/>
              <a:gd name="T88" fmla="*/ 31750 w 54"/>
              <a:gd name="T89" fmla="*/ 0 h 39"/>
              <a:gd name="T90" fmla="*/ 36513 w 54"/>
              <a:gd name="T91" fmla="*/ 0 h 39"/>
              <a:gd name="T92" fmla="*/ 41275 w 54"/>
              <a:gd name="T93" fmla="*/ 0 h 39"/>
              <a:gd name="T94" fmla="*/ 46038 w 54"/>
              <a:gd name="T95" fmla="*/ 0 h 39"/>
              <a:gd name="T96" fmla="*/ 52388 w 54"/>
              <a:gd name="T97" fmla="*/ 0 h 39"/>
              <a:gd name="T98" fmla="*/ 53975 w 54"/>
              <a:gd name="T99" fmla="*/ 1587 h 39"/>
              <a:gd name="T100" fmla="*/ 58738 w 54"/>
              <a:gd name="T101" fmla="*/ 1587 h 39"/>
              <a:gd name="T102" fmla="*/ 63500 w 54"/>
              <a:gd name="T103" fmla="*/ 4762 h 39"/>
              <a:gd name="T104" fmla="*/ 68263 w 54"/>
              <a:gd name="T105" fmla="*/ 6350 h 39"/>
              <a:gd name="T106" fmla="*/ 71438 w 54"/>
              <a:gd name="T107" fmla="*/ 7937 h 39"/>
              <a:gd name="T108" fmla="*/ 74613 w 54"/>
              <a:gd name="T109" fmla="*/ 11112 h 39"/>
              <a:gd name="T110" fmla="*/ 79375 w 54"/>
              <a:gd name="T111" fmla="*/ 12700 h 39"/>
              <a:gd name="T112" fmla="*/ 80963 w 54"/>
              <a:gd name="T113" fmla="*/ 17462 h 3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4" h="39">
                <a:moveTo>
                  <a:pt x="51" y="11"/>
                </a:moveTo>
                <a:lnTo>
                  <a:pt x="51" y="13"/>
                </a:lnTo>
                <a:lnTo>
                  <a:pt x="53" y="15"/>
                </a:lnTo>
                <a:lnTo>
                  <a:pt x="53" y="16"/>
                </a:lnTo>
                <a:lnTo>
                  <a:pt x="54" y="19"/>
                </a:lnTo>
                <a:lnTo>
                  <a:pt x="54" y="21"/>
                </a:lnTo>
                <a:lnTo>
                  <a:pt x="53" y="23"/>
                </a:lnTo>
                <a:lnTo>
                  <a:pt x="53" y="25"/>
                </a:lnTo>
                <a:lnTo>
                  <a:pt x="51" y="28"/>
                </a:lnTo>
                <a:lnTo>
                  <a:pt x="50" y="30"/>
                </a:lnTo>
                <a:lnTo>
                  <a:pt x="48" y="31"/>
                </a:lnTo>
                <a:lnTo>
                  <a:pt x="47" y="33"/>
                </a:lnTo>
                <a:lnTo>
                  <a:pt x="45" y="35"/>
                </a:lnTo>
                <a:lnTo>
                  <a:pt x="42" y="36"/>
                </a:lnTo>
                <a:lnTo>
                  <a:pt x="39" y="37"/>
                </a:lnTo>
                <a:lnTo>
                  <a:pt x="37" y="38"/>
                </a:lnTo>
                <a:lnTo>
                  <a:pt x="34" y="39"/>
                </a:lnTo>
                <a:lnTo>
                  <a:pt x="31" y="39"/>
                </a:lnTo>
                <a:lnTo>
                  <a:pt x="28" y="39"/>
                </a:lnTo>
                <a:lnTo>
                  <a:pt x="25" y="39"/>
                </a:lnTo>
                <a:lnTo>
                  <a:pt x="22" y="39"/>
                </a:lnTo>
                <a:lnTo>
                  <a:pt x="18" y="39"/>
                </a:lnTo>
                <a:lnTo>
                  <a:pt x="17" y="38"/>
                </a:lnTo>
                <a:lnTo>
                  <a:pt x="14" y="37"/>
                </a:lnTo>
                <a:lnTo>
                  <a:pt x="11" y="36"/>
                </a:lnTo>
                <a:lnTo>
                  <a:pt x="9" y="35"/>
                </a:lnTo>
                <a:lnTo>
                  <a:pt x="6" y="32"/>
                </a:lnTo>
                <a:lnTo>
                  <a:pt x="4" y="31"/>
                </a:lnTo>
                <a:lnTo>
                  <a:pt x="3" y="29"/>
                </a:lnTo>
                <a:lnTo>
                  <a:pt x="1" y="27"/>
                </a:lnTo>
                <a:lnTo>
                  <a:pt x="1" y="25"/>
                </a:lnTo>
                <a:lnTo>
                  <a:pt x="0" y="23"/>
                </a:lnTo>
                <a:lnTo>
                  <a:pt x="0" y="21"/>
                </a:lnTo>
                <a:lnTo>
                  <a:pt x="0" y="19"/>
                </a:lnTo>
                <a:lnTo>
                  <a:pt x="0" y="16"/>
                </a:lnTo>
                <a:lnTo>
                  <a:pt x="1" y="14"/>
                </a:lnTo>
                <a:lnTo>
                  <a:pt x="3" y="12"/>
                </a:lnTo>
                <a:lnTo>
                  <a:pt x="3" y="9"/>
                </a:lnTo>
                <a:lnTo>
                  <a:pt x="4" y="8"/>
                </a:lnTo>
                <a:lnTo>
                  <a:pt x="8" y="6"/>
                </a:lnTo>
                <a:lnTo>
                  <a:pt x="9" y="5"/>
                </a:lnTo>
                <a:lnTo>
                  <a:pt x="12" y="4"/>
                </a:lnTo>
                <a:lnTo>
                  <a:pt x="14" y="3"/>
                </a:lnTo>
                <a:lnTo>
                  <a:pt x="17" y="1"/>
                </a:lnTo>
                <a:lnTo>
                  <a:pt x="20" y="0"/>
                </a:lnTo>
                <a:lnTo>
                  <a:pt x="23" y="0"/>
                </a:lnTo>
                <a:lnTo>
                  <a:pt x="26" y="0"/>
                </a:lnTo>
                <a:lnTo>
                  <a:pt x="29" y="0"/>
                </a:lnTo>
                <a:lnTo>
                  <a:pt x="33" y="0"/>
                </a:lnTo>
                <a:lnTo>
                  <a:pt x="34" y="1"/>
                </a:lnTo>
                <a:lnTo>
                  <a:pt x="37" y="1"/>
                </a:lnTo>
                <a:lnTo>
                  <a:pt x="40" y="3"/>
                </a:lnTo>
                <a:lnTo>
                  <a:pt x="43" y="4"/>
                </a:lnTo>
                <a:lnTo>
                  <a:pt x="45" y="5"/>
                </a:lnTo>
                <a:lnTo>
                  <a:pt x="47" y="7"/>
                </a:lnTo>
                <a:lnTo>
                  <a:pt x="50" y="8"/>
                </a:lnTo>
                <a:lnTo>
                  <a:pt x="51" y="11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77" name="Line 102"/>
          <p:cNvSpPr>
            <a:spLocks noChangeShapeType="1"/>
          </p:cNvSpPr>
          <p:nvPr/>
        </p:nvSpPr>
        <p:spPr bwMode="auto">
          <a:xfrm flipH="1">
            <a:off x="6224588" y="579120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78" name="Line 103"/>
          <p:cNvSpPr>
            <a:spLocks noChangeShapeType="1"/>
          </p:cNvSpPr>
          <p:nvPr/>
        </p:nvSpPr>
        <p:spPr bwMode="auto">
          <a:xfrm flipH="1">
            <a:off x="6194425" y="5794375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79" name="Line 104"/>
          <p:cNvSpPr>
            <a:spLocks noChangeShapeType="1"/>
          </p:cNvSpPr>
          <p:nvPr/>
        </p:nvSpPr>
        <p:spPr bwMode="auto">
          <a:xfrm flipH="1">
            <a:off x="6164263" y="579755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80" name="Line 105"/>
          <p:cNvSpPr>
            <a:spLocks noChangeShapeType="1"/>
          </p:cNvSpPr>
          <p:nvPr/>
        </p:nvSpPr>
        <p:spPr bwMode="auto">
          <a:xfrm flipH="1">
            <a:off x="6135688" y="580390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81" name="Line 106"/>
          <p:cNvSpPr>
            <a:spLocks noChangeShapeType="1"/>
          </p:cNvSpPr>
          <p:nvPr/>
        </p:nvSpPr>
        <p:spPr bwMode="auto">
          <a:xfrm flipH="1">
            <a:off x="6105525" y="5807075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82" name="Line 107"/>
          <p:cNvSpPr>
            <a:spLocks noChangeShapeType="1"/>
          </p:cNvSpPr>
          <p:nvPr/>
        </p:nvSpPr>
        <p:spPr bwMode="auto">
          <a:xfrm flipH="1">
            <a:off x="6075363" y="581025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83" name="Line 108"/>
          <p:cNvSpPr>
            <a:spLocks noChangeShapeType="1"/>
          </p:cNvSpPr>
          <p:nvPr/>
        </p:nvSpPr>
        <p:spPr bwMode="auto">
          <a:xfrm flipH="1">
            <a:off x="6045200" y="5813425"/>
            <a:ext cx="47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84" name="Line 109"/>
          <p:cNvSpPr>
            <a:spLocks noChangeShapeType="1"/>
          </p:cNvSpPr>
          <p:nvPr/>
        </p:nvSpPr>
        <p:spPr bwMode="auto">
          <a:xfrm flipH="1">
            <a:off x="6015038" y="5819775"/>
            <a:ext cx="63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85" name="Line 110"/>
          <p:cNvSpPr>
            <a:spLocks noChangeShapeType="1"/>
          </p:cNvSpPr>
          <p:nvPr/>
        </p:nvSpPr>
        <p:spPr bwMode="auto">
          <a:xfrm flipH="1">
            <a:off x="5986463" y="582295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86" name="Line 111"/>
          <p:cNvSpPr>
            <a:spLocks noChangeShapeType="1"/>
          </p:cNvSpPr>
          <p:nvPr/>
        </p:nvSpPr>
        <p:spPr bwMode="auto">
          <a:xfrm flipH="1">
            <a:off x="5956300" y="5826125"/>
            <a:ext cx="47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87" name="Line 112"/>
          <p:cNvSpPr>
            <a:spLocks noChangeShapeType="1"/>
          </p:cNvSpPr>
          <p:nvPr/>
        </p:nvSpPr>
        <p:spPr bwMode="auto">
          <a:xfrm flipH="1">
            <a:off x="5926138" y="5830888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88" name="Line 113"/>
          <p:cNvSpPr>
            <a:spLocks noChangeShapeType="1"/>
          </p:cNvSpPr>
          <p:nvPr/>
        </p:nvSpPr>
        <p:spPr bwMode="auto">
          <a:xfrm flipH="1">
            <a:off x="5895975" y="5835650"/>
            <a:ext cx="63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89" name="Line 114"/>
          <p:cNvSpPr>
            <a:spLocks noChangeShapeType="1"/>
          </p:cNvSpPr>
          <p:nvPr/>
        </p:nvSpPr>
        <p:spPr bwMode="auto">
          <a:xfrm flipH="1">
            <a:off x="5867400" y="5838825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90" name="Line 115"/>
          <p:cNvSpPr>
            <a:spLocks noChangeShapeType="1"/>
          </p:cNvSpPr>
          <p:nvPr/>
        </p:nvSpPr>
        <p:spPr bwMode="auto">
          <a:xfrm flipH="1">
            <a:off x="5837238" y="5843588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91" name="Line 116"/>
          <p:cNvSpPr>
            <a:spLocks noChangeShapeType="1"/>
          </p:cNvSpPr>
          <p:nvPr/>
        </p:nvSpPr>
        <p:spPr bwMode="auto">
          <a:xfrm flipH="1">
            <a:off x="5807075" y="5846763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92" name="Line 117"/>
          <p:cNvSpPr>
            <a:spLocks noChangeShapeType="1"/>
          </p:cNvSpPr>
          <p:nvPr/>
        </p:nvSpPr>
        <p:spPr bwMode="auto">
          <a:xfrm flipH="1">
            <a:off x="5776913" y="5851525"/>
            <a:ext cx="63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93" name="Line 118"/>
          <p:cNvSpPr>
            <a:spLocks noChangeShapeType="1"/>
          </p:cNvSpPr>
          <p:nvPr/>
        </p:nvSpPr>
        <p:spPr bwMode="auto">
          <a:xfrm flipH="1">
            <a:off x="5748338" y="5856288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94" name="Line 119"/>
          <p:cNvSpPr>
            <a:spLocks noChangeShapeType="1"/>
          </p:cNvSpPr>
          <p:nvPr/>
        </p:nvSpPr>
        <p:spPr bwMode="auto">
          <a:xfrm flipH="1">
            <a:off x="5718175" y="5859463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95" name="Line 120"/>
          <p:cNvSpPr>
            <a:spLocks noChangeShapeType="1"/>
          </p:cNvSpPr>
          <p:nvPr/>
        </p:nvSpPr>
        <p:spPr bwMode="auto">
          <a:xfrm flipH="1">
            <a:off x="5688013" y="5862638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96" name="Line 121"/>
          <p:cNvSpPr>
            <a:spLocks noChangeShapeType="1"/>
          </p:cNvSpPr>
          <p:nvPr/>
        </p:nvSpPr>
        <p:spPr bwMode="auto">
          <a:xfrm flipH="1">
            <a:off x="5657850" y="5868988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97" name="Line 122"/>
          <p:cNvSpPr>
            <a:spLocks noChangeShapeType="1"/>
          </p:cNvSpPr>
          <p:nvPr/>
        </p:nvSpPr>
        <p:spPr bwMode="auto">
          <a:xfrm flipH="1">
            <a:off x="5629275" y="5872163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98" name="Line 123"/>
          <p:cNvSpPr>
            <a:spLocks noChangeShapeType="1"/>
          </p:cNvSpPr>
          <p:nvPr/>
        </p:nvSpPr>
        <p:spPr bwMode="auto">
          <a:xfrm flipH="1">
            <a:off x="5599113" y="5875338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699" name="Line 124"/>
          <p:cNvSpPr>
            <a:spLocks noChangeShapeType="1"/>
          </p:cNvSpPr>
          <p:nvPr/>
        </p:nvSpPr>
        <p:spPr bwMode="auto">
          <a:xfrm flipH="1">
            <a:off x="5568950" y="5880100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00" name="Line 125"/>
          <p:cNvSpPr>
            <a:spLocks noChangeShapeType="1"/>
          </p:cNvSpPr>
          <p:nvPr/>
        </p:nvSpPr>
        <p:spPr bwMode="auto">
          <a:xfrm flipH="1">
            <a:off x="5538788" y="5884863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01" name="Line 126"/>
          <p:cNvSpPr>
            <a:spLocks noChangeShapeType="1"/>
          </p:cNvSpPr>
          <p:nvPr/>
        </p:nvSpPr>
        <p:spPr bwMode="auto">
          <a:xfrm flipH="1">
            <a:off x="5510213" y="5888038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02" name="Line 127"/>
          <p:cNvSpPr>
            <a:spLocks noChangeShapeType="1"/>
          </p:cNvSpPr>
          <p:nvPr/>
        </p:nvSpPr>
        <p:spPr bwMode="auto">
          <a:xfrm flipH="1">
            <a:off x="5480050" y="5892800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03" name="Line 128"/>
          <p:cNvSpPr>
            <a:spLocks noChangeShapeType="1"/>
          </p:cNvSpPr>
          <p:nvPr/>
        </p:nvSpPr>
        <p:spPr bwMode="auto">
          <a:xfrm flipH="1">
            <a:off x="5449888" y="5895975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04" name="Line 129"/>
          <p:cNvSpPr>
            <a:spLocks noChangeShapeType="1"/>
          </p:cNvSpPr>
          <p:nvPr/>
        </p:nvSpPr>
        <p:spPr bwMode="auto">
          <a:xfrm flipH="1">
            <a:off x="5419725" y="5900738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05" name="Line 130"/>
          <p:cNvSpPr>
            <a:spLocks noChangeShapeType="1"/>
          </p:cNvSpPr>
          <p:nvPr/>
        </p:nvSpPr>
        <p:spPr bwMode="auto">
          <a:xfrm flipH="1">
            <a:off x="5391150" y="5905500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06" name="Line 131"/>
          <p:cNvSpPr>
            <a:spLocks noChangeShapeType="1"/>
          </p:cNvSpPr>
          <p:nvPr/>
        </p:nvSpPr>
        <p:spPr bwMode="auto">
          <a:xfrm flipH="1">
            <a:off x="5360988" y="5908675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07" name="Line 132"/>
          <p:cNvSpPr>
            <a:spLocks noChangeShapeType="1"/>
          </p:cNvSpPr>
          <p:nvPr/>
        </p:nvSpPr>
        <p:spPr bwMode="auto">
          <a:xfrm flipH="1">
            <a:off x="5330825" y="5911850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08" name="Line 133"/>
          <p:cNvSpPr>
            <a:spLocks noChangeShapeType="1"/>
          </p:cNvSpPr>
          <p:nvPr/>
        </p:nvSpPr>
        <p:spPr bwMode="auto">
          <a:xfrm flipH="1">
            <a:off x="5300663" y="591820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09" name="Line 134"/>
          <p:cNvSpPr>
            <a:spLocks noChangeShapeType="1"/>
          </p:cNvSpPr>
          <p:nvPr/>
        </p:nvSpPr>
        <p:spPr bwMode="auto">
          <a:xfrm flipH="1">
            <a:off x="5272088" y="5921375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10" name="Line 135"/>
          <p:cNvSpPr>
            <a:spLocks noChangeShapeType="1"/>
          </p:cNvSpPr>
          <p:nvPr/>
        </p:nvSpPr>
        <p:spPr bwMode="auto">
          <a:xfrm flipH="1">
            <a:off x="5241925" y="5924550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11" name="Line 136"/>
          <p:cNvSpPr>
            <a:spLocks noChangeShapeType="1"/>
          </p:cNvSpPr>
          <p:nvPr/>
        </p:nvSpPr>
        <p:spPr bwMode="auto">
          <a:xfrm flipH="1">
            <a:off x="5211763" y="5929313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12" name="Line 137"/>
          <p:cNvSpPr>
            <a:spLocks noChangeShapeType="1"/>
          </p:cNvSpPr>
          <p:nvPr/>
        </p:nvSpPr>
        <p:spPr bwMode="auto">
          <a:xfrm flipH="1">
            <a:off x="5181600" y="5932488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13" name="Line 138"/>
          <p:cNvSpPr>
            <a:spLocks noChangeShapeType="1"/>
          </p:cNvSpPr>
          <p:nvPr/>
        </p:nvSpPr>
        <p:spPr bwMode="auto">
          <a:xfrm flipH="1">
            <a:off x="5153025" y="5937250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14" name="Line 139"/>
          <p:cNvSpPr>
            <a:spLocks noChangeShapeType="1"/>
          </p:cNvSpPr>
          <p:nvPr/>
        </p:nvSpPr>
        <p:spPr bwMode="auto">
          <a:xfrm flipH="1">
            <a:off x="5122863" y="5942013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15" name="Line 140"/>
          <p:cNvSpPr>
            <a:spLocks noChangeShapeType="1"/>
          </p:cNvSpPr>
          <p:nvPr/>
        </p:nvSpPr>
        <p:spPr bwMode="auto">
          <a:xfrm flipH="1">
            <a:off x="5092700" y="5945188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16" name="Line 141"/>
          <p:cNvSpPr>
            <a:spLocks noChangeShapeType="1"/>
          </p:cNvSpPr>
          <p:nvPr/>
        </p:nvSpPr>
        <p:spPr bwMode="auto">
          <a:xfrm flipH="1">
            <a:off x="5062538" y="5948363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17" name="Line 142"/>
          <p:cNvSpPr>
            <a:spLocks noChangeShapeType="1"/>
          </p:cNvSpPr>
          <p:nvPr/>
        </p:nvSpPr>
        <p:spPr bwMode="auto">
          <a:xfrm flipH="1">
            <a:off x="5033963" y="5954713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18" name="Line 143"/>
          <p:cNvSpPr>
            <a:spLocks noChangeShapeType="1"/>
          </p:cNvSpPr>
          <p:nvPr/>
        </p:nvSpPr>
        <p:spPr bwMode="auto">
          <a:xfrm flipH="1">
            <a:off x="5003800" y="5957888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19" name="Line 144"/>
          <p:cNvSpPr>
            <a:spLocks noChangeShapeType="1"/>
          </p:cNvSpPr>
          <p:nvPr/>
        </p:nvSpPr>
        <p:spPr bwMode="auto">
          <a:xfrm flipH="1">
            <a:off x="4973638" y="5961063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20" name="Line 145"/>
          <p:cNvSpPr>
            <a:spLocks noChangeShapeType="1"/>
          </p:cNvSpPr>
          <p:nvPr/>
        </p:nvSpPr>
        <p:spPr bwMode="auto">
          <a:xfrm flipH="1">
            <a:off x="4943475" y="5964238"/>
            <a:ext cx="47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21" name="Line 146"/>
          <p:cNvSpPr>
            <a:spLocks noChangeShapeType="1"/>
          </p:cNvSpPr>
          <p:nvPr/>
        </p:nvSpPr>
        <p:spPr bwMode="auto">
          <a:xfrm flipH="1">
            <a:off x="4913313" y="5970588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22" name="Line 147"/>
          <p:cNvSpPr>
            <a:spLocks noChangeShapeType="1"/>
          </p:cNvSpPr>
          <p:nvPr/>
        </p:nvSpPr>
        <p:spPr bwMode="auto">
          <a:xfrm flipH="1">
            <a:off x="4884738" y="5973763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23" name="Line 148"/>
          <p:cNvSpPr>
            <a:spLocks noChangeShapeType="1"/>
          </p:cNvSpPr>
          <p:nvPr/>
        </p:nvSpPr>
        <p:spPr bwMode="auto">
          <a:xfrm flipH="1">
            <a:off x="4854575" y="5976938"/>
            <a:ext cx="47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24" name="Line 149"/>
          <p:cNvSpPr>
            <a:spLocks noChangeShapeType="1"/>
          </p:cNvSpPr>
          <p:nvPr/>
        </p:nvSpPr>
        <p:spPr bwMode="auto">
          <a:xfrm flipH="1">
            <a:off x="4824413" y="598170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25" name="Line 150"/>
          <p:cNvSpPr>
            <a:spLocks noChangeShapeType="1"/>
          </p:cNvSpPr>
          <p:nvPr/>
        </p:nvSpPr>
        <p:spPr bwMode="auto">
          <a:xfrm flipH="1">
            <a:off x="4794250" y="598646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26" name="Line 151"/>
          <p:cNvSpPr>
            <a:spLocks noChangeShapeType="1"/>
          </p:cNvSpPr>
          <p:nvPr/>
        </p:nvSpPr>
        <p:spPr bwMode="auto">
          <a:xfrm flipH="1">
            <a:off x="4765675" y="5989638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27" name="Line 152"/>
          <p:cNvSpPr>
            <a:spLocks noChangeShapeType="1"/>
          </p:cNvSpPr>
          <p:nvPr/>
        </p:nvSpPr>
        <p:spPr bwMode="auto">
          <a:xfrm flipH="1">
            <a:off x="4735513" y="599440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28" name="Line 153"/>
          <p:cNvSpPr>
            <a:spLocks noChangeShapeType="1"/>
          </p:cNvSpPr>
          <p:nvPr/>
        </p:nvSpPr>
        <p:spPr bwMode="auto">
          <a:xfrm flipH="1">
            <a:off x="4705350" y="5997575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29" name="Line 154"/>
          <p:cNvSpPr>
            <a:spLocks noChangeShapeType="1"/>
          </p:cNvSpPr>
          <p:nvPr/>
        </p:nvSpPr>
        <p:spPr bwMode="auto">
          <a:xfrm flipH="1">
            <a:off x="4675188" y="6002338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30" name="Line 155"/>
          <p:cNvSpPr>
            <a:spLocks noChangeShapeType="1"/>
          </p:cNvSpPr>
          <p:nvPr/>
        </p:nvSpPr>
        <p:spPr bwMode="auto">
          <a:xfrm flipH="1">
            <a:off x="4646613" y="600710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31" name="Line 156"/>
          <p:cNvSpPr>
            <a:spLocks noChangeShapeType="1"/>
          </p:cNvSpPr>
          <p:nvPr/>
        </p:nvSpPr>
        <p:spPr bwMode="auto">
          <a:xfrm flipH="1">
            <a:off x="4616450" y="6010275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32" name="Line 157"/>
          <p:cNvSpPr>
            <a:spLocks noChangeShapeType="1"/>
          </p:cNvSpPr>
          <p:nvPr/>
        </p:nvSpPr>
        <p:spPr bwMode="auto">
          <a:xfrm flipH="1">
            <a:off x="4586288" y="601345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33" name="Line 158"/>
          <p:cNvSpPr>
            <a:spLocks noChangeShapeType="1"/>
          </p:cNvSpPr>
          <p:nvPr/>
        </p:nvSpPr>
        <p:spPr bwMode="auto">
          <a:xfrm flipH="1">
            <a:off x="4556125" y="6019800"/>
            <a:ext cx="63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34" name="Line 159"/>
          <p:cNvSpPr>
            <a:spLocks noChangeShapeType="1"/>
          </p:cNvSpPr>
          <p:nvPr/>
        </p:nvSpPr>
        <p:spPr bwMode="auto">
          <a:xfrm flipH="1">
            <a:off x="4527550" y="6022975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35" name="Line 160"/>
          <p:cNvSpPr>
            <a:spLocks noChangeShapeType="1"/>
          </p:cNvSpPr>
          <p:nvPr/>
        </p:nvSpPr>
        <p:spPr bwMode="auto">
          <a:xfrm flipH="1">
            <a:off x="4497388" y="602615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36" name="Line 161"/>
          <p:cNvSpPr>
            <a:spLocks noChangeShapeType="1"/>
          </p:cNvSpPr>
          <p:nvPr/>
        </p:nvSpPr>
        <p:spPr bwMode="auto">
          <a:xfrm flipH="1">
            <a:off x="4467225" y="6030913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37" name="Line 162"/>
          <p:cNvSpPr>
            <a:spLocks noChangeShapeType="1"/>
          </p:cNvSpPr>
          <p:nvPr/>
        </p:nvSpPr>
        <p:spPr bwMode="auto">
          <a:xfrm flipH="1">
            <a:off x="4437063" y="6035675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38" name="Line 163"/>
          <p:cNvSpPr>
            <a:spLocks noChangeShapeType="1"/>
          </p:cNvSpPr>
          <p:nvPr/>
        </p:nvSpPr>
        <p:spPr bwMode="auto">
          <a:xfrm flipH="1">
            <a:off x="4410075" y="6038850"/>
            <a:ext cx="31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39" name="Freeform 164"/>
          <p:cNvSpPr>
            <a:spLocks/>
          </p:cNvSpPr>
          <p:nvPr/>
        </p:nvSpPr>
        <p:spPr bwMode="auto">
          <a:xfrm>
            <a:off x="4325938" y="6013450"/>
            <a:ext cx="84137" cy="63500"/>
          </a:xfrm>
          <a:custGeom>
            <a:avLst/>
            <a:gdLst>
              <a:gd name="T0" fmla="*/ 84137 w 53"/>
              <a:gd name="T1" fmla="*/ 25400 h 40"/>
              <a:gd name="T2" fmla="*/ 84137 w 53"/>
              <a:gd name="T3" fmla="*/ 30163 h 40"/>
              <a:gd name="T4" fmla="*/ 84137 w 53"/>
              <a:gd name="T5" fmla="*/ 33338 h 40"/>
              <a:gd name="T6" fmla="*/ 84137 w 53"/>
              <a:gd name="T7" fmla="*/ 36513 h 40"/>
              <a:gd name="T8" fmla="*/ 84137 w 53"/>
              <a:gd name="T9" fmla="*/ 39688 h 40"/>
              <a:gd name="T10" fmla="*/ 82550 w 53"/>
              <a:gd name="T11" fmla="*/ 44450 h 40"/>
              <a:gd name="T12" fmla="*/ 79375 w 53"/>
              <a:gd name="T13" fmla="*/ 47625 h 40"/>
              <a:gd name="T14" fmla="*/ 76200 w 53"/>
              <a:gd name="T15" fmla="*/ 49213 h 40"/>
              <a:gd name="T16" fmla="*/ 74612 w 53"/>
              <a:gd name="T17" fmla="*/ 52388 h 40"/>
              <a:gd name="T18" fmla="*/ 71437 w 53"/>
              <a:gd name="T19" fmla="*/ 55563 h 40"/>
              <a:gd name="T20" fmla="*/ 66675 w 53"/>
              <a:gd name="T21" fmla="*/ 57150 h 40"/>
              <a:gd name="T22" fmla="*/ 61912 w 53"/>
              <a:gd name="T23" fmla="*/ 60325 h 40"/>
              <a:gd name="T24" fmla="*/ 60325 w 53"/>
              <a:gd name="T25" fmla="*/ 60325 h 40"/>
              <a:gd name="T26" fmla="*/ 53975 w 53"/>
              <a:gd name="T27" fmla="*/ 61913 h 40"/>
              <a:gd name="T28" fmla="*/ 49212 w 53"/>
              <a:gd name="T29" fmla="*/ 63500 h 40"/>
              <a:gd name="T30" fmla="*/ 44450 w 53"/>
              <a:gd name="T31" fmla="*/ 63500 h 40"/>
              <a:gd name="T32" fmla="*/ 39687 w 53"/>
              <a:gd name="T33" fmla="*/ 63500 h 40"/>
              <a:gd name="T34" fmla="*/ 34925 w 53"/>
              <a:gd name="T35" fmla="*/ 63500 h 40"/>
              <a:gd name="T36" fmla="*/ 30162 w 53"/>
              <a:gd name="T37" fmla="*/ 61913 h 40"/>
              <a:gd name="T38" fmla="*/ 26987 w 53"/>
              <a:gd name="T39" fmla="*/ 61913 h 40"/>
              <a:gd name="T40" fmla="*/ 22225 w 53"/>
              <a:gd name="T41" fmla="*/ 60325 h 40"/>
              <a:gd name="T42" fmla="*/ 17462 w 53"/>
              <a:gd name="T43" fmla="*/ 58738 h 40"/>
              <a:gd name="T44" fmla="*/ 14287 w 53"/>
              <a:gd name="T45" fmla="*/ 57150 h 40"/>
              <a:gd name="T46" fmla="*/ 9525 w 53"/>
              <a:gd name="T47" fmla="*/ 52388 h 40"/>
              <a:gd name="T48" fmla="*/ 7937 w 53"/>
              <a:gd name="T49" fmla="*/ 50800 h 40"/>
              <a:gd name="T50" fmla="*/ 4762 w 53"/>
              <a:gd name="T51" fmla="*/ 47625 h 40"/>
              <a:gd name="T52" fmla="*/ 3175 w 53"/>
              <a:gd name="T53" fmla="*/ 44450 h 40"/>
              <a:gd name="T54" fmla="*/ 0 w 53"/>
              <a:gd name="T55" fmla="*/ 42863 h 40"/>
              <a:gd name="T56" fmla="*/ 0 w 53"/>
              <a:gd name="T57" fmla="*/ 38100 h 40"/>
              <a:gd name="T58" fmla="*/ 0 w 53"/>
              <a:gd name="T59" fmla="*/ 34925 h 40"/>
              <a:gd name="T60" fmla="*/ 0 w 53"/>
              <a:gd name="T61" fmla="*/ 31750 h 40"/>
              <a:gd name="T62" fmla="*/ 0 w 53"/>
              <a:gd name="T63" fmla="*/ 26988 h 40"/>
              <a:gd name="T64" fmla="*/ 0 w 53"/>
              <a:gd name="T65" fmla="*/ 23813 h 40"/>
              <a:gd name="T66" fmla="*/ 3175 w 53"/>
              <a:gd name="T67" fmla="*/ 20638 h 40"/>
              <a:gd name="T68" fmla="*/ 4762 w 53"/>
              <a:gd name="T69" fmla="*/ 17463 h 40"/>
              <a:gd name="T70" fmla="*/ 7937 w 53"/>
              <a:gd name="T71" fmla="*/ 14288 h 40"/>
              <a:gd name="T72" fmla="*/ 9525 w 53"/>
              <a:gd name="T73" fmla="*/ 11113 h 40"/>
              <a:gd name="T74" fmla="*/ 12700 w 53"/>
              <a:gd name="T75" fmla="*/ 9525 h 40"/>
              <a:gd name="T76" fmla="*/ 17462 w 53"/>
              <a:gd name="T77" fmla="*/ 7938 h 40"/>
              <a:gd name="T78" fmla="*/ 20637 w 53"/>
              <a:gd name="T79" fmla="*/ 6350 h 40"/>
              <a:gd name="T80" fmla="*/ 25400 w 53"/>
              <a:gd name="T81" fmla="*/ 4763 h 40"/>
              <a:gd name="T82" fmla="*/ 30162 w 53"/>
              <a:gd name="T83" fmla="*/ 1588 h 40"/>
              <a:gd name="T84" fmla="*/ 34925 w 53"/>
              <a:gd name="T85" fmla="*/ 1588 h 40"/>
              <a:gd name="T86" fmla="*/ 39687 w 53"/>
              <a:gd name="T87" fmla="*/ 0 h 40"/>
              <a:gd name="T88" fmla="*/ 44450 w 53"/>
              <a:gd name="T89" fmla="*/ 0 h 40"/>
              <a:gd name="T90" fmla="*/ 47625 w 53"/>
              <a:gd name="T91" fmla="*/ 0 h 40"/>
              <a:gd name="T92" fmla="*/ 52387 w 53"/>
              <a:gd name="T93" fmla="*/ 1588 h 40"/>
              <a:gd name="T94" fmla="*/ 57150 w 53"/>
              <a:gd name="T95" fmla="*/ 1588 h 40"/>
              <a:gd name="T96" fmla="*/ 61912 w 53"/>
              <a:gd name="T97" fmla="*/ 4763 h 40"/>
              <a:gd name="T98" fmla="*/ 66675 w 53"/>
              <a:gd name="T99" fmla="*/ 6350 h 40"/>
              <a:gd name="T100" fmla="*/ 69850 w 53"/>
              <a:gd name="T101" fmla="*/ 7938 h 40"/>
              <a:gd name="T102" fmla="*/ 74612 w 53"/>
              <a:gd name="T103" fmla="*/ 11113 h 40"/>
              <a:gd name="T104" fmla="*/ 76200 w 53"/>
              <a:gd name="T105" fmla="*/ 12700 h 40"/>
              <a:gd name="T106" fmla="*/ 79375 w 53"/>
              <a:gd name="T107" fmla="*/ 17463 h 40"/>
              <a:gd name="T108" fmla="*/ 82550 w 53"/>
              <a:gd name="T109" fmla="*/ 20638 h 40"/>
              <a:gd name="T110" fmla="*/ 82550 w 53"/>
              <a:gd name="T111" fmla="*/ 22225 h 40"/>
              <a:gd name="T112" fmla="*/ 84137 w 53"/>
              <a:gd name="T113" fmla="*/ 25400 h 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" h="40">
                <a:moveTo>
                  <a:pt x="53" y="16"/>
                </a:moveTo>
                <a:lnTo>
                  <a:pt x="53" y="19"/>
                </a:lnTo>
                <a:lnTo>
                  <a:pt x="53" y="21"/>
                </a:lnTo>
                <a:lnTo>
                  <a:pt x="53" y="23"/>
                </a:lnTo>
                <a:lnTo>
                  <a:pt x="53" y="25"/>
                </a:lnTo>
                <a:lnTo>
                  <a:pt x="52" y="28"/>
                </a:lnTo>
                <a:lnTo>
                  <a:pt x="50" y="30"/>
                </a:lnTo>
                <a:lnTo>
                  <a:pt x="48" y="31"/>
                </a:lnTo>
                <a:lnTo>
                  <a:pt x="47" y="33"/>
                </a:lnTo>
                <a:lnTo>
                  <a:pt x="45" y="35"/>
                </a:lnTo>
                <a:lnTo>
                  <a:pt x="42" y="36"/>
                </a:lnTo>
                <a:lnTo>
                  <a:pt x="39" y="38"/>
                </a:lnTo>
                <a:lnTo>
                  <a:pt x="38" y="38"/>
                </a:lnTo>
                <a:lnTo>
                  <a:pt x="34" y="39"/>
                </a:lnTo>
                <a:lnTo>
                  <a:pt x="31" y="40"/>
                </a:lnTo>
                <a:lnTo>
                  <a:pt x="28" y="40"/>
                </a:lnTo>
                <a:lnTo>
                  <a:pt x="25" y="40"/>
                </a:lnTo>
                <a:lnTo>
                  <a:pt x="22" y="40"/>
                </a:lnTo>
                <a:lnTo>
                  <a:pt x="19" y="39"/>
                </a:lnTo>
                <a:lnTo>
                  <a:pt x="17" y="39"/>
                </a:lnTo>
                <a:lnTo>
                  <a:pt x="14" y="38"/>
                </a:lnTo>
                <a:lnTo>
                  <a:pt x="11" y="37"/>
                </a:lnTo>
                <a:lnTo>
                  <a:pt x="9" y="36"/>
                </a:lnTo>
                <a:lnTo>
                  <a:pt x="6" y="33"/>
                </a:lnTo>
                <a:lnTo>
                  <a:pt x="5" y="32"/>
                </a:lnTo>
                <a:lnTo>
                  <a:pt x="3" y="30"/>
                </a:lnTo>
                <a:lnTo>
                  <a:pt x="2" y="28"/>
                </a:lnTo>
                <a:lnTo>
                  <a:pt x="0" y="27"/>
                </a:lnTo>
                <a:lnTo>
                  <a:pt x="0" y="24"/>
                </a:lnTo>
                <a:lnTo>
                  <a:pt x="0" y="22"/>
                </a:lnTo>
                <a:lnTo>
                  <a:pt x="0" y="20"/>
                </a:lnTo>
                <a:lnTo>
                  <a:pt x="0" y="17"/>
                </a:lnTo>
                <a:lnTo>
                  <a:pt x="0" y="15"/>
                </a:lnTo>
                <a:lnTo>
                  <a:pt x="2" y="13"/>
                </a:lnTo>
                <a:lnTo>
                  <a:pt x="3" y="11"/>
                </a:lnTo>
                <a:lnTo>
                  <a:pt x="5" y="9"/>
                </a:lnTo>
                <a:lnTo>
                  <a:pt x="6" y="7"/>
                </a:lnTo>
                <a:lnTo>
                  <a:pt x="8" y="6"/>
                </a:lnTo>
                <a:lnTo>
                  <a:pt x="11" y="5"/>
                </a:lnTo>
                <a:lnTo>
                  <a:pt x="13" y="4"/>
                </a:lnTo>
                <a:lnTo>
                  <a:pt x="16" y="3"/>
                </a:lnTo>
                <a:lnTo>
                  <a:pt x="19" y="1"/>
                </a:lnTo>
                <a:lnTo>
                  <a:pt x="22" y="1"/>
                </a:lnTo>
                <a:lnTo>
                  <a:pt x="25" y="0"/>
                </a:lnTo>
                <a:lnTo>
                  <a:pt x="28" y="0"/>
                </a:lnTo>
                <a:lnTo>
                  <a:pt x="30" y="0"/>
                </a:lnTo>
                <a:lnTo>
                  <a:pt x="33" y="1"/>
                </a:lnTo>
                <a:lnTo>
                  <a:pt x="36" y="1"/>
                </a:lnTo>
                <a:lnTo>
                  <a:pt x="39" y="3"/>
                </a:lnTo>
                <a:lnTo>
                  <a:pt x="42" y="4"/>
                </a:lnTo>
                <a:lnTo>
                  <a:pt x="44" y="5"/>
                </a:lnTo>
                <a:lnTo>
                  <a:pt x="47" y="7"/>
                </a:lnTo>
                <a:lnTo>
                  <a:pt x="48" y="8"/>
                </a:lnTo>
                <a:lnTo>
                  <a:pt x="50" y="11"/>
                </a:lnTo>
                <a:lnTo>
                  <a:pt x="52" y="13"/>
                </a:lnTo>
                <a:lnTo>
                  <a:pt x="52" y="14"/>
                </a:lnTo>
                <a:lnTo>
                  <a:pt x="53" y="16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40" name="Rectangle 165"/>
          <p:cNvSpPr>
            <a:spLocks noChangeArrowheads="1"/>
          </p:cNvSpPr>
          <p:nvPr/>
        </p:nvSpPr>
        <p:spPr bwMode="auto">
          <a:xfrm>
            <a:off x="3113088" y="6183313"/>
            <a:ext cx="1489075" cy="339725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741" name="Rectangle 166"/>
          <p:cNvSpPr>
            <a:spLocks noChangeArrowheads="1"/>
          </p:cNvSpPr>
          <p:nvPr/>
        </p:nvSpPr>
        <p:spPr bwMode="auto">
          <a:xfrm>
            <a:off x="3603625" y="6278563"/>
            <a:ext cx="5000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u="sng">
                <a:solidFill>
                  <a:srgbClr val="000000"/>
                </a:solidFill>
                <a:latin typeface="Arial Narrow" pitchFamily="34" charset="0"/>
              </a:rPr>
              <a:t>:POST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24742" name="Freeform 167"/>
          <p:cNvSpPr>
            <a:spLocks/>
          </p:cNvSpPr>
          <p:nvPr/>
        </p:nvSpPr>
        <p:spPr bwMode="auto">
          <a:xfrm>
            <a:off x="2030413" y="2844800"/>
            <a:ext cx="280987" cy="206375"/>
          </a:xfrm>
          <a:custGeom>
            <a:avLst/>
            <a:gdLst>
              <a:gd name="T0" fmla="*/ 0 w 177"/>
              <a:gd name="T1" fmla="*/ 101600 h 130"/>
              <a:gd name="T2" fmla="*/ 4762 w 177"/>
              <a:gd name="T3" fmla="*/ 76200 h 130"/>
              <a:gd name="T4" fmla="*/ 20637 w 177"/>
              <a:gd name="T5" fmla="*/ 50800 h 130"/>
              <a:gd name="T6" fmla="*/ 42862 w 177"/>
              <a:gd name="T7" fmla="*/ 31750 h 130"/>
              <a:gd name="T8" fmla="*/ 69850 w 177"/>
              <a:gd name="T9" fmla="*/ 15875 h 130"/>
              <a:gd name="T10" fmla="*/ 104775 w 177"/>
              <a:gd name="T11" fmla="*/ 4763 h 130"/>
              <a:gd name="T12" fmla="*/ 139700 w 177"/>
              <a:gd name="T13" fmla="*/ 0 h 130"/>
              <a:gd name="T14" fmla="*/ 176212 w 177"/>
              <a:gd name="T15" fmla="*/ 4763 h 130"/>
              <a:gd name="T16" fmla="*/ 207962 w 177"/>
              <a:gd name="T17" fmla="*/ 15875 h 130"/>
              <a:gd name="T18" fmla="*/ 238125 w 177"/>
              <a:gd name="T19" fmla="*/ 31750 h 130"/>
              <a:gd name="T20" fmla="*/ 260350 w 177"/>
              <a:gd name="T21" fmla="*/ 50800 h 130"/>
              <a:gd name="T22" fmla="*/ 276225 w 177"/>
              <a:gd name="T23" fmla="*/ 76200 h 130"/>
              <a:gd name="T24" fmla="*/ 280987 w 177"/>
              <a:gd name="T25" fmla="*/ 101600 h 130"/>
              <a:gd name="T26" fmla="*/ 276225 w 177"/>
              <a:gd name="T27" fmla="*/ 130175 h 130"/>
              <a:gd name="T28" fmla="*/ 260350 w 177"/>
              <a:gd name="T29" fmla="*/ 153988 h 130"/>
              <a:gd name="T30" fmla="*/ 238125 w 177"/>
              <a:gd name="T31" fmla="*/ 174625 h 130"/>
              <a:gd name="T32" fmla="*/ 207962 w 177"/>
              <a:gd name="T33" fmla="*/ 192088 h 130"/>
              <a:gd name="T34" fmla="*/ 176212 w 177"/>
              <a:gd name="T35" fmla="*/ 201613 h 130"/>
              <a:gd name="T36" fmla="*/ 139700 w 177"/>
              <a:gd name="T37" fmla="*/ 206375 h 130"/>
              <a:gd name="T38" fmla="*/ 104775 w 177"/>
              <a:gd name="T39" fmla="*/ 201613 h 130"/>
              <a:gd name="T40" fmla="*/ 69850 w 177"/>
              <a:gd name="T41" fmla="*/ 192088 h 130"/>
              <a:gd name="T42" fmla="*/ 42862 w 177"/>
              <a:gd name="T43" fmla="*/ 174625 h 130"/>
              <a:gd name="T44" fmla="*/ 20637 w 177"/>
              <a:gd name="T45" fmla="*/ 153988 h 130"/>
              <a:gd name="T46" fmla="*/ 4762 w 177"/>
              <a:gd name="T47" fmla="*/ 130175 h 130"/>
              <a:gd name="T48" fmla="*/ 0 w 177"/>
              <a:gd name="T49" fmla="*/ 101600 h 13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7" h="130">
                <a:moveTo>
                  <a:pt x="0" y="64"/>
                </a:moveTo>
                <a:lnTo>
                  <a:pt x="3" y="48"/>
                </a:lnTo>
                <a:lnTo>
                  <a:pt x="13" y="32"/>
                </a:lnTo>
                <a:lnTo>
                  <a:pt x="27" y="20"/>
                </a:lnTo>
                <a:lnTo>
                  <a:pt x="44" y="10"/>
                </a:lnTo>
                <a:lnTo>
                  <a:pt x="66" y="3"/>
                </a:lnTo>
                <a:lnTo>
                  <a:pt x="88" y="0"/>
                </a:lnTo>
                <a:lnTo>
                  <a:pt x="111" y="3"/>
                </a:lnTo>
                <a:lnTo>
                  <a:pt x="131" y="10"/>
                </a:lnTo>
                <a:lnTo>
                  <a:pt x="150" y="20"/>
                </a:lnTo>
                <a:lnTo>
                  <a:pt x="164" y="32"/>
                </a:lnTo>
                <a:lnTo>
                  <a:pt x="174" y="48"/>
                </a:lnTo>
                <a:lnTo>
                  <a:pt x="177" y="64"/>
                </a:lnTo>
                <a:lnTo>
                  <a:pt x="174" y="82"/>
                </a:lnTo>
                <a:lnTo>
                  <a:pt x="164" y="97"/>
                </a:lnTo>
                <a:lnTo>
                  <a:pt x="150" y="110"/>
                </a:lnTo>
                <a:lnTo>
                  <a:pt x="131" y="121"/>
                </a:lnTo>
                <a:lnTo>
                  <a:pt x="111" y="127"/>
                </a:lnTo>
                <a:lnTo>
                  <a:pt x="88" y="130"/>
                </a:lnTo>
                <a:lnTo>
                  <a:pt x="66" y="127"/>
                </a:lnTo>
                <a:lnTo>
                  <a:pt x="44" y="121"/>
                </a:lnTo>
                <a:lnTo>
                  <a:pt x="27" y="110"/>
                </a:lnTo>
                <a:lnTo>
                  <a:pt x="13" y="97"/>
                </a:lnTo>
                <a:lnTo>
                  <a:pt x="3" y="82"/>
                </a:ln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743" name="Line 168"/>
          <p:cNvSpPr>
            <a:spLocks noChangeShapeType="1"/>
          </p:cNvSpPr>
          <p:nvPr/>
        </p:nvSpPr>
        <p:spPr bwMode="auto">
          <a:xfrm flipV="1">
            <a:off x="1982788" y="3082925"/>
            <a:ext cx="373062" cy="9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44" name="Line 169"/>
          <p:cNvSpPr>
            <a:spLocks noChangeShapeType="1"/>
          </p:cNvSpPr>
          <p:nvPr/>
        </p:nvSpPr>
        <p:spPr bwMode="auto">
          <a:xfrm>
            <a:off x="2170113" y="3051175"/>
            <a:ext cx="1587" cy="1349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45" name="Line 170"/>
          <p:cNvSpPr>
            <a:spLocks noChangeShapeType="1"/>
          </p:cNvSpPr>
          <p:nvPr/>
        </p:nvSpPr>
        <p:spPr bwMode="auto">
          <a:xfrm flipH="1">
            <a:off x="1982788" y="3186113"/>
            <a:ext cx="187325" cy="136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46" name="Line 171"/>
          <p:cNvSpPr>
            <a:spLocks noChangeShapeType="1"/>
          </p:cNvSpPr>
          <p:nvPr/>
        </p:nvSpPr>
        <p:spPr bwMode="auto">
          <a:xfrm>
            <a:off x="2170113" y="3186113"/>
            <a:ext cx="185737" cy="136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47" name="Rectangle 172"/>
          <p:cNvSpPr>
            <a:spLocks noChangeArrowheads="1"/>
          </p:cNvSpPr>
          <p:nvPr/>
        </p:nvSpPr>
        <p:spPr bwMode="auto">
          <a:xfrm>
            <a:off x="1884363" y="3452813"/>
            <a:ext cx="573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Cashier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24748" name="Rectangle 173"/>
          <p:cNvSpPr>
            <a:spLocks noChangeArrowheads="1"/>
          </p:cNvSpPr>
          <p:nvPr/>
        </p:nvSpPr>
        <p:spPr bwMode="auto">
          <a:xfrm>
            <a:off x="3113088" y="4378325"/>
            <a:ext cx="1489075" cy="339725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749" name="Rectangle 174"/>
          <p:cNvSpPr>
            <a:spLocks noChangeArrowheads="1"/>
          </p:cNvSpPr>
          <p:nvPr/>
        </p:nvSpPr>
        <p:spPr bwMode="auto">
          <a:xfrm>
            <a:off x="3368675" y="4475163"/>
            <a:ext cx="9699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u="sng">
                <a:solidFill>
                  <a:srgbClr val="000000"/>
                </a:solidFill>
                <a:latin typeface="Arial Narrow" pitchFamily="34" charset="0"/>
              </a:rPr>
              <a:t>:POSTApplet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24750" name="Line 175"/>
          <p:cNvSpPr>
            <a:spLocks noChangeShapeType="1"/>
          </p:cNvSpPr>
          <p:nvPr/>
        </p:nvSpPr>
        <p:spPr bwMode="auto">
          <a:xfrm>
            <a:off x="2403475" y="3186113"/>
            <a:ext cx="3968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51" name="Line 176"/>
          <p:cNvSpPr>
            <a:spLocks noChangeShapeType="1"/>
          </p:cNvSpPr>
          <p:nvPr/>
        </p:nvSpPr>
        <p:spPr bwMode="auto">
          <a:xfrm>
            <a:off x="2466975" y="3186113"/>
            <a:ext cx="3968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52" name="Line 177"/>
          <p:cNvSpPr>
            <a:spLocks noChangeShapeType="1"/>
          </p:cNvSpPr>
          <p:nvPr/>
        </p:nvSpPr>
        <p:spPr bwMode="auto">
          <a:xfrm>
            <a:off x="2532063" y="3186113"/>
            <a:ext cx="3968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53" name="Line 178"/>
          <p:cNvSpPr>
            <a:spLocks noChangeShapeType="1"/>
          </p:cNvSpPr>
          <p:nvPr/>
        </p:nvSpPr>
        <p:spPr bwMode="auto">
          <a:xfrm>
            <a:off x="2597150" y="3186113"/>
            <a:ext cx="3968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54" name="Line 179"/>
          <p:cNvSpPr>
            <a:spLocks noChangeShapeType="1"/>
          </p:cNvSpPr>
          <p:nvPr/>
        </p:nvSpPr>
        <p:spPr bwMode="auto">
          <a:xfrm>
            <a:off x="2660650" y="3186113"/>
            <a:ext cx="3968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55" name="Line 180"/>
          <p:cNvSpPr>
            <a:spLocks noChangeShapeType="1"/>
          </p:cNvSpPr>
          <p:nvPr/>
        </p:nvSpPr>
        <p:spPr bwMode="auto">
          <a:xfrm>
            <a:off x="2725738" y="3186113"/>
            <a:ext cx="3968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56" name="Line 181"/>
          <p:cNvSpPr>
            <a:spLocks noChangeShapeType="1"/>
          </p:cNvSpPr>
          <p:nvPr/>
        </p:nvSpPr>
        <p:spPr bwMode="auto">
          <a:xfrm>
            <a:off x="2789238" y="3186113"/>
            <a:ext cx="3968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57" name="Line 182"/>
          <p:cNvSpPr>
            <a:spLocks noChangeShapeType="1"/>
          </p:cNvSpPr>
          <p:nvPr/>
        </p:nvSpPr>
        <p:spPr bwMode="auto">
          <a:xfrm>
            <a:off x="2854325" y="3186113"/>
            <a:ext cx="3968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58" name="Line 183"/>
          <p:cNvSpPr>
            <a:spLocks noChangeShapeType="1"/>
          </p:cNvSpPr>
          <p:nvPr/>
        </p:nvSpPr>
        <p:spPr bwMode="auto">
          <a:xfrm>
            <a:off x="2919413" y="3186113"/>
            <a:ext cx="3968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59" name="Line 184"/>
          <p:cNvSpPr>
            <a:spLocks noChangeShapeType="1"/>
          </p:cNvSpPr>
          <p:nvPr/>
        </p:nvSpPr>
        <p:spPr bwMode="auto">
          <a:xfrm>
            <a:off x="2982913" y="3186113"/>
            <a:ext cx="3968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60" name="Line 185"/>
          <p:cNvSpPr>
            <a:spLocks noChangeShapeType="1"/>
          </p:cNvSpPr>
          <p:nvPr/>
        </p:nvSpPr>
        <p:spPr bwMode="auto">
          <a:xfrm>
            <a:off x="3048000" y="3186113"/>
            <a:ext cx="3968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61" name="Line 186"/>
          <p:cNvSpPr>
            <a:spLocks noChangeShapeType="1"/>
          </p:cNvSpPr>
          <p:nvPr/>
        </p:nvSpPr>
        <p:spPr bwMode="auto">
          <a:xfrm>
            <a:off x="3113088" y="3186113"/>
            <a:ext cx="3968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62" name="Line 187"/>
          <p:cNvSpPr>
            <a:spLocks noChangeShapeType="1"/>
          </p:cNvSpPr>
          <p:nvPr/>
        </p:nvSpPr>
        <p:spPr bwMode="auto">
          <a:xfrm>
            <a:off x="3176588" y="3186113"/>
            <a:ext cx="3968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63" name="Line 188"/>
          <p:cNvSpPr>
            <a:spLocks noChangeShapeType="1"/>
          </p:cNvSpPr>
          <p:nvPr/>
        </p:nvSpPr>
        <p:spPr bwMode="auto">
          <a:xfrm>
            <a:off x="3241675" y="3186113"/>
            <a:ext cx="3968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64" name="Line 189"/>
          <p:cNvSpPr>
            <a:spLocks noChangeShapeType="1"/>
          </p:cNvSpPr>
          <p:nvPr/>
        </p:nvSpPr>
        <p:spPr bwMode="auto">
          <a:xfrm>
            <a:off x="3306763" y="3186113"/>
            <a:ext cx="3968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65" name="Line 190"/>
          <p:cNvSpPr>
            <a:spLocks noChangeShapeType="1"/>
          </p:cNvSpPr>
          <p:nvPr/>
        </p:nvSpPr>
        <p:spPr bwMode="auto">
          <a:xfrm>
            <a:off x="3370263" y="3186113"/>
            <a:ext cx="3968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66" name="Line 191"/>
          <p:cNvSpPr>
            <a:spLocks noChangeShapeType="1"/>
          </p:cNvSpPr>
          <p:nvPr/>
        </p:nvSpPr>
        <p:spPr bwMode="auto">
          <a:xfrm>
            <a:off x="3435350" y="3186113"/>
            <a:ext cx="3968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67" name="Line 192"/>
          <p:cNvSpPr>
            <a:spLocks noChangeShapeType="1"/>
          </p:cNvSpPr>
          <p:nvPr/>
        </p:nvSpPr>
        <p:spPr bwMode="auto">
          <a:xfrm>
            <a:off x="3500438" y="3186113"/>
            <a:ext cx="3968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68" name="Line 193"/>
          <p:cNvSpPr>
            <a:spLocks noChangeShapeType="1"/>
          </p:cNvSpPr>
          <p:nvPr/>
        </p:nvSpPr>
        <p:spPr bwMode="auto">
          <a:xfrm>
            <a:off x="3563938" y="3186113"/>
            <a:ext cx="3968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69" name="Line 194"/>
          <p:cNvSpPr>
            <a:spLocks noChangeShapeType="1"/>
          </p:cNvSpPr>
          <p:nvPr/>
        </p:nvSpPr>
        <p:spPr bwMode="auto">
          <a:xfrm>
            <a:off x="3629025" y="3186113"/>
            <a:ext cx="3968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70" name="Line 195"/>
          <p:cNvSpPr>
            <a:spLocks noChangeShapeType="1"/>
          </p:cNvSpPr>
          <p:nvPr/>
        </p:nvSpPr>
        <p:spPr bwMode="auto">
          <a:xfrm>
            <a:off x="3692525" y="3186113"/>
            <a:ext cx="3968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71" name="Line 196"/>
          <p:cNvSpPr>
            <a:spLocks noChangeShapeType="1"/>
          </p:cNvSpPr>
          <p:nvPr/>
        </p:nvSpPr>
        <p:spPr bwMode="auto">
          <a:xfrm>
            <a:off x="3757613" y="3186113"/>
            <a:ext cx="3968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72" name="Line 197"/>
          <p:cNvSpPr>
            <a:spLocks noChangeShapeType="1"/>
          </p:cNvSpPr>
          <p:nvPr/>
        </p:nvSpPr>
        <p:spPr bwMode="auto">
          <a:xfrm>
            <a:off x="3822700" y="3186113"/>
            <a:ext cx="3968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73" name="Line 198"/>
          <p:cNvSpPr>
            <a:spLocks noChangeShapeType="1"/>
          </p:cNvSpPr>
          <p:nvPr/>
        </p:nvSpPr>
        <p:spPr bwMode="auto">
          <a:xfrm>
            <a:off x="3886200" y="3186113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74" name="Freeform 199"/>
          <p:cNvSpPr>
            <a:spLocks/>
          </p:cNvSpPr>
          <p:nvPr/>
        </p:nvSpPr>
        <p:spPr bwMode="auto">
          <a:xfrm>
            <a:off x="3748088" y="3133725"/>
            <a:ext cx="142875" cy="106363"/>
          </a:xfrm>
          <a:custGeom>
            <a:avLst/>
            <a:gdLst>
              <a:gd name="T0" fmla="*/ 0 w 90"/>
              <a:gd name="T1" fmla="*/ 106363 h 67"/>
              <a:gd name="T2" fmla="*/ 4763 w 90"/>
              <a:gd name="T3" fmla="*/ 100013 h 67"/>
              <a:gd name="T4" fmla="*/ 12700 w 90"/>
              <a:gd name="T5" fmla="*/ 95250 h 67"/>
              <a:gd name="T6" fmla="*/ 17463 w 90"/>
              <a:gd name="T7" fmla="*/ 88900 h 67"/>
              <a:gd name="T8" fmla="*/ 23813 w 90"/>
              <a:gd name="T9" fmla="*/ 85725 h 67"/>
              <a:gd name="T10" fmla="*/ 31750 w 90"/>
              <a:gd name="T11" fmla="*/ 80963 h 67"/>
              <a:gd name="T12" fmla="*/ 39688 w 90"/>
              <a:gd name="T13" fmla="*/ 76200 h 67"/>
              <a:gd name="T14" fmla="*/ 47625 w 90"/>
              <a:gd name="T15" fmla="*/ 73025 h 67"/>
              <a:gd name="T16" fmla="*/ 53975 w 90"/>
              <a:gd name="T17" fmla="*/ 69850 h 67"/>
              <a:gd name="T18" fmla="*/ 63500 w 90"/>
              <a:gd name="T19" fmla="*/ 65088 h 67"/>
              <a:gd name="T20" fmla="*/ 71438 w 90"/>
              <a:gd name="T21" fmla="*/ 63500 h 67"/>
              <a:gd name="T22" fmla="*/ 79375 w 90"/>
              <a:gd name="T23" fmla="*/ 60325 h 67"/>
              <a:gd name="T24" fmla="*/ 88900 w 90"/>
              <a:gd name="T25" fmla="*/ 58738 h 67"/>
              <a:gd name="T26" fmla="*/ 98425 w 90"/>
              <a:gd name="T27" fmla="*/ 57150 h 67"/>
              <a:gd name="T28" fmla="*/ 106363 w 90"/>
              <a:gd name="T29" fmla="*/ 55563 h 67"/>
              <a:gd name="T30" fmla="*/ 115888 w 90"/>
              <a:gd name="T31" fmla="*/ 52388 h 67"/>
              <a:gd name="T32" fmla="*/ 127000 w 90"/>
              <a:gd name="T33" fmla="*/ 52388 h 67"/>
              <a:gd name="T34" fmla="*/ 133350 w 90"/>
              <a:gd name="T35" fmla="*/ 52388 h 67"/>
              <a:gd name="T36" fmla="*/ 142875 w 90"/>
              <a:gd name="T37" fmla="*/ 52388 h 67"/>
              <a:gd name="T38" fmla="*/ 133350 w 90"/>
              <a:gd name="T39" fmla="*/ 50800 h 67"/>
              <a:gd name="T40" fmla="*/ 127000 w 90"/>
              <a:gd name="T41" fmla="*/ 50800 h 67"/>
              <a:gd name="T42" fmla="*/ 115888 w 90"/>
              <a:gd name="T43" fmla="*/ 50800 h 67"/>
              <a:gd name="T44" fmla="*/ 106363 w 90"/>
              <a:gd name="T45" fmla="*/ 49213 h 67"/>
              <a:gd name="T46" fmla="*/ 98425 w 90"/>
              <a:gd name="T47" fmla="*/ 47625 h 67"/>
              <a:gd name="T48" fmla="*/ 88900 w 90"/>
              <a:gd name="T49" fmla="*/ 46038 h 67"/>
              <a:gd name="T50" fmla="*/ 79375 w 90"/>
              <a:gd name="T51" fmla="*/ 44450 h 67"/>
              <a:gd name="T52" fmla="*/ 71438 w 90"/>
              <a:gd name="T53" fmla="*/ 39688 h 67"/>
              <a:gd name="T54" fmla="*/ 63500 w 90"/>
              <a:gd name="T55" fmla="*/ 38100 h 67"/>
              <a:gd name="T56" fmla="*/ 53975 w 90"/>
              <a:gd name="T57" fmla="*/ 34925 h 67"/>
              <a:gd name="T58" fmla="*/ 47625 w 90"/>
              <a:gd name="T59" fmla="*/ 31750 h 67"/>
              <a:gd name="T60" fmla="*/ 39688 w 90"/>
              <a:gd name="T61" fmla="*/ 26988 h 67"/>
              <a:gd name="T62" fmla="*/ 31750 w 90"/>
              <a:gd name="T63" fmla="*/ 23813 h 67"/>
              <a:gd name="T64" fmla="*/ 23813 w 90"/>
              <a:gd name="T65" fmla="*/ 19050 h 67"/>
              <a:gd name="T66" fmla="*/ 17463 w 90"/>
              <a:gd name="T67" fmla="*/ 14288 h 67"/>
              <a:gd name="T68" fmla="*/ 12700 w 90"/>
              <a:gd name="T69" fmla="*/ 9525 h 67"/>
              <a:gd name="T70" fmla="*/ 4763 w 90"/>
              <a:gd name="T71" fmla="*/ 4763 h 67"/>
              <a:gd name="T72" fmla="*/ 0 w 90"/>
              <a:gd name="T73" fmla="*/ 0 h 6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90" h="67">
                <a:moveTo>
                  <a:pt x="0" y="67"/>
                </a:moveTo>
                <a:lnTo>
                  <a:pt x="3" y="63"/>
                </a:lnTo>
                <a:lnTo>
                  <a:pt x="8" y="60"/>
                </a:lnTo>
                <a:lnTo>
                  <a:pt x="11" y="56"/>
                </a:lnTo>
                <a:lnTo>
                  <a:pt x="15" y="54"/>
                </a:lnTo>
                <a:lnTo>
                  <a:pt x="20" y="51"/>
                </a:lnTo>
                <a:lnTo>
                  <a:pt x="25" y="48"/>
                </a:lnTo>
                <a:lnTo>
                  <a:pt x="30" y="46"/>
                </a:lnTo>
                <a:lnTo>
                  <a:pt x="34" y="44"/>
                </a:lnTo>
                <a:lnTo>
                  <a:pt x="40" y="41"/>
                </a:lnTo>
                <a:lnTo>
                  <a:pt x="45" y="40"/>
                </a:lnTo>
                <a:lnTo>
                  <a:pt x="50" y="38"/>
                </a:lnTo>
                <a:lnTo>
                  <a:pt x="56" y="37"/>
                </a:lnTo>
                <a:lnTo>
                  <a:pt x="62" y="36"/>
                </a:lnTo>
                <a:lnTo>
                  <a:pt x="67" y="35"/>
                </a:lnTo>
                <a:lnTo>
                  <a:pt x="73" y="33"/>
                </a:lnTo>
                <a:lnTo>
                  <a:pt x="80" y="33"/>
                </a:lnTo>
                <a:lnTo>
                  <a:pt x="84" y="33"/>
                </a:lnTo>
                <a:lnTo>
                  <a:pt x="90" y="33"/>
                </a:lnTo>
                <a:lnTo>
                  <a:pt x="84" y="32"/>
                </a:lnTo>
                <a:lnTo>
                  <a:pt x="80" y="32"/>
                </a:lnTo>
                <a:lnTo>
                  <a:pt x="73" y="32"/>
                </a:lnTo>
                <a:lnTo>
                  <a:pt x="67" y="31"/>
                </a:lnTo>
                <a:lnTo>
                  <a:pt x="62" y="30"/>
                </a:lnTo>
                <a:lnTo>
                  <a:pt x="56" y="29"/>
                </a:lnTo>
                <a:lnTo>
                  <a:pt x="50" y="28"/>
                </a:lnTo>
                <a:lnTo>
                  <a:pt x="45" y="25"/>
                </a:lnTo>
                <a:lnTo>
                  <a:pt x="40" y="24"/>
                </a:lnTo>
                <a:lnTo>
                  <a:pt x="34" y="22"/>
                </a:lnTo>
                <a:lnTo>
                  <a:pt x="30" y="20"/>
                </a:lnTo>
                <a:lnTo>
                  <a:pt x="25" y="17"/>
                </a:lnTo>
                <a:lnTo>
                  <a:pt x="20" y="15"/>
                </a:lnTo>
                <a:lnTo>
                  <a:pt x="15" y="12"/>
                </a:lnTo>
                <a:lnTo>
                  <a:pt x="11" y="9"/>
                </a:lnTo>
                <a:lnTo>
                  <a:pt x="8" y="6"/>
                </a:lnTo>
                <a:lnTo>
                  <a:pt x="3" y="3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75" name="Rectangle 200"/>
          <p:cNvSpPr>
            <a:spLocks noChangeArrowheads="1"/>
          </p:cNvSpPr>
          <p:nvPr/>
        </p:nvSpPr>
        <p:spPr bwMode="auto">
          <a:xfrm>
            <a:off x="2601913" y="2994025"/>
            <a:ext cx="1090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presses button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24776" name="Freeform 201"/>
          <p:cNvSpPr>
            <a:spLocks/>
          </p:cNvSpPr>
          <p:nvPr/>
        </p:nvSpPr>
        <p:spPr bwMode="auto">
          <a:xfrm>
            <a:off x="3857625" y="3459163"/>
            <a:ext cx="1588" cy="919162"/>
          </a:xfrm>
          <a:custGeom>
            <a:avLst/>
            <a:gdLst>
              <a:gd name="T0" fmla="*/ 0 w 1588"/>
              <a:gd name="T1" fmla="*/ 0 h 579"/>
              <a:gd name="T2" fmla="*/ 0 w 1588"/>
              <a:gd name="T3" fmla="*/ 458787 h 579"/>
              <a:gd name="T4" fmla="*/ 0 w 1588"/>
              <a:gd name="T5" fmla="*/ 919162 h 5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579">
                <a:moveTo>
                  <a:pt x="0" y="0"/>
                </a:moveTo>
                <a:lnTo>
                  <a:pt x="0" y="289"/>
                </a:lnTo>
                <a:lnTo>
                  <a:pt x="0" y="579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77" name="Rectangle 202"/>
          <p:cNvSpPr>
            <a:spLocks noChangeArrowheads="1"/>
          </p:cNvSpPr>
          <p:nvPr/>
        </p:nvSpPr>
        <p:spPr bwMode="auto">
          <a:xfrm>
            <a:off x="4078288" y="3871913"/>
            <a:ext cx="10144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onEnterItem()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24778" name="Freeform 203"/>
          <p:cNvSpPr>
            <a:spLocks/>
          </p:cNvSpPr>
          <p:nvPr/>
        </p:nvSpPr>
        <p:spPr bwMode="auto">
          <a:xfrm>
            <a:off x="3857625" y="4718050"/>
            <a:ext cx="1588" cy="1465263"/>
          </a:xfrm>
          <a:custGeom>
            <a:avLst/>
            <a:gdLst>
              <a:gd name="T0" fmla="*/ 0 w 1588"/>
              <a:gd name="T1" fmla="*/ 0 h 923"/>
              <a:gd name="T2" fmla="*/ 0 w 1588"/>
              <a:gd name="T3" fmla="*/ 731838 h 923"/>
              <a:gd name="T4" fmla="*/ 0 w 1588"/>
              <a:gd name="T5" fmla="*/ 1465263 h 9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923">
                <a:moveTo>
                  <a:pt x="0" y="0"/>
                </a:moveTo>
                <a:lnTo>
                  <a:pt x="0" y="461"/>
                </a:lnTo>
                <a:lnTo>
                  <a:pt x="0" y="923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79" name="Rectangle 204"/>
          <p:cNvSpPr>
            <a:spLocks noChangeArrowheads="1"/>
          </p:cNvSpPr>
          <p:nvPr/>
        </p:nvSpPr>
        <p:spPr bwMode="auto">
          <a:xfrm>
            <a:off x="3983038" y="5097463"/>
            <a:ext cx="15779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1: enterItem(upc, qty)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24780" name="Rectangle 206"/>
          <p:cNvSpPr>
            <a:spLocks noChangeArrowheads="1"/>
          </p:cNvSpPr>
          <p:nvPr/>
        </p:nvSpPr>
        <p:spPr bwMode="auto">
          <a:xfrm>
            <a:off x="6973888" y="6183313"/>
            <a:ext cx="1301750" cy="339725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781" name="Rectangle 207"/>
          <p:cNvSpPr>
            <a:spLocks noChangeArrowheads="1"/>
          </p:cNvSpPr>
          <p:nvPr/>
        </p:nvSpPr>
        <p:spPr bwMode="auto">
          <a:xfrm>
            <a:off x="7435850" y="6278563"/>
            <a:ext cx="377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u="sng">
                <a:solidFill>
                  <a:srgbClr val="000000"/>
                </a:solidFill>
                <a:latin typeface="Arial Narrow" pitchFamily="34" charset="0"/>
              </a:rPr>
              <a:t>:Sale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24782" name="Freeform 208"/>
          <p:cNvSpPr>
            <a:spLocks/>
          </p:cNvSpPr>
          <p:nvPr/>
        </p:nvSpPr>
        <p:spPr bwMode="auto">
          <a:xfrm>
            <a:off x="4602163" y="6351588"/>
            <a:ext cx="2371725" cy="1587"/>
          </a:xfrm>
          <a:custGeom>
            <a:avLst/>
            <a:gdLst>
              <a:gd name="T0" fmla="*/ 0 w 1494"/>
              <a:gd name="T1" fmla="*/ 0 h 1587"/>
              <a:gd name="T2" fmla="*/ 1185863 w 1494"/>
              <a:gd name="T3" fmla="*/ 0 h 1587"/>
              <a:gd name="T4" fmla="*/ 2371725 w 1494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94" h="1587">
                <a:moveTo>
                  <a:pt x="0" y="0"/>
                </a:moveTo>
                <a:lnTo>
                  <a:pt x="747" y="0"/>
                </a:lnTo>
                <a:lnTo>
                  <a:pt x="1494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83" name="Rectangle 209"/>
          <p:cNvSpPr>
            <a:spLocks noChangeArrowheads="1"/>
          </p:cNvSpPr>
          <p:nvPr/>
        </p:nvSpPr>
        <p:spPr bwMode="auto">
          <a:xfrm>
            <a:off x="4800600" y="6477000"/>
            <a:ext cx="2057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1.1: makeLineItem(upc, qty)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24784" name="Line 210"/>
          <p:cNvSpPr>
            <a:spLocks noChangeShapeType="1"/>
          </p:cNvSpPr>
          <p:nvPr/>
        </p:nvSpPr>
        <p:spPr bwMode="auto">
          <a:xfrm>
            <a:off x="1762125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85" name="Line 211"/>
          <p:cNvSpPr>
            <a:spLocks noChangeShapeType="1"/>
          </p:cNvSpPr>
          <p:nvPr/>
        </p:nvSpPr>
        <p:spPr bwMode="auto">
          <a:xfrm>
            <a:off x="1911350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86" name="Line 212"/>
          <p:cNvSpPr>
            <a:spLocks noChangeShapeType="1"/>
          </p:cNvSpPr>
          <p:nvPr/>
        </p:nvSpPr>
        <p:spPr bwMode="auto">
          <a:xfrm>
            <a:off x="2060575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87" name="Line 213"/>
          <p:cNvSpPr>
            <a:spLocks noChangeShapeType="1"/>
          </p:cNvSpPr>
          <p:nvPr/>
        </p:nvSpPr>
        <p:spPr bwMode="auto">
          <a:xfrm>
            <a:off x="2209800" y="5568950"/>
            <a:ext cx="23813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88" name="Line 214"/>
          <p:cNvSpPr>
            <a:spLocks noChangeShapeType="1"/>
          </p:cNvSpPr>
          <p:nvPr/>
        </p:nvSpPr>
        <p:spPr bwMode="auto">
          <a:xfrm>
            <a:off x="2359025" y="5568950"/>
            <a:ext cx="23813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89" name="Line 215"/>
          <p:cNvSpPr>
            <a:spLocks noChangeShapeType="1"/>
          </p:cNvSpPr>
          <p:nvPr/>
        </p:nvSpPr>
        <p:spPr bwMode="auto">
          <a:xfrm>
            <a:off x="2506663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90" name="Line 216"/>
          <p:cNvSpPr>
            <a:spLocks noChangeShapeType="1"/>
          </p:cNvSpPr>
          <p:nvPr/>
        </p:nvSpPr>
        <p:spPr bwMode="auto">
          <a:xfrm>
            <a:off x="2655888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91" name="Line 217"/>
          <p:cNvSpPr>
            <a:spLocks noChangeShapeType="1"/>
          </p:cNvSpPr>
          <p:nvPr/>
        </p:nvSpPr>
        <p:spPr bwMode="auto">
          <a:xfrm>
            <a:off x="2805113" y="5568950"/>
            <a:ext cx="23812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92" name="Line 218"/>
          <p:cNvSpPr>
            <a:spLocks noChangeShapeType="1"/>
          </p:cNvSpPr>
          <p:nvPr/>
        </p:nvSpPr>
        <p:spPr bwMode="auto">
          <a:xfrm>
            <a:off x="2954338" y="5568950"/>
            <a:ext cx="23812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93" name="Line 219"/>
          <p:cNvSpPr>
            <a:spLocks noChangeShapeType="1"/>
          </p:cNvSpPr>
          <p:nvPr/>
        </p:nvSpPr>
        <p:spPr bwMode="auto">
          <a:xfrm>
            <a:off x="3101975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94" name="Line 220"/>
          <p:cNvSpPr>
            <a:spLocks noChangeShapeType="1"/>
          </p:cNvSpPr>
          <p:nvPr/>
        </p:nvSpPr>
        <p:spPr bwMode="auto">
          <a:xfrm>
            <a:off x="3251200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95" name="Line 221"/>
          <p:cNvSpPr>
            <a:spLocks noChangeShapeType="1"/>
          </p:cNvSpPr>
          <p:nvPr/>
        </p:nvSpPr>
        <p:spPr bwMode="auto">
          <a:xfrm>
            <a:off x="3400425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96" name="Line 222"/>
          <p:cNvSpPr>
            <a:spLocks noChangeShapeType="1"/>
          </p:cNvSpPr>
          <p:nvPr/>
        </p:nvSpPr>
        <p:spPr bwMode="auto">
          <a:xfrm>
            <a:off x="3549650" y="5568950"/>
            <a:ext cx="23813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97" name="Line 223"/>
          <p:cNvSpPr>
            <a:spLocks noChangeShapeType="1"/>
          </p:cNvSpPr>
          <p:nvPr/>
        </p:nvSpPr>
        <p:spPr bwMode="auto">
          <a:xfrm>
            <a:off x="3698875" y="5568950"/>
            <a:ext cx="23813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98" name="Line 224"/>
          <p:cNvSpPr>
            <a:spLocks noChangeShapeType="1"/>
          </p:cNvSpPr>
          <p:nvPr/>
        </p:nvSpPr>
        <p:spPr bwMode="auto">
          <a:xfrm>
            <a:off x="3846513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799" name="Line 225"/>
          <p:cNvSpPr>
            <a:spLocks noChangeShapeType="1"/>
          </p:cNvSpPr>
          <p:nvPr/>
        </p:nvSpPr>
        <p:spPr bwMode="auto">
          <a:xfrm>
            <a:off x="3995738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00" name="Line 226"/>
          <p:cNvSpPr>
            <a:spLocks noChangeShapeType="1"/>
          </p:cNvSpPr>
          <p:nvPr/>
        </p:nvSpPr>
        <p:spPr bwMode="auto">
          <a:xfrm>
            <a:off x="4144963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01" name="Line 227"/>
          <p:cNvSpPr>
            <a:spLocks noChangeShapeType="1"/>
          </p:cNvSpPr>
          <p:nvPr/>
        </p:nvSpPr>
        <p:spPr bwMode="auto">
          <a:xfrm>
            <a:off x="4294188" y="5568950"/>
            <a:ext cx="23812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02" name="Line 228"/>
          <p:cNvSpPr>
            <a:spLocks noChangeShapeType="1"/>
          </p:cNvSpPr>
          <p:nvPr/>
        </p:nvSpPr>
        <p:spPr bwMode="auto">
          <a:xfrm>
            <a:off x="4441825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03" name="Line 229"/>
          <p:cNvSpPr>
            <a:spLocks noChangeShapeType="1"/>
          </p:cNvSpPr>
          <p:nvPr/>
        </p:nvSpPr>
        <p:spPr bwMode="auto">
          <a:xfrm>
            <a:off x="4591050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04" name="Line 230"/>
          <p:cNvSpPr>
            <a:spLocks noChangeShapeType="1"/>
          </p:cNvSpPr>
          <p:nvPr/>
        </p:nvSpPr>
        <p:spPr bwMode="auto">
          <a:xfrm>
            <a:off x="4740275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05" name="Line 231"/>
          <p:cNvSpPr>
            <a:spLocks noChangeShapeType="1"/>
          </p:cNvSpPr>
          <p:nvPr/>
        </p:nvSpPr>
        <p:spPr bwMode="auto">
          <a:xfrm>
            <a:off x="4889500" y="5568950"/>
            <a:ext cx="23813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06" name="Line 232"/>
          <p:cNvSpPr>
            <a:spLocks noChangeShapeType="1"/>
          </p:cNvSpPr>
          <p:nvPr/>
        </p:nvSpPr>
        <p:spPr bwMode="auto">
          <a:xfrm>
            <a:off x="5038725" y="5568950"/>
            <a:ext cx="23813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07" name="Line 233"/>
          <p:cNvSpPr>
            <a:spLocks noChangeShapeType="1"/>
          </p:cNvSpPr>
          <p:nvPr/>
        </p:nvSpPr>
        <p:spPr bwMode="auto">
          <a:xfrm>
            <a:off x="5186363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08" name="Line 234"/>
          <p:cNvSpPr>
            <a:spLocks noChangeShapeType="1"/>
          </p:cNvSpPr>
          <p:nvPr/>
        </p:nvSpPr>
        <p:spPr bwMode="auto">
          <a:xfrm>
            <a:off x="5335588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09" name="Line 235"/>
          <p:cNvSpPr>
            <a:spLocks noChangeShapeType="1"/>
          </p:cNvSpPr>
          <p:nvPr/>
        </p:nvSpPr>
        <p:spPr bwMode="auto">
          <a:xfrm>
            <a:off x="5484813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10" name="Line 236"/>
          <p:cNvSpPr>
            <a:spLocks noChangeShapeType="1"/>
          </p:cNvSpPr>
          <p:nvPr/>
        </p:nvSpPr>
        <p:spPr bwMode="auto">
          <a:xfrm>
            <a:off x="5634038" y="5568950"/>
            <a:ext cx="23812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11" name="Line 237"/>
          <p:cNvSpPr>
            <a:spLocks noChangeShapeType="1"/>
          </p:cNvSpPr>
          <p:nvPr/>
        </p:nvSpPr>
        <p:spPr bwMode="auto">
          <a:xfrm>
            <a:off x="5783263" y="5568950"/>
            <a:ext cx="23812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12" name="Line 238"/>
          <p:cNvSpPr>
            <a:spLocks noChangeShapeType="1"/>
          </p:cNvSpPr>
          <p:nvPr/>
        </p:nvSpPr>
        <p:spPr bwMode="auto">
          <a:xfrm>
            <a:off x="5930900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13" name="Line 239"/>
          <p:cNvSpPr>
            <a:spLocks noChangeShapeType="1"/>
          </p:cNvSpPr>
          <p:nvPr/>
        </p:nvSpPr>
        <p:spPr bwMode="auto">
          <a:xfrm>
            <a:off x="6080125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14" name="Line 240"/>
          <p:cNvSpPr>
            <a:spLocks noChangeShapeType="1"/>
          </p:cNvSpPr>
          <p:nvPr/>
        </p:nvSpPr>
        <p:spPr bwMode="auto">
          <a:xfrm>
            <a:off x="6229350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15" name="Line 241"/>
          <p:cNvSpPr>
            <a:spLocks noChangeShapeType="1"/>
          </p:cNvSpPr>
          <p:nvPr/>
        </p:nvSpPr>
        <p:spPr bwMode="auto">
          <a:xfrm>
            <a:off x="6378575" y="5568950"/>
            <a:ext cx="23813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16" name="Line 242"/>
          <p:cNvSpPr>
            <a:spLocks noChangeShapeType="1"/>
          </p:cNvSpPr>
          <p:nvPr/>
        </p:nvSpPr>
        <p:spPr bwMode="auto">
          <a:xfrm>
            <a:off x="6526213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17" name="Line 243"/>
          <p:cNvSpPr>
            <a:spLocks noChangeShapeType="1"/>
          </p:cNvSpPr>
          <p:nvPr/>
        </p:nvSpPr>
        <p:spPr bwMode="auto">
          <a:xfrm>
            <a:off x="6675438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18" name="Line 244"/>
          <p:cNvSpPr>
            <a:spLocks noChangeShapeType="1"/>
          </p:cNvSpPr>
          <p:nvPr/>
        </p:nvSpPr>
        <p:spPr bwMode="auto">
          <a:xfrm>
            <a:off x="6824663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19" name="Line 245"/>
          <p:cNvSpPr>
            <a:spLocks noChangeShapeType="1"/>
          </p:cNvSpPr>
          <p:nvPr/>
        </p:nvSpPr>
        <p:spPr bwMode="auto">
          <a:xfrm>
            <a:off x="6973888" y="5568950"/>
            <a:ext cx="23812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20" name="Line 246"/>
          <p:cNvSpPr>
            <a:spLocks noChangeShapeType="1"/>
          </p:cNvSpPr>
          <p:nvPr/>
        </p:nvSpPr>
        <p:spPr bwMode="auto">
          <a:xfrm>
            <a:off x="7123113" y="5568950"/>
            <a:ext cx="23812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21" name="Line 247"/>
          <p:cNvSpPr>
            <a:spLocks noChangeShapeType="1"/>
          </p:cNvSpPr>
          <p:nvPr/>
        </p:nvSpPr>
        <p:spPr bwMode="auto">
          <a:xfrm>
            <a:off x="7270750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22" name="Line 248"/>
          <p:cNvSpPr>
            <a:spLocks noChangeShapeType="1"/>
          </p:cNvSpPr>
          <p:nvPr/>
        </p:nvSpPr>
        <p:spPr bwMode="auto">
          <a:xfrm>
            <a:off x="7419975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23" name="Line 249"/>
          <p:cNvSpPr>
            <a:spLocks noChangeShapeType="1"/>
          </p:cNvSpPr>
          <p:nvPr/>
        </p:nvSpPr>
        <p:spPr bwMode="auto">
          <a:xfrm>
            <a:off x="7569200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24" name="Line 250"/>
          <p:cNvSpPr>
            <a:spLocks noChangeShapeType="1"/>
          </p:cNvSpPr>
          <p:nvPr/>
        </p:nvSpPr>
        <p:spPr bwMode="auto">
          <a:xfrm>
            <a:off x="7718425" y="5568950"/>
            <a:ext cx="23813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25" name="Line 251"/>
          <p:cNvSpPr>
            <a:spLocks noChangeShapeType="1"/>
          </p:cNvSpPr>
          <p:nvPr/>
        </p:nvSpPr>
        <p:spPr bwMode="auto">
          <a:xfrm>
            <a:off x="7867650" y="5568950"/>
            <a:ext cx="23813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26" name="Line 252"/>
          <p:cNvSpPr>
            <a:spLocks noChangeShapeType="1"/>
          </p:cNvSpPr>
          <p:nvPr/>
        </p:nvSpPr>
        <p:spPr bwMode="auto">
          <a:xfrm>
            <a:off x="8015288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27" name="Line 253"/>
          <p:cNvSpPr>
            <a:spLocks noChangeShapeType="1"/>
          </p:cNvSpPr>
          <p:nvPr/>
        </p:nvSpPr>
        <p:spPr bwMode="auto">
          <a:xfrm>
            <a:off x="8164513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28" name="Line 254"/>
          <p:cNvSpPr>
            <a:spLocks noChangeShapeType="1"/>
          </p:cNvSpPr>
          <p:nvPr/>
        </p:nvSpPr>
        <p:spPr bwMode="auto">
          <a:xfrm>
            <a:off x="8313738" y="5568950"/>
            <a:ext cx="254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29" name="Rectangle 255"/>
          <p:cNvSpPr>
            <a:spLocks noChangeArrowheads="1"/>
          </p:cNvSpPr>
          <p:nvPr/>
        </p:nvSpPr>
        <p:spPr bwMode="auto">
          <a:xfrm>
            <a:off x="928688" y="4364038"/>
            <a:ext cx="149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 Narrow" pitchFamily="34" charset="0"/>
              </a:rPr>
              <a:t>Presentation Layer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24830" name="Rectangle 256"/>
          <p:cNvSpPr>
            <a:spLocks noChangeArrowheads="1"/>
          </p:cNvSpPr>
          <p:nvPr/>
        </p:nvSpPr>
        <p:spPr bwMode="auto">
          <a:xfrm>
            <a:off x="1223963" y="4545013"/>
            <a:ext cx="10144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 Narrow" pitchFamily="34" charset="0"/>
              </a:rPr>
              <a:t>(Java applet)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24831" name="Rectangle 257"/>
          <p:cNvSpPr>
            <a:spLocks noChangeArrowheads="1"/>
          </p:cNvSpPr>
          <p:nvPr/>
        </p:nvSpPr>
        <p:spPr bwMode="auto">
          <a:xfrm>
            <a:off x="1081088" y="6224588"/>
            <a:ext cx="1098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 Narrow" pitchFamily="34" charset="0"/>
              </a:rPr>
              <a:t>Domain Layer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24832" name="Line 258"/>
          <p:cNvSpPr>
            <a:spLocks noChangeShapeType="1"/>
          </p:cNvSpPr>
          <p:nvPr/>
        </p:nvSpPr>
        <p:spPr bwMode="auto">
          <a:xfrm>
            <a:off x="5716588" y="6442075"/>
            <a:ext cx="1841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33" name="Freeform 259"/>
          <p:cNvSpPr>
            <a:spLocks/>
          </p:cNvSpPr>
          <p:nvPr/>
        </p:nvSpPr>
        <p:spPr bwMode="auto">
          <a:xfrm>
            <a:off x="5891213" y="6416675"/>
            <a:ext cx="103187" cy="50800"/>
          </a:xfrm>
          <a:custGeom>
            <a:avLst/>
            <a:gdLst>
              <a:gd name="T0" fmla="*/ 0 w 65"/>
              <a:gd name="T1" fmla="*/ 50800 h 32"/>
              <a:gd name="T2" fmla="*/ 103187 w 65"/>
              <a:gd name="T3" fmla="*/ 25400 h 32"/>
              <a:gd name="T4" fmla="*/ 0 w 65"/>
              <a:gd name="T5" fmla="*/ 0 h 32"/>
              <a:gd name="T6" fmla="*/ 0 w 65"/>
              <a:gd name="T7" fmla="*/ 50800 h 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" h="32">
                <a:moveTo>
                  <a:pt x="0" y="32"/>
                </a:moveTo>
                <a:lnTo>
                  <a:pt x="65" y="16"/>
                </a:lnTo>
                <a:lnTo>
                  <a:pt x="0" y="0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34" name="Rectangle 260"/>
          <p:cNvSpPr>
            <a:spLocks noChangeArrowheads="1"/>
          </p:cNvSpPr>
          <p:nvPr/>
        </p:nvSpPr>
        <p:spPr bwMode="auto">
          <a:xfrm>
            <a:off x="6229350" y="4276725"/>
            <a:ext cx="2233613" cy="339725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835" name="Rectangle 261"/>
          <p:cNvSpPr>
            <a:spLocks noChangeArrowheads="1"/>
          </p:cNvSpPr>
          <p:nvPr/>
        </p:nvSpPr>
        <p:spPr bwMode="auto">
          <a:xfrm>
            <a:off x="6310313" y="4371975"/>
            <a:ext cx="1701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system event message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24836" name="Freeform 262"/>
          <p:cNvSpPr>
            <a:spLocks/>
          </p:cNvSpPr>
          <p:nvPr/>
        </p:nvSpPr>
        <p:spPr bwMode="auto">
          <a:xfrm>
            <a:off x="8253413" y="4276725"/>
            <a:ext cx="209550" cy="152400"/>
          </a:xfrm>
          <a:custGeom>
            <a:avLst/>
            <a:gdLst>
              <a:gd name="T0" fmla="*/ 0 w 132"/>
              <a:gd name="T1" fmla="*/ 0 h 96"/>
              <a:gd name="T2" fmla="*/ 209550 w 132"/>
              <a:gd name="T3" fmla="*/ 152400 h 96"/>
              <a:gd name="T4" fmla="*/ 209550 w 132"/>
              <a:gd name="T5" fmla="*/ 0 h 96"/>
              <a:gd name="T6" fmla="*/ 0 w 132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2" h="96">
                <a:moveTo>
                  <a:pt x="0" y="0"/>
                </a:moveTo>
                <a:lnTo>
                  <a:pt x="132" y="96"/>
                </a:lnTo>
                <a:lnTo>
                  <a:pt x="1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837" name="Freeform 263"/>
          <p:cNvSpPr>
            <a:spLocks/>
          </p:cNvSpPr>
          <p:nvPr/>
        </p:nvSpPr>
        <p:spPr bwMode="auto">
          <a:xfrm>
            <a:off x="8253413" y="4276725"/>
            <a:ext cx="209550" cy="152400"/>
          </a:xfrm>
          <a:custGeom>
            <a:avLst/>
            <a:gdLst>
              <a:gd name="T0" fmla="*/ 209550 w 132"/>
              <a:gd name="T1" fmla="*/ 152400 h 96"/>
              <a:gd name="T2" fmla="*/ 0 w 132"/>
              <a:gd name="T3" fmla="*/ 0 h 96"/>
              <a:gd name="T4" fmla="*/ 0 w 132"/>
              <a:gd name="T5" fmla="*/ 152400 h 96"/>
              <a:gd name="T6" fmla="*/ 209550 w 132"/>
              <a:gd name="T7" fmla="*/ 152400 h 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2" h="96">
                <a:moveTo>
                  <a:pt x="132" y="96"/>
                </a:moveTo>
                <a:lnTo>
                  <a:pt x="0" y="0"/>
                </a:lnTo>
                <a:lnTo>
                  <a:pt x="0" y="96"/>
                </a:lnTo>
                <a:lnTo>
                  <a:pt x="132" y="96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838" name="Line 264"/>
          <p:cNvSpPr>
            <a:spLocks noChangeShapeType="1"/>
          </p:cNvSpPr>
          <p:nvPr/>
        </p:nvSpPr>
        <p:spPr bwMode="auto">
          <a:xfrm>
            <a:off x="5203825" y="3867150"/>
            <a:ext cx="1588" cy="1349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39" name="Freeform 265"/>
          <p:cNvSpPr>
            <a:spLocks/>
          </p:cNvSpPr>
          <p:nvPr/>
        </p:nvSpPr>
        <p:spPr bwMode="auto">
          <a:xfrm>
            <a:off x="5168900" y="3994150"/>
            <a:ext cx="69850" cy="76200"/>
          </a:xfrm>
          <a:custGeom>
            <a:avLst/>
            <a:gdLst>
              <a:gd name="T0" fmla="*/ 0 w 44"/>
              <a:gd name="T1" fmla="*/ 0 h 48"/>
              <a:gd name="T2" fmla="*/ 34925 w 44"/>
              <a:gd name="T3" fmla="*/ 76200 h 48"/>
              <a:gd name="T4" fmla="*/ 69850 w 44"/>
              <a:gd name="T5" fmla="*/ 0 h 48"/>
              <a:gd name="T6" fmla="*/ 0 w 4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" h="48">
                <a:moveTo>
                  <a:pt x="0" y="0"/>
                </a:moveTo>
                <a:lnTo>
                  <a:pt x="22" y="48"/>
                </a:lnTo>
                <a:lnTo>
                  <a:pt x="4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40" name="Line 266"/>
          <p:cNvSpPr>
            <a:spLocks noChangeShapeType="1"/>
          </p:cNvSpPr>
          <p:nvPr/>
        </p:nvSpPr>
        <p:spPr bwMode="auto">
          <a:xfrm>
            <a:off x="5670550" y="5092700"/>
            <a:ext cx="1588" cy="1349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41" name="Freeform 267"/>
          <p:cNvSpPr>
            <a:spLocks/>
          </p:cNvSpPr>
          <p:nvPr/>
        </p:nvSpPr>
        <p:spPr bwMode="auto">
          <a:xfrm>
            <a:off x="5635625" y="5219700"/>
            <a:ext cx="69850" cy="76200"/>
          </a:xfrm>
          <a:custGeom>
            <a:avLst/>
            <a:gdLst>
              <a:gd name="T0" fmla="*/ 0 w 44"/>
              <a:gd name="T1" fmla="*/ 0 h 48"/>
              <a:gd name="T2" fmla="*/ 34925 w 44"/>
              <a:gd name="T3" fmla="*/ 76200 h 48"/>
              <a:gd name="T4" fmla="*/ 69850 w 44"/>
              <a:gd name="T5" fmla="*/ 0 h 48"/>
              <a:gd name="T6" fmla="*/ 0 w 4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" h="48">
                <a:moveTo>
                  <a:pt x="0" y="0"/>
                </a:moveTo>
                <a:lnTo>
                  <a:pt x="22" y="48"/>
                </a:lnTo>
                <a:lnTo>
                  <a:pt x="4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842" name="Rectangle 268"/>
          <p:cNvSpPr>
            <a:spLocks noChangeArrowheads="1"/>
          </p:cNvSpPr>
          <p:nvPr/>
        </p:nvSpPr>
        <p:spPr bwMode="auto">
          <a:xfrm>
            <a:off x="6229350" y="5638800"/>
            <a:ext cx="1393825" cy="304800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843" name="Rectangle 269"/>
          <p:cNvSpPr>
            <a:spLocks noChangeArrowheads="1"/>
          </p:cNvSpPr>
          <p:nvPr/>
        </p:nvSpPr>
        <p:spPr bwMode="auto">
          <a:xfrm>
            <a:off x="6310313" y="5716588"/>
            <a:ext cx="682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controller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24844" name="Freeform 270"/>
          <p:cNvSpPr>
            <a:spLocks/>
          </p:cNvSpPr>
          <p:nvPr/>
        </p:nvSpPr>
        <p:spPr bwMode="auto">
          <a:xfrm>
            <a:off x="7415213" y="5638800"/>
            <a:ext cx="207962" cy="152400"/>
          </a:xfrm>
          <a:custGeom>
            <a:avLst/>
            <a:gdLst>
              <a:gd name="T0" fmla="*/ 0 w 131"/>
              <a:gd name="T1" fmla="*/ 0 h 96"/>
              <a:gd name="T2" fmla="*/ 207962 w 131"/>
              <a:gd name="T3" fmla="*/ 152400 h 96"/>
              <a:gd name="T4" fmla="*/ 207962 w 131"/>
              <a:gd name="T5" fmla="*/ 0 h 96"/>
              <a:gd name="T6" fmla="*/ 0 w 131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1" h="96">
                <a:moveTo>
                  <a:pt x="0" y="0"/>
                </a:moveTo>
                <a:lnTo>
                  <a:pt x="131" y="96"/>
                </a:lnTo>
                <a:lnTo>
                  <a:pt x="13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845" name="Freeform 271"/>
          <p:cNvSpPr>
            <a:spLocks/>
          </p:cNvSpPr>
          <p:nvPr/>
        </p:nvSpPr>
        <p:spPr bwMode="auto">
          <a:xfrm>
            <a:off x="7415213" y="5638800"/>
            <a:ext cx="207962" cy="152400"/>
          </a:xfrm>
          <a:custGeom>
            <a:avLst/>
            <a:gdLst>
              <a:gd name="T0" fmla="*/ 207962 w 131"/>
              <a:gd name="T1" fmla="*/ 152400 h 96"/>
              <a:gd name="T2" fmla="*/ 0 w 131"/>
              <a:gd name="T3" fmla="*/ 0 h 96"/>
              <a:gd name="T4" fmla="*/ 0 w 131"/>
              <a:gd name="T5" fmla="*/ 152400 h 96"/>
              <a:gd name="T6" fmla="*/ 207962 w 131"/>
              <a:gd name="T7" fmla="*/ 152400 h 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1" h="96">
                <a:moveTo>
                  <a:pt x="131" y="96"/>
                </a:moveTo>
                <a:lnTo>
                  <a:pt x="0" y="0"/>
                </a:lnTo>
                <a:lnTo>
                  <a:pt x="0" y="96"/>
                </a:lnTo>
                <a:lnTo>
                  <a:pt x="131" y="96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91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Case Study: Point-of-sale</a:t>
            </a:r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2400" cy="5105400"/>
          </a:xfrm>
        </p:spPr>
        <p:txBody>
          <a:bodyPr/>
          <a:lstStyle/>
          <a:p>
            <a:r>
              <a:rPr lang="en-US" sz="2000" dirty="0" smtClean="0"/>
              <a:t>Function Categories:</a:t>
            </a:r>
          </a:p>
          <a:p>
            <a:pPr lvl="1"/>
            <a:r>
              <a:rPr lang="en-US" sz="2000" dirty="0" smtClean="0"/>
              <a:t>Functions should be categorized in order to prioritize them and identify those that might otherwise be taken for granted. Categories include:</a:t>
            </a:r>
          </a:p>
          <a:p>
            <a:pPr lvl="2"/>
            <a:r>
              <a:rPr lang="en-US" sz="2000" dirty="0" smtClean="0"/>
              <a:t>Evident: Should perform, and user should be cognizant that it is performed.</a:t>
            </a:r>
          </a:p>
          <a:p>
            <a:pPr lvl="2"/>
            <a:r>
              <a:rPr lang="en-US" sz="2000" dirty="0" smtClean="0"/>
              <a:t>Hidden: Should perform, but not be visible to users. This is true of many underlying technical services, such as save information in a persistent storage mechanism.</a:t>
            </a:r>
          </a:p>
          <a:p>
            <a:pPr lvl="2"/>
            <a:r>
              <a:rPr lang="en-US" sz="2000" dirty="0" smtClean="0"/>
              <a:t>Frill: Optional; adding it does not significantly affect cost or other functions.</a:t>
            </a:r>
          </a:p>
        </p:txBody>
      </p:sp>
    </p:spTree>
    <p:extLst>
      <p:ext uri="{BB962C8B-B14F-4D97-AF65-F5344CB8AC3E}">
        <p14:creationId xmlns:p14="http://schemas.microsoft.com/office/powerpoint/2010/main" val="7705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Design phase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876800"/>
          </a:xfrm>
        </p:spPr>
        <p:txBody>
          <a:bodyPr/>
          <a:lstStyle/>
          <a:p>
            <a:r>
              <a:rPr lang="en-US" smtClean="0"/>
              <a:t>Designing a solution - Making a New Sale	</a:t>
            </a:r>
            <a:endParaRPr lang="en-US" sz="1800" smtClean="0"/>
          </a:p>
          <a:p>
            <a:pPr lvl="2"/>
            <a:endParaRPr lang="en-US" sz="1600" smtClean="0"/>
          </a:p>
          <a:p>
            <a:pPr lvl="2"/>
            <a:endParaRPr lang="en-US" sz="1600" smtClean="0"/>
          </a:p>
          <a:p>
            <a:pPr lvl="2"/>
            <a:endParaRPr lang="en-US" sz="1600" smtClean="0"/>
          </a:p>
          <a:p>
            <a:pPr lvl="2"/>
            <a:endParaRPr lang="en-US" sz="1600" smtClean="0"/>
          </a:p>
          <a:p>
            <a:pPr lvl="2"/>
            <a:endParaRPr lang="en-US" sz="1600" smtClean="0"/>
          </a:p>
          <a:p>
            <a:pPr lvl="2"/>
            <a:endParaRPr lang="en-US" sz="1600" smtClean="0"/>
          </a:p>
          <a:p>
            <a:pPr lvl="1"/>
            <a:endParaRPr lang="en-US" sz="1600" smtClean="0"/>
          </a:p>
          <a:p>
            <a:pPr lvl="2"/>
            <a:endParaRPr lang="en-US" sz="1600" i="1" smtClean="0"/>
          </a:p>
          <a:p>
            <a:pPr lvl="1"/>
            <a:endParaRPr lang="en-US" sz="1600" i="1" smtClean="0"/>
          </a:p>
          <a:p>
            <a:pPr lvl="1"/>
            <a:endParaRPr lang="en-US" sz="1600" smtClean="0"/>
          </a:p>
          <a:p>
            <a:pPr lvl="1"/>
            <a:endParaRPr lang="en-US" smtClean="0"/>
          </a:p>
        </p:txBody>
      </p:sp>
      <p:sp>
        <p:nvSpPr>
          <p:cNvPr id="31748" name="Freeform 5"/>
          <p:cNvSpPr>
            <a:spLocks/>
          </p:cNvSpPr>
          <p:nvPr/>
        </p:nvSpPr>
        <p:spPr bwMode="auto">
          <a:xfrm>
            <a:off x="4491038" y="3795713"/>
            <a:ext cx="3262312" cy="3175"/>
          </a:xfrm>
          <a:custGeom>
            <a:avLst/>
            <a:gdLst>
              <a:gd name="T0" fmla="*/ 0 w 1867"/>
              <a:gd name="T1" fmla="*/ 0 h 3175"/>
              <a:gd name="T2" fmla="*/ 1632030 w 1867"/>
              <a:gd name="T3" fmla="*/ 0 h 3175"/>
              <a:gd name="T4" fmla="*/ 3262312 w 1867"/>
              <a:gd name="T5" fmla="*/ 0 h 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67" h="3175">
                <a:moveTo>
                  <a:pt x="0" y="0"/>
                </a:moveTo>
                <a:lnTo>
                  <a:pt x="934" y="0"/>
                </a:lnTo>
                <a:lnTo>
                  <a:pt x="1867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5273675" y="3379788"/>
            <a:ext cx="1597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1: [new sale]  create()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31750" name="Freeform 7"/>
          <p:cNvSpPr>
            <a:spLocks/>
          </p:cNvSpPr>
          <p:nvPr/>
        </p:nvSpPr>
        <p:spPr bwMode="auto">
          <a:xfrm>
            <a:off x="946150" y="3795713"/>
            <a:ext cx="2359025" cy="7937"/>
          </a:xfrm>
          <a:custGeom>
            <a:avLst/>
            <a:gdLst>
              <a:gd name="T0" fmla="*/ 0 w 1351"/>
              <a:gd name="T1" fmla="*/ 7937 h 3"/>
              <a:gd name="T2" fmla="*/ 1178639 w 1351"/>
              <a:gd name="T3" fmla="*/ 7937 h 3"/>
              <a:gd name="T4" fmla="*/ 1178639 w 1351"/>
              <a:gd name="T5" fmla="*/ 5291 h 3"/>
              <a:gd name="T6" fmla="*/ 1178639 w 1351"/>
              <a:gd name="T7" fmla="*/ 0 h 3"/>
              <a:gd name="T8" fmla="*/ 2359025 w 1351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51" h="3">
                <a:moveTo>
                  <a:pt x="0" y="3"/>
                </a:moveTo>
                <a:lnTo>
                  <a:pt x="675" y="3"/>
                </a:lnTo>
                <a:lnTo>
                  <a:pt x="675" y="2"/>
                </a:lnTo>
                <a:lnTo>
                  <a:pt x="675" y="0"/>
                </a:lnTo>
                <a:lnTo>
                  <a:pt x="1351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1385888" y="3386138"/>
            <a:ext cx="1393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enterItem(upc, qty)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3305175" y="3484563"/>
            <a:ext cx="1185863" cy="630237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3632200" y="3662363"/>
            <a:ext cx="5000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u="sng">
                <a:solidFill>
                  <a:srgbClr val="000000"/>
                </a:solidFill>
                <a:latin typeface="Arial Narrow" pitchFamily="34" charset="0"/>
              </a:rPr>
              <a:t>:POST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31754" name="Rectangle 11"/>
          <p:cNvSpPr>
            <a:spLocks noChangeArrowheads="1"/>
          </p:cNvSpPr>
          <p:nvPr/>
        </p:nvSpPr>
        <p:spPr bwMode="auto">
          <a:xfrm>
            <a:off x="7653338" y="3484563"/>
            <a:ext cx="1185862" cy="630237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1755" name="Rectangle 12"/>
          <p:cNvSpPr>
            <a:spLocks noChangeArrowheads="1"/>
          </p:cNvSpPr>
          <p:nvPr/>
        </p:nvSpPr>
        <p:spPr bwMode="auto">
          <a:xfrm>
            <a:off x="8045450" y="3662363"/>
            <a:ext cx="377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u="sng">
                <a:solidFill>
                  <a:srgbClr val="000000"/>
                </a:solidFill>
                <a:latin typeface="Arial Narrow" pitchFamily="34" charset="0"/>
              </a:rPr>
              <a:t>:Sale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31756" name="Line 19"/>
          <p:cNvSpPr>
            <a:spLocks noChangeShapeType="1"/>
          </p:cNvSpPr>
          <p:nvPr/>
        </p:nvSpPr>
        <p:spPr bwMode="auto">
          <a:xfrm>
            <a:off x="3108325" y="2279650"/>
            <a:ext cx="3175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57" name="Line 20"/>
          <p:cNvSpPr>
            <a:spLocks noChangeShapeType="1"/>
          </p:cNvSpPr>
          <p:nvPr/>
        </p:nvSpPr>
        <p:spPr bwMode="auto">
          <a:xfrm>
            <a:off x="3127375" y="2312988"/>
            <a:ext cx="6350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58" name="Line 21"/>
          <p:cNvSpPr>
            <a:spLocks noChangeShapeType="1"/>
          </p:cNvSpPr>
          <p:nvPr/>
        </p:nvSpPr>
        <p:spPr bwMode="auto">
          <a:xfrm>
            <a:off x="3148013" y="2344738"/>
            <a:ext cx="3175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59" name="Line 22"/>
          <p:cNvSpPr>
            <a:spLocks noChangeShapeType="1"/>
          </p:cNvSpPr>
          <p:nvPr/>
        </p:nvSpPr>
        <p:spPr bwMode="auto">
          <a:xfrm>
            <a:off x="3165475" y="2378075"/>
            <a:ext cx="4763" cy="63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60" name="Line 23"/>
          <p:cNvSpPr>
            <a:spLocks noChangeShapeType="1"/>
          </p:cNvSpPr>
          <p:nvPr/>
        </p:nvSpPr>
        <p:spPr bwMode="auto">
          <a:xfrm>
            <a:off x="3186113" y="2411413"/>
            <a:ext cx="158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61" name="Line 24"/>
          <p:cNvSpPr>
            <a:spLocks noChangeShapeType="1"/>
          </p:cNvSpPr>
          <p:nvPr/>
        </p:nvSpPr>
        <p:spPr bwMode="auto">
          <a:xfrm>
            <a:off x="3203575" y="2441575"/>
            <a:ext cx="3175" cy="79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62" name="Line 25"/>
          <p:cNvSpPr>
            <a:spLocks noChangeShapeType="1"/>
          </p:cNvSpPr>
          <p:nvPr/>
        </p:nvSpPr>
        <p:spPr bwMode="auto">
          <a:xfrm>
            <a:off x="3222625" y="2474913"/>
            <a:ext cx="1588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63" name="Line 26"/>
          <p:cNvSpPr>
            <a:spLocks noChangeShapeType="1"/>
          </p:cNvSpPr>
          <p:nvPr/>
        </p:nvSpPr>
        <p:spPr bwMode="auto">
          <a:xfrm>
            <a:off x="3240088" y="2506663"/>
            <a:ext cx="3175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64" name="Line 27"/>
          <p:cNvSpPr>
            <a:spLocks noChangeShapeType="1"/>
          </p:cNvSpPr>
          <p:nvPr/>
        </p:nvSpPr>
        <p:spPr bwMode="auto">
          <a:xfrm>
            <a:off x="3259138" y="254000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65" name="Line 28"/>
          <p:cNvSpPr>
            <a:spLocks noChangeShapeType="1"/>
          </p:cNvSpPr>
          <p:nvPr/>
        </p:nvSpPr>
        <p:spPr bwMode="auto">
          <a:xfrm>
            <a:off x="3279775" y="2570163"/>
            <a:ext cx="3175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66" name="Line 29"/>
          <p:cNvSpPr>
            <a:spLocks noChangeShapeType="1"/>
          </p:cNvSpPr>
          <p:nvPr/>
        </p:nvSpPr>
        <p:spPr bwMode="auto">
          <a:xfrm>
            <a:off x="3298825" y="2603500"/>
            <a:ext cx="1588" cy="79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67" name="Line 30"/>
          <p:cNvSpPr>
            <a:spLocks noChangeShapeType="1"/>
          </p:cNvSpPr>
          <p:nvPr/>
        </p:nvSpPr>
        <p:spPr bwMode="auto">
          <a:xfrm>
            <a:off x="3316288" y="2636838"/>
            <a:ext cx="317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68" name="Line 31"/>
          <p:cNvSpPr>
            <a:spLocks noChangeShapeType="1"/>
          </p:cNvSpPr>
          <p:nvPr/>
        </p:nvSpPr>
        <p:spPr bwMode="auto">
          <a:xfrm>
            <a:off x="3335338" y="2668588"/>
            <a:ext cx="1587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69" name="Line 32"/>
          <p:cNvSpPr>
            <a:spLocks noChangeShapeType="1"/>
          </p:cNvSpPr>
          <p:nvPr/>
        </p:nvSpPr>
        <p:spPr bwMode="auto">
          <a:xfrm>
            <a:off x="3352800" y="2701925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70" name="Line 33"/>
          <p:cNvSpPr>
            <a:spLocks noChangeShapeType="1"/>
          </p:cNvSpPr>
          <p:nvPr/>
        </p:nvSpPr>
        <p:spPr bwMode="auto">
          <a:xfrm>
            <a:off x="3373438" y="2732088"/>
            <a:ext cx="4762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71" name="Line 34"/>
          <p:cNvSpPr>
            <a:spLocks noChangeShapeType="1"/>
          </p:cNvSpPr>
          <p:nvPr/>
        </p:nvSpPr>
        <p:spPr bwMode="auto">
          <a:xfrm>
            <a:off x="3392488" y="2765425"/>
            <a:ext cx="3175" cy="79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72" name="Line 35"/>
          <p:cNvSpPr>
            <a:spLocks noChangeShapeType="1"/>
          </p:cNvSpPr>
          <p:nvPr/>
        </p:nvSpPr>
        <p:spPr bwMode="auto">
          <a:xfrm>
            <a:off x="3413125" y="2798763"/>
            <a:ext cx="1588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73" name="Line 36"/>
          <p:cNvSpPr>
            <a:spLocks noChangeShapeType="1"/>
          </p:cNvSpPr>
          <p:nvPr/>
        </p:nvSpPr>
        <p:spPr bwMode="auto">
          <a:xfrm>
            <a:off x="3430588" y="2830513"/>
            <a:ext cx="3175" cy="63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74" name="Line 37"/>
          <p:cNvSpPr>
            <a:spLocks noChangeShapeType="1"/>
          </p:cNvSpPr>
          <p:nvPr/>
        </p:nvSpPr>
        <p:spPr bwMode="auto">
          <a:xfrm>
            <a:off x="3449638" y="286385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75" name="Line 38"/>
          <p:cNvSpPr>
            <a:spLocks noChangeShapeType="1"/>
          </p:cNvSpPr>
          <p:nvPr/>
        </p:nvSpPr>
        <p:spPr bwMode="auto">
          <a:xfrm>
            <a:off x="3470275" y="2894013"/>
            <a:ext cx="1588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76" name="Line 39"/>
          <p:cNvSpPr>
            <a:spLocks noChangeShapeType="1"/>
          </p:cNvSpPr>
          <p:nvPr/>
        </p:nvSpPr>
        <p:spPr bwMode="auto">
          <a:xfrm>
            <a:off x="3487738" y="2927350"/>
            <a:ext cx="3175" cy="79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77" name="Line 40"/>
          <p:cNvSpPr>
            <a:spLocks noChangeShapeType="1"/>
          </p:cNvSpPr>
          <p:nvPr/>
        </p:nvSpPr>
        <p:spPr bwMode="auto">
          <a:xfrm>
            <a:off x="3506788" y="2960688"/>
            <a:ext cx="1587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78" name="Line 41"/>
          <p:cNvSpPr>
            <a:spLocks noChangeShapeType="1"/>
          </p:cNvSpPr>
          <p:nvPr/>
        </p:nvSpPr>
        <p:spPr bwMode="auto">
          <a:xfrm>
            <a:off x="3524250" y="2992438"/>
            <a:ext cx="3175" cy="63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79" name="Line 42"/>
          <p:cNvSpPr>
            <a:spLocks noChangeShapeType="1"/>
          </p:cNvSpPr>
          <p:nvPr/>
        </p:nvSpPr>
        <p:spPr bwMode="auto">
          <a:xfrm>
            <a:off x="3543300" y="3024188"/>
            <a:ext cx="47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80" name="Line 43"/>
          <p:cNvSpPr>
            <a:spLocks noChangeShapeType="1"/>
          </p:cNvSpPr>
          <p:nvPr/>
        </p:nvSpPr>
        <p:spPr bwMode="auto">
          <a:xfrm>
            <a:off x="3563938" y="3055938"/>
            <a:ext cx="3175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81" name="Line 44"/>
          <p:cNvSpPr>
            <a:spLocks noChangeShapeType="1"/>
          </p:cNvSpPr>
          <p:nvPr/>
        </p:nvSpPr>
        <p:spPr bwMode="auto">
          <a:xfrm>
            <a:off x="3582988" y="3089275"/>
            <a:ext cx="1587" cy="63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82" name="Line 45"/>
          <p:cNvSpPr>
            <a:spLocks noChangeShapeType="1"/>
          </p:cNvSpPr>
          <p:nvPr/>
        </p:nvSpPr>
        <p:spPr bwMode="auto">
          <a:xfrm>
            <a:off x="3600450" y="3122613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83" name="Line 46"/>
          <p:cNvSpPr>
            <a:spLocks noChangeShapeType="1"/>
          </p:cNvSpPr>
          <p:nvPr/>
        </p:nvSpPr>
        <p:spPr bwMode="auto">
          <a:xfrm>
            <a:off x="3619500" y="3152775"/>
            <a:ext cx="3175" cy="79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84" name="Line 47"/>
          <p:cNvSpPr>
            <a:spLocks noChangeShapeType="1"/>
          </p:cNvSpPr>
          <p:nvPr/>
        </p:nvSpPr>
        <p:spPr bwMode="auto">
          <a:xfrm>
            <a:off x="3636963" y="3186113"/>
            <a:ext cx="6350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85" name="Line 48"/>
          <p:cNvSpPr>
            <a:spLocks noChangeShapeType="1"/>
          </p:cNvSpPr>
          <p:nvPr/>
        </p:nvSpPr>
        <p:spPr bwMode="auto">
          <a:xfrm>
            <a:off x="3659188" y="3217863"/>
            <a:ext cx="3175" cy="63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86" name="Freeform 49"/>
          <p:cNvSpPr>
            <a:spLocks/>
          </p:cNvSpPr>
          <p:nvPr/>
        </p:nvSpPr>
        <p:spPr bwMode="auto">
          <a:xfrm>
            <a:off x="3657600" y="3233738"/>
            <a:ext cx="92075" cy="117475"/>
          </a:xfrm>
          <a:custGeom>
            <a:avLst/>
            <a:gdLst>
              <a:gd name="T0" fmla="*/ 17373 w 53"/>
              <a:gd name="T1" fmla="*/ 11987 h 49"/>
              <a:gd name="T2" fmla="*/ 15635 w 53"/>
              <a:gd name="T3" fmla="*/ 16782 h 49"/>
              <a:gd name="T4" fmla="*/ 10424 w 53"/>
              <a:gd name="T5" fmla="*/ 19180 h 49"/>
              <a:gd name="T6" fmla="*/ 6949 w 53"/>
              <a:gd name="T7" fmla="*/ 26372 h 49"/>
              <a:gd name="T8" fmla="*/ 5212 w 53"/>
              <a:gd name="T9" fmla="*/ 31167 h 49"/>
              <a:gd name="T10" fmla="*/ 1737 w 53"/>
              <a:gd name="T11" fmla="*/ 35962 h 49"/>
              <a:gd name="T12" fmla="*/ 1737 w 53"/>
              <a:gd name="T13" fmla="*/ 43154 h 49"/>
              <a:gd name="T14" fmla="*/ 0 w 53"/>
              <a:gd name="T15" fmla="*/ 50346 h 49"/>
              <a:gd name="T16" fmla="*/ 0 w 53"/>
              <a:gd name="T17" fmla="*/ 57539 h 49"/>
              <a:gd name="T18" fmla="*/ 0 w 53"/>
              <a:gd name="T19" fmla="*/ 64731 h 49"/>
              <a:gd name="T20" fmla="*/ 0 w 53"/>
              <a:gd name="T21" fmla="*/ 71923 h 49"/>
              <a:gd name="T22" fmla="*/ 1737 w 53"/>
              <a:gd name="T23" fmla="*/ 76718 h 49"/>
              <a:gd name="T24" fmla="*/ 5212 w 53"/>
              <a:gd name="T25" fmla="*/ 81513 h 49"/>
              <a:gd name="T26" fmla="*/ 6949 w 53"/>
              <a:gd name="T27" fmla="*/ 88706 h 49"/>
              <a:gd name="T28" fmla="*/ 10424 w 53"/>
              <a:gd name="T29" fmla="*/ 93501 h 49"/>
              <a:gd name="T30" fmla="*/ 12161 w 53"/>
              <a:gd name="T31" fmla="*/ 98295 h 49"/>
              <a:gd name="T32" fmla="*/ 15635 w 53"/>
              <a:gd name="T33" fmla="*/ 105488 h 49"/>
              <a:gd name="T34" fmla="*/ 20847 w 53"/>
              <a:gd name="T35" fmla="*/ 107885 h 49"/>
              <a:gd name="T36" fmla="*/ 22584 w 53"/>
              <a:gd name="T37" fmla="*/ 112680 h 49"/>
              <a:gd name="T38" fmla="*/ 27796 w 53"/>
              <a:gd name="T39" fmla="*/ 115078 h 49"/>
              <a:gd name="T40" fmla="*/ 33008 w 53"/>
              <a:gd name="T41" fmla="*/ 115078 h 49"/>
              <a:gd name="T42" fmla="*/ 38220 w 53"/>
              <a:gd name="T43" fmla="*/ 115078 h 49"/>
              <a:gd name="T44" fmla="*/ 43432 w 53"/>
              <a:gd name="T45" fmla="*/ 117475 h 49"/>
              <a:gd name="T46" fmla="*/ 48643 w 53"/>
              <a:gd name="T47" fmla="*/ 117475 h 49"/>
              <a:gd name="T48" fmla="*/ 53855 w 53"/>
              <a:gd name="T49" fmla="*/ 115078 h 49"/>
              <a:gd name="T50" fmla="*/ 59067 w 53"/>
              <a:gd name="T51" fmla="*/ 115078 h 49"/>
              <a:gd name="T52" fmla="*/ 62542 w 53"/>
              <a:gd name="T53" fmla="*/ 112680 h 49"/>
              <a:gd name="T54" fmla="*/ 67753 w 53"/>
              <a:gd name="T55" fmla="*/ 107885 h 49"/>
              <a:gd name="T56" fmla="*/ 72965 w 53"/>
              <a:gd name="T57" fmla="*/ 105488 h 49"/>
              <a:gd name="T58" fmla="*/ 76440 w 53"/>
              <a:gd name="T59" fmla="*/ 100693 h 49"/>
              <a:gd name="T60" fmla="*/ 81651 w 53"/>
              <a:gd name="T61" fmla="*/ 98295 h 49"/>
              <a:gd name="T62" fmla="*/ 83389 w 53"/>
              <a:gd name="T63" fmla="*/ 91103 h 49"/>
              <a:gd name="T64" fmla="*/ 86863 w 53"/>
              <a:gd name="T65" fmla="*/ 83911 h 49"/>
              <a:gd name="T66" fmla="*/ 86863 w 53"/>
              <a:gd name="T67" fmla="*/ 81513 h 49"/>
              <a:gd name="T68" fmla="*/ 88600 w 53"/>
              <a:gd name="T69" fmla="*/ 74321 h 49"/>
              <a:gd name="T70" fmla="*/ 88600 w 53"/>
              <a:gd name="T71" fmla="*/ 67129 h 49"/>
              <a:gd name="T72" fmla="*/ 92075 w 53"/>
              <a:gd name="T73" fmla="*/ 59936 h 49"/>
              <a:gd name="T74" fmla="*/ 92075 w 53"/>
              <a:gd name="T75" fmla="*/ 52744 h 49"/>
              <a:gd name="T76" fmla="*/ 88600 w 53"/>
              <a:gd name="T77" fmla="*/ 47949 h 49"/>
              <a:gd name="T78" fmla="*/ 88600 w 53"/>
              <a:gd name="T79" fmla="*/ 40757 h 49"/>
              <a:gd name="T80" fmla="*/ 86863 w 53"/>
              <a:gd name="T81" fmla="*/ 33564 h 49"/>
              <a:gd name="T82" fmla="*/ 83389 w 53"/>
              <a:gd name="T83" fmla="*/ 31167 h 49"/>
              <a:gd name="T84" fmla="*/ 81651 w 53"/>
              <a:gd name="T85" fmla="*/ 23974 h 49"/>
              <a:gd name="T86" fmla="*/ 78177 w 53"/>
              <a:gd name="T87" fmla="*/ 19180 h 49"/>
              <a:gd name="T88" fmla="*/ 76440 w 53"/>
              <a:gd name="T89" fmla="*/ 11987 h 49"/>
              <a:gd name="T90" fmla="*/ 71228 w 53"/>
              <a:gd name="T91" fmla="*/ 9590 h 49"/>
              <a:gd name="T92" fmla="*/ 66016 w 53"/>
              <a:gd name="T93" fmla="*/ 7192 h 49"/>
              <a:gd name="T94" fmla="*/ 62542 w 53"/>
              <a:gd name="T95" fmla="*/ 2397 h 49"/>
              <a:gd name="T96" fmla="*/ 57330 w 53"/>
              <a:gd name="T97" fmla="*/ 2397 h 49"/>
              <a:gd name="T98" fmla="*/ 52118 w 53"/>
              <a:gd name="T99" fmla="*/ 0 h 49"/>
              <a:gd name="T100" fmla="*/ 46906 w 53"/>
              <a:gd name="T101" fmla="*/ 0 h 49"/>
              <a:gd name="T102" fmla="*/ 41694 w 53"/>
              <a:gd name="T103" fmla="*/ 0 h 49"/>
              <a:gd name="T104" fmla="*/ 36483 w 53"/>
              <a:gd name="T105" fmla="*/ 0 h 49"/>
              <a:gd name="T106" fmla="*/ 31271 w 53"/>
              <a:gd name="T107" fmla="*/ 2397 h 49"/>
              <a:gd name="T108" fmla="*/ 26059 w 53"/>
              <a:gd name="T109" fmla="*/ 7192 h 49"/>
              <a:gd name="T110" fmla="*/ 22584 w 53"/>
              <a:gd name="T111" fmla="*/ 9590 h 49"/>
              <a:gd name="T112" fmla="*/ 17373 w 53"/>
              <a:gd name="T113" fmla="*/ 11987 h 4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" h="49">
                <a:moveTo>
                  <a:pt x="10" y="5"/>
                </a:moveTo>
                <a:lnTo>
                  <a:pt x="9" y="7"/>
                </a:lnTo>
                <a:lnTo>
                  <a:pt x="6" y="8"/>
                </a:lnTo>
                <a:lnTo>
                  <a:pt x="4" y="11"/>
                </a:lnTo>
                <a:lnTo>
                  <a:pt x="3" y="13"/>
                </a:lnTo>
                <a:lnTo>
                  <a:pt x="1" y="15"/>
                </a:lnTo>
                <a:lnTo>
                  <a:pt x="1" y="18"/>
                </a:lnTo>
                <a:lnTo>
                  <a:pt x="0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1" y="32"/>
                </a:lnTo>
                <a:lnTo>
                  <a:pt x="3" y="34"/>
                </a:lnTo>
                <a:lnTo>
                  <a:pt x="4" y="37"/>
                </a:lnTo>
                <a:lnTo>
                  <a:pt x="6" y="39"/>
                </a:lnTo>
                <a:lnTo>
                  <a:pt x="7" y="41"/>
                </a:lnTo>
                <a:lnTo>
                  <a:pt x="9" y="44"/>
                </a:lnTo>
                <a:lnTo>
                  <a:pt x="12" y="45"/>
                </a:lnTo>
                <a:lnTo>
                  <a:pt x="13" y="47"/>
                </a:lnTo>
                <a:lnTo>
                  <a:pt x="16" y="48"/>
                </a:lnTo>
                <a:lnTo>
                  <a:pt x="19" y="48"/>
                </a:lnTo>
                <a:lnTo>
                  <a:pt x="22" y="48"/>
                </a:lnTo>
                <a:lnTo>
                  <a:pt x="25" y="49"/>
                </a:lnTo>
                <a:lnTo>
                  <a:pt x="28" y="49"/>
                </a:lnTo>
                <a:lnTo>
                  <a:pt x="31" y="48"/>
                </a:lnTo>
                <a:lnTo>
                  <a:pt x="34" y="48"/>
                </a:lnTo>
                <a:lnTo>
                  <a:pt x="36" y="47"/>
                </a:lnTo>
                <a:lnTo>
                  <a:pt x="39" y="45"/>
                </a:lnTo>
                <a:lnTo>
                  <a:pt x="42" y="44"/>
                </a:lnTo>
                <a:lnTo>
                  <a:pt x="44" y="42"/>
                </a:lnTo>
                <a:lnTo>
                  <a:pt x="47" y="41"/>
                </a:lnTo>
                <a:lnTo>
                  <a:pt x="48" y="38"/>
                </a:lnTo>
                <a:lnTo>
                  <a:pt x="50" y="35"/>
                </a:lnTo>
                <a:lnTo>
                  <a:pt x="50" y="34"/>
                </a:lnTo>
                <a:lnTo>
                  <a:pt x="51" y="31"/>
                </a:lnTo>
                <a:lnTo>
                  <a:pt x="51" y="28"/>
                </a:lnTo>
                <a:lnTo>
                  <a:pt x="53" y="25"/>
                </a:lnTo>
                <a:lnTo>
                  <a:pt x="53" y="22"/>
                </a:lnTo>
                <a:lnTo>
                  <a:pt x="51" y="20"/>
                </a:lnTo>
                <a:lnTo>
                  <a:pt x="51" y="17"/>
                </a:lnTo>
                <a:lnTo>
                  <a:pt x="50" y="14"/>
                </a:lnTo>
                <a:lnTo>
                  <a:pt x="48" y="13"/>
                </a:lnTo>
                <a:lnTo>
                  <a:pt x="47" y="10"/>
                </a:lnTo>
                <a:lnTo>
                  <a:pt x="45" y="8"/>
                </a:lnTo>
                <a:lnTo>
                  <a:pt x="44" y="5"/>
                </a:lnTo>
                <a:lnTo>
                  <a:pt x="41" y="4"/>
                </a:lnTo>
                <a:lnTo>
                  <a:pt x="38" y="3"/>
                </a:lnTo>
                <a:lnTo>
                  <a:pt x="36" y="1"/>
                </a:lnTo>
                <a:lnTo>
                  <a:pt x="33" y="1"/>
                </a:lnTo>
                <a:lnTo>
                  <a:pt x="30" y="0"/>
                </a:lnTo>
                <a:lnTo>
                  <a:pt x="27" y="0"/>
                </a:lnTo>
                <a:lnTo>
                  <a:pt x="24" y="0"/>
                </a:lnTo>
                <a:lnTo>
                  <a:pt x="21" y="0"/>
                </a:lnTo>
                <a:lnTo>
                  <a:pt x="18" y="1"/>
                </a:lnTo>
                <a:lnTo>
                  <a:pt x="15" y="3"/>
                </a:lnTo>
                <a:lnTo>
                  <a:pt x="13" y="4"/>
                </a:lnTo>
                <a:lnTo>
                  <a:pt x="10" y="5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87" name="Line 50"/>
          <p:cNvSpPr>
            <a:spLocks noChangeShapeType="1"/>
          </p:cNvSpPr>
          <p:nvPr/>
        </p:nvSpPr>
        <p:spPr bwMode="auto">
          <a:xfrm flipH="1">
            <a:off x="3300413" y="2154238"/>
            <a:ext cx="4762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88" name="Line 51"/>
          <p:cNvSpPr>
            <a:spLocks noChangeShapeType="1"/>
          </p:cNvSpPr>
          <p:nvPr/>
        </p:nvSpPr>
        <p:spPr bwMode="auto">
          <a:xfrm flipH="1">
            <a:off x="3275013" y="2178050"/>
            <a:ext cx="4762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89" name="Line 52"/>
          <p:cNvSpPr>
            <a:spLocks noChangeShapeType="1"/>
          </p:cNvSpPr>
          <p:nvPr/>
        </p:nvSpPr>
        <p:spPr bwMode="auto">
          <a:xfrm flipH="1">
            <a:off x="3248025" y="2198688"/>
            <a:ext cx="1588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90" name="Line 53"/>
          <p:cNvSpPr>
            <a:spLocks noChangeShapeType="1"/>
          </p:cNvSpPr>
          <p:nvPr/>
        </p:nvSpPr>
        <p:spPr bwMode="auto">
          <a:xfrm flipH="1">
            <a:off x="3222625" y="2222500"/>
            <a:ext cx="47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91" name="Line 54"/>
          <p:cNvSpPr>
            <a:spLocks noChangeShapeType="1"/>
          </p:cNvSpPr>
          <p:nvPr/>
        </p:nvSpPr>
        <p:spPr bwMode="auto">
          <a:xfrm flipH="1">
            <a:off x="3192463" y="2241550"/>
            <a:ext cx="476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92" name="Line 55"/>
          <p:cNvSpPr>
            <a:spLocks noChangeShapeType="1"/>
          </p:cNvSpPr>
          <p:nvPr/>
        </p:nvSpPr>
        <p:spPr bwMode="auto">
          <a:xfrm flipH="1">
            <a:off x="3165475" y="2265363"/>
            <a:ext cx="6350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93" name="Line 56"/>
          <p:cNvSpPr>
            <a:spLocks noChangeShapeType="1"/>
          </p:cNvSpPr>
          <p:nvPr/>
        </p:nvSpPr>
        <p:spPr bwMode="auto">
          <a:xfrm flipH="1">
            <a:off x="3140075" y="2284413"/>
            <a:ext cx="4763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94" name="Line 57"/>
          <p:cNvSpPr>
            <a:spLocks noChangeShapeType="1"/>
          </p:cNvSpPr>
          <p:nvPr/>
        </p:nvSpPr>
        <p:spPr bwMode="auto">
          <a:xfrm flipH="1">
            <a:off x="3113088" y="2308225"/>
            <a:ext cx="6350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95" name="Line 58"/>
          <p:cNvSpPr>
            <a:spLocks noChangeShapeType="1"/>
          </p:cNvSpPr>
          <p:nvPr/>
        </p:nvSpPr>
        <p:spPr bwMode="auto">
          <a:xfrm flipH="1">
            <a:off x="3087688" y="233045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96" name="Line 59"/>
          <p:cNvSpPr>
            <a:spLocks noChangeShapeType="1"/>
          </p:cNvSpPr>
          <p:nvPr/>
        </p:nvSpPr>
        <p:spPr bwMode="auto">
          <a:xfrm flipH="1">
            <a:off x="3060700" y="235426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97" name="Line 60"/>
          <p:cNvSpPr>
            <a:spLocks noChangeShapeType="1"/>
          </p:cNvSpPr>
          <p:nvPr/>
        </p:nvSpPr>
        <p:spPr bwMode="auto">
          <a:xfrm flipH="1">
            <a:off x="3035300" y="2373313"/>
            <a:ext cx="4763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98" name="Line 61"/>
          <p:cNvSpPr>
            <a:spLocks noChangeShapeType="1"/>
          </p:cNvSpPr>
          <p:nvPr/>
        </p:nvSpPr>
        <p:spPr bwMode="auto">
          <a:xfrm flipH="1">
            <a:off x="3008313" y="2397125"/>
            <a:ext cx="6350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99" name="Line 62"/>
          <p:cNvSpPr>
            <a:spLocks noChangeShapeType="1"/>
          </p:cNvSpPr>
          <p:nvPr/>
        </p:nvSpPr>
        <p:spPr bwMode="auto">
          <a:xfrm flipH="1">
            <a:off x="2982913" y="2417763"/>
            <a:ext cx="1587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00" name="Line 63"/>
          <p:cNvSpPr>
            <a:spLocks noChangeShapeType="1"/>
          </p:cNvSpPr>
          <p:nvPr/>
        </p:nvSpPr>
        <p:spPr bwMode="auto">
          <a:xfrm flipH="1">
            <a:off x="2955925" y="2436813"/>
            <a:ext cx="6350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01" name="Line 64"/>
          <p:cNvSpPr>
            <a:spLocks noChangeShapeType="1"/>
          </p:cNvSpPr>
          <p:nvPr/>
        </p:nvSpPr>
        <p:spPr bwMode="auto">
          <a:xfrm flipH="1">
            <a:off x="2928938" y="2460625"/>
            <a:ext cx="4762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02" name="Line 65"/>
          <p:cNvSpPr>
            <a:spLocks noChangeShapeType="1"/>
          </p:cNvSpPr>
          <p:nvPr/>
        </p:nvSpPr>
        <p:spPr bwMode="auto">
          <a:xfrm flipH="1">
            <a:off x="2901950" y="2482850"/>
            <a:ext cx="63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03" name="Line 66"/>
          <p:cNvSpPr>
            <a:spLocks noChangeShapeType="1"/>
          </p:cNvSpPr>
          <p:nvPr/>
        </p:nvSpPr>
        <p:spPr bwMode="auto">
          <a:xfrm flipH="1">
            <a:off x="2876550" y="2506663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04" name="Line 67"/>
          <p:cNvSpPr>
            <a:spLocks noChangeShapeType="1"/>
          </p:cNvSpPr>
          <p:nvPr/>
        </p:nvSpPr>
        <p:spPr bwMode="auto">
          <a:xfrm flipH="1">
            <a:off x="2849563" y="2525713"/>
            <a:ext cx="6350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05" name="Line 68"/>
          <p:cNvSpPr>
            <a:spLocks noChangeShapeType="1"/>
          </p:cNvSpPr>
          <p:nvPr/>
        </p:nvSpPr>
        <p:spPr bwMode="auto">
          <a:xfrm flipH="1">
            <a:off x="2824163" y="2549525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06" name="Line 69"/>
          <p:cNvSpPr>
            <a:spLocks noChangeShapeType="1"/>
          </p:cNvSpPr>
          <p:nvPr/>
        </p:nvSpPr>
        <p:spPr bwMode="auto">
          <a:xfrm flipH="1">
            <a:off x="2797175" y="2570163"/>
            <a:ext cx="317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07" name="Line 70"/>
          <p:cNvSpPr>
            <a:spLocks noChangeShapeType="1"/>
          </p:cNvSpPr>
          <p:nvPr/>
        </p:nvSpPr>
        <p:spPr bwMode="auto">
          <a:xfrm flipH="1">
            <a:off x="2771775" y="2589213"/>
            <a:ext cx="47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08" name="Line 71"/>
          <p:cNvSpPr>
            <a:spLocks noChangeShapeType="1"/>
          </p:cNvSpPr>
          <p:nvPr/>
        </p:nvSpPr>
        <p:spPr bwMode="auto">
          <a:xfrm flipH="1">
            <a:off x="2744788" y="2613025"/>
            <a:ext cx="6350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09" name="Line 72"/>
          <p:cNvSpPr>
            <a:spLocks noChangeShapeType="1"/>
          </p:cNvSpPr>
          <p:nvPr/>
        </p:nvSpPr>
        <p:spPr bwMode="auto">
          <a:xfrm flipH="1">
            <a:off x="2719388" y="2632075"/>
            <a:ext cx="4762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10" name="Line 73"/>
          <p:cNvSpPr>
            <a:spLocks noChangeShapeType="1"/>
          </p:cNvSpPr>
          <p:nvPr/>
        </p:nvSpPr>
        <p:spPr bwMode="auto">
          <a:xfrm flipH="1">
            <a:off x="2692400" y="2655888"/>
            <a:ext cx="6350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11" name="Line 74"/>
          <p:cNvSpPr>
            <a:spLocks noChangeShapeType="1"/>
          </p:cNvSpPr>
          <p:nvPr/>
        </p:nvSpPr>
        <p:spPr bwMode="auto">
          <a:xfrm flipH="1">
            <a:off x="2667000" y="2678113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12" name="Line 75"/>
          <p:cNvSpPr>
            <a:spLocks noChangeShapeType="1"/>
          </p:cNvSpPr>
          <p:nvPr/>
        </p:nvSpPr>
        <p:spPr bwMode="auto">
          <a:xfrm flipH="1">
            <a:off x="2640013" y="2701925"/>
            <a:ext cx="63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13" name="Line 76"/>
          <p:cNvSpPr>
            <a:spLocks noChangeShapeType="1"/>
          </p:cNvSpPr>
          <p:nvPr/>
        </p:nvSpPr>
        <p:spPr bwMode="auto">
          <a:xfrm flipH="1">
            <a:off x="2613025" y="2720975"/>
            <a:ext cx="3175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14" name="Line 77"/>
          <p:cNvSpPr>
            <a:spLocks noChangeShapeType="1"/>
          </p:cNvSpPr>
          <p:nvPr/>
        </p:nvSpPr>
        <p:spPr bwMode="auto">
          <a:xfrm flipH="1">
            <a:off x="2586038" y="2744788"/>
            <a:ext cx="4762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15" name="Line 78"/>
          <p:cNvSpPr>
            <a:spLocks noChangeShapeType="1"/>
          </p:cNvSpPr>
          <p:nvPr/>
        </p:nvSpPr>
        <p:spPr bwMode="auto">
          <a:xfrm flipH="1">
            <a:off x="2559050" y="2765425"/>
            <a:ext cx="47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16" name="Line 79"/>
          <p:cNvSpPr>
            <a:spLocks noChangeShapeType="1"/>
          </p:cNvSpPr>
          <p:nvPr/>
        </p:nvSpPr>
        <p:spPr bwMode="auto">
          <a:xfrm flipH="1">
            <a:off x="2532063" y="2789238"/>
            <a:ext cx="476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17" name="Line 80"/>
          <p:cNvSpPr>
            <a:spLocks noChangeShapeType="1"/>
          </p:cNvSpPr>
          <p:nvPr/>
        </p:nvSpPr>
        <p:spPr bwMode="auto">
          <a:xfrm flipH="1">
            <a:off x="2506663" y="2808288"/>
            <a:ext cx="4762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18" name="Line 81"/>
          <p:cNvSpPr>
            <a:spLocks noChangeShapeType="1"/>
          </p:cNvSpPr>
          <p:nvPr/>
        </p:nvSpPr>
        <p:spPr bwMode="auto">
          <a:xfrm flipH="1">
            <a:off x="2479675" y="2832100"/>
            <a:ext cx="4763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19" name="Line 82"/>
          <p:cNvSpPr>
            <a:spLocks noChangeShapeType="1"/>
          </p:cNvSpPr>
          <p:nvPr/>
        </p:nvSpPr>
        <p:spPr bwMode="auto">
          <a:xfrm flipH="1">
            <a:off x="2451100" y="2854325"/>
            <a:ext cx="63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20" name="Line 83"/>
          <p:cNvSpPr>
            <a:spLocks noChangeShapeType="1"/>
          </p:cNvSpPr>
          <p:nvPr/>
        </p:nvSpPr>
        <p:spPr bwMode="auto">
          <a:xfrm flipH="1">
            <a:off x="2425700" y="2878138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21" name="Line 84"/>
          <p:cNvSpPr>
            <a:spLocks noChangeShapeType="1"/>
          </p:cNvSpPr>
          <p:nvPr/>
        </p:nvSpPr>
        <p:spPr bwMode="auto">
          <a:xfrm flipH="1">
            <a:off x="2398713" y="2897188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22" name="Line 85"/>
          <p:cNvSpPr>
            <a:spLocks noChangeShapeType="1"/>
          </p:cNvSpPr>
          <p:nvPr/>
        </p:nvSpPr>
        <p:spPr bwMode="auto">
          <a:xfrm flipH="1">
            <a:off x="2373313" y="292100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23" name="Line 86"/>
          <p:cNvSpPr>
            <a:spLocks noChangeShapeType="1"/>
          </p:cNvSpPr>
          <p:nvPr/>
        </p:nvSpPr>
        <p:spPr bwMode="auto">
          <a:xfrm flipH="1">
            <a:off x="2346325" y="2940050"/>
            <a:ext cx="4763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24" name="Line 87"/>
          <p:cNvSpPr>
            <a:spLocks noChangeShapeType="1"/>
          </p:cNvSpPr>
          <p:nvPr/>
        </p:nvSpPr>
        <p:spPr bwMode="auto">
          <a:xfrm flipH="1">
            <a:off x="2320925" y="2960688"/>
            <a:ext cx="47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25" name="Line 88"/>
          <p:cNvSpPr>
            <a:spLocks noChangeShapeType="1"/>
          </p:cNvSpPr>
          <p:nvPr/>
        </p:nvSpPr>
        <p:spPr bwMode="auto">
          <a:xfrm flipH="1">
            <a:off x="2293938" y="2984500"/>
            <a:ext cx="6350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26" name="Line 89"/>
          <p:cNvSpPr>
            <a:spLocks noChangeShapeType="1"/>
          </p:cNvSpPr>
          <p:nvPr/>
        </p:nvSpPr>
        <p:spPr bwMode="auto">
          <a:xfrm flipH="1">
            <a:off x="2268538" y="3003550"/>
            <a:ext cx="4762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27" name="Line 90"/>
          <p:cNvSpPr>
            <a:spLocks noChangeShapeType="1"/>
          </p:cNvSpPr>
          <p:nvPr/>
        </p:nvSpPr>
        <p:spPr bwMode="auto">
          <a:xfrm flipH="1">
            <a:off x="2241550" y="3027363"/>
            <a:ext cx="6350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28" name="Line 91"/>
          <p:cNvSpPr>
            <a:spLocks noChangeShapeType="1"/>
          </p:cNvSpPr>
          <p:nvPr/>
        </p:nvSpPr>
        <p:spPr bwMode="auto">
          <a:xfrm flipH="1">
            <a:off x="2216150" y="3048000"/>
            <a:ext cx="47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29" name="Line 92"/>
          <p:cNvSpPr>
            <a:spLocks noChangeShapeType="1"/>
          </p:cNvSpPr>
          <p:nvPr/>
        </p:nvSpPr>
        <p:spPr bwMode="auto">
          <a:xfrm flipH="1">
            <a:off x="2189163" y="3071813"/>
            <a:ext cx="6350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30" name="Line 93"/>
          <p:cNvSpPr>
            <a:spLocks noChangeShapeType="1"/>
          </p:cNvSpPr>
          <p:nvPr/>
        </p:nvSpPr>
        <p:spPr bwMode="auto">
          <a:xfrm flipH="1">
            <a:off x="2163763" y="3090863"/>
            <a:ext cx="1587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31" name="Line 94"/>
          <p:cNvSpPr>
            <a:spLocks noChangeShapeType="1"/>
          </p:cNvSpPr>
          <p:nvPr/>
        </p:nvSpPr>
        <p:spPr bwMode="auto">
          <a:xfrm flipH="1">
            <a:off x="2135188" y="3113088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32" name="Line 95"/>
          <p:cNvSpPr>
            <a:spLocks noChangeShapeType="1"/>
          </p:cNvSpPr>
          <p:nvPr/>
        </p:nvSpPr>
        <p:spPr bwMode="auto">
          <a:xfrm flipH="1">
            <a:off x="2109788" y="313690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33" name="Line 96"/>
          <p:cNvSpPr>
            <a:spLocks noChangeShapeType="1"/>
          </p:cNvSpPr>
          <p:nvPr/>
        </p:nvSpPr>
        <p:spPr bwMode="auto">
          <a:xfrm flipH="1">
            <a:off x="2082800" y="3155950"/>
            <a:ext cx="6350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34" name="Line 97"/>
          <p:cNvSpPr>
            <a:spLocks noChangeShapeType="1"/>
          </p:cNvSpPr>
          <p:nvPr/>
        </p:nvSpPr>
        <p:spPr bwMode="auto">
          <a:xfrm flipH="1">
            <a:off x="2057400" y="3179763"/>
            <a:ext cx="4763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35" name="Line 98"/>
          <p:cNvSpPr>
            <a:spLocks noChangeShapeType="1"/>
          </p:cNvSpPr>
          <p:nvPr/>
        </p:nvSpPr>
        <p:spPr bwMode="auto">
          <a:xfrm flipH="1">
            <a:off x="2030413" y="3200400"/>
            <a:ext cx="6350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36" name="Line 99"/>
          <p:cNvSpPr>
            <a:spLocks noChangeShapeType="1"/>
          </p:cNvSpPr>
          <p:nvPr/>
        </p:nvSpPr>
        <p:spPr bwMode="auto">
          <a:xfrm flipH="1">
            <a:off x="2005013" y="3224213"/>
            <a:ext cx="476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37" name="Line 100"/>
          <p:cNvSpPr>
            <a:spLocks noChangeShapeType="1"/>
          </p:cNvSpPr>
          <p:nvPr/>
        </p:nvSpPr>
        <p:spPr bwMode="auto">
          <a:xfrm flipH="1">
            <a:off x="1978025" y="3243263"/>
            <a:ext cx="1588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38" name="Freeform 101"/>
          <p:cNvSpPr>
            <a:spLocks/>
          </p:cNvSpPr>
          <p:nvPr/>
        </p:nvSpPr>
        <p:spPr bwMode="auto">
          <a:xfrm>
            <a:off x="1879600" y="3233738"/>
            <a:ext cx="90488" cy="117475"/>
          </a:xfrm>
          <a:custGeom>
            <a:avLst/>
            <a:gdLst>
              <a:gd name="T0" fmla="*/ 83527 w 52"/>
              <a:gd name="T1" fmla="*/ 26372 h 49"/>
              <a:gd name="T2" fmla="*/ 85268 w 52"/>
              <a:gd name="T3" fmla="*/ 33564 h 49"/>
              <a:gd name="T4" fmla="*/ 88748 w 52"/>
              <a:gd name="T5" fmla="*/ 40757 h 49"/>
              <a:gd name="T6" fmla="*/ 88748 w 52"/>
              <a:gd name="T7" fmla="*/ 43154 h 49"/>
              <a:gd name="T8" fmla="*/ 88748 w 52"/>
              <a:gd name="T9" fmla="*/ 50346 h 49"/>
              <a:gd name="T10" fmla="*/ 90488 w 52"/>
              <a:gd name="T11" fmla="*/ 57539 h 49"/>
              <a:gd name="T12" fmla="*/ 90488 w 52"/>
              <a:gd name="T13" fmla="*/ 64731 h 49"/>
              <a:gd name="T14" fmla="*/ 88748 w 52"/>
              <a:gd name="T15" fmla="*/ 71923 h 49"/>
              <a:gd name="T16" fmla="*/ 88748 w 52"/>
              <a:gd name="T17" fmla="*/ 76718 h 49"/>
              <a:gd name="T18" fmla="*/ 85268 w 52"/>
              <a:gd name="T19" fmla="*/ 83911 h 49"/>
              <a:gd name="T20" fmla="*/ 83527 w 52"/>
              <a:gd name="T21" fmla="*/ 88706 h 49"/>
              <a:gd name="T22" fmla="*/ 80047 w 52"/>
              <a:gd name="T23" fmla="*/ 93501 h 49"/>
              <a:gd name="T24" fmla="*/ 78307 w 52"/>
              <a:gd name="T25" fmla="*/ 98295 h 49"/>
              <a:gd name="T26" fmla="*/ 73086 w 52"/>
              <a:gd name="T27" fmla="*/ 105488 h 49"/>
              <a:gd name="T28" fmla="*/ 69606 w 52"/>
              <a:gd name="T29" fmla="*/ 107885 h 49"/>
              <a:gd name="T30" fmla="*/ 64386 w 52"/>
              <a:gd name="T31" fmla="*/ 112680 h 49"/>
              <a:gd name="T32" fmla="*/ 59165 w 52"/>
              <a:gd name="T33" fmla="*/ 115078 h 49"/>
              <a:gd name="T34" fmla="*/ 53945 w 52"/>
              <a:gd name="T35" fmla="*/ 115078 h 49"/>
              <a:gd name="T36" fmla="*/ 48724 w 52"/>
              <a:gd name="T37" fmla="*/ 117475 h 49"/>
              <a:gd name="T38" fmla="*/ 46984 w 52"/>
              <a:gd name="T39" fmla="*/ 117475 h 49"/>
              <a:gd name="T40" fmla="*/ 41764 w 52"/>
              <a:gd name="T41" fmla="*/ 117475 h 49"/>
              <a:gd name="T42" fmla="*/ 36543 w 52"/>
              <a:gd name="T43" fmla="*/ 115078 h 49"/>
              <a:gd name="T44" fmla="*/ 31323 w 52"/>
              <a:gd name="T45" fmla="*/ 115078 h 49"/>
              <a:gd name="T46" fmla="*/ 26102 w 52"/>
              <a:gd name="T47" fmla="*/ 112680 h 49"/>
              <a:gd name="T48" fmla="*/ 20882 w 52"/>
              <a:gd name="T49" fmla="*/ 107885 h 49"/>
              <a:gd name="T50" fmla="*/ 17402 w 52"/>
              <a:gd name="T51" fmla="*/ 105488 h 49"/>
              <a:gd name="T52" fmla="*/ 12181 w 52"/>
              <a:gd name="T53" fmla="*/ 100693 h 49"/>
              <a:gd name="T54" fmla="*/ 10441 w 52"/>
              <a:gd name="T55" fmla="*/ 93501 h 49"/>
              <a:gd name="T56" fmla="*/ 6961 w 52"/>
              <a:gd name="T57" fmla="*/ 91103 h 49"/>
              <a:gd name="T58" fmla="*/ 5220 w 52"/>
              <a:gd name="T59" fmla="*/ 83911 h 49"/>
              <a:gd name="T60" fmla="*/ 1740 w 52"/>
              <a:gd name="T61" fmla="*/ 76718 h 49"/>
              <a:gd name="T62" fmla="*/ 1740 w 52"/>
              <a:gd name="T63" fmla="*/ 71923 h 49"/>
              <a:gd name="T64" fmla="*/ 0 w 52"/>
              <a:gd name="T65" fmla="*/ 67129 h 49"/>
              <a:gd name="T66" fmla="*/ 0 w 52"/>
              <a:gd name="T67" fmla="*/ 59936 h 49"/>
              <a:gd name="T68" fmla="*/ 0 w 52"/>
              <a:gd name="T69" fmla="*/ 52744 h 49"/>
              <a:gd name="T70" fmla="*/ 1740 w 52"/>
              <a:gd name="T71" fmla="*/ 47949 h 49"/>
              <a:gd name="T72" fmla="*/ 1740 w 52"/>
              <a:gd name="T73" fmla="*/ 40757 h 49"/>
              <a:gd name="T74" fmla="*/ 5220 w 52"/>
              <a:gd name="T75" fmla="*/ 33564 h 49"/>
              <a:gd name="T76" fmla="*/ 6961 w 52"/>
              <a:gd name="T77" fmla="*/ 26372 h 49"/>
              <a:gd name="T78" fmla="*/ 10441 w 52"/>
              <a:gd name="T79" fmla="*/ 23974 h 49"/>
              <a:gd name="T80" fmla="*/ 12181 w 52"/>
              <a:gd name="T81" fmla="*/ 16782 h 49"/>
              <a:gd name="T82" fmla="*/ 15661 w 52"/>
              <a:gd name="T83" fmla="*/ 11987 h 49"/>
              <a:gd name="T84" fmla="*/ 20882 w 52"/>
              <a:gd name="T85" fmla="*/ 9590 h 49"/>
              <a:gd name="T86" fmla="*/ 26102 w 52"/>
              <a:gd name="T87" fmla="*/ 7192 h 49"/>
              <a:gd name="T88" fmla="*/ 31323 w 52"/>
              <a:gd name="T89" fmla="*/ 2397 h 49"/>
              <a:gd name="T90" fmla="*/ 33063 w 52"/>
              <a:gd name="T91" fmla="*/ 2397 h 49"/>
              <a:gd name="T92" fmla="*/ 38283 w 52"/>
              <a:gd name="T93" fmla="*/ 0 h 49"/>
              <a:gd name="T94" fmla="*/ 43504 w 52"/>
              <a:gd name="T95" fmla="*/ 0 h 49"/>
              <a:gd name="T96" fmla="*/ 48724 w 52"/>
              <a:gd name="T97" fmla="*/ 0 h 49"/>
              <a:gd name="T98" fmla="*/ 53945 w 52"/>
              <a:gd name="T99" fmla="*/ 2397 h 49"/>
              <a:gd name="T100" fmla="*/ 59165 w 52"/>
              <a:gd name="T101" fmla="*/ 2397 h 49"/>
              <a:gd name="T102" fmla="*/ 64386 w 52"/>
              <a:gd name="T103" fmla="*/ 7192 h 49"/>
              <a:gd name="T104" fmla="*/ 67866 w 52"/>
              <a:gd name="T105" fmla="*/ 9590 h 49"/>
              <a:gd name="T106" fmla="*/ 73086 w 52"/>
              <a:gd name="T107" fmla="*/ 11987 h 49"/>
              <a:gd name="T108" fmla="*/ 74827 w 52"/>
              <a:gd name="T109" fmla="*/ 16782 h 49"/>
              <a:gd name="T110" fmla="*/ 80047 w 52"/>
              <a:gd name="T111" fmla="*/ 23974 h 49"/>
              <a:gd name="T112" fmla="*/ 83527 w 52"/>
              <a:gd name="T113" fmla="*/ 26372 h 4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2" h="49">
                <a:moveTo>
                  <a:pt x="48" y="11"/>
                </a:moveTo>
                <a:lnTo>
                  <a:pt x="49" y="14"/>
                </a:lnTo>
                <a:lnTo>
                  <a:pt x="51" y="17"/>
                </a:lnTo>
                <a:lnTo>
                  <a:pt x="51" y="18"/>
                </a:lnTo>
                <a:lnTo>
                  <a:pt x="51" y="21"/>
                </a:lnTo>
                <a:lnTo>
                  <a:pt x="52" y="24"/>
                </a:lnTo>
                <a:lnTo>
                  <a:pt x="52" y="27"/>
                </a:lnTo>
                <a:lnTo>
                  <a:pt x="51" y="30"/>
                </a:lnTo>
                <a:lnTo>
                  <a:pt x="51" y="32"/>
                </a:lnTo>
                <a:lnTo>
                  <a:pt x="49" y="35"/>
                </a:lnTo>
                <a:lnTo>
                  <a:pt x="48" y="37"/>
                </a:lnTo>
                <a:lnTo>
                  <a:pt x="46" y="39"/>
                </a:lnTo>
                <a:lnTo>
                  <a:pt x="45" y="41"/>
                </a:lnTo>
                <a:lnTo>
                  <a:pt x="42" y="44"/>
                </a:lnTo>
                <a:lnTo>
                  <a:pt x="40" y="45"/>
                </a:lnTo>
                <a:lnTo>
                  <a:pt x="37" y="47"/>
                </a:lnTo>
                <a:lnTo>
                  <a:pt x="34" y="48"/>
                </a:lnTo>
                <a:lnTo>
                  <a:pt x="31" y="48"/>
                </a:lnTo>
                <a:lnTo>
                  <a:pt x="28" y="49"/>
                </a:lnTo>
                <a:lnTo>
                  <a:pt x="27" y="49"/>
                </a:lnTo>
                <a:lnTo>
                  <a:pt x="24" y="49"/>
                </a:lnTo>
                <a:lnTo>
                  <a:pt x="21" y="48"/>
                </a:lnTo>
                <a:lnTo>
                  <a:pt x="18" y="48"/>
                </a:lnTo>
                <a:lnTo>
                  <a:pt x="15" y="47"/>
                </a:lnTo>
                <a:lnTo>
                  <a:pt x="12" y="45"/>
                </a:lnTo>
                <a:lnTo>
                  <a:pt x="10" y="44"/>
                </a:lnTo>
                <a:lnTo>
                  <a:pt x="7" y="42"/>
                </a:lnTo>
                <a:lnTo>
                  <a:pt x="6" y="39"/>
                </a:lnTo>
                <a:lnTo>
                  <a:pt x="4" y="38"/>
                </a:lnTo>
                <a:lnTo>
                  <a:pt x="3" y="35"/>
                </a:lnTo>
                <a:lnTo>
                  <a:pt x="1" y="32"/>
                </a:lnTo>
                <a:lnTo>
                  <a:pt x="1" y="30"/>
                </a:lnTo>
                <a:lnTo>
                  <a:pt x="0" y="28"/>
                </a:lnTo>
                <a:lnTo>
                  <a:pt x="0" y="25"/>
                </a:lnTo>
                <a:lnTo>
                  <a:pt x="0" y="22"/>
                </a:lnTo>
                <a:lnTo>
                  <a:pt x="1" y="20"/>
                </a:lnTo>
                <a:lnTo>
                  <a:pt x="1" y="17"/>
                </a:lnTo>
                <a:lnTo>
                  <a:pt x="3" y="14"/>
                </a:lnTo>
                <a:lnTo>
                  <a:pt x="4" y="11"/>
                </a:lnTo>
                <a:lnTo>
                  <a:pt x="6" y="10"/>
                </a:lnTo>
                <a:lnTo>
                  <a:pt x="7" y="7"/>
                </a:lnTo>
                <a:lnTo>
                  <a:pt x="9" y="5"/>
                </a:lnTo>
                <a:lnTo>
                  <a:pt x="12" y="4"/>
                </a:lnTo>
                <a:lnTo>
                  <a:pt x="15" y="3"/>
                </a:lnTo>
                <a:lnTo>
                  <a:pt x="18" y="1"/>
                </a:lnTo>
                <a:lnTo>
                  <a:pt x="19" y="1"/>
                </a:lnTo>
                <a:lnTo>
                  <a:pt x="22" y="0"/>
                </a:lnTo>
                <a:lnTo>
                  <a:pt x="25" y="0"/>
                </a:lnTo>
                <a:lnTo>
                  <a:pt x="28" y="0"/>
                </a:lnTo>
                <a:lnTo>
                  <a:pt x="31" y="1"/>
                </a:lnTo>
                <a:lnTo>
                  <a:pt x="34" y="1"/>
                </a:lnTo>
                <a:lnTo>
                  <a:pt x="37" y="3"/>
                </a:lnTo>
                <a:lnTo>
                  <a:pt x="39" y="4"/>
                </a:lnTo>
                <a:lnTo>
                  <a:pt x="42" y="5"/>
                </a:lnTo>
                <a:lnTo>
                  <a:pt x="43" y="7"/>
                </a:lnTo>
                <a:lnTo>
                  <a:pt x="46" y="10"/>
                </a:lnTo>
                <a:lnTo>
                  <a:pt x="48" y="11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39" name="Rectangle 102"/>
          <p:cNvSpPr>
            <a:spLocks noChangeArrowheads="1"/>
          </p:cNvSpPr>
          <p:nvPr/>
        </p:nvSpPr>
        <p:spPr bwMode="auto">
          <a:xfrm>
            <a:off x="2516188" y="1901825"/>
            <a:ext cx="1384300" cy="442913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1840" name="Rectangle 103"/>
          <p:cNvSpPr>
            <a:spLocks noChangeArrowheads="1"/>
          </p:cNvSpPr>
          <p:nvPr/>
        </p:nvSpPr>
        <p:spPr bwMode="auto">
          <a:xfrm>
            <a:off x="2601913" y="2012950"/>
            <a:ext cx="941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by Controller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31841" name="Freeform 104"/>
          <p:cNvSpPr>
            <a:spLocks/>
          </p:cNvSpPr>
          <p:nvPr/>
        </p:nvSpPr>
        <p:spPr bwMode="auto">
          <a:xfrm>
            <a:off x="3771900" y="1901825"/>
            <a:ext cx="128588" cy="111125"/>
          </a:xfrm>
          <a:custGeom>
            <a:avLst/>
            <a:gdLst>
              <a:gd name="T0" fmla="*/ 0 w 73"/>
              <a:gd name="T1" fmla="*/ 0 h 47"/>
              <a:gd name="T2" fmla="*/ 128588 w 73"/>
              <a:gd name="T3" fmla="*/ 111125 h 47"/>
              <a:gd name="T4" fmla="*/ 128588 w 73"/>
              <a:gd name="T5" fmla="*/ 0 h 47"/>
              <a:gd name="T6" fmla="*/ 0 w 73"/>
              <a:gd name="T7" fmla="*/ 0 h 4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3" h="47">
                <a:moveTo>
                  <a:pt x="0" y="0"/>
                </a:moveTo>
                <a:lnTo>
                  <a:pt x="73" y="47"/>
                </a:lnTo>
                <a:lnTo>
                  <a:pt x="7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1842" name="Freeform 105"/>
          <p:cNvSpPr>
            <a:spLocks/>
          </p:cNvSpPr>
          <p:nvPr/>
        </p:nvSpPr>
        <p:spPr bwMode="auto">
          <a:xfrm>
            <a:off x="3771900" y="1901825"/>
            <a:ext cx="128588" cy="111125"/>
          </a:xfrm>
          <a:custGeom>
            <a:avLst/>
            <a:gdLst>
              <a:gd name="T0" fmla="*/ 128588 w 73"/>
              <a:gd name="T1" fmla="*/ 111125 h 47"/>
              <a:gd name="T2" fmla="*/ 0 w 73"/>
              <a:gd name="T3" fmla="*/ 0 h 47"/>
              <a:gd name="T4" fmla="*/ 0 w 73"/>
              <a:gd name="T5" fmla="*/ 111125 h 47"/>
              <a:gd name="T6" fmla="*/ 128588 w 73"/>
              <a:gd name="T7" fmla="*/ 111125 h 4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3" h="47">
                <a:moveTo>
                  <a:pt x="73" y="47"/>
                </a:moveTo>
                <a:lnTo>
                  <a:pt x="0" y="0"/>
                </a:lnTo>
                <a:lnTo>
                  <a:pt x="0" y="47"/>
                </a:lnTo>
                <a:lnTo>
                  <a:pt x="73" y="47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1843" name="Line 106"/>
          <p:cNvSpPr>
            <a:spLocks noChangeShapeType="1"/>
          </p:cNvSpPr>
          <p:nvPr/>
        </p:nvSpPr>
        <p:spPr bwMode="auto">
          <a:xfrm>
            <a:off x="5480050" y="2279650"/>
            <a:ext cx="6350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44" name="Line 107"/>
          <p:cNvSpPr>
            <a:spLocks noChangeShapeType="1"/>
          </p:cNvSpPr>
          <p:nvPr/>
        </p:nvSpPr>
        <p:spPr bwMode="auto">
          <a:xfrm>
            <a:off x="5507038" y="2298700"/>
            <a:ext cx="4762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45" name="Line 108"/>
          <p:cNvSpPr>
            <a:spLocks noChangeShapeType="1"/>
          </p:cNvSpPr>
          <p:nvPr/>
        </p:nvSpPr>
        <p:spPr bwMode="auto">
          <a:xfrm>
            <a:off x="5532438" y="2322513"/>
            <a:ext cx="6350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46" name="Line 109"/>
          <p:cNvSpPr>
            <a:spLocks noChangeShapeType="1"/>
          </p:cNvSpPr>
          <p:nvPr/>
        </p:nvSpPr>
        <p:spPr bwMode="auto">
          <a:xfrm>
            <a:off x="5561013" y="2344738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47" name="Line 110"/>
          <p:cNvSpPr>
            <a:spLocks noChangeShapeType="1"/>
          </p:cNvSpPr>
          <p:nvPr/>
        </p:nvSpPr>
        <p:spPr bwMode="auto">
          <a:xfrm>
            <a:off x="5586413" y="2363788"/>
            <a:ext cx="6350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48" name="Line 111"/>
          <p:cNvSpPr>
            <a:spLocks noChangeShapeType="1"/>
          </p:cNvSpPr>
          <p:nvPr/>
        </p:nvSpPr>
        <p:spPr bwMode="auto">
          <a:xfrm>
            <a:off x="5614988" y="238760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49" name="Line 112"/>
          <p:cNvSpPr>
            <a:spLocks noChangeShapeType="1"/>
          </p:cNvSpPr>
          <p:nvPr/>
        </p:nvSpPr>
        <p:spPr bwMode="auto">
          <a:xfrm>
            <a:off x="5643563" y="2408238"/>
            <a:ext cx="476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50" name="Line 113"/>
          <p:cNvSpPr>
            <a:spLocks noChangeShapeType="1"/>
          </p:cNvSpPr>
          <p:nvPr/>
        </p:nvSpPr>
        <p:spPr bwMode="auto">
          <a:xfrm>
            <a:off x="5668963" y="2430463"/>
            <a:ext cx="4762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51" name="Line 114"/>
          <p:cNvSpPr>
            <a:spLocks noChangeShapeType="1"/>
          </p:cNvSpPr>
          <p:nvPr/>
        </p:nvSpPr>
        <p:spPr bwMode="auto">
          <a:xfrm>
            <a:off x="5699125" y="2451100"/>
            <a:ext cx="47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52" name="Line 115"/>
          <p:cNvSpPr>
            <a:spLocks noChangeShapeType="1"/>
          </p:cNvSpPr>
          <p:nvPr/>
        </p:nvSpPr>
        <p:spPr bwMode="auto">
          <a:xfrm>
            <a:off x="5724525" y="2470150"/>
            <a:ext cx="6350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53" name="Line 116"/>
          <p:cNvSpPr>
            <a:spLocks noChangeShapeType="1"/>
          </p:cNvSpPr>
          <p:nvPr/>
        </p:nvSpPr>
        <p:spPr bwMode="auto">
          <a:xfrm>
            <a:off x="5751513" y="2493963"/>
            <a:ext cx="4762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54" name="Line 117"/>
          <p:cNvSpPr>
            <a:spLocks noChangeShapeType="1"/>
          </p:cNvSpPr>
          <p:nvPr/>
        </p:nvSpPr>
        <p:spPr bwMode="auto">
          <a:xfrm>
            <a:off x="5780088" y="2516188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55" name="Line 118"/>
          <p:cNvSpPr>
            <a:spLocks noChangeShapeType="1"/>
          </p:cNvSpPr>
          <p:nvPr/>
        </p:nvSpPr>
        <p:spPr bwMode="auto">
          <a:xfrm>
            <a:off x="5807075" y="2540000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56" name="Line 119"/>
          <p:cNvSpPr>
            <a:spLocks noChangeShapeType="1"/>
          </p:cNvSpPr>
          <p:nvPr/>
        </p:nvSpPr>
        <p:spPr bwMode="auto">
          <a:xfrm>
            <a:off x="5835650" y="2559050"/>
            <a:ext cx="4763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57" name="Line 120"/>
          <p:cNvSpPr>
            <a:spLocks noChangeShapeType="1"/>
          </p:cNvSpPr>
          <p:nvPr/>
        </p:nvSpPr>
        <p:spPr bwMode="auto">
          <a:xfrm>
            <a:off x="5861050" y="2579688"/>
            <a:ext cx="47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58" name="Line 121"/>
          <p:cNvSpPr>
            <a:spLocks noChangeShapeType="1"/>
          </p:cNvSpPr>
          <p:nvPr/>
        </p:nvSpPr>
        <p:spPr bwMode="auto">
          <a:xfrm>
            <a:off x="5888038" y="2603500"/>
            <a:ext cx="476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59" name="Line 122"/>
          <p:cNvSpPr>
            <a:spLocks noChangeShapeType="1"/>
          </p:cNvSpPr>
          <p:nvPr/>
        </p:nvSpPr>
        <p:spPr bwMode="auto">
          <a:xfrm>
            <a:off x="5916613" y="2622550"/>
            <a:ext cx="6350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60" name="Line 123"/>
          <p:cNvSpPr>
            <a:spLocks noChangeShapeType="1"/>
          </p:cNvSpPr>
          <p:nvPr/>
        </p:nvSpPr>
        <p:spPr bwMode="auto">
          <a:xfrm>
            <a:off x="5943600" y="2644775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61" name="Line 124"/>
          <p:cNvSpPr>
            <a:spLocks noChangeShapeType="1"/>
          </p:cNvSpPr>
          <p:nvPr/>
        </p:nvSpPr>
        <p:spPr bwMode="auto">
          <a:xfrm>
            <a:off x="5969000" y="2668588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62" name="Line 125"/>
          <p:cNvSpPr>
            <a:spLocks noChangeShapeType="1"/>
          </p:cNvSpPr>
          <p:nvPr/>
        </p:nvSpPr>
        <p:spPr bwMode="auto">
          <a:xfrm>
            <a:off x="5999163" y="2687638"/>
            <a:ext cx="4762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63" name="Line 126"/>
          <p:cNvSpPr>
            <a:spLocks noChangeShapeType="1"/>
          </p:cNvSpPr>
          <p:nvPr/>
        </p:nvSpPr>
        <p:spPr bwMode="auto">
          <a:xfrm>
            <a:off x="6026150" y="2711450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64" name="Line 127"/>
          <p:cNvSpPr>
            <a:spLocks noChangeShapeType="1"/>
          </p:cNvSpPr>
          <p:nvPr/>
        </p:nvSpPr>
        <p:spPr bwMode="auto">
          <a:xfrm>
            <a:off x="6053138" y="2732088"/>
            <a:ext cx="476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65" name="Line 128"/>
          <p:cNvSpPr>
            <a:spLocks noChangeShapeType="1"/>
          </p:cNvSpPr>
          <p:nvPr/>
        </p:nvSpPr>
        <p:spPr bwMode="auto">
          <a:xfrm>
            <a:off x="6081713" y="2751138"/>
            <a:ext cx="4762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66" name="Line 129"/>
          <p:cNvSpPr>
            <a:spLocks noChangeShapeType="1"/>
          </p:cNvSpPr>
          <p:nvPr/>
        </p:nvSpPr>
        <p:spPr bwMode="auto">
          <a:xfrm>
            <a:off x="6107113" y="2774950"/>
            <a:ext cx="6350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67" name="Line 130"/>
          <p:cNvSpPr>
            <a:spLocks noChangeShapeType="1"/>
          </p:cNvSpPr>
          <p:nvPr/>
        </p:nvSpPr>
        <p:spPr bwMode="auto">
          <a:xfrm>
            <a:off x="6135688" y="2797175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68" name="Line 131"/>
          <p:cNvSpPr>
            <a:spLocks noChangeShapeType="1"/>
          </p:cNvSpPr>
          <p:nvPr/>
        </p:nvSpPr>
        <p:spPr bwMode="auto">
          <a:xfrm>
            <a:off x="6161088" y="2817813"/>
            <a:ext cx="6350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69" name="Line 132"/>
          <p:cNvSpPr>
            <a:spLocks noChangeShapeType="1"/>
          </p:cNvSpPr>
          <p:nvPr/>
        </p:nvSpPr>
        <p:spPr bwMode="auto">
          <a:xfrm>
            <a:off x="6191250" y="2840038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70" name="Line 133"/>
          <p:cNvSpPr>
            <a:spLocks noChangeShapeType="1"/>
          </p:cNvSpPr>
          <p:nvPr/>
        </p:nvSpPr>
        <p:spPr bwMode="auto">
          <a:xfrm>
            <a:off x="6218238" y="2859088"/>
            <a:ext cx="4762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71" name="Line 134"/>
          <p:cNvSpPr>
            <a:spLocks noChangeShapeType="1"/>
          </p:cNvSpPr>
          <p:nvPr/>
        </p:nvSpPr>
        <p:spPr bwMode="auto">
          <a:xfrm>
            <a:off x="6243638" y="2882900"/>
            <a:ext cx="4762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72" name="Line 135"/>
          <p:cNvSpPr>
            <a:spLocks noChangeShapeType="1"/>
          </p:cNvSpPr>
          <p:nvPr/>
        </p:nvSpPr>
        <p:spPr bwMode="auto">
          <a:xfrm>
            <a:off x="6273800" y="2903538"/>
            <a:ext cx="47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73" name="Line 136"/>
          <p:cNvSpPr>
            <a:spLocks noChangeShapeType="1"/>
          </p:cNvSpPr>
          <p:nvPr/>
        </p:nvSpPr>
        <p:spPr bwMode="auto">
          <a:xfrm>
            <a:off x="6299200" y="2927350"/>
            <a:ext cx="6350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74" name="Line 137"/>
          <p:cNvSpPr>
            <a:spLocks noChangeShapeType="1"/>
          </p:cNvSpPr>
          <p:nvPr/>
        </p:nvSpPr>
        <p:spPr bwMode="auto">
          <a:xfrm>
            <a:off x="6327775" y="2946400"/>
            <a:ext cx="4763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75" name="Line 138"/>
          <p:cNvSpPr>
            <a:spLocks noChangeShapeType="1"/>
          </p:cNvSpPr>
          <p:nvPr/>
        </p:nvSpPr>
        <p:spPr bwMode="auto">
          <a:xfrm>
            <a:off x="6353175" y="2968625"/>
            <a:ext cx="63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76" name="Line 139"/>
          <p:cNvSpPr>
            <a:spLocks noChangeShapeType="1"/>
          </p:cNvSpPr>
          <p:nvPr/>
        </p:nvSpPr>
        <p:spPr bwMode="auto">
          <a:xfrm>
            <a:off x="6381750" y="2992438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77" name="Line 140"/>
          <p:cNvSpPr>
            <a:spLocks noChangeShapeType="1"/>
          </p:cNvSpPr>
          <p:nvPr/>
        </p:nvSpPr>
        <p:spPr bwMode="auto">
          <a:xfrm>
            <a:off x="6410325" y="3009900"/>
            <a:ext cx="4763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78" name="Line 141"/>
          <p:cNvSpPr>
            <a:spLocks noChangeShapeType="1"/>
          </p:cNvSpPr>
          <p:nvPr/>
        </p:nvSpPr>
        <p:spPr bwMode="auto">
          <a:xfrm>
            <a:off x="6435725" y="3033713"/>
            <a:ext cx="4763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79" name="Line 142"/>
          <p:cNvSpPr>
            <a:spLocks noChangeShapeType="1"/>
          </p:cNvSpPr>
          <p:nvPr/>
        </p:nvSpPr>
        <p:spPr bwMode="auto">
          <a:xfrm>
            <a:off x="6465888" y="3055938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80" name="Line 143"/>
          <p:cNvSpPr>
            <a:spLocks noChangeShapeType="1"/>
          </p:cNvSpPr>
          <p:nvPr/>
        </p:nvSpPr>
        <p:spPr bwMode="auto">
          <a:xfrm>
            <a:off x="6491288" y="3074988"/>
            <a:ext cx="6350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81" name="Line 144"/>
          <p:cNvSpPr>
            <a:spLocks noChangeShapeType="1"/>
          </p:cNvSpPr>
          <p:nvPr/>
        </p:nvSpPr>
        <p:spPr bwMode="auto">
          <a:xfrm>
            <a:off x="6518275" y="3098800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82" name="Line 145"/>
          <p:cNvSpPr>
            <a:spLocks noChangeShapeType="1"/>
          </p:cNvSpPr>
          <p:nvPr/>
        </p:nvSpPr>
        <p:spPr bwMode="auto">
          <a:xfrm>
            <a:off x="6546850" y="3119438"/>
            <a:ext cx="6350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83" name="Line 146"/>
          <p:cNvSpPr>
            <a:spLocks noChangeShapeType="1"/>
          </p:cNvSpPr>
          <p:nvPr/>
        </p:nvSpPr>
        <p:spPr bwMode="auto">
          <a:xfrm>
            <a:off x="6573838" y="3141663"/>
            <a:ext cx="4762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84" name="Line 147"/>
          <p:cNvSpPr>
            <a:spLocks noChangeShapeType="1"/>
          </p:cNvSpPr>
          <p:nvPr/>
        </p:nvSpPr>
        <p:spPr bwMode="auto">
          <a:xfrm>
            <a:off x="6602413" y="3162300"/>
            <a:ext cx="476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85" name="Line 148"/>
          <p:cNvSpPr>
            <a:spLocks noChangeShapeType="1"/>
          </p:cNvSpPr>
          <p:nvPr/>
        </p:nvSpPr>
        <p:spPr bwMode="auto">
          <a:xfrm>
            <a:off x="6627813" y="3184525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86" name="Line 149"/>
          <p:cNvSpPr>
            <a:spLocks noChangeShapeType="1"/>
          </p:cNvSpPr>
          <p:nvPr/>
        </p:nvSpPr>
        <p:spPr bwMode="auto">
          <a:xfrm>
            <a:off x="6654800" y="3205163"/>
            <a:ext cx="4763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87" name="Line 150"/>
          <p:cNvSpPr>
            <a:spLocks noChangeShapeType="1"/>
          </p:cNvSpPr>
          <p:nvPr/>
        </p:nvSpPr>
        <p:spPr bwMode="auto">
          <a:xfrm>
            <a:off x="6683375" y="3227388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88" name="Line 151"/>
          <p:cNvSpPr>
            <a:spLocks noChangeShapeType="1"/>
          </p:cNvSpPr>
          <p:nvPr/>
        </p:nvSpPr>
        <p:spPr bwMode="auto">
          <a:xfrm>
            <a:off x="6710363" y="325120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89" name="Freeform 152"/>
          <p:cNvSpPr>
            <a:spLocks/>
          </p:cNvSpPr>
          <p:nvPr/>
        </p:nvSpPr>
        <p:spPr bwMode="auto">
          <a:xfrm>
            <a:off x="6719888" y="3233738"/>
            <a:ext cx="90487" cy="117475"/>
          </a:xfrm>
          <a:custGeom>
            <a:avLst/>
            <a:gdLst>
              <a:gd name="T0" fmla="*/ 5323 w 51"/>
              <a:gd name="T1" fmla="*/ 26372 h 49"/>
              <a:gd name="T2" fmla="*/ 3549 w 51"/>
              <a:gd name="T3" fmla="*/ 33564 h 49"/>
              <a:gd name="T4" fmla="*/ 3549 w 51"/>
              <a:gd name="T5" fmla="*/ 40757 h 49"/>
              <a:gd name="T6" fmla="*/ 0 w 51"/>
              <a:gd name="T7" fmla="*/ 47949 h 49"/>
              <a:gd name="T8" fmla="*/ 0 w 51"/>
              <a:gd name="T9" fmla="*/ 52744 h 49"/>
              <a:gd name="T10" fmla="*/ 0 w 51"/>
              <a:gd name="T11" fmla="*/ 59936 h 49"/>
              <a:gd name="T12" fmla="*/ 0 w 51"/>
              <a:gd name="T13" fmla="*/ 64731 h 49"/>
              <a:gd name="T14" fmla="*/ 0 w 51"/>
              <a:gd name="T15" fmla="*/ 71923 h 49"/>
              <a:gd name="T16" fmla="*/ 3549 w 51"/>
              <a:gd name="T17" fmla="*/ 76718 h 49"/>
              <a:gd name="T18" fmla="*/ 3549 w 51"/>
              <a:gd name="T19" fmla="*/ 83911 h 49"/>
              <a:gd name="T20" fmla="*/ 5323 w 51"/>
              <a:gd name="T21" fmla="*/ 91103 h 49"/>
              <a:gd name="T22" fmla="*/ 8871 w 51"/>
              <a:gd name="T23" fmla="*/ 93501 h 49"/>
              <a:gd name="T24" fmla="*/ 14194 w 51"/>
              <a:gd name="T25" fmla="*/ 100693 h 49"/>
              <a:gd name="T26" fmla="*/ 15968 w 51"/>
              <a:gd name="T27" fmla="*/ 105488 h 49"/>
              <a:gd name="T28" fmla="*/ 21291 w 51"/>
              <a:gd name="T29" fmla="*/ 107885 h 49"/>
              <a:gd name="T30" fmla="*/ 26614 w 51"/>
              <a:gd name="T31" fmla="*/ 112680 h 49"/>
              <a:gd name="T32" fmla="*/ 30162 w 51"/>
              <a:gd name="T33" fmla="*/ 115078 h 49"/>
              <a:gd name="T34" fmla="*/ 35485 w 51"/>
              <a:gd name="T35" fmla="*/ 115078 h 49"/>
              <a:gd name="T36" fmla="*/ 40808 w 51"/>
              <a:gd name="T37" fmla="*/ 117475 h 49"/>
              <a:gd name="T38" fmla="*/ 46131 w 51"/>
              <a:gd name="T39" fmla="*/ 117475 h 49"/>
              <a:gd name="T40" fmla="*/ 51453 w 51"/>
              <a:gd name="T41" fmla="*/ 117475 h 49"/>
              <a:gd name="T42" fmla="*/ 56776 w 51"/>
              <a:gd name="T43" fmla="*/ 115078 h 49"/>
              <a:gd name="T44" fmla="*/ 62099 w 51"/>
              <a:gd name="T45" fmla="*/ 115078 h 49"/>
              <a:gd name="T46" fmla="*/ 67422 w 51"/>
              <a:gd name="T47" fmla="*/ 112680 h 49"/>
              <a:gd name="T48" fmla="*/ 69196 w 51"/>
              <a:gd name="T49" fmla="*/ 107885 h 49"/>
              <a:gd name="T50" fmla="*/ 74519 w 51"/>
              <a:gd name="T51" fmla="*/ 105488 h 49"/>
              <a:gd name="T52" fmla="*/ 78067 w 51"/>
              <a:gd name="T53" fmla="*/ 98295 h 49"/>
              <a:gd name="T54" fmla="*/ 79841 w 51"/>
              <a:gd name="T55" fmla="*/ 93501 h 49"/>
              <a:gd name="T56" fmla="*/ 85164 w 51"/>
              <a:gd name="T57" fmla="*/ 88706 h 49"/>
              <a:gd name="T58" fmla="*/ 85164 w 51"/>
              <a:gd name="T59" fmla="*/ 83911 h 49"/>
              <a:gd name="T60" fmla="*/ 88713 w 51"/>
              <a:gd name="T61" fmla="*/ 76718 h 49"/>
              <a:gd name="T62" fmla="*/ 90487 w 51"/>
              <a:gd name="T63" fmla="*/ 71923 h 49"/>
              <a:gd name="T64" fmla="*/ 90487 w 51"/>
              <a:gd name="T65" fmla="*/ 64731 h 49"/>
              <a:gd name="T66" fmla="*/ 90487 w 51"/>
              <a:gd name="T67" fmla="*/ 57539 h 49"/>
              <a:gd name="T68" fmla="*/ 90487 w 51"/>
              <a:gd name="T69" fmla="*/ 50346 h 49"/>
              <a:gd name="T70" fmla="*/ 90487 w 51"/>
              <a:gd name="T71" fmla="*/ 43154 h 49"/>
              <a:gd name="T72" fmla="*/ 88713 w 51"/>
              <a:gd name="T73" fmla="*/ 40757 h 49"/>
              <a:gd name="T74" fmla="*/ 85164 w 51"/>
              <a:gd name="T75" fmla="*/ 33564 h 49"/>
              <a:gd name="T76" fmla="*/ 83390 w 51"/>
              <a:gd name="T77" fmla="*/ 26372 h 49"/>
              <a:gd name="T78" fmla="*/ 79841 w 51"/>
              <a:gd name="T79" fmla="*/ 23974 h 49"/>
              <a:gd name="T80" fmla="*/ 78067 w 51"/>
              <a:gd name="T81" fmla="*/ 16782 h 49"/>
              <a:gd name="T82" fmla="*/ 74519 w 51"/>
              <a:gd name="T83" fmla="*/ 11987 h 49"/>
              <a:gd name="T84" fmla="*/ 69196 w 51"/>
              <a:gd name="T85" fmla="*/ 9590 h 49"/>
              <a:gd name="T86" fmla="*/ 63873 w 51"/>
              <a:gd name="T87" fmla="*/ 7192 h 49"/>
              <a:gd name="T88" fmla="*/ 58550 w 51"/>
              <a:gd name="T89" fmla="*/ 2397 h 49"/>
              <a:gd name="T90" fmla="*/ 56776 w 51"/>
              <a:gd name="T91" fmla="*/ 2397 h 49"/>
              <a:gd name="T92" fmla="*/ 51453 w 51"/>
              <a:gd name="T93" fmla="*/ 0 h 49"/>
              <a:gd name="T94" fmla="*/ 46131 w 51"/>
              <a:gd name="T95" fmla="*/ 0 h 49"/>
              <a:gd name="T96" fmla="*/ 40808 w 51"/>
              <a:gd name="T97" fmla="*/ 0 h 49"/>
              <a:gd name="T98" fmla="*/ 35485 w 51"/>
              <a:gd name="T99" fmla="*/ 2397 h 49"/>
              <a:gd name="T100" fmla="*/ 30162 w 51"/>
              <a:gd name="T101" fmla="*/ 2397 h 49"/>
              <a:gd name="T102" fmla="*/ 24840 w 51"/>
              <a:gd name="T103" fmla="*/ 7192 h 49"/>
              <a:gd name="T104" fmla="*/ 21291 w 51"/>
              <a:gd name="T105" fmla="*/ 9590 h 49"/>
              <a:gd name="T106" fmla="*/ 15968 w 51"/>
              <a:gd name="T107" fmla="*/ 11987 h 49"/>
              <a:gd name="T108" fmla="*/ 14194 w 51"/>
              <a:gd name="T109" fmla="*/ 16782 h 49"/>
              <a:gd name="T110" fmla="*/ 8871 w 51"/>
              <a:gd name="T111" fmla="*/ 23974 h 49"/>
              <a:gd name="T112" fmla="*/ 5323 w 51"/>
              <a:gd name="T113" fmla="*/ 26372 h 4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1" h="49">
                <a:moveTo>
                  <a:pt x="3" y="11"/>
                </a:moveTo>
                <a:lnTo>
                  <a:pt x="2" y="14"/>
                </a:lnTo>
                <a:lnTo>
                  <a:pt x="2" y="17"/>
                </a:lnTo>
                <a:lnTo>
                  <a:pt x="0" y="20"/>
                </a:lnTo>
                <a:lnTo>
                  <a:pt x="0" y="22"/>
                </a:lnTo>
                <a:lnTo>
                  <a:pt x="0" y="25"/>
                </a:lnTo>
                <a:lnTo>
                  <a:pt x="0" y="27"/>
                </a:lnTo>
                <a:lnTo>
                  <a:pt x="0" y="30"/>
                </a:lnTo>
                <a:lnTo>
                  <a:pt x="2" y="32"/>
                </a:lnTo>
                <a:lnTo>
                  <a:pt x="2" y="35"/>
                </a:lnTo>
                <a:lnTo>
                  <a:pt x="3" y="38"/>
                </a:lnTo>
                <a:lnTo>
                  <a:pt x="5" y="39"/>
                </a:lnTo>
                <a:lnTo>
                  <a:pt x="8" y="42"/>
                </a:lnTo>
                <a:lnTo>
                  <a:pt x="9" y="44"/>
                </a:lnTo>
                <a:lnTo>
                  <a:pt x="12" y="45"/>
                </a:lnTo>
                <a:lnTo>
                  <a:pt x="15" y="47"/>
                </a:lnTo>
                <a:lnTo>
                  <a:pt x="17" y="48"/>
                </a:lnTo>
                <a:lnTo>
                  <a:pt x="20" y="48"/>
                </a:lnTo>
                <a:lnTo>
                  <a:pt x="23" y="49"/>
                </a:lnTo>
                <a:lnTo>
                  <a:pt x="26" y="49"/>
                </a:lnTo>
                <a:lnTo>
                  <a:pt x="29" y="49"/>
                </a:lnTo>
                <a:lnTo>
                  <a:pt x="32" y="48"/>
                </a:lnTo>
                <a:lnTo>
                  <a:pt x="35" y="48"/>
                </a:lnTo>
                <a:lnTo>
                  <a:pt x="38" y="47"/>
                </a:lnTo>
                <a:lnTo>
                  <a:pt x="39" y="45"/>
                </a:lnTo>
                <a:lnTo>
                  <a:pt x="42" y="44"/>
                </a:lnTo>
                <a:lnTo>
                  <a:pt x="44" y="41"/>
                </a:lnTo>
                <a:lnTo>
                  <a:pt x="45" y="39"/>
                </a:lnTo>
                <a:lnTo>
                  <a:pt x="48" y="37"/>
                </a:lnTo>
                <a:lnTo>
                  <a:pt x="48" y="35"/>
                </a:lnTo>
                <a:lnTo>
                  <a:pt x="50" y="32"/>
                </a:lnTo>
                <a:lnTo>
                  <a:pt x="51" y="30"/>
                </a:lnTo>
                <a:lnTo>
                  <a:pt x="51" y="27"/>
                </a:lnTo>
                <a:lnTo>
                  <a:pt x="51" y="24"/>
                </a:lnTo>
                <a:lnTo>
                  <a:pt x="51" y="21"/>
                </a:lnTo>
                <a:lnTo>
                  <a:pt x="51" y="18"/>
                </a:lnTo>
                <a:lnTo>
                  <a:pt x="50" y="17"/>
                </a:lnTo>
                <a:lnTo>
                  <a:pt x="48" y="14"/>
                </a:lnTo>
                <a:lnTo>
                  <a:pt x="47" y="11"/>
                </a:lnTo>
                <a:lnTo>
                  <a:pt x="45" y="10"/>
                </a:lnTo>
                <a:lnTo>
                  <a:pt x="44" y="7"/>
                </a:lnTo>
                <a:lnTo>
                  <a:pt x="42" y="5"/>
                </a:lnTo>
                <a:lnTo>
                  <a:pt x="39" y="4"/>
                </a:lnTo>
                <a:lnTo>
                  <a:pt x="36" y="3"/>
                </a:lnTo>
                <a:lnTo>
                  <a:pt x="33" y="1"/>
                </a:lnTo>
                <a:lnTo>
                  <a:pt x="32" y="1"/>
                </a:lnTo>
                <a:lnTo>
                  <a:pt x="29" y="0"/>
                </a:lnTo>
                <a:lnTo>
                  <a:pt x="26" y="0"/>
                </a:lnTo>
                <a:lnTo>
                  <a:pt x="23" y="0"/>
                </a:lnTo>
                <a:lnTo>
                  <a:pt x="20" y="1"/>
                </a:lnTo>
                <a:lnTo>
                  <a:pt x="17" y="1"/>
                </a:lnTo>
                <a:lnTo>
                  <a:pt x="14" y="3"/>
                </a:lnTo>
                <a:lnTo>
                  <a:pt x="12" y="4"/>
                </a:lnTo>
                <a:lnTo>
                  <a:pt x="9" y="5"/>
                </a:lnTo>
                <a:lnTo>
                  <a:pt x="8" y="7"/>
                </a:lnTo>
                <a:lnTo>
                  <a:pt x="5" y="10"/>
                </a:lnTo>
                <a:lnTo>
                  <a:pt x="3" y="11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90" name="Line 153"/>
          <p:cNvSpPr>
            <a:spLocks noChangeShapeType="1"/>
          </p:cNvSpPr>
          <p:nvPr/>
        </p:nvSpPr>
        <p:spPr bwMode="auto">
          <a:xfrm flipH="1">
            <a:off x="5672138" y="2154238"/>
            <a:ext cx="6350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91" name="Line 154"/>
          <p:cNvSpPr>
            <a:spLocks noChangeShapeType="1"/>
          </p:cNvSpPr>
          <p:nvPr/>
        </p:nvSpPr>
        <p:spPr bwMode="auto">
          <a:xfrm flipH="1">
            <a:off x="5646738" y="2178050"/>
            <a:ext cx="4762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92" name="Line 155"/>
          <p:cNvSpPr>
            <a:spLocks noChangeShapeType="1"/>
          </p:cNvSpPr>
          <p:nvPr/>
        </p:nvSpPr>
        <p:spPr bwMode="auto">
          <a:xfrm flipH="1">
            <a:off x="5619750" y="2198688"/>
            <a:ext cx="1588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93" name="Line 156"/>
          <p:cNvSpPr>
            <a:spLocks noChangeShapeType="1"/>
          </p:cNvSpPr>
          <p:nvPr/>
        </p:nvSpPr>
        <p:spPr bwMode="auto">
          <a:xfrm flipH="1">
            <a:off x="5592763" y="2222500"/>
            <a:ext cx="6350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94" name="Line 157"/>
          <p:cNvSpPr>
            <a:spLocks noChangeShapeType="1"/>
          </p:cNvSpPr>
          <p:nvPr/>
        </p:nvSpPr>
        <p:spPr bwMode="auto">
          <a:xfrm flipH="1">
            <a:off x="5564188" y="2241550"/>
            <a:ext cx="476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95" name="Line 158"/>
          <p:cNvSpPr>
            <a:spLocks noChangeShapeType="1"/>
          </p:cNvSpPr>
          <p:nvPr/>
        </p:nvSpPr>
        <p:spPr bwMode="auto">
          <a:xfrm flipH="1">
            <a:off x="5538788" y="2265363"/>
            <a:ext cx="476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96" name="Line 159"/>
          <p:cNvSpPr>
            <a:spLocks noChangeShapeType="1"/>
          </p:cNvSpPr>
          <p:nvPr/>
        </p:nvSpPr>
        <p:spPr bwMode="auto">
          <a:xfrm flipH="1">
            <a:off x="5511800" y="2284413"/>
            <a:ext cx="4763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97" name="Line 160"/>
          <p:cNvSpPr>
            <a:spLocks noChangeShapeType="1"/>
          </p:cNvSpPr>
          <p:nvPr/>
        </p:nvSpPr>
        <p:spPr bwMode="auto">
          <a:xfrm flipH="1">
            <a:off x="5486400" y="2308225"/>
            <a:ext cx="4763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98" name="Line 161"/>
          <p:cNvSpPr>
            <a:spLocks noChangeShapeType="1"/>
          </p:cNvSpPr>
          <p:nvPr/>
        </p:nvSpPr>
        <p:spPr bwMode="auto">
          <a:xfrm flipH="1">
            <a:off x="5459413" y="233045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899" name="Line 162"/>
          <p:cNvSpPr>
            <a:spLocks noChangeShapeType="1"/>
          </p:cNvSpPr>
          <p:nvPr/>
        </p:nvSpPr>
        <p:spPr bwMode="auto">
          <a:xfrm flipH="1">
            <a:off x="5430838" y="2354263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00" name="Line 163"/>
          <p:cNvSpPr>
            <a:spLocks noChangeShapeType="1"/>
          </p:cNvSpPr>
          <p:nvPr/>
        </p:nvSpPr>
        <p:spPr bwMode="auto">
          <a:xfrm flipH="1">
            <a:off x="5405438" y="2373313"/>
            <a:ext cx="4762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01" name="Line 164"/>
          <p:cNvSpPr>
            <a:spLocks noChangeShapeType="1"/>
          </p:cNvSpPr>
          <p:nvPr/>
        </p:nvSpPr>
        <p:spPr bwMode="auto">
          <a:xfrm flipH="1">
            <a:off x="5378450" y="2397125"/>
            <a:ext cx="6350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02" name="Line 165"/>
          <p:cNvSpPr>
            <a:spLocks noChangeShapeType="1"/>
          </p:cNvSpPr>
          <p:nvPr/>
        </p:nvSpPr>
        <p:spPr bwMode="auto">
          <a:xfrm flipH="1">
            <a:off x="5353050" y="2417763"/>
            <a:ext cx="317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03" name="Line 166"/>
          <p:cNvSpPr>
            <a:spLocks noChangeShapeType="1"/>
          </p:cNvSpPr>
          <p:nvPr/>
        </p:nvSpPr>
        <p:spPr bwMode="auto">
          <a:xfrm flipH="1">
            <a:off x="5326063" y="2436813"/>
            <a:ext cx="6350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04" name="Line 167"/>
          <p:cNvSpPr>
            <a:spLocks noChangeShapeType="1"/>
          </p:cNvSpPr>
          <p:nvPr/>
        </p:nvSpPr>
        <p:spPr bwMode="auto">
          <a:xfrm flipH="1">
            <a:off x="5300663" y="2460625"/>
            <a:ext cx="4762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05" name="Line 168"/>
          <p:cNvSpPr>
            <a:spLocks noChangeShapeType="1"/>
          </p:cNvSpPr>
          <p:nvPr/>
        </p:nvSpPr>
        <p:spPr bwMode="auto">
          <a:xfrm flipH="1">
            <a:off x="5273675" y="2482850"/>
            <a:ext cx="63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06" name="Line 169"/>
          <p:cNvSpPr>
            <a:spLocks noChangeShapeType="1"/>
          </p:cNvSpPr>
          <p:nvPr/>
        </p:nvSpPr>
        <p:spPr bwMode="auto">
          <a:xfrm flipH="1">
            <a:off x="5248275" y="2506663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07" name="Line 170"/>
          <p:cNvSpPr>
            <a:spLocks noChangeShapeType="1"/>
          </p:cNvSpPr>
          <p:nvPr/>
        </p:nvSpPr>
        <p:spPr bwMode="auto">
          <a:xfrm flipH="1">
            <a:off x="5221288" y="2525713"/>
            <a:ext cx="6350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08" name="Line 171"/>
          <p:cNvSpPr>
            <a:spLocks noChangeShapeType="1"/>
          </p:cNvSpPr>
          <p:nvPr/>
        </p:nvSpPr>
        <p:spPr bwMode="auto">
          <a:xfrm flipH="1">
            <a:off x="5195888" y="2549525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09" name="Line 172"/>
          <p:cNvSpPr>
            <a:spLocks noChangeShapeType="1"/>
          </p:cNvSpPr>
          <p:nvPr/>
        </p:nvSpPr>
        <p:spPr bwMode="auto">
          <a:xfrm flipH="1">
            <a:off x="5168900" y="2570163"/>
            <a:ext cx="1588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10" name="Line 173"/>
          <p:cNvSpPr>
            <a:spLocks noChangeShapeType="1"/>
          </p:cNvSpPr>
          <p:nvPr/>
        </p:nvSpPr>
        <p:spPr bwMode="auto">
          <a:xfrm flipH="1">
            <a:off x="5143500" y="2589213"/>
            <a:ext cx="47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11" name="Line 174"/>
          <p:cNvSpPr>
            <a:spLocks noChangeShapeType="1"/>
          </p:cNvSpPr>
          <p:nvPr/>
        </p:nvSpPr>
        <p:spPr bwMode="auto">
          <a:xfrm flipH="1">
            <a:off x="5114925" y="2613025"/>
            <a:ext cx="6350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12" name="Line 175"/>
          <p:cNvSpPr>
            <a:spLocks noChangeShapeType="1"/>
          </p:cNvSpPr>
          <p:nvPr/>
        </p:nvSpPr>
        <p:spPr bwMode="auto">
          <a:xfrm flipH="1">
            <a:off x="5089525" y="2632075"/>
            <a:ext cx="4763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13" name="Line 176"/>
          <p:cNvSpPr>
            <a:spLocks noChangeShapeType="1"/>
          </p:cNvSpPr>
          <p:nvPr/>
        </p:nvSpPr>
        <p:spPr bwMode="auto">
          <a:xfrm flipH="1">
            <a:off x="5062538" y="2655888"/>
            <a:ext cx="6350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14" name="Line 177"/>
          <p:cNvSpPr>
            <a:spLocks noChangeShapeType="1"/>
          </p:cNvSpPr>
          <p:nvPr/>
        </p:nvSpPr>
        <p:spPr bwMode="auto">
          <a:xfrm flipH="1">
            <a:off x="5037138" y="2678113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15" name="Line 178"/>
          <p:cNvSpPr>
            <a:spLocks noChangeShapeType="1"/>
          </p:cNvSpPr>
          <p:nvPr/>
        </p:nvSpPr>
        <p:spPr bwMode="auto">
          <a:xfrm flipH="1">
            <a:off x="5010150" y="2701925"/>
            <a:ext cx="63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16" name="Line 179"/>
          <p:cNvSpPr>
            <a:spLocks noChangeShapeType="1"/>
          </p:cNvSpPr>
          <p:nvPr/>
        </p:nvSpPr>
        <p:spPr bwMode="auto">
          <a:xfrm flipH="1">
            <a:off x="4984750" y="2720975"/>
            <a:ext cx="3175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17" name="Line 180"/>
          <p:cNvSpPr>
            <a:spLocks noChangeShapeType="1"/>
          </p:cNvSpPr>
          <p:nvPr/>
        </p:nvSpPr>
        <p:spPr bwMode="auto">
          <a:xfrm flipH="1">
            <a:off x="4957763" y="2744788"/>
            <a:ext cx="6350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18" name="Line 181"/>
          <p:cNvSpPr>
            <a:spLocks noChangeShapeType="1"/>
          </p:cNvSpPr>
          <p:nvPr/>
        </p:nvSpPr>
        <p:spPr bwMode="auto">
          <a:xfrm flipH="1">
            <a:off x="4929188" y="2765425"/>
            <a:ext cx="476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19" name="Line 182"/>
          <p:cNvSpPr>
            <a:spLocks noChangeShapeType="1"/>
          </p:cNvSpPr>
          <p:nvPr/>
        </p:nvSpPr>
        <p:spPr bwMode="auto">
          <a:xfrm flipH="1">
            <a:off x="4902200" y="2789238"/>
            <a:ext cx="47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20" name="Line 183"/>
          <p:cNvSpPr>
            <a:spLocks noChangeShapeType="1"/>
          </p:cNvSpPr>
          <p:nvPr/>
        </p:nvSpPr>
        <p:spPr bwMode="auto">
          <a:xfrm flipH="1">
            <a:off x="4876800" y="2808288"/>
            <a:ext cx="4763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21" name="Line 184"/>
          <p:cNvSpPr>
            <a:spLocks noChangeShapeType="1"/>
          </p:cNvSpPr>
          <p:nvPr/>
        </p:nvSpPr>
        <p:spPr bwMode="auto">
          <a:xfrm flipH="1">
            <a:off x="4849813" y="2832100"/>
            <a:ext cx="4762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22" name="Line 185"/>
          <p:cNvSpPr>
            <a:spLocks noChangeShapeType="1"/>
          </p:cNvSpPr>
          <p:nvPr/>
        </p:nvSpPr>
        <p:spPr bwMode="auto">
          <a:xfrm flipH="1">
            <a:off x="4824413" y="2854325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23" name="Line 186"/>
          <p:cNvSpPr>
            <a:spLocks noChangeShapeType="1"/>
          </p:cNvSpPr>
          <p:nvPr/>
        </p:nvSpPr>
        <p:spPr bwMode="auto">
          <a:xfrm flipH="1">
            <a:off x="4797425" y="2878138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24" name="Line 187"/>
          <p:cNvSpPr>
            <a:spLocks noChangeShapeType="1"/>
          </p:cNvSpPr>
          <p:nvPr/>
        </p:nvSpPr>
        <p:spPr bwMode="auto">
          <a:xfrm flipH="1">
            <a:off x="4772025" y="2897188"/>
            <a:ext cx="4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25" name="Line 188"/>
          <p:cNvSpPr>
            <a:spLocks noChangeShapeType="1"/>
          </p:cNvSpPr>
          <p:nvPr/>
        </p:nvSpPr>
        <p:spPr bwMode="auto">
          <a:xfrm flipH="1">
            <a:off x="4745038" y="292100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26" name="Line 189"/>
          <p:cNvSpPr>
            <a:spLocks noChangeShapeType="1"/>
          </p:cNvSpPr>
          <p:nvPr/>
        </p:nvSpPr>
        <p:spPr bwMode="auto">
          <a:xfrm flipH="1">
            <a:off x="4719638" y="2940050"/>
            <a:ext cx="1587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27" name="Line 190"/>
          <p:cNvSpPr>
            <a:spLocks noChangeShapeType="1"/>
          </p:cNvSpPr>
          <p:nvPr/>
        </p:nvSpPr>
        <p:spPr bwMode="auto">
          <a:xfrm flipH="1">
            <a:off x="4692650" y="2960688"/>
            <a:ext cx="47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28" name="Line 191"/>
          <p:cNvSpPr>
            <a:spLocks noChangeShapeType="1"/>
          </p:cNvSpPr>
          <p:nvPr/>
        </p:nvSpPr>
        <p:spPr bwMode="auto">
          <a:xfrm flipH="1">
            <a:off x="4667250" y="2984500"/>
            <a:ext cx="47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29" name="Line 192"/>
          <p:cNvSpPr>
            <a:spLocks noChangeShapeType="1"/>
          </p:cNvSpPr>
          <p:nvPr/>
        </p:nvSpPr>
        <p:spPr bwMode="auto">
          <a:xfrm flipH="1">
            <a:off x="4638675" y="3003550"/>
            <a:ext cx="4763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30" name="Line 193"/>
          <p:cNvSpPr>
            <a:spLocks noChangeShapeType="1"/>
          </p:cNvSpPr>
          <p:nvPr/>
        </p:nvSpPr>
        <p:spPr bwMode="auto">
          <a:xfrm flipH="1">
            <a:off x="4611688" y="3027363"/>
            <a:ext cx="6350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31" name="Line 194"/>
          <p:cNvSpPr>
            <a:spLocks noChangeShapeType="1"/>
          </p:cNvSpPr>
          <p:nvPr/>
        </p:nvSpPr>
        <p:spPr bwMode="auto">
          <a:xfrm flipH="1">
            <a:off x="4586288" y="3048000"/>
            <a:ext cx="476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32" name="Line 195"/>
          <p:cNvSpPr>
            <a:spLocks noChangeShapeType="1"/>
          </p:cNvSpPr>
          <p:nvPr/>
        </p:nvSpPr>
        <p:spPr bwMode="auto">
          <a:xfrm flipH="1">
            <a:off x="4559300" y="3071813"/>
            <a:ext cx="6350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33" name="Line 196"/>
          <p:cNvSpPr>
            <a:spLocks noChangeShapeType="1"/>
          </p:cNvSpPr>
          <p:nvPr/>
        </p:nvSpPr>
        <p:spPr bwMode="auto">
          <a:xfrm flipH="1">
            <a:off x="4533900" y="3090863"/>
            <a:ext cx="3175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34" name="Line 197"/>
          <p:cNvSpPr>
            <a:spLocks noChangeShapeType="1"/>
          </p:cNvSpPr>
          <p:nvPr/>
        </p:nvSpPr>
        <p:spPr bwMode="auto">
          <a:xfrm flipH="1">
            <a:off x="4506913" y="3113088"/>
            <a:ext cx="63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35" name="Line 198"/>
          <p:cNvSpPr>
            <a:spLocks noChangeShapeType="1"/>
          </p:cNvSpPr>
          <p:nvPr/>
        </p:nvSpPr>
        <p:spPr bwMode="auto">
          <a:xfrm flipH="1">
            <a:off x="4481513" y="3136900"/>
            <a:ext cx="47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36" name="Line 199"/>
          <p:cNvSpPr>
            <a:spLocks noChangeShapeType="1"/>
          </p:cNvSpPr>
          <p:nvPr/>
        </p:nvSpPr>
        <p:spPr bwMode="auto">
          <a:xfrm flipH="1">
            <a:off x="4454525" y="3155950"/>
            <a:ext cx="6350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37" name="Line 200"/>
          <p:cNvSpPr>
            <a:spLocks noChangeShapeType="1"/>
          </p:cNvSpPr>
          <p:nvPr/>
        </p:nvSpPr>
        <p:spPr bwMode="auto">
          <a:xfrm flipH="1">
            <a:off x="4429125" y="3179763"/>
            <a:ext cx="4763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38" name="Line 201"/>
          <p:cNvSpPr>
            <a:spLocks noChangeShapeType="1"/>
          </p:cNvSpPr>
          <p:nvPr/>
        </p:nvSpPr>
        <p:spPr bwMode="auto">
          <a:xfrm flipH="1">
            <a:off x="4402138" y="3200400"/>
            <a:ext cx="6350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39" name="Line 202"/>
          <p:cNvSpPr>
            <a:spLocks noChangeShapeType="1"/>
          </p:cNvSpPr>
          <p:nvPr/>
        </p:nvSpPr>
        <p:spPr bwMode="auto">
          <a:xfrm flipH="1">
            <a:off x="4376738" y="3224213"/>
            <a:ext cx="476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40" name="Line 203"/>
          <p:cNvSpPr>
            <a:spLocks noChangeShapeType="1"/>
          </p:cNvSpPr>
          <p:nvPr/>
        </p:nvSpPr>
        <p:spPr bwMode="auto">
          <a:xfrm flipH="1">
            <a:off x="4349750" y="3243263"/>
            <a:ext cx="1588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41" name="Freeform 204"/>
          <p:cNvSpPr>
            <a:spLocks/>
          </p:cNvSpPr>
          <p:nvPr/>
        </p:nvSpPr>
        <p:spPr bwMode="auto">
          <a:xfrm>
            <a:off x="4249738" y="3233738"/>
            <a:ext cx="92075" cy="117475"/>
          </a:xfrm>
          <a:custGeom>
            <a:avLst/>
            <a:gdLst>
              <a:gd name="T0" fmla="*/ 83389 w 53"/>
              <a:gd name="T1" fmla="*/ 26372 h 49"/>
              <a:gd name="T2" fmla="*/ 86863 w 53"/>
              <a:gd name="T3" fmla="*/ 33564 h 49"/>
              <a:gd name="T4" fmla="*/ 88600 w 53"/>
              <a:gd name="T5" fmla="*/ 40757 h 49"/>
              <a:gd name="T6" fmla="*/ 88600 w 53"/>
              <a:gd name="T7" fmla="*/ 43154 h 49"/>
              <a:gd name="T8" fmla="*/ 88600 w 53"/>
              <a:gd name="T9" fmla="*/ 50346 h 49"/>
              <a:gd name="T10" fmla="*/ 92075 w 53"/>
              <a:gd name="T11" fmla="*/ 57539 h 49"/>
              <a:gd name="T12" fmla="*/ 92075 w 53"/>
              <a:gd name="T13" fmla="*/ 64731 h 49"/>
              <a:gd name="T14" fmla="*/ 88600 w 53"/>
              <a:gd name="T15" fmla="*/ 71923 h 49"/>
              <a:gd name="T16" fmla="*/ 88600 w 53"/>
              <a:gd name="T17" fmla="*/ 76718 h 49"/>
              <a:gd name="T18" fmla="*/ 86863 w 53"/>
              <a:gd name="T19" fmla="*/ 83911 h 49"/>
              <a:gd name="T20" fmla="*/ 83389 w 53"/>
              <a:gd name="T21" fmla="*/ 88706 h 49"/>
              <a:gd name="T22" fmla="*/ 81651 w 53"/>
              <a:gd name="T23" fmla="*/ 93501 h 49"/>
              <a:gd name="T24" fmla="*/ 78177 w 53"/>
              <a:gd name="T25" fmla="*/ 98295 h 49"/>
              <a:gd name="T26" fmla="*/ 72965 w 53"/>
              <a:gd name="T27" fmla="*/ 105488 h 49"/>
              <a:gd name="T28" fmla="*/ 71228 w 53"/>
              <a:gd name="T29" fmla="*/ 107885 h 49"/>
              <a:gd name="T30" fmla="*/ 66016 w 53"/>
              <a:gd name="T31" fmla="*/ 112680 h 49"/>
              <a:gd name="T32" fmla="*/ 60804 w 53"/>
              <a:gd name="T33" fmla="*/ 115078 h 49"/>
              <a:gd name="T34" fmla="*/ 55592 w 53"/>
              <a:gd name="T35" fmla="*/ 115078 h 49"/>
              <a:gd name="T36" fmla="*/ 50381 w 53"/>
              <a:gd name="T37" fmla="*/ 117475 h 49"/>
              <a:gd name="T38" fmla="*/ 46906 w 53"/>
              <a:gd name="T39" fmla="*/ 117475 h 49"/>
              <a:gd name="T40" fmla="*/ 41694 w 53"/>
              <a:gd name="T41" fmla="*/ 117475 h 49"/>
              <a:gd name="T42" fmla="*/ 36483 w 53"/>
              <a:gd name="T43" fmla="*/ 115078 h 49"/>
              <a:gd name="T44" fmla="*/ 31271 w 53"/>
              <a:gd name="T45" fmla="*/ 115078 h 49"/>
              <a:gd name="T46" fmla="*/ 26059 w 53"/>
              <a:gd name="T47" fmla="*/ 112680 h 49"/>
              <a:gd name="T48" fmla="*/ 20847 w 53"/>
              <a:gd name="T49" fmla="*/ 107885 h 49"/>
              <a:gd name="T50" fmla="*/ 19110 w 53"/>
              <a:gd name="T51" fmla="*/ 105488 h 49"/>
              <a:gd name="T52" fmla="*/ 13898 w 53"/>
              <a:gd name="T53" fmla="*/ 100693 h 49"/>
              <a:gd name="T54" fmla="*/ 10424 w 53"/>
              <a:gd name="T55" fmla="*/ 93501 h 49"/>
              <a:gd name="T56" fmla="*/ 8686 w 53"/>
              <a:gd name="T57" fmla="*/ 91103 h 49"/>
              <a:gd name="T58" fmla="*/ 5212 w 53"/>
              <a:gd name="T59" fmla="*/ 83911 h 49"/>
              <a:gd name="T60" fmla="*/ 3475 w 53"/>
              <a:gd name="T61" fmla="*/ 76718 h 49"/>
              <a:gd name="T62" fmla="*/ 3475 w 53"/>
              <a:gd name="T63" fmla="*/ 71923 h 49"/>
              <a:gd name="T64" fmla="*/ 0 w 53"/>
              <a:gd name="T65" fmla="*/ 67129 h 49"/>
              <a:gd name="T66" fmla="*/ 0 w 53"/>
              <a:gd name="T67" fmla="*/ 59936 h 49"/>
              <a:gd name="T68" fmla="*/ 0 w 53"/>
              <a:gd name="T69" fmla="*/ 52744 h 49"/>
              <a:gd name="T70" fmla="*/ 3475 w 53"/>
              <a:gd name="T71" fmla="*/ 47949 h 49"/>
              <a:gd name="T72" fmla="*/ 3475 w 53"/>
              <a:gd name="T73" fmla="*/ 40757 h 49"/>
              <a:gd name="T74" fmla="*/ 5212 w 53"/>
              <a:gd name="T75" fmla="*/ 33564 h 49"/>
              <a:gd name="T76" fmla="*/ 8686 w 53"/>
              <a:gd name="T77" fmla="*/ 26372 h 49"/>
              <a:gd name="T78" fmla="*/ 10424 w 53"/>
              <a:gd name="T79" fmla="*/ 23974 h 49"/>
              <a:gd name="T80" fmla="*/ 13898 w 53"/>
              <a:gd name="T81" fmla="*/ 16782 h 49"/>
              <a:gd name="T82" fmla="*/ 15635 w 53"/>
              <a:gd name="T83" fmla="*/ 11987 h 49"/>
              <a:gd name="T84" fmla="*/ 20847 w 53"/>
              <a:gd name="T85" fmla="*/ 9590 h 49"/>
              <a:gd name="T86" fmla="*/ 26059 w 53"/>
              <a:gd name="T87" fmla="*/ 7192 h 49"/>
              <a:gd name="T88" fmla="*/ 31271 w 53"/>
              <a:gd name="T89" fmla="*/ 2397 h 49"/>
              <a:gd name="T90" fmla="*/ 34745 w 53"/>
              <a:gd name="T91" fmla="*/ 2397 h 49"/>
              <a:gd name="T92" fmla="*/ 39957 w 53"/>
              <a:gd name="T93" fmla="*/ 0 h 49"/>
              <a:gd name="T94" fmla="*/ 45169 w 53"/>
              <a:gd name="T95" fmla="*/ 0 h 49"/>
              <a:gd name="T96" fmla="*/ 50381 w 53"/>
              <a:gd name="T97" fmla="*/ 0 h 49"/>
              <a:gd name="T98" fmla="*/ 55592 w 53"/>
              <a:gd name="T99" fmla="*/ 2397 h 49"/>
              <a:gd name="T100" fmla="*/ 60804 w 53"/>
              <a:gd name="T101" fmla="*/ 2397 h 49"/>
              <a:gd name="T102" fmla="*/ 66016 w 53"/>
              <a:gd name="T103" fmla="*/ 7192 h 49"/>
              <a:gd name="T104" fmla="*/ 67753 w 53"/>
              <a:gd name="T105" fmla="*/ 9590 h 49"/>
              <a:gd name="T106" fmla="*/ 72965 w 53"/>
              <a:gd name="T107" fmla="*/ 11987 h 49"/>
              <a:gd name="T108" fmla="*/ 76440 w 53"/>
              <a:gd name="T109" fmla="*/ 16782 h 49"/>
              <a:gd name="T110" fmla="*/ 81651 w 53"/>
              <a:gd name="T111" fmla="*/ 23974 h 49"/>
              <a:gd name="T112" fmla="*/ 83389 w 53"/>
              <a:gd name="T113" fmla="*/ 26372 h 4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" h="49">
                <a:moveTo>
                  <a:pt x="48" y="11"/>
                </a:moveTo>
                <a:lnTo>
                  <a:pt x="50" y="14"/>
                </a:lnTo>
                <a:lnTo>
                  <a:pt x="51" y="17"/>
                </a:lnTo>
                <a:lnTo>
                  <a:pt x="51" y="18"/>
                </a:lnTo>
                <a:lnTo>
                  <a:pt x="51" y="21"/>
                </a:lnTo>
                <a:lnTo>
                  <a:pt x="53" y="24"/>
                </a:lnTo>
                <a:lnTo>
                  <a:pt x="53" y="27"/>
                </a:lnTo>
                <a:lnTo>
                  <a:pt x="51" y="30"/>
                </a:lnTo>
                <a:lnTo>
                  <a:pt x="51" y="32"/>
                </a:lnTo>
                <a:lnTo>
                  <a:pt x="50" y="35"/>
                </a:lnTo>
                <a:lnTo>
                  <a:pt x="48" y="37"/>
                </a:lnTo>
                <a:lnTo>
                  <a:pt x="47" y="39"/>
                </a:lnTo>
                <a:lnTo>
                  <a:pt x="45" y="41"/>
                </a:lnTo>
                <a:lnTo>
                  <a:pt x="42" y="44"/>
                </a:lnTo>
                <a:lnTo>
                  <a:pt x="41" y="45"/>
                </a:lnTo>
                <a:lnTo>
                  <a:pt x="38" y="47"/>
                </a:lnTo>
                <a:lnTo>
                  <a:pt x="35" y="48"/>
                </a:lnTo>
                <a:lnTo>
                  <a:pt x="32" y="48"/>
                </a:lnTo>
                <a:lnTo>
                  <a:pt x="29" y="49"/>
                </a:lnTo>
                <a:lnTo>
                  <a:pt x="27" y="49"/>
                </a:lnTo>
                <a:lnTo>
                  <a:pt x="24" y="49"/>
                </a:lnTo>
                <a:lnTo>
                  <a:pt x="21" y="48"/>
                </a:lnTo>
                <a:lnTo>
                  <a:pt x="18" y="48"/>
                </a:lnTo>
                <a:lnTo>
                  <a:pt x="15" y="47"/>
                </a:lnTo>
                <a:lnTo>
                  <a:pt x="12" y="45"/>
                </a:lnTo>
                <a:lnTo>
                  <a:pt x="11" y="44"/>
                </a:lnTo>
                <a:lnTo>
                  <a:pt x="8" y="42"/>
                </a:lnTo>
                <a:lnTo>
                  <a:pt x="6" y="39"/>
                </a:lnTo>
                <a:lnTo>
                  <a:pt x="5" y="38"/>
                </a:lnTo>
                <a:lnTo>
                  <a:pt x="3" y="35"/>
                </a:lnTo>
                <a:lnTo>
                  <a:pt x="2" y="32"/>
                </a:lnTo>
                <a:lnTo>
                  <a:pt x="2" y="30"/>
                </a:lnTo>
                <a:lnTo>
                  <a:pt x="0" y="28"/>
                </a:lnTo>
                <a:lnTo>
                  <a:pt x="0" y="25"/>
                </a:lnTo>
                <a:lnTo>
                  <a:pt x="0" y="22"/>
                </a:lnTo>
                <a:lnTo>
                  <a:pt x="2" y="20"/>
                </a:lnTo>
                <a:lnTo>
                  <a:pt x="2" y="17"/>
                </a:lnTo>
                <a:lnTo>
                  <a:pt x="3" y="14"/>
                </a:lnTo>
                <a:lnTo>
                  <a:pt x="5" y="11"/>
                </a:lnTo>
                <a:lnTo>
                  <a:pt x="6" y="10"/>
                </a:lnTo>
                <a:lnTo>
                  <a:pt x="8" y="7"/>
                </a:lnTo>
                <a:lnTo>
                  <a:pt x="9" y="5"/>
                </a:lnTo>
                <a:lnTo>
                  <a:pt x="12" y="4"/>
                </a:lnTo>
                <a:lnTo>
                  <a:pt x="15" y="3"/>
                </a:lnTo>
                <a:lnTo>
                  <a:pt x="18" y="1"/>
                </a:lnTo>
                <a:lnTo>
                  <a:pt x="20" y="1"/>
                </a:lnTo>
                <a:lnTo>
                  <a:pt x="23" y="0"/>
                </a:lnTo>
                <a:lnTo>
                  <a:pt x="26" y="0"/>
                </a:lnTo>
                <a:lnTo>
                  <a:pt x="29" y="0"/>
                </a:lnTo>
                <a:lnTo>
                  <a:pt x="32" y="1"/>
                </a:lnTo>
                <a:lnTo>
                  <a:pt x="35" y="1"/>
                </a:lnTo>
                <a:lnTo>
                  <a:pt x="38" y="3"/>
                </a:lnTo>
                <a:lnTo>
                  <a:pt x="39" y="4"/>
                </a:lnTo>
                <a:lnTo>
                  <a:pt x="42" y="5"/>
                </a:lnTo>
                <a:lnTo>
                  <a:pt x="44" y="7"/>
                </a:lnTo>
                <a:lnTo>
                  <a:pt x="47" y="10"/>
                </a:lnTo>
                <a:lnTo>
                  <a:pt x="48" y="11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42" name="Rectangle 206"/>
          <p:cNvSpPr>
            <a:spLocks noChangeArrowheads="1"/>
          </p:cNvSpPr>
          <p:nvPr/>
        </p:nvSpPr>
        <p:spPr bwMode="auto">
          <a:xfrm>
            <a:off x="4886325" y="1901825"/>
            <a:ext cx="1384300" cy="442913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1943" name="Rectangle 207"/>
          <p:cNvSpPr>
            <a:spLocks noChangeArrowheads="1"/>
          </p:cNvSpPr>
          <p:nvPr/>
        </p:nvSpPr>
        <p:spPr bwMode="auto">
          <a:xfrm>
            <a:off x="4973638" y="2012950"/>
            <a:ext cx="7762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by Creator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31944" name="Freeform 208"/>
          <p:cNvSpPr>
            <a:spLocks/>
          </p:cNvSpPr>
          <p:nvPr/>
        </p:nvSpPr>
        <p:spPr bwMode="auto">
          <a:xfrm>
            <a:off x="6143625" y="1901825"/>
            <a:ext cx="127000" cy="111125"/>
          </a:xfrm>
          <a:custGeom>
            <a:avLst/>
            <a:gdLst>
              <a:gd name="T0" fmla="*/ 0 w 72"/>
              <a:gd name="T1" fmla="*/ 0 h 47"/>
              <a:gd name="T2" fmla="*/ 127000 w 72"/>
              <a:gd name="T3" fmla="*/ 111125 h 47"/>
              <a:gd name="T4" fmla="*/ 127000 w 72"/>
              <a:gd name="T5" fmla="*/ 0 h 47"/>
              <a:gd name="T6" fmla="*/ 0 w 72"/>
              <a:gd name="T7" fmla="*/ 0 h 4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" h="47">
                <a:moveTo>
                  <a:pt x="0" y="0"/>
                </a:moveTo>
                <a:lnTo>
                  <a:pt x="72" y="47"/>
                </a:lnTo>
                <a:lnTo>
                  <a:pt x="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1945" name="Freeform 209"/>
          <p:cNvSpPr>
            <a:spLocks/>
          </p:cNvSpPr>
          <p:nvPr/>
        </p:nvSpPr>
        <p:spPr bwMode="auto">
          <a:xfrm>
            <a:off x="6143625" y="1901825"/>
            <a:ext cx="127000" cy="111125"/>
          </a:xfrm>
          <a:custGeom>
            <a:avLst/>
            <a:gdLst>
              <a:gd name="T0" fmla="*/ 127000 w 72"/>
              <a:gd name="T1" fmla="*/ 111125 h 47"/>
              <a:gd name="T2" fmla="*/ 0 w 72"/>
              <a:gd name="T3" fmla="*/ 0 h 47"/>
              <a:gd name="T4" fmla="*/ 0 w 72"/>
              <a:gd name="T5" fmla="*/ 111125 h 47"/>
              <a:gd name="T6" fmla="*/ 127000 w 72"/>
              <a:gd name="T7" fmla="*/ 111125 h 4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" h="47">
                <a:moveTo>
                  <a:pt x="72" y="47"/>
                </a:moveTo>
                <a:lnTo>
                  <a:pt x="0" y="0"/>
                </a:lnTo>
                <a:lnTo>
                  <a:pt x="0" y="47"/>
                </a:lnTo>
                <a:lnTo>
                  <a:pt x="72" y="47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1946" name="Line 321"/>
          <p:cNvSpPr>
            <a:spLocks noChangeShapeType="1"/>
          </p:cNvSpPr>
          <p:nvPr/>
        </p:nvSpPr>
        <p:spPr bwMode="auto">
          <a:xfrm>
            <a:off x="7061200" y="3543300"/>
            <a:ext cx="19367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47" name="Freeform 322"/>
          <p:cNvSpPr>
            <a:spLocks/>
          </p:cNvSpPr>
          <p:nvPr/>
        </p:nvSpPr>
        <p:spPr bwMode="auto">
          <a:xfrm>
            <a:off x="7248525" y="3495675"/>
            <a:ext cx="109538" cy="95250"/>
          </a:xfrm>
          <a:custGeom>
            <a:avLst/>
            <a:gdLst>
              <a:gd name="T0" fmla="*/ 0 w 63"/>
              <a:gd name="T1" fmla="*/ 95250 h 40"/>
              <a:gd name="T2" fmla="*/ 109538 w 63"/>
              <a:gd name="T3" fmla="*/ 47625 h 40"/>
              <a:gd name="T4" fmla="*/ 0 w 63"/>
              <a:gd name="T5" fmla="*/ 0 h 40"/>
              <a:gd name="T6" fmla="*/ 0 w 63"/>
              <a:gd name="T7" fmla="*/ 95250 h 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3" h="40">
                <a:moveTo>
                  <a:pt x="0" y="40"/>
                </a:moveTo>
                <a:lnTo>
                  <a:pt x="63" y="20"/>
                </a:lnTo>
                <a:lnTo>
                  <a:pt x="0" y="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48" name="Line 323"/>
          <p:cNvSpPr>
            <a:spLocks noChangeShapeType="1"/>
          </p:cNvSpPr>
          <p:nvPr/>
        </p:nvSpPr>
        <p:spPr bwMode="auto">
          <a:xfrm>
            <a:off x="2911475" y="3543300"/>
            <a:ext cx="19526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949" name="Freeform 324"/>
          <p:cNvSpPr>
            <a:spLocks/>
          </p:cNvSpPr>
          <p:nvPr/>
        </p:nvSpPr>
        <p:spPr bwMode="auto">
          <a:xfrm>
            <a:off x="3097213" y="3495675"/>
            <a:ext cx="111125" cy="95250"/>
          </a:xfrm>
          <a:custGeom>
            <a:avLst/>
            <a:gdLst>
              <a:gd name="T0" fmla="*/ 0 w 63"/>
              <a:gd name="T1" fmla="*/ 95250 h 40"/>
              <a:gd name="T2" fmla="*/ 111125 w 63"/>
              <a:gd name="T3" fmla="*/ 47625 h 40"/>
              <a:gd name="T4" fmla="*/ 0 w 63"/>
              <a:gd name="T5" fmla="*/ 0 h 40"/>
              <a:gd name="T6" fmla="*/ 0 w 63"/>
              <a:gd name="T7" fmla="*/ 95250 h 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3" h="40">
                <a:moveTo>
                  <a:pt x="0" y="40"/>
                </a:moveTo>
                <a:lnTo>
                  <a:pt x="63" y="20"/>
                </a:lnTo>
                <a:lnTo>
                  <a:pt x="0" y="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71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Design phase</a:t>
            </a:r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876800"/>
          </a:xfrm>
        </p:spPr>
        <p:txBody>
          <a:bodyPr/>
          <a:lstStyle/>
          <a:p>
            <a:r>
              <a:rPr lang="en-US" sz="2000" dirty="0" smtClean="0"/>
              <a:t>Designing a solution - the </a:t>
            </a:r>
            <a:r>
              <a:rPr lang="en-US" sz="2000" dirty="0" err="1" smtClean="0"/>
              <a:t>enterItem</a:t>
            </a:r>
            <a:r>
              <a:rPr lang="en-US" sz="2000" dirty="0" smtClean="0"/>
              <a:t> collaboration </a:t>
            </a:r>
            <a:r>
              <a:rPr lang="en-US" sz="2000" dirty="0" err="1" smtClean="0"/>
              <a:t>digram</a:t>
            </a:r>
            <a:endParaRPr lang="en-US" sz="2000" dirty="0" smtClean="0"/>
          </a:p>
          <a:p>
            <a:pPr lvl="1"/>
            <a:r>
              <a:rPr lang="en-US" sz="2000" b="1" dirty="0" smtClean="0"/>
              <a:t>Observe</a:t>
            </a:r>
            <a:r>
              <a:rPr lang="en-US" sz="2000" dirty="0" smtClean="0"/>
              <a:t> that considerable reflection was made to arrive at this design: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1"/>
            <a:endParaRPr lang="en-US" sz="1600" dirty="0" smtClean="0"/>
          </a:p>
          <a:p>
            <a:pPr lvl="2"/>
            <a:endParaRPr lang="en-US" sz="1600" i="1" dirty="0" smtClean="0"/>
          </a:p>
          <a:p>
            <a:pPr lvl="1"/>
            <a:endParaRPr lang="en-US" sz="1600" i="1" dirty="0" smtClean="0"/>
          </a:p>
          <a:p>
            <a:pPr lvl="1"/>
            <a:endParaRPr lang="en-US" sz="1600" dirty="0" smtClean="0"/>
          </a:p>
          <a:p>
            <a:pPr lvl="1"/>
            <a:endParaRPr lang="en-US" dirty="0" smtClean="0"/>
          </a:p>
        </p:txBody>
      </p:sp>
      <p:sp>
        <p:nvSpPr>
          <p:cNvPr id="35844" name="Line 7"/>
          <p:cNvSpPr>
            <a:spLocks noChangeShapeType="1"/>
          </p:cNvSpPr>
          <p:nvPr/>
        </p:nvSpPr>
        <p:spPr bwMode="auto">
          <a:xfrm>
            <a:off x="8339138" y="2257425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45" name="Line 8"/>
          <p:cNvSpPr>
            <a:spLocks noChangeShapeType="1"/>
          </p:cNvSpPr>
          <p:nvPr/>
        </p:nvSpPr>
        <p:spPr bwMode="auto">
          <a:xfrm>
            <a:off x="8339138" y="2295525"/>
            <a:ext cx="1587" cy="7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46" name="Line 9"/>
          <p:cNvSpPr>
            <a:spLocks noChangeShapeType="1"/>
          </p:cNvSpPr>
          <p:nvPr/>
        </p:nvSpPr>
        <p:spPr bwMode="auto">
          <a:xfrm>
            <a:off x="8339138" y="2335213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47" name="Line 10"/>
          <p:cNvSpPr>
            <a:spLocks noChangeShapeType="1"/>
          </p:cNvSpPr>
          <p:nvPr/>
        </p:nvSpPr>
        <p:spPr bwMode="auto">
          <a:xfrm>
            <a:off x="8339138" y="2374900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48" name="Line 11"/>
          <p:cNvSpPr>
            <a:spLocks noChangeShapeType="1"/>
          </p:cNvSpPr>
          <p:nvPr/>
        </p:nvSpPr>
        <p:spPr bwMode="auto">
          <a:xfrm>
            <a:off x="8339138" y="2414588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49" name="Line 12"/>
          <p:cNvSpPr>
            <a:spLocks noChangeShapeType="1"/>
          </p:cNvSpPr>
          <p:nvPr/>
        </p:nvSpPr>
        <p:spPr bwMode="auto">
          <a:xfrm>
            <a:off x="8339138" y="2454275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50" name="Line 13"/>
          <p:cNvSpPr>
            <a:spLocks noChangeShapeType="1"/>
          </p:cNvSpPr>
          <p:nvPr/>
        </p:nvSpPr>
        <p:spPr bwMode="auto">
          <a:xfrm>
            <a:off x="8339138" y="2493963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51" name="Line 14"/>
          <p:cNvSpPr>
            <a:spLocks noChangeShapeType="1"/>
          </p:cNvSpPr>
          <p:nvPr/>
        </p:nvSpPr>
        <p:spPr bwMode="auto">
          <a:xfrm>
            <a:off x="8339138" y="2533650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52" name="Line 15"/>
          <p:cNvSpPr>
            <a:spLocks noChangeShapeType="1"/>
          </p:cNvSpPr>
          <p:nvPr/>
        </p:nvSpPr>
        <p:spPr bwMode="auto">
          <a:xfrm>
            <a:off x="8339138" y="2573338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53" name="Line 16"/>
          <p:cNvSpPr>
            <a:spLocks noChangeShapeType="1"/>
          </p:cNvSpPr>
          <p:nvPr/>
        </p:nvSpPr>
        <p:spPr bwMode="auto">
          <a:xfrm>
            <a:off x="8339138" y="2611438"/>
            <a:ext cx="1587" cy="79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54" name="Line 17"/>
          <p:cNvSpPr>
            <a:spLocks noChangeShapeType="1"/>
          </p:cNvSpPr>
          <p:nvPr/>
        </p:nvSpPr>
        <p:spPr bwMode="auto">
          <a:xfrm>
            <a:off x="8339138" y="2651125"/>
            <a:ext cx="1587" cy="7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55" name="Line 18"/>
          <p:cNvSpPr>
            <a:spLocks noChangeShapeType="1"/>
          </p:cNvSpPr>
          <p:nvPr/>
        </p:nvSpPr>
        <p:spPr bwMode="auto">
          <a:xfrm>
            <a:off x="8339138" y="2689225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56" name="Line 19"/>
          <p:cNvSpPr>
            <a:spLocks noChangeShapeType="1"/>
          </p:cNvSpPr>
          <p:nvPr/>
        </p:nvSpPr>
        <p:spPr bwMode="auto">
          <a:xfrm>
            <a:off x="8339138" y="2728913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57" name="Line 20"/>
          <p:cNvSpPr>
            <a:spLocks noChangeShapeType="1"/>
          </p:cNvSpPr>
          <p:nvPr/>
        </p:nvSpPr>
        <p:spPr bwMode="auto">
          <a:xfrm>
            <a:off x="8339138" y="2768600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58" name="Line 21"/>
          <p:cNvSpPr>
            <a:spLocks noChangeShapeType="1"/>
          </p:cNvSpPr>
          <p:nvPr/>
        </p:nvSpPr>
        <p:spPr bwMode="auto">
          <a:xfrm>
            <a:off x="8339138" y="2808288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59" name="Line 22"/>
          <p:cNvSpPr>
            <a:spLocks noChangeShapeType="1"/>
          </p:cNvSpPr>
          <p:nvPr/>
        </p:nvSpPr>
        <p:spPr bwMode="auto">
          <a:xfrm>
            <a:off x="8339138" y="2846388"/>
            <a:ext cx="1587" cy="79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60" name="Line 23"/>
          <p:cNvSpPr>
            <a:spLocks noChangeShapeType="1"/>
          </p:cNvSpPr>
          <p:nvPr/>
        </p:nvSpPr>
        <p:spPr bwMode="auto">
          <a:xfrm>
            <a:off x="8339138" y="2886075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61" name="Line 24"/>
          <p:cNvSpPr>
            <a:spLocks noChangeShapeType="1"/>
          </p:cNvSpPr>
          <p:nvPr/>
        </p:nvSpPr>
        <p:spPr bwMode="auto">
          <a:xfrm>
            <a:off x="8339138" y="2925763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62" name="Line 25"/>
          <p:cNvSpPr>
            <a:spLocks noChangeShapeType="1"/>
          </p:cNvSpPr>
          <p:nvPr/>
        </p:nvSpPr>
        <p:spPr bwMode="auto">
          <a:xfrm>
            <a:off x="8339138" y="2965450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63" name="Line 26"/>
          <p:cNvSpPr>
            <a:spLocks noChangeShapeType="1"/>
          </p:cNvSpPr>
          <p:nvPr/>
        </p:nvSpPr>
        <p:spPr bwMode="auto">
          <a:xfrm>
            <a:off x="8339138" y="3005138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64" name="Line 27"/>
          <p:cNvSpPr>
            <a:spLocks noChangeShapeType="1"/>
          </p:cNvSpPr>
          <p:nvPr/>
        </p:nvSpPr>
        <p:spPr bwMode="auto">
          <a:xfrm>
            <a:off x="8339138" y="3044825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65" name="Line 28"/>
          <p:cNvSpPr>
            <a:spLocks noChangeShapeType="1"/>
          </p:cNvSpPr>
          <p:nvPr/>
        </p:nvSpPr>
        <p:spPr bwMode="auto">
          <a:xfrm>
            <a:off x="8339138" y="3084513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66" name="Line 29"/>
          <p:cNvSpPr>
            <a:spLocks noChangeShapeType="1"/>
          </p:cNvSpPr>
          <p:nvPr/>
        </p:nvSpPr>
        <p:spPr bwMode="auto">
          <a:xfrm>
            <a:off x="8339138" y="3124200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67" name="Line 30"/>
          <p:cNvSpPr>
            <a:spLocks noChangeShapeType="1"/>
          </p:cNvSpPr>
          <p:nvPr/>
        </p:nvSpPr>
        <p:spPr bwMode="auto">
          <a:xfrm>
            <a:off x="8339138" y="3160713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68" name="Line 31"/>
          <p:cNvSpPr>
            <a:spLocks noChangeShapeType="1"/>
          </p:cNvSpPr>
          <p:nvPr/>
        </p:nvSpPr>
        <p:spPr bwMode="auto">
          <a:xfrm>
            <a:off x="8339138" y="3200400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69" name="Line 32"/>
          <p:cNvSpPr>
            <a:spLocks noChangeShapeType="1"/>
          </p:cNvSpPr>
          <p:nvPr/>
        </p:nvSpPr>
        <p:spPr bwMode="auto">
          <a:xfrm>
            <a:off x="8339138" y="3240088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70" name="Line 33"/>
          <p:cNvSpPr>
            <a:spLocks noChangeShapeType="1"/>
          </p:cNvSpPr>
          <p:nvPr/>
        </p:nvSpPr>
        <p:spPr bwMode="auto">
          <a:xfrm>
            <a:off x="8339138" y="3279775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71" name="Line 34"/>
          <p:cNvSpPr>
            <a:spLocks noChangeShapeType="1"/>
          </p:cNvSpPr>
          <p:nvPr/>
        </p:nvSpPr>
        <p:spPr bwMode="auto">
          <a:xfrm>
            <a:off x="8339138" y="3319463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72" name="Line 35"/>
          <p:cNvSpPr>
            <a:spLocks noChangeShapeType="1"/>
          </p:cNvSpPr>
          <p:nvPr/>
        </p:nvSpPr>
        <p:spPr bwMode="auto">
          <a:xfrm>
            <a:off x="8339138" y="3357563"/>
            <a:ext cx="1587" cy="79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73" name="Line 36"/>
          <p:cNvSpPr>
            <a:spLocks noChangeShapeType="1"/>
          </p:cNvSpPr>
          <p:nvPr/>
        </p:nvSpPr>
        <p:spPr bwMode="auto">
          <a:xfrm>
            <a:off x="8339138" y="3397250"/>
            <a:ext cx="1587" cy="7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74" name="Line 37"/>
          <p:cNvSpPr>
            <a:spLocks noChangeShapeType="1"/>
          </p:cNvSpPr>
          <p:nvPr/>
        </p:nvSpPr>
        <p:spPr bwMode="auto">
          <a:xfrm>
            <a:off x="8339138" y="3436938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75" name="Line 38"/>
          <p:cNvSpPr>
            <a:spLocks noChangeShapeType="1"/>
          </p:cNvSpPr>
          <p:nvPr/>
        </p:nvSpPr>
        <p:spPr bwMode="auto">
          <a:xfrm>
            <a:off x="8339138" y="3476625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76" name="Line 39"/>
          <p:cNvSpPr>
            <a:spLocks noChangeShapeType="1"/>
          </p:cNvSpPr>
          <p:nvPr/>
        </p:nvSpPr>
        <p:spPr bwMode="auto">
          <a:xfrm>
            <a:off x="8339138" y="3516313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77" name="Line 40"/>
          <p:cNvSpPr>
            <a:spLocks noChangeShapeType="1"/>
          </p:cNvSpPr>
          <p:nvPr/>
        </p:nvSpPr>
        <p:spPr bwMode="auto">
          <a:xfrm>
            <a:off x="8339138" y="3556000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78" name="Line 41"/>
          <p:cNvSpPr>
            <a:spLocks noChangeShapeType="1"/>
          </p:cNvSpPr>
          <p:nvPr/>
        </p:nvSpPr>
        <p:spPr bwMode="auto">
          <a:xfrm>
            <a:off x="8339138" y="3595688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79" name="Line 42"/>
          <p:cNvSpPr>
            <a:spLocks noChangeShapeType="1"/>
          </p:cNvSpPr>
          <p:nvPr/>
        </p:nvSpPr>
        <p:spPr bwMode="auto">
          <a:xfrm>
            <a:off x="8339138" y="3632200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80" name="Line 43"/>
          <p:cNvSpPr>
            <a:spLocks noChangeShapeType="1"/>
          </p:cNvSpPr>
          <p:nvPr/>
        </p:nvSpPr>
        <p:spPr bwMode="auto">
          <a:xfrm>
            <a:off x="8339138" y="3671888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81" name="Line 44"/>
          <p:cNvSpPr>
            <a:spLocks noChangeShapeType="1"/>
          </p:cNvSpPr>
          <p:nvPr/>
        </p:nvSpPr>
        <p:spPr bwMode="auto">
          <a:xfrm>
            <a:off x="8339138" y="3711575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82" name="Line 45"/>
          <p:cNvSpPr>
            <a:spLocks noChangeShapeType="1"/>
          </p:cNvSpPr>
          <p:nvPr/>
        </p:nvSpPr>
        <p:spPr bwMode="auto">
          <a:xfrm>
            <a:off x="8339138" y="3751263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83" name="Line 46"/>
          <p:cNvSpPr>
            <a:spLocks noChangeShapeType="1"/>
          </p:cNvSpPr>
          <p:nvPr/>
        </p:nvSpPr>
        <p:spPr bwMode="auto">
          <a:xfrm>
            <a:off x="8339138" y="3790950"/>
            <a:ext cx="158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84" name="Freeform 47"/>
          <p:cNvSpPr>
            <a:spLocks/>
          </p:cNvSpPr>
          <p:nvPr/>
        </p:nvSpPr>
        <p:spPr bwMode="auto">
          <a:xfrm>
            <a:off x="8299450" y="3797300"/>
            <a:ext cx="79375" cy="111125"/>
          </a:xfrm>
          <a:custGeom>
            <a:avLst/>
            <a:gdLst>
              <a:gd name="T0" fmla="*/ 39688 w 50"/>
              <a:gd name="T1" fmla="*/ 0 h 51"/>
              <a:gd name="T2" fmla="*/ 44450 w 50"/>
              <a:gd name="T3" fmla="*/ 0 h 51"/>
              <a:gd name="T4" fmla="*/ 47625 w 50"/>
              <a:gd name="T5" fmla="*/ 0 h 51"/>
              <a:gd name="T6" fmla="*/ 52388 w 50"/>
              <a:gd name="T7" fmla="*/ 4358 h 51"/>
              <a:gd name="T8" fmla="*/ 57150 w 50"/>
              <a:gd name="T9" fmla="*/ 6537 h 51"/>
              <a:gd name="T10" fmla="*/ 61913 w 50"/>
              <a:gd name="T11" fmla="*/ 10895 h 51"/>
              <a:gd name="T12" fmla="*/ 63500 w 50"/>
              <a:gd name="T13" fmla="*/ 13074 h 51"/>
              <a:gd name="T14" fmla="*/ 68263 w 50"/>
              <a:gd name="T15" fmla="*/ 17431 h 51"/>
              <a:gd name="T16" fmla="*/ 71438 w 50"/>
              <a:gd name="T17" fmla="*/ 19610 h 51"/>
              <a:gd name="T18" fmla="*/ 73025 w 50"/>
              <a:gd name="T19" fmla="*/ 26147 h 51"/>
              <a:gd name="T20" fmla="*/ 74613 w 50"/>
              <a:gd name="T21" fmla="*/ 32684 h 51"/>
              <a:gd name="T22" fmla="*/ 77788 w 50"/>
              <a:gd name="T23" fmla="*/ 37042 h 51"/>
              <a:gd name="T24" fmla="*/ 77788 w 50"/>
              <a:gd name="T25" fmla="*/ 43578 h 51"/>
              <a:gd name="T26" fmla="*/ 79375 w 50"/>
              <a:gd name="T27" fmla="*/ 50115 h 51"/>
              <a:gd name="T28" fmla="*/ 79375 w 50"/>
              <a:gd name="T29" fmla="*/ 54473 h 51"/>
              <a:gd name="T30" fmla="*/ 79375 w 50"/>
              <a:gd name="T31" fmla="*/ 61010 h 51"/>
              <a:gd name="T32" fmla="*/ 77788 w 50"/>
              <a:gd name="T33" fmla="*/ 67547 h 51"/>
              <a:gd name="T34" fmla="*/ 77788 w 50"/>
              <a:gd name="T35" fmla="*/ 74083 h 51"/>
              <a:gd name="T36" fmla="*/ 74613 w 50"/>
              <a:gd name="T37" fmla="*/ 80620 h 51"/>
              <a:gd name="T38" fmla="*/ 73025 w 50"/>
              <a:gd name="T39" fmla="*/ 84978 h 51"/>
              <a:gd name="T40" fmla="*/ 71438 w 50"/>
              <a:gd name="T41" fmla="*/ 91515 h 51"/>
              <a:gd name="T42" fmla="*/ 68263 w 50"/>
              <a:gd name="T43" fmla="*/ 93694 h 51"/>
              <a:gd name="T44" fmla="*/ 63500 w 50"/>
              <a:gd name="T45" fmla="*/ 100230 h 51"/>
              <a:gd name="T46" fmla="*/ 61913 w 50"/>
              <a:gd name="T47" fmla="*/ 104588 h 51"/>
              <a:gd name="T48" fmla="*/ 57150 w 50"/>
              <a:gd name="T49" fmla="*/ 106767 h 51"/>
              <a:gd name="T50" fmla="*/ 52388 w 50"/>
              <a:gd name="T51" fmla="*/ 106767 h 51"/>
              <a:gd name="T52" fmla="*/ 47625 w 50"/>
              <a:gd name="T53" fmla="*/ 111125 h 51"/>
              <a:gd name="T54" fmla="*/ 44450 w 50"/>
              <a:gd name="T55" fmla="*/ 111125 h 51"/>
              <a:gd name="T56" fmla="*/ 39688 w 50"/>
              <a:gd name="T57" fmla="*/ 111125 h 51"/>
              <a:gd name="T58" fmla="*/ 34925 w 50"/>
              <a:gd name="T59" fmla="*/ 111125 h 51"/>
              <a:gd name="T60" fmla="*/ 31750 w 50"/>
              <a:gd name="T61" fmla="*/ 111125 h 51"/>
              <a:gd name="T62" fmla="*/ 28575 w 50"/>
              <a:gd name="T63" fmla="*/ 106767 h 51"/>
              <a:gd name="T64" fmla="*/ 23813 w 50"/>
              <a:gd name="T65" fmla="*/ 106767 h 51"/>
              <a:gd name="T66" fmla="*/ 19050 w 50"/>
              <a:gd name="T67" fmla="*/ 104588 h 51"/>
              <a:gd name="T68" fmla="*/ 15875 w 50"/>
              <a:gd name="T69" fmla="*/ 100230 h 51"/>
              <a:gd name="T70" fmla="*/ 12700 w 50"/>
              <a:gd name="T71" fmla="*/ 93694 h 51"/>
              <a:gd name="T72" fmla="*/ 9525 w 50"/>
              <a:gd name="T73" fmla="*/ 91515 h 51"/>
              <a:gd name="T74" fmla="*/ 7938 w 50"/>
              <a:gd name="T75" fmla="*/ 84978 h 51"/>
              <a:gd name="T76" fmla="*/ 4763 w 50"/>
              <a:gd name="T77" fmla="*/ 80620 h 51"/>
              <a:gd name="T78" fmla="*/ 3175 w 50"/>
              <a:gd name="T79" fmla="*/ 74083 h 51"/>
              <a:gd name="T80" fmla="*/ 3175 w 50"/>
              <a:gd name="T81" fmla="*/ 67547 h 51"/>
              <a:gd name="T82" fmla="*/ 0 w 50"/>
              <a:gd name="T83" fmla="*/ 61010 h 51"/>
              <a:gd name="T84" fmla="*/ 0 w 50"/>
              <a:gd name="T85" fmla="*/ 54473 h 51"/>
              <a:gd name="T86" fmla="*/ 0 w 50"/>
              <a:gd name="T87" fmla="*/ 50115 h 51"/>
              <a:gd name="T88" fmla="*/ 3175 w 50"/>
              <a:gd name="T89" fmla="*/ 43578 h 51"/>
              <a:gd name="T90" fmla="*/ 3175 w 50"/>
              <a:gd name="T91" fmla="*/ 37042 h 51"/>
              <a:gd name="T92" fmla="*/ 4763 w 50"/>
              <a:gd name="T93" fmla="*/ 32684 h 51"/>
              <a:gd name="T94" fmla="*/ 7938 w 50"/>
              <a:gd name="T95" fmla="*/ 26147 h 51"/>
              <a:gd name="T96" fmla="*/ 9525 w 50"/>
              <a:gd name="T97" fmla="*/ 19610 h 51"/>
              <a:gd name="T98" fmla="*/ 12700 w 50"/>
              <a:gd name="T99" fmla="*/ 17431 h 51"/>
              <a:gd name="T100" fmla="*/ 15875 w 50"/>
              <a:gd name="T101" fmla="*/ 13074 h 51"/>
              <a:gd name="T102" fmla="*/ 19050 w 50"/>
              <a:gd name="T103" fmla="*/ 10895 h 51"/>
              <a:gd name="T104" fmla="*/ 23813 w 50"/>
              <a:gd name="T105" fmla="*/ 6537 h 51"/>
              <a:gd name="T106" fmla="*/ 28575 w 50"/>
              <a:gd name="T107" fmla="*/ 4358 h 51"/>
              <a:gd name="T108" fmla="*/ 31750 w 50"/>
              <a:gd name="T109" fmla="*/ 0 h 51"/>
              <a:gd name="T110" fmla="*/ 34925 w 50"/>
              <a:gd name="T111" fmla="*/ 0 h 51"/>
              <a:gd name="T112" fmla="*/ 39688 w 50"/>
              <a:gd name="T113" fmla="*/ 0 h 5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0" h="51">
                <a:moveTo>
                  <a:pt x="25" y="0"/>
                </a:moveTo>
                <a:lnTo>
                  <a:pt x="28" y="0"/>
                </a:lnTo>
                <a:lnTo>
                  <a:pt x="30" y="0"/>
                </a:lnTo>
                <a:lnTo>
                  <a:pt x="33" y="2"/>
                </a:lnTo>
                <a:lnTo>
                  <a:pt x="36" y="3"/>
                </a:lnTo>
                <a:lnTo>
                  <a:pt x="39" y="5"/>
                </a:lnTo>
                <a:lnTo>
                  <a:pt x="40" y="6"/>
                </a:lnTo>
                <a:lnTo>
                  <a:pt x="43" y="8"/>
                </a:lnTo>
                <a:lnTo>
                  <a:pt x="45" y="9"/>
                </a:lnTo>
                <a:lnTo>
                  <a:pt x="46" y="12"/>
                </a:lnTo>
                <a:lnTo>
                  <a:pt x="47" y="15"/>
                </a:lnTo>
                <a:lnTo>
                  <a:pt x="49" y="17"/>
                </a:lnTo>
                <a:lnTo>
                  <a:pt x="49" y="20"/>
                </a:lnTo>
                <a:lnTo>
                  <a:pt x="50" y="23"/>
                </a:lnTo>
                <a:lnTo>
                  <a:pt x="50" y="25"/>
                </a:lnTo>
                <a:lnTo>
                  <a:pt x="50" y="28"/>
                </a:lnTo>
                <a:lnTo>
                  <a:pt x="49" y="31"/>
                </a:lnTo>
                <a:lnTo>
                  <a:pt x="49" y="34"/>
                </a:lnTo>
                <a:lnTo>
                  <a:pt x="47" y="37"/>
                </a:lnTo>
                <a:lnTo>
                  <a:pt x="46" y="39"/>
                </a:lnTo>
                <a:lnTo>
                  <a:pt x="45" y="42"/>
                </a:lnTo>
                <a:lnTo>
                  <a:pt x="43" y="43"/>
                </a:lnTo>
                <a:lnTo>
                  <a:pt x="40" y="46"/>
                </a:lnTo>
                <a:lnTo>
                  <a:pt x="39" y="48"/>
                </a:lnTo>
                <a:lnTo>
                  <a:pt x="36" y="49"/>
                </a:lnTo>
                <a:lnTo>
                  <a:pt x="33" y="49"/>
                </a:lnTo>
                <a:lnTo>
                  <a:pt x="30" y="51"/>
                </a:lnTo>
                <a:lnTo>
                  <a:pt x="28" y="51"/>
                </a:lnTo>
                <a:lnTo>
                  <a:pt x="25" y="51"/>
                </a:lnTo>
                <a:lnTo>
                  <a:pt x="22" y="51"/>
                </a:lnTo>
                <a:lnTo>
                  <a:pt x="20" y="51"/>
                </a:lnTo>
                <a:lnTo>
                  <a:pt x="18" y="49"/>
                </a:lnTo>
                <a:lnTo>
                  <a:pt x="15" y="49"/>
                </a:lnTo>
                <a:lnTo>
                  <a:pt x="12" y="48"/>
                </a:lnTo>
                <a:lnTo>
                  <a:pt x="10" y="46"/>
                </a:lnTo>
                <a:lnTo>
                  <a:pt x="8" y="43"/>
                </a:lnTo>
                <a:lnTo>
                  <a:pt x="6" y="42"/>
                </a:lnTo>
                <a:lnTo>
                  <a:pt x="5" y="39"/>
                </a:lnTo>
                <a:lnTo>
                  <a:pt x="3" y="37"/>
                </a:lnTo>
                <a:lnTo>
                  <a:pt x="2" y="34"/>
                </a:lnTo>
                <a:lnTo>
                  <a:pt x="2" y="31"/>
                </a:lnTo>
                <a:lnTo>
                  <a:pt x="0" y="28"/>
                </a:lnTo>
                <a:lnTo>
                  <a:pt x="0" y="25"/>
                </a:lnTo>
                <a:lnTo>
                  <a:pt x="0" y="23"/>
                </a:lnTo>
                <a:lnTo>
                  <a:pt x="2" y="20"/>
                </a:lnTo>
                <a:lnTo>
                  <a:pt x="2" y="17"/>
                </a:lnTo>
                <a:lnTo>
                  <a:pt x="3" y="15"/>
                </a:lnTo>
                <a:lnTo>
                  <a:pt x="5" y="12"/>
                </a:lnTo>
                <a:lnTo>
                  <a:pt x="6" y="9"/>
                </a:lnTo>
                <a:lnTo>
                  <a:pt x="8" y="8"/>
                </a:lnTo>
                <a:lnTo>
                  <a:pt x="10" y="6"/>
                </a:lnTo>
                <a:lnTo>
                  <a:pt x="12" y="5"/>
                </a:lnTo>
                <a:lnTo>
                  <a:pt x="15" y="3"/>
                </a:lnTo>
                <a:lnTo>
                  <a:pt x="18" y="2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85" name="Freeform 48"/>
          <p:cNvSpPr>
            <a:spLocks/>
          </p:cNvSpPr>
          <p:nvPr/>
        </p:nvSpPr>
        <p:spPr bwMode="auto">
          <a:xfrm>
            <a:off x="4186238" y="3362325"/>
            <a:ext cx="2795587" cy="3175"/>
          </a:xfrm>
          <a:custGeom>
            <a:avLst/>
            <a:gdLst>
              <a:gd name="T0" fmla="*/ 0 w 1761"/>
              <a:gd name="T1" fmla="*/ 0 h 3175"/>
              <a:gd name="T2" fmla="*/ 1398587 w 1761"/>
              <a:gd name="T3" fmla="*/ 0 h 3175"/>
              <a:gd name="T4" fmla="*/ 2795587 w 1761"/>
              <a:gd name="T5" fmla="*/ 0 h 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61" h="3175">
                <a:moveTo>
                  <a:pt x="0" y="0"/>
                </a:moveTo>
                <a:lnTo>
                  <a:pt x="881" y="0"/>
                </a:lnTo>
                <a:lnTo>
                  <a:pt x="1761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86" name="Rectangle 49"/>
          <p:cNvSpPr>
            <a:spLocks noChangeArrowheads="1"/>
          </p:cNvSpPr>
          <p:nvPr/>
        </p:nvSpPr>
        <p:spPr bwMode="auto">
          <a:xfrm>
            <a:off x="4548188" y="3460750"/>
            <a:ext cx="140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1: [new sale]  create()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35887" name="Rectangle 50"/>
          <p:cNvSpPr>
            <a:spLocks noChangeArrowheads="1"/>
          </p:cNvSpPr>
          <p:nvPr/>
        </p:nvSpPr>
        <p:spPr bwMode="auto">
          <a:xfrm>
            <a:off x="4637088" y="3125788"/>
            <a:ext cx="1765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3: makeLineItem(spec, qty)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35888" name="Freeform 51"/>
          <p:cNvSpPr>
            <a:spLocks/>
          </p:cNvSpPr>
          <p:nvPr/>
        </p:nvSpPr>
        <p:spPr bwMode="auto">
          <a:xfrm>
            <a:off x="1143000" y="3362325"/>
            <a:ext cx="2025650" cy="6350"/>
          </a:xfrm>
          <a:custGeom>
            <a:avLst/>
            <a:gdLst>
              <a:gd name="T0" fmla="*/ 0 w 1276"/>
              <a:gd name="T1" fmla="*/ 6350 h 3"/>
              <a:gd name="T2" fmla="*/ 1012825 w 1276"/>
              <a:gd name="T3" fmla="*/ 6350 h 3"/>
              <a:gd name="T4" fmla="*/ 1012825 w 1276"/>
              <a:gd name="T5" fmla="*/ 2117 h 3"/>
              <a:gd name="T6" fmla="*/ 1012825 w 1276"/>
              <a:gd name="T7" fmla="*/ 0 h 3"/>
              <a:gd name="T8" fmla="*/ 2025650 w 1276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6" h="3">
                <a:moveTo>
                  <a:pt x="0" y="3"/>
                </a:move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1276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89" name="Rectangle 52"/>
          <p:cNvSpPr>
            <a:spLocks noChangeArrowheads="1"/>
          </p:cNvSpPr>
          <p:nvPr/>
        </p:nvSpPr>
        <p:spPr bwMode="auto">
          <a:xfrm>
            <a:off x="1517650" y="2960688"/>
            <a:ext cx="12303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enterItem(upc, qty)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35890" name="Freeform 53"/>
          <p:cNvSpPr>
            <a:spLocks/>
          </p:cNvSpPr>
          <p:nvPr/>
        </p:nvSpPr>
        <p:spPr bwMode="auto">
          <a:xfrm>
            <a:off x="7407275" y="3670300"/>
            <a:ext cx="1588" cy="1841500"/>
          </a:xfrm>
          <a:custGeom>
            <a:avLst/>
            <a:gdLst>
              <a:gd name="T0" fmla="*/ 0 w 1588"/>
              <a:gd name="T1" fmla="*/ 0 h 839"/>
              <a:gd name="T2" fmla="*/ 0 w 1588"/>
              <a:gd name="T3" fmla="*/ 919653 h 839"/>
              <a:gd name="T4" fmla="*/ 0 w 1588"/>
              <a:gd name="T5" fmla="*/ 1841500 h 8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839">
                <a:moveTo>
                  <a:pt x="0" y="0"/>
                </a:moveTo>
                <a:lnTo>
                  <a:pt x="0" y="419"/>
                </a:lnTo>
                <a:lnTo>
                  <a:pt x="0" y="839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91" name="Rectangle 54"/>
          <p:cNvSpPr>
            <a:spLocks noChangeArrowheads="1"/>
          </p:cNvSpPr>
          <p:nvPr/>
        </p:nvSpPr>
        <p:spPr bwMode="auto">
          <a:xfrm>
            <a:off x="7510463" y="4222750"/>
            <a:ext cx="13763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3.1: create(spec, qty)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35892" name="Rectangle 55"/>
          <p:cNvSpPr>
            <a:spLocks noChangeArrowheads="1"/>
          </p:cNvSpPr>
          <p:nvPr/>
        </p:nvSpPr>
        <p:spPr bwMode="auto">
          <a:xfrm>
            <a:off x="3168650" y="3052763"/>
            <a:ext cx="1017588" cy="61753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5893" name="Rectangle 56"/>
          <p:cNvSpPr>
            <a:spLocks noChangeArrowheads="1"/>
          </p:cNvSpPr>
          <p:nvPr/>
        </p:nvSpPr>
        <p:spPr bwMode="auto">
          <a:xfrm>
            <a:off x="3448050" y="3228975"/>
            <a:ext cx="4365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Arial Narrow" pitchFamily="34" charset="0"/>
              </a:rPr>
              <a:t>:POST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35894" name="Rectangle 57"/>
          <p:cNvSpPr>
            <a:spLocks noChangeArrowheads="1"/>
          </p:cNvSpPr>
          <p:nvPr/>
        </p:nvSpPr>
        <p:spPr bwMode="auto">
          <a:xfrm>
            <a:off x="6899275" y="3052763"/>
            <a:ext cx="1016000" cy="61753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5895" name="Rectangle 58"/>
          <p:cNvSpPr>
            <a:spLocks noChangeArrowheads="1"/>
          </p:cNvSpPr>
          <p:nvPr/>
        </p:nvSpPr>
        <p:spPr bwMode="auto">
          <a:xfrm>
            <a:off x="7232650" y="3228975"/>
            <a:ext cx="3317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Arial Narrow" pitchFamily="34" charset="0"/>
              </a:rPr>
              <a:t>:Sale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35896" name="Rectangle 59"/>
          <p:cNvSpPr>
            <a:spLocks noChangeArrowheads="1"/>
          </p:cNvSpPr>
          <p:nvPr/>
        </p:nvSpPr>
        <p:spPr bwMode="auto">
          <a:xfrm>
            <a:off x="6623050" y="5511800"/>
            <a:ext cx="1568450" cy="6159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5897" name="Rectangle 60"/>
          <p:cNvSpPr>
            <a:spLocks noChangeArrowheads="1"/>
          </p:cNvSpPr>
          <p:nvPr/>
        </p:nvSpPr>
        <p:spPr bwMode="auto">
          <a:xfrm>
            <a:off x="6827838" y="5686425"/>
            <a:ext cx="10064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Arial Narrow" pitchFamily="34" charset="0"/>
              </a:rPr>
              <a:t>: SalesLineItem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35898" name="Line 61"/>
          <p:cNvSpPr>
            <a:spLocks noChangeShapeType="1"/>
          </p:cNvSpPr>
          <p:nvPr/>
        </p:nvSpPr>
        <p:spPr bwMode="auto">
          <a:xfrm flipH="1">
            <a:off x="8080375" y="2257425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899" name="Line 62"/>
          <p:cNvSpPr>
            <a:spLocks noChangeShapeType="1"/>
          </p:cNvSpPr>
          <p:nvPr/>
        </p:nvSpPr>
        <p:spPr bwMode="auto">
          <a:xfrm flipH="1">
            <a:off x="8058150" y="2276475"/>
            <a:ext cx="4763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00" name="Line 63"/>
          <p:cNvSpPr>
            <a:spLocks noChangeShapeType="1"/>
          </p:cNvSpPr>
          <p:nvPr/>
        </p:nvSpPr>
        <p:spPr bwMode="auto">
          <a:xfrm flipH="1">
            <a:off x="8035925" y="2300288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01" name="Line 64"/>
          <p:cNvSpPr>
            <a:spLocks noChangeShapeType="1"/>
          </p:cNvSpPr>
          <p:nvPr/>
        </p:nvSpPr>
        <p:spPr bwMode="auto">
          <a:xfrm flipH="1">
            <a:off x="8010525" y="232092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02" name="Line 65"/>
          <p:cNvSpPr>
            <a:spLocks noChangeShapeType="1"/>
          </p:cNvSpPr>
          <p:nvPr/>
        </p:nvSpPr>
        <p:spPr bwMode="auto">
          <a:xfrm flipH="1">
            <a:off x="7988300" y="2341563"/>
            <a:ext cx="4763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03" name="Line 66"/>
          <p:cNvSpPr>
            <a:spLocks noChangeShapeType="1"/>
          </p:cNvSpPr>
          <p:nvPr/>
        </p:nvSpPr>
        <p:spPr bwMode="auto">
          <a:xfrm flipH="1">
            <a:off x="7966075" y="2362200"/>
            <a:ext cx="1588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04" name="Line 67"/>
          <p:cNvSpPr>
            <a:spLocks noChangeShapeType="1"/>
          </p:cNvSpPr>
          <p:nvPr/>
        </p:nvSpPr>
        <p:spPr bwMode="auto">
          <a:xfrm flipH="1">
            <a:off x="7942263" y="2381250"/>
            <a:ext cx="4762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05" name="Line 68"/>
          <p:cNvSpPr>
            <a:spLocks noChangeShapeType="1"/>
          </p:cNvSpPr>
          <p:nvPr/>
        </p:nvSpPr>
        <p:spPr bwMode="auto">
          <a:xfrm flipH="1">
            <a:off x="7920038" y="2406650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06" name="Line 69"/>
          <p:cNvSpPr>
            <a:spLocks noChangeShapeType="1"/>
          </p:cNvSpPr>
          <p:nvPr/>
        </p:nvSpPr>
        <p:spPr bwMode="auto">
          <a:xfrm flipH="1">
            <a:off x="7896225" y="2425700"/>
            <a:ext cx="31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07" name="Line 70"/>
          <p:cNvSpPr>
            <a:spLocks noChangeShapeType="1"/>
          </p:cNvSpPr>
          <p:nvPr/>
        </p:nvSpPr>
        <p:spPr bwMode="auto">
          <a:xfrm flipH="1">
            <a:off x="7872413" y="244792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08" name="Line 71"/>
          <p:cNvSpPr>
            <a:spLocks noChangeShapeType="1"/>
          </p:cNvSpPr>
          <p:nvPr/>
        </p:nvSpPr>
        <p:spPr bwMode="auto">
          <a:xfrm flipH="1">
            <a:off x="7848600" y="2466975"/>
            <a:ext cx="31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09" name="Line 72"/>
          <p:cNvSpPr>
            <a:spLocks noChangeShapeType="1"/>
          </p:cNvSpPr>
          <p:nvPr/>
        </p:nvSpPr>
        <p:spPr bwMode="auto">
          <a:xfrm flipH="1">
            <a:off x="7824788" y="2489200"/>
            <a:ext cx="4762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10" name="Line 73"/>
          <p:cNvSpPr>
            <a:spLocks noChangeShapeType="1"/>
          </p:cNvSpPr>
          <p:nvPr/>
        </p:nvSpPr>
        <p:spPr bwMode="auto">
          <a:xfrm flipH="1">
            <a:off x="7802563" y="2509838"/>
            <a:ext cx="31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11" name="Line 74"/>
          <p:cNvSpPr>
            <a:spLocks noChangeShapeType="1"/>
          </p:cNvSpPr>
          <p:nvPr/>
        </p:nvSpPr>
        <p:spPr bwMode="auto">
          <a:xfrm flipH="1">
            <a:off x="7780338" y="2528888"/>
            <a:ext cx="4762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12" name="Line 75"/>
          <p:cNvSpPr>
            <a:spLocks noChangeShapeType="1"/>
          </p:cNvSpPr>
          <p:nvPr/>
        </p:nvSpPr>
        <p:spPr bwMode="auto">
          <a:xfrm flipH="1">
            <a:off x="7758113" y="2552700"/>
            <a:ext cx="4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13" name="Line 76"/>
          <p:cNvSpPr>
            <a:spLocks noChangeShapeType="1"/>
          </p:cNvSpPr>
          <p:nvPr/>
        </p:nvSpPr>
        <p:spPr bwMode="auto">
          <a:xfrm flipH="1">
            <a:off x="7732713" y="2573338"/>
            <a:ext cx="47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14" name="Line 77"/>
          <p:cNvSpPr>
            <a:spLocks noChangeShapeType="1"/>
          </p:cNvSpPr>
          <p:nvPr/>
        </p:nvSpPr>
        <p:spPr bwMode="auto">
          <a:xfrm flipH="1">
            <a:off x="7710488" y="2593975"/>
            <a:ext cx="4762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15" name="Line 78"/>
          <p:cNvSpPr>
            <a:spLocks noChangeShapeType="1"/>
          </p:cNvSpPr>
          <p:nvPr/>
        </p:nvSpPr>
        <p:spPr bwMode="auto">
          <a:xfrm flipH="1">
            <a:off x="7685088" y="2614613"/>
            <a:ext cx="4762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16" name="Line 79"/>
          <p:cNvSpPr>
            <a:spLocks noChangeShapeType="1"/>
          </p:cNvSpPr>
          <p:nvPr/>
        </p:nvSpPr>
        <p:spPr bwMode="auto">
          <a:xfrm flipH="1">
            <a:off x="7662863" y="263842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17" name="Line 80"/>
          <p:cNvSpPr>
            <a:spLocks noChangeShapeType="1"/>
          </p:cNvSpPr>
          <p:nvPr/>
        </p:nvSpPr>
        <p:spPr bwMode="auto">
          <a:xfrm flipH="1">
            <a:off x="7637463" y="2659063"/>
            <a:ext cx="47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18" name="Line 81"/>
          <p:cNvSpPr>
            <a:spLocks noChangeShapeType="1"/>
          </p:cNvSpPr>
          <p:nvPr/>
        </p:nvSpPr>
        <p:spPr bwMode="auto">
          <a:xfrm flipH="1">
            <a:off x="7615238" y="2679700"/>
            <a:ext cx="4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19" name="Line 82"/>
          <p:cNvSpPr>
            <a:spLocks noChangeShapeType="1"/>
          </p:cNvSpPr>
          <p:nvPr/>
        </p:nvSpPr>
        <p:spPr bwMode="auto">
          <a:xfrm flipH="1">
            <a:off x="7593013" y="270033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20" name="Line 83"/>
          <p:cNvSpPr>
            <a:spLocks noChangeShapeType="1"/>
          </p:cNvSpPr>
          <p:nvPr/>
        </p:nvSpPr>
        <p:spPr bwMode="auto">
          <a:xfrm flipH="1">
            <a:off x="7569200" y="2719388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21" name="Line 84"/>
          <p:cNvSpPr>
            <a:spLocks noChangeShapeType="1"/>
          </p:cNvSpPr>
          <p:nvPr/>
        </p:nvSpPr>
        <p:spPr bwMode="auto">
          <a:xfrm flipH="1">
            <a:off x="7546975" y="2741613"/>
            <a:ext cx="4763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22" name="Line 85"/>
          <p:cNvSpPr>
            <a:spLocks noChangeShapeType="1"/>
          </p:cNvSpPr>
          <p:nvPr/>
        </p:nvSpPr>
        <p:spPr bwMode="auto">
          <a:xfrm flipH="1">
            <a:off x="7523163" y="2760663"/>
            <a:ext cx="317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23" name="Line 86"/>
          <p:cNvSpPr>
            <a:spLocks noChangeShapeType="1"/>
          </p:cNvSpPr>
          <p:nvPr/>
        </p:nvSpPr>
        <p:spPr bwMode="auto">
          <a:xfrm flipH="1">
            <a:off x="7499350" y="2786063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24" name="Line 87"/>
          <p:cNvSpPr>
            <a:spLocks noChangeShapeType="1"/>
          </p:cNvSpPr>
          <p:nvPr/>
        </p:nvSpPr>
        <p:spPr bwMode="auto">
          <a:xfrm flipH="1">
            <a:off x="7475538" y="2805113"/>
            <a:ext cx="4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25" name="Line 88"/>
          <p:cNvSpPr>
            <a:spLocks noChangeShapeType="1"/>
          </p:cNvSpPr>
          <p:nvPr/>
        </p:nvSpPr>
        <p:spPr bwMode="auto">
          <a:xfrm flipH="1">
            <a:off x="7451725" y="2827338"/>
            <a:ext cx="4763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26" name="Freeform 89"/>
          <p:cNvSpPr>
            <a:spLocks/>
          </p:cNvSpPr>
          <p:nvPr/>
        </p:nvSpPr>
        <p:spPr bwMode="auto">
          <a:xfrm>
            <a:off x="7369175" y="2814638"/>
            <a:ext cx="76200" cy="111125"/>
          </a:xfrm>
          <a:custGeom>
            <a:avLst/>
            <a:gdLst>
              <a:gd name="T0" fmla="*/ 71438 w 48"/>
              <a:gd name="T1" fmla="*/ 26147 h 51"/>
              <a:gd name="T2" fmla="*/ 71438 w 48"/>
              <a:gd name="T3" fmla="*/ 32684 h 51"/>
              <a:gd name="T4" fmla="*/ 74613 w 48"/>
              <a:gd name="T5" fmla="*/ 37042 h 51"/>
              <a:gd name="T6" fmla="*/ 76200 w 48"/>
              <a:gd name="T7" fmla="*/ 43578 h 51"/>
              <a:gd name="T8" fmla="*/ 76200 w 48"/>
              <a:gd name="T9" fmla="*/ 50115 h 51"/>
              <a:gd name="T10" fmla="*/ 76200 w 48"/>
              <a:gd name="T11" fmla="*/ 56652 h 51"/>
              <a:gd name="T12" fmla="*/ 76200 w 48"/>
              <a:gd name="T13" fmla="*/ 63189 h 51"/>
              <a:gd name="T14" fmla="*/ 76200 w 48"/>
              <a:gd name="T15" fmla="*/ 69725 h 51"/>
              <a:gd name="T16" fmla="*/ 74613 w 48"/>
              <a:gd name="T17" fmla="*/ 76262 h 51"/>
              <a:gd name="T18" fmla="*/ 71438 w 48"/>
              <a:gd name="T19" fmla="*/ 82799 h 51"/>
              <a:gd name="T20" fmla="*/ 69850 w 48"/>
              <a:gd name="T21" fmla="*/ 84978 h 51"/>
              <a:gd name="T22" fmla="*/ 66675 w 48"/>
              <a:gd name="T23" fmla="*/ 91515 h 51"/>
              <a:gd name="T24" fmla="*/ 65088 w 48"/>
              <a:gd name="T25" fmla="*/ 95873 h 51"/>
              <a:gd name="T26" fmla="*/ 63500 w 48"/>
              <a:gd name="T27" fmla="*/ 100230 h 51"/>
              <a:gd name="T28" fmla="*/ 58738 w 48"/>
              <a:gd name="T29" fmla="*/ 104588 h 51"/>
              <a:gd name="T30" fmla="*/ 53975 w 48"/>
              <a:gd name="T31" fmla="*/ 106767 h 51"/>
              <a:gd name="T32" fmla="*/ 50800 w 48"/>
              <a:gd name="T33" fmla="*/ 106767 h 51"/>
              <a:gd name="T34" fmla="*/ 47625 w 48"/>
              <a:gd name="T35" fmla="*/ 111125 h 51"/>
              <a:gd name="T36" fmla="*/ 42863 w 48"/>
              <a:gd name="T37" fmla="*/ 111125 h 51"/>
              <a:gd name="T38" fmla="*/ 38100 w 48"/>
              <a:gd name="T39" fmla="*/ 111125 h 51"/>
              <a:gd name="T40" fmla="*/ 33338 w 48"/>
              <a:gd name="T41" fmla="*/ 111125 h 51"/>
              <a:gd name="T42" fmla="*/ 28575 w 48"/>
              <a:gd name="T43" fmla="*/ 111125 h 51"/>
              <a:gd name="T44" fmla="*/ 23813 w 48"/>
              <a:gd name="T45" fmla="*/ 106767 h 51"/>
              <a:gd name="T46" fmla="*/ 20638 w 48"/>
              <a:gd name="T47" fmla="*/ 106767 h 51"/>
              <a:gd name="T48" fmla="*/ 17463 w 48"/>
              <a:gd name="T49" fmla="*/ 104588 h 51"/>
              <a:gd name="T50" fmla="*/ 12700 w 48"/>
              <a:gd name="T51" fmla="*/ 100230 h 51"/>
              <a:gd name="T52" fmla="*/ 11113 w 48"/>
              <a:gd name="T53" fmla="*/ 95873 h 51"/>
              <a:gd name="T54" fmla="*/ 6350 w 48"/>
              <a:gd name="T55" fmla="*/ 91515 h 51"/>
              <a:gd name="T56" fmla="*/ 4763 w 48"/>
              <a:gd name="T57" fmla="*/ 84978 h 51"/>
              <a:gd name="T58" fmla="*/ 1588 w 48"/>
              <a:gd name="T59" fmla="*/ 82799 h 51"/>
              <a:gd name="T60" fmla="*/ 1588 w 48"/>
              <a:gd name="T61" fmla="*/ 76262 h 51"/>
              <a:gd name="T62" fmla="*/ 0 w 48"/>
              <a:gd name="T63" fmla="*/ 69725 h 51"/>
              <a:gd name="T64" fmla="*/ 0 w 48"/>
              <a:gd name="T65" fmla="*/ 63189 h 51"/>
              <a:gd name="T66" fmla="*/ 0 w 48"/>
              <a:gd name="T67" fmla="*/ 56652 h 51"/>
              <a:gd name="T68" fmla="*/ 0 w 48"/>
              <a:gd name="T69" fmla="*/ 50115 h 51"/>
              <a:gd name="T70" fmla="*/ 0 w 48"/>
              <a:gd name="T71" fmla="*/ 43578 h 51"/>
              <a:gd name="T72" fmla="*/ 1588 w 48"/>
              <a:gd name="T73" fmla="*/ 37042 h 51"/>
              <a:gd name="T74" fmla="*/ 1588 w 48"/>
              <a:gd name="T75" fmla="*/ 32684 h 51"/>
              <a:gd name="T76" fmla="*/ 4763 w 48"/>
              <a:gd name="T77" fmla="*/ 26147 h 51"/>
              <a:gd name="T78" fmla="*/ 6350 w 48"/>
              <a:gd name="T79" fmla="*/ 19610 h 51"/>
              <a:gd name="T80" fmla="*/ 11113 w 48"/>
              <a:gd name="T81" fmla="*/ 17431 h 51"/>
              <a:gd name="T82" fmla="*/ 12700 w 48"/>
              <a:gd name="T83" fmla="*/ 13074 h 51"/>
              <a:gd name="T84" fmla="*/ 17463 w 48"/>
              <a:gd name="T85" fmla="*/ 10895 h 51"/>
              <a:gd name="T86" fmla="*/ 20638 w 48"/>
              <a:gd name="T87" fmla="*/ 6537 h 51"/>
              <a:gd name="T88" fmla="*/ 23813 w 48"/>
              <a:gd name="T89" fmla="*/ 4358 h 51"/>
              <a:gd name="T90" fmla="*/ 28575 w 48"/>
              <a:gd name="T91" fmla="*/ 0 h 51"/>
              <a:gd name="T92" fmla="*/ 33338 w 48"/>
              <a:gd name="T93" fmla="*/ 0 h 51"/>
              <a:gd name="T94" fmla="*/ 38100 w 48"/>
              <a:gd name="T95" fmla="*/ 0 h 51"/>
              <a:gd name="T96" fmla="*/ 42863 w 48"/>
              <a:gd name="T97" fmla="*/ 0 h 51"/>
              <a:gd name="T98" fmla="*/ 47625 w 48"/>
              <a:gd name="T99" fmla="*/ 0 h 51"/>
              <a:gd name="T100" fmla="*/ 50800 w 48"/>
              <a:gd name="T101" fmla="*/ 4358 h 51"/>
              <a:gd name="T102" fmla="*/ 53975 w 48"/>
              <a:gd name="T103" fmla="*/ 6537 h 51"/>
              <a:gd name="T104" fmla="*/ 58738 w 48"/>
              <a:gd name="T105" fmla="*/ 10895 h 51"/>
              <a:gd name="T106" fmla="*/ 63500 w 48"/>
              <a:gd name="T107" fmla="*/ 13074 h 51"/>
              <a:gd name="T108" fmla="*/ 65088 w 48"/>
              <a:gd name="T109" fmla="*/ 17431 h 51"/>
              <a:gd name="T110" fmla="*/ 66675 w 48"/>
              <a:gd name="T111" fmla="*/ 19610 h 51"/>
              <a:gd name="T112" fmla="*/ 71438 w 48"/>
              <a:gd name="T113" fmla="*/ 26147 h 5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8" h="51">
                <a:moveTo>
                  <a:pt x="45" y="12"/>
                </a:moveTo>
                <a:lnTo>
                  <a:pt x="45" y="15"/>
                </a:lnTo>
                <a:lnTo>
                  <a:pt x="47" y="17"/>
                </a:lnTo>
                <a:lnTo>
                  <a:pt x="48" y="20"/>
                </a:lnTo>
                <a:lnTo>
                  <a:pt x="48" y="23"/>
                </a:lnTo>
                <a:lnTo>
                  <a:pt x="48" y="26"/>
                </a:lnTo>
                <a:lnTo>
                  <a:pt x="48" y="29"/>
                </a:lnTo>
                <a:lnTo>
                  <a:pt x="48" y="32"/>
                </a:lnTo>
                <a:lnTo>
                  <a:pt x="47" y="35"/>
                </a:lnTo>
                <a:lnTo>
                  <a:pt x="45" y="38"/>
                </a:lnTo>
                <a:lnTo>
                  <a:pt x="44" y="39"/>
                </a:lnTo>
                <a:lnTo>
                  <a:pt x="42" y="42"/>
                </a:lnTo>
                <a:lnTo>
                  <a:pt x="41" y="44"/>
                </a:lnTo>
                <a:lnTo>
                  <a:pt x="40" y="46"/>
                </a:lnTo>
                <a:lnTo>
                  <a:pt x="37" y="48"/>
                </a:lnTo>
                <a:lnTo>
                  <a:pt x="34" y="49"/>
                </a:lnTo>
                <a:lnTo>
                  <a:pt x="32" y="49"/>
                </a:lnTo>
                <a:lnTo>
                  <a:pt x="30" y="51"/>
                </a:lnTo>
                <a:lnTo>
                  <a:pt x="27" y="51"/>
                </a:lnTo>
                <a:lnTo>
                  <a:pt x="24" y="51"/>
                </a:lnTo>
                <a:lnTo>
                  <a:pt x="21" y="51"/>
                </a:lnTo>
                <a:lnTo>
                  <a:pt x="18" y="51"/>
                </a:lnTo>
                <a:lnTo>
                  <a:pt x="15" y="49"/>
                </a:lnTo>
                <a:lnTo>
                  <a:pt x="13" y="49"/>
                </a:lnTo>
                <a:lnTo>
                  <a:pt x="11" y="48"/>
                </a:lnTo>
                <a:lnTo>
                  <a:pt x="8" y="46"/>
                </a:lnTo>
                <a:lnTo>
                  <a:pt x="7" y="44"/>
                </a:lnTo>
                <a:lnTo>
                  <a:pt x="4" y="42"/>
                </a:lnTo>
                <a:lnTo>
                  <a:pt x="3" y="39"/>
                </a:lnTo>
                <a:lnTo>
                  <a:pt x="1" y="38"/>
                </a:lnTo>
                <a:lnTo>
                  <a:pt x="1" y="35"/>
                </a:lnTo>
                <a:lnTo>
                  <a:pt x="0" y="32"/>
                </a:lnTo>
                <a:lnTo>
                  <a:pt x="0" y="29"/>
                </a:lnTo>
                <a:lnTo>
                  <a:pt x="0" y="26"/>
                </a:lnTo>
                <a:lnTo>
                  <a:pt x="0" y="23"/>
                </a:lnTo>
                <a:lnTo>
                  <a:pt x="0" y="20"/>
                </a:lnTo>
                <a:lnTo>
                  <a:pt x="1" y="17"/>
                </a:lnTo>
                <a:lnTo>
                  <a:pt x="1" y="15"/>
                </a:lnTo>
                <a:lnTo>
                  <a:pt x="3" y="12"/>
                </a:lnTo>
                <a:lnTo>
                  <a:pt x="4" y="9"/>
                </a:lnTo>
                <a:lnTo>
                  <a:pt x="7" y="8"/>
                </a:lnTo>
                <a:lnTo>
                  <a:pt x="8" y="6"/>
                </a:lnTo>
                <a:lnTo>
                  <a:pt x="11" y="5"/>
                </a:lnTo>
                <a:lnTo>
                  <a:pt x="13" y="3"/>
                </a:lnTo>
                <a:lnTo>
                  <a:pt x="15" y="2"/>
                </a:lnTo>
                <a:lnTo>
                  <a:pt x="18" y="0"/>
                </a:lnTo>
                <a:lnTo>
                  <a:pt x="21" y="0"/>
                </a:lnTo>
                <a:lnTo>
                  <a:pt x="24" y="0"/>
                </a:lnTo>
                <a:lnTo>
                  <a:pt x="27" y="0"/>
                </a:lnTo>
                <a:lnTo>
                  <a:pt x="30" y="0"/>
                </a:lnTo>
                <a:lnTo>
                  <a:pt x="32" y="2"/>
                </a:lnTo>
                <a:lnTo>
                  <a:pt x="34" y="3"/>
                </a:lnTo>
                <a:lnTo>
                  <a:pt x="37" y="5"/>
                </a:lnTo>
                <a:lnTo>
                  <a:pt x="40" y="6"/>
                </a:lnTo>
                <a:lnTo>
                  <a:pt x="41" y="8"/>
                </a:lnTo>
                <a:lnTo>
                  <a:pt x="42" y="9"/>
                </a:lnTo>
                <a:lnTo>
                  <a:pt x="45" y="12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27" name="Line 90"/>
          <p:cNvSpPr>
            <a:spLocks noChangeShapeType="1"/>
          </p:cNvSpPr>
          <p:nvPr/>
        </p:nvSpPr>
        <p:spPr bwMode="auto">
          <a:xfrm flipH="1">
            <a:off x="7912100" y="2133600"/>
            <a:ext cx="31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28" name="Line 91"/>
          <p:cNvSpPr>
            <a:spLocks noChangeShapeType="1"/>
          </p:cNvSpPr>
          <p:nvPr/>
        </p:nvSpPr>
        <p:spPr bwMode="auto">
          <a:xfrm flipH="1">
            <a:off x="7883525" y="2146300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29" name="Line 92"/>
          <p:cNvSpPr>
            <a:spLocks noChangeShapeType="1"/>
          </p:cNvSpPr>
          <p:nvPr/>
        </p:nvSpPr>
        <p:spPr bwMode="auto">
          <a:xfrm flipH="1">
            <a:off x="7859713" y="2160588"/>
            <a:ext cx="47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30" name="Line 93"/>
          <p:cNvSpPr>
            <a:spLocks noChangeShapeType="1"/>
          </p:cNvSpPr>
          <p:nvPr/>
        </p:nvSpPr>
        <p:spPr bwMode="auto">
          <a:xfrm flipH="1">
            <a:off x="7832725" y="2173288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31" name="Line 94"/>
          <p:cNvSpPr>
            <a:spLocks noChangeShapeType="1"/>
          </p:cNvSpPr>
          <p:nvPr/>
        </p:nvSpPr>
        <p:spPr bwMode="auto">
          <a:xfrm flipH="1">
            <a:off x="7807325" y="2185988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32" name="Line 95"/>
          <p:cNvSpPr>
            <a:spLocks noChangeShapeType="1"/>
          </p:cNvSpPr>
          <p:nvPr/>
        </p:nvSpPr>
        <p:spPr bwMode="auto">
          <a:xfrm flipH="1">
            <a:off x="7781925" y="22002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33" name="Line 96"/>
          <p:cNvSpPr>
            <a:spLocks noChangeShapeType="1"/>
          </p:cNvSpPr>
          <p:nvPr/>
        </p:nvSpPr>
        <p:spPr bwMode="auto">
          <a:xfrm flipH="1">
            <a:off x="7754938" y="22129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34" name="Line 97"/>
          <p:cNvSpPr>
            <a:spLocks noChangeShapeType="1"/>
          </p:cNvSpPr>
          <p:nvPr/>
        </p:nvSpPr>
        <p:spPr bwMode="auto">
          <a:xfrm flipH="1">
            <a:off x="7731125" y="2224088"/>
            <a:ext cx="317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35" name="Line 98"/>
          <p:cNvSpPr>
            <a:spLocks noChangeShapeType="1"/>
          </p:cNvSpPr>
          <p:nvPr/>
        </p:nvSpPr>
        <p:spPr bwMode="auto">
          <a:xfrm flipH="1">
            <a:off x="7704138" y="2236788"/>
            <a:ext cx="317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36" name="Line 99"/>
          <p:cNvSpPr>
            <a:spLocks noChangeShapeType="1"/>
          </p:cNvSpPr>
          <p:nvPr/>
        </p:nvSpPr>
        <p:spPr bwMode="auto">
          <a:xfrm flipH="1">
            <a:off x="7678738" y="2249488"/>
            <a:ext cx="4762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37" name="Line 100"/>
          <p:cNvSpPr>
            <a:spLocks noChangeShapeType="1"/>
          </p:cNvSpPr>
          <p:nvPr/>
        </p:nvSpPr>
        <p:spPr bwMode="auto">
          <a:xfrm flipH="1">
            <a:off x="7651750" y="2263775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38" name="Line 101"/>
          <p:cNvSpPr>
            <a:spLocks noChangeShapeType="1"/>
          </p:cNvSpPr>
          <p:nvPr/>
        </p:nvSpPr>
        <p:spPr bwMode="auto">
          <a:xfrm flipH="1">
            <a:off x="7626350" y="2276475"/>
            <a:ext cx="4763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39" name="Line 102"/>
          <p:cNvSpPr>
            <a:spLocks noChangeShapeType="1"/>
          </p:cNvSpPr>
          <p:nvPr/>
        </p:nvSpPr>
        <p:spPr bwMode="auto">
          <a:xfrm flipH="1">
            <a:off x="7600950" y="2289175"/>
            <a:ext cx="4763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40" name="Line 103"/>
          <p:cNvSpPr>
            <a:spLocks noChangeShapeType="1"/>
          </p:cNvSpPr>
          <p:nvPr/>
        </p:nvSpPr>
        <p:spPr bwMode="auto">
          <a:xfrm flipH="1">
            <a:off x="7573963" y="2303463"/>
            <a:ext cx="4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41" name="Line 104"/>
          <p:cNvSpPr>
            <a:spLocks noChangeShapeType="1"/>
          </p:cNvSpPr>
          <p:nvPr/>
        </p:nvSpPr>
        <p:spPr bwMode="auto">
          <a:xfrm flipH="1">
            <a:off x="7550150" y="2316163"/>
            <a:ext cx="4763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42" name="Line 105"/>
          <p:cNvSpPr>
            <a:spLocks noChangeShapeType="1"/>
          </p:cNvSpPr>
          <p:nvPr/>
        </p:nvSpPr>
        <p:spPr bwMode="auto">
          <a:xfrm flipH="1">
            <a:off x="7523163" y="2328863"/>
            <a:ext cx="317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43" name="Line 106"/>
          <p:cNvSpPr>
            <a:spLocks noChangeShapeType="1"/>
          </p:cNvSpPr>
          <p:nvPr/>
        </p:nvSpPr>
        <p:spPr bwMode="auto">
          <a:xfrm flipH="1">
            <a:off x="7497763" y="2341563"/>
            <a:ext cx="4762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44" name="Line 107"/>
          <p:cNvSpPr>
            <a:spLocks noChangeShapeType="1"/>
          </p:cNvSpPr>
          <p:nvPr/>
        </p:nvSpPr>
        <p:spPr bwMode="auto">
          <a:xfrm flipH="1">
            <a:off x="7470775" y="2355850"/>
            <a:ext cx="4763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45" name="Line 108"/>
          <p:cNvSpPr>
            <a:spLocks noChangeShapeType="1"/>
          </p:cNvSpPr>
          <p:nvPr/>
        </p:nvSpPr>
        <p:spPr bwMode="auto">
          <a:xfrm flipH="1">
            <a:off x="7445375" y="2368550"/>
            <a:ext cx="4763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46" name="Line 109"/>
          <p:cNvSpPr>
            <a:spLocks noChangeShapeType="1"/>
          </p:cNvSpPr>
          <p:nvPr/>
        </p:nvSpPr>
        <p:spPr bwMode="auto">
          <a:xfrm flipH="1">
            <a:off x="7419975" y="2381250"/>
            <a:ext cx="4763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47" name="Line 110"/>
          <p:cNvSpPr>
            <a:spLocks noChangeShapeType="1"/>
          </p:cNvSpPr>
          <p:nvPr/>
        </p:nvSpPr>
        <p:spPr bwMode="auto">
          <a:xfrm flipH="1">
            <a:off x="7392988" y="2395538"/>
            <a:ext cx="4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48" name="Line 111"/>
          <p:cNvSpPr>
            <a:spLocks noChangeShapeType="1"/>
          </p:cNvSpPr>
          <p:nvPr/>
        </p:nvSpPr>
        <p:spPr bwMode="auto">
          <a:xfrm flipH="1">
            <a:off x="7369175" y="2408238"/>
            <a:ext cx="4763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49" name="Line 112"/>
          <p:cNvSpPr>
            <a:spLocks noChangeShapeType="1"/>
          </p:cNvSpPr>
          <p:nvPr/>
        </p:nvSpPr>
        <p:spPr bwMode="auto">
          <a:xfrm flipH="1">
            <a:off x="7342188" y="2420938"/>
            <a:ext cx="317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50" name="Line 113"/>
          <p:cNvSpPr>
            <a:spLocks noChangeShapeType="1"/>
          </p:cNvSpPr>
          <p:nvPr/>
        </p:nvSpPr>
        <p:spPr bwMode="auto">
          <a:xfrm flipH="1">
            <a:off x="7316788" y="2435225"/>
            <a:ext cx="4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51" name="Line 114"/>
          <p:cNvSpPr>
            <a:spLocks noChangeShapeType="1"/>
          </p:cNvSpPr>
          <p:nvPr/>
        </p:nvSpPr>
        <p:spPr bwMode="auto">
          <a:xfrm flipH="1">
            <a:off x="7289800" y="244792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52" name="Line 115"/>
          <p:cNvSpPr>
            <a:spLocks noChangeShapeType="1"/>
          </p:cNvSpPr>
          <p:nvPr/>
        </p:nvSpPr>
        <p:spPr bwMode="auto">
          <a:xfrm flipH="1">
            <a:off x="7264400" y="246062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53" name="Line 116"/>
          <p:cNvSpPr>
            <a:spLocks noChangeShapeType="1"/>
          </p:cNvSpPr>
          <p:nvPr/>
        </p:nvSpPr>
        <p:spPr bwMode="auto">
          <a:xfrm flipH="1">
            <a:off x="7240588" y="2473325"/>
            <a:ext cx="31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54" name="Line 117"/>
          <p:cNvSpPr>
            <a:spLocks noChangeShapeType="1"/>
          </p:cNvSpPr>
          <p:nvPr/>
        </p:nvSpPr>
        <p:spPr bwMode="auto">
          <a:xfrm flipH="1">
            <a:off x="7212013" y="2487613"/>
            <a:ext cx="47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55" name="Line 118"/>
          <p:cNvSpPr>
            <a:spLocks noChangeShapeType="1"/>
          </p:cNvSpPr>
          <p:nvPr/>
        </p:nvSpPr>
        <p:spPr bwMode="auto">
          <a:xfrm flipH="1">
            <a:off x="7188200" y="2500313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56" name="Line 119"/>
          <p:cNvSpPr>
            <a:spLocks noChangeShapeType="1"/>
          </p:cNvSpPr>
          <p:nvPr/>
        </p:nvSpPr>
        <p:spPr bwMode="auto">
          <a:xfrm flipH="1">
            <a:off x="7161213" y="2513013"/>
            <a:ext cx="4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57" name="Line 120"/>
          <p:cNvSpPr>
            <a:spLocks noChangeShapeType="1"/>
          </p:cNvSpPr>
          <p:nvPr/>
        </p:nvSpPr>
        <p:spPr bwMode="auto">
          <a:xfrm flipH="1">
            <a:off x="7135813" y="2527300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58" name="Line 121"/>
          <p:cNvSpPr>
            <a:spLocks noChangeShapeType="1"/>
          </p:cNvSpPr>
          <p:nvPr/>
        </p:nvSpPr>
        <p:spPr bwMode="auto">
          <a:xfrm flipH="1">
            <a:off x="7108825" y="2540000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59" name="Line 122"/>
          <p:cNvSpPr>
            <a:spLocks noChangeShapeType="1"/>
          </p:cNvSpPr>
          <p:nvPr/>
        </p:nvSpPr>
        <p:spPr bwMode="auto">
          <a:xfrm flipH="1">
            <a:off x="7083425" y="2552700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60" name="Line 123"/>
          <p:cNvSpPr>
            <a:spLocks noChangeShapeType="1"/>
          </p:cNvSpPr>
          <p:nvPr/>
        </p:nvSpPr>
        <p:spPr bwMode="auto">
          <a:xfrm flipH="1">
            <a:off x="7059613" y="2565400"/>
            <a:ext cx="31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61" name="Line 124"/>
          <p:cNvSpPr>
            <a:spLocks noChangeShapeType="1"/>
          </p:cNvSpPr>
          <p:nvPr/>
        </p:nvSpPr>
        <p:spPr bwMode="auto">
          <a:xfrm flipH="1">
            <a:off x="7032625" y="2579688"/>
            <a:ext cx="31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62" name="Line 125"/>
          <p:cNvSpPr>
            <a:spLocks noChangeShapeType="1"/>
          </p:cNvSpPr>
          <p:nvPr/>
        </p:nvSpPr>
        <p:spPr bwMode="auto">
          <a:xfrm flipH="1">
            <a:off x="7007225" y="2592388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63" name="Line 126"/>
          <p:cNvSpPr>
            <a:spLocks noChangeShapeType="1"/>
          </p:cNvSpPr>
          <p:nvPr/>
        </p:nvSpPr>
        <p:spPr bwMode="auto">
          <a:xfrm flipH="1">
            <a:off x="6980238" y="2605088"/>
            <a:ext cx="4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64" name="Line 127"/>
          <p:cNvSpPr>
            <a:spLocks noChangeShapeType="1"/>
          </p:cNvSpPr>
          <p:nvPr/>
        </p:nvSpPr>
        <p:spPr bwMode="auto">
          <a:xfrm flipH="1">
            <a:off x="6954838" y="26193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65" name="Line 128"/>
          <p:cNvSpPr>
            <a:spLocks noChangeShapeType="1"/>
          </p:cNvSpPr>
          <p:nvPr/>
        </p:nvSpPr>
        <p:spPr bwMode="auto">
          <a:xfrm flipH="1">
            <a:off x="6929438" y="26320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66" name="Line 129"/>
          <p:cNvSpPr>
            <a:spLocks noChangeShapeType="1"/>
          </p:cNvSpPr>
          <p:nvPr/>
        </p:nvSpPr>
        <p:spPr bwMode="auto">
          <a:xfrm flipH="1">
            <a:off x="6902450" y="2644775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67" name="Line 130"/>
          <p:cNvSpPr>
            <a:spLocks noChangeShapeType="1"/>
          </p:cNvSpPr>
          <p:nvPr/>
        </p:nvSpPr>
        <p:spPr bwMode="auto">
          <a:xfrm flipH="1">
            <a:off x="6878638" y="2659063"/>
            <a:ext cx="47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68" name="Line 131"/>
          <p:cNvSpPr>
            <a:spLocks noChangeShapeType="1"/>
          </p:cNvSpPr>
          <p:nvPr/>
        </p:nvSpPr>
        <p:spPr bwMode="auto">
          <a:xfrm flipH="1">
            <a:off x="6851650" y="2671763"/>
            <a:ext cx="31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69" name="Line 132"/>
          <p:cNvSpPr>
            <a:spLocks noChangeShapeType="1"/>
          </p:cNvSpPr>
          <p:nvPr/>
        </p:nvSpPr>
        <p:spPr bwMode="auto">
          <a:xfrm flipH="1">
            <a:off x="6826250" y="2682875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70" name="Line 133"/>
          <p:cNvSpPr>
            <a:spLocks noChangeShapeType="1"/>
          </p:cNvSpPr>
          <p:nvPr/>
        </p:nvSpPr>
        <p:spPr bwMode="auto">
          <a:xfrm flipH="1">
            <a:off x="6799263" y="2695575"/>
            <a:ext cx="4762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71" name="Line 134"/>
          <p:cNvSpPr>
            <a:spLocks noChangeShapeType="1"/>
          </p:cNvSpPr>
          <p:nvPr/>
        </p:nvSpPr>
        <p:spPr bwMode="auto">
          <a:xfrm flipH="1">
            <a:off x="6773863" y="2708275"/>
            <a:ext cx="4762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72" name="Line 135"/>
          <p:cNvSpPr>
            <a:spLocks noChangeShapeType="1"/>
          </p:cNvSpPr>
          <p:nvPr/>
        </p:nvSpPr>
        <p:spPr bwMode="auto">
          <a:xfrm flipH="1">
            <a:off x="6750050" y="2722563"/>
            <a:ext cx="31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73" name="Line 136"/>
          <p:cNvSpPr>
            <a:spLocks noChangeShapeType="1"/>
          </p:cNvSpPr>
          <p:nvPr/>
        </p:nvSpPr>
        <p:spPr bwMode="auto">
          <a:xfrm flipH="1">
            <a:off x="6721475" y="2735263"/>
            <a:ext cx="4763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74" name="Line 137"/>
          <p:cNvSpPr>
            <a:spLocks noChangeShapeType="1"/>
          </p:cNvSpPr>
          <p:nvPr/>
        </p:nvSpPr>
        <p:spPr bwMode="auto">
          <a:xfrm flipH="1">
            <a:off x="6697663" y="2747963"/>
            <a:ext cx="4762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75" name="Line 138"/>
          <p:cNvSpPr>
            <a:spLocks noChangeShapeType="1"/>
          </p:cNvSpPr>
          <p:nvPr/>
        </p:nvSpPr>
        <p:spPr bwMode="auto">
          <a:xfrm flipH="1">
            <a:off x="6670675" y="2760663"/>
            <a:ext cx="4763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76" name="Line 139"/>
          <p:cNvSpPr>
            <a:spLocks noChangeShapeType="1"/>
          </p:cNvSpPr>
          <p:nvPr/>
        </p:nvSpPr>
        <p:spPr bwMode="auto">
          <a:xfrm flipH="1">
            <a:off x="6645275" y="2774950"/>
            <a:ext cx="4763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77" name="Line 140"/>
          <p:cNvSpPr>
            <a:spLocks noChangeShapeType="1"/>
          </p:cNvSpPr>
          <p:nvPr/>
        </p:nvSpPr>
        <p:spPr bwMode="auto">
          <a:xfrm flipH="1">
            <a:off x="6618288" y="2787650"/>
            <a:ext cx="4762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78" name="Line 141"/>
          <p:cNvSpPr>
            <a:spLocks noChangeShapeType="1"/>
          </p:cNvSpPr>
          <p:nvPr/>
        </p:nvSpPr>
        <p:spPr bwMode="auto">
          <a:xfrm flipH="1">
            <a:off x="6592888" y="2800350"/>
            <a:ext cx="4762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79" name="Line 142"/>
          <p:cNvSpPr>
            <a:spLocks noChangeShapeType="1"/>
          </p:cNvSpPr>
          <p:nvPr/>
        </p:nvSpPr>
        <p:spPr bwMode="auto">
          <a:xfrm flipH="1">
            <a:off x="6569075" y="2814638"/>
            <a:ext cx="31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80" name="Line 143"/>
          <p:cNvSpPr>
            <a:spLocks noChangeShapeType="1"/>
          </p:cNvSpPr>
          <p:nvPr/>
        </p:nvSpPr>
        <p:spPr bwMode="auto">
          <a:xfrm flipH="1">
            <a:off x="6542088" y="2827338"/>
            <a:ext cx="317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81" name="Line 144"/>
          <p:cNvSpPr>
            <a:spLocks noChangeShapeType="1"/>
          </p:cNvSpPr>
          <p:nvPr/>
        </p:nvSpPr>
        <p:spPr bwMode="auto">
          <a:xfrm flipH="1">
            <a:off x="6516688" y="2840038"/>
            <a:ext cx="4762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82" name="Line 145"/>
          <p:cNvSpPr>
            <a:spLocks noChangeShapeType="1"/>
          </p:cNvSpPr>
          <p:nvPr/>
        </p:nvSpPr>
        <p:spPr bwMode="auto">
          <a:xfrm flipH="1">
            <a:off x="6489700" y="2854325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83" name="Line 146"/>
          <p:cNvSpPr>
            <a:spLocks noChangeShapeType="1"/>
          </p:cNvSpPr>
          <p:nvPr/>
        </p:nvSpPr>
        <p:spPr bwMode="auto">
          <a:xfrm flipH="1">
            <a:off x="6464300" y="2867025"/>
            <a:ext cx="4763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84" name="Line 147"/>
          <p:cNvSpPr>
            <a:spLocks noChangeShapeType="1"/>
          </p:cNvSpPr>
          <p:nvPr/>
        </p:nvSpPr>
        <p:spPr bwMode="auto">
          <a:xfrm flipH="1">
            <a:off x="6437313" y="2879725"/>
            <a:ext cx="4762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85" name="Line 148"/>
          <p:cNvSpPr>
            <a:spLocks noChangeShapeType="1"/>
          </p:cNvSpPr>
          <p:nvPr/>
        </p:nvSpPr>
        <p:spPr bwMode="auto">
          <a:xfrm flipH="1">
            <a:off x="6411913" y="2892425"/>
            <a:ext cx="4762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86" name="Line 149"/>
          <p:cNvSpPr>
            <a:spLocks noChangeShapeType="1"/>
          </p:cNvSpPr>
          <p:nvPr/>
        </p:nvSpPr>
        <p:spPr bwMode="auto">
          <a:xfrm flipH="1">
            <a:off x="6388100" y="2906713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87" name="Line 150"/>
          <p:cNvSpPr>
            <a:spLocks noChangeShapeType="1"/>
          </p:cNvSpPr>
          <p:nvPr/>
        </p:nvSpPr>
        <p:spPr bwMode="auto">
          <a:xfrm flipH="1">
            <a:off x="6361113" y="2919413"/>
            <a:ext cx="31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88" name="Line 151"/>
          <p:cNvSpPr>
            <a:spLocks noChangeShapeType="1"/>
          </p:cNvSpPr>
          <p:nvPr/>
        </p:nvSpPr>
        <p:spPr bwMode="auto">
          <a:xfrm flipH="1">
            <a:off x="6335713" y="2932113"/>
            <a:ext cx="4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89" name="Line 152"/>
          <p:cNvSpPr>
            <a:spLocks noChangeShapeType="1"/>
          </p:cNvSpPr>
          <p:nvPr/>
        </p:nvSpPr>
        <p:spPr bwMode="auto">
          <a:xfrm flipH="1">
            <a:off x="6308725" y="2946400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90" name="Line 153"/>
          <p:cNvSpPr>
            <a:spLocks noChangeShapeType="1"/>
          </p:cNvSpPr>
          <p:nvPr/>
        </p:nvSpPr>
        <p:spPr bwMode="auto">
          <a:xfrm flipH="1">
            <a:off x="6283325" y="2959100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91" name="Line 154"/>
          <p:cNvSpPr>
            <a:spLocks noChangeShapeType="1"/>
          </p:cNvSpPr>
          <p:nvPr/>
        </p:nvSpPr>
        <p:spPr bwMode="auto">
          <a:xfrm flipH="1">
            <a:off x="6259513" y="2971800"/>
            <a:ext cx="31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92" name="Freeform 155"/>
          <p:cNvSpPr>
            <a:spLocks/>
          </p:cNvSpPr>
          <p:nvPr/>
        </p:nvSpPr>
        <p:spPr bwMode="auto">
          <a:xfrm>
            <a:off x="6181725" y="2935288"/>
            <a:ext cx="77788" cy="115887"/>
          </a:xfrm>
          <a:custGeom>
            <a:avLst/>
            <a:gdLst>
              <a:gd name="T0" fmla="*/ 74613 w 49"/>
              <a:gd name="T1" fmla="*/ 39358 h 53"/>
              <a:gd name="T2" fmla="*/ 77788 w 49"/>
              <a:gd name="T3" fmla="*/ 45917 h 53"/>
              <a:gd name="T4" fmla="*/ 77788 w 49"/>
              <a:gd name="T5" fmla="*/ 52477 h 53"/>
              <a:gd name="T6" fmla="*/ 77788 w 49"/>
              <a:gd name="T7" fmla="*/ 59037 h 53"/>
              <a:gd name="T8" fmla="*/ 77788 w 49"/>
              <a:gd name="T9" fmla="*/ 65596 h 53"/>
              <a:gd name="T10" fmla="*/ 77788 w 49"/>
              <a:gd name="T11" fmla="*/ 69970 h 53"/>
              <a:gd name="T12" fmla="*/ 74613 w 49"/>
              <a:gd name="T13" fmla="*/ 76529 h 53"/>
              <a:gd name="T14" fmla="*/ 73025 w 49"/>
              <a:gd name="T15" fmla="*/ 83089 h 53"/>
              <a:gd name="T16" fmla="*/ 69850 w 49"/>
              <a:gd name="T17" fmla="*/ 89648 h 53"/>
              <a:gd name="T18" fmla="*/ 68263 w 49"/>
              <a:gd name="T19" fmla="*/ 91835 h 53"/>
              <a:gd name="T20" fmla="*/ 65088 w 49"/>
              <a:gd name="T21" fmla="*/ 98395 h 53"/>
              <a:gd name="T22" fmla="*/ 63500 w 49"/>
              <a:gd name="T23" fmla="*/ 102768 h 53"/>
              <a:gd name="T24" fmla="*/ 58738 w 49"/>
              <a:gd name="T25" fmla="*/ 104954 h 53"/>
              <a:gd name="T26" fmla="*/ 53975 w 49"/>
              <a:gd name="T27" fmla="*/ 109327 h 53"/>
              <a:gd name="T28" fmla="*/ 52388 w 49"/>
              <a:gd name="T29" fmla="*/ 111514 h 53"/>
              <a:gd name="T30" fmla="*/ 47625 w 49"/>
              <a:gd name="T31" fmla="*/ 111514 h 53"/>
              <a:gd name="T32" fmla="*/ 42863 w 49"/>
              <a:gd name="T33" fmla="*/ 115887 h 53"/>
              <a:gd name="T34" fmla="*/ 38100 w 49"/>
              <a:gd name="T35" fmla="*/ 115887 h 53"/>
              <a:gd name="T36" fmla="*/ 33338 w 49"/>
              <a:gd name="T37" fmla="*/ 115887 h 53"/>
              <a:gd name="T38" fmla="*/ 30163 w 49"/>
              <a:gd name="T39" fmla="*/ 111514 h 53"/>
              <a:gd name="T40" fmla="*/ 25400 w 49"/>
              <a:gd name="T41" fmla="*/ 111514 h 53"/>
              <a:gd name="T42" fmla="*/ 20638 w 49"/>
              <a:gd name="T43" fmla="*/ 109327 h 53"/>
              <a:gd name="T44" fmla="*/ 17463 w 49"/>
              <a:gd name="T45" fmla="*/ 104954 h 53"/>
              <a:gd name="T46" fmla="*/ 14288 w 49"/>
              <a:gd name="T47" fmla="*/ 102768 h 53"/>
              <a:gd name="T48" fmla="*/ 11113 w 49"/>
              <a:gd name="T49" fmla="*/ 98395 h 53"/>
              <a:gd name="T50" fmla="*/ 6350 w 49"/>
              <a:gd name="T51" fmla="*/ 91835 h 53"/>
              <a:gd name="T52" fmla="*/ 4763 w 49"/>
              <a:gd name="T53" fmla="*/ 89648 h 53"/>
              <a:gd name="T54" fmla="*/ 3175 w 49"/>
              <a:gd name="T55" fmla="*/ 83089 h 53"/>
              <a:gd name="T56" fmla="*/ 3175 w 49"/>
              <a:gd name="T57" fmla="*/ 76529 h 53"/>
              <a:gd name="T58" fmla="*/ 0 w 49"/>
              <a:gd name="T59" fmla="*/ 69970 h 53"/>
              <a:gd name="T60" fmla="*/ 0 w 49"/>
              <a:gd name="T61" fmla="*/ 65596 h 53"/>
              <a:gd name="T62" fmla="*/ 0 w 49"/>
              <a:gd name="T63" fmla="*/ 59037 h 53"/>
              <a:gd name="T64" fmla="*/ 0 w 49"/>
              <a:gd name="T65" fmla="*/ 52477 h 53"/>
              <a:gd name="T66" fmla="*/ 0 w 49"/>
              <a:gd name="T67" fmla="*/ 45917 h 53"/>
              <a:gd name="T68" fmla="*/ 3175 w 49"/>
              <a:gd name="T69" fmla="*/ 39358 h 53"/>
              <a:gd name="T70" fmla="*/ 3175 w 49"/>
              <a:gd name="T71" fmla="*/ 32798 h 53"/>
              <a:gd name="T72" fmla="*/ 4763 w 49"/>
              <a:gd name="T73" fmla="*/ 26239 h 53"/>
              <a:gd name="T74" fmla="*/ 6350 w 49"/>
              <a:gd name="T75" fmla="*/ 24052 h 53"/>
              <a:gd name="T76" fmla="*/ 11113 w 49"/>
              <a:gd name="T77" fmla="*/ 17492 h 53"/>
              <a:gd name="T78" fmla="*/ 14288 w 49"/>
              <a:gd name="T79" fmla="*/ 13119 h 53"/>
              <a:gd name="T80" fmla="*/ 17463 w 49"/>
              <a:gd name="T81" fmla="*/ 10933 h 53"/>
              <a:gd name="T82" fmla="*/ 20638 w 49"/>
              <a:gd name="T83" fmla="*/ 6560 h 53"/>
              <a:gd name="T84" fmla="*/ 25400 w 49"/>
              <a:gd name="T85" fmla="*/ 4373 h 53"/>
              <a:gd name="T86" fmla="*/ 30163 w 49"/>
              <a:gd name="T87" fmla="*/ 4373 h 53"/>
              <a:gd name="T88" fmla="*/ 33338 w 49"/>
              <a:gd name="T89" fmla="*/ 4373 h 53"/>
              <a:gd name="T90" fmla="*/ 38100 w 49"/>
              <a:gd name="T91" fmla="*/ 0 h 53"/>
              <a:gd name="T92" fmla="*/ 42863 w 49"/>
              <a:gd name="T93" fmla="*/ 4373 h 53"/>
              <a:gd name="T94" fmla="*/ 47625 w 49"/>
              <a:gd name="T95" fmla="*/ 4373 h 53"/>
              <a:gd name="T96" fmla="*/ 52388 w 49"/>
              <a:gd name="T97" fmla="*/ 4373 h 53"/>
              <a:gd name="T98" fmla="*/ 53975 w 49"/>
              <a:gd name="T99" fmla="*/ 6560 h 53"/>
              <a:gd name="T100" fmla="*/ 58738 w 49"/>
              <a:gd name="T101" fmla="*/ 10933 h 53"/>
              <a:gd name="T102" fmla="*/ 63500 w 49"/>
              <a:gd name="T103" fmla="*/ 13119 h 53"/>
              <a:gd name="T104" fmla="*/ 65088 w 49"/>
              <a:gd name="T105" fmla="*/ 17492 h 53"/>
              <a:gd name="T106" fmla="*/ 68263 w 49"/>
              <a:gd name="T107" fmla="*/ 24052 h 53"/>
              <a:gd name="T108" fmla="*/ 69850 w 49"/>
              <a:gd name="T109" fmla="*/ 26239 h 53"/>
              <a:gd name="T110" fmla="*/ 73025 w 49"/>
              <a:gd name="T111" fmla="*/ 32798 h 53"/>
              <a:gd name="T112" fmla="*/ 74613 w 49"/>
              <a:gd name="T113" fmla="*/ 39358 h 5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9" h="53">
                <a:moveTo>
                  <a:pt x="47" y="18"/>
                </a:moveTo>
                <a:lnTo>
                  <a:pt x="49" y="21"/>
                </a:lnTo>
                <a:lnTo>
                  <a:pt x="49" y="24"/>
                </a:lnTo>
                <a:lnTo>
                  <a:pt x="49" y="27"/>
                </a:lnTo>
                <a:lnTo>
                  <a:pt x="49" y="30"/>
                </a:lnTo>
                <a:lnTo>
                  <a:pt x="49" y="32"/>
                </a:lnTo>
                <a:lnTo>
                  <a:pt x="47" y="35"/>
                </a:lnTo>
                <a:lnTo>
                  <a:pt x="46" y="38"/>
                </a:lnTo>
                <a:lnTo>
                  <a:pt x="44" y="41"/>
                </a:lnTo>
                <a:lnTo>
                  <a:pt x="43" y="42"/>
                </a:lnTo>
                <a:lnTo>
                  <a:pt x="41" y="45"/>
                </a:lnTo>
                <a:lnTo>
                  <a:pt x="40" y="47"/>
                </a:lnTo>
                <a:lnTo>
                  <a:pt x="37" y="48"/>
                </a:lnTo>
                <a:lnTo>
                  <a:pt x="34" y="50"/>
                </a:lnTo>
                <a:lnTo>
                  <a:pt x="33" y="51"/>
                </a:lnTo>
                <a:lnTo>
                  <a:pt x="30" y="51"/>
                </a:lnTo>
                <a:lnTo>
                  <a:pt x="27" y="53"/>
                </a:lnTo>
                <a:lnTo>
                  <a:pt x="24" y="53"/>
                </a:lnTo>
                <a:lnTo>
                  <a:pt x="21" y="53"/>
                </a:lnTo>
                <a:lnTo>
                  <a:pt x="19" y="51"/>
                </a:lnTo>
                <a:lnTo>
                  <a:pt x="16" y="51"/>
                </a:lnTo>
                <a:lnTo>
                  <a:pt x="13" y="50"/>
                </a:lnTo>
                <a:lnTo>
                  <a:pt x="11" y="48"/>
                </a:lnTo>
                <a:lnTo>
                  <a:pt x="9" y="47"/>
                </a:lnTo>
                <a:lnTo>
                  <a:pt x="7" y="45"/>
                </a:lnTo>
                <a:lnTo>
                  <a:pt x="4" y="42"/>
                </a:lnTo>
                <a:lnTo>
                  <a:pt x="3" y="41"/>
                </a:lnTo>
                <a:lnTo>
                  <a:pt x="2" y="38"/>
                </a:lnTo>
                <a:lnTo>
                  <a:pt x="2" y="35"/>
                </a:lnTo>
                <a:lnTo>
                  <a:pt x="0" y="32"/>
                </a:lnTo>
                <a:lnTo>
                  <a:pt x="0" y="30"/>
                </a:lnTo>
                <a:lnTo>
                  <a:pt x="0" y="27"/>
                </a:lnTo>
                <a:lnTo>
                  <a:pt x="0" y="24"/>
                </a:lnTo>
                <a:lnTo>
                  <a:pt x="0" y="21"/>
                </a:lnTo>
                <a:lnTo>
                  <a:pt x="2" y="18"/>
                </a:lnTo>
                <a:lnTo>
                  <a:pt x="2" y="15"/>
                </a:lnTo>
                <a:lnTo>
                  <a:pt x="3" y="12"/>
                </a:lnTo>
                <a:lnTo>
                  <a:pt x="4" y="11"/>
                </a:lnTo>
                <a:lnTo>
                  <a:pt x="7" y="8"/>
                </a:lnTo>
                <a:lnTo>
                  <a:pt x="9" y="6"/>
                </a:lnTo>
                <a:lnTo>
                  <a:pt x="11" y="5"/>
                </a:lnTo>
                <a:lnTo>
                  <a:pt x="13" y="3"/>
                </a:lnTo>
                <a:lnTo>
                  <a:pt x="16" y="2"/>
                </a:lnTo>
                <a:lnTo>
                  <a:pt x="19" y="2"/>
                </a:lnTo>
                <a:lnTo>
                  <a:pt x="21" y="2"/>
                </a:lnTo>
                <a:lnTo>
                  <a:pt x="24" y="0"/>
                </a:lnTo>
                <a:lnTo>
                  <a:pt x="27" y="2"/>
                </a:lnTo>
                <a:lnTo>
                  <a:pt x="30" y="2"/>
                </a:lnTo>
                <a:lnTo>
                  <a:pt x="33" y="2"/>
                </a:lnTo>
                <a:lnTo>
                  <a:pt x="34" y="3"/>
                </a:lnTo>
                <a:lnTo>
                  <a:pt x="37" y="5"/>
                </a:lnTo>
                <a:lnTo>
                  <a:pt x="40" y="6"/>
                </a:lnTo>
                <a:lnTo>
                  <a:pt x="41" y="8"/>
                </a:lnTo>
                <a:lnTo>
                  <a:pt x="43" y="11"/>
                </a:lnTo>
                <a:lnTo>
                  <a:pt x="44" y="12"/>
                </a:lnTo>
                <a:lnTo>
                  <a:pt x="46" y="15"/>
                </a:lnTo>
                <a:lnTo>
                  <a:pt x="47" y="18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93" name="Rectangle 156"/>
          <p:cNvSpPr>
            <a:spLocks noChangeArrowheads="1"/>
          </p:cNvSpPr>
          <p:nvPr/>
        </p:nvSpPr>
        <p:spPr bwMode="auto">
          <a:xfrm>
            <a:off x="7651750" y="2057400"/>
            <a:ext cx="682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by Creator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35994" name="Line 157"/>
          <p:cNvSpPr>
            <a:spLocks noChangeShapeType="1"/>
          </p:cNvSpPr>
          <p:nvPr/>
        </p:nvSpPr>
        <p:spPr bwMode="auto">
          <a:xfrm>
            <a:off x="2828925" y="3116263"/>
            <a:ext cx="1682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95" name="Freeform 158"/>
          <p:cNvSpPr>
            <a:spLocks/>
          </p:cNvSpPr>
          <p:nvPr/>
        </p:nvSpPr>
        <p:spPr bwMode="auto">
          <a:xfrm>
            <a:off x="2987675" y="3070225"/>
            <a:ext cx="95250" cy="90488"/>
          </a:xfrm>
          <a:custGeom>
            <a:avLst/>
            <a:gdLst>
              <a:gd name="T0" fmla="*/ 0 w 60"/>
              <a:gd name="T1" fmla="*/ 90488 h 41"/>
              <a:gd name="T2" fmla="*/ 95250 w 60"/>
              <a:gd name="T3" fmla="*/ 46348 h 41"/>
              <a:gd name="T4" fmla="*/ 0 w 60"/>
              <a:gd name="T5" fmla="*/ 0 h 41"/>
              <a:gd name="T6" fmla="*/ 0 w 60"/>
              <a:gd name="T7" fmla="*/ 90488 h 4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" h="41">
                <a:moveTo>
                  <a:pt x="0" y="41"/>
                </a:moveTo>
                <a:lnTo>
                  <a:pt x="60" y="21"/>
                </a:lnTo>
                <a:lnTo>
                  <a:pt x="0" y="0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96" name="Line 159"/>
          <p:cNvSpPr>
            <a:spLocks noChangeShapeType="1"/>
          </p:cNvSpPr>
          <p:nvPr/>
        </p:nvSpPr>
        <p:spPr bwMode="auto">
          <a:xfrm>
            <a:off x="6605588" y="3613150"/>
            <a:ext cx="1666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97" name="Freeform 160"/>
          <p:cNvSpPr>
            <a:spLocks/>
          </p:cNvSpPr>
          <p:nvPr/>
        </p:nvSpPr>
        <p:spPr bwMode="auto">
          <a:xfrm>
            <a:off x="6757988" y="3536950"/>
            <a:ext cx="95250" cy="92075"/>
          </a:xfrm>
          <a:custGeom>
            <a:avLst/>
            <a:gdLst>
              <a:gd name="T0" fmla="*/ 0 w 60"/>
              <a:gd name="T1" fmla="*/ 92075 h 42"/>
              <a:gd name="T2" fmla="*/ 95250 w 60"/>
              <a:gd name="T3" fmla="*/ 46038 h 42"/>
              <a:gd name="T4" fmla="*/ 0 w 60"/>
              <a:gd name="T5" fmla="*/ 0 h 42"/>
              <a:gd name="T6" fmla="*/ 0 w 60"/>
              <a:gd name="T7" fmla="*/ 92075 h 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" h="42">
                <a:moveTo>
                  <a:pt x="0" y="42"/>
                </a:moveTo>
                <a:lnTo>
                  <a:pt x="60" y="21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98" name="Line 161"/>
          <p:cNvSpPr>
            <a:spLocks noChangeShapeType="1"/>
          </p:cNvSpPr>
          <p:nvPr/>
        </p:nvSpPr>
        <p:spPr bwMode="auto">
          <a:xfrm>
            <a:off x="6559550" y="3240088"/>
            <a:ext cx="1666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999" name="Freeform 162"/>
          <p:cNvSpPr>
            <a:spLocks/>
          </p:cNvSpPr>
          <p:nvPr/>
        </p:nvSpPr>
        <p:spPr bwMode="auto">
          <a:xfrm>
            <a:off x="6718300" y="3194050"/>
            <a:ext cx="93663" cy="92075"/>
          </a:xfrm>
          <a:custGeom>
            <a:avLst/>
            <a:gdLst>
              <a:gd name="T0" fmla="*/ 0 w 59"/>
              <a:gd name="T1" fmla="*/ 92075 h 42"/>
              <a:gd name="T2" fmla="*/ 93663 w 59"/>
              <a:gd name="T3" fmla="*/ 46038 h 42"/>
              <a:gd name="T4" fmla="*/ 0 w 59"/>
              <a:gd name="T5" fmla="*/ 0 h 42"/>
              <a:gd name="T6" fmla="*/ 0 w 59"/>
              <a:gd name="T7" fmla="*/ 92075 h 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" h="42">
                <a:moveTo>
                  <a:pt x="0" y="42"/>
                </a:moveTo>
                <a:lnTo>
                  <a:pt x="59" y="21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00" name="Line 163"/>
          <p:cNvSpPr>
            <a:spLocks noChangeShapeType="1"/>
          </p:cNvSpPr>
          <p:nvPr/>
        </p:nvSpPr>
        <p:spPr bwMode="auto">
          <a:xfrm>
            <a:off x="3505200" y="3886200"/>
            <a:ext cx="1588" cy="2444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01" name="Freeform 164"/>
          <p:cNvSpPr>
            <a:spLocks/>
          </p:cNvSpPr>
          <p:nvPr/>
        </p:nvSpPr>
        <p:spPr bwMode="auto">
          <a:xfrm>
            <a:off x="3473450" y="4119563"/>
            <a:ext cx="63500" cy="138112"/>
          </a:xfrm>
          <a:custGeom>
            <a:avLst/>
            <a:gdLst>
              <a:gd name="T0" fmla="*/ 0 w 40"/>
              <a:gd name="T1" fmla="*/ 0 h 63"/>
              <a:gd name="T2" fmla="*/ 31750 w 40"/>
              <a:gd name="T3" fmla="*/ 138112 h 63"/>
              <a:gd name="T4" fmla="*/ 63500 w 40"/>
              <a:gd name="T5" fmla="*/ 0 h 63"/>
              <a:gd name="T6" fmla="*/ 0 w 40"/>
              <a:gd name="T7" fmla="*/ 0 h 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" h="63">
                <a:moveTo>
                  <a:pt x="0" y="0"/>
                </a:moveTo>
                <a:lnTo>
                  <a:pt x="20" y="63"/>
                </a:lnTo>
                <a:lnTo>
                  <a:pt x="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02" name="Rectangle 165"/>
          <p:cNvSpPr>
            <a:spLocks noChangeArrowheads="1"/>
          </p:cNvSpPr>
          <p:nvPr/>
        </p:nvSpPr>
        <p:spPr bwMode="auto">
          <a:xfrm>
            <a:off x="1524000" y="3886200"/>
            <a:ext cx="18161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2: spec := specification(upc)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36003" name="Rectangle 166"/>
          <p:cNvSpPr>
            <a:spLocks noChangeArrowheads="1"/>
          </p:cNvSpPr>
          <p:nvPr/>
        </p:nvSpPr>
        <p:spPr bwMode="auto">
          <a:xfrm>
            <a:off x="3038475" y="4724400"/>
            <a:ext cx="1185863" cy="44608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6004" name="Rectangle 167"/>
          <p:cNvSpPr>
            <a:spLocks noChangeArrowheads="1"/>
          </p:cNvSpPr>
          <p:nvPr/>
        </p:nvSpPr>
        <p:spPr bwMode="auto">
          <a:xfrm>
            <a:off x="3349625" y="4757738"/>
            <a:ext cx="5603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u="sng">
                <a:solidFill>
                  <a:srgbClr val="000000"/>
                </a:solidFill>
                <a:latin typeface="Helvetica"/>
              </a:rPr>
              <a:t>:Product</a:t>
            </a:r>
            <a:endParaRPr lang="en-US"/>
          </a:p>
        </p:txBody>
      </p:sp>
      <p:sp>
        <p:nvSpPr>
          <p:cNvPr id="36005" name="Rectangle 168"/>
          <p:cNvSpPr>
            <a:spLocks noChangeArrowheads="1"/>
          </p:cNvSpPr>
          <p:nvPr/>
        </p:nvSpPr>
        <p:spPr bwMode="auto">
          <a:xfrm>
            <a:off x="3371850" y="4946650"/>
            <a:ext cx="5127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u="sng">
                <a:solidFill>
                  <a:srgbClr val="000000"/>
                </a:solidFill>
                <a:latin typeface="Helvetica"/>
              </a:rPr>
              <a:t>Catalog</a:t>
            </a:r>
            <a:endParaRPr lang="en-US"/>
          </a:p>
        </p:txBody>
      </p:sp>
      <p:sp>
        <p:nvSpPr>
          <p:cNvPr id="36006" name="Line 169"/>
          <p:cNvSpPr>
            <a:spLocks noChangeShapeType="1"/>
          </p:cNvSpPr>
          <p:nvPr/>
        </p:nvSpPr>
        <p:spPr bwMode="auto">
          <a:xfrm flipV="1">
            <a:off x="2401888" y="4943475"/>
            <a:ext cx="317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07" name="Line 170"/>
          <p:cNvSpPr>
            <a:spLocks noChangeShapeType="1"/>
          </p:cNvSpPr>
          <p:nvPr/>
        </p:nvSpPr>
        <p:spPr bwMode="auto">
          <a:xfrm flipV="1">
            <a:off x="2417763" y="4919663"/>
            <a:ext cx="317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08" name="Line 171"/>
          <p:cNvSpPr>
            <a:spLocks noChangeShapeType="1"/>
          </p:cNvSpPr>
          <p:nvPr/>
        </p:nvSpPr>
        <p:spPr bwMode="auto">
          <a:xfrm flipV="1">
            <a:off x="2433638" y="4895850"/>
            <a:ext cx="317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09" name="Line 172"/>
          <p:cNvSpPr>
            <a:spLocks noChangeShapeType="1"/>
          </p:cNvSpPr>
          <p:nvPr/>
        </p:nvSpPr>
        <p:spPr bwMode="auto">
          <a:xfrm flipV="1">
            <a:off x="2449513" y="4872038"/>
            <a:ext cx="317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10" name="Line 173"/>
          <p:cNvSpPr>
            <a:spLocks noChangeShapeType="1"/>
          </p:cNvSpPr>
          <p:nvPr/>
        </p:nvSpPr>
        <p:spPr bwMode="auto">
          <a:xfrm flipV="1">
            <a:off x="2465388" y="4848225"/>
            <a:ext cx="317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11" name="Line 174"/>
          <p:cNvSpPr>
            <a:spLocks noChangeShapeType="1"/>
          </p:cNvSpPr>
          <p:nvPr/>
        </p:nvSpPr>
        <p:spPr bwMode="auto">
          <a:xfrm flipV="1">
            <a:off x="2481263" y="4824413"/>
            <a:ext cx="317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12" name="Line 175"/>
          <p:cNvSpPr>
            <a:spLocks noChangeShapeType="1"/>
          </p:cNvSpPr>
          <p:nvPr/>
        </p:nvSpPr>
        <p:spPr bwMode="auto">
          <a:xfrm flipV="1">
            <a:off x="2497138" y="4800600"/>
            <a:ext cx="317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13" name="Line 176"/>
          <p:cNvSpPr>
            <a:spLocks noChangeShapeType="1"/>
          </p:cNvSpPr>
          <p:nvPr/>
        </p:nvSpPr>
        <p:spPr bwMode="auto">
          <a:xfrm flipV="1">
            <a:off x="2513013" y="4776788"/>
            <a:ext cx="317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14" name="Line 177"/>
          <p:cNvSpPr>
            <a:spLocks noChangeShapeType="1"/>
          </p:cNvSpPr>
          <p:nvPr/>
        </p:nvSpPr>
        <p:spPr bwMode="auto">
          <a:xfrm flipV="1">
            <a:off x="2528888" y="4752975"/>
            <a:ext cx="317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15" name="Line 178"/>
          <p:cNvSpPr>
            <a:spLocks noChangeShapeType="1"/>
          </p:cNvSpPr>
          <p:nvPr/>
        </p:nvSpPr>
        <p:spPr bwMode="auto">
          <a:xfrm flipV="1">
            <a:off x="2543175" y="4729163"/>
            <a:ext cx="1588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16" name="Line 179"/>
          <p:cNvSpPr>
            <a:spLocks noChangeShapeType="1"/>
          </p:cNvSpPr>
          <p:nvPr/>
        </p:nvSpPr>
        <p:spPr bwMode="auto">
          <a:xfrm flipV="1">
            <a:off x="2559050" y="4705350"/>
            <a:ext cx="1588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17" name="Line 180"/>
          <p:cNvSpPr>
            <a:spLocks noChangeShapeType="1"/>
          </p:cNvSpPr>
          <p:nvPr/>
        </p:nvSpPr>
        <p:spPr bwMode="auto">
          <a:xfrm flipV="1">
            <a:off x="2574925" y="4683125"/>
            <a:ext cx="1588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18" name="Line 181"/>
          <p:cNvSpPr>
            <a:spLocks noChangeShapeType="1"/>
          </p:cNvSpPr>
          <p:nvPr/>
        </p:nvSpPr>
        <p:spPr bwMode="auto">
          <a:xfrm flipV="1">
            <a:off x="2590800" y="4659313"/>
            <a:ext cx="1588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19" name="Line 182"/>
          <p:cNvSpPr>
            <a:spLocks noChangeShapeType="1"/>
          </p:cNvSpPr>
          <p:nvPr/>
        </p:nvSpPr>
        <p:spPr bwMode="auto">
          <a:xfrm flipV="1">
            <a:off x="2606675" y="4635500"/>
            <a:ext cx="1588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20" name="Line 183"/>
          <p:cNvSpPr>
            <a:spLocks noChangeShapeType="1"/>
          </p:cNvSpPr>
          <p:nvPr/>
        </p:nvSpPr>
        <p:spPr bwMode="auto">
          <a:xfrm flipV="1">
            <a:off x="2622550" y="4611688"/>
            <a:ext cx="1588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21" name="Line 184"/>
          <p:cNvSpPr>
            <a:spLocks noChangeShapeType="1"/>
          </p:cNvSpPr>
          <p:nvPr/>
        </p:nvSpPr>
        <p:spPr bwMode="auto">
          <a:xfrm flipV="1">
            <a:off x="2638425" y="4587875"/>
            <a:ext cx="1588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22" name="Line 185"/>
          <p:cNvSpPr>
            <a:spLocks noChangeShapeType="1"/>
          </p:cNvSpPr>
          <p:nvPr/>
        </p:nvSpPr>
        <p:spPr bwMode="auto">
          <a:xfrm flipV="1">
            <a:off x="2654300" y="4564063"/>
            <a:ext cx="1588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23" name="Line 186"/>
          <p:cNvSpPr>
            <a:spLocks noChangeShapeType="1"/>
          </p:cNvSpPr>
          <p:nvPr/>
        </p:nvSpPr>
        <p:spPr bwMode="auto">
          <a:xfrm flipV="1">
            <a:off x="2670175" y="4540250"/>
            <a:ext cx="1588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24" name="Line 187"/>
          <p:cNvSpPr>
            <a:spLocks noChangeShapeType="1"/>
          </p:cNvSpPr>
          <p:nvPr/>
        </p:nvSpPr>
        <p:spPr bwMode="auto">
          <a:xfrm flipV="1">
            <a:off x="2684463" y="4516438"/>
            <a:ext cx="317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25" name="Line 188"/>
          <p:cNvSpPr>
            <a:spLocks noChangeShapeType="1"/>
          </p:cNvSpPr>
          <p:nvPr/>
        </p:nvSpPr>
        <p:spPr bwMode="auto">
          <a:xfrm flipV="1">
            <a:off x="2700338" y="4492625"/>
            <a:ext cx="317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26" name="Line 189"/>
          <p:cNvSpPr>
            <a:spLocks noChangeShapeType="1"/>
          </p:cNvSpPr>
          <p:nvPr/>
        </p:nvSpPr>
        <p:spPr bwMode="auto">
          <a:xfrm flipV="1">
            <a:off x="2716213" y="4468813"/>
            <a:ext cx="317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27" name="Line 190"/>
          <p:cNvSpPr>
            <a:spLocks noChangeShapeType="1"/>
          </p:cNvSpPr>
          <p:nvPr/>
        </p:nvSpPr>
        <p:spPr bwMode="auto">
          <a:xfrm flipV="1">
            <a:off x="2730500" y="4445000"/>
            <a:ext cx="1588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28" name="Line 191"/>
          <p:cNvSpPr>
            <a:spLocks noChangeShapeType="1"/>
          </p:cNvSpPr>
          <p:nvPr/>
        </p:nvSpPr>
        <p:spPr bwMode="auto">
          <a:xfrm flipV="1">
            <a:off x="2746375" y="4421188"/>
            <a:ext cx="1588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29" name="Freeform 192"/>
          <p:cNvSpPr>
            <a:spLocks/>
          </p:cNvSpPr>
          <p:nvPr/>
        </p:nvSpPr>
        <p:spPr bwMode="auto">
          <a:xfrm>
            <a:off x="2746375" y="4329113"/>
            <a:ext cx="76200" cy="80962"/>
          </a:xfrm>
          <a:custGeom>
            <a:avLst/>
            <a:gdLst>
              <a:gd name="T0" fmla="*/ 15875 w 48"/>
              <a:gd name="T1" fmla="*/ 73025 h 51"/>
              <a:gd name="T2" fmla="*/ 12700 w 48"/>
              <a:gd name="T3" fmla="*/ 71437 h 51"/>
              <a:gd name="T4" fmla="*/ 9525 w 48"/>
              <a:gd name="T5" fmla="*/ 68262 h 51"/>
              <a:gd name="T6" fmla="*/ 6350 w 48"/>
              <a:gd name="T7" fmla="*/ 63500 h 51"/>
              <a:gd name="T8" fmla="*/ 4763 w 48"/>
              <a:gd name="T9" fmla="*/ 61912 h 51"/>
              <a:gd name="T10" fmla="*/ 1588 w 48"/>
              <a:gd name="T11" fmla="*/ 57150 h 51"/>
              <a:gd name="T12" fmla="*/ 0 w 48"/>
              <a:gd name="T13" fmla="*/ 52387 h 51"/>
              <a:gd name="T14" fmla="*/ 0 w 48"/>
              <a:gd name="T15" fmla="*/ 47625 h 51"/>
              <a:gd name="T16" fmla="*/ 0 w 48"/>
              <a:gd name="T17" fmla="*/ 42862 h 51"/>
              <a:gd name="T18" fmla="*/ 0 w 48"/>
              <a:gd name="T19" fmla="*/ 38100 h 51"/>
              <a:gd name="T20" fmla="*/ 0 w 48"/>
              <a:gd name="T21" fmla="*/ 33337 h 51"/>
              <a:gd name="T22" fmla="*/ 0 w 48"/>
              <a:gd name="T23" fmla="*/ 30162 h 51"/>
              <a:gd name="T24" fmla="*/ 1588 w 48"/>
              <a:gd name="T25" fmla="*/ 25400 h 51"/>
              <a:gd name="T26" fmla="*/ 4763 w 48"/>
              <a:gd name="T27" fmla="*/ 22225 h 51"/>
              <a:gd name="T28" fmla="*/ 6350 w 48"/>
              <a:gd name="T29" fmla="*/ 17462 h 51"/>
              <a:gd name="T30" fmla="*/ 9525 w 48"/>
              <a:gd name="T31" fmla="*/ 14287 h 51"/>
              <a:gd name="T32" fmla="*/ 11113 w 48"/>
              <a:gd name="T33" fmla="*/ 9525 h 51"/>
              <a:gd name="T34" fmla="*/ 15875 w 48"/>
              <a:gd name="T35" fmla="*/ 7937 h 51"/>
              <a:gd name="T36" fmla="*/ 17463 w 48"/>
              <a:gd name="T37" fmla="*/ 4762 h 51"/>
              <a:gd name="T38" fmla="*/ 22225 w 48"/>
              <a:gd name="T39" fmla="*/ 3175 h 51"/>
              <a:gd name="T40" fmla="*/ 26988 w 48"/>
              <a:gd name="T41" fmla="*/ 3175 h 51"/>
              <a:gd name="T42" fmla="*/ 31750 w 48"/>
              <a:gd name="T43" fmla="*/ 0 h 51"/>
              <a:gd name="T44" fmla="*/ 36513 w 48"/>
              <a:gd name="T45" fmla="*/ 0 h 51"/>
              <a:gd name="T46" fmla="*/ 41275 w 48"/>
              <a:gd name="T47" fmla="*/ 0 h 51"/>
              <a:gd name="T48" fmla="*/ 44450 w 48"/>
              <a:gd name="T49" fmla="*/ 0 h 51"/>
              <a:gd name="T50" fmla="*/ 47625 w 48"/>
              <a:gd name="T51" fmla="*/ 3175 h 51"/>
              <a:gd name="T52" fmla="*/ 52388 w 48"/>
              <a:gd name="T53" fmla="*/ 3175 h 51"/>
              <a:gd name="T54" fmla="*/ 57150 w 48"/>
              <a:gd name="T55" fmla="*/ 4762 h 51"/>
              <a:gd name="T56" fmla="*/ 60325 w 48"/>
              <a:gd name="T57" fmla="*/ 7937 h 51"/>
              <a:gd name="T58" fmla="*/ 63500 w 48"/>
              <a:gd name="T59" fmla="*/ 9525 h 51"/>
              <a:gd name="T60" fmla="*/ 68263 w 48"/>
              <a:gd name="T61" fmla="*/ 14287 h 51"/>
              <a:gd name="T62" fmla="*/ 69850 w 48"/>
              <a:gd name="T63" fmla="*/ 17462 h 51"/>
              <a:gd name="T64" fmla="*/ 71438 w 48"/>
              <a:gd name="T65" fmla="*/ 22225 h 51"/>
              <a:gd name="T66" fmla="*/ 74613 w 48"/>
              <a:gd name="T67" fmla="*/ 23812 h 51"/>
              <a:gd name="T68" fmla="*/ 74613 w 48"/>
              <a:gd name="T69" fmla="*/ 28575 h 51"/>
              <a:gd name="T70" fmla="*/ 76200 w 48"/>
              <a:gd name="T71" fmla="*/ 33337 h 51"/>
              <a:gd name="T72" fmla="*/ 76200 w 48"/>
              <a:gd name="T73" fmla="*/ 38100 h 51"/>
              <a:gd name="T74" fmla="*/ 76200 w 48"/>
              <a:gd name="T75" fmla="*/ 42862 h 51"/>
              <a:gd name="T76" fmla="*/ 76200 w 48"/>
              <a:gd name="T77" fmla="*/ 47625 h 51"/>
              <a:gd name="T78" fmla="*/ 76200 w 48"/>
              <a:gd name="T79" fmla="*/ 52387 h 51"/>
              <a:gd name="T80" fmla="*/ 74613 w 48"/>
              <a:gd name="T81" fmla="*/ 57150 h 51"/>
              <a:gd name="T82" fmla="*/ 71438 w 48"/>
              <a:gd name="T83" fmla="*/ 58737 h 51"/>
              <a:gd name="T84" fmla="*/ 69850 w 48"/>
              <a:gd name="T85" fmla="*/ 63500 h 51"/>
              <a:gd name="T86" fmla="*/ 68263 w 48"/>
              <a:gd name="T87" fmla="*/ 66675 h 51"/>
              <a:gd name="T88" fmla="*/ 65088 w 48"/>
              <a:gd name="T89" fmla="*/ 71437 h 51"/>
              <a:gd name="T90" fmla="*/ 60325 w 48"/>
              <a:gd name="T91" fmla="*/ 73025 h 51"/>
              <a:gd name="T92" fmla="*/ 57150 w 48"/>
              <a:gd name="T93" fmla="*/ 76200 h 51"/>
              <a:gd name="T94" fmla="*/ 53975 w 48"/>
              <a:gd name="T95" fmla="*/ 77787 h 51"/>
              <a:gd name="T96" fmla="*/ 49213 w 48"/>
              <a:gd name="T97" fmla="*/ 80962 h 51"/>
              <a:gd name="T98" fmla="*/ 44450 w 48"/>
              <a:gd name="T99" fmla="*/ 80962 h 51"/>
              <a:gd name="T100" fmla="*/ 41275 w 48"/>
              <a:gd name="T101" fmla="*/ 80962 h 51"/>
              <a:gd name="T102" fmla="*/ 36513 w 48"/>
              <a:gd name="T103" fmla="*/ 80962 h 51"/>
              <a:gd name="T104" fmla="*/ 31750 w 48"/>
              <a:gd name="T105" fmla="*/ 80962 h 51"/>
              <a:gd name="T106" fmla="*/ 26988 w 48"/>
              <a:gd name="T107" fmla="*/ 80962 h 51"/>
              <a:gd name="T108" fmla="*/ 22225 w 48"/>
              <a:gd name="T109" fmla="*/ 77787 h 51"/>
              <a:gd name="T110" fmla="*/ 20638 w 48"/>
              <a:gd name="T111" fmla="*/ 76200 h 51"/>
              <a:gd name="T112" fmla="*/ 15875 w 48"/>
              <a:gd name="T113" fmla="*/ 73025 h 5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8" h="51">
                <a:moveTo>
                  <a:pt x="10" y="46"/>
                </a:moveTo>
                <a:lnTo>
                  <a:pt x="8" y="45"/>
                </a:lnTo>
                <a:lnTo>
                  <a:pt x="6" y="43"/>
                </a:lnTo>
                <a:lnTo>
                  <a:pt x="4" y="40"/>
                </a:lnTo>
                <a:lnTo>
                  <a:pt x="3" y="39"/>
                </a:lnTo>
                <a:lnTo>
                  <a:pt x="1" y="36"/>
                </a:lnTo>
                <a:lnTo>
                  <a:pt x="0" y="33"/>
                </a:lnTo>
                <a:lnTo>
                  <a:pt x="0" y="30"/>
                </a:lnTo>
                <a:lnTo>
                  <a:pt x="0" y="27"/>
                </a:lnTo>
                <a:lnTo>
                  <a:pt x="0" y="24"/>
                </a:lnTo>
                <a:lnTo>
                  <a:pt x="0" y="21"/>
                </a:lnTo>
                <a:lnTo>
                  <a:pt x="0" y="19"/>
                </a:lnTo>
                <a:lnTo>
                  <a:pt x="1" y="16"/>
                </a:lnTo>
                <a:lnTo>
                  <a:pt x="3" y="14"/>
                </a:lnTo>
                <a:lnTo>
                  <a:pt x="4" y="11"/>
                </a:lnTo>
                <a:lnTo>
                  <a:pt x="6" y="9"/>
                </a:lnTo>
                <a:lnTo>
                  <a:pt x="7" y="6"/>
                </a:lnTo>
                <a:lnTo>
                  <a:pt x="10" y="5"/>
                </a:lnTo>
                <a:lnTo>
                  <a:pt x="11" y="3"/>
                </a:lnTo>
                <a:lnTo>
                  <a:pt x="14" y="2"/>
                </a:lnTo>
                <a:lnTo>
                  <a:pt x="17" y="2"/>
                </a:lnTo>
                <a:lnTo>
                  <a:pt x="20" y="0"/>
                </a:lnTo>
                <a:lnTo>
                  <a:pt x="23" y="0"/>
                </a:lnTo>
                <a:lnTo>
                  <a:pt x="26" y="0"/>
                </a:lnTo>
                <a:lnTo>
                  <a:pt x="28" y="0"/>
                </a:lnTo>
                <a:lnTo>
                  <a:pt x="30" y="2"/>
                </a:lnTo>
                <a:lnTo>
                  <a:pt x="33" y="2"/>
                </a:lnTo>
                <a:lnTo>
                  <a:pt x="36" y="3"/>
                </a:lnTo>
                <a:lnTo>
                  <a:pt x="38" y="5"/>
                </a:lnTo>
                <a:lnTo>
                  <a:pt x="40" y="6"/>
                </a:lnTo>
                <a:lnTo>
                  <a:pt x="43" y="9"/>
                </a:lnTo>
                <a:lnTo>
                  <a:pt x="44" y="11"/>
                </a:lnTo>
                <a:lnTo>
                  <a:pt x="45" y="14"/>
                </a:lnTo>
                <a:lnTo>
                  <a:pt x="47" y="15"/>
                </a:lnTo>
                <a:lnTo>
                  <a:pt x="47" y="18"/>
                </a:lnTo>
                <a:lnTo>
                  <a:pt x="48" y="21"/>
                </a:lnTo>
                <a:lnTo>
                  <a:pt x="48" y="24"/>
                </a:lnTo>
                <a:lnTo>
                  <a:pt x="48" y="27"/>
                </a:lnTo>
                <a:lnTo>
                  <a:pt x="48" y="30"/>
                </a:lnTo>
                <a:lnTo>
                  <a:pt x="48" y="33"/>
                </a:lnTo>
                <a:lnTo>
                  <a:pt x="47" y="36"/>
                </a:lnTo>
                <a:lnTo>
                  <a:pt x="45" y="37"/>
                </a:lnTo>
                <a:lnTo>
                  <a:pt x="44" y="40"/>
                </a:lnTo>
                <a:lnTo>
                  <a:pt x="43" y="42"/>
                </a:lnTo>
                <a:lnTo>
                  <a:pt x="41" y="45"/>
                </a:lnTo>
                <a:lnTo>
                  <a:pt x="38" y="46"/>
                </a:lnTo>
                <a:lnTo>
                  <a:pt x="36" y="48"/>
                </a:lnTo>
                <a:lnTo>
                  <a:pt x="34" y="49"/>
                </a:lnTo>
                <a:lnTo>
                  <a:pt x="31" y="51"/>
                </a:lnTo>
                <a:lnTo>
                  <a:pt x="28" y="51"/>
                </a:lnTo>
                <a:lnTo>
                  <a:pt x="26" y="51"/>
                </a:lnTo>
                <a:lnTo>
                  <a:pt x="23" y="51"/>
                </a:lnTo>
                <a:lnTo>
                  <a:pt x="20" y="51"/>
                </a:lnTo>
                <a:lnTo>
                  <a:pt x="17" y="51"/>
                </a:lnTo>
                <a:lnTo>
                  <a:pt x="14" y="49"/>
                </a:lnTo>
                <a:lnTo>
                  <a:pt x="13" y="48"/>
                </a:lnTo>
                <a:lnTo>
                  <a:pt x="10" y="46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30" name="Line 193"/>
          <p:cNvSpPr>
            <a:spLocks noChangeShapeType="1"/>
          </p:cNvSpPr>
          <p:nvPr/>
        </p:nvSpPr>
        <p:spPr bwMode="auto">
          <a:xfrm>
            <a:off x="1851025" y="4902200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31" name="Line 194"/>
          <p:cNvSpPr>
            <a:spLocks noChangeShapeType="1"/>
          </p:cNvSpPr>
          <p:nvPr/>
        </p:nvSpPr>
        <p:spPr bwMode="auto">
          <a:xfrm>
            <a:off x="1878013" y="49053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32" name="Line 195"/>
          <p:cNvSpPr>
            <a:spLocks noChangeShapeType="1"/>
          </p:cNvSpPr>
          <p:nvPr/>
        </p:nvSpPr>
        <p:spPr bwMode="auto">
          <a:xfrm>
            <a:off x="1905000" y="4906963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33" name="Line 196"/>
          <p:cNvSpPr>
            <a:spLocks noChangeShapeType="1"/>
          </p:cNvSpPr>
          <p:nvPr/>
        </p:nvSpPr>
        <p:spPr bwMode="auto">
          <a:xfrm>
            <a:off x="1931988" y="4910138"/>
            <a:ext cx="47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34" name="Line 197"/>
          <p:cNvSpPr>
            <a:spLocks noChangeShapeType="1"/>
          </p:cNvSpPr>
          <p:nvPr/>
        </p:nvSpPr>
        <p:spPr bwMode="auto">
          <a:xfrm>
            <a:off x="1958975" y="491172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35" name="Line 198"/>
          <p:cNvSpPr>
            <a:spLocks noChangeShapeType="1"/>
          </p:cNvSpPr>
          <p:nvPr/>
        </p:nvSpPr>
        <p:spPr bwMode="auto">
          <a:xfrm>
            <a:off x="1985963" y="4914900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36" name="Line 199"/>
          <p:cNvSpPr>
            <a:spLocks noChangeShapeType="1"/>
          </p:cNvSpPr>
          <p:nvPr/>
        </p:nvSpPr>
        <p:spPr bwMode="auto">
          <a:xfrm>
            <a:off x="2014538" y="4916488"/>
            <a:ext cx="31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37" name="Line 200"/>
          <p:cNvSpPr>
            <a:spLocks noChangeShapeType="1"/>
          </p:cNvSpPr>
          <p:nvPr/>
        </p:nvSpPr>
        <p:spPr bwMode="auto">
          <a:xfrm>
            <a:off x="2041525" y="4916488"/>
            <a:ext cx="31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38" name="Line 201"/>
          <p:cNvSpPr>
            <a:spLocks noChangeShapeType="1"/>
          </p:cNvSpPr>
          <p:nvPr/>
        </p:nvSpPr>
        <p:spPr bwMode="auto">
          <a:xfrm>
            <a:off x="2068513" y="4919663"/>
            <a:ext cx="47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39" name="Line 202"/>
          <p:cNvSpPr>
            <a:spLocks noChangeShapeType="1"/>
          </p:cNvSpPr>
          <p:nvPr/>
        </p:nvSpPr>
        <p:spPr bwMode="auto">
          <a:xfrm>
            <a:off x="2095500" y="4921250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40" name="Line 203"/>
          <p:cNvSpPr>
            <a:spLocks noChangeShapeType="1"/>
          </p:cNvSpPr>
          <p:nvPr/>
        </p:nvSpPr>
        <p:spPr bwMode="auto">
          <a:xfrm>
            <a:off x="2122488" y="492442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41" name="Line 204"/>
          <p:cNvSpPr>
            <a:spLocks noChangeShapeType="1"/>
          </p:cNvSpPr>
          <p:nvPr/>
        </p:nvSpPr>
        <p:spPr bwMode="auto">
          <a:xfrm>
            <a:off x="2149475" y="4926013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42" name="Line 205"/>
          <p:cNvSpPr>
            <a:spLocks noChangeShapeType="1"/>
          </p:cNvSpPr>
          <p:nvPr/>
        </p:nvSpPr>
        <p:spPr bwMode="auto">
          <a:xfrm>
            <a:off x="2176463" y="4929188"/>
            <a:ext cx="47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43" name="Line 206"/>
          <p:cNvSpPr>
            <a:spLocks noChangeShapeType="1"/>
          </p:cNvSpPr>
          <p:nvPr/>
        </p:nvSpPr>
        <p:spPr bwMode="auto">
          <a:xfrm>
            <a:off x="2203450" y="493077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44" name="Line 207"/>
          <p:cNvSpPr>
            <a:spLocks noChangeShapeType="1"/>
          </p:cNvSpPr>
          <p:nvPr/>
        </p:nvSpPr>
        <p:spPr bwMode="auto">
          <a:xfrm>
            <a:off x="2230438" y="4933950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45" name="Line 208"/>
          <p:cNvSpPr>
            <a:spLocks noChangeShapeType="1"/>
          </p:cNvSpPr>
          <p:nvPr/>
        </p:nvSpPr>
        <p:spPr bwMode="auto">
          <a:xfrm>
            <a:off x="2257425" y="4935538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46" name="Line 209"/>
          <p:cNvSpPr>
            <a:spLocks noChangeShapeType="1"/>
          </p:cNvSpPr>
          <p:nvPr/>
        </p:nvSpPr>
        <p:spPr bwMode="auto">
          <a:xfrm>
            <a:off x="2284413" y="4938713"/>
            <a:ext cx="47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47" name="Line 210"/>
          <p:cNvSpPr>
            <a:spLocks noChangeShapeType="1"/>
          </p:cNvSpPr>
          <p:nvPr/>
        </p:nvSpPr>
        <p:spPr bwMode="auto">
          <a:xfrm>
            <a:off x="2311400" y="4940300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48" name="Line 211"/>
          <p:cNvSpPr>
            <a:spLocks noChangeShapeType="1"/>
          </p:cNvSpPr>
          <p:nvPr/>
        </p:nvSpPr>
        <p:spPr bwMode="auto">
          <a:xfrm>
            <a:off x="2339975" y="4943475"/>
            <a:ext cx="31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49" name="Line 212"/>
          <p:cNvSpPr>
            <a:spLocks noChangeShapeType="1"/>
          </p:cNvSpPr>
          <p:nvPr/>
        </p:nvSpPr>
        <p:spPr bwMode="auto">
          <a:xfrm>
            <a:off x="2366963" y="49434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50" name="Line 213"/>
          <p:cNvSpPr>
            <a:spLocks noChangeShapeType="1"/>
          </p:cNvSpPr>
          <p:nvPr/>
        </p:nvSpPr>
        <p:spPr bwMode="auto">
          <a:xfrm>
            <a:off x="2393950" y="4945063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51" name="Line 214"/>
          <p:cNvSpPr>
            <a:spLocks noChangeShapeType="1"/>
          </p:cNvSpPr>
          <p:nvPr/>
        </p:nvSpPr>
        <p:spPr bwMode="auto">
          <a:xfrm>
            <a:off x="2420938" y="4948238"/>
            <a:ext cx="47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52" name="Line 215"/>
          <p:cNvSpPr>
            <a:spLocks noChangeShapeType="1"/>
          </p:cNvSpPr>
          <p:nvPr/>
        </p:nvSpPr>
        <p:spPr bwMode="auto">
          <a:xfrm>
            <a:off x="2447925" y="494982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53" name="Line 216"/>
          <p:cNvSpPr>
            <a:spLocks noChangeShapeType="1"/>
          </p:cNvSpPr>
          <p:nvPr/>
        </p:nvSpPr>
        <p:spPr bwMode="auto">
          <a:xfrm>
            <a:off x="2474913" y="4953000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54" name="Line 217"/>
          <p:cNvSpPr>
            <a:spLocks noChangeShapeType="1"/>
          </p:cNvSpPr>
          <p:nvPr/>
        </p:nvSpPr>
        <p:spPr bwMode="auto">
          <a:xfrm>
            <a:off x="2501900" y="4954588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55" name="Line 218"/>
          <p:cNvSpPr>
            <a:spLocks noChangeShapeType="1"/>
          </p:cNvSpPr>
          <p:nvPr/>
        </p:nvSpPr>
        <p:spPr bwMode="auto">
          <a:xfrm>
            <a:off x="2528888" y="4957763"/>
            <a:ext cx="47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56" name="Line 219"/>
          <p:cNvSpPr>
            <a:spLocks noChangeShapeType="1"/>
          </p:cNvSpPr>
          <p:nvPr/>
        </p:nvSpPr>
        <p:spPr bwMode="auto">
          <a:xfrm>
            <a:off x="2555875" y="4959350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57" name="Line 220"/>
          <p:cNvSpPr>
            <a:spLocks noChangeShapeType="1"/>
          </p:cNvSpPr>
          <p:nvPr/>
        </p:nvSpPr>
        <p:spPr bwMode="auto">
          <a:xfrm>
            <a:off x="2582863" y="496252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58" name="Line 221"/>
          <p:cNvSpPr>
            <a:spLocks noChangeShapeType="1"/>
          </p:cNvSpPr>
          <p:nvPr/>
        </p:nvSpPr>
        <p:spPr bwMode="auto">
          <a:xfrm>
            <a:off x="2609850" y="4964113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59" name="Line 222"/>
          <p:cNvSpPr>
            <a:spLocks noChangeShapeType="1"/>
          </p:cNvSpPr>
          <p:nvPr/>
        </p:nvSpPr>
        <p:spPr bwMode="auto">
          <a:xfrm>
            <a:off x="2638425" y="4967288"/>
            <a:ext cx="31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60" name="Line 223"/>
          <p:cNvSpPr>
            <a:spLocks noChangeShapeType="1"/>
          </p:cNvSpPr>
          <p:nvPr/>
        </p:nvSpPr>
        <p:spPr bwMode="auto">
          <a:xfrm>
            <a:off x="2665413" y="49688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61" name="Line 224"/>
          <p:cNvSpPr>
            <a:spLocks noChangeShapeType="1"/>
          </p:cNvSpPr>
          <p:nvPr/>
        </p:nvSpPr>
        <p:spPr bwMode="auto">
          <a:xfrm>
            <a:off x="2692400" y="4968875"/>
            <a:ext cx="4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62" name="Line 225"/>
          <p:cNvSpPr>
            <a:spLocks noChangeShapeType="1"/>
          </p:cNvSpPr>
          <p:nvPr/>
        </p:nvSpPr>
        <p:spPr bwMode="auto">
          <a:xfrm>
            <a:off x="2719388" y="4972050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63" name="Line 226"/>
          <p:cNvSpPr>
            <a:spLocks noChangeShapeType="1"/>
          </p:cNvSpPr>
          <p:nvPr/>
        </p:nvSpPr>
        <p:spPr bwMode="auto">
          <a:xfrm>
            <a:off x="2746375" y="4973638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64" name="Line 227"/>
          <p:cNvSpPr>
            <a:spLocks noChangeShapeType="1"/>
          </p:cNvSpPr>
          <p:nvPr/>
        </p:nvSpPr>
        <p:spPr bwMode="auto">
          <a:xfrm>
            <a:off x="2773363" y="4976813"/>
            <a:ext cx="47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65" name="Line 228"/>
          <p:cNvSpPr>
            <a:spLocks noChangeShapeType="1"/>
          </p:cNvSpPr>
          <p:nvPr/>
        </p:nvSpPr>
        <p:spPr bwMode="auto">
          <a:xfrm>
            <a:off x="2800350" y="4978400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66" name="Line 229"/>
          <p:cNvSpPr>
            <a:spLocks noChangeShapeType="1"/>
          </p:cNvSpPr>
          <p:nvPr/>
        </p:nvSpPr>
        <p:spPr bwMode="auto">
          <a:xfrm>
            <a:off x="2827338" y="4981575"/>
            <a:ext cx="4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67" name="Line 230"/>
          <p:cNvSpPr>
            <a:spLocks noChangeShapeType="1"/>
          </p:cNvSpPr>
          <p:nvPr/>
        </p:nvSpPr>
        <p:spPr bwMode="auto">
          <a:xfrm>
            <a:off x="2854325" y="4983163"/>
            <a:ext cx="4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68" name="Line 231"/>
          <p:cNvSpPr>
            <a:spLocks noChangeShapeType="1"/>
          </p:cNvSpPr>
          <p:nvPr/>
        </p:nvSpPr>
        <p:spPr bwMode="auto">
          <a:xfrm>
            <a:off x="2881313" y="4986338"/>
            <a:ext cx="47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69" name="Line 232"/>
          <p:cNvSpPr>
            <a:spLocks noChangeShapeType="1"/>
          </p:cNvSpPr>
          <p:nvPr/>
        </p:nvSpPr>
        <p:spPr bwMode="auto">
          <a:xfrm>
            <a:off x="2908300" y="4987925"/>
            <a:ext cx="47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70" name="Freeform 233"/>
          <p:cNvSpPr>
            <a:spLocks/>
          </p:cNvSpPr>
          <p:nvPr/>
        </p:nvSpPr>
        <p:spPr bwMode="auto">
          <a:xfrm>
            <a:off x="2916238" y="4949825"/>
            <a:ext cx="76200" cy="82550"/>
          </a:xfrm>
          <a:custGeom>
            <a:avLst/>
            <a:gdLst>
              <a:gd name="T0" fmla="*/ 0 w 48"/>
              <a:gd name="T1" fmla="*/ 38100 h 52"/>
              <a:gd name="T2" fmla="*/ 0 w 48"/>
              <a:gd name="T3" fmla="*/ 42863 h 52"/>
              <a:gd name="T4" fmla="*/ 0 w 48"/>
              <a:gd name="T5" fmla="*/ 47625 h 52"/>
              <a:gd name="T6" fmla="*/ 0 w 48"/>
              <a:gd name="T7" fmla="*/ 52388 h 52"/>
              <a:gd name="T8" fmla="*/ 1588 w 48"/>
              <a:gd name="T9" fmla="*/ 57150 h 52"/>
              <a:gd name="T10" fmla="*/ 4763 w 48"/>
              <a:gd name="T11" fmla="*/ 61913 h 52"/>
              <a:gd name="T12" fmla="*/ 6350 w 48"/>
              <a:gd name="T13" fmla="*/ 65088 h 52"/>
              <a:gd name="T14" fmla="*/ 7938 w 48"/>
              <a:gd name="T15" fmla="*/ 69850 h 52"/>
              <a:gd name="T16" fmla="*/ 11113 w 48"/>
              <a:gd name="T17" fmla="*/ 71438 h 52"/>
              <a:gd name="T18" fmla="*/ 15875 w 48"/>
              <a:gd name="T19" fmla="*/ 76200 h 52"/>
              <a:gd name="T20" fmla="*/ 17463 w 48"/>
              <a:gd name="T21" fmla="*/ 79375 h 52"/>
              <a:gd name="T22" fmla="*/ 22225 w 48"/>
              <a:gd name="T23" fmla="*/ 79375 h 52"/>
              <a:gd name="T24" fmla="*/ 26988 w 48"/>
              <a:gd name="T25" fmla="*/ 80963 h 52"/>
              <a:gd name="T26" fmla="*/ 31750 w 48"/>
              <a:gd name="T27" fmla="*/ 82550 h 52"/>
              <a:gd name="T28" fmla="*/ 36513 w 48"/>
              <a:gd name="T29" fmla="*/ 82550 h 52"/>
              <a:gd name="T30" fmla="*/ 38100 w 48"/>
              <a:gd name="T31" fmla="*/ 82550 h 52"/>
              <a:gd name="T32" fmla="*/ 42863 w 48"/>
              <a:gd name="T33" fmla="*/ 82550 h 52"/>
              <a:gd name="T34" fmla="*/ 47625 w 48"/>
              <a:gd name="T35" fmla="*/ 80963 h 52"/>
              <a:gd name="T36" fmla="*/ 50800 w 48"/>
              <a:gd name="T37" fmla="*/ 80963 h 52"/>
              <a:gd name="T38" fmla="*/ 55563 w 48"/>
              <a:gd name="T39" fmla="*/ 79375 h 52"/>
              <a:gd name="T40" fmla="*/ 60325 w 48"/>
              <a:gd name="T41" fmla="*/ 76200 h 52"/>
              <a:gd name="T42" fmla="*/ 63500 w 48"/>
              <a:gd name="T43" fmla="*/ 74613 h 52"/>
              <a:gd name="T44" fmla="*/ 65088 w 48"/>
              <a:gd name="T45" fmla="*/ 69850 h 52"/>
              <a:gd name="T46" fmla="*/ 69850 w 48"/>
              <a:gd name="T47" fmla="*/ 66675 h 52"/>
              <a:gd name="T48" fmla="*/ 71438 w 48"/>
              <a:gd name="T49" fmla="*/ 61913 h 52"/>
              <a:gd name="T50" fmla="*/ 74613 w 48"/>
              <a:gd name="T51" fmla="*/ 60325 h 52"/>
              <a:gd name="T52" fmla="*/ 74613 w 48"/>
              <a:gd name="T53" fmla="*/ 55563 h 52"/>
              <a:gd name="T54" fmla="*/ 76200 w 48"/>
              <a:gd name="T55" fmla="*/ 50800 h 52"/>
              <a:gd name="T56" fmla="*/ 76200 w 48"/>
              <a:gd name="T57" fmla="*/ 46038 h 52"/>
              <a:gd name="T58" fmla="*/ 76200 w 48"/>
              <a:gd name="T59" fmla="*/ 41275 h 52"/>
              <a:gd name="T60" fmla="*/ 76200 w 48"/>
              <a:gd name="T61" fmla="*/ 36513 h 52"/>
              <a:gd name="T62" fmla="*/ 76200 w 48"/>
              <a:gd name="T63" fmla="*/ 31750 h 52"/>
              <a:gd name="T64" fmla="*/ 74613 w 48"/>
              <a:gd name="T65" fmla="*/ 26988 h 52"/>
              <a:gd name="T66" fmla="*/ 71438 w 48"/>
              <a:gd name="T67" fmla="*/ 23813 h 52"/>
              <a:gd name="T68" fmla="*/ 69850 w 48"/>
              <a:gd name="T69" fmla="*/ 19050 h 52"/>
              <a:gd name="T70" fmla="*/ 66675 w 48"/>
              <a:gd name="T71" fmla="*/ 14288 h 52"/>
              <a:gd name="T72" fmla="*/ 65088 w 48"/>
              <a:gd name="T73" fmla="*/ 12700 h 52"/>
              <a:gd name="T74" fmla="*/ 60325 w 48"/>
              <a:gd name="T75" fmla="*/ 9525 h 52"/>
              <a:gd name="T76" fmla="*/ 58738 w 48"/>
              <a:gd name="T77" fmla="*/ 7938 h 52"/>
              <a:gd name="T78" fmla="*/ 53975 w 48"/>
              <a:gd name="T79" fmla="*/ 4763 h 52"/>
              <a:gd name="T80" fmla="*/ 49213 w 48"/>
              <a:gd name="T81" fmla="*/ 3175 h 52"/>
              <a:gd name="T82" fmla="*/ 44450 w 48"/>
              <a:gd name="T83" fmla="*/ 3175 h 52"/>
              <a:gd name="T84" fmla="*/ 39688 w 48"/>
              <a:gd name="T85" fmla="*/ 0 h 52"/>
              <a:gd name="T86" fmla="*/ 36513 w 48"/>
              <a:gd name="T87" fmla="*/ 0 h 52"/>
              <a:gd name="T88" fmla="*/ 31750 w 48"/>
              <a:gd name="T89" fmla="*/ 3175 h 52"/>
              <a:gd name="T90" fmla="*/ 26988 w 48"/>
              <a:gd name="T91" fmla="*/ 3175 h 52"/>
              <a:gd name="T92" fmla="*/ 23813 w 48"/>
              <a:gd name="T93" fmla="*/ 4763 h 52"/>
              <a:gd name="T94" fmla="*/ 20638 w 48"/>
              <a:gd name="T95" fmla="*/ 4763 h 52"/>
              <a:gd name="T96" fmla="*/ 15875 w 48"/>
              <a:gd name="T97" fmla="*/ 7938 h 52"/>
              <a:gd name="T98" fmla="*/ 12700 w 48"/>
              <a:gd name="T99" fmla="*/ 12700 h 52"/>
              <a:gd name="T100" fmla="*/ 7938 w 48"/>
              <a:gd name="T101" fmla="*/ 14288 h 52"/>
              <a:gd name="T102" fmla="*/ 6350 w 48"/>
              <a:gd name="T103" fmla="*/ 17463 h 52"/>
              <a:gd name="T104" fmla="*/ 4763 w 48"/>
              <a:gd name="T105" fmla="*/ 22225 h 52"/>
              <a:gd name="T106" fmla="*/ 1588 w 48"/>
              <a:gd name="T107" fmla="*/ 26988 h 52"/>
              <a:gd name="T108" fmla="*/ 0 w 48"/>
              <a:gd name="T109" fmla="*/ 31750 h 52"/>
              <a:gd name="T110" fmla="*/ 0 w 48"/>
              <a:gd name="T111" fmla="*/ 33338 h 52"/>
              <a:gd name="T112" fmla="*/ 0 w 48"/>
              <a:gd name="T113" fmla="*/ 38100 h 5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8" h="52">
                <a:moveTo>
                  <a:pt x="0" y="24"/>
                </a:moveTo>
                <a:lnTo>
                  <a:pt x="0" y="27"/>
                </a:lnTo>
                <a:lnTo>
                  <a:pt x="0" y="30"/>
                </a:lnTo>
                <a:lnTo>
                  <a:pt x="0" y="33"/>
                </a:lnTo>
                <a:lnTo>
                  <a:pt x="1" y="36"/>
                </a:lnTo>
                <a:lnTo>
                  <a:pt x="3" y="39"/>
                </a:lnTo>
                <a:lnTo>
                  <a:pt x="4" y="41"/>
                </a:lnTo>
                <a:lnTo>
                  <a:pt x="5" y="44"/>
                </a:lnTo>
                <a:lnTo>
                  <a:pt x="7" y="45"/>
                </a:lnTo>
                <a:lnTo>
                  <a:pt x="10" y="48"/>
                </a:lnTo>
                <a:lnTo>
                  <a:pt x="11" y="50"/>
                </a:lnTo>
                <a:lnTo>
                  <a:pt x="14" y="50"/>
                </a:lnTo>
                <a:lnTo>
                  <a:pt x="17" y="51"/>
                </a:lnTo>
                <a:lnTo>
                  <a:pt x="20" y="52"/>
                </a:lnTo>
                <a:lnTo>
                  <a:pt x="23" y="52"/>
                </a:lnTo>
                <a:lnTo>
                  <a:pt x="24" y="52"/>
                </a:lnTo>
                <a:lnTo>
                  <a:pt x="27" y="52"/>
                </a:lnTo>
                <a:lnTo>
                  <a:pt x="30" y="51"/>
                </a:lnTo>
                <a:lnTo>
                  <a:pt x="32" y="51"/>
                </a:lnTo>
                <a:lnTo>
                  <a:pt x="35" y="50"/>
                </a:lnTo>
                <a:lnTo>
                  <a:pt x="38" y="48"/>
                </a:lnTo>
                <a:lnTo>
                  <a:pt x="40" y="47"/>
                </a:lnTo>
                <a:lnTo>
                  <a:pt x="41" y="44"/>
                </a:lnTo>
                <a:lnTo>
                  <a:pt x="44" y="42"/>
                </a:lnTo>
                <a:lnTo>
                  <a:pt x="45" y="39"/>
                </a:lnTo>
                <a:lnTo>
                  <a:pt x="47" y="38"/>
                </a:lnTo>
                <a:lnTo>
                  <a:pt x="47" y="35"/>
                </a:lnTo>
                <a:lnTo>
                  <a:pt x="48" y="32"/>
                </a:lnTo>
                <a:lnTo>
                  <a:pt x="48" y="29"/>
                </a:lnTo>
                <a:lnTo>
                  <a:pt x="48" y="26"/>
                </a:lnTo>
                <a:lnTo>
                  <a:pt x="48" y="23"/>
                </a:lnTo>
                <a:lnTo>
                  <a:pt x="48" y="20"/>
                </a:lnTo>
                <a:lnTo>
                  <a:pt x="47" y="17"/>
                </a:lnTo>
                <a:lnTo>
                  <a:pt x="45" y="15"/>
                </a:lnTo>
                <a:lnTo>
                  <a:pt x="44" y="12"/>
                </a:lnTo>
                <a:lnTo>
                  <a:pt x="42" y="9"/>
                </a:lnTo>
                <a:lnTo>
                  <a:pt x="41" y="8"/>
                </a:lnTo>
                <a:lnTo>
                  <a:pt x="38" y="6"/>
                </a:lnTo>
                <a:lnTo>
                  <a:pt x="37" y="5"/>
                </a:lnTo>
                <a:lnTo>
                  <a:pt x="34" y="3"/>
                </a:lnTo>
                <a:lnTo>
                  <a:pt x="31" y="2"/>
                </a:lnTo>
                <a:lnTo>
                  <a:pt x="28" y="2"/>
                </a:lnTo>
                <a:lnTo>
                  <a:pt x="25" y="0"/>
                </a:lnTo>
                <a:lnTo>
                  <a:pt x="23" y="0"/>
                </a:lnTo>
                <a:lnTo>
                  <a:pt x="20" y="2"/>
                </a:lnTo>
                <a:lnTo>
                  <a:pt x="17" y="2"/>
                </a:lnTo>
                <a:lnTo>
                  <a:pt x="15" y="3"/>
                </a:lnTo>
                <a:lnTo>
                  <a:pt x="13" y="3"/>
                </a:lnTo>
                <a:lnTo>
                  <a:pt x="10" y="5"/>
                </a:lnTo>
                <a:lnTo>
                  <a:pt x="8" y="8"/>
                </a:lnTo>
                <a:lnTo>
                  <a:pt x="5" y="9"/>
                </a:lnTo>
                <a:lnTo>
                  <a:pt x="4" y="11"/>
                </a:lnTo>
                <a:lnTo>
                  <a:pt x="3" y="14"/>
                </a:lnTo>
                <a:lnTo>
                  <a:pt x="1" y="17"/>
                </a:lnTo>
                <a:lnTo>
                  <a:pt x="0" y="20"/>
                </a:lnTo>
                <a:lnTo>
                  <a:pt x="0" y="21"/>
                </a:lnTo>
                <a:lnTo>
                  <a:pt x="0" y="24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071" name="Rectangle 234"/>
          <p:cNvSpPr>
            <a:spLocks noChangeArrowheads="1"/>
          </p:cNvSpPr>
          <p:nvPr/>
        </p:nvSpPr>
        <p:spPr bwMode="auto">
          <a:xfrm>
            <a:off x="1258888" y="4770438"/>
            <a:ext cx="1187450" cy="30956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6072" name="Rectangle 235"/>
          <p:cNvSpPr>
            <a:spLocks noChangeArrowheads="1"/>
          </p:cNvSpPr>
          <p:nvPr/>
        </p:nvSpPr>
        <p:spPr bwMode="auto">
          <a:xfrm>
            <a:off x="1333500" y="4848225"/>
            <a:ext cx="6477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/>
              </a:rPr>
              <a:t>by Expert</a:t>
            </a:r>
            <a:endParaRPr lang="en-US"/>
          </a:p>
        </p:txBody>
      </p:sp>
      <p:sp>
        <p:nvSpPr>
          <p:cNvPr id="36073" name="Freeform 236"/>
          <p:cNvSpPr>
            <a:spLocks/>
          </p:cNvSpPr>
          <p:nvPr/>
        </p:nvSpPr>
        <p:spPr bwMode="auto">
          <a:xfrm>
            <a:off x="2336800" y="4770438"/>
            <a:ext cx="109538" cy="77787"/>
          </a:xfrm>
          <a:custGeom>
            <a:avLst/>
            <a:gdLst>
              <a:gd name="T0" fmla="*/ 0 w 69"/>
              <a:gd name="T1" fmla="*/ 0 h 49"/>
              <a:gd name="T2" fmla="*/ 109538 w 69"/>
              <a:gd name="T3" fmla="*/ 77787 h 49"/>
              <a:gd name="T4" fmla="*/ 109538 w 69"/>
              <a:gd name="T5" fmla="*/ 0 h 49"/>
              <a:gd name="T6" fmla="*/ 0 w 69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" h="49">
                <a:moveTo>
                  <a:pt x="0" y="0"/>
                </a:moveTo>
                <a:lnTo>
                  <a:pt x="69" y="49"/>
                </a:lnTo>
                <a:lnTo>
                  <a:pt x="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6074" name="Freeform 237"/>
          <p:cNvSpPr>
            <a:spLocks/>
          </p:cNvSpPr>
          <p:nvPr/>
        </p:nvSpPr>
        <p:spPr bwMode="auto">
          <a:xfrm>
            <a:off x="2336800" y="4770438"/>
            <a:ext cx="109538" cy="77787"/>
          </a:xfrm>
          <a:custGeom>
            <a:avLst/>
            <a:gdLst>
              <a:gd name="T0" fmla="*/ 109538 w 69"/>
              <a:gd name="T1" fmla="*/ 77787 h 49"/>
              <a:gd name="T2" fmla="*/ 0 w 69"/>
              <a:gd name="T3" fmla="*/ 0 h 49"/>
              <a:gd name="T4" fmla="*/ 0 w 69"/>
              <a:gd name="T5" fmla="*/ 77787 h 49"/>
              <a:gd name="T6" fmla="*/ 109538 w 69"/>
              <a:gd name="T7" fmla="*/ 77787 h 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" h="49">
                <a:moveTo>
                  <a:pt x="69" y="49"/>
                </a:moveTo>
                <a:lnTo>
                  <a:pt x="0" y="0"/>
                </a:lnTo>
                <a:lnTo>
                  <a:pt x="0" y="49"/>
                </a:lnTo>
                <a:lnTo>
                  <a:pt x="69" y="49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6075" name="Line 238"/>
          <p:cNvSpPr>
            <a:spLocks noChangeShapeType="1"/>
          </p:cNvSpPr>
          <p:nvPr/>
        </p:nvSpPr>
        <p:spPr bwMode="auto">
          <a:xfrm>
            <a:off x="3657600" y="3657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278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Design phase</a:t>
            </a:r>
            <a:endParaRPr 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876800"/>
          </a:xfrm>
        </p:spPr>
        <p:txBody>
          <a:bodyPr/>
          <a:lstStyle/>
          <a:p>
            <a:r>
              <a:rPr lang="en-US" smtClean="0"/>
              <a:t>Designing a solution - Collaboration Diagram: startUp</a:t>
            </a:r>
            <a:endParaRPr lang="en-US" sz="1800" smtClean="0"/>
          </a:p>
          <a:p>
            <a:pPr lvl="2"/>
            <a:endParaRPr lang="en-US" sz="1600" smtClean="0"/>
          </a:p>
          <a:p>
            <a:pPr lvl="2"/>
            <a:endParaRPr lang="en-US" sz="1600" smtClean="0"/>
          </a:p>
          <a:p>
            <a:pPr lvl="2"/>
            <a:endParaRPr lang="en-US" sz="1600" smtClean="0"/>
          </a:p>
          <a:p>
            <a:pPr lvl="2"/>
            <a:endParaRPr lang="en-US" sz="1600" smtClean="0"/>
          </a:p>
          <a:p>
            <a:pPr lvl="2"/>
            <a:endParaRPr lang="en-US" sz="1600" smtClean="0"/>
          </a:p>
          <a:p>
            <a:pPr lvl="2"/>
            <a:endParaRPr lang="en-US" sz="1600" smtClean="0"/>
          </a:p>
          <a:p>
            <a:pPr lvl="1"/>
            <a:endParaRPr lang="en-US" sz="1600" smtClean="0"/>
          </a:p>
          <a:p>
            <a:pPr lvl="2"/>
            <a:endParaRPr lang="en-US" sz="1600" i="1" smtClean="0"/>
          </a:p>
          <a:p>
            <a:pPr lvl="1"/>
            <a:endParaRPr lang="en-US" sz="1600" i="1" smtClean="0"/>
          </a:p>
          <a:p>
            <a:pPr lvl="1"/>
            <a:endParaRPr lang="en-US" sz="1600" smtClean="0"/>
          </a:p>
          <a:p>
            <a:pPr lvl="1"/>
            <a:endParaRPr lang="en-US" smtClean="0"/>
          </a:p>
        </p:txBody>
      </p:sp>
      <p:sp>
        <p:nvSpPr>
          <p:cNvPr id="37892" name="Line 54"/>
          <p:cNvSpPr>
            <a:spLocks noChangeShapeType="1"/>
          </p:cNvSpPr>
          <p:nvPr/>
        </p:nvSpPr>
        <p:spPr bwMode="auto">
          <a:xfrm flipH="1">
            <a:off x="6292850" y="2738438"/>
            <a:ext cx="1588" cy="63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893" name="Line 55"/>
          <p:cNvSpPr>
            <a:spLocks noChangeShapeType="1"/>
          </p:cNvSpPr>
          <p:nvPr/>
        </p:nvSpPr>
        <p:spPr bwMode="auto">
          <a:xfrm flipH="1">
            <a:off x="6270625" y="2763838"/>
            <a:ext cx="6350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894" name="Line 56"/>
          <p:cNvSpPr>
            <a:spLocks noChangeShapeType="1"/>
          </p:cNvSpPr>
          <p:nvPr/>
        </p:nvSpPr>
        <p:spPr bwMode="auto">
          <a:xfrm flipH="1">
            <a:off x="6253163" y="2786063"/>
            <a:ext cx="1587" cy="63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895" name="Line 57"/>
          <p:cNvSpPr>
            <a:spLocks noChangeShapeType="1"/>
          </p:cNvSpPr>
          <p:nvPr/>
        </p:nvSpPr>
        <p:spPr bwMode="auto">
          <a:xfrm flipH="1">
            <a:off x="6234113" y="2814638"/>
            <a:ext cx="31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896" name="Line 58"/>
          <p:cNvSpPr>
            <a:spLocks noChangeShapeType="1"/>
          </p:cNvSpPr>
          <p:nvPr/>
        </p:nvSpPr>
        <p:spPr bwMode="auto">
          <a:xfrm flipH="1">
            <a:off x="6215063" y="2835275"/>
            <a:ext cx="317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897" name="Line 59"/>
          <p:cNvSpPr>
            <a:spLocks noChangeShapeType="1"/>
          </p:cNvSpPr>
          <p:nvPr/>
        </p:nvSpPr>
        <p:spPr bwMode="auto">
          <a:xfrm flipH="1">
            <a:off x="6197600" y="2857500"/>
            <a:ext cx="1588" cy="63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898" name="Line 60"/>
          <p:cNvSpPr>
            <a:spLocks noChangeShapeType="1"/>
          </p:cNvSpPr>
          <p:nvPr/>
        </p:nvSpPr>
        <p:spPr bwMode="auto">
          <a:xfrm flipH="1">
            <a:off x="6175375" y="2884488"/>
            <a:ext cx="3175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899" name="Line 61"/>
          <p:cNvSpPr>
            <a:spLocks noChangeShapeType="1"/>
          </p:cNvSpPr>
          <p:nvPr/>
        </p:nvSpPr>
        <p:spPr bwMode="auto">
          <a:xfrm flipH="1">
            <a:off x="6154738" y="2909888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00" name="Line 62"/>
          <p:cNvSpPr>
            <a:spLocks noChangeShapeType="1"/>
          </p:cNvSpPr>
          <p:nvPr/>
        </p:nvSpPr>
        <p:spPr bwMode="auto">
          <a:xfrm flipH="1">
            <a:off x="6135688" y="2932113"/>
            <a:ext cx="3175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01" name="Line 63"/>
          <p:cNvSpPr>
            <a:spLocks noChangeShapeType="1"/>
          </p:cNvSpPr>
          <p:nvPr/>
        </p:nvSpPr>
        <p:spPr bwMode="auto">
          <a:xfrm flipH="1">
            <a:off x="6116638" y="2957513"/>
            <a:ext cx="31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02" name="Line 64"/>
          <p:cNvSpPr>
            <a:spLocks noChangeShapeType="1"/>
          </p:cNvSpPr>
          <p:nvPr/>
        </p:nvSpPr>
        <p:spPr bwMode="auto">
          <a:xfrm flipH="1">
            <a:off x="6099175" y="2979738"/>
            <a:ext cx="1588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03" name="Line 65"/>
          <p:cNvSpPr>
            <a:spLocks noChangeShapeType="1"/>
          </p:cNvSpPr>
          <p:nvPr/>
        </p:nvSpPr>
        <p:spPr bwMode="auto">
          <a:xfrm flipH="1">
            <a:off x="6076950" y="3005138"/>
            <a:ext cx="3175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04" name="Line 66"/>
          <p:cNvSpPr>
            <a:spLocks noChangeShapeType="1"/>
          </p:cNvSpPr>
          <p:nvPr/>
        </p:nvSpPr>
        <p:spPr bwMode="auto">
          <a:xfrm flipH="1">
            <a:off x="6056313" y="3030538"/>
            <a:ext cx="47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05" name="Line 67"/>
          <p:cNvSpPr>
            <a:spLocks noChangeShapeType="1"/>
          </p:cNvSpPr>
          <p:nvPr/>
        </p:nvSpPr>
        <p:spPr bwMode="auto">
          <a:xfrm flipH="1">
            <a:off x="6037263" y="3052763"/>
            <a:ext cx="3175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06" name="Line 68"/>
          <p:cNvSpPr>
            <a:spLocks noChangeShapeType="1"/>
          </p:cNvSpPr>
          <p:nvPr/>
        </p:nvSpPr>
        <p:spPr bwMode="auto">
          <a:xfrm flipH="1">
            <a:off x="6019800" y="3078163"/>
            <a:ext cx="1588" cy="63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07" name="Line 69"/>
          <p:cNvSpPr>
            <a:spLocks noChangeShapeType="1"/>
          </p:cNvSpPr>
          <p:nvPr/>
        </p:nvSpPr>
        <p:spPr bwMode="auto">
          <a:xfrm flipH="1">
            <a:off x="5997575" y="3103563"/>
            <a:ext cx="3175" cy="63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08" name="Line 70"/>
          <p:cNvSpPr>
            <a:spLocks noChangeShapeType="1"/>
          </p:cNvSpPr>
          <p:nvPr/>
        </p:nvSpPr>
        <p:spPr bwMode="auto">
          <a:xfrm flipH="1">
            <a:off x="5976938" y="3128963"/>
            <a:ext cx="476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09" name="Line 71"/>
          <p:cNvSpPr>
            <a:spLocks noChangeShapeType="1"/>
          </p:cNvSpPr>
          <p:nvPr/>
        </p:nvSpPr>
        <p:spPr bwMode="auto">
          <a:xfrm flipH="1">
            <a:off x="5957888" y="3151188"/>
            <a:ext cx="3175" cy="63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10" name="Line 72"/>
          <p:cNvSpPr>
            <a:spLocks noChangeShapeType="1"/>
          </p:cNvSpPr>
          <p:nvPr/>
        </p:nvSpPr>
        <p:spPr bwMode="auto">
          <a:xfrm flipH="1">
            <a:off x="5938838" y="3176588"/>
            <a:ext cx="3175" cy="63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11" name="Line 73"/>
          <p:cNvSpPr>
            <a:spLocks noChangeShapeType="1"/>
          </p:cNvSpPr>
          <p:nvPr/>
        </p:nvSpPr>
        <p:spPr bwMode="auto">
          <a:xfrm flipH="1">
            <a:off x="5918200" y="3203575"/>
            <a:ext cx="317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12" name="Line 74"/>
          <p:cNvSpPr>
            <a:spLocks noChangeShapeType="1"/>
          </p:cNvSpPr>
          <p:nvPr/>
        </p:nvSpPr>
        <p:spPr bwMode="auto">
          <a:xfrm flipH="1">
            <a:off x="5897563" y="3227388"/>
            <a:ext cx="476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13" name="Line 75"/>
          <p:cNvSpPr>
            <a:spLocks noChangeShapeType="1"/>
          </p:cNvSpPr>
          <p:nvPr/>
        </p:nvSpPr>
        <p:spPr bwMode="auto">
          <a:xfrm flipH="1">
            <a:off x="5878513" y="3251200"/>
            <a:ext cx="3175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14" name="Line 76"/>
          <p:cNvSpPr>
            <a:spLocks noChangeShapeType="1"/>
          </p:cNvSpPr>
          <p:nvPr/>
        </p:nvSpPr>
        <p:spPr bwMode="auto">
          <a:xfrm flipH="1">
            <a:off x="5859463" y="3276600"/>
            <a:ext cx="317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15" name="Line 77"/>
          <p:cNvSpPr>
            <a:spLocks noChangeShapeType="1"/>
          </p:cNvSpPr>
          <p:nvPr/>
        </p:nvSpPr>
        <p:spPr bwMode="auto">
          <a:xfrm flipH="1">
            <a:off x="5838825" y="3300413"/>
            <a:ext cx="3175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16" name="Freeform 78"/>
          <p:cNvSpPr>
            <a:spLocks/>
          </p:cNvSpPr>
          <p:nvPr/>
        </p:nvSpPr>
        <p:spPr bwMode="auto">
          <a:xfrm>
            <a:off x="5754688" y="3311525"/>
            <a:ext cx="88900" cy="87313"/>
          </a:xfrm>
          <a:custGeom>
            <a:avLst/>
            <a:gdLst>
              <a:gd name="T0" fmla="*/ 71438 w 56"/>
              <a:gd name="T1" fmla="*/ 10394 h 42"/>
              <a:gd name="T2" fmla="*/ 76200 w 56"/>
              <a:gd name="T3" fmla="*/ 12473 h 42"/>
              <a:gd name="T4" fmla="*/ 79375 w 56"/>
              <a:gd name="T5" fmla="*/ 16631 h 42"/>
              <a:gd name="T6" fmla="*/ 80963 w 56"/>
              <a:gd name="T7" fmla="*/ 20789 h 42"/>
              <a:gd name="T8" fmla="*/ 84138 w 56"/>
              <a:gd name="T9" fmla="*/ 24947 h 42"/>
              <a:gd name="T10" fmla="*/ 87313 w 56"/>
              <a:gd name="T11" fmla="*/ 29104 h 42"/>
              <a:gd name="T12" fmla="*/ 87313 w 56"/>
              <a:gd name="T13" fmla="*/ 35341 h 42"/>
              <a:gd name="T14" fmla="*/ 88900 w 56"/>
              <a:gd name="T15" fmla="*/ 37420 h 42"/>
              <a:gd name="T16" fmla="*/ 88900 w 56"/>
              <a:gd name="T17" fmla="*/ 43657 h 42"/>
              <a:gd name="T18" fmla="*/ 88900 w 56"/>
              <a:gd name="T19" fmla="*/ 47814 h 42"/>
              <a:gd name="T20" fmla="*/ 88900 w 56"/>
              <a:gd name="T21" fmla="*/ 51972 h 42"/>
              <a:gd name="T22" fmla="*/ 87313 w 56"/>
              <a:gd name="T23" fmla="*/ 58209 h 42"/>
              <a:gd name="T24" fmla="*/ 84138 w 56"/>
              <a:gd name="T25" fmla="*/ 62366 h 42"/>
              <a:gd name="T26" fmla="*/ 84138 w 56"/>
              <a:gd name="T27" fmla="*/ 68603 h 42"/>
              <a:gd name="T28" fmla="*/ 79375 w 56"/>
              <a:gd name="T29" fmla="*/ 70682 h 42"/>
              <a:gd name="T30" fmla="*/ 76200 w 56"/>
              <a:gd name="T31" fmla="*/ 74840 h 42"/>
              <a:gd name="T32" fmla="*/ 73025 w 56"/>
              <a:gd name="T33" fmla="*/ 78997 h 42"/>
              <a:gd name="T34" fmla="*/ 68263 w 56"/>
              <a:gd name="T35" fmla="*/ 81076 h 42"/>
              <a:gd name="T36" fmla="*/ 65088 w 56"/>
              <a:gd name="T37" fmla="*/ 83155 h 42"/>
              <a:gd name="T38" fmla="*/ 60325 w 56"/>
              <a:gd name="T39" fmla="*/ 85234 h 42"/>
              <a:gd name="T40" fmla="*/ 55563 w 56"/>
              <a:gd name="T41" fmla="*/ 85234 h 42"/>
              <a:gd name="T42" fmla="*/ 49213 w 56"/>
              <a:gd name="T43" fmla="*/ 87313 h 42"/>
              <a:gd name="T44" fmla="*/ 44450 w 56"/>
              <a:gd name="T45" fmla="*/ 87313 h 42"/>
              <a:gd name="T46" fmla="*/ 39688 w 56"/>
              <a:gd name="T47" fmla="*/ 87313 h 42"/>
              <a:gd name="T48" fmla="*/ 33338 w 56"/>
              <a:gd name="T49" fmla="*/ 87313 h 42"/>
              <a:gd name="T50" fmla="*/ 28575 w 56"/>
              <a:gd name="T51" fmla="*/ 85234 h 42"/>
              <a:gd name="T52" fmla="*/ 25400 w 56"/>
              <a:gd name="T53" fmla="*/ 83155 h 42"/>
              <a:gd name="T54" fmla="*/ 20638 w 56"/>
              <a:gd name="T55" fmla="*/ 81076 h 42"/>
              <a:gd name="T56" fmla="*/ 15875 w 56"/>
              <a:gd name="T57" fmla="*/ 78997 h 42"/>
              <a:gd name="T58" fmla="*/ 12700 w 56"/>
              <a:gd name="T59" fmla="*/ 74840 h 42"/>
              <a:gd name="T60" fmla="*/ 7938 w 56"/>
              <a:gd name="T61" fmla="*/ 72761 h 42"/>
              <a:gd name="T62" fmla="*/ 4763 w 56"/>
              <a:gd name="T63" fmla="*/ 68603 h 42"/>
              <a:gd name="T64" fmla="*/ 1588 w 56"/>
              <a:gd name="T65" fmla="*/ 62366 h 42"/>
              <a:gd name="T66" fmla="*/ 1588 w 56"/>
              <a:gd name="T67" fmla="*/ 60288 h 42"/>
              <a:gd name="T68" fmla="*/ 0 w 56"/>
              <a:gd name="T69" fmla="*/ 56130 h 42"/>
              <a:gd name="T70" fmla="*/ 0 w 56"/>
              <a:gd name="T71" fmla="*/ 49893 h 42"/>
              <a:gd name="T72" fmla="*/ 0 w 56"/>
              <a:gd name="T73" fmla="*/ 45735 h 42"/>
              <a:gd name="T74" fmla="*/ 0 w 56"/>
              <a:gd name="T75" fmla="*/ 39499 h 42"/>
              <a:gd name="T76" fmla="*/ 0 w 56"/>
              <a:gd name="T77" fmla="*/ 35341 h 42"/>
              <a:gd name="T78" fmla="*/ 0 w 56"/>
              <a:gd name="T79" fmla="*/ 29104 h 42"/>
              <a:gd name="T80" fmla="*/ 1588 w 56"/>
              <a:gd name="T81" fmla="*/ 24947 h 42"/>
              <a:gd name="T82" fmla="*/ 4763 w 56"/>
              <a:gd name="T83" fmla="*/ 22868 h 42"/>
              <a:gd name="T84" fmla="*/ 7938 w 56"/>
              <a:gd name="T85" fmla="*/ 16631 h 42"/>
              <a:gd name="T86" fmla="*/ 9525 w 56"/>
              <a:gd name="T87" fmla="*/ 14552 h 42"/>
              <a:gd name="T88" fmla="*/ 15875 w 56"/>
              <a:gd name="T89" fmla="*/ 10394 h 42"/>
              <a:gd name="T90" fmla="*/ 17463 w 56"/>
              <a:gd name="T91" fmla="*/ 8316 h 42"/>
              <a:gd name="T92" fmla="*/ 23813 w 56"/>
              <a:gd name="T93" fmla="*/ 4158 h 42"/>
              <a:gd name="T94" fmla="*/ 28575 w 56"/>
              <a:gd name="T95" fmla="*/ 4158 h 42"/>
              <a:gd name="T96" fmla="*/ 33338 w 56"/>
              <a:gd name="T97" fmla="*/ 2079 h 42"/>
              <a:gd name="T98" fmla="*/ 39688 w 56"/>
              <a:gd name="T99" fmla="*/ 2079 h 42"/>
              <a:gd name="T100" fmla="*/ 41275 w 56"/>
              <a:gd name="T101" fmla="*/ 0 h 42"/>
              <a:gd name="T102" fmla="*/ 47625 w 56"/>
              <a:gd name="T103" fmla="*/ 2079 h 42"/>
              <a:gd name="T104" fmla="*/ 52388 w 56"/>
              <a:gd name="T105" fmla="*/ 2079 h 42"/>
              <a:gd name="T106" fmla="*/ 57150 w 56"/>
              <a:gd name="T107" fmla="*/ 2079 h 42"/>
              <a:gd name="T108" fmla="*/ 63500 w 56"/>
              <a:gd name="T109" fmla="*/ 4158 h 42"/>
              <a:gd name="T110" fmla="*/ 68263 w 56"/>
              <a:gd name="T111" fmla="*/ 8316 h 42"/>
              <a:gd name="T112" fmla="*/ 71438 w 56"/>
              <a:gd name="T113" fmla="*/ 10394 h 4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6" h="42">
                <a:moveTo>
                  <a:pt x="45" y="5"/>
                </a:moveTo>
                <a:lnTo>
                  <a:pt x="48" y="6"/>
                </a:lnTo>
                <a:lnTo>
                  <a:pt x="50" y="8"/>
                </a:lnTo>
                <a:lnTo>
                  <a:pt x="51" y="10"/>
                </a:lnTo>
                <a:lnTo>
                  <a:pt x="53" y="12"/>
                </a:lnTo>
                <a:lnTo>
                  <a:pt x="55" y="14"/>
                </a:lnTo>
                <a:lnTo>
                  <a:pt x="55" y="17"/>
                </a:lnTo>
                <a:lnTo>
                  <a:pt x="56" y="18"/>
                </a:lnTo>
                <a:lnTo>
                  <a:pt x="56" y="21"/>
                </a:lnTo>
                <a:lnTo>
                  <a:pt x="56" y="23"/>
                </a:lnTo>
                <a:lnTo>
                  <a:pt x="56" y="25"/>
                </a:lnTo>
                <a:lnTo>
                  <a:pt x="55" y="28"/>
                </a:lnTo>
                <a:lnTo>
                  <a:pt x="53" y="30"/>
                </a:lnTo>
                <a:lnTo>
                  <a:pt x="53" y="33"/>
                </a:lnTo>
                <a:lnTo>
                  <a:pt x="50" y="34"/>
                </a:lnTo>
                <a:lnTo>
                  <a:pt x="48" y="36"/>
                </a:lnTo>
                <a:lnTo>
                  <a:pt x="46" y="38"/>
                </a:lnTo>
                <a:lnTo>
                  <a:pt x="43" y="39"/>
                </a:lnTo>
                <a:lnTo>
                  <a:pt x="41" y="40"/>
                </a:lnTo>
                <a:lnTo>
                  <a:pt x="38" y="41"/>
                </a:lnTo>
                <a:lnTo>
                  <a:pt x="35" y="41"/>
                </a:lnTo>
                <a:lnTo>
                  <a:pt x="31" y="42"/>
                </a:lnTo>
                <a:lnTo>
                  <a:pt x="28" y="42"/>
                </a:lnTo>
                <a:lnTo>
                  <a:pt x="25" y="42"/>
                </a:lnTo>
                <a:lnTo>
                  <a:pt x="21" y="42"/>
                </a:lnTo>
                <a:lnTo>
                  <a:pt x="18" y="41"/>
                </a:lnTo>
                <a:lnTo>
                  <a:pt x="16" y="40"/>
                </a:lnTo>
                <a:lnTo>
                  <a:pt x="13" y="39"/>
                </a:lnTo>
                <a:lnTo>
                  <a:pt x="10" y="38"/>
                </a:lnTo>
                <a:lnTo>
                  <a:pt x="8" y="36"/>
                </a:lnTo>
                <a:lnTo>
                  <a:pt x="5" y="35"/>
                </a:lnTo>
                <a:lnTo>
                  <a:pt x="3" y="33"/>
                </a:lnTo>
                <a:lnTo>
                  <a:pt x="1" y="30"/>
                </a:lnTo>
                <a:lnTo>
                  <a:pt x="1" y="29"/>
                </a:lnTo>
                <a:lnTo>
                  <a:pt x="0" y="27"/>
                </a:lnTo>
                <a:lnTo>
                  <a:pt x="0" y="24"/>
                </a:lnTo>
                <a:lnTo>
                  <a:pt x="0" y="22"/>
                </a:lnTo>
                <a:lnTo>
                  <a:pt x="0" y="19"/>
                </a:lnTo>
                <a:lnTo>
                  <a:pt x="0" y="17"/>
                </a:lnTo>
                <a:lnTo>
                  <a:pt x="0" y="14"/>
                </a:lnTo>
                <a:lnTo>
                  <a:pt x="1" y="12"/>
                </a:lnTo>
                <a:lnTo>
                  <a:pt x="3" y="11"/>
                </a:lnTo>
                <a:lnTo>
                  <a:pt x="5" y="8"/>
                </a:lnTo>
                <a:lnTo>
                  <a:pt x="6" y="7"/>
                </a:lnTo>
                <a:lnTo>
                  <a:pt x="10" y="5"/>
                </a:lnTo>
                <a:lnTo>
                  <a:pt x="11" y="4"/>
                </a:lnTo>
                <a:lnTo>
                  <a:pt x="15" y="2"/>
                </a:lnTo>
                <a:lnTo>
                  <a:pt x="18" y="2"/>
                </a:lnTo>
                <a:lnTo>
                  <a:pt x="21" y="1"/>
                </a:lnTo>
                <a:lnTo>
                  <a:pt x="25" y="1"/>
                </a:lnTo>
                <a:lnTo>
                  <a:pt x="26" y="0"/>
                </a:lnTo>
                <a:lnTo>
                  <a:pt x="30" y="1"/>
                </a:lnTo>
                <a:lnTo>
                  <a:pt x="33" y="1"/>
                </a:lnTo>
                <a:lnTo>
                  <a:pt x="36" y="1"/>
                </a:lnTo>
                <a:lnTo>
                  <a:pt x="40" y="2"/>
                </a:lnTo>
                <a:lnTo>
                  <a:pt x="43" y="4"/>
                </a:lnTo>
                <a:lnTo>
                  <a:pt x="45" y="5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17" name="Rectangle 128"/>
          <p:cNvSpPr>
            <a:spLocks noChangeArrowheads="1"/>
          </p:cNvSpPr>
          <p:nvPr/>
        </p:nvSpPr>
        <p:spPr bwMode="auto">
          <a:xfrm>
            <a:off x="2913063" y="3357563"/>
            <a:ext cx="1592262" cy="471487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7918" name="Rectangle 129"/>
          <p:cNvSpPr>
            <a:spLocks noChangeArrowheads="1"/>
          </p:cNvSpPr>
          <p:nvPr/>
        </p:nvSpPr>
        <p:spPr bwMode="auto">
          <a:xfrm>
            <a:off x="3473450" y="3490913"/>
            <a:ext cx="3905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Arial Narrow" pitchFamily="34" charset="0"/>
              </a:rPr>
              <a:t>:Store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37919" name="Rectangle 130"/>
          <p:cNvSpPr>
            <a:spLocks noChangeArrowheads="1"/>
          </p:cNvSpPr>
          <p:nvPr/>
        </p:nvSpPr>
        <p:spPr bwMode="auto">
          <a:xfrm>
            <a:off x="6594475" y="3357563"/>
            <a:ext cx="1592263" cy="471487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7920" name="Rectangle 131"/>
          <p:cNvSpPr>
            <a:spLocks noChangeArrowheads="1"/>
          </p:cNvSpPr>
          <p:nvPr/>
        </p:nvSpPr>
        <p:spPr bwMode="auto">
          <a:xfrm>
            <a:off x="7123113" y="3490913"/>
            <a:ext cx="4365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Arial Narrow" pitchFamily="34" charset="0"/>
              </a:rPr>
              <a:t>:POST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37921" name="Rectangle 132"/>
          <p:cNvSpPr>
            <a:spLocks noChangeArrowheads="1"/>
          </p:cNvSpPr>
          <p:nvPr/>
        </p:nvSpPr>
        <p:spPr bwMode="auto">
          <a:xfrm>
            <a:off x="2913063" y="5253038"/>
            <a:ext cx="1592262" cy="473075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7922" name="Rectangle 133"/>
          <p:cNvSpPr>
            <a:spLocks noChangeArrowheads="1"/>
          </p:cNvSpPr>
          <p:nvPr/>
        </p:nvSpPr>
        <p:spPr bwMode="auto">
          <a:xfrm>
            <a:off x="3589338" y="5286375"/>
            <a:ext cx="195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Arial Narrow" pitchFamily="34" charset="0"/>
              </a:rPr>
              <a:t>pc: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37923" name="Rectangle 134"/>
          <p:cNvSpPr>
            <a:spLocks noChangeArrowheads="1"/>
          </p:cNvSpPr>
          <p:nvPr/>
        </p:nvSpPr>
        <p:spPr bwMode="auto">
          <a:xfrm>
            <a:off x="3098800" y="5489575"/>
            <a:ext cx="10048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Arial Narrow" pitchFamily="34" charset="0"/>
              </a:rPr>
              <a:t>ProductCatalog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37924" name="Freeform 135"/>
          <p:cNvSpPr>
            <a:spLocks/>
          </p:cNvSpPr>
          <p:nvPr/>
        </p:nvSpPr>
        <p:spPr bwMode="auto">
          <a:xfrm>
            <a:off x="990600" y="3592513"/>
            <a:ext cx="1922463" cy="1587"/>
          </a:xfrm>
          <a:custGeom>
            <a:avLst/>
            <a:gdLst>
              <a:gd name="T0" fmla="*/ 0 w 1211"/>
              <a:gd name="T1" fmla="*/ 0 h 1587"/>
              <a:gd name="T2" fmla="*/ 962025 w 1211"/>
              <a:gd name="T3" fmla="*/ 0 h 1587"/>
              <a:gd name="T4" fmla="*/ 1922463 w 1211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11" h="1587">
                <a:moveTo>
                  <a:pt x="0" y="0"/>
                </a:moveTo>
                <a:lnTo>
                  <a:pt x="606" y="0"/>
                </a:lnTo>
                <a:lnTo>
                  <a:pt x="1211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25" name="Rectangle 136"/>
          <p:cNvSpPr>
            <a:spLocks noChangeArrowheads="1"/>
          </p:cNvSpPr>
          <p:nvPr/>
        </p:nvSpPr>
        <p:spPr bwMode="auto">
          <a:xfrm>
            <a:off x="1647825" y="3406775"/>
            <a:ext cx="5048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create()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37926" name="Freeform 137"/>
          <p:cNvSpPr>
            <a:spLocks/>
          </p:cNvSpPr>
          <p:nvPr/>
        </p:nvSpPr>
        <p:spPr bwMode="auto">
          <a:xfrm>
            <a:off x="4505325" y="3592513"/>
            <a:ext cx="2089150" cy="1587"/>
          </a:xfrm>
          <a:custGeom>
            <a:avLst/>
            <a:gdLst>
              <a:gd name="T0" fmla="*/ 0 w 1316"/>
              <a:gd name="T1" fmla="*/ 0 h 1587"/>
              <a:gd name="T2" fmla="*/ 1044575 w 1316"/>
              <a:gd name="T3" fmla="*/ 0 h 1587"/>
              <a:gd name="T4" fmla="*/ 2089150 w 1316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6" h="1587">
                <a:moveTo>
                  <a:pt x="0" y="0"/>
                </a:moveTo>
                <a:lnTo>
                  <a:pt x="658" y="0"/>
                </a:lnTo>
                <a:lnTo>
                  <a:pt x="1316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27" name="Rectangle 138"/>
          <p:cNvSpPr>
            <a:spLocks noChangeArrowheads="1"/>
          </p:cNvSpPr>
          <p:nvPr/>
        </p:nvSpPr>
        <p:spPr bwMode="auto">
          <a:xfrm>
            <a:off x="5051425" y="3406775"/>
            <a:ext cx="822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2: create(pc)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37928" name="Freeform 139"/>
          <p:cNvSpPr>
            <a:spLocks/>
          </p:cNvSpPr>
          <p:nvPr/>
        </p:nvSpPr>
        <p:spPr bwMode="auto">
          <a:xfrm>
            <a:off x="3708400" y="3829050"/>
            <a:ext cx="1588" cy="1423988"/>
          </a:xfrm>
          <a:custGeom>
            <a:avLst/>
            <a:gdLst>
              <a:gd name="T0" fmla="*/ 0 w 1588"/>
              <a:gd name="T1" fmla="*/ 0 h 684"/>
              <a:gd name="T2" fmla="*/ 0 w 1588"/>
              <a:gd name="T3" fmla="*/ 709912 h 684"/>
              <a:gd name="T4" fmla="*/ 0 w 1588"/>
              <a:gd name="T5" fmla="*/ 1423988 h 6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684">
                <a:moveTo>
                  <a:pt x="0" y="0"/>
                </a:moveTo>
                <a:lnTo>
                  <a:pt x="0" y="341"/>
                </a:lnTo>
                <a:lnTo>
                  <a:pt x="0" y="684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29" name="Rectangle 140"/>
          <p:cNvSpPr>
            <a:spLocks noChangeArrowheads="1"/>
          </p:cNvSpPr>
          <p:nvPr/>
        </p:nvSpPr>
        <p:spPr bwMode="auto">
          <a:xfrm>
            <a:off x="2679700" y="4540250"/>
            <a:ext cx="6683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1: create()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37930" name="Rectangle 161"/>
          <p:cNvSpPr>
            <a:spLocks noChangeArrowheads="1"/>
          </p:cNvSpPr>
          <p:nvPr/>
        </p:nvSpPr>
        <p:spPr bwMode="auto">
          <a:xfrm>
            <a:off x="5300663" y="1981200"/>
            <a:ext cx="2387600" cy="947738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7931" name="Rectangle 162"/>
          <p:cNvSpPr>
            <a:spLocks noChangeArrowheads="1"/>
          </p:cNvSpPr>
          <p:nvPr/>
        </p:nvSpPr>
        <p:spPr bwMode="auto">
          <a:xfrm>
            <a:off x="5387975" y="2063750"/>
            <a:ext cx="15128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Pass a reference to the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37932" name="Rectangle 163"/>
          <p:cNvSpPr>
            <a:spLocks noChangeArrowheads="1"/>
          </p:cNvSpPr>
          <p:nvPr/>
        </p:nvSpPr>
        <p:spPr bwMode="auto">
          <a:xfrm>
            <a:off x="5387975" y="2266950"/>
            <a:ext cx="1412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ProductCatalog to the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37933" name="Rectangle 164"/>
          <p:cNvSpPr>
            <a:spLocks noChangeArrowheads="1"/>
          </p:cNvSpPr>
          <p:nvPr/>
        </p:nvSpPr>
        <p:spPr bwMode="auto">
          <a:xfrm>
            <a:off x="5387975" y="2468563"/>
            <a:ext cx="13081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POST, so that it has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37934" name="Rectangle 165"/>
          <p:cNvSpPr>
            <a:spLocks noChangeArrowheads="1"/>
          </p:cNvSpPr>
          <p:nvPr/>
        </p:nvSpPr>
        <p:spPr bwMode="auto">
          <a:xfrm>
            <a:off x="5387975" y="2670175"/>
            <a:ext cx="1558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permanent visibility to it.</a:t>
            </a:r>
            <a:endParaRPr lang="en-US" sz="1400">
              <a:latin typeface="Arial Narrow" pitchFamily="34" charset="0"/>
            </a:endParaRPr>
          </a:p>
        </p:txBody>
      </p:sp>
      <p:sp>
        <p:nvSpPr>
          <p:cNvPr id="37935" name="Freeform 166"/>
          <p:cNvSpPr>
            <a:spLocks/>
          </p:cNvSpPr>
          <p:nvPr/>
        </p:nvSpPr>
        <p:spPr bwMode="auto">
          <a:xfrm>
            <a:off x="7467600" y="1981200"/>
            <a:ext cx="220663" cy="236538"/>
          </a:xfrm>
          <a:custGeom>
            <a:avLst/>
            <a:gdLst>
              <a:gd name="T0" fmla="*/ 0 w 139"/>
              <a:gd name="T1" fmla="*/ 0 h 114"/>
              <a:gd name="T2" fmla="*/ 220663 w 139"/>
              <a:gd name="T3" fmla="*/ 236538 h 114"/>
              <a:gd name="T4" fmla="*/ 220663 w 139"/>
              <a:gd name="T5" fmla="*/ 0 h 114"/>
              <a:gd name="T6" fmla="*/ 0 w 139"/>
              <a:gd name="T7" fmla="*/ 0 h 1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9" h="114">
                <a:moveTo>
                  <a:pt x="0" y="0"/>
                </a:moveTo>
                <a:lnTo>
                  <a:pt x="139" y="114"/>
                </a:lnTo>
                <a:lnTo>
                  <a:pt x="1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7936" name="Freeform 167"/>
          <p:cNvSpPr>
            <a:spLocks/>
          </p:cNvSpPr>
          <p:nvPr/>
        </p:nvSpPr>
        <p:spPr bwMode="auto">
          <a:xfrm>
            <a:off x="7467600" y="1981200"/>
            <a:ext cx="220663" cy="236538"/>
          </a:xfrm>
          <a:custGeom>
            <a:avLst/>
            <a:gdLst>
              <a:gd name="T0" fmla="*/ 220663 w 139"/>
              <a:gd name="T1" fmla="*/ 236538 h 114"/>
              <a:gd name="T2" fmla="*/ 0 w 139"/>
              <a:gd name="T3" fmla="*/ 0 h 114"/>
              <a:gd name="T4" fmla="*/ 0 w 139"/>
              <a:gd name="T5" fmla="*/ 236538 h 114"/>
              <a:gd name="T6" fmla="*/ 220663 w 139"/>
              <a:gd name="T7" fmla="*/ 236538 h 1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9" h="114">
                <a:moveTo>
                  <a:pt x="139" y="114"/>
                </a:moveTo>
                <a:lnTo>
                  <a:pt x="0" y="0"/>
                </a:lnTo>
                <a:lnTo>
                  <a:pt x="0" y="114"/>
                </a:lnTo>
                <a:lnTo>
                  <a:pt x="139" y="114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7937" name="Line 172"/>
          <p:cNvSpPr>
            <a:spLocks noChangeShapeType="1"/>
          </p:cNvSpPr>
          <p:nvPr/>
        </p:nvSpPr>
        <p:spPr bwMode="auto">
          <a:xfrm>
            <a:off x="2316163" y="3498850"/>
            <a:ext cx="1968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38" name="Freeform 173"/>
          <p:cNvSpPr>
            <a:spLocks/>
          </p:cNvSpPr>
          <p:nvPr/>
        </p:nvSpPr>
        <p:spPr bwMode="auto">
          <a:xfrm>
            <a:off x="2505075" y="3463925"/>
            <a:ext cx="111125" cy="69850"/>
          </a:xfrm>
          <a:custGeom>
            <a:avLst/>
            <a:gdLst>
              <a:gd name="T0" fmla="*/ 0 w 70"/>
              <a:gd name="T1" fmla="*/ 69850 h 34"/>
              <a:gd name="T2" fmla="*/ 111125 w 70"/>
              <a:gd name="T3" fmla="*/ 34925 h 34"/>
              <a:gd name="T4" fmla="*/ 0 w 70"/>
              <a:gd name="T5" fmla="*/ 0 h 34"/>
              <a:gd name="T6" fmla="*/ 0 w 70"/>
              <a:gd name="T7" fmla="*/ 69850 h 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0" h="34">
                <a:moveTo>
                  <a:pt x="0" y="34"/>
                </a:moveTo>
                <a:lnTo>
                  <a:pt x="70" y="17"/>
                </a:lnTo>
                <a:lnTo>
                  <a:pt x="0" y="0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39" name="Line 174"/>
          <p:cNvSpPr>
            <a:spLocks noChangeShapeType="1"/>
          </p:cNvSpPr>
          <p:nvPr/>
        </p:nvSpPr>
        <p:spPr bwMode="auto">
          <a:xfrm>
            <a:off x="6096000" y="3498850"/>
            <a:ext cx="1968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40" name="Freeform 175"/>
          <p:cNvSpPr>
            <a:spLocks/>
          </p:cNvSpPr>
          <p:nvPr/>
        </p:nvSpPr>
        <p:spPr bwMode="auto">
          <a:xfrm>
            <a:off x="6284913" y="3463925"/>
            <a:ext cx="111125" cy="69850"/>
          </a:xfrm>
          <a:custGeom>
            <a:avLst/>
            <a:gdLst>
              <a:gd name="T0" fmla="*/ 0 w 70"/>
              <a:gd name="T1" fmla="*/ 69850 h 34"/>
              <a:gd name="T2" fmla="*/ 111125 w 70"/>
              <a:gd name="T3" fmla="*/ 34925 h 34"/>
              <a:gd name="T4" fmla="*/ 0 w 70"/>
              <a:gd name="T5" fmla="*/ 0 h 34"/>
              <a:gd name="T6" fmla="*/ 0 w 70"/>
              <a:gd name="T7" fmla="*/ 69850 h 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0" h="34">
                <a:moveTo>
                  <a:pt x="0" y="34"/>
                </a:moveTo>
                <a:lnTo>
                  <a:pt x="70" y="17"/>
                </a:lnTo>
                <a:lnTo>
                  <a:pt x="0" y="0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41" name="Line 176"/>
          <p:cNvSpPr>
            <a:spLocks noChangeShapeType="1"/>
          </p:cNvSpPr>
          <p:nvPr/>
        </p:nvSpPr>
        <p:spPr bwMode="auto">
          <a:xfrm>
            <a:off x="3505200" y="4572000"/>
            <a:ext cx="1588" cy="187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942" name="Freeform 177"/>
          <p:cNvSpPr>
            <a:spLocks/>
          </p:cNvSpPr>
          <p:nvPr/>
        </p:nvSpPr>
        <p:spPr bwMode="auto">
          <a:xfrm>
            <a:off x="3467100" y="4751388"/>
            <a:ext cx="74613" cy="106362"/>
          </a:xfrm>
          <a:custGeom>
            <a:avLst/>
            <a:gdLst>
              <a:gd name="T0" fmla="*/ 0 w 47"/>
              <a:gd name="T1" fmla="*/ 0 h 51"/>
              <a:gd name="T2" fmla="*/ 38100 w 47"/>
              <a:gd name="T3" fmla="*/ 106362 h 51"/>
              <a:gd name="T4" fmla="*/ 74613 w 47"/>
              <a:gd name="T5" fmla="*/ 0 h 51"/>
              <a:gd name="T6" fmla="*/ 0 w 47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" h="51">
                <a:moveTo>
                  <a:pt x="0" y="0"/>
                </a:moveTo>
                <a:lnTo>
                  <a:pt x="24" y="51"/>
                </a:lnTo>
                <a:lnTo>
                  <a:pt x="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118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Case Study: Point-of-sale</a:t>
            </a:r>
            <a:endParaRPr 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smtClean="0"/>
              <a:t>Basic functions of POST system.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129234"/>
              </p:ext>
            </p:extLst>
          </p:nvPr>
        </p:nvGraphicFramePr>
        <p:xfrm>
          <a:off x="1376363" y="1603375"/>
          <a:ext cx="7099300" cy="589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6030839" imgH="5017228" progId="Word.Document.8">
                  <p:embed/>
                </p:oleObj>
              </mc:Choice>
              <mc:Fallback>
                <p:oleObj name="Document" r:id="rId3" imgW="6030839" imgH="5017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603375"/>
                        <a:ext cx="7099300" cy="589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9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Case Study: Point-of-sale</a:t>
            </a:r>
            <a:endParaRPr 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smtClean="0"/>
              <a:t>Payment functions of POST</a:t>
            </a:r>
            <a:endParaRPr lang="en-US" sz="1800" smtClean="0"/>
          </a:p>
          <a:p>
            <a:pPr lvl="1"/>
            <a:endParaRPr lang="en-US" smtClean="0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321350"/>
              </p:ext>
            </p:extLst>
          </p:nvPr>
        </p:nvGraphicFramePr>
        <p:xfrm>
          <a:off x="1376363" y="1603375"/>
          <a:ext cx="7364412" cy="563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6417164" imgH="4918639" progId="Word.Document.8">
                  <p:embed/>
                </p:oleObj>
              </mc:Choice>
              <mc:Fallback>
                <p:oleObj name="Document" r:id="rId3" imgW="6417164" imgH="49186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603375"/>
                        <a:ext cx="7364412" cy="563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46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Case Study: Point-of-sale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smtClean="0"/>
              <a:t>POST System Attributes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352203"/>
              </p:ext>
            </p:extLst>
          </p:nvPr>
        </p:nvGraphicFramePr>
        <p:xfrm>
          <a:off x="1139825" y="1603375"/>
          <a:ext cx="7669213" cy="563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3" imgW="6690541" imgH="4917200" progId="Word.Document.8">
                  <p:embed/>
                </p:oleObj>
              </mc:Choice>
              <mc:Fallback>
                <p:oleObj name="Document" r:id="rId3" imgW="6690541" imgH="4917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1603375"/>
                        <a:ext cx="7669213" cy="563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1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Case Study: Point-of-sale</a:t>
            </a:r>
            <a:endParaRPr lang="en-US" smtClean="0"/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dirty="0" smtClean="0"/>
              <a:t>Describing POST Processes: Use Cases</a:t>
            </a:r>
            <a:endParaRPr lang="en-US" sz="1800" dirty="0" smtClean="0"/>
          </a:p>
          <a:p>
            <a:pPr lvl="1"/>
            <a:r>
              <a:rPr lang="en-US" sz="1600" dirty="0" smtClean="0"/>
              <a:t>For the point-of-sale application, the system boundary is defined as the hardware/software system - the usual case.</a:t>
            </a:r>
          </a:p>
          <a:p>
            <a:pPr lvl="1"/>
            <a:r>
              <a:rPr lang="en-US" sz="1600" dirty="0" smtClean="0"/>
              <a:t>A sample list of actors and the processes they initiate, not intended to be exhaustive, includes:</a:t>
            </a:r>
          </a:p>
          <a:p>
            <a:pPr lvl="1"/>
            <a:endParaRPr lang="en-US" sz="1600" dirty="0" smtClean="0"/>
          </a:p>
          <a:p>
            <a:pPr lvl="1"/>
            <a:endParaRPr lang="en-US" sz="1400" dirty="0" smtClean="0"/>
          </a:p>
          <a:p>
            <a:pPr lvl="1">
              <a:buFontTx/>
              <a:buNone/>
            </a:pPr>
            <a:r>
              <a:rPr lang="en-US" sz="1400" dirty="0" smtClean="0"/>
              <a:t>	</a:t>
            </a:r>
            <a:endParaRPr lang="en-US" sz="1600" dirty="0" smtClean="0"/>
          </a:p>
        </p:txBody>
      </p:sp>
      <p:graphicFrame>
        <p:nvGraphicFramePr>
          <p:cNvPr id="3994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658933"/>
              </p:ext>
            </p:extLst>
          </p:nvPr>
        </p:nvGraphicFramePr>
        <p:xfrm>
          <a:off x="1554163" y="3490913"/>
          <a:ext cx="6291262" cy="417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3" imgW="6034436" imgH="4006514" progId="Word.Document.8">
                  <p:embed/>
                </p:oleObj>
              </mc:Choice>
              <mc:Fallback>
                <p:oleObj name="Document" r:id="rId3" imgW="6034436" imgH="40065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3490913"/>
                        <a:ext cx="6291262" cy="417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5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Case Study: Point-of-sale</a:t>
            </a:r>
            <a:endParaRPr 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Describing POST Processes: Use Cases</a:t>
            </a:r>
          </a:p>
          <a:p>
            <a:pPr lvl="1"/>
            <a:r>
              <a:rPr lang="en-US" sz="2000" dirty="0" smtClean="0"/>
              <a:t>Remember, a use case is a narrative document that describes the sequence of events of an actor using a system to complete a process.</a:t>
            </a:r>
          </a:p>
          <a:p>
            <a:pPr lvl="1"/>
            <a:r>
              <a:rPr lang="en-US" sz="2000" dirty="0" smtClean="0"/>
              <a:t>Example high-level Use Case:</a:t>
            </a:r>
          </a:p>
          <a:p>
            <a:pPr lvl="2"/>
            <a:r>
              <a:rPr lang="en-US" sz="2000" dirty="0" smtClean="0"/>
              <a:t>The following high-level use-case tersely describes the process of buying things at a shop when a point-of-sale terminal is used:</a:t>
            </a:r>
          </a:p>
          <a:p>
            <a:pPr lvl="2">
              <a:buFontTx/>
              <a:buNone/>
            </a:pPr>
            <a:r>
              <a:rPr lang="en-US" sz="2000" dirty="0" smtClean="0"/>
              <a:t>	Use case: 	Buy Items</a:t>
            </a:r>
          </a:p>
          <a:p>
            <a:pPr lvl="2">
              <a:buFontTx/>
              <a:buNone/>
            </a:pPr>
            <a:r>
              <a:rPr lang="en-US" sz="2000" dirty="0" smtClean="0"/>
              <a:t>	Actors:  	Customer, cashier</a:t>
            </a:r>
          </a:p>
          <a:p>
            <a:pPr lvl="2">
              <a:buFontTx/>
              <a:buNone/>
            </a:pPr>
            <a:r>
              <a:rPr lang="en-US" sz="2000" dirty="0" smtClean="0"/>
              <a:t>	Type:		primary</a:t>
            </a:r>
          </a:p>
          <a:p>
            <a:pPr lvl="2">
              <a:buFontTx/>
              <a:buNone/>
            </a:pPr>
            <a:r>
              <a:rPr lang="en-US" sz="2000" dirty="0" smtClean="0"/>
              <a:t>	Description:	A customer arrives at a checkout with items to 			purchase. The cashier records the purchase items 		and collects payment. On completion, the customer 		leaves with the items.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4492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2151</Words>
  <Application>Microsoft Office PowerPoint</Application>
  <PresentationFormat>On-screen Show (4:3)</PresentationFormat>
  <Paragraphs>446</Paragraphs>
  <Slides>42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Office Theme</vt:lpstr>
      <vt:lpstr>Microsoft Word 97 - 2003 Document</vt:lpstr>
      <vt:lpstr>Document</vt:lpstr>
      <vt:lpstr>POST Case Study</vt:lpstr>
      <vt:lpstr>Case Study: Point-of-sale</vt:lpstr>
      <vt:lpstr>Case Study: Point-of-sale</vt:lpstr>
      <vt:lpstr>Case Study: Point-of-sale</vt:lpstr>
      <vt:lpstr>Case Study: Point-of-sale</vt:lpstr>
      <vt:lpstr>Case Study: Point-of-sale</vt:lpstr>
      <vt:lpstr>Case Study: Point-of-sale</vt:lpstr>
      <vt:lpstr>Case Study: Point-of-sale</vt:lpstr>
      <vt:lpstr>Case Study: Point-of-sale</vt:lpstr>
      <vt:lpstr>Case Study: Point-of-sale</vt:lpstr>
      <vt:lpstr>Case Study: Point-of-sale</vt:lpstr>
      <vt:lpstr>Case Study: Point-of-sale</vt:lpstr>
      <vt:lpstr>Case Study: Point-of-sale</vt:lpstr>
      <vt:lpstr>Case Study: Point-of-sale</vt:lpstr>
      <vt:lpstr>Case Study: Point-of-sale</vt:lpstr>
      <vt:lpstr>Case Study: Point-of-sale</vt:lpstr>
      <vt:lpstr>Case Study: Point-of-sale</vt:lpstr>
      <vt:lpstr>Case Study: Point-of-sale</vt:lpstr>
      <vt:lpstr>Case Study: Point-of-sale</vt:lpstr>
      <vt:lpstr>Case Study: Point-of-sale</vt:lpstr>
      <vt:lpstr>Case Study: Point-of-sale</vt:lpstr>
      <vt:lpstr>Case Study: Point-of-sale</vt:lpstr>
      <vt:lpstr>PowerPoint Presentation</vt:lpstr>
      <vt:lpstr>Case Study: Point-of-sale</vt:lpstr>
      <vt:lpstr>System Sequence Diagrams</vt:lpstr>
      <vt:lpstr>System Sequence Diagrams</vt:lpstr>
      <vt:lpstr>System Sequence Diagrams</vt:lpstr>
      <vt:lpstr>System Sequence Diagrams</vt:lpstr>
      <vt:lpstr>System Sequence Diagrams</vt:lpstr>
      <vt:lpstr>Collaboration Diagrams</vt:lpstr>
      <vt:lpstr>Collaboration Diagrams</vt:lpstr>
      <vt:lpstr>Collaboration Diagrams</vt:lpstr>
      <vt:lpstr>State Chart</vt:lpstr>
      <vt:lpstr>Design phase</vt:lpstr>
      <vt:lpstr>Design phase</vt:lpstr>
      <vt:lpstr>Design phase</vt:lpstr>
      <vt:lpstr>Design phase</vt:lpstr>
      <vt:lpstr>Design phase</vt:lpstr>
      <vt:lpstr>Design phase</vt:lpstr>
      <vt:lpstr>Design phase</vt:lpstr>
      <vt:lpstr>Design phase</vt:lpstr>
      <vt:lpstr>Design phase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Case Study</dc:title>
  <dc:creator>SCR 1</dc:creator>
  <cp:lastModifiedBy>Paul Stynes</cp:lastModifiedBy>
  <cp:revision>4</cp:revision>
  <dcterms:created xsi:type="dcterms:W3CDTF">2011-03-25T09:07:57Z</dcterms:created>
  <dcterms:modified xsi:type="dcterms:W3CDTF">2013-02-26T10:44:51Z</dcterms:modified>
</cp:coreProperties>
</file>