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59dac78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59dac78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Decompose complex periodic sound into sum of sine waves oscillating at different frequencies.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are particularly interested in the amplitude. Because it tells us how much a particular frequency contributes to the complex sound.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this 1.5 contributes more.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9dac787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9dac787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Whenever we meet an audio file, we convert it into a spectrum, representing magnitude as a function of frequency. It shows how different frequencies have different power. From time domain to frequency domain. X axis changed from time to frequency.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However, we also don’t want to lose information about time, like how music evolve with respect to time.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Short Time Fourier Transform, do FFT at different intervals. We gets a spectrogram with three axis, so that both time and magnitude are kept here.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9dac787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9dac787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CNN model is of high accuracy for image classification and recognition. Since we can transform audio into an image, CNN can help us recognize textures and timbre in our music files effectively.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9dac78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9dac78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Times New Roman"/>
                <a:ea typeface="Times New Roman"/>
                <a:cs typeface="Times New Roman"/>
                <a:sym typeface="Times New Roman"/>
              </a:rPr>
              <a:t> we splitted each audio file into 10 segments and extracted 13 MFCCs for each of those segments. For each segment, we distributed a label that represents the genre of the music. We created a three dimensional array to store the label and MFCCs and dumped the array to a json file to be used for training. I would like to give you a heads up that before storing each MFCC for segment, we would measure the length of the number of vector to make sure each of them is 130. Otherwise there </a:t>
            </a:r>
            <a:r>
              <a:rPr lang="en" sz="1200">
                <a:solidFill>
                  <a:srgbClr val="212529"/>
                </a:solidFill>
                <a:highlight>
                  <a:srgbClr val="FFFFFF"/>
                </a:highlight>
                <a:latin typeface="Times New Roman"/>
                <a:ea typeface="Times New Roman"/>
                <a:cs typeface="Times New Roman"/>
                <a:sym typeface="Times New Roman"/>
              </a:rPr>
              <a:t>will be a problem in </a:t>
            </a:r>
            <a:r>
              <a:rPr lang="en" sz="1200">
                <a:solidFill>
                  <a:srgbClr val="212529"/>
                </a:solidFill>
                <a:highlight>
                  <a:srgbClr val="FFFFFF"/>
                </a:highlight>
                <a:latin typeface="Times New Roman"/>
                <a:ea typeface="Times New Roman"/>
                <a:cs typeface="Times New Roman"/>
                <a:sym typeface="Times New Roman"/>
              </a:rPr>
              <a:t>the training process. After these preprocessing steps,</a:t>
            </a:r>
            <a:r>
              <a:rPr lang="en" sz="1200">
                <a:solidFill>
                  <a:srgbClr val="212529"/>
                </a:solidFill>
                <a:highlight>
                  <a:srgbClr val="FFFFFF"/>
                </a:highlight>
                <a:latin typeface="Times New Roman"/>
                <a:ea typeface="Times New Roman"/>
                <a:cs typeface="Times New Roman"/>
                <a:sym typeface="Times New Roman"/>
              </a:rPr>
              <a:t> our X would have 10000 samples, and for each samples 130 timesteps, and 13 mfcc features. For each sample, we assigned a Y value that represents the label of the segment, which became our Y. Then we did a train test split for our data, we put 60% of the data into training, 15% into validation and 25% into testing.</a:t>
            </a:r>
            <a:endParaRPr sz="1200">
              <a:solidFill>
                <a:srgbClr val="212529"/>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59dac78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59dac78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Times New Roman"/>
                <a:ea typeface="Times New Roman"/>
                <a:cs typeface="Times New Roman"/>
                <a:sym typeface="Times New Roman"/>
              </a:rPr>
              <a:t>We set the three hidden layers to be Rectified Linear Unit activation functions (ReLU) because it is simple to implement and effective, and specifically, it is less susceptible to vanishing gradients that prevent deep models from being trained. We set our </a:t>
            </a:r>
            <a:r>
              <a:rPr lang="en" sz="1200">
                <a:solidFill>
                  <a:srgbClr val="212529"/>
                </a:solidFill>
                <a:highlight>
                  <a:srgbClr val="FFFFFF"/>
                </a:highlight>
                <a:latin typeface="Times New Roman"/>
                <a:ea typeface="Times New Roman"/>
                <a:cs typeface="Times New Roman"/>
                <a:sym typeface="Times New Roman"/>
              </a:rPr>
              <a:t>kernel</a:t>
            </a:r>
            <a:r>
              <a:rPr lang="en" sz="1200">
                <a:solidFill>
                  <a:srgbClr val="212529"/>
                </a:solidFill>
                <a:highlight>
                  <a:srgbClr val="FFFFFF"/>
                </a:highlight>
                <a:latin typeface="Times New Roman"/>
                <a:ea typeface="Times New Roman"/>
                <a:cs typeface="Times New Roman"/>
                <a:sym typeface="Times New Roman"/>
              </a:rPr>
              <a:t> size to be 32, For the output layer we use the softmax activation function because it is a multiple classification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9dac787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9dac787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model summary. Then we do model.fit. The</a:t>
            </a:r>
            <a:r>
              <a:rPr lang="en" sz="1200">
                <a:solidFill>
                  <a:srgbClr val="212529"/>
                </a:solidFill>
                <a:highlight>
                  <a:srgbClr val="FFFFFF"/>
                </a:highlight>
                <a:latin typeface="Times New Roman"/>
                <a:ea typeface="Times New Roman"/>
                <a:cs typeface="Times New Roman"/>
                <a:sym typeface="Times New Roman"/>
              </a:rPr>
              <a:t> learning rate was 0.01, loss was ‘sparse_categorical_crossentropy’ and metrics was ‘accuracy’.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9dac78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9dac78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heat map of the result of our test data, as you can see it tends to classify the inputs to a type 4,5,6 or a 7 music, which </a:t>
            </a:r>
            <a:r>
              <a:rPr lang="en" sz="1200">
                <a:solidFill>
                  <a:srgbClr val="212121"/>
                </a:solidFill>
                <a:highlight>
                  <a:srgbClr val="FFFFFF"/>
                </a:highlight>
                <a:latin typeface="Times New Roman"/>
                <a:ea typeface="Times New Roman"/>
                <a:cs typeface="Times New Roman"/>
                <a:sym typeface="Times New Roman"/>
              </a:rPr>
              <a:t>are blues, reggae, rock and hiphop. We believed it was reasonable that our model confused more between these types, but recognized ‘pop’ (which is 8) and ‘classical’ (which is 9) quite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9dac78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9dac78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channel/UCZPFjMe1uRSirmSpznqvJfQ" TargetMode="External"/><Relationship Id="rId4" Type="http://schemas.openxmlformats.org/officeDocument/2006/relationships/hyperlink" Target="https://machinelearningmastery.com/choose-an-activation-function-for-deep-learning/" TargetMode="External"/><Relationship Id="rId5" Type="http://schemas.openxmlformats.org/officeDocument/2006/relationships/hyperlink" Target="https://machinelearningmastery.com/weight-initialization-for-deep-learning-neural-networ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Music Genre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Katrina Li, Cathy Guang</a:t>
            </a:r>
            <a:endParaRPr/>
          </a:p>
        </p:txBody>
      </p:sp>
      <p:pic>
        <p:nvPicPr>
          <p:cNvPr id="56" name="Google Shape;56;p13"/>
          <p:cNvPicPr preferRelativeResize="0"/>
          <p:nvPr/>
        </p:nvPicPr>
        <p:blipFill>
          <a:blip r:embed="rId3">
            <a:alphaModFix/>
          </a:blip>
          <a:stretch>
            <a:fillRect/>
          </a:stretch>
        </p:blipFill>
        <p:spPr>
          <a:xfrm>
            <a:off x="4307150" y="-5"/>
            <a:ext cx="4836850" cy="166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Processing</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Fourier transform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Short time Fourier transform</a:t>
            </a:r>
            <a:endParaRPr/>
          </a:p>
        </p:txBody>
      </p:sp>
      <p:pic>
        <p:nvPicPr>
          <p:cNvPr id="63" name="Google Shape;63;p14"/>
          <p:cNvPicPr preferRelativeResize="0"/>
          <p:nvPr/>
        </p:nvPicPr>
        <p:blipFill rotWithShape="1">
          <a:blip r:embed="rId3">
            <a:alphaModFix/>
          </a:blip>
          <a:srcRect b="0" l="0" r="9982" t="6498"/>
          <a:stretch/>
        </p:blipFill>
        <p:spPr>
          <a:xfrm>
            <a:off x="2830549" y="1263825"/>
            <a:ext cx="6177923" cy="1602500"/>
          </a:xfrm>
          <a:prstGeom prst="rect">
            <a:avLst/>
          </a:prstGeom>
          <a:noFill/>
          <a:ln>
            <a:noFill/>
          </a:ln>
        </p:spPr>
      </p:pic>
      <p:pic>
        <p:nvPicPr>
          <p:cNvPr id="64" name="Google Shape;64;p14"/>
          <p:cNvPicPr preferRelativeResize="0"/>
          <p:nvPr/>
        </p:nvPicPr>
        <p:blipFill>
          <a:blip r:embed="rId4">
            <a:alphaModFix/>
          </a:blip>
          <a:stretch>
            <a:fillRect/>
          </a:stretch>
        </p:blipFill>
        <p:spPr>
          <a:xfrm>
            <a:off x="3796950" y="3112430"/>
            <a:ext cx="5211524" cy="181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Mel Frequency Cepstral Coefficients (MFCCs)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Capture timbral/textural aspects of sound</a:t>
            </a:r>
            <a:endParaRPr/>
          </a:p>
          <a:p>
            <a:pPr indent="-342900" lvl="0" marL="457200" rtl="0" algn="l">
              <a:spcBef>
                <a:spcPts val="0"/>
              </a:spcBef>
              <a:spcAft>
                <a:spcPts val="0"/>
              </a:spcAft>
              <a:buSzPts val="1800"/>
              <a:buAutoNum type="arabicPeriod"/>
            </a:pPr>
            <a:r>
              <a:rPr lang="en"/>
              <a:t>Approximate human auditory system (advantage over spectrum)</a:t>
            </a:r>
            <a:endParaRPr/>
          </a:p>
          <a:p>
            <a:pPr indent="-342900" lvl="0" marL="457200" rtl="0" algn="l">
              <a:spcBef>
                <a:spcPts val="0"/>
              </a:spcBef>
              <a:spcAft>
                <a:spcPts val="0"/>
              </a:spcAft>
              <a:buSzPts val="1800"/>
              <a:buAutoNum type="arabicPeriod"/>
            </a:pPr>
            <a:r>
              <a:rPr lang="en"/>
              <a:t>13 to 40 coefficients (we used 13)</a:t>
            </a:r>
            <a:endParaRPr/>
          </a:p>
          <a:p>
            <a:pPr indent="-342900" lvl="0" marL="457200" rtl="0" algn="l">
              <a:spcBef>
                <a:spcPts val="0"/>
              </a:spcBef>
              <a:spcAft>
                <a:spcPts val="0"/>
              </a:spcAft>
              <a:buSzPts val="1800"/>
              <a:buAutoNum type="arabicPeriod"/>
            </a:pPr>
            <a:r>
              <a:rPr lang="en"/>
              <a:t>Calculated at each frame</a:t>
            </a:r>
            <a:endParaRPr/>
          </a:p>
        </p:txBody>
      </p:sp>
      <p:pic>
        <p:nvPicPr>
          <p:cNvPr id="71" name="Google Shape;71;p15"/>
          <p:cNvPicPr preferRelativeResize="0"/>
          <p:nvPr/>
        </p:nvPicPr>
        <p:blipFill>
          <a:blip r:embed="rId3">
            <a:alphaModFix/>
          </a:blip>
          <a:stretch>
            <a:fillRect/>
          </a:stretch>
        </p:blipFill>
        <p:spPr>
          <a:xfrm>
            <a:off x="4016825" y="2240875"/>
            <a:ext cx="4552805"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chose CNN?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0" y="1528369"/>
            <a:ext cx="9144001" cy="2086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Data</a:t>
            </a:r>
            <a:endParaRPr/>
          </a:p>
        </p:txBody>
      </p:sp>
      <p:sp>
        <p:nvSpPr>
          <p:cNvPr id="84" name="Google Shape;84;p17"/>
          <p:cNvSpPr txBox="1"/>
          <p:nvPr>
            <p:ph idx="1" type="body"/>
          </p:nvPr>
        </p:nvSpPr>
        <p:spPr>
          <a:xfrm>
            <a:off x="311700" y="1152475"/>
            <a:ext cx="8520600" cy="2711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For each audio file</a:t>
            </a:r>
            <a:endParaRPr sz="2000"/>
          </a:p>
          <a:p>
            <a:pPr indent="-355600" lvl="0" marL="914400" rtl="0" algn="l">
              <a:spcBef>
                <a:spcPts val="0"/>
              </a:spcBef>
              <a:spcAft>
                <a:spcPts val="0"/>
              </a:spcAft>
              <a:buSzPts val="2000"/>
              <a:buChar char="-"/>
            </a:pPr>
            <a:r>
              <a:rPr lang="en" sz="2000"/>
              <a:t>Create 10 segments (</a:t>
            </a:r>
            <a:r>
              <a:rPr lang="en" sz="2000"/>
              <a:t>there are overlaps between each segment)</a:t>
            </a:r>
            <a:endParaRPr sz="2000"/>
          </a:p>
          <a:p>
            <a:pPr indent="-355600" lvl="0" marL="914400" rtl="0" algn="l">
              <a:spcBef>
                <a:spcPts val="0"/>
              </a:spcBef>
              <a:spcAft>
                <a:spcPts val="0"/>
              </a:spcAft>
              <a:buSzPts val="2000"/>
              <a:buChar char="-"/>
            </a:pPr>
            <a:r>
              <a:rPr lang="en" sz="2000"/>
              <a:t>For each segment</a:t>
            </a:r>
            <a:endParaRPr sz="2000"/>
          </a:p>
          <a:p>
            <a:pPr indent="-355600" lvl="1" marL="1371600" rtl="0" algn="l">
              <a:spcBef>
                <a:spcPts val="0"/>
              </a:spcBef>
              <a:spcAft>
                <a:spcPts val="0"/>
              </a:spcAft>
              <a:buSzPts val="2000"/>
              <a:buChar char="-"/>
            </a:pPr>
            <a:r>
              <a:rPr lang="en" sz="2000"/>
              <a:t>Label their genre</a:t>
            </a:r>
            <a:endParaRPr sz="2000"/>
          </a:p>
          <a:p>
            <a:pPr indent="-355600" lvl="1" marL="1371600" rtl="0" algn="l">
              <a:spcBef>
                <a:spcPts val="0"/>
              </a:spcBef>
              <a:spcAft>
                <a:spcPts val="0"/>
              </a:spcAft>
              <a:buSzPts val="2000"/>
              <a:buChar char="-"/>
            </a:pPr>
            <a:r>
              <a:rPr lang="en" sz="2000"/>
              <a:t>Extract 13 MFCCs</a:t>
            </a:r>
            <a:endParaRPr sz="2000"/>
          </a:p>
          <a:p>
            <a:pPr indent="-355600" lvl="1" marL="1371600" rtl="0" algn="l">
              <a:spcBef>
                <a:spcPts val="0"/>
              </a:spcBef>
              <a:spcAft>
                <a:spcPts val="0"/>
              </a:spcAft>
              <a:buSzPts val="2000"/>
              <a:buChar char="-"/>
            </a:pPr>
            <a:r>
              <a:rPr lang="en" sz="2000"/>
              <a:t>Store only MFCC for segment if it has expected number of vectors</a:t>
            </a:r>
            <a:endParaRPr sz="2000"/>
          </a:p>
        </p:txBody>
      </p:sp>
      <p:sp>
        <p:nvSpPr>
          <p:cNvPr id="85" name="Google Shape;85;p17"/>
          <p:cNvSpPr txBox="1"/>
          <p:nvPr/>
        </p:nvSpPr>
        <p:spPr>
          <a:xfrm>
            <a:off x="1473000" y="4246025"/>
            <a:ext cx="619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2"/>
                </a:solidFill>
              </a:rPr>
              <a:t>X.shape  = (10000, 130, 13)   Y.shape = (10000,)</a:t>
            </a:r>
            <a:endParaRPr sz="2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Structures</a:t>
            </a:r>
            <a:endParaRPr/>
          </a:p>
        </p:txBody>
      </p:sp>
      <p:sp>
        <p:nvSpPr>
          <p:cNvPr id="91" name="Google Shape;91;p18"/>
          <p:cNvSpPr txBox="1"/>
          <p:nvPr>
            <p:ph idx="1" type="body"/>
          </p:nvPr>
        </p:nvSpPr>
        <p:spPr>
          <a:xfrm>
            <a:off x="311700" y="1152475"/>
            <a:ext cx="4046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Hidden Layers: ReLU, he_</a:t>
            </a:r>
            <a:r>
              <a:rPr lang="en"/>
              <a:t>normal</a:t>
            </a:r>
            <a:endParaRPr/>
          </a:p>
          <a:p>
            <a:pPr indent="-342900" lvl="0" marL="457200" rtl="0" algn="l">
              <a:spcBef>
                <a:spcPts val="0"/>
              </a:spcBef>
              <a:spcAft>
                <a:spcPts val="0"/>
              </a:spcAft>
              <a:buSzPts val="1800"/>
              <a:buChar char="-"/>
            </a:pPr>
            <a:r>
              <a:rPr lang="en"/>
              <a:t>Output Layer: Softmax</a:t>
            </a:r>
            <a:endParaRPr/>
          </a:p>
        </p:txBody>
      </p:sp>
      <p:pic>
        <p:nvPicPr>
          <p:cNvPr id="92" name="Google Shape;92;p18"/>
          <p:cNvPicPr preferRelativeResize="0"/>
          <p:nvPr/>
        </p:nvPicPr>
        <p:blipFill>
          <a:blip r:embed="rId3">
            <a:alphaModFix/>
          </a:blip>
          <a:stretch>
            <a:fillRect/>
          </a:stretch>
        </p:blipFill>
        <p:spPr>
          <a:xfrm>
            <a:off x="311700" y="2328702"/>
            <a:ext cx="6694674" cy="246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Structures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rotWithShape="1">
          <a:blip r:embed="rId3">
            <a:alphaModFix/>
          </a:blip>
          <a:srcRect b="7330" l="9858" r="48822" t="16310"/>
          <a:stretch/>
        </p:blipFill>
        <p:spPr>
          <a:xfrm>
            <a:off x="5089950" y="445025"/>
            <a:ext cx="3742351" cy="43226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for the test data: 0.66</a:t>
            </a:r>
            <a:endParaRPr/>
          </a:p>
        </p:txBody>
      </p:sp>
      <p:pic>
        <p:nvPicPr>
          <p:cNvPr id="106" name="Google Shape;106;p20"/>
          <p:cNvPicPr preferRelativeResize="0"/>
          <p:nvPr/>
        </p:nvPicPr>
        <p:blipFill>
          <a:blip r:embed="rId3">
            <a:alphaModFix/>
          </a:blip>
          <a:stretch>
            <a:fillRect/>
          </a:stretch>
        </p:blipFill>
        <p:spPr>
          <a:xfrm>
            <a:off x="2571750" y="1701900"/>
            <a:ext cx="4000500"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Youtube channel-Valerio Velardo - The Sound of AI: </a:t>
            </a:r>
            <a:r>
              <a:rPr lang="en">
                <a:uFill>
                  <a:noFill/>
                </a:uFill>
                <a:hlinkClick r:id="rId3"/>
              </a:rPr>
              <a:t>https://www.youtube.com/channel/UCZPFjMe1uRSirmSpznqvJfQ</a:t>
            </a:r>
            <a:endParaRPr/>
          </a:p>
          <a:p>
            <a:pPr indent="0" lvl="0" marL="0" rtl="0" algn="l">
              <a:spcBef>
                <a:spcPts val="1200"/>
              </a:spcBef>
              <a:spcAft>
                <a:spcPts val="0"/>
              </a:spcAft>
              <a:buNone/>
            </a:pPr>
            <a:r>
              <a:rPr lang="en"/>
              <a:t>  Why we choose ReLU for hidden layers: </a:t>
            </a:r>
            <a:r>
              <a:rPr lang="en">
                <a:uFill>
                  <a:noFill/>
                </a:uFill>
                <a:hlinkClick r:id="rId4"/>
              </a:rPr>
              <a:t>https://machinelearningmastery.com/choose-an-activation-function-for-deep-learning/</a:t>
            </a:r>
            <a:endParaRPr/>
          </a:p>
          <a:p>
            <a:pPr indent="0" lvl="0" marL="0" rtl="0" algn="l">
              <a:spcBef>
                <a:spcPts val="1200"/>
              </a:spcBef>
              <a:spcAft>
                <a:spcPts val="0"/>
              </a:spcAft>
              <a:buNone/>
            </a:pPr>
            <a:r>
              <a:rPr lang="en"/>
              <a:t>  Why use he_normal for ReLU: </a:t>
            </a:r>
            <a:r>
              <a:rPr lang="en">
                <a:uFill>
                  <a:noFill/>
                </a:uFill>
                <a:hlinkClick r:id="rId5"/>
              </a:rPr>
              <a:t>https://machinelearningmastery.com/weight-initialization-for-deep-learning-neural-networks/</a:t>
            </a:r>
            <a:endParaRPr sz="1200">
              <a:solidFill>
                <a:schemeClr val="hlink"/>
              </a:solidFill>
              <a:highlight>
                <a:srgbClr val="0D1117"/>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