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08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CDF10-4B71-466D-9F16-B8CE8B449013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BBCAE-8EC0-4C3C-9795-D398CCC5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961B-410B-49B6-A7EB-30FE21EECADB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C2065-2C8B-4BA1-8D30-234737D28BEC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457200"/>
            <a:ext cx="1600199" cy="7718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8339" y="1310131"/>
            <a:ext cx="3824604" cy="5193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DD55-68A4-4E5B-A4F8-F710266666E2}" type="datetime1">
              <a:rPr lang="en-US" smtClean="0"/>
              <a:t>11/10/2023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7C66-B1DC-45D0-99DE-0C45288930E8}" type="datetime1">
              <a:rPr lang="en-US" smtClean="0"/>
              <a:t>11/10/2023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E8EE-2DA0-409F-B884-CCB80286DFF4}" type="datetime1">
              <a:rPr lang="en-US" smtClean="0"/>
              <a:t>11/10/2023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29956" y="504312"/>
            <a:ext cx="1571243" cy="8009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380491"/>
            <a:ext cx="67036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505" y="1627732"/>
            <a:ext cx="8073389" cy="4920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08778" y="6922535"/>
            <a:ext cx="16395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7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CCFB-87CD-421D-B5E8-1530B3098AE3}" type="datetime1">
              <a:rPr lang="en-US" smtClean="0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57484" y="6921496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457200"/>
            <a:ext cx="1600199" cy="7718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390" rIns="0" bIns="0" rtlCol="0">
            <a:spAutoFit/>
          </a:bodyPr>
          <a:lstStyle/>
          <a:p>
            <a:pPr marL="86360" marR="508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CC"/>
                </a:solidFill>
              </a:rPr>
              <a:t>CS205</a:t>
            </a:r>
            <a:r>
              <a:rPr sz="3600" spc="-15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Object</a:t>
            </a:r>
            <a:r>
              <a:rPr sz="3600" spc="5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Oriented</a:t>
            </a:r>
            <a:r>
              <a:rPr sz="3600" spc="10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Programming</a:t>
            </a:r>
            <a:r>
              <a:rPr sz="3600" spc="10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in </a:t>
            </a:r>
            <a:r>
              <a:rPr sz="3600" spc="-885" dirty="0">
                <a:solidFill>
                  <a:srgbClr val="0000CC"/>
                </a:solidFill>
              </a:rPr>
              <a:t> </a:t>
            </a:r>
            <a:r>
              <a:rPr sz="3600" spc="-5" dirty="0">
                <a:solidFill>
                  <a:srgbClr val="0000CC"/>
                </a:solidFill>
              </a:rPr>
              <a:t>Java</a:t>
            </a:r>
            <a:endParaRPr sz="3600"/>
          </a:p>
          <a:p>
            <a:pPr marL="577215" marR="495300" algn="ctr">
              <a:lnSpc>
                <a:spcPct val="100000"/>
              </a:lnSpc>
            </a:pPr>
            <a:r>
              <a:rPr sz="3600" spc="-5" dirty="0"/>
              <a:t>Module </a:t>
            </a:r>
            <a:r>
              <a:rPr sz="3600" dirty="0"/>
              <a:t>3 - </a:t>
            </a:r>
            <a:r>
              <a:rPr sz="3600" b="1" spc="-20" dirty="0">
                <a:latin typeface="Times New Roman"/>
                <a:cs typeface="Times New Roman"/>
              </a:rPr>
              <a:t>More </a:t>
            </a:r>
            <a:r>
              <a:rPr sz="3600" b="1" spc="-10" dirty="0">
                <a:latin typeface="Times New Roman"/>
                <a:cs typeface="Times New Roman"/>
              </a:rPr>
              <a:t>features </a:t>
            </a:r>
            <a:r>
              <a:rPr sz="3600" b="1" dirty="0">
                <a:latin typeface="Times New Roman"/>
                <a:cs typeface="Times New Roman"/>
              </a:rPr>
              <a:t>of Java </a:t>
            </a:r>
            <a:r>
              <a:rPr sz="3600" b="1" spc="-88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(Part </a:t>
            </a:r>
            <a:r>
              <a:rPr sz="3600" b="1" dirty="0">
                <a:latin typeface="Times New Roman"/>
                <a:cs typeface="Times New Roman"/>
              </a:rPr>
              <a:t>1)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5208" y="6921496"/>
            <a:ext cx="155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610" y="574039"/>
            <a:ext cx="4326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latin typeface="Times New Roman"/>
                <a:cs typeface="Times New Roman"/>
              </a:rPr>
              <a:t>CLASSPATH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089151"/>
            <a:ext cx="145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454911"/>
            <a:ext cx="6849745" cy="22834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package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MyPack;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MyPack,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things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true.</a:t>
            </a:r>
            <a:endParaRPr sz="2400">
              <a:latin typeface="Times New Roman"/>
              <a:cs typeface="Times New Roman"/>
            </a:endParaRPr>
          </a:p>
          <a:p>
            <a:pPr marL="756285" marR="45085" indent="-287020">
              <a:lnSpc>
                <a:spcPct val="150000"/>
              </a:lnSpc>
              <a:spcBef>
                <a:spcPts val="70"/>
              </a:spcBef>
              <a:tabLst>
                <a:tab pos="756285" algn="l"/>
                <a:tab pos="1690370" algn="l"/>
                <a:tab pos="2282825" algn="l"/>
                <a:tab pos="3481070" algn="l"/>
                <a:tab pos="4091940" algn="l"/>
                <a:tab pos="4121150" algn="l"/>
                <a:tab pos="4636135" algn="l"/>
                <a:tab pos="5878195" algn="l"/>
                <a:tab pos="6671945" algn="l"/>
              </a:tabLst>
            </a:pPr>
            <a:r>
              <a:rPr sz="2200" spc="-5" dirty="0">
                <a:latin typeface="Arial MT"/>
                <a:cs typeface="Arial MT"/>
              </a:rPr>
              <a:t>–	</a:t>
            </a:r>
            <a:r>
              <a:rPr sz="2200" spc="-5" dirty="0">
                <a:latin typeface="Times New Roman"/>
                <a:cs typeface="Times New Roman"/>
              </a:rPr>
              <a:t>Eit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p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og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	b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10" dirty="0">
                <a:latin typeface="Times New Roman"/>
                <a:cs typeface="Times New Roman"/>
              </a:rPr>
              <a:t>ec</a:t>
            </a:r>
            <a:r>
              <a:rPr sz="2200" spc="-15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fr</a:t>
            </a:r>
            <a:r>
              <a:rPr sz="2200" spc="1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  </a:t>
            </a:r>
            <a:r>
              <a:rPr sz="2200" spc="-10" dirty="0">
                <a:latin typeface="Times New Roman"/>
                <a:cs typeface="Times New Roman"/>
              </a:rPr>
              <a:t>immediately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above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MyPack	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6208" y="1966975"/>
            <a:ext cx="10172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9444" y="2875278"/>
            <a:ext cx="10337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directory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64892" rIns="0" bIns="0" rtlCol="0">
            <a:spAutoFit/>
          </a:bodyPr>
          <a:lstStyle/>
          <a:p>
            <a:pPr marL="756285" marR="5715" indent="-287020">
              <a:lnSpc>
                <a:spcPct val="150000"/>
              </a:lnSpc>
              <a:spcBef>
                <a:spcPts val="100"/>
              </a:spcBef>
              <a:buFont typeface="Arial MT"/>
              <a:buChar char="–"/>
              <a:tabLst>
                <a:tab pos="826769" algn="l"/>
                <a:tab pos="827405" algn="l"/>
              </a:tabLst>
            </a:pPr>
            <a:r>
              <a:rPr dirty="0"/>
              <a:t>	the</a:t>
            </a:r>
            <a:r>
              <a:rPr spc="235" dirty="0"/>
              <a:t> </a:t>
            </a:r>
            <a:r>
              <a:rPr b="1" spc="-45" dirty="0">
                <a:latin typeface="Times New Roman"/>
                <a:cs typeface="Times New Roman"/>
              </a:rPr>
              <a:t>CLASSPATH</a:t>
            </a:r>
            <a:r>
              <a:rPr b="1" spc="245" dirty="0">
                <a:latin typeface="Times New Roman"/>
                <a:cs typeface="Times New Roman"/>
              </a:rPr>
              <a:t> </a:t>
            </a:r>
            <a:r>
              <a:rPr spc="-10" dirty="0"/>
              <a:t>must</a:t>
            </a:r>
            <a:r>
              <a:rPr spc="240" dirty="0"/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be</a:t>
            </a:r>
            <a:r>
              <a:rPr u="heavy" spc="2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set</a:t>
            </a:r>
            <a:r>
              <a:rPr u="heavy" spc="2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u="heavy" spc="2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include</a:t>
            </a:r>
            <a:r>
              <a:rPr u="heavy" spc="2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u="heavy" spc="2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path</a:t>
            </a:r>
            <a:r>
              <a:rPr u="heavy" spc="2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pc="-5" dirty="0"/>
              <a:t>to</a:t>
            </a:r>
            <a:r>
              <a:rPr spc="245" dirty="0"/>
              <a:t> </a:t>
            </a:r>
            <a:r>
              <a:rPr b="1" spc="-5" dirty="0">
                <a:latin typeface="Times New Roman"/>
                <a:cs typeface="Times New Roman"/>
              </a:rPr>
              <a:t>MyPack, </a:t>
            </a:r>
            <a:r>
              <a:rPr b="1" spc="-53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</a:p>
          <a:p>
            <a:pPr marL="756285" marR="5080" indent="-287020">
              <a:lnSpc>
                <a:spcPct val="150000"/>
              </a:lnSpc>
              <a:spcBef>
                <a:spcPts val="525"/>
              </a:spcBef>
              <a:buFont typeface="Arial MT"/>
              <a:buChar char="–"/>
              <a:tabLst>
                <a:tab pos="756920" algn="l"/>
                <a:tab pos="757555" algn="l"/>
              </a:tabLst>
            </a:pPr>
            <a:r>
              <a:rPr dirty="0"/>
              <a:t>the</a:t>
            </a:r>
            <a:r>
              <a:rPr spc="35" dirty="0"/>
              <a:t> </a:t>
            </a:r>
            <a:r>
              <a:rPr spc="-5" dirty="0"/>
              <a:t>-</a:t>
            </a:r>
            <a:r>
              <a:rPr b="1" spc="-5" dirty="0">
                <a:latin typeface="Times New Roman"/>
                <a:cs typeface="Times New Roman"/>
              </a:rPr>
              <a:t>classpath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option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spc="-10" dirty="0"/>
              <a:t>must</a:t>
            </a:r>
            <a:r>
              <a:rPr spc="40" dirty="0"/>
              <a:t> </a:t>
            </a:r>
            <a:r>
              <a:rPr spc="-5" dirty="0"/>
              <a:t>specify</a:t>
            </a:r>
            <a:r>
              <a:rPr spc="4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path</a:t>
            </a:r>
            <a:r>
              <a:rPr spc="40" dirty="0"/>
              <a:t> </a:t>
            </a:r>
            <a:r>
              <a:rPr spc="-5" dirty="0"/>
              <a:t>to</a:t>
            </a:r>
            <a:r>
              <a:rPr spc="35" dirty="0"/>
              <a:t> </a:t>
            </a:r>
            <a:r>
              <a:rPr spc="-5" dirty="0"/>
              <a:t>MyPack</a:t>
            </a:r>
            <a:r>
              <a:rPr spc="40" dirty="0"/>
              <a:t> </a:t>
            </a:r>
            <a:r>
              <a:rPr spc="-5" dirty="0"/>
              <a:t>when</a:t>
            </a:r>
            <a:r>
              <a:rPr spc="40" dirty="0"/>
              <a:t> </a:t>
            </a:r>
            <a:r>
              <a:rPr spc="-5" dirty="0"/>
              <a:t>the </a:t>
            </a:r>
            <a:r>
              <a:rPr spc="-535" dirty="0"/>
              <a:t> </a:t>
            </a:r>
            <a:r>
              <a:rPr spc="-5" dirty="0"/>
              <a:t>program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5" dirty="0"/>
              <a:t>run</a:t>
            </a:r>
            <a:r>
              <a:rPr spc="5" dirty="0"/>
              <a:t> </a:t>
            </a:r>
            <a:r>
              <a:rPr dirty="0"/>
              <a:t>via</a:t>
            </a:r>
            <a:r>
              <a:rPr spc="-5" dirty="0"/>
              <a:t> </a:t>
            </a:r>
            <a:r>
              <a:rPr b="1" dirty="0">
                <a:latin typeface="Times New Roman"/>
                <a:cs typeface="Times New Roman"/>
              </a:rPr>
              <a:t>java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90" dirty="0"/>
              <a:t>To</a:t>
            </a:r>
            <a:r>
              <a:rPr sz="2600" spc="-40" dirty="0"/>
              <a:t> </a:t>
            </a:r>
            <a:r>
              <a:rPr sz="2600" dirty="0"/>
              <a:t>execute</a:t>
            </a:r>
            <a:r>
              <a:rPr sz="2600" spc="-45" dirty="0"/>
              <a:t> </a:t>
            </a:r>
            <a:r>
              <a:rPr sz="2600" dirty="0"/>
              <a:t>the</a:t>
            </a:r>
            <a:r>
              <a:rPr sz="2600" spc="-30" dirty="0"/>
              <a:t> </a:t>
            </a:r>
            <a:r>
              <a:rPr sz="2600" dirty="0"/>
              <a:t>program</a:t>
            </a:r>
            <a:endParaRPr sz="2600"/>
          </a:p>
        </p:txBody>
      </p:sp>
      <p:sp>
        <p:nvSpPr>
          <p:cNvPr id="8" name="object 8"/>
          <p:cNvSpPr txBox="1"/>
          <p:nvPr/>
        </p:nvSpPr>
        <p:spPr>
          <a:xfrm>
            <a:off x="2364738" y="6767572"/>
            <a:ext cx="3337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–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java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MyPack.programname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898" y="574039"/>
            <a:ext cx="429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latin typeface="Times New Roman"/>
                <a:cs typeface="Times New Roman"/>
              </a:rPr>
              <a:t>CLASSPATH9contd.)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09419"/>
            <a:ext cx="8072120" cy="341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case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5" dirty="0">
                <a:latin typeface="Times New Roman"/>
                <a:cs typeface="Times New Roman"/>
              </a:rPr>
              <a:t>CLASSPATH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–classpath option </a:t>
            </a:r>
            <a:r>
              <a:rPr sz="2400" dirty="0">
                <a:latin typeface="Times New Roman"/>
                <a:cs typeface="Times New Roman"/>
              </a:rPr>
              <a:t>, the </a:t>
            </a:r>
            <a:r>
              <a:rPr sz="2400" spc="-5" dirty="0">
                <a:latin typeface="Times New Roman"/>
                <a:cs typeface="Times New Roman"/>
              </a:rPr>
              <a:t>class </a:t>
            </a:r>
            <a:r>
              <a:rPr sz="2400" dirty="0">
                <a:latin typeface="Times New Roman"/>
                <a:cs typeface="Times New Roman"/>
              </a:rPr>
              <a:t> path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must</a:t>
            </a:r>
            <a:r>
              <a:rPr sz="2400" i="1" spc="3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not</a:t>
            </a:r>
            <a:r>
              <a:rPr sz="2400" i="1" spc="3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include</a:t>
            </a:r>
            <a:r>
              <a:rPr sz="2400" i="1" spc="31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MyPack</a:t>
            </a:r>
            <a:r>
              <a:rPr sz="2400" i="1" spc="-5" dirty="0">
                <a:latin typeface="Times New Roman"/>
                <a:cs typeface="Times New Roman"/>
              </a:rPr>
              <a:t>,</a:t>
            </a:r>
            <a:r>
              <a:rPr sz="2400" i="1" spc="3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itself.</a:t>
            </a:r>
            <a:r>
              <a:rPr sz="2400" i="1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simply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specify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path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MyPack.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Suppose</a:t>
            </a:r>
            <a:r>
              <a:rPr sz="2400" spc="795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the     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     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   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MyPack</a:t>
            </a:r>
            <a:r>
              <a:rPr sz="2400" spc="795" dirty="0">
                <a:latin typeface="Times New Roman"/>
                <a:cs typeface="Times New Roman"/>
              </a:rPr>
              <a:t>  </a:t>
            </a:r>
            <a:r>
              <a:rPr sz="2400" spc="8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directory</a:t>
            </a:r>
            <a:r>
              <a:rPr sz="2400" spc="795" dirty="0">
                <a:latin typeface="Times New Roman"/>
                <a:cs typeface="Times New Roman"/>
              </a:rPr>
              <a:t>  </a:t>
            </a:r>
            <a:r>
              <a:rPr sz="2400" spc="8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Times New Roman"/>
                <a:cs typeface="Times New Roman"/>
              </a:rPr>
              <a:t>C:\MyPrograms\Java</a:t>
            </a:r>
            <a:r>
              <a:rPr sz="2400" spc="-5" dirty="0">
                <a:latin typeface="Times New Roman"/>
                <a:cs typeface="Times New Roman"/>
              </a:rPr>
              <a:t>\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MyPack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905"/>
              </a:spcBef>
              <a:tabLst>
                <a:tab pos="756285" algn="l"/>
              </a:tabLst>
            </a:pPr>
            <a:r>
              <a:rPr sz="2200" spc="-5" dirty="0">
                <a:latin typeface="Arial MT"/>
                <a:cs typeface="Arial MT"/>
              </a:rPr>
              <a:t>–	</a:t>
            </a:r>
            <a:r>
              <a:rPr sz="2200" spc="-5" dirty="0">
                <a:latin typeface="Times New Roman"/>
                <a:cs typeface="Times New Roman"/>
              </a:rPr>
              <a:t>Then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class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path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CC"/>
                </a:solidFill>
                <a:latin typeface="Times New Roman"/>
                <a:cs typeface="Times New Roman"/>
              </a:rPr>
              <a:t>MyPack</a:t>
            </a:r>
            <a:r>
              <a:rPr sz="22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b="1" spc="-5" dirty="0">
                <a:latin typeface="Times New Roman"/>
                <a:cs typeface="Times New Roman"/>
              </a:rPr>
              <a:t>C:\MyPrograms\Java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4" y="574039"/>
            <a:ext cx="345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Access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Protection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825243"/>
            <a:ext cx="7962900" cy="291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Addresses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four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categories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visibility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class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members:</a:t>
            </a:r>
            <a:endParaRPr sz="26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20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Subclasses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20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Non-subclasses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package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Subclasses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packages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Classes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neither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subclasses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571" y="574039"/>
            <a:ext cx="4967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Access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Protection(contd.)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887" y="1371600"/>
            <a:ext cx="8404859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571" y="345439"/>
            <a:ext cx="4967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Access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Protection(contd.)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166600"/>
            <a:ext cx="8072120" cy="58064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non-nested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levels: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default</a:t>
            </a:r>
            <a:endParaRPr sz="22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public.</a:t>
            </a:r>
            <a:endParaRPr sz="22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  <a:tab pos="1221105" algn="l"/>
                <a:tab pos="1495425" algn="l"/>
                <a:tab pos="2223770" algn="l"/>
                <a:tab pos="2566670" algn="l"/>
                <a:tab pos="3735704" algn="l"/>
                <a:tab pos="4128770" algn="l"/>
                <a:tab pos="5155565" algn="l"/>
                <a:tab pos="5462270" algn="l"/>
                <a:tab pos="5803265" algn="l"/>
                <a:tab pos="7176770" algn="l"/>
                <a:tab pos="7618730" algn="l"/>
              </a:tabLst>
            </a:pP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hen	a	</a:t>
            </a:r>
            <a:r>
              <a:rPr sz="2400" spc="-10" dirty="0">
                <a:latin typeface="Times New Roman"/>
                <a:cs typeface="Times New Roman"/>
              </a:rPr>
              <a:t>cla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d</a:t>
            </a:r>
            <a:r>
              <a:rPr sz="2400" spc="-1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ed	a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pub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c,	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	i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a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ib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	by	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{////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default</a:t>
            </a:r>
            <a:r>
              <a:rPr sz="2400" b="1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access,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accessed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09245" algn="l"/>
              </a:tabLst>
            </a:pPr>
            <a:r>
              <a:rPr sz="2400" dirty="0">
                <a:latin typeface="Times New Roman"/>
                <a:cs typeface="Times New Roman"/>
              </a:rPr>
              <a:t>{	}</a:t>
            </a:r>
            <a:endParaRPr sz="240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27355" algn="l"/>
              </a:tabLst>
            </a:pPr>
            <a:r>
              <a:rPr dirty="0"/>
              <a:t>	</a:t>
            </a:r>
            <a:r>
              <a:rPr sz="2400" spc="-1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declared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file,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586" y="574039"/>
            <a:ext cx="394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Importing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Packages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168399"/>
            <a:ext cx="8072120" cy="20008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we want to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classes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packages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they   </a:t>
            </a:r>
            <a:r>
              <a:rPr sz="2400" spc="-5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 be </a:t>
            </a:r>
            <a:r>
              <a:rPr sz="2400" i="1" spc="-5" dirty="0">
                <a:latin typeface="Times New Roman"/>
                <a:cs typeface="Times New Roman"/>
              </a:rPr>
              <a:t>fully qualified with their package name </a:t>
            </a:r>
            <a:r>
              <a:rPr sz="2400" i="1" spc="-10" dirty="0">
                <a:latin typeface="Times New Roman"/>
                <a:cs typeface="Times New Roman"/>
              </a:rPr>
              <a:t>or </a:t>
            </a:r>
            <a:r>
              <a:rPr sz="2400" i="1" spc="-5" dirty="0">
                <a:latin typeface="Times New Roman"/>
                <a:cs typeface="Times New Roman"/>
              </a:rPr>
              <a:t>names</a:t>
            </a:r>
            <a:r>
              <a:rPr sz="2400" spc="-5" dirty="0">
                <a:latin typeface="Times New Roman"/>
                <a:cs typeface="Times New Roman"/>
              </a:rPr>
              <a:t>,. </a:t>
            </a:r>
            <a:r>
              <a:rPr sz="2400" dirty="0">
                <a:latin typeface="Times New Roman"/>
                <a:cs typeface="Times New Roman"/>
              </a:rPr>
              <a:t>It is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difficult </a:t>
            </a:r>
            <a:r>
              <a:rPr sz="2400" dirty="0">
                <a:latin typeface="Times New Roman"/>
                <a:cs typeface="Times New Roman"/>
              </a:rPr>
              <a:t>to type in the </a:t>
            </a:r>
            <a:r>
              <a:rPr sz="2400" spc="-5" dirty="0">
                <a:latin typeface="Times New Roman"/>
                <a:cs typeface="Times New Roman"/>
              </a:rPr>
              <a:t>long dot-separated package path </a:t>
            </a:r>
            <a:r>
              <a:rPr sz="2400" spc="-10" dirty="0">
                <a:latin typeface="Times New Roman"/>
                <a:cs typeface="Times New Roman"/>
              </a:rPr>
              <a:t>name </a:t>
            </a:r>
            <a:r>
              <a:rPr sz="2400" spc="-5" dirty="0">
                <a:latin typeface="Times New Roman"/>
                <a:cs typeface="Times New Roman"/>
              </a:rPr>
              <a:t> 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want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39" y="3213606"/>
            <a:ext cx="633666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5194" algn="l"/>
                <a:tab pos="2097405" algn="l"/>
                <a:tab pos="3005455" algn="l"/>
                <a:tab pos="4765675" algn="l"/>
                <a:tab pos="5315585" algn="l"/>
                <a:tab pos="5931535" algn="l"/>
              </a:tabLst>
            </a:pPr>
            <a:r>
              <a:rPr sz="2300" dirty="0">
                <a:latin typeface="Arial MT"/>
                <a:cs typeface="Arial MT"/>
              </a:rPr>
              <a:t>– </a:t>
            </a:r>
            <a:r>
              <a:rPr sz="2300" spc="-305" dirty="0">
                <a:latin typeface="Arial MT"/>
                <a:cs typeface="Arial MT"/>
              </a:rPr>
              <a:t> </a:t>
            </a:r>
            <a:r>
              <a:rPr sz="2300" b="1" spc="-40" dirty="0">
                <a:latin typeface="Times New Roman"/>
                <a:cs typeface="Times New Roman"/>
              </a:rPr>
              <a:t>T</a:t>
            </a:r>
            <a:r>
              <a:rPr sz="2300" b="1" dirty="0">
                <a:latin typeface="Times New Roman"/>
                <a:cs typeface="Times New Roman"/>
              </a:rPr>
              <a:t>O	S</a:t>
            </a:r>
            <a:r>
              <a:rPr sz="2300" b="1" spc="-5" dirty="0">
                <a:latin typeface="Times New Roman"/>
                <a:cs typeface="Times New Roman"/>
              </a:rPr>
              <a:t>O</a:t>
            </a:r>
            <a:r>
              <a:rPr sz="2300" b="1" spc="-220" dirty="0">
                <a:latin typeface="Times New Roman"/>
                <a:cs typeface="Times New Roman"/>
              </a:rPr>
              <a:t>L</a:t>
            </a:r>
            <a:r>
              <a:rPr sz="2300" b="1" spc="-10" dirty="0">
                <a:latin typeface="Times New Roman"/>
                <a:cs typeface="Times New Roman"/>
              </a:rPr>
              <a:t>V</a:t>
            </a:r>
            <a:r>
              <a:rPr sz="2300" b="1" dirty="0">
                <a:latin typeface="Times New Roman"/>
                <a:cs typeface="Times New Roman"/>
              </a:rPr>
              <a:t>E	</a:t>
            </a:r>
            <a:r>
              <a:rPr sz="2300" b="1" spc="-5" dirty="0">
                <a:latin typeface="Times New Roman"/>
                <a:cs typeface="Times New Roman"/>
              </a:rPr>
              <a:t>TH</a:t>
            </a:r>
            <a:r>
              <a:rPr sz="2300" b="1" dirty="0">
                <a:latin typeface="Times New Roman"/>
                <a:cs typeface="Times New Roman"/>
              </a:rPr>
              <a:t>IS	</a:t>
            </a:r>
            <a:r>
              <a:rPr sz="2300" b="1" spc="-5" dirty="0">
                <a:latin typeface="Times New Roman"/>
                <a:cs typeface="Times New Roman"/>
              </a:rPr>
              <a:t>P</a:t>
            </a:r>
            <a:r>
              <a:rPr sz="2300" b="1" dirty="0">
                <a:latin typeface="Times New Roman"/>
                <a:cs typeface="Times New Roman"/>
              </a:rPr>
              <a:t>R</a:t>
            </a:r>
            <a:r>
              <a:rPr sz="2300" b="1" spc="-5" dirty="0">
                <a:latin typeface="Times New Roman"/>
                <a:cs typeface="Times New Roman"/>
              </a:rPr>
              <a:t>OBLEM</a:t>
            </a:r>
            <a:r>
              <a:rPr sz="2300" dirty="0">
                <a:latin typeface="Times New Roman"/>
                <a:cs typeface="Times New Roman"/>
              </a:rPr>
              <a:t>,	we	</a:t>
            </a:r>
            <a:r>
              <a:rPr sz="2300" spc="5" dirty="0">
                <a:latin typeface="Times New Roman"/>
                <a:cs typeface="Times New Roman"/>
              </a:rPr>
              <a:t>c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dirty="0">
                <a:latin typeface="Times New Roman"/>
                <a:cs typeface="Times New Roman"/>
              </a:rPr>
              <a:t>n	</a:t>
            </a:r>
            <a:r>
              <a:rPr sz="2300" spc="10" dirty="0">
                <a:latin typeface="Times New Roman"/>
                <a:cs typeface="Times New Roman"/>
              </a:rPr>
              <a:t>u</a:t>
            </a:r>
            <a:r>
              <a:rPr sz="2300" dirty="0">
                <a:latin typeface="Times New Roman"/>
                <a:cs typeface="Times New Roman"/>
              </a:rPr>
              <a:t>se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6851" y="3564126"/>
            <a:ext cx="632904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8430" algn="l"/>
                <a:tab pos="2065020" algn="l"/>
                <a:tab pos="3126105" algn="l"/>
                <a:tab pos="4448810" algn="l"/>
                <a:tab pos="5268595" algn="l"/>
                <a:tab pos="5698490" algn="l"/>
              </a:tabLst>
            </a:pP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spc="-5" dirty="0">
                <a:latin typeface="Times New Roman"/>
                <a:cs typeface="Times New Roman"/>
              </a:rPr>
              <a:t>tat</a:t>
            </a:r>
            <a:r>
              <a:rPr sz="2300" spc="5" dirty="0">
                <a:latin typeface="Times New Roman"/>
                <a:cs typeface="Times New Roman"/>
              </a:rPr>
              <a:t>e</a:t>
            </a:r>
            <a:r>
              <a:rPr sz="2300" spc="-20" dirty="0">
                <a:latin typeface="Times New Roman"/>
                <a:cs typeface="Times New Roman"/>
              </a:rPr>
              <a:t>m</a:t>
            </a:r>
            <a:r>
              <a:rPr sz="2300" spc="-5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Times New Roman"/>
                <a:cs typeface="Times New Roman"/>
              </a:rPr>
              <a:t>n</a:t>
            </a:r>
            <a:r>
              <a:rPr sz="2300" spc="-5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.	</a:t>
            </a:r>
            <a:r>
              <a:rPr sz="2300" spc="-5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he	</a:t>
            </a:r>
            <a:r>
              <a:rPr sz="2300" b="1" spc="-5" dirty="0">
                <a:latin typeface="Times New Roman"/>
                <a:cs typeface="Times New Roman"/>
              </a:rPr>
              <a:t>i</a:t>
            </a:r>
            <a:r>
              <a:rPr sz="2300" b="1" dirty="0">
                <a:latin typeface="Times New Roman"/>
                <a:cs typeface="Times New Roman"/>
              </a:rPr>
              <a:t>mpo</a:t>
            </a:r>
            <a:r>
              <a:rPr sz="2300" b="1" spc="-15" dirty="0">
                <a:latin typeface="Times New Roman"/>
                <a:cs typeface="Times New Roman"/>
              </a:rPr>
              <a:t>r</a:t>
            </a:r>
            <a:r>
              <a:rPr sz="2300" b="1" dirty="0">
                <a:latin typeface="Times New Roman"/>
                <a:cs typeface="Times New Roman"/>
              </a:rPr>
              <a:t>t	</a:t>
            </a: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spc="-5" dirty="0">
                <a:latin typeface="Times New Roman"/>
                <a:cs typeface="Times New Roman"/>
              </a:rPr>
              <a:t>tat</a:t>
            </a:r>
            <a:r>
              <a:rPr sz="2300" spc="5" dirty="0">
                <a:latin typeface="Times New Roman"/>
                <a:cs typeface="Times New Roman"/>
              </a:rPr>
              <a:t>e</a:t>
            </a:r>
            <a:r>
              <a:rPr sz="2300" spc="-20" dirty="0">
                <a:latin typeface="Times New Roman"/>
                <a:cs typeface="Times New Roman"/>
              </a:rPr>
              <a:t>m</a:t>
            </a:r>
            <a:r>
              <a:rPr sz="2300" spc="-5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Times New Roman"/>
                <a:cs typeface="Times New Roman"/>
              </a:rPr>
              <a:t>nt	h</a:t>
            </a:r>
            <a:r>
              <a:rPr sz="2300" spc="-5" dirty="0">
                <a:latin typeface="Times New Roman"/>
                <a:cs typeface="Times New Roman"/>
              </a:rPr>
              <a:t>el</a:t>
            </a:r>
            <a:r>
              <a:rPr sz="2300" dirty="0">
                <a:latin typeface="Times New Roman"/>
                <a:cs typeface="Times New Roman"/>
              </a:rPr>
              <a:t>ps	</a:t>
            </a:r>
            <a:r>
              <a:rPr sz="2300" spc="-5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o	br</a:t>
            </a:r>
            <a:r>
              <a:rPr sz="2300" spc="-5" dirty="0">
                <a:latin typeface="Times New Roman"/>
                <a:cs typeface="Times New Roman"/>
              </a:rPr>
              <a:t>i</a:t>
            </a:r>
            <a:r>
              <a:rPr sz="2300" dirty="0">
                <a:latin typeface="Times New Roman"/>
                <a:cs typeface="Times New Roman"/>
              </a:rPr>
              <a:t>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8796" y="3213606"/>
            <a:ext cx="88646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latin typeface="Times New Roman"/>
                <a:cs typeface="Times New Roman"/>
              </a:rPr>
              <a:t>i</a:t>
            </a:r>
            <a:r>
              <a:rPr sz="2300" b="1" dirty="0">
                <a:latin typeface="Times New Roman"/>
                <a:cs typeface="Times New Roman"/>
              </a:rPr>
              <a:t>mpo</a:t>
            </a:r>
            <a:r>
              <a:rPr sz="2300" b="1" spc="-5" dirty="0">
                <a:latin typeface="Times New Roman"/>
                <a:cs typeface="Times New Roman"/>
              </a:rPr>
              <a:t>r</a:t>
            </a:r>
            <a:r>
              <a:rPr sz="2300" b="1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300" spc="-5" dirty="0">
                <a:latin typeface="Times New Roman"/>
                <a:cs typeface="Times New Roman"/>
              </a:rPr>
              <a:t>certain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139" y="3914646"/>
            <a:ext cx="8072120" cy="282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Times New Roman"/>
                <a:cs typeface="Times New Roman"/>
              </a:rPr>
              <a:t>classes,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or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entire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packages,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into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visibility.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package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library,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import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keyword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  <a:tab pos="42246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import</a:t>
            </a:r>
            <a:r>
              <a:rPr sz="2400" b="1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statements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written	</a:t>
            </a:r>
            <a:r>
              <a:rPr sz="2400" b="1" spc="-5" dirty="0">
                <a:latin typeface="Times New Roman"/>
                <a:cs typeface="Times New Roman"/>
              </a:rPr>
              <a:t>after</a:t>
            </a:r>
            <a:r>
              <a:rPr sz="2400" b="1" spc="315" dirty="0"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</a:t>
            </a:r>
            <a:r>
              <a:rPr sz="2400" u="heavy" spc="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package</a:t>
            </a:r>
            <a:r>
              <a:rPr sz="2400" u="heavy" spc="3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statement(if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exists)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before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683" y="574039"/>
            <a:ext cx="546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Importing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Packages(contd.)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435099"/>
            <a:ext cx="8529320" cy="209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General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import statement: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014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import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pkg1[.pkg2].(classname|*);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5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2200" spc="-5" dirty="0">
                <a:latin typeface="Arial MT"/>
                <a:cs typeface="Arial MT"/>
              </a:rPr>
              <a:t>–	</a:t>
            </a:r>
            <a:r>
              <a:rPr sz="2200" spc="-5" dirty="0">
                <a:latin typeface="Times New Roman"/>
                <a:cs typeface="Times New Roman"/>
              </a:rPr>
              <a:t>Here,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pkg1</a:t>
            </a:r>
            <a:r>
              <a:rPr sz="2200" i="1" spc="9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is</a:t>
            </a:r>
            <a:r>
              <a:rPr sz="2200" i="1" spc="7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the</a:t>
            </a:r>
            <a:r>
              <a:rPr sz="2200" i="1" spc="8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name</a:t>
            </a:r>
            <a:r>
              <a:rPr sz="2200" i="1" spc="7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of</a:t>
            </a:r>
            <a:r>
              <a:rPr sz="2200" i="1" spc="7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</a:t>
            </a:r>
            <a:r>
              <a:rPr sz="2200" i="1" spc="9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top-level</a:t>
            </a:r>
            <a:r>
              <a:rPr sz="2200" i="1" spc="8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package,</a:t>
            </a:r>
            <a:r>
              <a:rPr sz="2200" i="1" spc="8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and</a:t>
            </a:r>
            <a:r>
              <a:rPr sz="2200" i="1" spc="8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pkg2</a:t>
            </a:r>
            <a:r>
              <a:rPr sz="2200" i="1" spc="9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is</a:t>
            </a:r>
            <a:r>
              <a:rPr sz="2200" i="1" spc="8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the</a:t>
            </a:r>
            <a:r>
              <a:rPr sz="2200" i="1" spc="8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name </a:t>
            </a:r>
            <a:r>
              <a:rPr sz="2200" i="1" spc="-53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of</a:t>
            </a:r>
            <a:r>
              <a:rPr sz="2200" i="1" spc="7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</a:t>
            </a:r>
            <a:r>
              <a:rPr sz="2200" i="1" spc="8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Times New Roman"/>
                <a:cs typeface="Times New Roman"/>
              </a:rPr>
              <a:t>subordinate</a:t>
            </a:r>
            <a:r>
              <a:rPr sz="2200" i="1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package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inside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package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pkg1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separated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269738"/>
            <a:ext cx="1584325" cy="100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E.g.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200" spc="-5" dirty="0">
                <a:latin typeface="Times New Roman"/>
                <a:cs typeface="Times New Roman"/>
              </a:rPr>
              <a:t>import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pack1;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9618" y="4914389"/>
            <a:ext cx="3143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Times New Roman"/>
                <a:cs typeface="Times New Roman"/>
              </a:rPr>
              <a:t>//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import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the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package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pack1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484366"/>
            <a:ext cx="8105775" cy="93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56485" algn="l"/>
              </a:tabLst>
            </a:pPr>
            <a:r>
              <a:rPr sz="2200" spc="-5" dirty="0">
                <a:latin typeface="Times New Roman"/>
                <a:cs typeface="Times New Roman"/>
              </a:rPr>
              <a:t>import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java.io.*;	</a:t>
            </a:r>
            <a:r>
              <a:rPr sz="2200" i="1" spc="-5" dirty="0">
                <a:latin typeface="Times New Roman"/>
                <a:cs typeface="Times New Roman"/>
              </a:rPr>
              <a:t>//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import</a:t>
            </a:r>
            <a:r>
              <a:rPr sz="2200" i="1" dirty="0">
                <a:latin typeface="Times New Roman"/>
                <a:cs typeface="Times New Roman"/>
              </a:rPr>
              <a:t> all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the</a:t>
            </a:r>
            <a:r>
              <a:rPr sz="2200" i="1" spc="-5" dirty="0">
                <a:latin typeface="Times New Roman"/>
                <a:cs typeface="Times New Roman"/>
              </a:rPr>
              <a:t> classes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from</a:t>
            </a:r>
            <a:r>
              <a:rPr sz="2200" i="1" dirty="0">
                <a:latin typeface="Times New Roman"/>
                <a:cs typeface="Times New Roman"/>
              </a:rPr>
              <a:t> the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package java.io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549525" algn="l"/>
              </a:tabLst>
            </a:pPr>
            <a:r>
              <a:rPr sz="2200" spc="-5" dirty="0">
                <a:latin typeface="Times New Roman"/>
                <a:cs typeface="Times New Roman"/>
              </a:rPr>
              <a:t>import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java.util.Date;	</a:t>
            </a:r>
            <a:r>
              <a:rPr sz="2200" i="1" spc="-5" dirty="0">
                <a:latin typeface="Times New Roman"/>
                <a:cs typeface="Times New Roman"/>
              </a:rPr>
              <a:t>//import </a:t>
            </a:r>
            <a:r>
              <a:rPr sz="2200" i="1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Date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class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from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package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java.util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683" y="574039"/>
            <a:ext cx="546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Importing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Packages(contd.)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620417"/>
            <a:ext cx="8073390" cy="403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62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960119" algn="l"/>
                <a:tab pos="1408430" algn="l"/>
                <a:tab pos="1993264" algn="l"/>
                <a:tab pos="3349625" algn="l"/>
                <a:tab pos="4131945" algn="l"/>
                <a:tab pos="5267325" algn="l"/>
                <a:tab pos="6641465" algn="l"/>
                <a:tab pos="7425055" algn="l"/>
              </a:tabLst>
            </a:pP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	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st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rd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se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ud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ith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a  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stored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package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called </a:t>
            </a:r>
            <a:r>
              <a:rPr sz="2800" b="1" dirty="0">
                <a:latin typeface="Times New Roman"/>
                <a:cs typeface="Times New Roman"/>
              </a:rPr>
              <a:t>java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basic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stored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package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inside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package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java.lang</a:t>
            </a:r>
            <a:endParaRPr sz="2800">
              <a:latin typeface="Times New Roman"/>
              <a:cs typeface="Times New Roman"/>
            </a:endParaRPr>
          </a:p>
          <a:p>
            <a:pPr marL="756285" marR="7620" indent="-287020">
              <a:lnSpc>
                <a:spcPct val="150000"/>
              </a:lnSpc>
              <a:spcBef>
                <a:spcPts val="675"/>
              </a:spcBef>
              <a:tabLst>
                <a:tab pos="1126490" algn="l"/>
                <a:tab pos="1536065" algn="l"/>
                <a:tab pos="3089275" algn="l"/>
                <a:tab pos="4543425" algn="l"/>
                <a:tab pos="5071745" algn="l"/>
                <a:tab pos="5676900" algn="l"/>
                <a:tab pos="7112634" algn="l"/>
                <a:tab pos="7702550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ic</a:t>
            </a:r>
            <a:r>
              <a:rPr sz="2800" spc="-5" dirty="0">
                <a:latin typeface="Times New Roman"/>
                <a:cs typeface="Times New Roman"/>
              </a:rPr>
              <a:t>itly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rt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b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10" dirty="0">
                <a:latin typeface="Times New Roman"/>
                <a:cs typeface="Times New Roman"/>
              </a:rPr>
              <a:t>o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il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ll  programs.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683" y="574039"/>
            <a:ext cx="546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Importing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Packages(contd.)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618588"/>
            <a:ext cx="6261100" cy="4305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Using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mport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statement: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import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Times New Roman"/>
                <a:cs typeface="Times New Roman"/>
              </a:rPr>
              <a:t>java.util</a:t>
            </a:r>
            <a:r>
              <a:rPr sz="2600" spc="-5" dirty="0">
                <a:latin typeface="Times New Roman"/>
                <a:cs typeface="Times New Roman"/>
              </a:rPr>
              <a:t>.*;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Times New Roman"/>
                <a:cs typeface="Times New Roman"/>
              </a:rPr>
              <a:t>class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MyDate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extends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Date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Times New Roman"/>
                <a:cs typeface="Times New Roman"/>
              </a:rPr>
              <a:t>//statements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, </a:t>
            </a:r>
            <a:r>
              <a:rPr sz="2600" spc="-5" dirty="0">
                <a:latin typeface="Times New Roman"/>
                <a:cs typeface="Times New Roman"/>
              </a:rPr>
              <a:t>methods,variables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Times New Roman"/>
                <a:cs typeface="Times New Roman"/>
              </a:rPr>
              <a:t>Without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import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statement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looks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like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this: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class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MyDate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extends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java.util.</a:t>
            </a:r>
            <a:r>
              <a:rPr sz="2600" spc="-5" dirty="0">
                <a:latin typeface="Times New Roman"/>
                <a:cs typeface="Times New Roman"/>
              </a:rPr>
              <a:t>Date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Without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import </a:t>
            </a:r>
            <a:r>
              <a:rPr spc="-5" dirty="0"/>
              <a:t>statement- we </a:t>
            </a:r>
            <a:r>
              <a:rPr dirty="0"/>
              <a:t>have to use class </a:t>
            </a:r>
            <a:r>
              <a:rPr spc="-585" dirty="0"/>
              <a:t> </a:t>
            </a:r>
            <a:r>
              <a:rPr spc="-5" dirty="0"/>
              <a:t>from </a:t>
            </a:r>
            <a:r>
              <a:rPr dirty="0"/>
              <a:t>other package as </a:t>
            </a:r>
            <a:r>
              <a:rPr spc="-5" dirty="0"/>
              <a:t>packagename.classname (fully </a:t>
            </a:r>
            <a:r>
              <a:rPr dirty="0"/>
              <a:t> </a:t>
            </a:r>
            <a:r>
              <a:rPr spc="-5" dirty="0"/>
              <a:t>quantified)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539" y="1508251"/>
            <a:ext cx="4013835" cy="522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807210">
              <a:lnSpc>
                <a:spcPct val="121200"/>
              </a:lnSpc>
              <a:spcBef>
                <a:spcPts val="75"/>
              </a:spcBef>
            </a:pPr>
            <a:r>
              <a:rPr sz="2400" b="1" spc="-10" dirty="0">
                <a:latin typeface="Calibri"/>
                <a:cs typeface="Calibri"/>
              </a:rPr>
              <a:t>//Program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A.java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ackage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pack1</a:t>
            </a:r>
            <a:r>
              <a:rPr sz="2400" dirty="0">
                <a:latin typeface="Times New Roman"/>
                <a:cs typeface="Times New Roman"/>
              </a:rPr>
              <a:t>;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public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79645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a=100;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public</a:t>
            </a:r>
            <a:r>
              <a:rPr sz="24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c=20;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Times New Roman"/>
                <a:cs typeface="Times New Roman"/>
              </a:rPr>
              <a:t>protected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d=50;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public</a:t>
            </a:r>
            <a:r>
              <a:rPr sz="24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msg()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Times New Roman"/>
                <a:cs typeface="Times New Roman"/>
              </a:rPr>
              <a:t>System.out.println("</a:t>
            </a:r>
            <a:r>
              <a:rPr sz="2000" spc="-5" dirty="0">
                <a:latin typeface="Times New Roman"/>
                <a:cs typeface="Times New Roman"/>
              </a:rPr>
              <a:t>Base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Hello</a:t>
            </a:r>
            <a:r>
              <a:rPr sz="1800" spc="-5" dirty="0">
                <a:latin typeface="Times New Roman"/>
                <a:cs typeface="Times New Roman"/>
              </a:rPr>
              <a:t>");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0704" y="3886199"/>
            <a:ext cx="13970" cy="3429000"/>
          </a:xfrm>
          <a:custGeom>
            <a:avLst/>
            <a:gdLst/>
            <a:ahLst/>
            <a:cxnLst/>
            <a:rect l="l" t="t" r="r" b="b"/>
            <a:pathLst>
              <a:path w="13970" h="3429000">
                <a:moveTo>
                  <a:pt x="13716" y="3428999"/>
                </a:moveTo>
                <a:lnTo>
                  <a:pt x="13716" y="0"/>
                </a:lnTo>
                <a:lnTo>
                  <a:pt x="0" y="0"/>
                </a:lnTo>
                <a:lnTo>
                  <a:pt x="0" y="3428999"/>
                </a:lnTo>
                <a:lnTo>
                  <a:pt x="13716" y="34289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55537" y="1322003"/>
            <a:ext cx="4531360" cy="55137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255520" algn="just">
              <a:lnSpc>
                <a:spcPct val="120200"/>
              </a:lnSpc>
              <a:spcBef>
                <a:spcPts val="85"/>
              </a:spcBef>
            </a:pPr>
            <a:r>
              <a:rPr sz="2400" b="1" spc="-10" dirty="0">
                <a:latin typeface="Times New Roman"/>
                <a:cs typeface="Times New Roman"/>
              </a:rPr>
              <a:t>//Program </a:t>
            </a:r>
            <a:r>
              <a:rPr sz="2400" b="1" spc="-5" dirty="0">
                <a:latin typeface="Times New Roman"/>
                <a:cs typeface="Times New Roman"/>
              </a:rPr>
              <a:t>B.java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package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6933B"/>
                </a:solidFill>
                <a:latin typeface="Times New Roman"/>
                <a:cs typeface="Times New Roman"/>
              </a:rPr>
              <a:t>pack2</a:t>
            </a:r>
            <a:r>
              <a:rPr sz="2800" spc="-5" dirty="0">
                <a:latin typeface="Times New Roman"/>
                <a:cs typeface="Times New Roman"/>
              </a:rPr>
              <a:t>;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54965" marR="279400" indent="74295">
              <a:lnSpc>
                <a:spcPct val="100000"/>
              </a:lnSpc>
            </a:pP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pack1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b="1" spc="-5" dirty="0">
                <a:solidFill>
                  <a:srgbClr val="F79645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obj = new 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pack1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b="1" spc="-5" dirty="0">
                <a:solidFill>
                  <a:srgbClr val="F7964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();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obj.msg();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System.out.println(“c="+obj.c);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//System.out.println("d="+obj.d);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//</a:t>
            </a:r>
            <a:r>
              <a:rPr sz="2200" i="1" spc="-20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4E6127"/>
                </a:solidFill>
                <a:latin typeface="Times New Roman"/>
                <a:cs typeface="Times New Roman"/>
              </a:rPr>
              <a:t>cannot</a:t>
            </a:r>
            <a:r>
              <a:rPr sz="2200" i="1" spc="-20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access</a:t>
            </a:r>
            <a:r>
              <a:rPr sz="2200" i="1" spc="-15" dirty="0">
                <a:solidFill>
                  <a:srgbClr val="4E6127"/>
                </a:solidFill>
                <a:latin typeface="Times New Roman"/>
                <a:cs typeface="Times New Roman"/>
              </a:rPr>
              <a:t> protected </a:t>
            </a:r>
            <a:r>
              <a:rPr sz="2200" i="1" dirty="0">
                <a:solidFill>
                  <a:srgbClr val="4E6127"/>
                </a:solidFill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10" dirty="0">
                <a:solidFill>
                  <a:srgbClr val="4E6127"/>
                </a:solidFill>
                <a:latin typeface="Times New Roman"/>
                <a:cs typeface="Times New Roman"/>
              </a:rPr>
              <a:t>//different</a:t>
            </a:r>
            <a:r>
              <a:rPr sz="2200" i="1" spc="-20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package</a:t>
            </a:r>
            <a:r>
              <a:rPr sz="2200" i="1" spc="-2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i.e.</a:t>
            </a:r>
            <a:r>
              <a:rPr sz="2200" i="1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pack1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95"/>
              </a:spcBef>
            </a:pP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//System.out.println("a="+obj.a);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/</a:t>
            </a:r>
            <a:r>
              <a:rPr sz="2200" i="1" spc="-1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4E6127"/>
                </a:solidFill>
                <a:latin typeface="Times New Roman"/>
                <a:cs typeface="Times New Roman"/>
              </a:rPr>
              <a:t>/cannot</a:t>
            </a:r>
            <a:r>
              <a:rPr sz="2200" i="1" spc="-1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access</a:t>
            </a:r>
            <a:r>
              <a:rPr sz="2200" i="1" spc="-10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private</a:t>
            </a:r>
            <a:r>
              <a:rPr sz="2200" i="1" spc="-1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4E6127"/>
                </a:solidFill>
                <a:latin typeface="Times New Roman"/>
                <a:cs typeface="Times New Roman"/>
              </a:rPr>
              <a:t>of</a:t>
            </a: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 other</a:t>
            </a:r>
            <a:r>
              <a:rPr sz="2200" i="1" spc="-20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class</a:t>
            </a:r>
            <a:endParaRPr sz="220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5537" y="6883396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40084" y="701903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0134" y="574039"/>
            <a:ext cx="1278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40" dirty="0">
                <a:latin typeface="Times New Roman"/>
                <a:cs typeface="Times New Roman"/>
              </a:rPr>
              <a:t>T</a:t>
            </a:r>
            <a:r>
              <a:rPr sz="3600" b="1" spc="-5" dirty="0">
                <a:latin typeface="Times New Roman"/>
                <a:cs typeface="Times New Roman"/>
              </a:rPr>
              <a:t>opics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39" y="2395727"/>
            <a:ext cx="196595" cy="1874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9" y="3012948"/>
            <a:ext cx="196595" cy="192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0239" y="3634740"/>
            <a:ext cx="196595" cy="1920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7200" y="3886199"/>
            <a:ext cx="9144000" cy="3429000"/>
            <a:chOff x="457200" y="3886199"/>
            <a:chExt cx="9144000" cy="3429000"/>
          </a:xfrm>
        </p:grpSpPr>
        <p:sp>
          <p:nvSpPr>
            <p:cNvPr id="7" name="object 7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0239" y="4261103"/>
              <a:ext cx="196595" cy="1874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0239" y="4878323"/>
              <a:ext cx="196595" cy="1920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94663" y="1489542"/>
            <a:ext cx="3850640" cy="3674745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Introduction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477520">
              <a:lnSpc>
                <a:spcPct val="100000"/>
              </a:lnSpc>
              <a:spcBef>
                <a:spcPts val="1505"/>
              </a:spcBef>
              <a:tabLst>
                <a:tab pos="737870" algn="l"/>
              </a:tabLst>
            </a:pPr>
            <a:r>
              <a:rPr sz="2400" b="1" u="heavy" dirty="0">
                <a:solidFill>
                  <a:srgbClr val="0000CC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Packages</a:t>
            </a:r>
            <a:r>
              <a:rPr sz="2400" b="1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Interfaces:</a:t>
            </a:r>
            <a:endParaRPr sz="2400">
              <a:latin typeface="Times New Roman"/>
              <a:cs typeface="Times New Roman"/>
            </a:endParaRPr>
          </a:p>
          <a:p>
            <a:pPr marL="934719">
              <a:lnSpc>
                <a:spcPct val="100000"/>
              </a:lnSpc>
              <a:spcBef>
                <a:spcPts val="2014"/>
              </a:spcBef>
              <a:tabLst>
                <a:tab pos="1155065" algn="l"/>
              </a:tabLst>
            </a:pPr>
            <a:r>
              <a:rPr sz="2400" u="heavy" dirty="0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5" dirty="0">
                <a:latin typeface="Times New Roman"/>
                <a:cs typeface="Times New Roman"/>
              </a:rPr>
              <a:t>Defining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Package,</a:t>
            </a:r>
            <a:endParaRPr sz="2400">
              <a:latin typeface="Times New Roman"/>
              <a:cs typeface="Times New Roman"/>
            </a:endParaRPr>
          </a:p>
          <a:p>
            <a:pPr marL="934719">
              <a:lnSpc>
                <a:spcPct val="100000"/>
              </a:lnSpc>
              <a:spcBef>
                <a:spcPts val="2020"/>
              </a:spcBef>
              <a:tabLst>
                <a:tab pos="1155065" algn="l"/>
              </a:tabLst>
            </a:pPr>
            <a:r>
              <a:rPr sz="2400" u="heavy" dirty="0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55" dirty="0">
                <a:latin typeface="Times New Roman"/>
                <a:cs typeface="Times New Roman"/>
              </a:rPr>
              <a:t>CLASSPATH,</a:t>
            </a:r>
            <a:endParaRPr sz="2400">
              <a:latin typeface="Times New Roman"/>
              <a:cs typeface="Times New Roman"/>
            </a:endParaRPr>
          </a:p>
          <a:p>
            <a:pPr marL="934719">
              <a:lnSpc>
                <a:spcPct val="100000"/>
              </a:lnSpc>
              <a:spcBef>
                <a:spcPts val="2014"/>
              </a:spcBef>
              <a:tabLst>
                <a:tab pos="1155065" algn="l"/>
              </a:tabLst>
            </a:pPr>
            <a:r>
              <a:rPr sz="2400" u="heavy" dirty="0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5" dirty="0">
                <a:latin typeface="Times New Roman"/>
                <a:cs typeface="Times New Roman"/>
              </a:rPr>
              <a:t>AccessProtection</a:t>
            </a:r>
            <a:endParaRPr sz="2400">
              <a:latin typeface="Times New Roman"/>
              <a:cs typeface="Times New Roman"/>
            </a:endParaRPr>
          </a:p>
          <a:p>
            <a:pPr marL="934719">
              <a:lnSpc>
                <a:spcPct val="100000"/>
              </a:lnSpc>
              <a:spcBef>
                <a:spcPts val="2014"/>
              </a:spcBef>
              <a:tabLst>
                <a:tab pos="1195070" algn="l"/>
              </a:tabLst>
            </a:pPr>
            <a:r>
              <a:rPr sz="2400" u="heavy" dirty="0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5" dirty="0">
                <a:latin typeface="Times New Roman"/>
                <a:cs typeface="Times New Roman"/>
              </a:rPr>
              <a:t>Importing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Packages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35208" y="6921496"/>
            <a:ext cx="1555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24687"/>
            <a:ext cx="65481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615440" algn="l"/>
                <a:tab pos="3371215" algn="l"/>
                <a:tab pos="5222875" algn="l"/>
              </a:tabLst>
            </a:pPr>
            <a:r>
              <a:rPr sz="2800" spc="-5" dirty="0"/>
              <a:t>Using</a:t>
            </a:r>
            <a:r>
              <a:rPr sz="2800" spc="5" dirty="0"/>
              <a:t> </a:t>
            </a:r>
            <a:r>
              <a:rPr sz="2800" b="1" spc="-5" dirty="0">
                <a:latin typeface="Times New Roman"/>
                <a:cs typeface="Times New Roman"/>
              </a:rPr>
              <a:t>import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package.*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spc="-10" dirty="0"/>
              <a:t>statement	</a:t>
            </a:r>
            <a:r>
              <a:rPr sz="2800" spc="-5" dirty="0"/>
              <a:t>to</a:t>
            </a:r>
            <a:r>
              <a:rPr sz="2800" spc="-90" dirty="0"/>
              <a:t> </a:t>
            </a:r>
            <a:r>
              <a:rPr sz="2800" spc="-5" dirty="0"/>
              <a:t>import </a:t>
            </a:r>
            <a:r>
              <a:rPr sz="2800" spc="-685" dirty="0"/>
              <a:t> </a:t>
            </a:r>
            <a:r>
              <a:rPr sz="2800" spc="-5" dirty="0"/>
              <a:t>all </a:t>
            </a:r>
            <a:r>
              <a:rPr sz="2800" spc="-10" dirty="0"/>
              <a:t>classes	</a:t>
            </a:r>
            <a:r>
              <a:rPr sz="2800" spc="-5" dirty="0"/>
              <a:t>in</a:t>
            </a:r>
            <a:r>
              <a:rPr sz="2800" spc="5" dirty="0"/>
              <a:t> </a:t>
            </a:r>
            <a:r>
              <a:rPr sz="2800" spc="-5" dirty="0"/>
              <a:t>pack1 to	program</a:t>
            </a:r>
            <a:r>
              <a:rPr sz="2800" spc="-20" dirty="0"/>
              <a:t> </a:t>
            </a:r>
            <a:r>
              <a:rPr sz="2800" spc="-5" dirty="0"/>
              <a:t>file</a:t>
            </a:r>
            <a:r>
              <a:rPr sz="2800" spc="-20" dirty="0"/>
              <a:t> </a:t>
            </a:r>
            <a:r>
              <a:rPr sz="2800" spc="-5" dirty="0"/>
              <a:t>in</a:t>
            </a:r>
            <a:r>
              <a:rPr sz="2800" spc="-15" dirty="0"/>
              <a:t> </a:t>
            </a:r>
            <a:r>
              <a:rPr sz="2800" spc="-5" dirty="0"/>
              <a:t>pack2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365504"/>
            <a:ext cx="9144000" cy="5949950"/>
            <a:chOff x="457200" y="1365504"/>
            <a:chExt cx="9144000" cy="5949950"/>
          </a:xfrm>
        </p:grpSpPr>
        <p:sp>
          <p:nvSpPr>
            <p:cNvPr id="4" name="object 4"/>
            <p:cNvSpPr/>
            <p:nvPr/>
          </p:nvSpPr>
          <p:spPr>
            <a:xfrm>
              <a:off x="603504" y="1365516"/>
              <a:ext cx="8997950" cy="2520950"/>
            </a:xfrm>
            <a:custGeom>
              <a:avLst/>
              <a:gdLst/>
              <a:ahLst/>
              <a:cxnLst/>
              <a:rect l="l" t="t" r="r" b="b"/>
              <a:pathLst>
                <a:path w="8997950" h="2520950">
                  <a:moveTo>
                    <a:pt x="4053840" y="0"/>
                  </a:moveTo>
                  <a:lnTo>
                    <a:pt x="0" y="0"/>
                  </a:lnTo>
                  <a:lnTo>
                    <a:pt x="0" y="2520683"/>
                  </a:lnTo>
                  <a:lnTo>
                    <a:pt x="6096" y="2520683"/>
                  </a:lnTo>
                  <a:lnTo>
                    <a:pt x="13716" y="2520683"/>
                  </a:lnTo>
                  <a:lnTo>
                    <a:pt x="13716" y="13716"/>
                  </a:lnTo>
                  <a:lnTo>
                    <a:pt x="4040124" y="13716"/>
                  </a:lnTo>
                  <a:lnTo>
                    <a:pt x="4040124" y="2520683"/>
                  </a:lnTo>
                  <a:lnTo>
                    <a:pt x="4047744" y="2520683"/>
                  </a:lnTo>
                  <a:lnTo>
                    <a:pt x="4053840" y="2520683"/>
                  </a:lnTo>
                  <a:lnTo>
                    <a:pt x="4053840" y="0"/>
                  </a:lnTo>
                  <a:close/>
                </a:path>
                <a:path w="8997950" h="2520950">
                  <a:moveTo>
                    <a:pt x="8997683" y="0"/>
                  </a:moveTo>
                  <a:lnTo>
                    <a:pt x="4114800" y="0"/>
                  </a:lnTo>
                  <a:lnTo>
                    <a:pt x="4114800" y="2520683"/>
                  </a:lnTo>
                  <a:lnTo>
                    <a:pt x="4120896" y="2520683"/>
                  </a:lnTo>
                  <a:lnTo>
                    <a:pt x="4128516" y="2520683"/>
                  </a:lnTo>
                  <a:lnTo>
                    <a:pt x="4128516" y="13716"/>
                  </a:lnTo>
                  <a:lnTo>
                    <a:pt x="8991600" y="13716"/>
                  </a:lnTo>
                  <a:lnTo>
                    <a:pt x="8991600" y="2520683"/>
                  </a:lnTo>
                  <a:lnTo>
                    <a:pt x="8997683" y="2520683"/>
                  </a:lnTo>
                  <a:lnTo>
                    <a:pt x="8997683" y="13716"/>
                  </a:lnTo>
                  <a:lnTo>
                    <a:pt x="8991600" y="6096"/>
                  </a:lnTo>
                  <a:lnTo>
                    <a:pt x="8997683" y="13703"/>
                  </a:lnTo>
                  <a:lnTo>
                    <a:pt x="8997683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504" y="3886199"/>
              <a:ext cx="4053840" cy="2703830"/>
            </a:xfrm>
            <a:custGeom>
              <a:avLst/>
              <a:gdLst/>
              <a:ahLst/>
              <a:cxnLst/>
              <a:rect l="l" t="t" r="r" b="b"/>
              <a:pathLst>
                <a:path w="4053840" h="2703829">
                  <a:moveTo>
                    <a:pt x="13716" y="2691384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2703576"/>
                  </a:lnTo>
                  <a:lnTo>
                    <a:pt x="6096" y="2703576"/>
                  </a:lnTo>
                  <a:lnTo>
                    <a:pt x="6096" y="2691384"/>
                  </a:lnTo>
                  <a:lnTo>
                    <a:pt x="13716" y="2691384"/>
                  </a:lnTo>
                  <a:close/>
                </a:path>
                <a:path w="4053840" h="2703829">
                  <a:moveTo>
                    <a:pt x="4047744" y="2691384"/>
                  </a:moveTo>
                  <a:lnTo>
                    <a:pt x="6096" y="2691384"/>
                  </a:lnTo>
                  <a:lnTo>
                    <a:pt x="13716" y="2697480"/>
                  </a:lnTo>
                  <a:lnTo>
                    <a:pt x="13716" y="2703576"/>
                  </a:lnTo>
                  <a:lnTo>
                    <a:pt x="4040124" y="2703576"/>
                  </a:lnTo>
                  <a:lnTo>
                    <a:pt x="4040124" y="2697480"/>
                  </a:lnTo>
                  <a:lnTo>
                    <a:pt x="4047744" y="2691384"/>
                  </a:lnTo>
                  <a:close/>
                </a:path>
                <a:path w="4053840" h="2703829">
                  <a:moveTo>
                    <a:pt x="13716" y="2703576"/>
                  </a:moveTo>
                  <a:lnTo>
                    <a:pt x="13716" y="2697480"/>
                  </a:lnTo>
                  <a:lnTo>
                    <a:pt x="6096" y="2691384"/>
                  </a:lnTo>
                  <a:lnTo>
                    <a:pt x="6096" y="2703576"/>
                  </a:lnTo>
                  <a:lnTo>
                    <a:pt x="13716" y="2703576"/>
                  </a:lnTo>
                  <a:close/>
                </a:path>
                <a:path w="4053840" h="2703829">
                  <a:moveTo>
                    <a:pt x="4053840" y="2703576"/>
                  </a:moveTo>
                  <a:lnTo>
                    <a:pt x="4053840" y="0"/>
                  </a:lnTo>
                  <a:lnTo>
                    <a:pt x="4040124" y="0"/>
                  </a:lnTo>
                  <a:lnTo>
                    <a:pt x="4040124" y="2691384"/>
                  </a:lnTo>
                  <a:lnTo>
                    <a:pt x="4047744" y="2691384"/>
                  </a:lnTo>
                  <a:lnTo>
                    <a:pt x="4047744" y="2703576"/>
                  </a:lnTo>
                  <a:lnTo>
                    <a:pt x="4053840" y="2703576"/>
                  </a:lnTo>
                  <a:close/>
                </a:path>
                <a:path w="4053840" h="2703829">
                  <a:moveTo>
                    <a:pt x="4047744" y="2703576"/>
                  </a:moveTo>
                  <a:lnTo>
                    <a:pt x="4047744" y="2691384"/>
                  </a:lnTo>
                  <a:lnTo>
                    <a:pt x="4040124" y="2697480"/>
                  </a:lnTo>
                  <a:lnTo>
                    <a:pt x="4040124" y="2703576"/>
                  </a:lnTo>
                  <a:lnTo>
                    <a:pt x="4047744" y="270357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618615">
              <a:lnSpc>
                <a:spcPct val="121200"/>
              </a:lnSpc>
              <a:spcBef>
                <a:spcPts val="75"/>
              </a:spcBef>
            </a:pPr>
            <a:r>
              <a:rPr spc="-10" dirty="0"/>
              <a:t>//Program</a:t>
            </a:r>
            <a:r>
              <a:rPr spc="-110" dirty="0"/>
              <a:t> </a:t>
            </a:r>
            <a:r>
              <a:rPr spc="-15" dirty="0"/>
              <a:t>A.java </a:t>
            </a:r>
            <a:r>
              <a:rPr spc="-525" dirty="0"/>
              <a:t> </a:t>
            </a:r>
            <a:r>
              <a:rPr b="0" spc="-5" dirty="0">
                <a:latin typeface="Calibri"/>
                <a:cs typeface="Calibri"/>
              </a:rPr>
              <a:t>p</a:t>
            </a:r>
            <a:r>
              <a:rPr b="0" spc="-5" dirty="0">
                <a:latin typeface="Times New Roman"/>
                <a:cs typeface="Times New Roman"/>
              </a:rPr>
              <a:t>ackage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pack1</a:t>
            </a:r>
            <a:r>
              <a:rPr b="0" dirty="0">
                <a:latin typeface="Times New Roman"/>
                <a:cs typeface="Times New Roman"/>
              </a:rPr>
              <a:t>; 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public</a:t>
            </a:r>
            <a:r>
              <a:rPr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class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79645"/>
                </a:solidFill>
                <a:latin typeface="Times New Roman"/>
                <a:cs typeface="Times New Roman"/>
              </a:rPr>
              <a:t>A</a:t>
            </a:r>
          </a:p>
          <a:p>
            <a:pPr marL="86995">
              <a:lnSpc>
                <a:spcPct val="100000"/>
              </a:lnSpc>
              <a:spcBef>
                <a:spcPts val="575"/>
              </a:spcBef>
            </a:pPr>
            <a:r>
              <a:rPr b="0" dirty="0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0" dirty="0">
                <a:latin typeface="Times New Roman"/>
                <a:cs typeface="Times New Roman"/>
              </a:rPr>
              <a:t>int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a=100;</a:t>
            </a:r>
          </a:p>
          <a:p>
            <a:pPr marL="12700" marR="1388745">
              <a:lnSpc>
                <a:spcPct val="120000"/>
              </a:lnSpc>
            </a:pP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public </a:t>
            </a:r>
            <a:r>
              <a:rPr b="0" dirty="0">
                <a:latin typeface="Times New Roman"/>
                <a:cs typeface="Times New Roman"/>
              </a:rPr>
              <a:t>int c=20; 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protected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int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d=50; </a:t>
            </a:r>
            <a:r>
              <a:rPr b="0" spc="-585" dirty="0"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public</a:t>
            </a:r>
            <a:r>
              <a:rPr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void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msg</a:t>
            </a:r>
            <a:r>
              <a:rPr b="0" spc="-5" dirty="0">
                <a:latin typeface="Times New Roman"/>
                <a:cs typeface="Times New Roman"/>
              </a:rPr>
              <a:t>()</a:t>
            </a: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b="0" dirty="0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0" spc="-5" dirty="0">
                <a:latin typeface="Times New Roman"/>
                <a:cs typeface="Times New Roman"/>
              </a:rPr>
              <a:t>System.out.println("Base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class</a:t>
            </a:r>
            <a:r>
              <a:rPr sz="1800" b="0" spc="-9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A</a:t>
            </a:r>
            <a:r>
              <a:rPr sz="1800" b="0" spc="-9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Hello");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50"/>
              </a:spcBef>
            </a:pPr>
            <a:r>
              <a:rPr b="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8" name="object 8"/>
          <p:cNvSpPr/>
          <p:nvPr/>
        </p:nvSpPr>
        <p:spPr>
          <a:xfrm>
            <a:off x="4718304" y="3886199"/>
            <a:ext cx="4883150" cy="3429000"/>
          </a:xfrm>
          <a:custGeom>
            <a:avLst/>
            <a:gdLst/>
            <a:ahLst/>
            <a:cxnLst/>
            <a:rect l="l" t="t" r="r" b="b"/>
            <a:pathLst>
              <a:path w="4883150" h="3429000">
                <a:moveTo>
                  <a:pt x="13716" y="3422904"/>
                </a:moveTo>
                <a:lnTo>
                  <a:pt x="13716" y="0"/>
                </a:lnTo>
                <a:lnTo>
                  <a:pt x="0" y="0"/>
                </a:lnTo>
                <a:lnTo>
                  <a:pt x="0" y="3428999"/>
                </a:lnTo>
                <a:lnTo>
                  <a:pt x="6096" y="3428999"/>
                </a:lnTo>
                <a:lnTo>
                  <a:pt x="6096" y="3422904"/>
                </a:lnTo>
                <a:lnTo>
                  <a:pt x="13716" y="3422904"/>
                </a:lnTo>
                <a:close/>
              </a:path>
              <a:path w="4883150" h="3429000">
                <a:moveTo>
                  <a:pt x="4882895" y="3422904"/>
                </a:moveTo>
                <a:lnTo>
                  <a:pt x="6096" y="3422904"/>
                </a:lnTo>
                <a:lnTo>
                  <a:pt x="13716" y="3428999"/>
                </a:lnTo>
                <a:lnTo>
                  <a:pt x="4876800" y="3428999"/>
                </a:lnTo>
                <a:lnTo>
                  <a:pt x="4882895" y="3422904"/>
                </a:lnTo>
                <a:close/>
              </a:path>
              <a:path w="4883150" h="3429000">
                <a:moveTo>
                  <a:pt x="13716" y="3428999"/>
                </a:moveTo>
                <a:lnTo>
                  <a:pt x="6096" y="3422904"/>
                </a:lnTo>
                <a:lnTo>
                  <a:pt x="6096" y="3428999"/>
                </a:lnTo>
                <a:lnTo>
                  <a:pt x="13716" y="3428999"/>
                </a:lnTo>
                <a:close/>
              </a:path>
              <a:path w="4883150" h="3429000">
                <a:moveTo>
                  <a:pt x="4882895" y="3422904"/>
                </a:moveTo>
                <a:lnTo>
                  <a:pt x="4882895" y="0"/>
                </a:lnTo>
                <a:lnTo>
                  <a:pt x="4876800" y="0"/>
                </a:lnTo>
                <a:lnTo>
                  <a:pt x="4876800" y="3422904"/>
                </a:lnTo>
                <a:lnTo>
                  <a:pt x="4882895" y="3422904"/>
                </a:lnTo>
                <a:close/>
              </a:path>
              <a:path w="4883150" h="3429000">
                <a:moveTo>
                  <a:pt x="4882895" y="3428999"/>
                </a:moveTo>
                <a:lnTo>
                  <a:pt x="4882895" y="3422904"/>
                </a:lnTo>
                <a:lnTo>
                  <a:pt x="4876800" y="3428999"/>
                </a:lnTo>
                <a:lnTo>
                  <a:pt x="4882895" y="34289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3138" y="1305559"/>
            <a:ext cx="4275455" cy="52552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2084705">
              <a:lnSpc>
                <a:spcPct val="119800"/>
              </a:lnSpc>
              <a:spcBef>
                <a:spcPts val="165"/>
              </a:spcBef>
            </a:pPr>
            <a:r>
              <a:rPr sz="2400" b="1" spc="-10" dirty="0">
                <a:latin typeface="Calibri"/>
                <a:cs typeface="Calibri"/>
              </a:rPr>
              <a:t>//Program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B.java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 </a:t>
            </a:r>
            <a:r>
              <a:rPr sz="2400" b="1" dirty="0">
                <a:solidFill>
                  <a:srgbClr val="76933B"/>
                </a:solidFill>
                <a:latin typeface="Times New Roman"/>
                <a:cs typeface="Times New Roman"/>
              </a:rPr>
              <a:t>pack2</a:t>
            </a:r>
            <a:r>
              <a:rPr sz="2400" dirty="0">
                <a:latin typeface="Times New Roman"/>
                <a:cs typeface="Times New Roman"/>
              </a:rPr>
              <a:t>;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import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pack1</a:t>
            </a:r>
            <a:r>
              <a:rPr sz="2400" dirty="0">
                <a:latin typeface="Times New Roman"/>
                <a:cs typeface="Times New Roman"/>
              </a:rPr>
              <a:t>.*;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main(String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54965" marR="2094230" indent="62230">
              <a:lnSpc>
                <a:spcPct val="120000"/>
              </a:lnSpc>
            </a:pPr>
            <a:r>
              <a:rPr sz="2000" b="1" dirty="0">
                <a:solidFill>
                  <a:srgbClr val="F79645"/>
                </a:solidFill>
                <a:latin typeface="Times New Roman"/>
                <a:cs typeface="Times New Roman"/>
              </a:rPr>
              <a:t>A</a:t>
            </a:r>
            <a:r>
              <a:rPr sz="2000" b="1" spc="-25" dirty="0">
                <a:solidFill>
                  <a:srgbClr val="F7964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obj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79645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();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obj.</a:t>
            </a:r>
            <a:r>
              <a:rPr sz="2000" b="1" spc="-5" dirty="0">
                <a:latin typeface="Times New Roman"/>
                <a:cs typeface="Times New Roman"/>
              </a:rPr>
              <a:t>msg</a:t>
            </a:r>
            <a:r>
              <a:rPr sz="2000" spc="-5" dirty="0">
                <a:latin typeface="Times New Roman"/>
                <a:cs typeface="Times New Roman"/>
              </a:rPr>
              <a:t>();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System.out.println(“c="+obj.c);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//System.out.println("d="+obj.d);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440"/>
              </a:spcBef>
            </a:pPr>
            <a:r>
              <a:rPr sz="1800" i="1" dirty="0">
                <a:solidFill>
                  <a:srgbClr val="4E6127"/>
                </a:solidFill>
                <a:latin typeface="Times New Roman"/>
                <a:cs typeface="Times New Roman"/>
              </a:rPr>
              <a:t>// cannot </a:t>
            </a:r>
            <a:r>
              <a:rPr sz="18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access </a:t>
            </a:r>
            <a:r>
              <a:rPr sz="1800" i="1" spc="-10" dirty="0">
                <a:solidFill>
                  <a:srgbClr val="4E6127"/>
                </a:solidFill>
                <a:latin typeface="Times New Roman"/>
                <a:cs typeface="Times New Roman"/>
              </a:rPr>
              <a:t>protected </a:t>
            </a:r>
            <a:r>
              <a:rPr sz="1800" i="1" dirty="0">
                <a:solidFill>
                  <a:srgbClr val="4E6127"/>
                </a:solidFill>
                <a:latin typeface="Times New Roman"/>
                <a:cs typeface="Times New Roman"/>
              </a:rPr>
              <a:t>of </a:t>
            </a:r>
            <a:r>
              <a:rPr sz="1800" i="1" spc="-10" dirty="0">
                <a:solidFill>
                  <a:srgbClr val="4E6127"/>
                </a:solidFill>
                <a:latin typeface="Times New Roman"/>
                <a:cs typeface="Times New Roman"/>
              </a:rPr>
              <a:t>different </a:t>
            </a:r>
            <a:r>
              <a:rPr sz="1800" i="1" dirty="0">
                <a:solidFill>
                  <a:srgbClr val="4E6127"/>
                </a:solidFill>
                <a:latin typeface="Times New Roman"/>
                <a:cs typeface="Times New Roman"/>
              </a:rPr>
              <a:t>package </a:t>
            </a:r>
            <a:r>
              <a:rPr sz="1800" i="1" spc="-434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4E6127"/>
                </a:solidFill>
                <a:latin typeface="Times New Roman"/>
                <a:cs typeface="Times New Roman"/>
              </a:rPr>
              <a:t>pack1</a:t>
            </a:r>
            <a:endParaRPr sz="1800">
              <a:latin typeface="Times New Roman"/>
              <a:cs typeface="Times New Roman"/>
            </a:endParaRPr>
          </a:p>
          <a:p>
            <a:pPr marR="402590" algn="r">
              <a:lnSpc>
                <a:spcPct val="100000"/>
              </a:lnSpc>
              <a:spcBef>
                <a:spcPts val="470"/>
              </a:spcBef>
            </a:pPr>
            <a:r>
              <a:rPr sz="20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//System.out.println("a="+obj.a);/</a:t>
            </a:r>
            <a:endParaRPr sz="2000">
              <a:latin typeface="Times New Roman"/>
              <a:cs typeface="Times New Roman"/>
            </a:endParaRPr>
          </a:p>
          <a:p>
            <a:pPr marR="424815" algn="r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4E6127"/>
                </a:solidFill>
                <a:latin typeface="Times New Roman"/>
                <a:cs typeface="Times New Roman"/>
              </a:rPr>
              <a:t>/</a:t>
            </a:r>
            <a:r>
              <a:rPr sz="2000" i="1" spc="-3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E6127"/>
                </a:solidFill>
                <a:latin typeface="Times New Roman"/>
                <a:cs typeface="Times New Roman"/>
              </a:rPr>
              <a:t>/cannot</a:t>
            </a:r>
            <a:r>
              <a:rPr sz="2000" i="1" spc="-40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E6127"/>
                </a:solidFill>
                <a:latin typeface="Times New Roman"/>
                <a:cs typeface="Times New Roman"/>
              </a:rPr>
              <a:t>access</a:t>
            </a:r>
            <a:r>
              <a:rPr sz="2000" i="1" spc="-2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private</a:t>
            </a:r>
            <a:r>
              <a:rPr sz="2000" i="1" spc="-2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E6127"/>
                </a:solidFill>
                <a:latin typeface="Times New Roman"/>
                <a:cs typeface="Times New Roman"/>
              </a:rPr>
              <a:t>of</a:t>
            </a:r>
            <a:r>
              <a:rPr sz="2000" i="1" spc="-20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E6127"/>
                </a:solidFill>
                <a:latin typeface="Times New Roman"/>
                <a:cs typeface="Times New Roman"/>
              </a:rPr>
              <a:t>other</a:t>
            </a:r>
            <a:r>
              <a:rPr sz="2000" i="1" spc="-3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630" y="6656600"/>
            <a:ext cx="1479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2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138" y="7022360"/>
            <a:ext cx="1479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2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24687"/>
            <a:ext cx="7059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37285" algn="l"/>
                <a:tab pos="3976370" algn="l"/>
                <a:tab pos="6585584" algn="l"/>
              </a:tabLst>
            </a:pPr>
            <a:r>
              <a:rPr sz="2800" spc="-5" dirty="0"/>
              <a:t>Using</a:t>
            </a:r>
            <a:r>
              <a:rPr sz="2800" spc="5" dirty="0"/>
              <a:t> </a:t>
            </a:r>
            <a:r>
              <a:rPr sz="2800" b="1" spc="-5" dirty="0">
                <a:latin typeface="Times New Roman"/>
                <a:cs typeface="Times New Roman"/>
              </a:rPr>
              <a:t>import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package.classname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spc="-10" dirty="0"/>
              <a:t>statement	</a:t>
            </a:r>
            <a:r>
              <a:rPr sz="2800" spc="-5" dirty="0"/>
              <a:t>to </a:t>
            </a:r>
            <a:r>
              <a:rPr sz="2800" dirty="0"/>
              <a:t> </a:t>
            </a:r>
            <a:r>
              <a:rPr sz="2800" spc="-5" dirty="0"/>
              <a:t>import	</a:t>
            </a:r>
            <a:r>
              <a:rPr sz="2800" spc="-10" dirty="0"/>
              <a:t>class</a:t>
            </a:r>
            <a:r>
              <a:rPr sz="2800" spc="-165" dirty="0"/>
              <a:t> </a:t>
            </a:r>
            <a:r>
              <a:rPr sz="2800" spc="-5" dirty="0"/>
              <a:t>A</a:t>
            </a:r>
            <a:r>
              <a:rPr sz="2800" spc="-150" dirty="0"/>
              <a:t> </a:t>
            </a:r>
            <a:r>
              <a:rPr sz="2800" spc="-5" dirty="0"/>
              <a:t>in</a:t>
            </a:r>
            <a:r>
              <a:rPr sz="2800" spc="10" dirty="0"/>
              <a:t> </a:t>
            </a:r>
            <a:r>
              <a:rPr sz="2800" spc="-5" dirty="0"/>
              <a:t>pack1 to	program</a:t>
            </a:r>
            <a:r>
              <a:rPr sz="2800" spc="-25" dirty="0"/>
              <a:t> </a:t>
            </a:r>
            <a:r>
              <a:rPr sz="2800" spc="-5" dirty="0"/>
              <a:t>file</a:t>
            </a:r>
            <a:r>
              <a:rPr sz="2800" spc="-20" dirty="0"/>
              <a:t> </a:t>
            </a:r>
            <a:r>
              <a:rPr sz="2800" spc="-5" dirty="0"/>
              <a:t>in</a:t>
            </a:r>
            <a:r>
              <a:rPr sz="2800" spc="-15" dirty="0"/>
              <a:t> </a:t>
            </a:r>
            <a:r>
              <a:rPr sz="2800" spc="-5" dirty="0"/>
              <a:t>pack2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365504"/>
            <a:ext cx="9144000" cy="5949950"/>
            <a:chOff x="457200" y="1365504"/>
            <a:chExt cx="9144000" cy="5949950"/>
          </a:xfrm>
        </p:grpSpPr>
        <p:sp>
          <p:nvSpPr>
            <p:cNvPr id="4" name="object 4"/>
            <p:cNvSpPr/>
            <p:nvPr/>
          </p:nvSpPr>
          <p:spPr>
            <a:xfrm>
              <a:off x="603504" y="1365516"/>
              <a:ext cx="8997950" cy="2520950"/>
            </a:xfrm>
            <a:custGeom>
              <a:avLst/>
              <a:gdLst/>
              <a:ahLst/>
              <a:cxnLst/>
              <a:rect l="l" t="t" r="r" b="b"/>
              <a:pathLst>
                <a:path w="8997950" h="2520950">
                  <a:moveTo>
                    <a:pt x="4053840" y="0"/>
                  </a:moveTo>
                  <a:lnTo>
                    <a:pt x="0" y="0"/>
                  </a:lnTo>
                  <a:lnTo>
                    <a:pt x="0" y="2520683"/>
                  </a:lnTo>
                  <a:lnTo>
                    <a:pt x="6096" y="2520683"/>
                  </a:lnTo>
                  <a:lnTo>
                    <a:pt x="13716" y="2520683"/>
                  </a:lnTo>
                  <a:lnTo>
                    <a:pt x="13716" y="13716"/>
                  </a:lnTo>
                  <a:lnTo>
                    <a:pt x="4040124" y="13716"/>
                  </a:lnTo>
                  <a:lnTo>
                    <a:pt x="4040124" y="2520683"/>
                  </a:lnTo>
                  <a:lnTo>
                    <a:pt x="4047744" y="2520683"/>
                  </a:lnTo>
                  <a:lnTo>
                    <a:pt x="4053840" y="2520683"/>
                  </a:lnTo>
                  <a:lnTo>
                    <a:pt x="4053840" y="0"/>
                  </a:lnTo>
                  <a:close/>
                </a:path>
                <a:path w="8997950" h="2520950">
                  <a:moveTo>
                    <a:pt x="8997683" y="0"/>
                  </a:moveTo>
                  <a:lnTo>
                    <a:pt x="4114800" y="0"/>
                  </a:lnTo>
                  <a:lnTo>
                    <a:pt x="4114800" y="2520683"/>
                  </a:lnTo>
                  <a:lnTo>
                    <a:pt x="4120896" y="2520683"/>
                  </a:lnTo>
                  <a:lnTo>
                    <a:pt x="4128516" y="2520683"/>
                  </a:lnTo>
                  <a:lnTo>
                    <a:pt x="4128516" y="13716"/>
                  </a:lnTo>
                  <a:lnTo>
                    <a:pt x="8991600" y="13716"/>
                  </a:lnTo>
                  <a:lnTo>
                    <a:pt x="8991600" y="2520683"/>
                  </a:lnTo>
                  <a:lnTo>
                    <a:pt x="8997683" y="2520683"/>
                  </a:lnTo>
                  <a:lnTo>
                    <a:pt x="8997683" y="13716"/>
                  </a:lnTo>
                  <a:lnTo>
                    <a:pt x="8991600" y="6096"/>
                  </a:lnTo>
                  <a:lnTo>
                    <a:pt x="8997683" y="13703"/>
                  </a:lnTo>
                  <a:lnTo>
                    <a:pt x="8997683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0" y="0"/>
                  </a:moveTo>
                  <a:lnTo>
                    <a:pt x="0" y="3428999"/>
                  </a:lnTo>
                  <a:lnTo>
                    <a:pt x="9143999" y="34289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504" y="3886199"/>
              <a:ext cx="4053840" cy="2703830"/>
            </a:xfrm>
            <a:custGeom>
              <a:avLst/>
              <a:gdLst/>
              <a:ahLst/>
              <a:cxnLst/>
              <a:rect l="l" t="t" r="r" b="b"/>
              <a:pathLst>
                <a:path w="4053840" h="2703829">
                  <a:moveTo>
                    <a:pt x="13716" y="2691384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2703576"/>
                  </a:lnTo>
                  <a:lnTo>
                    <a:pt x="6096" y="2703576"/>
                  </a:lnTo>
                  <a:lnTo>
                    <a:pt x="6096" y="2691384"/>
                  </a:lnTo>
                  <a:lnTo>
                    <a:pt x="13716" y="2691384"/>
                  </a:lnTo>
                  <a:close/>
                </a:path>
                <a:path w="4053840" h="2703829">
                  <a:moveTo>
                    <a:pt x="4047744" y="2691384"/>
                  </a:moveTo>
                  <a:lnTo>
                    <a:pt x="6096" y="2691384"/>
                  </a:lnTo>
                  <a:lnTo>
                    <a:pt x="13716" y="2697480"/>
                  </a:lnTo>
                  <a:lnTo>
                    <a:pt x="13716" y="2703576"/>
                  </a:lnTo>
                  <a:lnTo>
                    <a:pt x="4040124" y="2703576"/>
                  </a:lnTo>
                  <a:lnTo>
                    <a:pt x="4040124" y="2697480"/>
                  </a:lnTo>
                  <a:lnTo>
                    <a:pt x="4047744" y="2691384"/>
                  </a:lnTo>
                  <a:close/>
                </a:path>
                <a:path w="4053840" h="2703829">
                  <a:moveTo>
                    <a:pt x="13716" y="2703576"/>
                  </a:moveTo>
                  <a:lnTo>
                    <a:pt x="13716" y="2697480"/>
                  </a:lnTo>
                  <a:lnTo>
                    <a:pt x="6096" y="2691384"/>
                  </a:lnTo>
                  <a:lnTo>
                    <a:pt x="6096" y="2703576"/>
                  </a:lnTo>
                  <a:lnTo>
                    <a:pt x="13716" y="2703576"/>
                  </a:lnTo>
                  <a:close/>
                </a:path>
                <a:path w="4053840" h="2703829">
                  <a:moveTo>
                    <a:pt x="4053840" y="2703576"/>
                  </a:moveTo>
                  <a:lnTo>
                    <a:pt x="4053840" y="0"/>
                  </a:lnTo>
                  <a:lnTo>
                    <a:pt x="4040124" y="0"/>
                  </a:lnTo>
                  <a:lnTo>
                    <a:pt x="4040124" y="2691384"/>
                  </a:lnTo>
                  <a:lnTo>
                    <a:pt x="4047744" y="2691384"/>
                  </a:lnTo>
                  <a:lnTo>
                    <a:pt x="4047744" y="2703576"/>
                  </a:lnTo>
                  <a:lnTo>
                    <a:pt x="4053840" y="2703576"/>
                  </a:lnTo>
                  <a:close/>
                </a:path>
                <a:path w="4053840" h="2703829">
                  <a:moveTo>
                    <a:pt x="4047744" y="2703576"/>
                  </a:moveTo>
                  <a:lnTo>
                    <a:pt x="4047744" y="2691384"/>
                  </a:lnTo>
                  <a:lnTo>
                    <a:pt x="4040124" y="2697480"/>
                  </a:lnTo>
                  <a:lnTo>
                    <a:pt x="4040124" y="2703576"/>
                  </a:lnTo>
                  <a:lnTo>
                    <a:pt x="4047744" y="270357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618615">
              <a:lnSpc>
                <a:spcPct val="121200"/>
              </a:lnSpc>
              <a:spcBef>
                <a:spcPts val="75"/>
              </a:spcBef>
            </a:pPr>
            <a:r>
              <a:rPr spc="-10" dirty="0"/>
              <a:t>//Program</a:t>
            </a:r>
            <a:r>
              <a:rPr spc="-110" dirty="0"/>
              <a:t> </a:t>
            </a:r>
            <a:r>
              <a:rPr spc="-15" dirty="0"/>
              <a:t>A.java </a:t>
            </a:r>
            <a:r>
              <a:rPr spc="-525" dirty="0"/>
              <a:t> </a:t>
            </a:r>
            <a:r>
              <a:rPr b="0" spc="-5" dirty="0">
                <a:latin typeface="Calibri"/>
                <a:cs typeface="Calibri"/>
              </a:rPr>
              <a:t>p</a:t>
            </a:r>
            <a:r>
              <a:rPr b="0" spc="-5" dirty="0">
                <a:latin typeface="Times New Roman"/>
                <a:cs typeface="Times New Roman"/>
              </a:rPr>
              <a:t>ackage </a:t>
            </a:r>
            <a:r>
              <a:rPr dirty="0">
                <a:solidFill>
                  <a:srgbClr val="0000CC"/>
                </a:solidFill>
                <a:latin typeface="Times New Roman"/>
                <a:cs typeface="Times New Roman"/>
              </a:rPr>
              <a:t>pack1</a:t>
            </a:r>
            <a:r>
              <a:rPr b="0" dirty="0">
                <a:latin typeface="Times New Roman"/>
                <a:cs typeface="Times New Roman"/>
              </a:rPr>
              <a:t>; 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public</a:t>
            </a:r>
            <a:r>
              <a:rPr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class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79645"/>
                </a:solidFill>
                <a:latin typeface="Times New Roman"/>
                <a:cs typeface="Times New Roman"/>
              </a:rPr>
              <a:t>A</a:t>
            </a:r>
          </a:p>
          <a:p>
            <a:pPr marL="86995">
              <a:lnSpc>
                <a:spcPct val="100000"/>
              </a:lnSpc>
              <a:spcBef>
                <a:spcPts val="575"/>
              </a:spcBef>
            </a:pPr>
            <a:r>
              <a:rPr b="0" dirty="0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0" dirty="0">
                <a:latin typeface="Times New Roman"/>
                <a:cs typeface="Times New Roman"/>
              </a:rPr>
              <a:t>int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a=100;</a:t>
            </a:r>
          </a:p>
          <a:p>
            <a:pPr marL="12700" marR="1388745">
              <a:lnSpc>
                <a:spcPct val="120000"/>
              </a:lnSpc>
            </a:pP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public </a:t>
            </a:r>
            <a:r>
              <a:rPr b="0" dirty="0">
                <a:latin typeface="Times New Roman"/>
                <a:cs typeface="Times New Roman"/>
              </a:rPr>
              <a:t>int c=20; 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protected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int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d=50; </a:t>
            </a:r>
            <a:r>
              <a:rPr b="0" spc="-585" dirty="0"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C00000"/>
                </a:solidFill>
                <a:latin typeface="Times New Roman"/>
                <a:cs typeface="Times New Roman"/>
              </a:rPr>
              <a:t>public</a:t>
            </a:r>
            <a:r>
              <a:rPr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void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msg</a:t>
            </a:r>
            <a:r>
              <a:rPr b="0" spc="-5" dirty="0">
                <a:latin typeface="Times New Roman"/>
                <a:cs typeface="Times New Roman"/>
              </a:rPr>
              <a:t>()</a:t>
            </a: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b="0" dirty="0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0" spc="-5" dirty="0">
                <a:latin typeface="Times New Roman"/>
                <a:cs typeface="Times New Roman"/>
              </a:rPr>
              <a:t>System.out.println("Base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class</a:t>
            </a:r>
            <a:r>
              <a:rPr sz="1800" b="0" spc="-9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A</a:t>
            </a:r>
            <a:r>
              <a:rPr sz="1800" b="0" spc="-9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Hello");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50"/>
              </a:spcBef>
            </a:pPr>
            <a:r>
              <a:rPr b="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b="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8" name="object 8"/>
          <p:cNvSpPr/>
          <p:nvPr/>
        </p:nvSpPr>
        <p:spPr>
          <a:xfrm>
            <a:off x="4718304" y="3886199"/>
            <a:ext cx="4883150" cy="3429000"/>
          </a:xfrm>
          <a:custGeom>
            <a:avLst/>
            <a:gdLst/>
            <a:ahLst/>
            <a:cxnLst/>
            <a:rect l="l" t="t" r="r" b="b"/>
            <a:pathLst>
              <a:path w="4883150" h="3429000">
                <a:moveTo>
                  <a:pt x="13716" y="3422904"/>
                </a:moveTo>
                <a:lnTo>
                  <a:pt x="13716" y="0"/>
                </a:lnTo>
                <a:lnTo>
                  <a:pt x="0" y="0"/>
                </a:lnTo>
                <a:lnTo>
                  <a:pt x="0" y="3428999"/>
                </a:lnTo>
                <a:lnTo>
                  <a:pt x="6096" y="3428999"/>
                </a:lnTo>
                <a:lnTo>
                  <a:pt x="6096" y="3422904"/>
                </a:lnTo>
                <a:lnTo>
                  <a:pt x="13716" y="3422904"/>
                </a:lnTo>
                <a:close/>
              </a:path>
              <a:path w="4883150" h="3429000">
                <a:moveTo>
                  <a:pt x="4882895" y="3422904"/>
                </a:moveTo>
                <a:lnTo>
                  <a:pt x="6096" y="3422904"/>
                </a:lnTo>
                <a:lnTo>
                  <a:pt x="13716" y="3428999"/>
                </a:lnTo>
                <a:lnTo>
                  <a:pt x="4876800" y="3428999"/>
                </a:lnTo>
                <a:lnTo>
                  <a:pt x="4882895" y="3422904"/>
                </a:lnTo>
                <a:close/>
              </a:path>
              <a:path w="4883150" h="3429000">
                <a:moveTo>
                  <a:pt x="13716" y="3428999"/>
                </a:moveTo>
                <a:lnTo>
                  <a:pt x="6096" y="3422904"/>
                </a:lnTo>
                <a:lnTo>
                  <a:pt x="6096" y="3428999"/>
                </a:lnTo>
                <a:lnTo>
                  <a:pt x="13716" y="3428999"/>
                </a:lnTo>
                <a:close/>
              </a:path>
              <a:path w="4883150" h="3429000">
                <a:moveTo>
                  <a:pt x="4882895" y="3422904"/>
                </a:moveTo>
                <a:lnTo>
                  <a:pt x="4882895" y="0"/>
                </a:lnTo>
                <a:lnTo>
                  <a:pt x="4876800" y="0"/>
                </a:lnTo>
                <a:lnTo>
                  <a:pt x="4876800" y="3422904"/>
                </a:lnTo>
                <a:lnTo>
                  <a:pt x="4882895" y="3422904"/>
                </a:lnTo>
                <a:close/>
              </a:path>
              <a:path w="4883150" h="3429000">
                <a:moveTo>
                  <a:pt x="4882895" y="3428999"/>
                </a:moveTo>
                <a:lnTo>
                  <a:pt x="4882895" y="3422904"/>
                </a:lnTo>
                <a:lnTo>
                  <a:pt x="4876800" y="3428999"/>
                </a:lnTo>
                <a:lnTo>
                  <a:pt x="4882895" y="34289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3138" y="1305559"/>
            <a:ext cx="4275455" cy="52552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2063750">
              <a:lnSpc>
                <a:spcPct val="119800"/>
              </a:lnSpc>
              <a:spcBef>
                <a:spcPts val="165"/>
              </a:spcBef>
            </a:pPr>
            <a:r>
              <a:rPr sz="2400" b="1" spc="-10" dirty="0">
                <a:latin typeface="Calibri"/>
                <a:cs typeface="Calibri"/>
              </a:rPr>
              <a:t>//Program </a:t>
            </a:r>
            <a:r>
              <a:rPr sz="2400" b="1" spc="-15" dirty="0">
                <a:latin typeface="Calibri"/>
                <a:cs typeface="Calibri"/>
              </a:rPr>
              <a:t>B.java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 </a:t>
            </a:r>
            <a:r>
              <a:rPr sz="2400" b="1" dirty="0">
                <a:solidFill>
                  <a:srgbClr val="76933B"/>
                </a:solidFill>
                <a:latin typeface="Times New Roman"/>
                <a:cs typeface="Times New Roman"/>
              </a:rPr>
              <a:t>pack2</a:t>
            </a:r>
            <a:r>
              <a:rPr sz="2400" dirty="0">
                <a:latin typeface="Times New Roman"/>
                <a:cs typeface="Times New Roman"/>
              </a:rPr>
              <a:t>;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im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ort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ack1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79645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; 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main(String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args[])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54965" marR="2094230" indent="62230">
              <a:lnSpc>
                <a:spcPct val="120000"/>
              </a:lnSpc>
            </a:pPr>
            <a:r>
              <a:rPr sz="2000" b="1" dirty="0">
                <a:solidFill>
                  <a:srgbClr val="F79645"/>
                </a:solidFill>
                <a:latin typeface="Times New Roman"/>
                <a:cs typeface="Times New Roman"/>
              </a:rPr>
              <a:t>A</a:t>
            </a:r>
            <a:r>
              <a:rPr sz="2000" b="1" spc="-25" dirty="0">
                <a:solidFill>
                  <a:srgbClr val="F7964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obj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79645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();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obj.</a:t>
            </a:r>
            <a:r>
              <a:rPr sz="2000" b="1" spc="-5" dirty="0">
                <a:latin typeface="Times New Roman"/>
                <a:cs typeface="Times New Roman"/>
              </a:rPr>
              <a:t>msg</a:t>
            </a:r>
            <a:r>
              <a:rPr sz="2000" spc="-5" dirty="0">
                <a:latin typeface="Times New Roman"/>
                <a:cs typeface="Times New Roman"/>
              </a:rPr>
              <a:t>();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System.out.println(“c="+obj.c);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//System.out.println("d="+obj.d);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440"/>
              </a:spcBef>
            </a:pPr>
            <a:r>
              <a:rPr sz="1800" i="1" dirty="0">
                <a:solidFill>
                  <a:srgbClr val="4E6127"/>
                </a:solidFill>
                <a:latin typeface="Times New Roman"/>
                <a:cs typeface="Times New Roman"/>
              </a:rPr>
              <a:t>// cannot </a:t>
            </a:r>
            <a:r>
              <a:rPr sz="18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access </a:t>
            </a:r>
            <a:r>
              <a:rPr sz="1800" i="1" spc="-10" dirty="0">
                <a:solidFill>
                  <a:srgbClr val="4E6127"/>
                </a:solidFill>
                <a:latin typeface="Times New Roman"/>
                <a:cs typeface="Times New Roman"/>
              </a:rPr>
              <a:t>protected </a:t>
            </a:r>
            <a:r>
              <a:rPr sz="1800" i="1" dirty="0">
                <a:solidFill>
                  <a:srgbClr val="4E6127"/>
                </a:solidFill>
                <a:latin typeface="Times New Roman"/>
                <a:cs typeface="Times New Roman"/>
              </a:rPr>
              <a:t>of </a:t>
            </a:r>
            <a:r>
              <a:rPr sz="1800" i="1" spc="-10" dirty="0">
                <a:solidFill>
                  <a:srgbClr val="4E6127"/>
                </a:solidFill>
                <a:latin typeface="Times New Roman"/>
                <a:cs typeface="Times New Roman"/>
              </a:rPr>
              <a:t>different </a:t>
            </a:r>
            <a:r>
              <a:rPr sz="1800" i="1" dirty="0">
                <a:solidFill>
                  <a:srgbClr val="4E6127"/>
                </a:solidFill>
                <a:latin typeface="Times New Roman"/>
                <a:cs typeface="Times New Roman"/>
              </a:rPr>
              <a:t>package </a:t>
            </a:r>
            <a:r>
              <a:rPr sz="1800" i="1" spc="-434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4E6127"/>
                </a:solidFill>
                <a:latin typeface="Times New Roman"/>
                <a:cs typeface="Times New Roman"/>
              </a:rPr>
              <a:t>pack1</a:t>
            </a:r>
            <a:endParaRPr sz="1800">
              <a:latin typeface="Times New Roman"/>
              <a:cs typeface="Times New Roman"/>
            </a:endParaRPr>
          </a:p>
          <a:p>
            <a:pPr marR="402590" algn="r">
              <a:lnSpc>
                <a:spcPct val="100000"/>
              </a:lnSpc>
              <a:spcBef>
                <a:spcPts val="470"/>
              </a:spcBef>
            </a:pPr>
            <a:r>
              <a:rPr sz="20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//System.out.println("a="+obj.a);/</a:t>
            </a:r>
            <a:endParaRPr sz="2000">
              <a:latin typeface="Times New Roman"/>
              <a:cs typeface="Times New Roman"/>
            </a:endParaRPr>
          </a:p>
          <a:p>
            <a:pPr marR="424815" algn="r">
              <a:lnSpc>
                <a:spcPct val="100000"/>
              </a:lnSpc>
              <a:spcBef>
                <a:spcPts val="480"/>
              </a:spcBef>
            </a:pPr>
            <a:r>
              <a:rPr sz="2000" i="1" dirty="0">
                <a:solidFill>
                  <a:srgbClr val="4E6127"/>
                </a:solidFill>
                <a:latin typeface="Times New Roman"/>
                <a:cs typeface="Times New Roman"/>
              </a:rPr>
              <a:t>/</a:t>
            </a:r>
            <a:r>
              <a:rPr sz="2000" i="1" spc="-3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E6127"/>
                </a:solidFill>
                <a:latin typeface="Times New Roman"/>
                <a:cs typeface="Times New Roman"/>
              </a:rPr>
              <a:t>/cannot</a:t>
            </a:r>
            <a:r>
              <a:rPr sz="2000" i="1" spc="-40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E6127"/>
                </a:solidFill>
                <a:latin typeface="Times New Roman"/>
                <a:cs typeface="Times New Roman"/>
              </a:rPr>
              <a:t>access</a:t>
            </a:r>
            <a:r>
              <a:rPr sz="2000" i="1" spc="-2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private</a:t>
            </a:r>
            <a:r>
              <a:rPr sz="2000" i="1" spc="-2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E6127"/>
                </a:solidFill>
                <a:latin typeface="Times New Roman"/>
                <a:cs typeface="Times New Roman"/>
              </a:rPr>
              <a:t>of</a:t>
            </a:r>
            <a:r>
              <a:rPr sz="2000" i="1" spc="-20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E6127"/>
                </a:solidFill>
                <a:latin typeface="Times New Roman"/>
                <a:cs typeface="Times New Roman"/>
              </a:rPr>
              <a:t>other</a:t>
            </a:r>
            <a:r>
              <a:rPr sz="2000" i="1" spc="-35" dirty="0">
                <a:solidFill>
                  <a:srgbClr val="4E6127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E6127"/>
                </a:solidFill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630" y="6656600"/>
            <a:ext cx="1479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2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138" y="7022360"/>
            <a:ext cx="1479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2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816" y="2282951"/>
            <a:ext cx="6146291" cy="43525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094" y="574039"/>
            <a:ext cx="3439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Built-in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Packages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19" y="2743200"/>
            <a:ext cx="7895843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506" y="574039"/>
            <a:ext cx="5229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Java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Foundation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Packages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639315"/>
            <a:ext cx="8070850" cy="45389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4965" marR="5080" indent="-342900">
              <a:lnSpc>
                <a:spcPts val="192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provides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grouped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packages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functionality.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spcBef>
                <a:spcPts val="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six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756285" lvl="1" indent="-287655">
              <a:lnSpc>
                <a:spcPts val="287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java.lang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1905"/>
              </a:lnSpc>
              <a:spcBef>
                <a:spcPts val="3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Contains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primitive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types,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strings,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math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functions,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threads,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exception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ts val="286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java.util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1905"/>
              </a:lnSpc>
              <a:spcBef>
                <a:spcPts val="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Contains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 vectors,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tables,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ts val="286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java.io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1905"/>
              </a:lnSpc>
              <a:spcBef>
                <a:spcPts val="3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Times New Roman"/>
                <a:cs typeface="Times New Roman"/>
              </a:rPr>
              <a:t>Stream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I/O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ts val="286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java.awt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1905"/>
              </a:lnSpc>
              <a:spcBef>
                <a:spcPts val="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Times New Roman"/>
                <a:cs typeface="Times New Roman"/>
              </a:rPr>
              <a:t>Classes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GUI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windows, </a:t>
            </a:r>
            <a:r>
              <a:rPr sz="1600" dirty="0">
                <a:latin typeface="Times New Roman"/>
                <a:cs typeface="Times New Roman"/>
              </a:rPr>
              <a:t>buttons,</a:t>
            </a:r>
            <a:r>
              <a:rPr sz="1600" spc="-10" dirty="0">
                <a:latin typeface="Times New Roman"/>
                <a:cs typeface="Times New Roman"/>
              </a:rPr>
              <a:t> menus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ts val="286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java.net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1905"/>
              </a:lnSpc>
              <a:spcBef>
                <a:spcPts val="3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Times New Roman"/>
                <a:cs typeface="Times New Roman"/>
              </a:rPr>
              <a:t>Classes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networking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ts val="286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java.applet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Times New Roman"/>
                <a:cs typeface="Times New Roman"/>
              </a:rPr>
              <a:t>Classes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creating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applets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9463" y="2780791"/>
            <a:ext cx="74561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55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485515" algn="l"/>
                <a:tab pos="5039995" algn="l"/>
              </a:tabLst>
            </a:pPr>
            <a:r>
              <a:rPr sz="6000" dirty="0">
                <a:solidFill>
                  <a:srgbClr val="0000CC"/>
                </a:solidFill>
                <a:latin typeface="Times New Roman"/>
                <a:cs typeface="Times New Roman"/>
              </a:rPr>
              <a:t>Steps</a:t>
            </a:r>
            <a:r>
              <a:rPr sz="60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0000CC"/>
                </a:solidFill>
                <a:latin typeface="Times New Roman"/>
                <a:cs typeface="Times New Roman"/>
              </a:rPr>
              <a:t>and	examples</a:t>
            </a:r>
            <a:r>
              <a:rPr sz="6000" spc="-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0000CC"/>
                </a:solidFill>
                <a:latin typeface="Times New Roman"/>
                <a:cs typeface="Times New Roman"/>
              </a:rPr>
              <a:t>for </a:t>
            </a:r>
            <a:r>
              <a:rPr sz="6000" spc="-14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0000CC"/>
                </a:solidFill>
                <a:latin typeface="Times New Roman"/>
                <a:cs typeface="Times New Roman"/>
              </a:rPr>
              <a:t>creating</a:t>
            </a:r>
            <a:r>
              <a:rPr sz="60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0000CC"/>
                </a:solidFill>
                <a:latin typeface="Times New Roman"/>
                <a:cs typeface="Times New Roman"/>
              </a:rPr>
              <a:t>and	using</a:t>
            </a:r>
            <a:endParaRPr sz="6000">
              <a:latin typeface="Times New Roman"/>
              <a:cs typeface="Times New Roman"/>
            </a:endParaRPr>
          </a:p>
          <a:p>
            <a:pPr marL="2502535">
              <a:lnSpc>
                <a:spcPct val="100000"/>
              </a:lnSpc>
            </a:pPr>
            <a:r>
              <a:rPr sz="6000" dirty="0">
                <a:solidFill>
                  <a:srgbClr val="0000CC"/>
                </a:solidFill>
                <a:latin typeface="Times New Roman"/>
                <a:cs typeface="Times New Roman"/>
              </a:rPr>
              <a:t>packages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237589"/>
            <a:ext cx="5207635" cy="54762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Create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folder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pack1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inside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drive</a:t>
            </a:r>
            <a:endParaRPr sz="2600">
              <a:latin typeface="Times New Roman"/>
              <a:cs typeface="Times New Roman"/>
            </a:endParaRPr>
          </a:p>
          <a:p>
            <a:pPr marL="12700" marR="2296795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5" dirty="0">
                <a:latin typeface="Times New Roman"/>
                <a:cs typeface="Times New Roman"/>
              </a:rPr>
              <a:t>reat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fil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.ja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600" dirty="0">
                <a:latin typeface="Times New Roman"/>
                <a:cs typeface="Times New Roman"/>
              </a:rPr>
              <a:t>a  package </a:t>
            </a:r>
            <a:r>
              <a:rPr sz="2600" b="1" dirty="0">
                <a:latin typeface="Times New Roman"/>
                <a:cs typeface="Times New Roman"/>
              </a:rPr>
              <a:t>pack1</a:t>
            </a:r>
            <a:r>
              <a:rPr sz="2600" dirty="0">
                <a:latin typeface="Times New Roman"/>
                <a:cs typeface="Times New Roman"/>
              </a:rPr>
              <a:t>;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public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class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args[]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System.out.println("Hello");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show()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{System.out.println(“show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A");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6766049"/>
            <a:ext cx="1841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078227"/>
            <a:ext cx="13722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2600" b="1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553714"/>
            <a:ext cx="4479290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0" dirty="0">
                <a:latin typeface="Times New Roman"/>
                <a:cs typeface="Times New Roman"/>
              </a:rPr>
              <a:t>Take</a:t>
            </a:r>
            <a:r>
              <a:rPr sz="2600" spc="140" dirty="0">
                <a:latin typeface="Times New Roman"/>
                <a:cs typeface="Times New Roman"/>
              </a:rPr>
              <a:t> </a:t>
            </a:r>
            <a:r>
              <a:rPr sz="26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path</a:t>
            </a:r>
            <a:r>
              <a:rPr sz="2600" b="1" i="1" u="heavy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before</a:t>
            </a:r>
            <a:r>
              <a:rPr sz="2600" b="1" i="1" u="heavy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pack1</a:t>
            </a:r>
            <a:r>
              <a:rPr sz="2600" b="1" i="1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folder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drive.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0000CC"/>
                </a:solidFill>
                <a:latin typeface="Times New Roman"/>
                <a:cs typeface="Times New Roman"/>
              </a:rPr>
              <a:t>Compile</a:t>
            </a:r>
            <a:r>
              <a:rPr sz="2600" b="1" spc="-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using</a:t>
            </a:r>
            <a:endParaRPr sz="26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D:\&gt;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javac</a:t>
            </a:r>
            <a:r>
              <a:rPr sz="260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pack1/A.java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24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sz="26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600" b="1" dirty="0">
                <a:solidFill>
                  <a:srgbClr val="0000CC"/>
                </a:solidFill>
                <a:latin typeface="Times New Roman"/>
                <a:cs typeface="Times New Roman"/>
              </a:rPr>
              <a:t>un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0482" y="2553714"/>
            <a:ext cx="34156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command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prompt</a:t>
            </a:r>
            <a:r>
              <a:rPr sz="2600" spc="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here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773267"/>
            <a:ext cx="2578100" cy="14522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720"/>
              </a:spcBef>
            </a:pPr>
            <a:r>
              <a:rPr sz="2600" dirty="0">
                <a:latin typeface="Times New Roman"/>
                <a:cs typeface="Times New Roman"/>
              </a:rPr>
              <a:t>D:\&gt;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java</a:t>
            </a:r>
            <a:r>
              <a:rPr sz="2600" b="1" spc="-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pack1/A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D:\&gt;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java</a:t>
            </a:r>
            <a:r>
              <a:rPr sz="2600" b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pack1.A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89988"/>
            <a:ext cx="8071484" cy="51765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2600" b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Set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classpath</a:t>
            </a:r>
            <a:r>
              <a:rPr sz="26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command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prompt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path</a:t>
            </a:r>
            <a:r>
              <a:rPr sz="26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600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folder</a:t>
            </a:r>
            <a:r>
              <a:rPr sz="26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before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6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package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pack1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Times New Roman"/>
                <a:cs typeface="Times New Roman"/>
              </a:rPr>
              <a:t>C:\Users\USER&gt;</a:t>
            </a:r>
            <a:r>
              <a:rPr sz="2600" b="1" spc="-5" dirty="0">
                <a:latin typeface="Times New Roman"/>
                <a:cs typeface="Times New Roman"/>
              </a:rPr>
              <a:t>set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CLASSPATH</a:t>
            </a:r>
            <a:r>
              <a:rPr sz="2600" b="1" spc="-30" dirty="0">
                <a:latin typeface="Times New Roman"/>
                <a:cs typeface="Times New Roman"/>
              </a:rPr>
              <a:t>=;D:\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240" dirty="0">
                <a:latin typeface="Times New Roman"/>
                <a:cs typeface="Times New Roman"/>
              </a:rPr>
              <a:t>T</a:t>
            </a:r>
            <a:r>
              <a:rPr sz="2600" b="1" dirty="0">
                <a:latin typeface="Times New Roman"/>
                <a:cs typeface="Times New Roman"/>
              </a:rPr>
              <a:t>o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c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mp</a:t>
            </a:r>
            <a:r>
              <a:rPr sz="2600" b="1" spc="-5" dirty="0">
                <a:latin typeface="Times New Roman"/>
                <a:cs typeface="Times New Roman"/>
              </a:rPr>
              <a:t>il</a:t>
            </a:r>
            <a:r>
              <a:rPr sz="2600" b="1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204845" algn="l"/>
                <a:tab pos="3810000" algn="l"/>
                <a:tab pos="4057015" algn="l"/>
              </a:tabLst>
            </a:pPr>
            <a:r>
              <a:rPr sz="2600" dirty="0">
                <a:latin typeface="Times New Roman"/>
                <a:cs typeface="Times New Roman"/>
              </a:rPr>
              <a:t>C:\Users\USER&gt;</a:t>
            </a:r>
            <a:r>
              <a:rPr sz="2600" b="1" dirty="0">
                <a:latin typeface="Times New Roman"/>
                <a:cs typeface="Times New Roman"/>
              </a:rPr>
              <a:t>javac	</a:t>
            </a:r>
            <a:r>
              <a:rPr sz="2600" b="1" spc="-5" dirty="0">
                <a:latin typeface="Times New Roman"/>
                <a:cs typeface="Times New Roman"/>
              </a:rPr>
              <a:t>-cp	</a:t>
            </a:r>
            <a:r>
              <a:rPr sz="2600" b="1" dirty="0">
                <a:latin typeface="Times New Roman"/>
                <a:cs typeface="Times New Roman"/>
              </a:rPr>
              <a:t>.	D:\pack1\A.java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240" dirty="0">
                <a:latin typeface="Times New Roman"/>
                <a:cs typeface="Times New Roman"/>
              </a:rPr>
              <a:t>T</a:t>
            </a:r>
            <a:r>
              <a:rPr sz="2600" b="1" dirty="0">
                <a:latin typeface="Times New Roman"/>
                <a:cs typeface="Times New Roman"/>
              </a:rPr>
              <a:t>o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r</a:t>
            </a:r>
            <a:r>
              <a:rPr sz="2600" b="1" dirty="0">
                <a:latin typeface="Times New Roman"/>
                <a:cs typeface="Times New Roman"/>
              </a:rPr>
              <a:t>un</a:t>
            </a:r>
            <a:endParaRPr sz="2600">
              <a:latin typeface="Times New Roman"/>
              <a:cs typeface="Times New Roman"/>
            </a:endParaRPr>
          </a:p>
          <a:p>
            <a:pPr marL="12700" marR="3919220">
              <a:lnSpc>
                <a:spcPct val="120000"/>
              </a:lnSpc>
            </a:pPr>
            <a:r>
              <a:rPr sz="2600" dirty="0">
                <a:latin typeface="Times New Roman"/>
                <a:cs typeface="Times New Roman"/>
              </a:rPr>
              <a:t>C:\Users\USER&gt;</a:t>
            </a:r>
            <a:r>
              <a:rPr sz="2600" b="1" dirty="0">
                <a:latin typeface="Times New Roman"/>
                <a:cs typeface="Times New Roman"/>
              </a:rPr>
              <a:t>java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pack1.A </a:t>
            </a:r>
            <a:r>
              <a:rPr sz="2600" b="1" spc="-63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Hello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90572"/>
            <a:ext cx="7256145" cy="527431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26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3: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Using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–classpath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option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Compile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using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3204845" algn="l"/>
              </a:tabLst>
            </a:pPr>
            <a:r>
              <a:rPr sz="2600" dirty="0">
                <a:latin typeface="Times New Roman"/>
                <a:cs typeface="Times New Roman"/>
              </a:rPr>
              <a:t>C:\Users\USER&gt;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javac	</a:t>
            </a:r>
            <a:r>
              <a:rPr sz="2600" b="1" dirty="0">
                <a:latin typeface="Times New Roman"/>
                <a:cs typeface="Times New Roman"/>
              </a:rPr>
              <a:t>D:\pack1\A.java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600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3204845" algn="l"/>
                <a:tab pos="4689475" algn="l"/>
                <a:tab pos="4936490" algn="l"/>
              </a:tabLst>
            </a:pP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5" dirty="0">
                <a:latin typeface="Times New Roman"/>
                <a:cs typeface="Times New Roman"/>
              </a:rPr>
              <a:t>:\</a:t>
            </a:r>
            <a:r>
              <a:rPr sz="2600" dirty="0">
                <a:latin typeface="Times New Roman"/>
                <a:cs typeface="Times New Roman"/>
              </a:rPr>
              <a:t>U</a:t>
            </a:r>
            <a:r>
              <a:rPr sz="2600" spc="-5" dirty="0">
                <a:latin typeface="Times New Roman"/>
                <a:cs typeface="Times New Roman"/>
              </a:rPr>
              <a:t>sers\</a:t>
            </a:r>
            <a:r>
              <a:rPr sz="2600" dirty="0">
                <a:latin typeface="Times New Roman"/>
                <a:cs typeface="Times New Roman"/>
              </a:rPr>
              <a:t>US</a:t>
            </a:r>
            <a:r>
              <a:rPr sz="2600" spc="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&gt;</a:t>
            </a:r>
            <a:r>
              <a:rPr sz="2600" b="1" spc="-5" dirty="0">
                <a:latin typeface="Times New Roman"/>
                <a:cs typeface="Times New Roman"/>
              </a:rPr>
              <a:t>j</a:t>
            </a:r>
            <a:r>
              <a:rPr sz="2600" b="1" spc="5" dirty="0">
                <a:latin typeface="Times New Roman"/>
                <a:cs typeface="Times New Roman"/>
              </a:rPr>
              <a:t>ava</a:t>
            </a:r>
            <a:r>
              <a:rPr sz="2600" b="1" dirty="0">
                <a:latin typeface="Times New Roman"/>
                <a:cs typeface="Times New Roman"/>
              </a:rPr>
              <a:t>c	</a:t>
            </a:r>
            <a:r>
              <a:rPr sz="2600" b="1" spc="-5" dirty="0">
                <a:latin typeface="Times New Roman"/>
                <a:cs typeface="Times New Roman"/>
              </a:rPr>
              <a:t>-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h	</a:t>
            </a:r>
            <a:r>
              <a:rPr sz="2600" b="1" dirty="0">
                <a:latin typeface="Times New Roman"/>
                <a:cs typeface="Times New Roman"/>
              </a:rPr>
              <a:t>.	D</a:t>
            </a:r>
            <a:r>
              <a:rPr sz="2600" b="1" spc="-5" dirty="0">
                <a:latin typeface="Times New Roman"/>
                <a:cs typeface="Times New Roman"/>
              </a:rPr>
              <a:t>:\</a:t>
            </a:r>
            <a:r>
              <a:rPr sz="2600" b="1" dirty="0">
                <a:latin typeface="Times New Roman"/>
                <a:cs typeface="Times New Roman"/>
              </a:rPr>
              <a:t>p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spc="-5" dirty="0">
                <a:latin typeface="Times New Roman"/>
                <a:cs typeface="Times New Roman"/>
              </a:rPr>
              <a:t>c</a:t>
            </a:r>
            <a:r>
              <a:rPr sz="2600" b="1" spc="-10" dirty="0">
                <a:latin typeface="Times New Roman"/>
                <a:cs typeface="Times New Roman"/>
              </a:rPr>
              <a:t>k</a:t>
            </a:r>
            <a:r>
              <a:rPr sz="2600" b="1" spc="5" dirty="0">
                <a:latin typeface="Times New Roman"/>
                <a:cs typeface="Times New Roman"/>
              </a:rPr>
              <a:t>1</a:t>
            </a:r>
            <a:r>
              <a:rPr sz="2600" b="1" spc="-5" dirty="0">
                <a:latin typeface="Times New Roman"/>
                <a:cs typeface="Times New Roman"/>
              </a:rPr>
              <a:t>\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-5" dirty="0">
                <a:latin typeface="Times New Roman"/>
                <a:cs typeface="Times New Roman"/>
              </a:rPr>
              <a:t>.j</a:t>
            </a:r>
            <a:r>
              <a:rPr sz="2600" b="1" spc="5" dirty="0">
                <a:latin typeface="Times New Roman"/>
                <a:cs typeface="Times New Roman"/>
              </a:rPr>
              <a:t>av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Run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using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4983480" algn="l"/>
              </a:tabLst>
            </a:pPr>
            <a:r>
              <a:rPr sz="2600" dirty="0">
                <a:latin typeface="Times New Roman"/>
                <a:cs typeface="Times New Roman"/>
              </a:rPr>
              <a:t>C:\Users\USER&gt;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java</a:t>
            </a:r>
            <a:r>
              <a:rPr sz="26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-classpath</a:t>
            </a:r>
            <a:r>
              <a:rPr sz="26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D:\	pack1.A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682" y="421639"/>
            <a:ext cx="16503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P</a:t>
            </a:r>
            <a:r>
              <a:rPr sz="3600" b="1" dirty="0">
                <a:latin typeface="Times New Roman"/>
                <a:cs typeface="Times New Roman"/>
              </a:rPr>
              <a:t>a</a:t>
            </a:r>
            <a:r>
              <a:rPr sz="3600" b="1" spc="-5" dirty="0">
                <a:latin typeface="Times New Roman"/>
                <a:cs typeface="Times New Roman"/>
              </a:rPr>
              <a:t>ck</a:t>
            </a:r>
            <a:r>
              <a:rPr sz="3600" b="1" dirty="0">
                <a:latin typeface="Times New Roman"/>
                <a:cs typeface="Times New Roman"/>
              </a:rPr>
              <a:t>age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982471"/>
            <a:ext cx="5407025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Packages</a:t>
            </a:r>
            <a:r>
              <a:rPr sz="2400" b="1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are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containers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for </a:t>
            </a:r>
            <a:r>
              <a:rPr sz="2400" b="1" i="1" dirty="0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75"/>
              </a:spcBef>
              <a:buFont typeface="Arial MT"/>
              <a:buChar char="•"/>
              <a:tabLst>
                <a:tab pos="354965" algn="l"/>
                <a:tab pos="355600" algn="l"/>
                <a:tab pos="742315" algn="l"/>
                <a:tab pos="1924685" algn="l"/>
                <a:tab pos="2345690" algn="l"/>
                <a:tab pos="3070860" algn="l"/>
                <a:tab pos="3458210" algn="l"/>
                <a:tab pos="4200525" algn="l"/>
                <a:tab pos="4622165" algn="l"/>
              </a:tabLst>
            </a:pPr>
            <a:r>
              <a:rPr sz="2400" spc="-5" dirty="0">
                <a:latin typeface="Times New Roman"/>
                <a:cs typeface="Times New Roman"/>
              </a:rPr>
              <a:t>A	</a:t>
            </a:r>
            <a:r>
              <a:rPr sz="2400" dirty="0">
                <a:latin typeface="Times New Roman"/>
                <a:cs typeface="Times New Roman"/>
              </a:rPr>
              <a:t>package	in	</a:t>
            </a:r>
            <a:r>
              <a:rPr sz="2400" spc="-5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ava	i</a:t>
            </a:r>
            <a:r>
              <a:rPr sz="2400" spc="-5" dirty="0">
                <a:latin typeface="Times New Roman"/>
                <a:cs typeface="Times New Roman"/>
              </a:rPr>
              <a:t>s	us</a:t>
            </a:r>
            <a:r>
              <a:rPr sz="2400" dirty="0">
                <a:latin typeface="Times New Roman"/>
                <a:cs typeface="Times New Roman"/>
              </a:rPr>
              <a:t>ed	to	</a:t>
            </a:r>
            <a:r>
              <a:rPr sz="2400" b="1" spc="-15" dirty="0">
                <a:latin typeface="Times New Roman"/>
                <a:cs typeface="Times New Roman"/>
              </a:rPr>
              <a:t>g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spc="-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8785" y="1573783"/>
            <a:ext cx="2506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4255" algn="l"/>
                <a:tab pos="205422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	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530855"/>
            <a:ext cx="174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360805" algn="l"/>
              </a:tabLst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hey	a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1686" y="2530855"/>
            <a:ext cx="5973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230" algn="l"/>
                <a:tab pos="1566545" algn="l"/>
                <a:tab pos="2520950" algn="l"/>
                <a:tab pos="3272154" algn="l"/>
                <a:tab pos="4243070" algn="l"/>
                <a:tab pos="5280660" algn="l"/>
              </a:tabLst>
            </a:pPr>
            <a:r>
              <a:rPr sz="2400" spc="-5" dirty="0">
                <a:latin typeface="Times New Roman"/>
                <a:cs typeface="Times New Roman"/>
              </a:rPr>
              <a:t>us</a:t>
            </a:r>
            <a:r>
              <a:rPr sz="2400" dirty="0">
                <a:latin typeface="Times New Roman"/>
                <a:cs typeface="Times New Roman"/>
              </a:rPr>
              <a:t>ed	to	keep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	na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pace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039" y="2896614"/>
            <a:ext cx="772922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compartmentalized.</a:t>
            </a:r>
            <a:endParaRPr sz="2400">
              <a:latin typeface="Times New Roman"/>
              <a:cs typeface="Times New Roman"/>
            </a:endParaRPr>
          </a:p>
          <a:p>
            <a:pPr marL="413384" marR="5080" indent="-287020" algn="just">
              <a:lnSpc>
                <a:spcPct val="100000"/>
              </a:lnSpc>
              <a:spcBef>
                <a:spcPts val="1775"/>
              </a:spcBef>
            </a:pPr>
            <a:r>
              <a:rPr sz="2400" spc="-5" dirty="0">
                <a:latin typeface="Arial MT"/>
                <a:cs typeface="Arial MT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For example,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package allows us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create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class named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List, </a:t>
            </a:r>
            <a:r>
              <a:rPr sz="2400" spc="-5" dirty="0">
                <a:latin typeface="Times New Roman"/>
                <a:cs typeface="Times New Roman"/>
              </a:rPr>
              <a:t>which 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our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own package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will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collide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named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elsewhere.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4810757"/>
            <a:ext cx="6951980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Packages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hierarchical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40" dirty="0">
                <a:latin typeface="Times New Roman"/>
                <a:cs typeface="Times New Roman"/>
              </a:rPr>
              <a:t>manner.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775"/>
              </a:spcBef>
              <a:buFont typeface="Arial MT"/>
              <a:buChar char="•"/>
              <a:tabLst>
                <a:tab pos="354965" algn="l"/>
                <a:tab pos="355600" algn="l"/>
                <a:tab pos="1024255" algn="l"/>
                <a:tab pos="2216150" algn="l"/>
                <a:tab pos="2615565" algn="l"/>
                <a:tab pos="3349625" algn="l"/>
                <a:tab pos="3680460" algn="l"/>
                <a:tab pos="4857115" algn="l"/>
                <a:tab pos="5492750" algn="l"/>
                <a:tab pos="5823585" algn="l"/>
              </a:tabLst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	p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cka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b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th	a	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ami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	</a:t>
            </a:r>
            <a:r>
              <a:rPr sz="2400" dirty="0">
                <a:latin typeface="Times New Roman"/>
                <a:cs typeface="Times New Roman"/>
              </a:rPr>
              <a:t>and	a	</a:t>
            </a:r>
            <a:r>
              <a:rPr sz="2400" b="1" spc="-15" dirty="0">
                <a:latin typeface="Times New Roman"/>
                <a:cs typeface="Times New Roman"/>
              </a:rPr>
              <a:t>v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5" dirty="0">
                <a:latin typeface="Times New Roman"/>
                <a:cs typeface="Times New Roman"/>
              </a:rPr>
              <a:t>s</a:t>
            </a:r>
            <a:r>
              <a:rPr sz="2400" b="1" spc="-10" dirty="0">
                <a:latin typeface="Times New Roman"/>
                <a:cs typeface="Times New Roman"/>
              </a:rPr>
              <a:t>ib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ity  </a:t>
            </a:r>
            <a:r>
              <a:rPr sz="2400" b="1" spc="-5" dirty="0">
                <a:latin typeface="Times New Roman"/>
                <a:cs typeface="Times New Roman"/>
              </a:rPr>
              <a:t>mechanism.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3264" y="5402069"/>
            <a:ext cx="94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6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623" y="447547"/>
            <a:ext cx="413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E.g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using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import statement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939799"/>
            <a:ext cx="4834890" cy="3098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folder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pack2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 drive</a:t>
            </a:r>
            <a:endParaRPr sz="2400">
              <a:latin typeface="Times New Roman"/>
              <a:cs typeface="Times New Roman"/>
            </a:endParaRPr>
          </a:p>
          <a:p>
            <a:pPr marL="12700" marR="1565910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B.java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6933B"/>
                </a:solidFill>
                <a:latin typeface="Times New Roman"/>
                <a:cs typeface="Times New Roman"/>
              </a:rPr>
              <a:t>pack2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 marR="2748280">
              <a:lnSpc>
                <a:spcPct val="120000"/>
              </a:lnSpc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import</a:t>
            </a:r>
            <a:r>
              <a:rPr sz="240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pack1</a:t>
            </a:r>
            <a:r>
              <a:rPr sz="2400" dirty="0">
                <a:latin typeface="Times New Roman"/>
                <a:cs typeface="Times New Roman"/>
              </a:rPr>
              <a:t>.*;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639" y="4012182"/>
            <a:ext cx="469011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91740" indent="74295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9645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F7964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7964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();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obj.</a:t>
            </a:r>
            <a:r>
              <a:rPr sz="2400" b="1" spc="-5" dirty="0">
                <a:latin typeface="Times New Roman"/>
                <a:cs typeface="Times New Roman"/>
              </a:rPr>
              <a:t>show</a:t>
            </a:r>
            <a:r>
              <a:rPr sz="2400" spc="-5" dirty="0">
                <a:latin typeface="Times New Roman"/>
                <a:cs typeface="Times New Roman"/>
              </a:rPr>
              <a:t>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System.out.println(“main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B");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5328917"/>
            <a:ext cx="17208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4976" y="6779765"/>
            <a:ext cx="1499235" cy="31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Prepared</a:t>
            </a:r>
            <a:r>
              <a:rPr sz="1200" b="1" i="1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0000CC"/>
                </a:solidFill>
                <a:latin typeface="Times New Roman"/>
                <a:cs typeface="Times New Roman"/>
              </a:rPr>
              <a:t>by</a:t>
            </a:r>
            <a:r>
              <a:rPr sz="1200" b="1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200" b="1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Renetha</a:t>
            </a:r>
            <a:r>
              <a:rPr sz="1200" b="1" i="1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0000CC"/>
                </a:solidFill>
                <a:latin typeface="Times New Roman"/>
                <a:cs typeface="Times New Roman"/>
              </a:rPr>
              <a:t>J.</a:t>
            </a:r>
            <a:endParaRPr sz="1200" dirty="0">
              <a:latin typeface="Times New Roman"/>
              <a:cs typeface="Times New Roman"/>
            </a:endParaRPr>
          </a:p>
          <a:p>
            <a:pPr marL="256540" algn="ctr">
              <a:lnSpc>
                <a:spcPts val="113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7104" y="4032504"/>
            <a:ext cx="3054350" cy="2045335"/>
          </a:xfrm>
          <a:custGeom>
            <a:avLst/>
            <a:gdLst/>
            <a:ahLst/>
            <a:cxnLst/>
            <a:rect l="l" t="t" r="r" b="b"/>
            <a:pathLst>
              <a:path w="3054350" h="2045335">
                <a:moveTo>
                  <a:pt x="3054095" y="13716"/>
                </a:moveTo>
                <a:lnTo>
                  <a:pt x="3054095" y="0"/>
                </a:lnTo>
                <a:lnTo>
                  <a:pt x="0" y="0"/>
                </a:lnTo>
                <a:lnTo>
                  <a:pt x="0" y="2045208"/>
                </a:lnTo>
                <a:lnTo>
                  <a:pt x="6096" y="204520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054095" y="13716"/>
                </a:lnTo>
                <a:close/>
              </a:path>
              <a:path w="3054350" h="204533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054350" h="2045335">
                <a:moveTo>
                  <a:pt x="13716" y="203301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2033016"/>
                </a:lnTo>
                <a:lnTo>
                  <a:pt x="13716" y="2033016"/>
                </a:lnTo>
                <a:close/>
              </a:path>
              <a:path w="3054350" h="2045335">
                <a:moveTo>
                  <a:pt x="3054095" y="2045208"/>
                </a:moveTo>
                <a:lnTo>
                  <a:pt x="3054095" y="2033016"/>
                </a:lnTo>
                <a:lnTo>
                  <a:pt x="6096" y="2033016"/>
                </a:lnTo>
                <a:lnTo>
                  <a:pt x="13716" y="2039112"/>
                </a:lnTo>
                <a:lnTo>
                  <a:pt x="13716" y="2045208"/>
                </a:lnTo>
                <a:lnTo>
                  <a:pt x="3054095" y="2045208"/>
                </a:lnTo>
                <a:close/>
              </a:path>
              <a:path w="3054350" h="2045335">
                <a:moveTo>
                  <a:pt x="13716" y="2045208"/>
                </a:moveTo>
                <a:lnTo>
                  <a:pt x="13716" y="2039112"/>
                </a:lnTo>
                <a:lnTo>
                  <a:pt x="6096" y="2033016"/>
                </a:lnTo>
                <a:lnTo>
                  <a:pt x="6096" y="2045208"/>
                </a:lnTo>
                <a:lnTo>
                  <a:pt x="13716" y="204520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31937" y="4065522"/>
            <a:ext cx="235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D:\&gt;javac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pack1\A.java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1937" y="4614162"/>
            <a:ext cx="235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D:\&gt;javac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pack2\B.java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1937" y="5162801"/>
            <a:ext cx="1757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D:\&gt;java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pack2.B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main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662" y="574039"/>
            <a:ext cx="1972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Re</a:t>
            </a:r>
            <a:r>
              <a:rPr sz="3600" b="1" dirty="0">
                <a:latin typeface="Times New Roman"/>
                <a:cs typeface="Times New Roman"/>
              </a:rPr>
              <a:t>f</a:t>
            </a:r>
            <a:r>
              <a:rPr sz="3600" b="1" spc="-5" dirty="0">
                <a:latin typeface="Times New Roman"/>
                <a:cs typeface="Times New Roman"/>
              </a:rPr>
              <a:t>e</a:t>
            </a:r>
            <a:r>
              <a:rPr sz="3600" b="1" spc="-65" dirty="0">
                <a:latin typeface="Times New Roman"/>
                <a:cs typeface="Times New Roman"/>
              </a:rPr>
              <a:t>r</a:t>
            </a:r>
            <a:r>
              <a:rPr sz="3600" b="1" spc="-5" dirty="0">
                <a:latin typeface="Times New Roman"/>
                <a:cs typeface="Times New Roman"/>
              </a:rPr>
              <a:t>enc</a:t>
            </a:r>
            <a:r>
              <a:rPr sz="3600" b="1" dirty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697227"/>
            <a:ext cx="807275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550035" algn="l"/>
                <a:tab pos="2755265" algn="l"/>
                <a:tab pos="3621404" algn="l"/>
                <a:tab pos="4358640" algn="l"/>
                <a:tab pos="5901055" algn="l"/>
                <a:tab pos="7573009" algn="l"/>
              </a:tabLst>
            </a:pPr>
            <a:r>
              <a:rPr sz="2600" dirty="0">
                <a:latin typeface="Times New Roman"/>
                <a:cs typeface="Times New Roman"/>
              </a:rPr>
              <a:t>H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b</a:t>
            </a:r>
            <a:r>
              <a:rPr sz="2600" spc="-5" dirty="0">
                <a:latin typeface="Times New Roman"/>
                <a:cs typeface="Times New Roman"/>
              </a:rPr>
              <a:t>er</a:t>
            </a:r>
            <a:r>
              <a:rPr sz="2600" dirty="0">
                <a:latin typeface="Times New Roman"/>
                <a:cs typeface="Times New Roman"/>
              </a:rPr>
              <a:t>t	S</a:t>
            </a:r>
            <a:r>
              <a:rPr sz="2600" spc="-20" dirty="0">
                <a:latin typeface="Times New Roman"/>
                <a:cs typeface="Times New Roman"/>
              </a:rPr>
              <a:t>c</a:t>
            </a:r>
            <a:r>
              <a:rPr sz="2600" spc="5" dirty="0">
                <a:latin typeface="Times New Roman"/>
                <a:cs typeface="Times New Roman"/>
              </a:rPr>
              <a:t>h</a:t>
            </a:r>
            <a:r>
              <a:rPr sz="2600" spc="-5" dirty="0">
                <a:latin typeface="Times New Roman"/>
                <a:cs typeface="Times New Roman"/>
              </a:rPr>
              <a:t>il</a:t>
            </a:r>
            <a:r>
              <a:rPr sz="2600" spc="5" dirty="0">
                <a:latin typeface="Times New Roman"/>
                <a:cs typeface="Times New Roman"/>
              </a:rPr>
              <a:t>d</a:t>
            </a:r>
            <a:r>
              <a:rPr sz="2600" spc="-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	</a:t>
            </a:r>
            <a:r>
              <a:rPr sz="2600" spc="-5" dirty="0">
                <a:latin typeface="Times New Roman"/>
                <a:cs typeface="Times New Roman"/>
              </a:rPr>
              <a:t>Ja</a:t>
            </a:r>
            <a:r>
              <a:rPr sz="2600" spc="5" dirty="0">
                <a:latin typeface="Times New Roman"/>
                <a:cs typeface="Times New Roman"/>
              </a:rPr>
              <a:t>v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:	</a:t>
            </a:r>
            <a:r>
              <a:rPr sz="2600" b="1" dirty="0">
                <a:latin typeface="Times New Roman"/>
                <a:cs typeface="Times New Roman"/>
              </a:rPr>
              <a:t>The	</a:t>
            </a:r>
            <a:r>
              <a:rPr sz="2600" b="1" spc="-10" dirty="0">
                <a:latin typeface="Times New Roman"/>
                <a:cs typeface="Times New Roman"/>
              </a:rPr>
              <a:t>Co</a:t>
            </a:r>
            <a:r>
              <a:rPr sz="2600" b="1" dirty="0">
                <a:latin typeface="Times New Roman"/>
                <a:cs typeface="Times New Roman"/>
              </a:rPr>
              <a:t>mp</a:t>
            </a:r>
            <a:r>
              <a:rPr sz="2600" b="1" spc="-5" dirty="0">
                <a:latin typeface="Times New Roman"/>
                <a:cs typeface="Times New Roman"/>
              </a:rPr>
              <a:t>let</a:t>
            </a:r>
            <a:r>
              <a:rPr sz="2600" b="1" dirty="0">
                <a:latin typeface="Times New Roman"/>
                <a:cs typeface="Times New Roman"/>
              </a:rPr>
              <a:t>e	R</a:t>
            </a:r>
            <a:r>
              <a:rPr sz="2600" b="1" spc="-20" dirty="0">
                <a:latin typeface="Times New Roman"/>
                <a:cs typeface="Times New Roman"/>
              </a:rPr>
              <a:t>e</a:t>
            </a:r>
            <a:r>
              <a:rPr sz="2600" b="1" spc="-5" dirty="0">
                <a:latin typeface="Times New Roman"/>
                <a:cs typeface="Times New Roman"/>
              </a:rPr>
              <a:t>fe</a:t>
            </a:r>
            <a:r>
              <a:rPr sz="2600" b="1" spc="-55" dirty="0">
                <a:latin typeface="Times New Roman"/>
                <a:cs typeface="Times New Roman"/>
              </a:rPr>
              <a:t>r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ce</a:t>
            </a:r>
            <a:r>
              <a:rPr sz="2600" b="1" dirty="0">
                <a:latin typeface="Times New Roman"/>
                <a:cs typeface="Times New Roman"/>
              </a:rPr>
              <a:t>,	</a:t>
            </a:r>
            <a:r>
              <a:rPr sz="2600" b="1" spc="5" dirty="0">
                <a:latin typeface="Times New Roman"/>
                <a:cs typeface="Times New Roman"/>
              </a:rPr>
              <a:t>8</a:t>
            </a:r>
            <a:r>
              <a:rPr sz="2600" b="1" spc="-5" dirty="0">
                <a:latin typeface="Times New Roman"/>
                <a:cs typeface="Times New Roman"/>
              </a:rPr>
              <a:t>/e</a:t>
            </a:r>
            <a:r>
              <a:rPr sz="2600" b="1" dirty="0">
                <a:latin typeface="Times New Roman"/>
                <a:cs typeface="Times New Roman"/>
              </a:rPr>
              <a:t>,  </a:t>
            </a:r>
            <a:r>
              <a:rPr sz="2600" b="1" spc="-60" dirty="0">
                <a:latin typeface="Times New Roman"/>
                <a:cs typeface="Times New Roman"/>
              </a:rPr>
              <a:t>Tata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McGraw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Hill,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2011</a:t>
            </a:r>
            <a:r>
              <a:rPr sz="2600" spc="-2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2884" y="688339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386" y="574039"/>
            <a:ext cx="3340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Packages(contd.)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825243"/>
            <a:ext cx="6171565" cy="159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0" dirty="0">
                <a:latin typeface="Times New Roman"/>
                <a:cs typeface="Times New Roman"/>
              </a:rPr>
              <a:t>We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define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classes</a:t>
            </a:r>
            <a:r>
              <a:rPr sz="2600" dirty="0">
                <a:latin typeface="Times New Roman"/>
                <a:cs typeface="Times New Roman"/>
              </a:rPr>
              <a:t> inside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package</a:t>
            </a:r>
            <a:endParaRPr sz="26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50000"/>
              </a:lnSpc>
              <a:spcBef>
                <a:spcPts val="620"/>
              </a:spcBef>
              <a:tabLst>
                <a:tab pos="832485" algn="l"/>
                <a:tab pos="1475105" algn="l"/>
                <a:tab pos="2033270" algn="l"/>
                <a:tab pos="2607945" algn="l"/>
                <a:tab pos="4026535" algn="l"/>
                <a:tab pos="4517390" algn="l"/>
                <a:tab pos="5277485" algn="l"/>
              </a:tabLst>
            </a:pPr>
            <a:r>
              <a:rPr sz="2400" spc="-5" dirty="0">
                <a:latin typeface="Arial MT"/>
                <a:cs typeface="Arial MT"/>
              </a:rPr>
              <a:t>–		</a:t>
            </a:r>
            <a:r>
              <a:rPr sz="2400" dirty="0">
                <a:latin typeface="Times New Roman"/>
                <a:cs typeface="Times New Roman"/>
              </a:rPr>
              <a:t>th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re	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ot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	by	code	out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-5" dirty="0">
                <a:latin typeface="Times New Roman"/>
                <a:cs typeface="Times New Roman"/>
              </a:rPr>
              <a:t>(default)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5357" y="2483611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8484" y="2483611"/>
            <a:ext cx="1097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ac</a:t>
            </a:r>
            <a:r>
              <a:rPr sz="2400" spc="-15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ag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3654042"/>
            <a:ext cx="280035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75"/>
              </a:spcBef>
              <a:tabLst>
                <a:tab pos="975360" algn="l"/>
                <a:tab pos="1617345" algn="l"/>
                <a:tab pos="2122805" algn="l"/>
              </a:tabLst>
            </a:pPr>
            <a:r>
              <a:rPr sz="2400" spc="-5" dirty="0">
                <a:latin typeface="Arial MT"/>
                <a:cs typeface="Arial MT"/>
              </a:rPr>
              <a:t>–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	can	</a:t>
            </a:r>
            <a:r>
              <a:rPr sz="2400" spc="-10" dirty="0">
                <a:latin typeface="Times New Roman"/>
                <a:cs typeface="Times New Roman"/>
              </a:rPr>
              <a:t>be	</a:t>
            </a: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 package.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(protected)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1262" y="4275834"/>
            <a:ext cx="4794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7305" algn="l"/>
                <a:tab pos="1821180" algn="l"/>
                <a:tab pos="3310254" algn="l"/>
                <a:tab pos="4407535" algn="l"/>
              </a:tabLst>
            </a:pP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ed	by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ubc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ss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ut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	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339" y="5446265"/>
            <a:ext cx="740727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spc="-5" dirty="0">
                <a:latin typeface="Arial MT"/>
                <a:cs typeface="Arial MT"/>
              </a:rPr>
              <a:t>–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packages(public)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094" y="574039"/>
            <a:ext cx="3439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Defining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Package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  <a:tab pos="975994" algn="l"/>
                <a:tab pos="2103755" algn="l"/>
                <a:tab pos="2545715" algn="l"/>
                <a:tab pos="4058920" algn="l"/>
                <a:tab pos="5234305" algn="l"/>
                <a:tab pos="6480810" algn="l"/>
                <a:tab pos="6903084" algn="l"/>
              </a:tabLst>
            </a:pPr>
            <a:r>
              <a:rPr sz="2600" spc="-190" dirty="0"/>
              <a:t>T</a:t>
            </a:r>
            <a:r>
              <a:rPr sz="2600" dirty="0"/>
              <a:t>o	</a:t>
            </a:r>
            <a:r>
              <a:rPr sz="2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2600" b="1" spc="-55" dirty="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sz="26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6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0000CC"/>
                </a:solidFill>
                <a:latin typeface="Times New Roman"/>
                <a:cs typeface="Times New Roman"/>
              </a:rPr>
              <a:t>e	a	</a:t>
            </a:r>
            <a:r>
              <a:rPr sz="26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26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sz="26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26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6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sz="2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600" dirty="0"/>
              <a:t>,	</a:t>
            </a:r>
            <a:r>
              <a:rPr sz="2600" spc="-5" dirty="0"/>
              <a:t>si</a:t>
            </a:r>
            <a:r>
              <a:rPr sz="2600" spc="-10" dirty="0"/>
              <a:t>m</a:t>
            </a:r>
            <a:r>
              <a:rPr sz="2600" spc="5" dirty="0"/>
              <a:t>p</a:t>
            </a:r>
            <a:r>
              <a:rPr sz="2600" spc="-5" dirty="0"/>
              <a:t>l</a:t>
            </a:r>
            <a:r>
              <a:rPr sz="2600" dirty="0"/>
              <a:t>y	</a:t>
            </a:r>
            <a:r>
              <a:rPr sz="2600" spc="-5" dirty="0"/>
              <a:t>i</a:t>
            </a:r>
            <a:r>
              <a:rPr sz="2600" spc="5" dirty="0"/>
              <a:t>n</a:t>
            </a:r>
            <a:r>
              <a:rPr sz="2600" spc="-5" dirty="0"/>
              <a:t>cl</a:t>
            </a:r>
            <a:r>
              <a:rPr sz="2600" spc="-10" dirty="0"/>
              <a:t>u</a:t>
            </a:r>
            <a:r>
              <a:rPr sz="2600" spc="5" dirty="0"/>
              <a:t>d</a:t>
            </a:r>
            <a:r>
              <a:rPr sz="2600" dirty="0"/>
              <a:t>e	a	</a:t>
            </a:r>
            <a:r>
              <a:rPr sz="2600" b="1" dirty="0">
                <a:latin typeface="Times New Roman"/>
                <a:cs typeface="Times New Roman"/>
              </a:rPr>
              <a:t>p</a:t>
            </a:r>
            <a:r>
              <a:rPr sz="2600" b="1" spc="-10" dirty="0">
                <a:latin typeface="Times New Roman"/>
                <a:cs typeface="Times New Roman"/>
              </a:rPr>
              <a:t>a</a:t>
            </a:r>
            <a:r>
              <a:rPr sz="2600" b="1" spc="-5" dirty="0">
                <a:latin typeface="Times New Roman"/>
                <a:cs typeface="Times New Roman"/>
              </a:rPr>
              <a:t>c</a:t>
            </a:r>
            <a:r>
              <a:rPr sz="2600" b="1" spc="-10" dirty="0">
                <a:latin typeface="Times New Roman"/>
                <a:cs typeface="Times New Roman"/>
              </a:rPr>
              <a:t>k</a:t>
            </a:r>
            <a:r>
              <a:rPr sz="2600" b="1" spc="5" dirty="0">
                <a:latin typeface="Times New Roman"/>
                <a:cs typeface="Times New Roman"/>
              </a:rPr>
              <a:t>ag</a:t>
            </a:r>
            <a:r>
              <a:rPr sz="2600" b="1" dirty="0">
                <a:latin typeface="Times New Roman"/>
                <a:cs typeface="Times New Roman"/>
              </a:rPr>
              <a:t>e  command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</a:rPr>
              <a:t>as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 statement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</a:rPr>
              <a:t>in</a:t>
            </a:r>
            <a:r>
              <a:rPr sz="2600" u="heavy" dirty="0">
                <a:uFill>
                  <a:solidFill>
                    <a:srgbClr val="000000"/>
                  </a:solidFill>
                </a:uFill>
              </a:rPr>
              <a:t> a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</a:rPr>
              <a:t>Java</a:t>
            </a:r>
            <a:r>
              <a:rPr sz="2600"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</a:rPr>
              <a:t>source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</a:rPr>
              <a:t>file.</a:t>
            </a:r>
            <a:endParaRPr sz="26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50000"/>
              </a:lnSpc>
              <a:spcBef>
                <a:spcPts val="620"/>
              </a:spcBef>
            </a:pPr>
            <a:r>
              <a:rPr sz="2400" spc="-5" dirty="0">
                <a:latin typeface="Arial MT"/>
                <a:cs typeface="Arial MT"/>
              </a:rPr>
              <a:t>–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5" dirty="0"/>
              <a:t>All</a:t>
            </a:r>
            <a:r>
              <a:rPr sz="2400" spc="135" dirty="0"/>
              <a:t> </a:t>
            </a:r>
            <a:r>
              <a:rPr sz="2400" spc="-5" dirty="0"/>
              <a:t>classes</a:t>
            </a:r>
            <a:r>
              <a:rPr sz="2400" spc="130" dirty="0"/>
              <a:t> </a:t>
            </a:r>
            <a:r>
              <a:rPr sz="2400" spc="-5" dirty="0"/>
              <a:t>declared</a:t>
            </a:r>
            <a:r>
              <a:rPr sz="2400" spc="120" dirty="0"/>
              <a:t> </a:t>
            </a:r>
            <a:r>
              <a:rPr sz="2400" dirty="0"/>
              <a:t>in</a:t>
            </a:r>
            <a:r>
              <a:rPr sz="2400" spc="130" dirty="0"/>
              <a:t> </a:t>
            </a:r>
            <a:r>
              <a:rPr sz="2400" spc="-5" dirty="0"/>
              <a:t>that</a:t>
            </a:r>
            <a:r>
              <a:rPr sz="2400" spc="135" dirty="0"/>
              <a:t> </a:t>
            </a:r>
            <a:r>
              <a:rPr sz="2400" spc="-10" dirty="0"/>
              <a:t>file</a:t>
            </a:r>
            <a:r>
              <a:rPr sz="2400" spc="130" dirty="0"/>
              <a:t> </a:t>
            </a:r>
            <a:r>
              <a:rPr sz="2400" spc="-5" dirty="0"/>
              <a:t>will</a:t>
            </a:r>
            <a:r>
              <a:rPr sz="2400" spc="120" dirty="0"/>
              <a:t> </a:t>
            </a:r>
            <a:r>
              <a:rPr sz="2400" dirty="0"/>
              <a:t>belong</a:t>
            </a:r>
            <a:r>
              <a:rPr sz="2400" spc="120" dirty="0"/>
              <a:t> </a:t>
            </a:r>
            <a:r>
              <a:rPr sz="2400" dirty="0"/>
              <a:t>to</a:t>
            </a:r>
            <a:r>
              <a:rPr sz="2400" spc="120" dirty="0"/>
              <a:t> </a:t>
            </a:r>
            <a:r>
              <a:rPr sz="2400" spc="-5" dirty="0"/>
              <a:t>the</a:t>
            </a:r>
            <a:r>
              <a:rPr sz="2400" spc="130" dirty="0"/>
              <a:t> </a:t>
            </a:r>
            <a:r>
              <a:rPr sz="2400" spc="-5" dirty="0"/>
              <a:t>specified </a:t>
            </a:r>
            <a:r>
              <a:rPr sz="2400" spc="-585" dirty="0"/>
              <a:t> </a:t>
            </a:r>
            <a:r>
              <a:rPr sz="2400" dirty="0"/>
              <a:t>package.</a:t>
            </a:r>
            <a:endParaRPr sz="2400">
              <a:latin typeface="Arial MT"/>
              <a:cs typeface="Arial MT"/>
            </a:endParaRPr>
          </a:p>
          <a:p>
            <a:pPr marL="354965" marR="6350" indent="-3429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  <a:tab pos="356235" algn="l"/>
                <a:tab pos="1005205" algn="l"/>
                <a:tab pos="2221230" algn="l"/>
                <a:tab pos="3622040" algn="l"/>
                <a:tab pos="4747895" algn="l"/>
                <a:tab pos="5049520" algn="l"/>
                <a:tab pos="5956300" algn="l"/>
                <a:tab pos="6861809" algn="l"/>
                <a:tab pos="7253605" algn="l"/>
              </a:tabLst>
            </a:pPr>
            <a:r>
              <a:rPr sz="2600" spc="5" dirty="0"/>
              <a:t>T</a:t>
            </a:r>
            <a:r>
              <a:rPr sz="2600" spc="-10" dirty="0"/>
              <a:t>h</a:t>
            </a:r>
            <a:r>
              <a:rPr sz="2600" dirty="0"/>
              <a:t>e	</a:t>
            </a:r>
            <a:r>
              <a:rPr sz="2600" spc="5" dirty="0"/>
              <a:t>p</a:t>
            </a:r>
            <a:r>
              <a:rPr sz="2600" spc="-20" dirty="0"/>
              <a:t>a</a:t>
            </a:r>
            <a:r>
              <a:rPr sz="2600" spc="-5" dirty="0"/>
              <a:t>c</a:t>
            </a:r>
            <a:r>
              <a:rPr sz="2600" spc="5" dirty="0"/>
              <a:t>k</a:t>
            </a:r>
            <a:r>
              <a:rPr sz="2600" spc="-20" dirty="0"/>
              <a:t>a</a:t>
            </a:r>
            <a:r>
              <a:rPr sz="2600" spc="5" dirty="0"/>
              <a:t>g</a:t>
            </a:r>
            <a:r>
              <a:rPr sz="2600" dirty="0"/>
              <a:t>e	</a:t>
            </a:r>
            <a:r>
              <a:rPr sz="2600" spc="-5" dirty="0"/>
              <a:t>state</a:t>
            </a:r>
            <a:r>
              <a:rPr sz="2600" spc="-10" dirty="0"/>
              <a:t>m</a:t>
            </a:r>
            <a:r>
              <a:rPr sz="2600" spc="5" dirty="0"/>
              <a:t>en</a:t>
            </a:r>
            <a:r>
              <a:rPr sz="2600" dirty="0"/>
              <a:t>t	</a:t>
            </a:r>
            <a:r>
              <a:rPr sz="2600" b="1" dirty="0">
                <a:latin typeface="Times New Roman"/>
                <a:cs typeface="Times New Roman"/>
              </a:rPr>
              <a:t>d</a:t>
            </a:r>
            <a:r>
              <a:rPr sz="2600" b="1" spc="-5" dirty="0">
                <a:latin typeface="Times New Roman"/>
                <a:cs typeface="Times New Roman"/>
              </a:rPr>
              <a:t>efi</a:t>
            </a:r>
            <a:r>
              <a:rPr sz="2600" b="1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s	a	n</a:t>
            </a:r>
            <a:r>
              <a:rPr sz="2600" b="1" spc="-10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me	</a:t>
            </a:r>
            <a:r>
              <a:rPr sz="2600" b="1" spc="-5" dirty="0">
                <a:latin typeface="Times New Roman"/>
                <a:cs typeface="Times New Roman"/>
              </a:rPr>
              <a:t>s</a:t>
            </a:r>
            <a:r>
              <a:rPr sz="2600" b="1" spc="-10" dirty="0">
                <a:latin typeface="Times New Roman"/>
                <a:cs typeface="Times New Roman"/>
              </a:rPr>
              <a:t>p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spc="-5" dirty="0">
                <a:latin typeface="Times New Roman"/>
                <a:cs typeface="Times New Roman"/>
              </a:rPr>
              <a:t>c</a:t>
            </a:r>
            <a:r>
              <a:rPr sz="2600" b="1" dirty="0">
                <a:latin typeface="Times New Roman"/>
                <a:cs typeface="Times New Roman"/>
              </a:rPr>
              <a:t>e	</a:t>
            </a:r>
            <a:r>
              <a:rPr sz="2600" spc="-5" dirty="0"/>
              <a:t>i</a:t>
            </a:r>
            <a:r>
              <a:rPr sz="2600" dirty="0"/>
              <a:t>n	</a:t>
            </a:r>
            <a:r>
              <a:rPr sz="2600" spc="-10" dirty="0"/>
              <a:t>w</a:t>
            </a:r>
            <a:r>
              <a:rPr sz="2600" spc="5" dirty="0"/>
              <a:t>h</a:t>
            </a:r>
            <a:r>
              <a:rPr sz="2600" spc="-5" dirty="0"/>
              <a:t>i</a:t>
            </a:r>
            <a:r>
              <a:rPr sz="2600" spc="-20" dirty="0"/>
              <a:t>c</a:t>
            </a:r>
            <a:r>
              <a:rPr sz="2600" dirty="0"/>
              <a:t>h  </a:t>
            </a:r>
            <a:r>
              <a:rPr sz="2600" spc="-5" dirty="0"/>
              <a:t>classes</a:t>
            </a:r>
            <a:r>
              <a:rPr sz="2600" spc="-15" dirty="0"/>
              <a:t> </a:t>
            </a:r>
            <a:r>
              <a:rPr sz="2600" spc="-5" dirty="0"/>
              <a:t>are</a:t>
            </a:r>
            <a:r>
              <a:rPr sz="2600" spc="-10" dirty="0"/>
              <a:t> </a:t>
            </a:r>
            <a:r>
              <a:rPr sz="2600" dirty="0"/>
              <a:t>stored.</a:t>
            </a:r>
            <a:endParaRPr sz="26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5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/>
              <a:t>If</a:t>
            </a:r>
            <a:r>
              <a:rPr sz="2600" spc="195" dirty="0"/>
              <a:t> </a:t>
            </a:r>
            <a:r>
              <a:rPr sz="2600" dirty="0"/>
              <a:t>we</a:t>
            </a:r>
            <a:r>
              <a:rPr sz="2600" spc="190" dirty="0"/>
              <a:t> </a:t>
            </a:r>
            <a:r>
              <a:rPr sz="2600" spc="-5" dirty="0"/>
              <a:t>are</a:t>
            </a:r>
            <a:r>
              <a:rPr sz="2600" spc="190" dirty="0"/>
              <a:t> </a:t>
            </a:r>
            <a:r>
              <a:rPr sz="2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sz="2600" b="1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</a:rPr>
              <a:t>writing</a:t>
            </a:r>
            <a:r>
              <a:rPr sz="2600" u="heavy" spc="2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</a:rPr>
              <a:t>package</a:t>
            </a:r>
            <a:r>
              <a:rPr sz="2600" u="heavy" spc="2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</a:rPr>
              <a:t>statement</a:t>
            </a:r>
            <a:r>
              <a:rPr sz="2600" spc="-5" dirty="0"/>
              <a:t>,</a:t>
            </a:r>
            <a:r>
              <a:rPr sz="2600" spc="200" dirty="0"/>
              <a:t> </a:t>
            </a:r>
            <a:r>
              <a:rPr sz="2600" dirty="0"/>
              <a:t>the</a:t>
            </a:r>
            <a:r>
              <a:rPr sz="2600" spc="200" dirty="0"/>
              <a:t> </a:t>
            </a:r>
            <a:r>
              <a:rPr sz="2600" spc="-5" dirty="0"/>
              <a:t>class</a:t>
            </a:r>
            <a:r>
              <a:rPr sz="2600" spc="200" dirty="0"/>
              <a:t> </a:t>
            </a:r>
            <a:r>
              <a:rPr sz="2600" spc="-5" dirty="0"/>
              <a:t>names </a:t>
            </a:r>
            <a:r>
              <a:rPr sz="2600" spc="-635" dirty="0"/>
              <a:t> </a:t>
            </a:r>
            <a:r>
              <a:rPr sz="2600" spc="-5" dirty="0"/>
              <a:t>are</a:t>
            </a:r>
            <a:r>
              <a:rPr sz="2600" spc="-25" dirty="0"/>
              <a:t> </a:t>
            </a:r>
            <a:r>
              <a:rPr sz="2600" spc="5" dirty="0"/>
              <a:t>put</a:t>
            </a:r>
            <a:r>
              <a:rPr sz="2600" spc="-20" dirty="0"/>
              <a:t> </a:t>
            </a:r>
            <a:r>
              <a:rPr sz="2600" dirty="0"/>
              <a:t>into the</a:t>
            </a:r>
            <a:r>
              <a:rPr sz="2600" spc="-20" dirty="0"/>
              <a:t> </a:t>
            </a:r>
            <a:r>
              <a:rPr sz="2600" b="1" i="1" dirty="0">
                <a:latin typeface="Times New Roman"/>
                <a:cs typeface="Times New Roman"/>
              </a:rPr>
              <a:t>default</a:t>
            </a:r>
            <a:r>
              <a:rPr sz="2600" b="1" i="1" spc="-1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package,</a:t>
            </a:r>
            <a:r>
              <a:rPr sz="2600" b="1" i="1" spc="-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which has</a:t>
            </a:r>
            <a:r>
              <a:rPr sz="2600" b="1" i="1" spc="-1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no</a:t>
            </a:r>
            <a:r>
              <a:rPr sz="2600" b="1" i="1" spc="-1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name</a:t>
            </a:r>
            <a:r>
              <a:rPr sz="2600" dirty="0"/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190" y="574039"/>
            <a:ext cx="495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Defining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Package(contd.)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618588"/>
            <a:ext cx="8071484" cy="319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482850" indent="-3429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4231005" algn="l"/>
              </a:tabLst>
            </a:pPr>
            <a:r>
              <a:rPr sz="2600" spc="-5" dirty="0">
                <a:latin typeface="Times New Roman"/>
                <a:cs typeface="Times New Roman"/>
              </a:rPr>
              <a:t>General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creating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	</a:t>
            </a:r>
            <a:r>
              <a:rPr sz="2600" b="1" dirty="0">
                <a:solidFill>
                  <a:srgbClr val="0000CC"/>
                </a:solidFill>
                <a:latin typeface="Times New Roman"/>
                <a:cs typeface="Times New Roman"/>
              </a:rPr>
              <a:t>package</a:t>
            </a:r>
            <a:r>
              <a:rPr sz="2600" b="1" spc="-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00CC"/>
                </a:solidFill>
                <a:latin typeface="Times New Roman"/>
                <a:cs typeface="Times New Roman"/>
              </a:rPr>
              <a:t>: </a:t>
            </a:r>
            <a:r>
              <a:rPr sz="2600" b="1" spc="-6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00CC"/>
                </a:solidFill>
                <a:latin typeface="Times New Roman"/>
                <a:cs typeface="Times New Roman"/>
              </a:rPr>
              <a:t>package</a:t>
            </a:r>
            <a:r>
              <a:rPr sz="2600" b="1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packagename;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354965" marR="5080" algn="just">
              <a:lnSpc>
                <a:spcPct val="100000"/>
              </a:lnSpc>
            </a:pPr>
            <a:r>
              <a:rPr sz="2600" i="1" spc="-5" dirty="0">
                <a:latin typeface="Times New Roman"/>
                <a:cs typeface="Times New Roman"/>
              </a:rPr>
              <a:t>Example: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dirty="0">
                <a:latin typeface="Times New Roman"/>
                <a:cs typeface="Times New Roman"/>
              </a:rPr>
              <a:t> we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write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following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statement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the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beginning</a:t>
            </a:r>
            <a:r>
              <a:rPr sz="2600" dirty="0">
                <a:latin typeface="Times New Roman"/>
                <a:cs typeface="Times New Roman"/>
              </a:rPr>
              <a:t> 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java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program</a:t>
            </a:r>
            <a:r>
              <a:rPr sz="2600" dirty="0">
                <a:latin typeface="Times New Roman"/>
                <a:cs typeface="Times New Roman"/>
              </a:rPr>
              <a:t> then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will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create</a:t>
            </a:r>
            <a:r>
              <a:rPr sz="2600" dirty="0">
                <a:latin typeface="Times New Roman"/>
                <a:cs typeface="Times New Roman"/>
              </a:rPr>
              <a:t> a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package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named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Oop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2600" i="1" dirty="0">
                <a:latin typeface="Times New Roman"/>
                <a:cs typeface="Times New Roman"/>
              </a:rPr>
              <a:t>package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Oop;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190" y="574039"/>
            <a:ext cx="495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Defining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Package(contd.)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5208" y="692149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825243"/>
            <a:ext cx="8072755" cy="422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Java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uses</a:t>
            </a:r>
            <a:r>
              <a:rPr sz="2600" spc="-5" dirty="0">
                <a:latin typeface="Times New Roman"/>
                <a:cs typeface="Times New Roman"/>
              </a:rPr>
              <a:t> file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directories</a:t>
            </a:r>
            <a:r>
              <a:rPr sz="2600" b="1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store </a:t>
            </a:r>
            <a:r>
              <a:rPr sz="2600" dirty="0">
                <a:latin typeface="Times New Roman"/>
                <a:cs typeface="Times New Roman"/>
              </a:rPr>
              <a:t>packages.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Example: Any classes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 </a:t>
            </a:r>
            <a:r>
              <a:rPr sz="2600" spc="-5" dirty="0">
                <a:latin typeface="Times New Roman"/>
                <a:cs typeface="Times New Roman"/>
              </a:rPr>
              <a:t>declare to </a:t>
            </a:r>
            <a:r>
              <a:rPr sz="2600" dirty="0">
                <a:latin typeface="Times New Roman"/>
                <a:cs typeface="Times New Roman"/>
              </a:rPr>
              <a:t>be part of the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package </a:t>
            </a:r>
            <a:r>
              <a:rPr sz="2600" b="1" dirty="0">
                <a:latin typeface="Times New Roman"/>
                <a:cs typeface="Times New Roman"/>
              </a:rPr>
              <a:t>Oop </a:t>
            </a:r>
            <a:r>
              <a:rPr sz="2600" spc="-5" dirty="0">
                <a:latin typeface="Times New Roman"/>
                <a:cs typeface="Times New Roman"/>
              </a:rPr>
              <a:t>must </a:t>
            </a:r>
            <a:r>
              <a:rPr sz="2600" dirty="0">
                <a:latin typeface="Times New Roman"/>
                <a:cs typeface="Times New Roman"/>
              </a:rPr>
              <a:t>store </a:t>
            </a:r>
            <a:r>
              <a:rPr sz="2600" spc="-5" dirty="0">
                <a:latin typeface="Times New Roman"/>
                <a:cs typeface="Times New Roman"/>
              </a:rPr>
              <a:t>their </a:t>
            </a:r>
            <a:r>
              <a:rPr sz="2600" b="1" spc="-5" dirty="0">
                <a:latin typeface="Times New Roman"/>
                <a:cs typeface="Times New Roman"/>
              </a:rPr>
              <a:t>.class </a:t>
            </a:r>
            <a:r>
              <a:rPr sz="2600" spc="-5" dirty="0">
                <a:latin typeface="Times New Roman"/>
                <a:cs typeface="Times New Roman"/>
              </a:rPr>
              <a:t>files </a:t>
            </a:r>
            <a:r>
              <a:rPr sz="2600" dirty="0">
                <a:latin typeface="Times New Roman"/>
                <a:cs typeface="Times New Roman"/>
              </a:rPr>
              <a:t>in a </a:t>
            </a:r>
            <a:r>
              <a:rPr sz="2600" spc="-5" dirty="0">
                <a:latin typeface="Times New Roman"/>
                <a:cs typeface="Times New Roman"/>
              </a:rPr>
              <a:t>directory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Oop.</a:t>
            </a:r>
            <a:endParaRPr sz="26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Any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file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include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package</a:t>
            </a:r>
            <a:r>
              <a:rPr sz="26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package statement simply specifies to which package 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classes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defined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dirty="0">
                <a:latin typeface="Times New Roman"/>
                <a:cs typeface="Times New Roman"/>
              </a:rPr>
              <a:t> 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file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belongs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190" y="574039"/>
            <a:ext cx="495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Defining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Package(contd.)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168399"/>
            <a:ext cx="8072755" cy="613475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hierarchy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packages.</a:t>
            </a:r>
            <a:endParaRPr sz="2400" dirty="0">
              <a:latin typeface="Times New Roman"/>
              <a:cs typeface="Times New Roman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Separate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package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period(dot)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symbol.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General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dirty="0">
                <a:latin typeface="Times New Roman"/>
                <a:cs typeface="Times New Roman"/>
              </a:rPr>
              <a:t> of a</a:t>
            </a:r>
            <a:r>
              <a:rPr sz="2400" spc="-5" dirty="0">
                <a:latin typeface="Times New Roman"/>
                <a:cs typeface="Times New Roman"/>
              </a:rPr>
              <a:t> multileveled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package</a:t>
            </a:r>
            <a:r>
              <a:rPr sz="2400" b="1" spc="-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pkg1.pkg2.pkg3;</a:t>
            </a:r>
            <a:endParaRPr sz="2400" dirty="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  <a:spcBef>
                <a:spcPts val="178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specifies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package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pkg3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inside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package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pkg2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pkg2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inside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pkg1.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E.g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declared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package</a:t>
            </a:r>
            <a:r>
              <a:rPr sz="2400" b="1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java.awt.image;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needs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stored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path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java\awt\image</a:t>
            </a:r>
            <a:r>
              <a:rPr sz="2200" b="1" spc="4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Windows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environment</a:t>
            </a:r>
            <a:endParaRPr sz="2200" dirty="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670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rename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package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renaming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directory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stored.</a:t>
            </a:r>
          </a:p>
          <a:p>
            <a:pPr marR="6985" algn="r">
              <a:lnSpc>
                <a:spcPts val="1270"/>
              </a:lnSpc>
              <a:spcBef>
                <a:spcPts val="315"/>
              </a:spcBef>
            </a:pPr>
            <a:r>
              <a:rPr sz="1200" dirty="0" smtClean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 dirty="0" smtClean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06043"/>
            <a:ext cx="6319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Finding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Packages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and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55" dirty="0">
                <a:latin typeface="Times New Roman"/>
                <a:cs typeface="Times New Roman"/>
              </a:rPr>
              <a:t>CLASSPATH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698751"/>
            <a:ext cx="8072120" cy="4646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985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run-time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look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create?</a:t>
            </a:r>
            <a:endParaRPr sz="240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1775"/>
              </a:spcBef>
              <a:buAutoNum type="arabicPeriod"/>
              <a:tabLst>
                <a:tab pos="926465" algn="l"/>
                <a:tab pos="927100" algn="l"/>
                <a:tab pos="1428115" algn="l"/>
                <a:tab pos="2496185" algn="l"/>
                <a:tab pos="3016250" algn="l"/>
                <a:tab pos="3705225" algn="l"/>
                <a:tab pos="4898390" algn="l"/>
                <a:tab pos="5890260" algn="l"/>
                <a:tab pos="6562725" algn="l"/>
                <a:tab pos="7082155" algn="l"/>
              </a:tabLst>
            </a:pP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y	de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ault,	the	</a:t>
            </a:r>
            <a:r>
              <a:rPr sz="2400" spc="-5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ava	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un-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sys</a:t>
            </a:r>
            <a:r>
              <a:rPr sz="2400" dirty="0">
                <a:latin typeface="Times New Roman"/>
                <a:cs typeface="Times New Roman"/>
              </a:rPr>
              <a:t>tem	</a:t>
            </a:r>
            <a:r>
              <a:rPr sz="2400" spc="-5" dirty="0">
                <a:latin typeface="Times New Roman"/>
                <a:cs typeface="Times New Roman"/>
              </a:rPr>
              <a:t>us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the	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t  </a:t>
            </a:r>
            <a:r>
              <a:rPr sz="2400" b="1" spc="-5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directory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point.</a:t>
            </a:r>
            <a:endParaRPr sz="2400">
              <a:latin typeface="Times New Roman"/>
              <a:cs typeface="Times New Roman"/>
            </a:endParaRPr>
          </a:p>
          <a:p>
            <a:pPr marL="1383665" marR="5080" indent="-457200">
              <a:lnSpc>
                <a:spcPts val="3260"/>
              </a:lnSpc>
              <a:spcBef>
                <a:spcPts val="1565"/>
              </a:spcBef>
              <a:tabLst>
                <a:tab pos="1595755" algn="l"/>
                <a:tab pos="2186940" algn="l"/>
                <a:tab pos="3368040" algn="l"/>
                <a:tab pos="3755390" algn="l"/>
                <a:tab pos="4175760" algn="l"/>
                <a:tab pos="4495800" algn="l"/>
                <a:tab pos="6204585" algn="l"/>
                <a:tab pos="6641465" algn="l"/>
                <a:tab pos="7196455" algn="l"/>
              </a:tabLst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if	our	p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ckage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in	a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ubd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tory	of	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cur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  </a:t>
            </a:r>
            <a:r>
              <a:rPr sz="2400" spc="-20" dirty="0">
                <a:latin typeface="Times New Roman"/>
                <a:cs typeface="Times New Roman"/>
              </a:rPr>
              <a:t>directory,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found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705"/>
              </a:spcBef>
              <a:buAutoNum type="arabicPeriod" startAt="2"/>
              <a:tabLst>
                <a:tab pos="926465" algn="l"/>
                <a:tab pos="9271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specify</a:t>
            </a:r>
            <a:r>
              <a:rPr sz="24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directory</a:t>
            </a:r>
            <a:r>
              <a:rPr sz="24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path</a:t>
            </a:r>
            <a:r>
              <a:rPr sz="24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</a:t>
            </a:r>
            <a:r>
              <a:rPr sz="240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paths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24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setting</a:t>
            </a:r>
            <a:r>
              <a:rPr sz="24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CLASSPATH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environmental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1775"/>
              </a:spcBef>
              <a:buAutoNum type="arabicPeriod" startAt="3"/>
              <a:tabLst>
                <a:tab pos="926465" algn="l"/>
                <a:tab pos="9271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-classpath</a:t>
            </a:r>
            <a:r>
              <a:rPr sz="2400" b="1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option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sz="2400" b="1" u="heavy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2400" b="1" u="heavy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javac</a:t>
            </a:r>
            <a:r>
              <a:rPr sz="2400" b="1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0608" y="688339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1205</Words>
  <Application>Microsoft Office PowerPoint</Application>
  <PresentationFormat>Custom</PresentationFormat>
  <Paragraphs>281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Topics</vt:lpstr>
      <vt:lpstr>Package</vt:lpstr>
      <vt:lpstr>Packages(contd.)</vt:lpstr>
      <vt:lpstr>Defining Package</vt:lpstr>
      <vt:lpstr>Defining Package(contd.)</vt:lpstr>
      <vt:lpstr>Defining Package(contd.)</vt:lpstr>
      <vt:lpstr>Defining Package(contd.)</vt:lpstr>
      <vt:lpstr>Finding Packages and CLASSPATH</vt:lpstr>
      <vt:lpstr>CLASSPATH (contd.)</vt:lpstr>
      <vt:lpstr>CLASSPATH9contd.)</vt:lpstr>
      <vt:lpstr>Access Protection</vt:lpstr>
      <vt:lpstr>Access Protection(contd.)</vt:lpstr>
      <vt:lpstr>Access Protection(contd.)</vt:lpstr>
      <vt:lpstr>Importing Packages</vt:lpstr>
      <vt:lpstr>Importing Packages(contd.)</vt:lpstr>
      <vt:lpstr>Importing Packages(contd.)</vt:lpstr>
      <vt:lpstr>Importing Packages(contd.)</vt:lpstr>
      <vt:lpstr>Without Using import statement- we have to use class  from other package as packagename.classname (fully  quantified)</vt:lpstr>
      <vt:lpstr>Using import package.* statement to import  all classes in pack1 to program file in pack2</vt:lpstr>
      <vt:lpstr>Using import package.classname statement to  import class A in pack1 to program file in pack2</vt:lpstr>
      <vt:lpstr>PowerPoint Presentation</vt:lpstr>
      <vt:lpstr>Built-in Packages</vt:lpstr>
      <vt:lpstr>Java Foundation Packages</vt:lpstr>
      <vt:lpstr>PowerPoint Presentation</vt:lpstr>
      <vt:lpstr>PowerPoint Presentation</vt:lpstr>
      <vt:lpstr>Method 1</vt:lpstr>
      <vt:lpstr>PowerPoint Presentation</vt:lpstr>
      <vt:lpstr>PowerPoint Presentation</vt:lpstr>
      <vt:lpstr>E.g using import statement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M3 - 1- Packages(revised)NEW [Compatibility Mode]</dc:title>
  <dc:creator>RENETHA J.B</dc:creator>
  <cp:lastModifiedBy>User</cp:lastModifiedBy>
  <cp:revision>1</cp:revision>
  <dcterms:created xsi:type="dcterms:W3CDTF">2023-11-10T05:19:24Z</dcterms:created>
  <dcterms:modified xsi:type="dcterms:W3CDTF">2023-11-10T05:27:22Z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2020-10-20T00:00:00Z</vt:filetime>
  </property>
  <property fmtid="{D5CDD505-2E9C-101B-9397-08002B2CF9AE}" pid="3" name="Creator">
    <vt:lpwstr>PDFCreator 3.0.2.8660</vt:lpwstr>
  </property>
  <property fmtid="{D5CDD505-2E9C-101B-9397-08002B2CF9AE}" pid="4" name="LastSaved">
    <vt:filetime>2023-11-10T00:00:00Z</vt:filetime>
  </property>
</Properties>
</file>