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408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7BF1C-3B9F-43E3-B95C-D057650142E5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F242A-9D03-4072-9691-84ABADBC5F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10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7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15686-3DF7-44A0-9A18-316329E3B34F}" type="datetime1">
              <a:rPr lang="en-US" smtClean="0"/>
              <a:t>11/10/2023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7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BC7E9-B597-45DF-BB08-13B37369694C}" type="datetime1">
              <a:rPr lang="en-US" smtClean="0"/>
              <a:t>11/10/2023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6156" y="457200"/>
            <a:ext cx="1485521" cy="77186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7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D5A74-2061-48CA-B21C-EE49EC9804C7}" type="datetime1">
              <a:rPr lang="en-US" smtClean="0"/>
              <a:t>11/10/2023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70"/>
              </a:lnSpc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46DBC-1AF6-455E-AAC9-3E826238E7AB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70"/>
              </a:lnSpc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7049F-E3D9-4A0B-98C0-27F46EBF02C6}" type="datetime1">
              <a:rPr lang="en-US" smtClean="0"/>
              <a:t>11/10/2023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139" y="638047"/>
            <a:ext cx="568769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139" y="1627732"/>
            <a:ext cx="8072120" cy="3652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08778" y="6922535"/>
            <a:ext cx="16395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1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7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4CCFA-6ED2-43B5-A38C-7F043ECC969C}" type="datetime1">
              <a:rPr lang="en-US" smtClean="0"/>
              <a:t>11/10/2023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57484" y="6921496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00" y="457200"/>
            <a:ext cx="1600199" cy="77186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6390" rIns="0" bIns="0" rtlCol="0">
            <a:spAutoFit/>
          </a:bodyPr>
          <a:lstStyle/>
          <a:p>
            <a:pPr marL="86360" marR="5080"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CC"/>
                </a:solidFill>
              </a:rPr>
              <a:t>CS205</a:t>
            </a:r>
            <a:r>
              <a:rPr sz="3600" spc="-15" dirty="0">
                <a:solidFill>
                  <a:srgbClr val="0000CC"/>
                </a:solidFill>
              </a:rPr>
              <a:t> </a:t>
            </a:r>
            <a:r>
              <a:rPr sz="3600" spc="-5" dirty="0">
                <a:solidFill>
                  <a:srgbClr val="0000CC"/>
                </a:solidFill>
              </a:rPr>
              <a:t>Object</a:t>
            </a:r>
            <a:r>
              <a:rPr sz="3600" spc="5" dirty="0">
                <a:solidFill>
                  <a:srgbClr val="0000CC"/>
                </a:solidFill>
              </a:rPr>
              <a:t> </a:t>
            </a:r>
            <a:r>
              <a:rPr sz="3600" spc="-5" dirty="0">
                <a:solidFill>
                  <a:srgbClr val="0000CC"/>
                </a:solidFill>
              </a:rPr>
              <a:t>Oriented</a:t>
            </a:r>
            <a:r>
              <a:rPr sz="3600" spc="10" dirty="0">
                <a:solidFill>
                  <a:srgbClr val="0000CC"/>
                </a:solidFill>
              </a:rPr>
              <a:t> </a:t>
            </a:r>
            <a:r>
              <a:rPr sz="3600" spc="-5" dirty="0">
                <a:solidFill>
                  <a:srgbClr val="0000CC"/>
                </a:solidFill>
              </a:rPr>
              <a:t>Programming</a:t>
            </a:r>
            <a:r>
              <a:rPr sz="3600" spc="10" dirty="0">
                <a:solidFill>
                  <a:srgbClr val="0000CC"/>
                </a:solidFill>
              </a:rPr>
              <a:t> </a:t>
            </a:r>
            <a:r>
              <a:rPr sz="3600" spc="-5" dirty="0">
                <a:solidFill>
                  <a:srgbClr val="0000CC"/>
                </a:solidFill>
              </a:rPr>
              <a:t>in </a:t>
            </a:r>
            <a:r>
              <a:rPr sz="3600" spc="-885" dirty="0">
                <a:solidFill>
                  <a:srgbClr val="0000CC"/>
                </a:solidFill>
              </a:rPr>
              <a:t> </a:t>
            </a:r>
            <a:r>
              <a:rPr sz="3600" spc="-5" dirty="0">
                <a:solidFill>
                  <a:srgbClr val="0000CC"/>
                </a:solidFill>
              </a:rPr>
              <a:t>Java</a:t>
            </a:r>
            <a:endParaRPr sz="3600"/>
          </a:p>
          <a:p>
            <a:pPr marL="577215" marR="495300" algn="ctr">
              <a:lnSpc>
                <a:spcPct val="100000"/>
              </a:lnSpc>
            </a:pPr>
            <a:r>
              <a:rPr sz="3600" spc="-5" dirty="0"/>
              <a:t>Module </a:t>
            </a:r>
            <a:r>
              <a:rPr sz="3600" dirty="0"/>
              <a:t>3 - </a:t>
            </a:r>
            <a:r>
              <a:rPr sz="3600" b="1" spc="-20" dirty="0">
                <a:latin typeface="Times New Roman"/>
                <a:cs typeface="Times New Roman"/>
              </a:rPr>
              <a:t>More </a:t>
            </a:r>
            <a:r>
              <a:rPr sz="3600" b="1" spc="-10" dirty="0">
                <a:latin typeface="Times New Roman"/>
                <a:cs typeface="Times New Roman"/>
              </a:rPr>
              <a:t>features </a:t>
            </a:r>
            <a:r>
              <a:rPr sz="3600" b="1" dirty="0">
                <a:latin typeface="Times New Roman"/>
                <a:cs typeface="Times New Roman"/>
              </a:rPr>
              <a:t>of Java </a:t>
            </a:r>
            <a:r>
              <a:rPr sz="3600" b="1" spc="-88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(Part </a:t>
            </a:r>
            <a:r>
              <a:rPr sz="3600" b="1" dirty="0">
                <a:latin typeface="Times New Roman"/>
                <a:cs typeface="Times New Roman"/>
              </a:rPr>
              <a:t>2)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424687"/>
            <a:ext cx="55829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Times New Roman"/>
                <a:cs typeface="Times New Roman"/>
              </a:rPr>
              <a:t>Accessing </a:t>
            </a:r>
            <a:r>
              <a:rPr b="1" spc="-5" dirty="0">
                <a:latin typeface="Times New Roman"/>
                <a:cs typeface="Times New Roman"/>
              </a:rPr>
              <a:t>Implementations </a:t>
            </a:r>
            <a:r>
              <a:rPr b="1" spc="-10" dirty="0">
                <a:latin typeface="Times New Roman"/>
                <a:cs typeface="Times New Roman"/>
              </a:rPr>
              <a:t>Through </a:t>
            </a:r>
            <a:r>
              <a:rPr b="1" spc="-68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Interface</a:t>
            </a:r>
            <a:r>
              <a:rPr b="1" spc="-15" dirty="0">
                <a:latin typeface="Times New Roman"/>
                <a:cs typeface="Times New Roman"/>
              </a:rPr>
              <a:t> References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635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905510" algn="l"/>
                <a:tab pos="1482725" algn="l"/>
                <a:tab pos="2516505" algn="l"/>
                <a:tab pos="3767454" algn="l"/>
                <a:tab pos="4175760" algn="l"/>
                <a:tab pos="5123815" algn="l"/>
                <a:tab pos="6600825" algn="l"/>
                <a:tab pos="7211695" algn="l"/>
                <a:tab pos="7769225" algn="l"/>
              </a:tabLst>
            </a:pPr>
            <a:r>
              <a:rPr sz="2400" spc="-215" dirty="0"/>
              <a:t>W</a:t>
            </a:r>
            <a:r>
              <a:rPr sz="2400" dirty="0"/>
              <a:t>e	can	de</a:t>
            </a:r>
            <a:r>
              <a:rPr sz="2400" spc="-10" dirty="0"/>
              <a:t>c</a:t>
            </a:r>
            <a:r>
              <a:rPr sz="2400" dirty="0"/>
              <a:t>l</a:t>
            </a:r>
            <a:r>
              <a:rPr sz="2400" spc="-10" dirty="0"/>
              <a:t>a</a:t>
            </a:r>
            <a:r>
              <a:rPr sz="2400" dirty="0"/>
              <a:t>re	</a:t>
            </a:r>
            <a:r>
              <a:rPr sz="2400" spc="-15" dirty="0"/>
              <a:t>v</a:t>
            </a:r>
            <a:r>
              <a:rPr sz="2400" dirty="0"/>
              <a:t>a</a:t>
            </a:r>
            <a:r>
              <a:rPr sz="2400" spc="-10" dirty="0"/>
              <a:t>r</a:t>
            </a:r>
            <a:r>
              <a:rPr sz="2400" dirty="0"/>
              <a:t>ia</a:t>
            </a:r>
            <a:r>
              <a:rPr sz="2400" spc="-15" dirty="0"/>
              <a:t>b</a:t>
            </a:r>
            <a:r>
              <a:rPr sz="2400" spc="-10" dirty="0"/>
              <a:t>l</a:t>
            </a:r>
            <a:r>
              <a:rPr sz="2400" dirty="0"/>
              <a:t>e</a:t>
            </a:r>
            <a:r>
              <a:rPr sz="2400" spc="-5" dirty="0"/>
              <a:t>s</a:t>
            </a:r>
            <a:r>
              <a:rPr sz="2400" dirty="0"/>
              <a:t>	a</a:t>
            </a:r>
            <a:r>
              <a:rPr sz="2400" spc="-5" dirty="0"/>
              <a:t>s</a:t>
            </a:r>
            <a:r>
              <a:rPr sz="2400" dirty="0"/>
              <a:t>	</a:t>
            </a:r>
            <a:r>
              <a:rPr sz="2400" b="1" spc="-5" dirty="0">
                <a:latin typeface="Times New Roman"/>
                <a:cs typeface="Times New Roman"/>
              </a:rPr>
              <a:t>o</a:t>
            </a:r>
            <a:r>
              <a:rPr sz="2400" b="1" spc="-10" dirty="0">
                <a:latin typeface="Times New Roman"/>
                <a:cs typeface="Times New Roman"/>
              </a:rPr>
              <a:t>b</a:t>
            </a:r>
            <a:r>
              <a:rPr sz="2400" b="1" dirty="0">
                <a:latin typeface="Times New Roman"/>
                <a:cs typeface="Times New Roman"/>
              </a:rPr>
              <a:t>j</a:t>
            </a:r>
            <a:r>
              <a:rPr sz="2400" b="1" spc="-10" dirty="0">
                <a:latin typeface="Times New Roman"/>
                <a:cs typeface="Times New Roman"/>
              </a:rPr>
              <a:t>ec</a:t>
            </a:r>
            <a:r>
              <a:rPr sz="2400" b="1" dirty="0">
                <a:latin typeface="Times New Roman"/>
                <a:cs typeface="Times New Roman"/>
              </a:rPr>
              <a:t>t	</a:t>
            </a:r>
            <a:r>
              <a:rPr sz="2400" b="1" spc="-5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e</a:t>
            </a:r>
            <a:r>
              <a:rPr sz="2400" b="1" spc="-10" dirty="0">
                <a:latin typeface="Times New Roman"/>
                <a:cs typeface="Times New Roman"/>
              </a:rPr>
              <a:t>f</a:t>
            </a:r>
            <a:r>
              <a:rPr sz="2400" b="1" dirty="0">
                <a:latin typeface="Times New Roman"/>
                <a:cs typeface="Times New Roman"/>
              </a:rPr>
              <a:t>e</a:t>
            </a:r>
            <a:r>
              <a:rPr sz="2400" b="1" spc="-5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e</a:t>
            </a:r>
            <a:r>
              <a:rPr sz="2400" b="1" spc="-10" dirty="0">
                <a:latin typeface="Times New Roman"/>
                <a:cs typeface="Times New Roman"/>
              </a:rPr>
              <a:t>nce</a:t>
            </a:r>
            <a:r>
              <a:rPr sz="2400" b="1" spc="-5" dirty="0">
                <a:latin typeface="Times New Roman"/>
                <a:cs typeface="Times New Roman"/>
              </a:rPr>
              <a:t>s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dirty="0"/>
              <a:t>th</a:t>
            </a:r>
            <a:r>
              <a:rPr sz="2400" spc="-10" dirty="0"/>
              <a:t>a</a:t>
            </a:r>
            <a:r>
              <a:rPr sz="2400" dirty="0"/>
              <a:t>t	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</a:rPr>
              <a:t>u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</a:rPr>
              <a:t>s</a:t>
            </a:r>
            <a:r>
              <a:rPr sz="2400" u="heavy" dirty="0">
                <a:uFill>
                  <a:solidFill>
                    <a:srgbClr val="000000"/>
                  </a:solidFill>
                </a:uFill>
              </a:rPr>
              <a:t>e	an </a:t>
            </a:r>
            <a:r>
              <a:rPr sz="2400" dirty="0"/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</a:rPr>
              <a:t>interface</a:t>
            </a:r>
            <a:r>
              <a:rPr sz="2400" u="heavy" spc="-5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</a:rPr>
              <a:t>rather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</a:rPr>
              <a:t>than</a:t>
            </a:r>
            <a:r>
              <a:rPr sz="2400" u="heavy" spc="-2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</a:rPr>
              <a:t>a class</a:t>
            </a:r>
            <a:r>
              <a:rPr sz="2400" u="heavy" spc="-3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</a:rPr>
              <a:t>type.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5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  <a:tab pos="1082040" algn="l"/>
                <a:tab pos="2284730" algn="l"/>
                <a:tab pos="2740025" algn="l"/>
                <a:tab pos="3382010" algn="l"/>
                <a:tab pos="4175760" algn="l"/>
                <a:tab pos="4834255" algn="l"/>
                <a:tab pos="6456045" algn="l"/>
                <a:tab pos="7030084" algn="l"/>
              </a:tabLst>
            </a:pPr>
            <a:r>
              <a:rPr sz="2400" spc="-10" dirty="0"/>
              <a:t>A</a:t>
            </a:r>
            <a:r>
              <a:rPr sz="2400" dirty="0"/>
              <a:t>ny	i</a:t>
            </a:r>
            <a:r>
              <a:rPr sz="2400" spc="-5" dirty="0"/>
              <a:t>ns</a:t>
            </a:r>
            <a:r>
              <a:rPr sz="2400" dirty="0"/>
              <a:t>ta</a:t>
            </a:r>
            <a:r>
              <a:rPr sz="2400" spc="-15" dirty="0"/>
              <a:t>n</a:t>
            </a:r>
            <a:r>
              <a:rPr sz="2400" dirty="0"/>
              <a:t>ce	of	any	</a:t>
            </a:r>
            <a:r>
              <a:rPr sz="2400" spc="-10" dirty="0"/>
              <a:t>c</a:t>
            </a:r>
            <a:r>
              <a:rPr sz="2400" dirty="0"/>
              <a:t>la</a:t>
            </a:r>
            <a:r>
              <a:rPr sz="2400" spc="-5" dirty="0"/>
              <a:t>ss</a:t>
            </a:r>
            <a:r>
              <a:rPr sz="2400" dirty="0"/>
              <a:t>	th</a:t>
            </a:r>
            <a:r>
              <a:rPr sz="2400" spc="-10" dirty="0"/>
              <a:t>a</a:t>
            </a:r>
            <a:r>
              <a:rPr sz="2400" dirty="0"/>
              <a:t>t	i</a:t>
            </a:r>
            <a:r>
              <a:rPr sz="2400" spc="-20" dirty="0"/>
              <a:t>m</a:t>
            </a:r>
            <a:r>
              <a:rPr sz="2400" dirty="0"/>
              <a:t>ple</a:t>
            </a:r>
            <a:r>
              <a:rPr sz="2400" spc="-20" dirty="0"/>
              <a:t>m</a:t>
            </a:r>
            <a:r>
              <a:rPr sz="2400" dirty="0"/>
              <a:t>en</a:t>
            </a:r>
            <a:r>
              <a:rPr sz="2400" spc="-10" dirty="0"/>
              <a:t>t</a:t>
            </a:r>
            <a:r>
              <a:rPr sz="2400" spc="-5" dirty="0"/>
              <a:t>s</a:t>
            </a:r>
            <a:r>
              <a:rPr sz="2400" dirty="0"/>
              <a:t>	the	d</a:t>
            </a:r>
            <a:r>
              <a:rPr sz="2400" spc="-10" dirty="0"/>
              <a:t>ec</a:t>
            </a:r>
            <a:r>
              <a:rPr sz="2400" dirty="0"/>
              <a:t>l</a:t>
            </a:r>
            <a:r>
              <a:rPr sz="2400" spc="-10" dirty="0"/>
              <a:t>a</a:t>
            </a:r>
            <a:r>
              <a:rPr sz="2400" dirty="0"/>
              <a:t>r</a:t>
            </a:r>
            <a:r>
              <a:rPr sz="2400" spc="-10" dirty="0"/>
              <a:t>e</a:t>
            </a:r>
            <a:r>
              <a:rPr sz="2400" dirty="0"/>
              <a:t>d  </a:t>
            </a:r>
            <a:r>
              <a:rPr sz="2400" spc="-5" dirty="0"/>
              <a:t>interface</a:t>
            </a:r>
            <a:r>
              <a:rPr sz="2400" spc="-55" dirty="0"/>
              <a:t> </a:t>
            </a:r>
            <a:r>
              <a:rPr sz="2400" dirty="0"/>
              <a:t>can</a:t>
            </a:r>
            <a:r>
              <a:rPr sz="2400" spc="-15" dirty="0"/>
              <a:t> </a:t>
            </a:r>
            <a:r>
              <a:rPr sz="2400" dirty="0"/>
              <a:t>be </a:t>
            </a:r>
            <a:r>
              <a:rPr sz="2400" spc="-5" dirty="0"/>
              <a:t>referred</a:t>
            </a:r>
            <a:r>
              <a:rPr sz="2400" spc="-25" dirty="0"/>
              <a:t> </a:t>
            </a:r>
            <a:r>
              <a:rPr sz="2400" dirty="0"/>
              <a:t>to</a:t>
            </a:r>
            <a:r>
              <a:rPr sz="2400" spc="-15" dirty="0"/>
              <a:t> </a:t>
            </a:r>
            <a:r>
              <a:rPr sz="2400" dirty="0"/>
              <a:t>by such</a:t>
            </a:r>
            <a:r>
              <a:rPr sz="2400" spc="-5" dirty="0"/>
              <a:t> </a:t>
            </a:r>
            <a:r>
              <a:rPr sz="2400" dirty="0"/>
              <a:t>a</a:t>
            </a:r>
            <a:r>
              <a:rPr sz="2400" spc="-10" dirty="0"/>
              <a:t> </a:t>
            </a:r>
            <a:r>
              <a:rPr sz="2400" dirty="0"/>
              <a:t>variable</a:t>
            </a:r>
            <a:endParaRPr sz="2400"/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2400" spc="-5" dirty="0"/>
              <a:t>interfacename</a:t>
            </a:r>
            <a:r>
              <a:rPr sz="2400" spc="-45" dirty="0"/>
              <a:t> </a:t>
            </a:r>
            <a:r>
              <a:rPr sz="2400" dirty="0"/>
              <a:t>obj=object</a:t>
            </a:r>
            <a:r>
              <a:rPr sz="2400" spc="-55" dirty="0"/>
              <a:t> </a:t>
            </a:r>
            <a:r>
              <a:rPr sz="2400" dirty="0"/>
              <a:t>of</a:t>
            </a:r>
            <a:r>
              <a:rPr sz="2400" spc="-10" dirty="0"/>
              <a:t> </a:t>
            </a:r>
            <a:r>
              <a:rPr sz="2400" spc="-5" dirty="0"/>
              <a:t>implementing</a:t>
            </a:r>
            <a:r>
              <a:rPr sz="2400" spc="-30" dirty="0"/>
              <a:t> </a:t>
            </a:r>
            <a:r>
              <a:rPr sz="2400" dirty="0"/>
              <a:t>class;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6156" y="457200"/>
            <a:ext cx="1485521" cy="77186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39" y="1546351"/>
            <a:ext cx="2249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interface</a:t>
            </a:r>
            <a:r>
              <a:rPr sz="2400" spc="-75" dirty="0"/>
              <a:t> </a:t>
            </a:r>
            <a:r>
              <a:rPr sz="2400" spc="-5" dirty="0">
                <a:solidFill>
                  <a:srgbClr val="0000CC"/>
                </a:solidFill>
              </a:rPr>
              <a:t>Callback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88339" y="1912111"/>
            <a:ext cx="4185285" cy="39027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void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show(int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param);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Times New Roman"/>
                <a:cs typeface="Times New Roman"/>
              </a:rPr>
              <a:t>class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Sample</a:t>
            </a: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implements</a:t>
            </a:r>
            <a:r>
              <a:rPr sz="2400" b="1" spc="-3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Times New Roman"/>
                <a:cs typeface="Times New Roman"/>
              </a:rPr>
              <a:t>Callback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public</a:t>
            </a:r>
            <a:r>
              <a:rPr sz="2400" b="1" spc="-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void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show(int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p)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495"/>
              </a:spcBef>
            </a:pPr>
            <a:r>
              <a:rPr sz="2000" spc="-5" dirty="0">
                <a:latin typeface="Times New Roman"/>
                <a:cs typeface="Times New Roman"/>
              </a:rPr>
              <a:t>System.out.println(“show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p=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p);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7937" y="1462421"/>
            <a:ext cx="4160520" cy="3284854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600" spc="-5" dirty="0">
                <a:latin typeface="Times New Roman"/>
                <a:cs typeface="Times New Roman"/>
              </a:rPr>
              <a:t>class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Test{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200" dirty="0">
                <a:latin typeface="Times New Roman"/>
                <a:cs typeface="Times New Roman"/>
              </a:rPr>
              <a:t>public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static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void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main(String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args[])</a:t>
            </a:r>
            <a:endParaRPr sz="22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610"/>
              </a:spcBef>
            </a:pPr>
            <a:r>
              <a:rPr sz="2600" dirty="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354965" marR="111125">
              <a:lnSpc>
                <a:spcPct val="120000"/>
              </a:lnSpc>
            </a:pPr>
            <a:r>
              <a:rPr sz="2600" spc="-5" dirty="0">
                <a:solidFill>
                  <a:srgbClr val="0000CC"/>
                </a:solidFill>
                <a:latin typeface="Times New Roman"/>
                <a:cs typeface="Times New Roman"/>
              </a:rPr>
              <a:t>Callback</a:t>
            </a:r>
            <a:r>
              <a:rPr sz="2600" spc="-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new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C00000"/>
                </a:solidFill>
                <a:latin typeface="Times New Roman"/>
                <a:cs typeface="Times New Roman"/>
              </a:rPr>
              <a:t>Sample</a:t>
            </a:r>
            <a:r>
              <a:rPr sz="2600" spc="-5" dirty="0">
                <a:latin typeface="Times New Roman"/>
                <a:cs typeface="Times New Roman"/>
              </a:rPr>
              <a:t>();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c.show(42);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620"/>
              </a:spcBef>
            </a:pPr>
            <a:r>
              <a:rPr sz="2600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39" y="5789165"/>
            <a:ext cx="1925955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Times New Roman"/>
                <a:cs typeface="Times New Roman"/>
              </a:rPr>
              <a:t>//other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22904" y="5785104"/>
            <a:ext cx="6033770" cy="937260"/>
          </a:xfrm>
          <a:custGeom>
            <a:avLst/>
            <a:gdLst/>
            <a:ahLst/>
            <a:cxnLst/>
            <a:rect l="l" t="t" r="r" b="b"/>
            <a:pathLst>
              <a:path w="6033770" h="937259">
                <a:moveTo>
                  <a:pt x="6033516" y="937260"/>
                </a:moveTo>
                <a:lnTo>
                  <a:pt x="6033516" y="0"/>
                </a:lnTo>
                <a:lnTo>
                  <a:pt x="0" y="0"/>
                </a:lnTo>
                <a:lnTo>
                  <a:pt x="0" y="937260"/>
                </a:lnTo>
                <a:lnTo>
                  <a:pt x="6096" y="937260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6019800" y="13716"/>
                </a:lnTo>
                <a:lnTo>
                  <a:pt x="6019800" y="6096"/>
                </a:lnTo>
                <a:lnTo>
                  <a:pt x="6025896" y="13716"/>
                </a:lnTo>
                <a:lnTo>
                  <a:pt x="6025896" y="937260"/>
                </a:lnTo>
                <a:lnTo>
                  <a:pt x="6033516" y="937260"/>
                </a:lnTo>
                <a:close/>
              </a:path>
              <a:path w="6033770" h="937259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6033770" h="937259">
                <a:moveTo>
                  <a:pt x="13716" y="925068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925068"/>
                </a:lnTo>
                <a:lnTo>
                  <a:pt x="13716" y="925068"/>
                </a:lnTo>
                <a:close/>
              </a:path>
              <a:path w="6033770" h="937259">
                <a:moveTo>
                  <a:pt x="6025896" y="925068"/>
                </a:moveTo>
                <a:lnTo>
                  <a:pt x="6096" y="925068"/>
                </a:lnTo>
                <a:lnTo>
                  <a:pt x="13716" y="931164"/>
                </a:lnTo>
                <a:lnTo>
                  <a:pt x="13716" y="937260"/>
                </a:lnTo>
                <a:lnTo>
                  <a:pt x="6019800" y="937260"/>
                </a:lnTo>
                <a:lnTo>
                  <a:pt x="6019800" y="931164"/>
                </a:lnTo>
                <a:lnTo>
                  <a:pt x="6025896" y="925068"/>
                </a:lnTo>
                <a:close/>
              </a:path>
              <a:path w="6033770" h="937259">
                <a:moveTo>
                  <a:pt x="13716" y="937260"/>
                </a:moveTo>
                <a:lnTo>
                  <a:pt x="13716" y="931164"/>
                </a:lnTo>
                <a:lnTo>
                  <a:pt x="6096" y="925068"/>
                </a:lnTo>
                <a:lnTo>
                  <a:pt x="6096" y="937260"/>
                </a:lnTo>
                <a:lnTo>
                  <a:pt x="13716" y="937260"/>
                </a:lnTo>
                <a:close/>
              </a:path>
              <a:path w="6033770" h="937259">
                <a:moveTo>
                  <a:pt x="6025896" y="13716"/>
                </a:moveTo>
                <a:lnTo>
                  <a:pt x="6019800" y="6096"/>
                </a:lnTo>
                <a:lnTo>
                  <a:pt x="6019800" y="13716"/>
                </a:lnTo>
                <a:lnTo>
                  <a:pt x="6025896" y="13716"/>
                </a:lnTo>
                <a:close/>
              </a:path>
              <a:path w="6033770" h="937259">
                <a:moveTo>
                  <a:pt x="6025896" y="925068"/>
                </a:moveTo>
                <a:lnTo>
                  <a:pt x="6025896" y="13716"/>
                </a:lnTo>
                <a:lnTo>
                  <a:pt x="6019800" y="13716"/>
                </a:lnTo>
                <a:lnTo>
                  <a:pt x="6019800" y="925068"/>
                </a:lnTo>
                <a:lnTo>
                  <a:pt x="6025896" y="925068"/>
                </a:lnTo>
                <a:close/>
              </a:path>
              <a:path w="6033770" h="937259">
                <a:moveTo>
                  <a:pt x="6025896" y="937260"/>
                </a:moveTo>
                <a:lnTo>
                  <a:pt x="6025896" y="925068"/>
                </a:lnTo>
                <a:lnTo>
                  <a:pt x="6019800" y="931164"/>
                </a:lnTo>
                <a:lnTo>
                  <a:pt x="6019800" y="937260"/>
                </a:lnTo>
                <a:lnTo>
                  <a:pt x="6025896" y="93726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07738" y="5818121"/>
            <a:ext cx="56749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Here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interface reference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variable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.It</a:t>
            </a:r>
            <a:r>
              <a:rPr sz="1800" spc="-5" dirty="0">
                <a:latin typeface="Arial MT"/>
                <a:cs typeface="Arial MT"/>
              </a:rPr>
              <a:t> has only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knowledge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methods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declared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interface 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declaration.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4486" y="574039"/>
            <a:ext cx="4785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Partial</a:t>
            </a:r>
            <a:r>
              <a:rPr sz="3600" b="1" spc="-3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Implementations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241551"/>
            <a:ext cx="8146415" cy="6071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8128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If a </a:t>
            </a:r>
            <a:r>
              <a:rPr sz="2400" spc="-5" dirty="0">
                <a:latin typeface="Times New Roman"/>
                <a:cs typeface="Times New Roman"/>
              </a:rPr>
              <a:t>class includes </a:t>
            </a: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5" dirty="0">
                <a:latin typeface="Times New Roman"/>
                <a:cs typeface="Times New Roman"/>
              </a:rPr>
              <a:t>interface but </a:t>
            </a:r>
            <a:r>
              <a:rPr sz="2400" b="1" spc="-5" dirty="0">
                <a:latin typeface="Times New Roman"/>
                <a:cs typeface="Times New Roman"/>
              </a:rPr>
              <a:t>does not fully implement 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the methods </a:t>
            </a:r>
            <a:r>
              <a:rPr sz="2400" b="1" spc="-15" dirty="0">
                <a:latin typeface="Times New Roman"/>
                <a:cs typeface="Times New Roman"/>
              </a:rPr>
              <a:t>required </a:t>
            </a:r>
            <a:r>
              <a:rPr sz="2400" b="1" spc="-5" dirty="0">
                <a:latin typeface="Times New Roman"/>
                <a:cs typeface="Times New Roman"/>
              </a:rPr>
              <a:t>by that interface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then </a:t>
            </a:r>
            <a:r>
              <a:rPr sz="2400" spc="-5" dirty="0">
                <a:latin typeface="Times New Roman"/>
                <a:cs typeface="Times New Roman"/>
              </a:rPr>
              <a:t>that </a:t>
            </a:r>
            <a:r>
              <a:rPr sz="2400" b="1" spc="-5" dirty="0">
                <a:latin typeface="Times New Roman"/>
                <a:cs typeface="Times New Roman"/>
              </a:rPr>
              <a:t>class </a:t>
            </a:r>
            <a:r>
              <a:rPr sz="2400" spc="-5" dirty="0">
                <a:latin typeface="Times New Roman"/>
                <a:cs typeface="Times New Roman"/>
              </a:rPr>
              <a:t>must </a:t>
            </a:r>
            <a:r>
              <a:rPr sz="2400" dirty="0">
                <a:latin typeface="Times New Roman"/>
                <a:cs typeface="Times New Roman"/>
              </a:rPr>
              <a:t> 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declared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abstract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12700" marR="5401310">
              <a:lnSpc>
                <a:spcPct val="120000"/>
              </a:lnSpc>
            </a:pPr>
            <a:r>
              <a:rPr sz="24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interface </a:t>
            </a:r>
            <a:r>
              <a:rPr sz="2400" b="1" spc="-5" dirty="0">
                <a:latin typeface="Times New Roman"/>
                <a:cs typeface="Times New Roman"/>
              </a:rPr>
              <a:t>Callback </a:t>
            </a:r>
            <a:r>
              <a:rPr sz="2400" dirty="0">
                <a:latin typeface="Times New Roman"/>
                <a:cs typeface="Times New Roman"/>
              </a:rPr>
              <a:t>{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void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7F63A2"/>
                </a:solidFill>
                <a:latin typeface="Times New Roman"/>
                <a:cs typeface="Times New Roman"/>
              </a:rPr>
              <a:t>show</a:t>
            </a:r>
            <a:r>
              <a:rPr sz="2400" spc="-5" dirty="0">
                <a:latin typeface="Times New Roman"/>
                <a:cs typeface="Times New Roman"/>
              </a:rPr>
              <a:t>(int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param);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</a:p>
          <a:p>
            <a:pPr marL="86995" marR="1967230" indent="-74930">
              <a:lnSpc>
                <a:spcPct val="120000"/>
              </a:lnSpc>
            </a:pPr>
            <a:r>
              <a:rPr sz="2400" b="1" spc="-5" dirty="0">
                <a:solidFill>
                  <a:srgbClr val="C04F4C"/>
                </a:solidFill>
                <a:latin typeface="Times New Roman"/>
                <a:cs typeface="Times New Roman"/>
              </a:rPr>
              <a:t>abstract </a:t>
            </a:r>
            <a:r>
              <a:rPr sz="2400" b="1" dirty="0">
                <a:solidFill>
                  <a:srgbClr val="1E487C"/>
                </a:solidFill>
                <a:latin typeface="Times New Roman"/>
                <a:cs typeface="Times New Roman"/>
              </a:rPr>
              <a:t>class </a:t>
            </a:r>
            <a:r>
              <a:rPr sz="2400" b="1" spc="-5" dirty="0">
                <a:latin typeface="Times New Roman"/>
                <a:cs typeface="Times New Roman"/>
              </a:rPr>
              <a:t>Incomplete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implements </a:t>
            </a:r>
            <a:r>
              <a:rPr sz="2400" spc="-5" dirty="0">
                <a:latin typeface="Times New Roman"/>
                <a:cs typeface="Times New Roman"/>
              </a:rPr>
              <a:t>Callback </a:t>
            </a:r>
            <a:r>
              <a:rPr sz="2400" dirty="0">
                <a:latin typeface="Times New Roman"/>
                <a:cs typeface="Times New Roman"/>
              </a:rPr>
              <a:t>{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a, b;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void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display()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imes New Roman"/>
                <a:cs typeface="Times New Roman"/>
              </a:rPr>
              <a:t>System.out.println(“display”);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}}</a:t>
            </a:r>
          </a:p>
          <a:p>
            <a:pPr marL="12700" marR="5080">
              <a:lnSpc>
                <a:spcPts val="2900"/>
              </a:lnSpc>
              <a:spcBef>
                <a:spcPts val="655"/>
              </a:spcBef>
              <a:tabLst>
                <a:tab pos="3514725" algn="l"/>
                <a:tab pos="7978140" algn="l"/>
              </a:tabLst>
            </a:pPr>
            <a:r>
              <a:rPr sz="2400" spc="-5" dirty="0">
                <a:latin typeface="Times New Roman"/>
                <a:cs typeface="Times New Roman"/>
              </a:rPr>
              <a:t>&gt;&gt;Here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class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Incomplete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does </a:t>
            </a:r>
            <a:r>
              <a:rPr sz="2400" spc="-5" dirty="0">
                <a:latin typeface="Times New Roman"/>
                <a:cs typeface="Times New Roman"/>
              </a:rPr>
              <a:t>not implement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show()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the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2400" b="1" spc="-10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terface</a:t>
            </a:r>
            <a:r>
              <a:rPr sz="2400" b="1" spc="-5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</a:t>
            </a:r>
            <a:r>
              <a:rPr sz="2400" b="1" dirty="0">
                <a:latin typeface="Times New Roman"/>
                <a:cs typeface="Times New Roman"/>
              </a:rPr>
              <a:t>all</a:t>
            </a:r>
            <a:r>
              <a:rPr sz="2400" b="1" spc="-10" dirty="0">
                <a:latin typeface="Times New Roman"/>
                <a:cs typeface="Times New Roman"/>
              </a:rPr>
              <a:t>b</a:t>
            </a:r>
            <a:r>
              <a:rPr sz="2400" b="1" dirty="0">
                <a:latin typeface="Times New Roman"/>
                <a:cs typeface="Times New Roman"/>
              </a:rPr>
              <a:t>ack.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S</a:t>
            </a:r>
            <a:r>
              <a:rPr sz="2400" b="1" dirty="0">
                <a:latin typeface="Times New Roman"/>
                <a:cs typeface="Times New Roman"/>
              </a:rPr>
              <a:t>o t</a:t>
            </a:r>
            <a:r>
              <a:rPr sz="2400" b="1" spc="-10" dirty="0">
                <a:latin typeface="Times New Roman"/>
                <a:cs typeface="Times New Roman"/>
              </a:rPr>
              <a:t>h</a:t>
            </a:r>
            <a:r>
              <a:rPr sz="2400" b="1" dirty="0">
                <a:latin typeface="Times New Roman"/>
                <a:cs typeface="Times New Roman"/>
              </a:rPr>
              <a:t>e	cl</a:t>
            </a:r>
            <a:r>
              <a:rPr sz="2400" b="1" spc="-5" dirty="0">
                <a:latin typeface="Times New Roman"/>
                <a:cs typeface="Times New Roman"/>
              </a:rPr>
              <a:t>ass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</a:t>
            </a:r>
            <a:r>
              <a:rPr sz="2400" b="1" spc="-10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com</a:t>
            </a:r>
            <a:r>
              <a:rPr sz="2400" b="1" spc="-10" dirty="0">
                <a:latin typeface="Times New Roman"/>
                <a:cs typeface="Times New Roman"/>
              </a:rPr>
              <a:t>p</a:t>
            </a:r>
            <a:r>
              <a:rPr sz="2400" b="1" dirty="0">
                <a:latin typeface="Times New Roman"/>
                <a:cs typeface="Times New Roman"/>
              </a:rPr>
              <a:t>lete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-5" dirty="0">
                <a:latin typeface="Times New Roman"/>
                <a:cs typeface="Times New Roman"/>
              </a:rPr>
              <a:t>s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b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tract</a:t>
            </a:r>
            <a:r>
              <a:rPr sz="2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cl</a:t>
            </a:r>
            <a:r>
              <a:rPr sz="2400" b="1" spc="-5" dirty="0">
                <a:latin typeface="Times New Roman"/>
                <a:cs typeface="Times New Roman"/>
              </a:rPr>
              <a:t>ass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1200" dirty="0" smtClean="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GB" smtClean="0"/>
              <a:t>12</a:t>
            </a:fld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0286" y="574039"/>
            <a:ext cx="3414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Nested</a:t>
            </a:r>
            <a:r>
              <a:rPr sz="3600" b="1" spc="-5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Interfaces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627732"/>
            <a:ext cx="8077834" cy="4252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An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interface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can</a:t>
            </a:r>
            <a:r>
              <a:rPr sz="2600" dirty="0">
                <a:latin typeface="Times New Roman"/>
                <a:cs typeface="Times New Roman"/>
              </a:rPr>
              <a:t> be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declared</a:t>
            </a:r>
            <a:r>
              <a:rPr sz="2600" dirty="0">
                <a:latin typeface="Times New Roman"/>
                <a:cs typeface="Times New Roman"/>
              </a:rPr>
              <a:t> a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member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class</a:t>
            </a:r>
            <a:r>
              <a:rPr sz="2600" dirty="0">
                <a:latin typeface="Times New Roman"/>
                <a:cs typeface="Times New Roman"/>
              </a:rPr>
              <a:t> or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another interface. Such </a:t>
            </a:r>
            <a:r>
              <a:rPr sz="2600" spc="-10" dirty="0">
                <a:latin typeface="Times New Roman"/>
                <a:cs typeface="Times New Roman"/>
              </a:rPr>
              <a:t>an </a:t>
            </a:r>
            <a:r>
              <a:rPr sz="2600" spc="-5" dirty="0">
                <a:latin typeface="Times New Roman"/>
                <a:cs typeface="Times New Roman"/>
              </a:rPr>
              <a:t>interface is called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b="1" spc="-5" dirty="0">
                <a:latin typeface="Times New Roman"/>
                <a:cs typeface="Times New Roman"/>
              </a:rPr>
              <a:t>member </a:t>
            </a:r>
            <a:r>
              <a:rPr sz="2600" b="1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interface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nested</a:t>
            </a:r>
            <a:r>
              <a:rPr sz="2600" b="1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interface.</a:t>
            </a:r>
            <a:endParaRPr sz="2600">
              <a:latin typeface="Times New Roman"/>
              <a:cs typeface="Times New Roman"/>
            </a:endParaRPr>
          </a:p>
          <a:p>
            <a:pPr marL="354965" marR="10795" indent="-342900" algn="just">
              <a:lnSpc>
                <a:spcPct val="150000"/>
              </a:lnSpc>
              <a:spcBef>
                <a:spcPts val="620"/>
              </a:spcBef>
              <a:buFont typeface="Arial MT"/>
              <a:buChar char="•"/>
              <a:tabLst>
                <a:tab pos="355600" algn="l"/>
              </a:tabLst>
            </a:pPr>
            <a:r>
              <a:rPr sz="2600" b="1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nested interface </a:t>
            </a:r>
            <a:r>
              <a:rPr sz="2600" spc="-10" dirty="0">
                <a:latin typeface="Times New Roman"/>
                <a:cs typeface="Times New Roman"/>
              </a:rPr>
              <a:t>can </a:t>
            </a:r>
            <a:r>
              <a:rPr sz="2600" dirty="0">
                <a:latin typeface="Times New Roman"/>
                <a:cs typeface="Times New Roman"/>
              </a:rPr>
              <a:t>be </a:t>
            </a:r>
            <a:r>
              <a:rPr sz="2600" spc="-5" dirty="0">
                <a:latin typeface="Times New Roman"/>
                <a:cs typeface="Times New Roman"/>
              </a:rPr>
              <a:t>declared as public, private, </a:t>
            </a:r>
            <a:r>
              <a:rPr sz="2600" dirty="0">
                <a:latin typeface="Times New Roman"/>
                <a:cs typeface="Times New Roman"/>
              </a:rPr>
              <a:t>or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protected.</a:t>
            </a:r>
            <a:endParaRPr sz="2600">
              <a:latin typeface="Times New Roman"/>
              <a:cs typeface="Times New Roman"/>
            </a:endParaRPr>
          </a:p>
          <a:p>
            <a:pPr marL="756285" marR="11430" indent="-287020" algn="just">
              <a:lnSpc>
                <a:spcPct val="150000"/>
              </a:lnSpc>
              <a:spcBef>
                <a:spcPts val="620"/>
              </a:spcBef>
            </a:pPr>
            <a:r>
              <a:rPr sz="2400" spc="-5" dirty="0">
                <a:latin typeface="Arial MT"/>
                <a:cs typeface="Arial MT"/>
              </a:rPr>
              <a:t>–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top </a:t>
            </a:r>
            <a:r>
              <a:rPr sz="2400" spc="-5" dirty="0">
                <a:latin typeface="Times New Roman"/>
                <a:cs typeface="Times New Roman"/>
              </a:rPr>
              <a:t>level interface must </a:t>
            </a:r>
            <a:r>
              <a:rPr sz="2400" spc="-10" dirty="0">
                <a:latin typeface="Times New Roman"/>
                <a:cs typeface="Times New Roman"/>
              </a:rPr>
              <a:t>either be </a:t>
            </a:r>
            <a:r>
              <a:rPr sz="2400" spc="-5" dirty="0">
                <a:latin typeface="Times New Roman"/>
                <a:cs typeface="Times New Roman"/>
              </a:rPr>
              <a:t>declared </a:t>
            </a:r>
            <a:r>
              <a:rPr sz="2400" dirty="0">
                <a:latin typeface="Times New Roman"/>
                <a:cs typeface="Times New Roman"/>
              </a:rPr>
              <a:t>as </a:t>
            </a:r>
            <a:r>
              <a:rPr sz="2400" b="1" spc="-5" dirty="0">
                <a:latin typeface="Times New Roman"/>
                <a:cs typeface="Times New Roman"/>
              </a:rPr>
              <a:t>public </a:t>
            </a:r>
            <a:r>
              <a:rPr sz="2400" spc="-1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default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0286" y="574039"/>
            <a:ext cx="3414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Nested</a:t>
            </a:r>
            <a:r>
              <a:rPr sz="3600" b="1" spc="-5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Interfaces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627732"/>
            <a:ext cx="8071484" cy="180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If</a:t>
            </a:r>
            <a:r>
              <a:rPr sz="2600" dirty="0">
                <a:latin typeface="Times New Roman"/>
                <a:cs typeface="Times New Roman"/>
              </a:rPr>
              <a:t> we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want</a:t>
            </a:r>
            <a:r>
              <a:rPr sz="2600" spc="-5" dirty="0">
                <a:latin typeface="Times New Roman"/>
                <a:cs typeface="Times New Roman"/>
              </a:rPr>
              <a:t> to</a:t>
            </a:r>
            <a:r>
              <a:rPr sz="2600" dirty="0">
                <a:latin typeface="Times New Roman"/>
                <a:cs typeface="Times New Roman"/>
              </a:rPr>
              <a:t> use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b="1" i="1" spc="-5" dirty="0">
                <a:latin typeface="Times New Roman"/>
                <a:cs typeface="Times New Roman"/>
              </a:rPr>
              <a:t>nested</a:t>
            </a:r>
            <a:r>
              <a:rPr sz="2600" b="1" i="1" dirty="0">
                <a:latin typeface="Times New Roman"/>
                <a:cs typeface="Times New Roman"/>
              </a:rPr>
              <a:t> </a:t>
            </a:r>
            <a:r>
              <a:rPr sz="2600" b="1" i="1" spc="-5" dirty="0">
                <a:latin typeface="Times New Roman"/>
                <a:cs typeface="Times New Roman"/>
              </a:rPr>
              <a:t>interface</a:t>
            </a:r>
            <a:r>
              <a:rPr sz="2600" b="1" i="1" dirty="0">
                <a:latin typeface="Times New Roman"/>
                <a:cs typeface="Times New Roman"/>
              </a:rPr>
              <a:t> </a:t>
            </a:r>
            <a:r>
              <a:rPr sz="2600" b="1" i="1" spc="-5" dirty="0">
                <a:latin typeface="Times New Roman"/>
                <a:cs typeface="Times New Roman"/>
              </a:rPr>
              <a:t>outside</a:t>
            </a:r>
            <a:r>
              <a:rPr sz="2600" b="1" i="1" dirty="0">
                <a:latin typeface="Times New Roman"/>
                <a:cs typeface="Times New Roman"/>
              </a:rPr>
              <a:t> of</a:t>
            </a:r>
            <a:r>
              <a:rPr sz="2600" b="1" i="1" spc="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its </a:t>
            </a:r>
            <a:r>
              <a:rPr sz="2600" b="1" i="1" spc="5" dirty="0">
                <a:latin typeface="Times New Roman"/>
                <a:cs typeface="Times New Roman"/>
              </a:rPr>
              <a:t> </a:t>
            </a:r>
            <a:r>
              <a:rPr sz="2600" b="1" i="1" spc="-5" dirty="0">
                <a:latin typeface="Times New Roman"/>
                <a:cs typeface="Times New Roman"/>
              </a:rPr>
              <a:t>enclosing scope</a:t>
            </a:r>
            <a:r>
              <a:rPr sz="2600" spc="-5" dirty="0">
                <a:latin typeface="Times New Roman"/>
                <a:cs typeface="Times New Roman"/>
              </a:rPr>
              <a:t>,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nested interface must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qualified by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600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name</a:t>
            </a:r>
            <a:r>
              <a:rPr sz="26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600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class</a:t>
            </a:r>
            <a:r>
              <a:rPr sz="26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or</a:t>
            </a:r>
            <a:r>
              <a:rPr sz="2600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interface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600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which</a:t>
            </a:r>
            <a:r>
              <a:rPr sz="2600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it</a:t>
            </a:r>
            <a:r>
              <a:rPr sz="260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</a:t>
            </a:r>
            <a:r>
              <a:rPr sz="26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6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member</a:t>
            </a:r>
            <a:r>
              <a:rPr sz="2600" spc="-2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3918" y="574039"/>
            <a:ext cx="3208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Nested</a:t>
            </a:r>
            <a:r>
              <a:rPr sz="3600" spc="-65" dirty="0"/>
              <a:t> </a:t>
            </a:r>
            <a:r>
              <a:rPr sz="3600" spc="-5" dirty="0"/>
              <a:t>Interfaces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39" y="1093714"/>
            <a:ext cx="4058285" cy="559308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400" b="1" dirty="0">
                <a:latin typeface="Times New Roman"/>
                <a:cs typeface="Times New Roman"/>
              </a:rPr>
              <a:t>cl</a:t>
            </a:r>
            <a:r>
              <a:rPr sz="2400" b="1" spc="-5" dirty="0">
                <a:latin typeface="Times New Roman"/>
                <a:cs typeface="Times New Roman"/>
              </a:rPr>
              <a:t>ass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</a:t>
            </a:r>
            <a:r>
              <a:rPr sz="2400" b="1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975"/>
              </a:spcBef>
            </a:pPr>
            <a:r>
              <a:rPr sz="2000" i="1" spc="-5" dirty="0">
                <a:latin typeface="Times New Roman"/>
                <a:cs typeface="Times New Roman"/>
              </a:rPr>
              <a:t>//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this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is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nested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interface</a:t>
            </a:r>
            <a:endParaRPr sz="2000">
              <a:latin typeface="Times New Roman"/>
              <a:cs typeface="Times New Roman"/>
            </a:endParaRPr>
          </a:p>
          <a:p>
            <a:pPr marL="995044">
              <a:lnSpc>
                <a:spcPct val="100000"/>
              </a:lnSpc>
              <a:spcBef>
                <a:spcPts val="855"/>
              </a:spcBef>
            </a:pPr>
            <a:r>
              <a:rPr sz="2200" dirty="0">
                <a:latin typeface="Times New Roman"/>
                <a:cs typeface="Times New Roman"/>
              </a:rPr>
              <a:t>public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interface</a:t>
            </a:r>
            <a:r>
              <a:rPr sz="2200" b="1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00CC"/>
                </a:solidFill>
                <a:latin typeface="Times New Roman"/>
                <a:cs typeface="Times New Roman"/>
              </a:rPr>
              <a:t>NestedIF</a:t>
            </a:r>
            <a:endParaRPr sz="2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0"/>
              </a:spcBef>
            </a:pPr>
            <a:r>
              <a:rPr sz="2200" spc="-5" dirty="0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Times New Roman"/>
                <a:cs typeface="Times New Roman"/>
              </a:rPr>
              <a:t>boolean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isNotNeg</a:t>
            </a:r>
            <a:r>
              <a:rPr sz="2200" spc="-5" dirty="0">
                <a:latin typeface="Times New Roman"/>
                <a:cs typeface="Times New Roman"/>
              </a:rPr>
              <a:t>(int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x);</a:t>
            </a:r>
            <a:endParaRPr sz="2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70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86995" marR="5080" indent="-74930">
              <a:lnSpc>
                <a:spcPct val="120000"/>
              </a:lnSpc>
            </a:pPr>
            <a:r>
              <a:rPr sz="2400" b="1" dirty="0">
                <a:latin typeface="Times New Roman"/>
                <a:cs typeface="Times New Roman"/>
              </a:rPr>
              <a:t>class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implements</a:t>
            </a:r>
            <a:r>
              <a:rPr sz="2400" spc="-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A.</a:t>
            </a:r>
            <a:r>
              <a:rPr sz="22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NestedIF </a:t>
            </a:r>
            <a:r>
              <a:rPr sz="2400" dirty="0">
                <a:latin typeface="Times New Roman"/>
                <a:cs typeface="Times New Roman"/>
              </a:rPr>
              <a:t>{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boolean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isNotNeg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(int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return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?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false: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true;</a:t>
            </a:r>
            <a:endParaRPr sz="240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7937" y="1023010"/>
            <a:ext cx="4211320" cy="324421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200" b="1" spc="-5" dirty="0">
                <a:latin typeface="Times New Roman"/>
                <a:cs typeface="Times New Roman"/>
              </a:rPr>
              <a:t>class</a:t>
            </a:r>
            <a:r>
              <a:rPr sz="2200" b="1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NestedIFDemo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80645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public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static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void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main(String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args[])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Times New Roman"/>
              <a:cs typeface="Times New Roman"/>
            </a:endParaRPr>
          </a:p>
          <a:p>
            <a:pPr marL="80645" marR="5080">
              <a:lnSpc>
                <a:spcPct val="123800"/>
              </a:lnSpc>
            </a:pPr>
            <a:r>
              <a:rPr sz="2200" b="1" spc="-5" dirty="0">
                <a:latin typeface="Times New Roman"/>
                <a:cs typeface="Times New Roman"/>
              </a:rPr>
              <a:t>A.</a:t>
            </a:r>
            <a:r>
              <a:rPr sz="2200" spc="-5" dirty="0">
                <a:solidFill>
                  <a:srgbClr val="0000CC"/>
                </a:solidFill>
                <a:latin typeface="Times New Roman"/>
                <a:cs typeface="Times New Roman"/>
              </a:rPr>
              <a:t>NestedIF</a:t>
            </a:r>
            <a:r>
              <a:rPr sz="2200" spc="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nif</a:t>
            </a:r>
            <a:r>
              <a:rPr sz="2200" spc="-5" dirty="0">
                <a:latin typeface="Times New Roman"/>
                <a:cs typeface="Times New Roman"/>
              </a:rPr>
              <a:t> = new B();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if(nif.isNotNeg</a:t>
            </a:r>
            <a:r>
              <a:rPr sz="2200" spc="-5" dirty="0">
                <a:latin typeface="Times New Roman"/>
                <a:cs typeface="Times New Roman"/>
              </a:rPr>
              <a:t>(10))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System.out.println("10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negative");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200" spc="-5" dirty="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7937" y="4711698"/>
            <a:ext cx="1593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4318" y="574039"/>
            <a:ext cx="4426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0" dirty="0">
                <a:latin typeface="Times New Roman"/>
                <a:cs typeface="Times New Roman"/>
              </a:rPr>
              <a:t>Variables</a:t>
            </a:r>
            <a:r>
              <a:rPr sz="3600" b="1" spc="-3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in</a:t>
            </a:r>
            <a:r>
              <a:rPr sz="3600" b="1" spc="-2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Interfaces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pc="-5" dirty="0"/>
              <a:t>When</a:t>
            </a:r>
            <a:r>
              <a:rPr dirty="0"/>
              <a:t> we</a:t>
            </a:r>
            <a:r>
              <a:rPr spc="5" dirty="0"/>
              <a:t> </a:t>
            </a:r>
            <a:r>
              <a:rPr dirty="0"/>
              <a:t>include</a:t>
            </a:r>
            <a:r>
              <a:rPr spc="5" dirty="0"/>
              <a:t> </a:t>
            </a:r>
            <a:r>
              <a:rPr spc="-5" dirty="0"/>
              <a:t>an</a:t>
            </a:r>
            <a:r>
              <a:rPr dirty="0"/>
              <a:t> </a:t>
            </a:r>
            <a:r>
              <a:rPr spc="-5" dirty="0"/>
              <a:t>interface</a:t>
            </a:r>
            <a:r>
              <a:rPr dirty="0"/>
              <a:t> </a:t>
            </a:r>
            <a:r>
              <a:rPr spc="-5" dirty="0"/>
              <a:t>in</a:t>
            </a:r>
            <a:r>
              <a:rPr dirty="0"/>
              <a:t> a</a:t>
            </a:r>
            <a:r>
              <a:rPr spc="5" dirty="0"/>
              <a:t> </a:t>
            </a:r>
            <a:r>
              <a:rPr spc="-5" dirty="0"/>
              <a:t>class</a:t>
            </a:r>
            <a:r>
              <a:rPr dirty="0"/>
              <a:t> (using </a:t>
            </a:r>
            <a:r>
              <a:rPr spc="5" dirty="0"/>
              <a:t> </a:t>
            </a:r>
            <a:r>
              <a:rPr spc="-5" dirty="0"/>
              <a:t>“implement” </a:t>
            </a:r>
            <a:r>
              <a:rPr dirty="0"/>
              <a:t>the </a:t>
            </a:r>
            <a:r>
              <a:rPr spc="-5" dirty="0"/>
              <a:t>interface), all </a:t>
            </a:r>
            <a:r>
              <a:rPr dirty="0"/>
              <a:t>of those </a:t>
            </a:r>
            <a:r>
              <a:rPr b="1" spc="-5" dirty="0">
                <a:latin typeface="Times New Roman"/>
                <a:cs typeface="Times New Roman"/>
              </a:rPr>
              <a:t>variable </a:t>
            </a:r>
            <a:r>
              <a:rPr spc="-5" dirty="0"/>
              <a:t>names in </a:t>
            </a:r>
            <a:r>
              <a:rPr spc="-63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5" dirty="0"/>
              <a:t>interface</a:t>
            </a:r>
            <a:r>
              <a:rPr spc="-20" dirty="0"/>
              <a:t> </a:t>
            </a:r>
            <a:r>
              <a:rPr spc="-5" dirty="0"/>
              <a:t>will</a:t>
            </a:r>
            <a:r>
              <a:rPr spc="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spc="-5" dirty="0"/>
              <a:t>in</a:t>
            </a:r>
            <a:r>
              <a:rPr dirty="0"/>
              <a:t> scope</a:t>
            </a:r>
            <a:r>
              <a:rPr spc="-20" dirty="0"/>
              <a:t> </a:t>
            </a:r>
            <a:r>
              <a:rPr spc="-5" dirty="0"/>
              <a:t>as</a:t>
            </a:r>
            <a:r>
              <a:rPr spc="-10" dirty="0"/>
              <a:t> </a:t>
            </a:r>
            <a:r>
              <a:rPr b="1" dirty="0">
                <a:latin typeface="Times New Roman"/>
                <a:cs typeface="Times New Roman"/>
              </a:rPr>
              <a:t>constants.</a:t>
            </a:r>
          </a:p>
          <a:p>
            <a:pPr marL="469265" algn="just">
              <a:lnSpc>
                <a:spcPct val="100000"/>
              </a:lnSpc>
              <a:spcBef>
                <a:spcPts val="2060"/>
              </a:spcBef>
            </a:pPr>
            <a:r>
              <a:rPr sz="2400" spc="-5" dirty="0">
                <a:latin typeface="Arial MT"/>
                <a:cs typeface="Arial MT"/>
              </a:rPr>
              <a:t>–</a:t>
            </a:r>
            <a:r>
              <a:rPr sz="2400" spc="250" dirty="0">
                <a:latin typeface="Arial MT"/>
                <a:cs typeface="Arial MT"/>
              </a:rPr>
              <a:t> </a:t>
            </a:r>
            <a:r>
              <a:rPr sz="2400" spc="-5" dirty="0"/>
              <a:t>That</a:t>
            </a:r>
            <a:r>
              <a:rPr sz="2400" spc="600" dirty="0"/>
              <a:t> </a:t>
            </a:r>
            <a:r>
              <a:rPr sz="2400" dirty="0"/>
              <a:t>is</a:t>
            </a:r>
            <a:r>
              <a:rPr sz="2400" spc="600" dirty="0"/>
              <a:t> </a:t>
            </a:r>
            <a:r>
              <a:rPr sz="2400" spc="-5" dirty="0"/>
              <a:t>they</a:t>
            </a:r>
            <a:r>
              <a:rPr sz="2400" spc="610" dirty="0"/>
              <a:t> </a:t>
            </a:r>
            <a:r>
              <a:rPr sz="2400" dirty="0"/>
              <a:t>are</a:t>
            </a:r>
            <a:r>
              <a:rPr sz="2400" spc="600" dirty="0"/>
              <a:t> </a:t>
            </a:r>
            <a:r>
              <a:rPr sz="2400" spc="-5" dirty="0"/>
              <a:t>imported</a:t>
            </a:r>
            <a:r>
              <a:rPr sz="2400" spc="600" dirty="0"/>
              <a:t> </a:t>
            </a:r>
            <a:r>
              <a:rPr sz="2400" dirty="0"/>
              <a:t>to</a:t>
            </a:r>
            <a:r>
              <a:rPr sz="2400" spc="600" dirty="0"/>
              <a:t> </a:t>
            </a:r>
            <a:r>
              <a:rPr sz="2400" spc="-5" dirty="0"/>
              <a:t>class</a:t>
            </a:r>
            <a:r>
              <a:rPr sz="2400" spc="600" dirty="0"/>
              <a:t> </a:t>
            </a:r>
            <a:r>
              <a:rPr sz="2400" spc="-5" dirty="0"/>
              <a:t>name</a:t>
            </a:r>
            <a:r>
              <a:rPr sz="2400" spc="615" dirty="0"/>
              <a:t> </a:t>
            </a:r>
            <a:r>
              <a:rPr sz="2400" spc="-5" dirty="0"/>
              <a:t>space</a:t>
            </a:r>
            <a:r>
              <a:rPr sz="2400" spc="610" dirty="0"/>
              <a:t> </a:t>
            </a:r>
            <a:r>
              <a:rPr sz="2400" dirty="0"/>
              <a:t>as</a:t>
            </a:r>
            <a:r>
              <a:rPr sz="2400" spc="610" dirty="0"/>
              <a:t> </a:t>
            </a:r>
            <a:r>
              <a:rPr sz="2400" b="1" spc="-10" dirty="0">
                <a:latin typeface="Times New Roman"/>
                <a:cs typeface="Times New Roman"/>
              </a:rPr>
              <a:t>final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1440"/>
              </a:spcBef>
            </a:pPr>
            <a:r>
              <a:rPr sz="2400" dirty="0"/>
              <a:t>variables.</a:t>
            </a:r>
            <a:endParaRPr sz="2400"/>
          </a:p>
          <a:p>
            <a:pPr marL="12700">
              <a:lnSpc>
                <a:spcPct val="100000"/>
              </a:lnSpc>
              <a:spcBef>
                <a:spcPts val="2140"/>
              </a:spcBef>
            </a:pPr>
            <a:r>
              <a:rPr dirty="0">
                <a:latin typeface="Arial MT"/>
                <a:cs typeface="Arial MT"/>
              </a:rPr>
              <a:t>•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218947"/>
            <a:ext cx="3997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Interfaces</a:t>
            </a:r>
            <a:r>
              <a:rPr spc="-40" dirty="0"/>
              <a:t> </a:t>
            </a:r>
            <a:r>
              <a:rPr spc="-10" dirty="0"/>
              <a:t>Can</a:t>
            </a:r>
            <a:r>
              <a:rPr spc="-20" dirty="0"/>
              <a:t> </a:t>
            </a:r>
            <a:r>
              <a:rPr spc="-5" dirty="0"/>
              <a:t>Be</a:t>
            </a:r>
            <a:r>
              <a:rPr spc="-25" dirty="0"/>
              <a:t> </a:t>
            </a:r>
            <a:r>
              <a:rPr spc="-5" dirty="0"/>
              <a:t>Extended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9624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39" y="1030325"/>
            <a:ext cx="4406265" cy="59426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82750">
              <a:lnSpc>
                <a:spcPct val="12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import 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java.util.Random</a:t>
            </a:r>
            <a:r>
              <a:rPr sz="2000" spc="-5" dirty="0">
                <a:latin typeface="Times New Roman"/>
                <a:cs typeface="Times New Roman"/>
              </a:rPr>
              <a:t>;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interface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Interf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</a:t>
            </a:r>
          </a:p>
          <a:p>
            <a:pPr marL="12700" marR="3116580">
              <a:lnSpc>
                <a:spcPct val="120000"/>
              </a:lnSpc>
            </a:pPr>
            <a:r>
              <a:rPr sz="2000" dirty="0">
                <a:latin typeface="Times New Roman"/>
                <a:cs typeface="Times New Roman"/>
              </a:rPr>
              <a:t>int </a:t>
            </a:r>
            <a:r>
              <a:rPr sz="2000" spc="5" dirty="0">
                <a:latin typeface="Times New Roman"/>
                <a:cs typeface="Times New Roman"/>
              </a:rPr>
              <a:t>NO </a:t>
            </a:r>
            <a:r>
              <a:rPr sz="2000" dirty="0">
                <a:latin typeface="Times New Roman"/>
                <a:cs typeface="Times New Roman"/>
              </a:rPr>
              <a:t>= 0;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Y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;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Times New Roman"/>
                <a:cs typeface="Times New Roman"/>
              </a:rPr>
              <a:t>class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Question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implements </a:t>
            </a:r>
            <a:r>
              <a:rPr sz="2000" b="1" dirty="0">
                <a:latin typeface="Times New Roman"/>
                <a:cs typeface="Times New Roman"/>
              </a:rPr>
              <a:t>Interf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Times New Roman"/>
                <a:cs typeface="Times New Roman"/>
              </a:rPr>
              <a:t>Random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rand</a:t>
            </a:r>
            <a:r>
              <a:rPr sz="20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=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new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Random();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int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ask()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</a:t>
            </a:r>
          </a:p>
          <a:p>
            <a:pPr marL="12700" marR="5080">
              <a:lnSpc>
                <a:spcPct val="120000"/>
              </a:lnSpc>
            </a:pPr>
            <a:r>
              <a:rPr sz="2000" dirty="0">
                <a:latin typeface="Times New Roman"/>
                <a:cs typeface="Times New Roman"/>
              </a:rPr>
              <a:t>int prob = </a:t>
            </a:r>
            <a:r>
              <a:rPr sz="2000" spc="-5" dirty="0">
                <a:latin typeface="Times New Roman"/>
                <a:cs typeface="Times New Roman"/>
              </a:rPr>
              <a:t>(int) </a:t>
            </a:r>
            <a:r>
              <a:rPr sz="2000" dirty="0">
                <a:latin typeface="Times New Roman"/>
                <a:cs typeface="Times New Roman"/>
              </a:rPr>
              <a:t>(100 * 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rand</a:t>
            </a:r>
            <a:r>
              <a:rPr sz="2000" spc="-5" dirty="0">
                <a:latin typeface="Times New Roman"/>
                <a:cs typeface="Times New Roman"/>
              </a:rPr>
              <a:t>.nextDouble());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(prob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50)</a:t>
            </a:r>
            <a:endParaRPr sz="2000" dirty="0">
              <a:latin typeface="Times New Roman"/>
              <a:cs typeface="Times New Roman"/>
            </a:endParaRPr>
          </a:p>
          <a:p>
            <a:pPr marL="12700" marR="2545715">
              <a:lnSpc>
                <a:spcPct val="120000"/>
              </a:lnSpc>
            </a:pPr>
            <a:r>
              <a:rPr sz="2000" dirty="0">
                <a:latin typeface="Times New Roman"/>
                <a:cs typeface="Times New Roman"/>
              </a:rPr>
              <a:t>return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NO;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//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30%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else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rn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Y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S;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0337" y="1099210"/>
            <a:ext cx="4260215" cy="612838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200" b="1" spc="-10" dirty="0">
                <a:latin typeface="Times New Roman"/>
                <a:cs typeface="Times New Roman"/>
              </a:rPr>
              <a:t>c</a:t>
            </a:r>
            <a:r>
              <a:rPr sz="2200" b="1" spc="-5" dirty="0">
                <a:latin typeface="Times New Roman"/>
                <a:cs typeface="Times New Roman"/>
              </a:rPr>
              <a:t>l</a:t>
            </a:r>
            <a:r>
              <a:rPr sz="2200" b="1" dirty="0">
                <a:latin typeface="Times New Roman"/>
                <a:cs typeface="Times New Roman"/>
              </a:rPr>
              <a:t>a</a:t>
            </a:r>
            <a:r>
              <a:rPr sz="2200" b="1" spc="-10" dirty="0">
                <a:latin typeface="Times New Roman"/>
                <a:cs typeface="Times New Roman"/>
              </a:rPr>
              <a:t>s</a:t>
            </a:r>
            <a:r>
              <a:rPr sz="2200" b="1" spc="-5" dirty="0">
                <a:latin typeface="Times New Roman"/>
                <a:cs typeface="Times New Roman"/>
              </a:rPr>
              <a:t>s</a:t>
            </a:r>
            <a:r>
              <a:rPr sz="2200" b="1" spc="-14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As</a:t>
            </a:r>
            <a:r>
              <a:rPr sz="2200" b="1" spc="-5" dirty="0">
                <a:latin typeface="Times New Roman"/>
                <a:cs typeface="Times New Roman"/>
              </a:rPr>
              <a:t>kMe</a:t>
            </a:r>
            <a:r>
              <a:rPr sz="2200" b="1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</a:t>
            </a:r>
            <a:r>
              <a:rPr sz="2200" spc="-25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p</a:t>
            </a:r>
            <a:r>
              <a:rPr sz="2200" spc="-5" dirty="0">
                <a:latin typeface="Times New Roman"/>
                <a:cs typeface="Times New Roman"/>
              </a:rPr>
              <a:t>l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spc="-25" dirty="0">
                <a:latin typeface="Times New Roman"/>
                <a:cs typeface="Times New Roman"/>
              </a:rPr>
              <a:t>m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5" dirty="0">
                <a:latin typeface="Times New Roman"/>
                <a:cs typeface="Times New Roman"/>
              </a:rPr>
              <a:t>ts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rf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12700" marR="786130">
              <a:lnSpc>
                <a:spcPct val="120000"/>
              </a:lnSpc>
            </a:pPr>
            <a:r>
              <a:rPr sz="2200" spc="-5" dirty="0">
                <a:latin typeface="Times New Roman"/>
                <a:cs typeface="Times New Roman"/>
              </a:rPr>
              <a:t>static </a:t>
            </a:r>
            <a:r>
              <a:rPr sz="2200" dirty="0">
                <a:latin typeface="Times New Roman"/>
                <a:cs typeface="Times New Roman"/>
              </a:rPr>
              <a:t>void </a:t>
            </a:r>
            <a:r>
              <a:rPr sz="2200" b="1" spc="-5" dirty="0">
                <a:latin typeface="Times New Roman"/>
                <a:cs typeface="Times New Roman"/>
              </a:rPr>
              <a:t>answer</a:t>
            </a:r>
            <a:r>
              <a:rPr sz="2200" spc="-5" dirty="0">
                <a:latin typeface="Times New Roman"/>
                <a:cs typeface="Times New Roman"/>
              </a:rPr>
              <a:t>(int result) {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switch(result) {</a:t>
            </a:r>
            <a:endParaRPr sz="2200">
              <a:latin typeface="Times New Roman"/>
              <a:cs typeface="Times New Roman"/>
            </a:endParaRPr>
          </a:p>
          <a:p>
            <a:pPr marL="12700" marR="1339215">
              <a:lnSpc>
                <a:spcPct val="120000"/>
              </a:lnSpc>
            </a:pPr>
            <a:r>
              <a:rPr sz="2200" spc="-10" dirty="0">
                <a:latin typeface="Times New Roman"/>
                <a:cs typeface="Times New Roman"/>
              </a:rPr>
              <a:t>case NO: </a:t>
            </a:r>
            <a:r>
              <a:rPr sz="2200" spc="-5" dirty="0">
                <a:latin typeface="Times New Roman"/>
                <a:cs typeface="Times New Roman"/>
              </a:rPr>
              <a:t> System.out.println("No");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break;</a:t>
            </a:r>
            <a:endParaRPr sz="2200">
              <a:latin typeface="Times New Roman"/>
              <a:cs typeface="Times New Roman"/>
            </a:endParaRPr>
          </a:p>
          <a:p>
            <a:pPr marL="12700" marR="1275715">
              <a:lnSpc>
                <a:spcPct val="120000"/>
              </a:lnSpc>
            </a:pPr>
            <a:r>
              <a:rPr sz="2200" spc="-10" dirty="0">
                <a:latin typeface="Times New Roman"/>
                <a:cs typeface="Times New Roman"/>
              </a:rPr>
              <a:t>case </a:t>
            </a:r>
            <a:r>
              <a:rPr sz="2200" spc="-5" dirty="0">
                <a:latin typeface="Times New Roman"/>
                <a:cs typeface="Times New Roman"/>
              </a:rPr>
              <a:t>YES: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System.out.println("Yes");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break;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}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public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static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void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main</a:t>
            </a:r>
            <a:r>
              <a:rPr sz="2200" spc="-5" dirty="0">
                <a:latin typeface="Times New Roman"/>
                <a:cs typeface="Times New Roman"/>
              </a:rPr>
              <a:t>(String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args[])</a:t>
            </a:r>
            <a:endParaRPr sz="22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Times New Roman"/>
                <a:cs typeface="Times New Roman"/>
              </a:rPr>
              <a:t>Question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q =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new Question();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b="1" spc="-5" dirty="0">
                <a:latin typeface="Times New Roman"/>
                <a:cs typeface="Times New Roman"/>
              </a:rPr>
              <a:t>answer</a:t>
            </a:r>
            <a:r>
              <a:rPr sz="2200" spc="-5" dirty="0">
                <a:latin typeface="Times New Roman"/>
                <a:cs typeface="Times New Roman"/>
              </a:rPr>
              <a:t>(q.</a:t>
            </a:r>
            <a:r>
              <a:rPr sz="2200" b="1" spc="-5" dirty="0">
                <a:latin typeface="Times New Roman"/>
                <a:cs typeface="Times New Roman"/>
              </a:rPr>
              <a:t>ask()</a:t>
            </a:r>
            <a:r>
              <a:rPr sz="2200" spc="-5" dirty="0">
                <a:latin typeface="Times New Roman"/>
                <a:cs typeface="Times New Roman"/>
              </a:rPr>
              <a:t>);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450"/>
              </a:lnSpc>
              <a:spcBef>
                <a:spcPts val="525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R="5080" algn="r">
              <a:lnSpc>
                <a:spcPts val="125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GB" smtClean="0"/>
              <a:t>17</a:t>
            </a:fld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9395" y="574039"/>
            <a:ext cx="5497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Interfaces</a:t>
            </a:r>
            <a:r>
              <a:rPr sz="3600" b="1" spc="-2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Can</a:t>
            </a:r>
            <a:r>
              <a:rPr sz="3600" b="1" spc="-1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Be</a:t>
            </a:r>
            <a:r>
              <a:rPr sz="3600" b="1" spc="-1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Extended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627732"/>
            <a:ext cx="8071484" cy="4265295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One</a:t>
            </a:r>
            <a:r>
              <a:rPr sz="2600" spc="204" dirty="0">
                <a:latin typeface="Times New Roman"/>
                <a:cs typeface="Times New Roman"/>
              </a:rPr>
              <a:t> </a:t>
            </a:r>
            <a:r>
              <a:rPr sz="2600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interface</a:t>
            </a:r>
            <a:r>
              <a:rPr sz="2600" i="1" u="heavy" spc="20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can</a:t>
            </a:r>
            <a:r>
              <a:rPr sz="2600" i="1" u="heavy" spc="2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inherit</a:t>
            </a:r>
            <a:r>
              <a:rPr sz="2600" i="1" u="heavy" spc="2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another</a:t>
            </a:r>
            <a:r>
              <a:rPr sz="2600" i="1" spc="20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by</a:t>
            </a:r>
            <a:r>
              <a:rPr sz="2600" spc="2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use</a:t>
            </a:r>
            <a:r>
              <a:rPr sz="2600" spc="20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2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20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keyword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560"/>
              </a:spcBef>
            </a:pPr>
            <a:r>
              <a:rPr sz="2600" b="1" spc="-5" dirty="0">
                <a:latin typeface="Times New Roman"/>
                <a:cs typeface="Times New Roman"/>
              </a:rPr>
              <a:t>extends.</a:t>
            </a:r>
            <a:endParaRPr sz="260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50000"/>
              </a:lnSpc>
              <a:spcBef>
                <a:spcPts val="620"/>
              </a:spcBef>
              <a:buFont typeface="Arial MT"/>
              <a:buChar char="•"/>
              <a:tabLst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When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10" dirty="0">
                <a:latin typeface="Times New Roman"/>
                <a:cs typeface="Times New Roman"/>
              </a:rPr>
              <a:t>class </a:t>
            </a:r>
            <a:r>
              <a:rPr sz="2600" i="1" spc="-5" dirty="0">
                <a:latin typeface="Times New Roman"/>
                <a:cs typeface="Times New Roman"/>
              </a:rPr>
              <a:t>class1 </a:t>
            </a:r>
            <a:r>
              <a:rPr sz="2600" spc="-5" dirty="0">
                <a:latin typeface="Times New Roman"/>
                <a:cs typeface="Times New Roman"/>
              </a:rPr>
              <a:t>implements an interface </a:t>
            </a:r>
            <a:r>
              <a:rPr sz="2600" i="1" spc="-5" dirty="0">
                <a:latin typeface="Times New Roman"/>
                <a:cs typeface="Times New Roman"/>
              </a:rPr>
              <a:t>interface1 </a:t>
            </a:r>
            <a:r>
              <a:rPr sz="2600" i="1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that </a:t>
            </a:r>
            <a:r>
              <a:rPr sz="2600" spc="-5" dirty="0">
                <a:latin typeface="Times New Roman"/>
                <a:cs typeface="Times New Roman"/>
              </a:rPr>
              <a:t>inherits another interface </a:t>
            </a:r>
            <a:r>
              <a:rPr sz="2600" i="1" spc="-5" dirty="0">
                <a:latin typeface="Times New Roman"/>
                <a:cs typeface="Times New Roman"/>
              </a:rPr>
              <a:t>interface2</a:t>
            </a:r>
            <a:r>
              <a:rPr sz="2600" spc="-5" dirty="0">
                <a:latin typeface="Times New Roman"/>
                <a:cs typeface="Times New Roman"/>
              </a:rPr>
              <a:t>, then </a:t>
            </a:r>
            <a:r>
              <a:rPr sz="2600" i="1" spc="-5" dirty="0">
                <a:latin typeface="Times New Roman"/>
                <a:cs typeface="Times New Roman"/>
              </a:rPr>
              <a:t>class1 </a:t>
            </a:r>
            <a:r>
              <a:rPr sz="2600" spc="-5" dirty="0">
                <a:latin typeface="Times New Roman"/>
                <a:cs typeface="Times New Roman"/>
              </a:rPr>
              <a:t>must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provide </a:t>
            </a:r>
            <a:r>
              <a:rPr sz="2600" dirty="0">
                <a:latin typeface="Times New Roman"/>
                <a:cs typeface="Times New Roman"/>
              </a:rPr>
              <a:t>implementations for </a:t>
            </a:r>
            <a:r>
              <a:rPr sz="2600" spc="-5" dirty="0">
                <a:latin typeface="Times New Roman"/>
                <a:cs typeface="Times New Roman"/>
              </a:rPr>
              <a:t>all </a:t>
            </a:r>
            <a:r>
              <a:rPr sz="2600" dirty="0">
                <a:latin typeface="Times New Roman"/>
                <a:cs typeface="Times New Roman"/>
              </a:rPr>
              <a:t>methods </a:t>
            </a:r>
            <a:r>
              <a:rPr sz="2600" spc="-5" dirty="0">
                <a:latin typeface="Times New Roman"/>
                <a:cs typeface="Times New Roman"/>
              </a:rPr>
              <a:t>defined within </a:t>
            </a:r>
            <a:r>
              <a:rPr sz="2600" dirty="0">
                <a:latin typeface="Times New Roman"/>
                <a:cs typeface="Times New Roman"/>
              </a:rPr>
              <a:t> the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interface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inheritance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chain(both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interface1</a:t>
            </a:r>
            <a:r>
              <a:rPr sz="2600" i="1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and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interface2)</a:t>
            </a:r>
            <a:r>
              <a:rPr sz="2600" spc="-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//</a:t>
            </a:r>
            <a:r>
              <a:rPr spc="-35" dirty="0"/>
              <a:t> </a:t>
            </a:r>
            <a:r>
              <a:rPr spc="-5" dirty="0"/>
              <a:t>One interface</a:t>
            </a:r>
            <a:r>
              <a:rPr spc="-15" dirty="0"/>
              <a:t> </a:t>
            </a:r>
            <a:r>
              <a:rPr spc="-10" dirty="0"/>
              <a:t>can</a:t>
            </a:r>
            <a:r>
              <a:rPr dirty="0"/>
              <a:t> </a:t>
            </a:r>
            <a:r>
              <a:rPr spc="-5" dirty="0"/>
              <a:t>extend</a:t>
            </a:r>
            <a:r>
              <a:rPr spc="-15" dirty="0"/>
              <a:t> </a:t>
            </a:r>
            <a:r>
              <a:rPr spc="-10" dirty="0"/>
              <a:t>another-E.g.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954125"/>
            <a:ext cx="3185795" cy="54508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 marR="1777364" algn="just">
              <a:lnSpc>
                <a:spcPct val="120000"/>
              </a:lnSpc>
            </a:pP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nt</a:t>
            </a:r>
            <a:r>
              <a:rPr sz="2000" b="1" spc="-5" dirty="0">
                <a:latin typeface="Times New Roman"/>
                <a:cs typeface="Times New Roman"/>
              </a:rPr>
              <a:t>er</a:t>
            </a: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spc="-5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  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void</a:t>
            </a:r>
            <a:r>
              <a:rPr sz="2000" spc="-10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Times New Roman"/>
                <a:cs typeface="Times New Roman"/>
              </a:rPr>
              <a:t>meth1(); </a:t>
            </a:r>
            <a:r>
              <a:rPr sz="2000" spc="-484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void</a:t>
            </a:r>
            <a:r>
              <a:rPr sz="2000" spc="-1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Times New Roman"/>
                <a:cs typeface="Times New Roman"/>
              </a:rPr>
              <a:t>meth2();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 marR="689610">
              <a:lnSpc>
                <a:spcPct val="120000"/>
              </a:lnSpc>
            </a:pP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nt</a:t>
            </a:r>
            <a:r>
              <a:rPr sz="2000" b="1" spc="-5" dirty="0">
                <a:latin typeface="Times New Roman"/>
                <a:cs typeface="Times New Roman"/>
              </a:rPr>
              <a:t>er</a:t>
            </a: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spc="-5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20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x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nds</a:t>
            </a:r>
            <a:r>
              <a:rPr sz="2000" b="1" spc="-1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  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void</a:t>
            </a:r>
            <a:r>
              <a:rPr sz="2000" spc="-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Times New Roman"/>
                <a:cs typeface="Times New Roman"/>
              </a:rPr>
              <a:t>meth3();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Times New Roman"/>
                <a:cs typeface="Times New Roman"/>
              </a:rPr>
              <a:t>class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MyClass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implements</a:t>
            </a:r>
            <a:r>
              <a:rPr sz="20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public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void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Times New Roman"/>
                <a:cs typeface="Times New Roman"/>
              </a:rPr>
              <a:t>meth1</a:t>
            </a:r>
            <a:r>
              <a:rPr sz="2000" spc="-5" dirty="0">
                <a:latin typeface="Times New Roman"/>
                <a:cs typeface="Times New Roman"/>
              </a:rPr>
              <a:t>()</a:t>
            </a:r>
            <a:endParaRPr sz="200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5" dirty="0">
                <a:latin typeface="Times New Roman"/>
                <a:cs typeface="Times New Roman"/>
              </a:rPr>
              <a:t>ou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intln(</a:t>
            </a:r>
            <a:r>
              <a:rPr sz="2000" spc="-5" dirty="0">
                <a:latin typeface="Times New Roman"/>
                <a:cs typeface="Times New Roman"/>
              </a:rPr>
              <a:t>"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  </a:t>
            </a:r>
            <a:r>
              <a:rPr sz="2000" spc="-5" dirty="0">
                <a:latin typeface="Times New Roman"/>
                <a:cs typeface="Times New Roman"/>
              </a:rPr>
              <a:t>meth1().");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879338" y="3727194"/>
            <a:ext cx="18103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class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IFExtend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9338" y="1106525"/>
            <a:ext cx="4494530" cy="587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6364">
              <a:lnSpc>
                <a:spcPct val="12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public void </a:t>
            </a:r>
            <a:r>
              <a:rPr sz="2000" spc="-5" dirty="0">
                <a:solidFill>
                  <a:srgbClr val="0000CC"/>
                </a:solidFill>
                <a:latin typeface="Times New Roman"/>
                <a:cs typeface="Times New Roman"/>
              </a:rPr>
              <a:t>meth2</a:t>
            </a:r>
            <a:r>
              <a:rPr sz="2000" spc="-5" dirty="0">
                <a:latin typeface="Times New Roman"/>
                <a:cs typeface="Times New Roman"/>
              </a:rPr>
              <a:t>() </a:t>
            </a:r>
            <a:r>
              <a:rPr sz="2000" dirty="0">
                <a:latin typeface="Times New Roman"/>
                <a:cs typeface="Times New Roman"/>
              </a:rPr>
              <a:t>{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System.out.println("Implement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meth2().");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}</a:t>
            </a:r>
          </a:p>
          <a:p>
            <a:pPr marL="12700" marR="5080">
              <a:lnSpc>
                <a:spcPct val="120000"/>
              </a:lnSpc>
            </a:pPr>
            <a:r>
              <a:rPr sz="2000" dirty="0">
                <a:latin typeface="Times New Roman"/>
                <a:cs typeface="Times New Roman"/>
              </a:rPr>
              <a:t>public void </a:t>
            </a:r>
            <a:r>
              <a:rPr sz="2000" spc="-5" dirty="0">
                <a:solidFill>
                  <a:srgbClr val="0000CC"/>
                </a:solidFill>
                <a:latin typeface="Times New Roman"/>
                <a:cs typeface="Times New Roman"/>
              </a:rPr>
              <a:t>meth3</a:t>
            </a:r>
            <a:r>
              <a:rPr sz="2000" spc="-5" dirty="0">
                <a:latin typeface="Times New Roman"/>
                <a:cs typeface="Times New Roman"/>
              </a:rPr>
              <a:t>() </a:t>
            </a:r>
            <a:r>
              <a:rPr sz="2000" dirty="0">
                <a:latin typeface="Times New Roman"/>
                <a:cs typeface="Times New Roman"/>
              </a:rPr>
              <a:t>{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System.out.println("Implement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meth3().");}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40"/>
              </a:spcBef>
            </a:pPr>
            <a:r>
              <a:rPr sz="2000" dirty="0">
                <a:latin typeface="Times New Roman"/>
                <a:cs typeface="Times New Roman"/>
              </a:rPr>
              <a:t>public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static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void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main(String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arg[])</a:t>
            </a:r>
            <a:endParaRPr sz="2000" dirty="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{</a:t>
            </a:r>
          </a:p>
          <a:p>
            <a:pPr marL="12700" marR="1354455">
              <a:lnSpc>
                <a:spcPct val="120000"/>
              </a:lnSpc>
            </a:pPr>
            <a:r>
              <a:rPr sz="2000" spc="-5" dirty="0">
                <a:latin typeface="Times New Roman"/>
                <a:cs typeface="Times New Roman"/>
              </a:rPr>
              <a:t>MyClass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MyClass();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ob.meth1();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Times New Roman"/>
                <a:cs typeface="Times New Roman"/>
              </a:rPr>
              <a:t>ob.meth2();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Times New Roman"/>
                <a:cs typeface="Times New Roman"/>
              </a:rPr>
              <a:t>ob.meth3();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0134" y="574039"/>
            <a:ext cx="1278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40" dirty="0">
                <a:latin typeface="Times New Roman"/>
                <a:cs typeface="Times New Roman"/>
              </a:rPr>
              <a:t>T</a:t>
            </a:r>
            <a:r>
              <a:rPr sz="3600" b="1" spc="-5" dirty="0">
                <a:latin typeface="Times New Roman"/>
                <a:cs typeface="Times New Roman"/>
              </a:rPr>
              <a:t>opics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3039" y="2468879"/>
            <a:ext cx="233172" cy="2194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4663" y="1474114"/>
            <a:ext cx="2451735" cy="1323975"/>
          </a:xfrm>
          <a:prstGeom prst="rect">
            <a:avLst/>
          </a:prstGeom>
        </p:spPr>
        <p:txBody>
          <a:bodyPr vert="horz" wrap="square" lIns="0" tIns="2349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8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Introduction</a:t>
            </a:r>
            <a:r>
              <a:rPr sz="2800" b="1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481965">
              <a:lnSpc>
                <a:spcPct val="100000"/>
              </a:lnSpc>
              <a:spcBef>
                <a:spcPts val="1755"/>
              </a:spcBef>
              <a:tabLst>
                <a:tab pos="786765" algn="l"/>
              </a:tabLst>
            </a:pPr>
            <a:r>
              <a:rPr sz="2800" b="1" u="heavy" spc="-5" dirty="0">
                <a:solidFill>
                  <a:srgbClr val="0000CC"/>
                </a:solidFill>
                <a:uFill>
                  <a:solidFill>
                    <a:srgbClr val="545454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b="1" spc="-26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Interfaces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2662" y="574039"/>
            <a:ext cx="1972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Re</a:t>
            </a:r>
            <a:r>
              <a:rPr sz="3600" b="1" dirty="0">
                <a:latin typeface="Times New Roman"/>
                <a:cs typeface="Times New Roman"/>
              </a:rPr>
              <a:t>f</a:t>
            </a:r>
            <a:r>
              <a:rPr sz="3600" b="1" spc="-5" dirty="0">
                <a:latin typeface="Times New Roman"/>
                <a:cs typeface="Times New Roman"/>
              </a:rPr>
              <a:t>e</a:t>
            </a:r>
            <a:r>
              <a:rPr sz="3600" b="1" spc="-65" dirty="0">
                <a:latin typeface="Times New Roman"/>
                <a:cs typeface="Times New Roman"/>
              </a:rPr>
              <a:t>r</a:t>
            </a:r>
            <a:r>
              <a:rPr sz="3600" b="1" spc="-5" dirty="0">
                <a:latin typeface="Times New Roman"/>
                <a:cs typeface="Times New Roman"/>
              </a:rPr>
              <a:t>enc</a:t>
            </a:r>
            <a:r>
              <a:rPr sz="3600" b="1" dirty="0"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697227"/>
            <a:ext cx="807275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1550035" algn="l"/>
                <a:tab pos="2755265" algn="l"/>
                <a:tab pos="3621404" algn="l"/>
                <a:tab pos="4358640" algn="l"/>
                <a:tab pos="5901055" algn="l"/>
                <a:tab pos="7573009" algn="l"/>
              </a:tabLst>
            </a:pPr>
            <a:r>
              <a:rPr sz="2600" dirty="0">
                <a:latin typeface="Times New Roman"/>
                <a:cs typeface="Times New Roman"/>
              </a:rPr>
              <a:t>H</a:t>
            </a:r>
            <a:r>
              <a:rPr sz="2600" spc="-5" dirty="0">
                <a:latin typeface="Times New Roman"/>
                <a:cs typeface="Times New Roman"/>
              </a:rPr>
              <a:t>e</a:t>
            </a:r>
            <a:r>
              <a:rPr sz="2600" spc="-20" dirty="0">
                <a:latin typeface="Times New Roman"/>
                <a:cs typeface="Times New Roman"/>
              </a:rPr>
              <a:t>r</a:t>
            </a:r>
            <a:r>
              <a:rPr sz="2600" spc="5" dirty="0">
                <a:latin typeface="Times New Roman"/>
                <a:cs typeface="Times New Roman"/>
              </a:rPr>
              <a:t>b</a:t>
            </a:r>
            <a:r>
              <a:rPr sz="2600" spc="-5" dirty="0">
                <a:latin typeface="Times New Roman"/>
                <a:cs typeface="Times New Roman"/>
              </a:rPr>
              <a:t>er</a:t>
            </a:r>
            <a:r>
              <a:rPr sz="2600" dirty="0">
                <a:latin typeface="Times New Roman"/>
                <a:cs typeface="Times New Roman"/>
              </a:rPr>
              <a:t>t	S</a:t>
            </a:r>
            <a:r>
              <a:rPr sz="2600" spc="-20" dirty="0">
                <a:latin typeface="Times New Roman"/>
                <a:cs typeface="Times New Roman"/>
              </a:rPr>
              <a:t>c</a:t>
            </a:r>
            <a:r>
              <a:rPr sz="2600" spc="5" dirty="0">
                <a:latin typeface="Times New Roman"/>
                <a:cs typeface="Times New Roman"/>
              </a:rPr>
              <a:t>h</a:t>
            </a:r>
            <a:r>
              <a:rPr sz="2600" spc="-5" dirty="0">
                <a:latin typeface="Times New Roman"/>
                <a:cs typeface="Times New Roman"/>
              </a:rPr>
              <a:t>il</a:t>
            </a:r>
            <a:r>
              <a:rPr sz="2600" spc="5" dirty="0">
                <a:latin typeface="Times New Roman"/>
                <a:cs typeface="Times New Roman"/>
              </a:rPr>
              <a:t>d</a:t>
            </a:r>
            <a:r>
              <a:rPr sz="2600" spc="-5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,	</a:t>
            </a:r>
            <a:r>
              <a:rPr sz="2600" spc="-5" dirty="0">
                <a:latin typeface="Times New Roman"/>
                <a:cs typeface="Times New Roman"/>
              </a:rPr>
              <a:t>Ja</a:t>
            </a:r>
            <a:r>
              <a:rPr sz="2600" spc="5" dirty="0">
                <a:latin typeface="Times New Roman"/>
                <a:cs typeface="Times New Roman"/>
              </a:rPr>
              <a:t>v</a:t>
            </a:r>
            <a:r>
              <a:rPr sz="2600" spc="-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:	</a:t>
            </a:r>
            <a:r>
              <a:rPr sz="2600" b="1" dirty="0">
                <a:latin typeface="Times New Roman"/>
                <a:cs typeface="Times New Roman"/>
              </a:rPr>
              <a:t>The	</a:t>
            </a:r>
            <a:r>
              <a:rPr sz="2600" b="1" spc="-10" dirty="0">
                <a:latin typeface="Times New Roman"/>
                <a:cs typeface="Times New Roman"/>
              </a:rPr>
              <a:t>Co</a:t>
            </a:r>
            <a:r>
              <a:rPr sz="2600" b="1" dirty="0">
                <a:latin typeface="Times New Roman"/>
                <a:cs typeface="Times New Roman"/>
              </a:rPr>
              <a:t>mp</a:t>
            </a:r>
            <a:r>
              <a:rPr sz="2600" b="1" spc="-5" dirty="0">
                <a:latin typeface="Times New Roman"/>
                <a:cs typeface="Times New Roman"/>
              </a:rPr>
              <a:t>let</a:t>
            </a:r>
            <a:r>
              <a:rPr sz="2600" b="1" dirty="0">
                <a:latin typeface="Times New Roman"/>
                <a:cs typeface="Times New Roman"/>
              </a:rPr>
              <a:t>e	R</a:t>
            </a:r>
            <a:r>
              <a:rPr sz="2600" b="1" spc="-20" dirty="0">
                <a:latin typeface="Times New Roman"/>
                <a:cs typeface="Times New Roman"/>
              </a:rPr>
              <a:t>e</a:t>
            </a:r>
            <a:r>
              <a:rPr sz="2600" b="1" spc="-5" dirty="0">
                <a:latin typeface="Times New Roman"/>
                <a:cs typeface="Times New Roman"/>
              </a:rPr>
              <a:t>fe</a:t>
            </a:r>
            <a:r>
              <a:rPr sz="2600" b="1" spc="-55" dirty="0">
                <a:latin typeface="Times New Roman"/>
                <a:cs typeface="Times New Roman"/>
              </a:rPr>
              <a:t>r</a:t>
            </a:r>
            <a:r>
              <a:rPr sz="2600" b="1" spc="-5" dirty="0">
                <a:latin typeface="Times New Roman"/>
                <a:cs typeface="Times New Roman"/>
              </a:rPr>
              <a:t>e</a:t>
            </a:r>
            <a:r>
              <a:rPr sz="2600" b="1" dirty="0">
                <a:latin typeface="Times New Roman"/>
                <a:cs typeface="Times New Roman"/>
              </a:rPr>
              <a:t>n</a:t>
            </a:r>
            <a:r>
              <a:rPr sz="2600" b="1" spc="-5" dirty="0">
                <a:latin typeface="Times New Roman"/>
                <a:cs typeface="Times New Roman"/>
              </a:rPr>
              <a:t>ce</a:t>
            </a:r>
            <a:r>
              <a:rPr sz="2600" b="1" dirty="0">
                <a:latin typeface="Times New Roman"/>
                <a:cs typeface="Times New Roman"/>
              </a:rPr>
              <a:t>,	</a:t>
            </a:r>
            <a:r>
              <a:rPr sz="2600" b="1" spc="5" dirty="0">
                <a:latin typeface="Times New Roman"/>
                <a:cs typeface="Times New Roman"/>
              </a:rPr>
              <a:t>8</a:t>
            </a:r>
            <a:r>
              <a:rPr sz="2600" b="1" spc="-5" dirty="0">
                <a:latin typeface="Times New Roman"/>
                <a:cs typeface="Times New Roman"/>
              </a:rPr>
              <a:t>/e</a:t>
            </a:r>
            <a:r>
              <a:rPr sz="2600" b="1" dirty="0">
                <a:latin typeface="Times New Roman"/>
                <a:cs typeface="Times New Roman"/>
              </a:rPr>
              <a:t>,  </a:t>
            </a:r>
            <a:r>
              <a:rPr sz="2600" b="1" spc="-60" dirty="0">
                <a:latin typeface="Times New Roman"/>
                <a:cs typeface="Times New Roman"/>
              </a:rPr>
              <a:t>Tata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McGraw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Hill,</a:t>
            </a:r>
            <a:r>
              <a:rPr sz="2600" b="1" spc="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2011</a:t>
            </a:r>
            <a:r>
              <a:rPr sz="2600" spc="-2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6482" y="574039"/>
            <a:ext cx="18027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Interface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511299"/>
            <a:ext cx="7289165" cy="469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Interface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keyword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interface.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Interfaces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syntactically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similar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classes.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Interface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does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not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have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instance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variables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methods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interface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declared</a:t>
            </a:r>
            <a:r>
              <a:rPr sz="2400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without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any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body</a:t>
            </a:r>
            <a:r>
              <a:rPr sz="2400" spc="-3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2014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Interface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never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implements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Any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number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classes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implement</a:t>
            </a:r>
            <a:r>
              <a:rPr sz="2400" spc="-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interface.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One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implement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any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number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interfaces.</a:t>
            </a:r>
            <a:endParaRPr sz="240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190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200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helps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220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achieve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multiple</a:t>
            </a:r>
            <a:r>
              <a:rPr sz="220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inheritance.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0578" y="574039"/>
            <a:ext cx="3314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Interface(contd.)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1816099"/>
            <a:ext cx="8073390" cy="442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9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implement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interface,</a:t>
            </a:r>
            <a:endParaRPr sz="2400">
              <a:latin typeface="Times New Roman"/>
              <a:cs typeface="Times New Roman"/>
            </a:endParaRPr>
          </a:p>
          <a:p>
            <a:pPr marL="756285" marR="5715" indent="-287020" algn="just">
              <a:lnSpc>
                <a:spcPct val="150000"/>
              </a:lnSpc>
              <a:spcBef>
                <a:spcPts val="580"/>
              </a:spcBef>
            </a:pPr>
            <a:r>
              <a:rPr sz="2200" spc="-5" dirty="0">
                <a:latin typeface="Arial MT"/>
                <a:cs typeface="Arial MT"/>
              </a:rPr>
              <a:t>–</a:t>
            </a:r>
            <a:r>
              <a:rPr sz="2200" spc="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 class </a:t>
            </a:r>
            <a:r>
              <a:rPr sz="2200" spc="-10" dirty="0">
                <a:latin typeface="Times New Roman"/>
                <a:cs typeface="Times New Roman"/>
              </a:rPr>
              <a:t>must </a:t>
            </a:r>
            <a:r>
              <a:rPr sz="2200" spc="-5" dirty="0">
                <a:latin typeface="Times New Roman"/>
                <a:cs typeface="Times New Roman"/>
              </a:rPr>
              <a:t>create and define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complete set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methods that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declared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by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interface.</a:t>
            </a:r>
            <a:endParaRPr sz="22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196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Each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 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own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implementation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methods.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5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By providing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interface keyword, </a:t>
            </a:r>
            <a:r>
              <a:rPr sz="2400" dirty="0">
                <a:latin typeface="Times New Roman"/>
                <a:cs typeface="Times New Roman"/>
              </a:rPr>
              <a:t>Java </a:t>
            </a:r>
            <a:r>
              <a:rPr sz="2400" spc="-5" dirty="0">
                <a:latin typeface="Times New Roman"/>
                <a:cs typeface="Times New Roman"/>
              </a:rPr>
              <a:t>allows </a:t>
            </a:r>
            <a:r>
              <a:rPr sz="2400" dirty="0">
                <a:latin typeface="Times New Roman"/>
                <a:cs typeface="Times New Roman"/>
              </a:rPr>
              <a:t>you to </a:t>
            </a:r>
            <a:r>
              <a:rPr sz="2400" spc="-5" dirty="0">
                <a:latin typeface="Times New Roman"/>
                <a:cs typeface="Times New Roman"/>
              </a:rPr>
              <a:t>fully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utilize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one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interface,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multiple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methods</a:t>
            </a:r>
            <a:r>
              <a:rPr sz="2400" spc="-5" dirty="0">
                <a:latin typeface="Times New Roman"/>
                <a:cs typeface="Times New Roman"/>
              </a:rPr>
              <a:t>”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aspect</a:t>
            </a:r>
            <a:r>
              <a:rPr sz="2400" dirty="0">
                <a:latin typeface="Times New Roman"/>
                <a:cs typeface="Times New Roman"/>
              </a:rPr>
              <a:t> of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polymorphism.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2014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Interfaces</a:t>
            </a:r>
            <a:r>
              <a:rPr sz="2400" spc="5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support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dynamic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method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resolution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run</a:t>
            </a:r>
            <a:r>
              <a:rPr sz="2400" b="1" dirty="0">
                <a:latin typeface="Times New Roman"/>
                <a:cs typeface="Times New Roman"/>
              </a:rPr>
              <a:t> time.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0578" y="574039"/>
            <a:ext cx="3314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Interface(contd.)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1618588"/>
            <a:ext cx="7592695" cy="478028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General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form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interface:</a:t>
            </a:r>
            <a:endParaRPr sz="2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2600" b="1" i="1" spc="-5" dirty="0">
                <a:latin typeface="Times New Roman"/>
                <a:cs typeface="Times New Roman"/>
              </a:rPr>
              <a:t>accessspecifier</a:t>
            </a:r>
            <a:r>
              <a:rPr sz="2600" b="1" i="1" spc="-2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interface</a:t>
            </a:r>
            <a:r>
              <a:rPr sz="2600" b="1" spc="-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name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840864" marR="78105" algn="just">
              <a:lnSpc>
                <a:spcPct val="120000"/>
              </a:lnSpc>
            </a:pPr>
            <a:r>
              <a:rPr sz="2600" dirty="0">
                <a:latin typeface="Times New Roman"/>
                <a:cs typeface="Times New Roman"/>
              </a:rPr>
              <a:t>return-type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method-name1(parameter-list);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return-type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method-name2(parameter-list);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type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final-varname1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value;</a:t>
            </a:r>
            <a:endParaRPr sz="2600">
              <a:latin typeface="Times New Roman"/>
              <a:cs typeface="Times New Roman"/>
            </a:endParaRPr>
          </a:p>
          <a:p>
            <a:pPr marL="1840864" algn="just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Times New Roman"/>
                <a:cs typeface="Times New Roman"/>
              </a:rPr>
              <a:t>type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final-varname2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value;</a:t>
            </a:r>
            <a:endParaRPr sz="2600">
              <a:latin typeface="Times New Roman"/>
              <a:cs typeface="Times New Roman"/>
            </a:endParaRPr>
          </a:p>
          <a:p>
            <a:pPr marL="1840864" algn="just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Times New Roman"/>
                <a:cs typeface="Times New Roman"/>
              </a:rPr>
              <a:t>//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...</a:t>
            </a:r>
            <a:endParaRPr sz="2600">
              <a:latin typeface="Times New Roman"/>
              <a:cs typeface="Times New Roman"/>
            </a:endParaRPr>
          </a:p>
          <a:p>
            <a:pPr marL="1840864" marR="5080" algn="just">
              <a:lnSpc>
                <a:spcPct val="120000"/>
              </a:lnSpc>
            </a:pPr>
            <a:r>
              <a:rPr sz="2600" dirty="0">
                <a:latin typeface="Times New Roman"/>
                <a:cs typeface="Times New Roman"/>
              </a:rPr>
              <a:t>return-type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method-nameN(parameter-list);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type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final-varnameN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value;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0578" y="574039"/>
            <a:ext cx="3314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Interface(contd.)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1698751"/>
            <a:ext cx="8071484" cy="5121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1240790" algn="l"/>
                <a:tab pos="1720850" algn="l"/>
                <a:tab pos="2676525" algn="l"/>
                <a:tab pos="3926204" algn="l"/>
                <a:tab pos="4286885" algn="l"/>
                <a:tab pos="5570220" algn="l"/>
                <a:tab pos="6251575" algn="l"/>
                <a:tab pos="6577965" algn="l"/>
                <a:tab pos="7143115" algn="l"/>
              </a:tabLst>
            </a:pPr>
            <a:r>
              <a:rPr sz="2400" spc="-5" dirty="0">
                <a:latin typeface="Times New Roman"/>
                <a:cs typeface="Times New Roman"/>
              </a:rPr>
              <a:t>When	</a:t>
            </a:r>
            <a:r>
              <a:rPr sz="2400" b="1" spc="-5" dirty="0">
                <a:latin typeface="Times New Roman"/>
                <a:cs typeface="Times New Roman"/>
              </a:rPr>
              <a:t>no	</a:t>
            </a:r>
            <a:r>
              <a:rPr sz="2400" b="1" dirty="0">
                <a:latin typeface="Times New Roman"/>
                <a:cs typeface="Times New Roman"/>
              </a:rPr>
              <a:t>access	</a:t>
            </a:r>
            <a:r>
              <a:rPr sz="2400" b="1" spc="-5" dirty="0">
                <a:latin typeface="Times New Roman"/>
                <a:cs typeface="Times New Roman"/>
              </a:rPr>
              <a:t>specifier	</a:t>
            </a:r>
            <a:r>
              <a:rPr sz="2400" dirty="0">
                <a:latin typeface="Times New Roman"/>
                <a:cs typeface="Times New Roman"/>
              </a:rPr>
              <a:t>is	</a:t>
            </a:r>
            <a:r>
              <a:rPr sz="2400" spc="-5" dirty="0">
                <a:latin typeface="Times New Roman"/>
                <a:cs typeface="Times New Roman"/>
              </a:rPr>
              <a:t>included,	then	it	</a:t>
            </a:r>
            <a:r>
              <a:rPr sz="2400" dirty="0">
                <a:latin typeface="Times New Roman"/>
                <a:cs typeface="Times New Roman"/>
              </a:rPr>
              <a:t>has	</a:t>
            </a:r>
            <a:r>
              <a:rPr sz="2400" b="1" spc="-5" dirty="0">
                <a:latin typeface="Times New Roman"/>
                <a:cs typeface="Times New Roman"/>
              </a:rPr>
              <a:t>default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access.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9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interface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only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available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other  </a:t>
            </a:r>
            <a:r>
              <a:rPr sz="2000" spc="-10" dirty="0">
                <a:latin typeface="Times New Roman"/>
                <a:cs typeface="Times New Roman"/>
              </a:rPr>
              <a:t>members</a:t>
            </a:r>
            <a:r>
              <a:rPr sz="2000" spc="-5" dirty="0">
                <a:latin typeface="Times New Roman"/>
                <a:cs typeface="Times New Roman"/>
              </a:rPr>
              <a:t> of  the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package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declared.</a:t>
            </a:r>
            <a:endParaRPr sz="2000">
              <a:latin typeface="Times New Roman"/>
              <a:cs typeface="Times New Roman"/>
            </a:endParaRPr>
          </a:p>
          <a:p>
            <a:pPr marL="354965" marR="5715" indent="-34290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methods</a:t>
            </a:r>
            <a:r>
              <a:rPr sz="2400" b="1" spc="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declared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</a:t>
            </a:r>
            <a:r>
              <a:rPr sz="2400" b="1" u="heavy" spc="3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bodies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end</a:t>
            </a:r>
            <a:r>
              <a:rPr sz="2400" u="heavy" spc="3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with</a:t>
            </a:r>
            <a:r>
              <a:rPr sz="2400" u="heavy" spc="3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semicolon</a:t>
            </a:r>
            <a:r>
              <a:rPr sz="2400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after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parameter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list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  <a:tab pos="1579245" algn="l"/>
              </a:tabLst>
            </a:pPr>
            <a:r>
              <a:rPr sz="2400" spc="-5" dirty="0">
                <a:latin typeface="Times New Roman"/>
                <a:cs typeface="Times New Roman"/>
              </a:rPr>
              <a:t>They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	</a:t>
            </a:r>
            <a:r>
              <a:rPr sz="2400" b="1" spc="-5" dirty="0">
                <a:latin typeface="Times New Roman"/>
                <a:cs typeface="Times New Roman"/>
              </a:rPr>
              <a:t>abstract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methods.</a:t>
            </a:r>
            <a:endParaRPr sz="2400">
              <a:latin typeface="Times New Roman"/>
              <a:cs typeface="Times New Roman"/>
            </a:endParaRPr>
          </a:p>
          <a:p>
            <a:pPr marL="354965" marR="571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Each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includes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interface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must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implement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methods.</a:t>
            </a:r>
            <a:endParaRPr sz="2400">
              <a:latin typeface="Times New Roman"/>
              <a:cs typeface="Times New Roman"/>
            </a:endParaRPr>
          </a:p>
          <a:p>
            <a:pPr marL="354965" marR="635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35" dirty="0">
                <a:latin typeface="Times New Roman"/>
                <a:cs typeface="Times New Roman"/>
              </a:rPr>
              <a:t>Variables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implicitly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final</a:t>
            </a:r>
            <a:r>
              <a:rPr sz="2400" b="1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static,</a:t>
            </a:r>
            <a:r>
              <a:rPr sz="2400" b="1" spc="3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meaning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cannot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implementing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class.</a:t>
            </a:r>
            <a:endParaRPr sz="240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54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They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must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also</a:t>
            </a:r>
            <a:r>
              <a:rPr sz="2200" dirty="0">
                <a:latin typeface="Times New Roman"/>
                <a:cs typeface="Times New Roman"/>
              </a:rPr>
              <a:t> be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initialized.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methods </a:t>
            </a:r>
            <a:r>
              <a:rPr sz="2400" dirty="0">
                <a:latin typeface="Times New Roman"/>
                <a:cs typeface="Times New Roman"/>
              </a:rPr>
              <a:t>and variables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implicitly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public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2390" y="574039"/>
            <a:ext cx="175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E</a:t>
            </a:r>
            <a:r>
              <a:rPr sz="3600" b="1" dirty="0">
                <a:latin typeface="Times New Roman"/>
                <a:cs typeface="Times New Roman"/>
              </a:rPr>
              <a:t>xam</a:t>
            </a:r>
            <a:r>
              <a:rPr sz="3600" b="1" spc="-5" dirty="0">
                <a:latin typeface="Times New Roman"/>
                <a:cs typeface="Times New Roman"/>
              </a:rPr>
              <a:t>pl</a:t>
            </a:r>
            <a:r>
              <a:rPr sz="3600" b="1" dirty="0"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618588"/>
            <a:ext cx="2958465" cy="145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600" spc="-5" dirty="0">
                <a:latin typeface="Times New Roman"/>
                <a:cs typeface="Times New Roman"/>
              </a:rPr>
              <a:t>interface Callback </a:t>
            </a:r>
            <a:r>
              <a:rPr sz="2600" dirty="0">
                <a:latin typeface="Times New Roman"/>
                <a:cs typeface="Times New Roman"/>
              </a:rPr>
              <a:t>{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void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show(int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param);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600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0102" y="574039"/>
            <a:ext cx="4836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Implementing</a:t>
            </a:r>
            <a:r>
              <a:rPr sz="3600" b="1" spc="-4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Interfaces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1241551"/>
            <a:ext cx="8529320" cy="5073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1160145" algn="l"/>
                <a:tab pos="1607820" algn="l"/>
                <a:tab pos="2833370" algn="l"/>
                <a:tab pos="3398520" algn="l"/>
                <a:tab pos="4136390" algn="l"/>
                <a:tab pos="5283835" algn="l"/>
                <a:tab pos="5884545" algn="l"/>
                <a:tab pos="6300470" algn="l"/>
                <a:tab pos="7085330" algn="l"/>
                <a:tab pos="8092440" algn="l"/>
              </a:tabLst>
            </a:pPr>
            <a:r>
              <a:rPr sz="2400" spc="-10" dirty="0">
                <a:latin typeface="Times New Roman"/>
                <a:cs typeface="Times New Roman"/>
              </a:rPr>
              <a:t>Af</a:t>
            </a:r>
            <a:r>
              <a:rPr sz="2400" dirty="0">
                <a:latin typeface="Times New Roman"/>
                <a:cs typeface="Times New Roman"/>
              </a:rPr>
              <a:t>ter	an	i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ace	ha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been	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d,	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one	or	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ore	cla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ss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can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implement</a:t>
            </a:r>
            <a:r>
              <a:rPr sz="2400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that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interface.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495"/>
              </a:spcBef>
              <a:tabLst>
                <a:tab pos="756285" algn="l"/>
              </a:tabLst>
            </a:pPr>
            <a:r>
              <a:rPr sz="2000" dirty="0">
                <a:latin typeface="Arial MT"/>
                <a:cs typeface="Arial MT"/>
              </a:rPr>
              <a:t>–	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include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implements</a:t>
            </a:r>
            <a:r>
              <a:rPr sz="2000" b="1" spc="-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clause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definition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General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</a:t>
            </a:r>
            <a:r>
              <a:rPr sz="2400" dirty="0">
                <a:latin typeface="Times New Roman"/>
                <a:cs typeface="Times New Roman"/>
              </a:rPr>
              <a:t> of 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includes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implements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clause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000" b="1" spc="-5" dirty="0">
                <a:latin typeface="Times New Roman"/>
                <a:cs typeface="Times New Roman"/>
              </a:rPr>
              <a:t>class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classname</a:t>
            </a:r>
            <a:r>
              <a:rPr sz="2000" dirty="0">
                <a:latin typeface="Times New Roman"/>
                <a:cs typeface="Times New Roman"/>
              </a:rPr>
              <a:t> [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extends</a:t>
            </a:r>
            <a:r>
              <a:rPr sz="2000" b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superclass]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implements</a:t>
            </a:r>
            <a:r>
              <a:rPr sz="2000" b="1" spc="-5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interface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[,interface...]]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Times New Roman"/>
                <a:cs typeface="Times New Roman"/>
              </a:rPr>
              <a:t>//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class-body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Times New Roman"/>
                <a:cs typeface="Times New Roman"/>
              </a:rPr>
              <a:t>//square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bracket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denotes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optional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implements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more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than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one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interface,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interfaces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separated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comma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When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implement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interface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method,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must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declared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4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public</a:t>
            </a:r>
            <a:r>
              <a:rPr sz="2400" b="1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6156" y="457200"/>
            <a:ext cx="1485521" cy="77186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999588"/>
            <a:ext cx="2527300" cy="9766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600" spc="-5" dirty="0"/>
              <a:t>interface</a:t>
            </a:r>
            <a:r>
              <a:rPr sz="2600" spc="-85" dirty="0"/>
              <a:t> </a:t>
            </a:r>
            <a:r>
              <a:rPr sz="2600" b="1" dirty="0">
                <a:latin typeface="Times New Roman"/>
                <a:cs typeface="Times New Roman"/>
              </a:rPr>
              <a:t>Callback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dirty="0"/>
              <a:t>{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4269738" y="2078227"/>
            <a:ext cx="4724400" cy="1769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latin typeface="Times New Roman"/>
                <a:cs typeface="Times New Roman"/>
              </a:rPr>
              <a:t>class</a:t>
            </a:r>
            <a:r>
              <a:rPr sz="2600" b="1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Sample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implements</a:t>
            </a:r>
            <a:r>
              <a:rPr sz="2600" b="1" spc="-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Callback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b="1" dirty="0">
                <a:solidFill>
                  <a:srgbClr val="0000CC"/>
                </a:solidFill>
                <a:latin typeface="Times New Roman"/>
                <a:cs typeface="Times New Roman"/>
              </a:rPr>
              <a:t>public</a:t>
            </a:r>
            <a:r>
              <a:rPr sz="2600" b="1" spc="-3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void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show(int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p)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7200" y="3886199"/>
            <a:ext cx="9144000" cy="3429000"/>
            <a:chOff x="457200" y="3886199"/>
            <a:chExt cx="9144000" cy="3429000"/>
          </a:xfrm>
        </p:grpSpPr>
        <p:sp>
          <p:nvSpPr>
            <p:cNvPr id="6" name="object 6"/>
            <p:cNvSpPr/>
            <p:nvPr/>
          </p:nvSpPr>
          <p:spPr>
            <a:xfrm>
              <a:off x="457200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0" y="0"/>
                  </a:moveTo>
                  <a:lnTo>
                    <a:pt x="0" y="3428999"/>
                  </a:lnTo>
                  <a:lnTo>
                    <a:pt x="9143999" y="342899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3104" y="5861304"/>
              <a:ext cx="7810500" cy="660400"/>
            </a:xfrm>
            <a:custGeom>
              <a:avLst/>
              <a:gdLst/>
              <a:ahLst/>
              <a:cxnLst/>
              <a:rect l="l" t="t" r="r" b="b"/>
              <a:pathLst>
                <a:path w="7810500" h="660400">
                  <a:moveTo>
                    <a:pt x="7810500" y="659892"/>
                  </a:moveTo>
                  <a:lnTo>
                    <a:pt x="7810500" y="0"/>
                  </a:lnTo>
                  <a:lnTo>
                    <a:pt x="0" y="0"/>
                  </a:lnTo>
                  <a:lnTo>
                    <a:pt x="0" y="659892"/>
                  </a:lnTo>
                  <a:lnTo>
                    <a:pt x="6096" y="659892"/>
                  </a:ln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lnTo>
                    <a:pt x="7798308" y="13716"/>
                  </a:lnTo>
                  <a:lnTo>
                    <a:pt x="7798308" y="6096"/>
                  </a:lnTo>
                  <a:lnTo>
                    <a:pt x="7804404" y="13716"/>
                  </a:lnTo>
                  <a:lnTo>
                    <a:pt x="7804404" y="659892"/>
                  </a:lnTo>
                  <a:lnTo>
                    <a:pt x="7810500" y="659892"/>
                  </a:lnTo>
                  <a:close/>
                </a:path>
                <a:path w="7810500" h="660400">
                  <a:moveTo>
                    <a:pt x="13716" y="13716"/>
                  </a:move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close/>
                </a:path>
                <a:path w="7810500" h="660400">
                  <a:moveTo>
                    <a:pt x="13716" y="646176"/>
                  </a:moveTo>
                  <a:lnTo>
                    <a:pt x="13716" y="13716"/>
                  </a:lnTo>
                  <a:lnTo>
                    <a:pt x="6096" y="13716"/>
                  </a:lnTo>
                  <a:lnTo>
                    <a:pt x="6096" y="646176"/>
                  </a:lnTo>
                  <a:lnTo>
                    <a:pt x="13716" y="646176"/>
                  </a:lnTo>
                  <a:close/>
                </a:path>
                <a:path w="7810500" h="660400">
                  <a:moveTo>
                    <a:pt x="7804404" y="646176"/>
                  </a:moveTo>
                  <a:lnTo>
                    <a:pt x="6096" y="646176"/>
                  </a:lnTo>
                  <a:lnTo>
                    <a:pt x="13716" y="652272"/>
                  </a:lnTo>
                  <a:lnTo>
                    <a:pt x="13716" y="659892"/>
                  </a:lnTo>
                  <a:lnTo>
                    <a:pt x="7798308" y="659892"/>
                  </a:lnTo>
                  <a:lnTo>
                    <a:pt x="7798308" y="652272"/>
                  </a:lnTo>
                  <a:lnTo>
                    <a:pt x="7804404" y="646176"/>
                  </a:lnTo>
                  <a:close/>
                </a:path>
                <a:path w="7810500" h="660400">
                  <a:moveTo>
                    <a:pt x="13716" y="659892"/>
                  </a:moveTo>
                  <a:lnTo>
                    <a:pt x="13716" y="652272"/>
                  </a:lnTo>
                  <a:lnTo>
                    <a:pt x="6096" y="646176"/>
                  </a:lnTo>
                  <a:lnTo>
                    <a:pt x="6096" y="659892"/>
                  </a:lnTo>
                  <a:lnTo>
                    <a:pt x="13716" y="659892"/>
                  </a:lnTo>
                  <a:close/>
                </a:path>
                <a:path w="7810500" h="660400">
                  <a:moveTo>
                    <a:pt x="7804404" y="13716"/>
                  </a:moveTo>
                  <a:lnTo>
                    <a:pt x="7798308" y="6096"/>
                  </a:lnTo>
                  <a:lnTo>
                    <a:pt x="7798308" y="13716"/>
                  </a:lnTo>
                  <a:lnTo>
                    <a:pt x="7804404" y="13716"/>
                  </a:lnTo>
                  <a:close/>
                </a:path>
                <a:path w="7810500" h="660400">
                  <a:moveTo>
                    <a:pt x="7804404" y="646176"/>
                  </a:moveTo>
                  <a:lnTo>
                    <a:pt x="7804404" y="13716"/>
                  </a:lnTo>
                  <a:lnTo>
                    <a:pt x="7798308" y="13716"/>
                  </a:lnTo>
                  <a:lnTo>
                    <a:pt x="7798308" y="646176"/>
                  </a:lnTo>
                  <a:lnTo>
                    <a:pt x="7804404" y="646176"/>
                  </a:lnTo>
                  <a:close/>
                </a:path>
                <a:path w="7810500" h="660400">
                  <a:moveTo>
                    <a:pt x="7804404" y="659892"/>
                  </a:moveTo>
                  <a:lnTo>
                    <a:pt x="7804404" y="646176"/>
                  </a:lnTo>
                  <a:lnTo>
                    <a:pt x="7798308" y="652272"/>
                  </a:lnTo>
                  <a:lnTo>
                    <a:pt x="7798308" y="659892"/>
                  </a:lnTo>
                  <a:lnTo>
                    <a:pt x="7804404" y="659892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93139" y="2950564"/>
            <a:ext cx="8036559" cy="35179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600" dirty="0">
                <a:latin typeface="Times New Roman"/>
                <a:cs typeface="Times New Roman"/>
              </a:rPr>
              <a:t>void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show(int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param);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100"/>
              </a:lnSpc>
              <a:spcBef>
                <a:spcPts val="625"/>
              </a:spcBef>
            </a:pPr>
            <a:r>
              <a:rPr sz="2600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3631565">
              <a:lnSpc>
                <a:spcPts val="2860"/>
              </a:lnSpc>
            </a:pPr>
            <a:r>
              <a:rPr sz="2400" spc="-5" dirty="0">
                <a:latin typeface="Times New Roman"/>
                <a:cs typeface="Times New Roman"/>
              </a:rPr>
              <a:t>System.out.println(“show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p= </a:t>
            </a:r>
            <a:r>
              <a:rPr sz="2400" spc="-5" dirty="0">
                <a:latin typeface="Times New Roman"/>
                <a:cs typeface="Times New Roman"/>
              </a:rPr>
              <a:t>"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p);</a:t>
            </a:r>
            <a:endParaRPr sz="2400">
              <a:latin typeface="Times New Roman"/>
              <a:cs typeface="Times New Roman"/>
            </a:endParaRPr>
          </a:p>
          <a:p>
            <a:pPr marL="3631565">
              <a:lnSpc>
                <a:spcPct val="100000"/>
              </a:lnSpc>
              <a:spcBef>
                <a:spcPts val="615"/>
              </a:spcBef>
            </a:pPr>
            <a:r>
              <a:rPr sz="2600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3288665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Times New Roman"/>
                <a:cs typeface="Times New Roman"/>
              </a:rPr>
              <a:t>//other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methods</a:t>
            </a:r>
            <a:endParaRPr sz="2600">
              <a:latin typeface="Times New Roman"/>
              <a:cs typeface="Times New Roman"/>
            </a:endParaRPr>
          </a:p>
          <a:p>
            <a:pPr marL="3288665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316865" marR="173990">
              <a:lnSpc>
                <a:spcPct val="100000"/>
              </a:lnSpc>
              <a:spcBef>
                <a:spcPts val="1630"/>
              </a:spcBef>
            </a:pPr>
            <a:r>
              <a:rPr sz="1800" spc="-5" dirty="0">
                <a:latin typeface="Arial MT"/>
                <a:cs typeface="Arial MT"/>
              </a:rPr>
              <a:t>Here </a:t>
            </a:r>
            <a:r>
              <a:rPr sz="1800" b="1" spc="-5" dirty="0">
                <a:latin typeface="Arial"/>
                <a:cs typeface="Arial"/>
              </a:rPr>
              <a:t>Callback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interface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class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Sample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implements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interface.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Sample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class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should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define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method in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Callback </a:t>
            </a:r>
            <a:r>
              <a:rPr sz="1800" dirty="0">
                <a:latin typeface="Arial MT"/>
                <a:cs typeface="Arial MT"/>
              </a:rPr>
              <a:t>, </a:t>
            </a:r>
            <a:r>
              <a:rPr sz="1800" spc="-5" dirty="0">
                <a:latin typeface="Arial MT"/>
                <a:cs typeface="Arial MT"/>
              </a:rPr>
              <a:t>show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(int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param)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918</Words>
  <Application>Microsoft Office PowerPoint</Application>
  <PresentationFormat>Custom</PresentationFormat>
  <Paragraphs>205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Topics</vt:lpstr>
      <vt:lpstr>Interface</vt:lpstr>
      <vt:lpstr>Interface(contd.)</vt:lpstr>
      <vt:lpstr>Interface(contd.)</vt:lpstr>
      <vt:lpstr>Interface(contd.)</vt:lpstr>
      <vt:lpstr>Example</vt:lpstr>
      <vt:lpstr>Implementing Interfaces</vt:lpstr>
      <vt:lpstr>interface Callback {</vt:lpstr>
      <vt:lpstr>Accessing Implementations Through  Interface References</vt:lpstr>
      <vt:lpstr>interface Callback</vt:lpstr>
      <vt:lpstr>Partial Implementations</vt:lpstr>
      <vt:lpstr>Nested Interfaces</vt:lpstr>
      <vt:lpstr>Nested Interfaces</vt:lpstr>
      <vt:lpstr>Nested Interfaces</vt:lpstr>
      <vt:lpstr>Variables in Interfaces</vt:lpstr>
      <vt:lpstr>Interfaces Can Be Extended</vt:lpstr>
      <vt:lpstr>Interfaces Can Be Extended</vt:lpstr>
      <vt:lpstr>// One interface can extend another-E.g.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M3 - 2 - Interfaces [Compatibility Mode]</dc:title>
  <dc:creator>RENETHA J.B.</dc:creator>
  <cp:lastModifiedBy>User</cp:lastModifiedBy>
  <cp:revision>1</cp:revision>
  <dcterms:created xsi:type="dcterms:W3CDTF">2023-11-10T05:19:37Z</dcterms:created>
  <dcterms:modified xsi:type="dcterms:W3CDTF">2023-11-10T05:29:07Z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2020-10-19T00:00:00Z</vt:filetime>
  </property>
  <property fmtid="{D5CDD505-2E9C-101B-9397-08002B2CF9AE}" pid="3" name="Creator">
    <vt:lpwstr>PDFCreator 3.0.2.8660</vt:lpwstr>
  </property>
  <property fmtid="{D5CDD505-2E9C-101B-9397-08002B2CF9AE}" pid="4" name="LastSaved">
    <vt:filetime>2023-11-10T00:00:00Z</vt:filetime>
  </property>
</Properties>
</file>