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2" r:id="rId13"/>
    <p:sldId id="271" r:id="rId14"/>
    <p:sldId id="273" r:id="rId15"/>
    <p:sldId id="274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/>
    <p:restoredTop sz="94665"/>
  </p:normalViewPr>
  <p:slideViewPr>
    <p:cSldViewPr snapToGrid="0" snapToObjects="1">
      <p:cViewPr>
        <p:scale>
          <a:sx n="104" d="100"/>
          <a:sy n="104" d="100"/>
        </p:scale>
        <p:origin x="9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athyhsiao/Downloads/IAQ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athyhsiao/Downloads/IAQ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CO2 concentration</a:t>
            </a:r>
            <a:r>
              <a:rPr lang="en-US" baseline="0"/>
              <a:t> over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0286089238845146"/>
                  <c:y val="0.126791338582677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Sheet1!$I$2:$I$508</c:f>
              <c:numCache>
                <c:formatCode>General</c:formatCode>
                <c:ptCount val="50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</c:numCache>
            </c:numRef>
          </c:xVal>
          <c:yVal>
            <c:numRef>
              <c:f>Sheet1!$D$2:$D$508</c:f>
              <c:numCache>
                <c:formatCode>General</c:formatCode>
                <c:ptCount val="507"/>
                <c:pt idx="0">
                  <c:v>401</c:v>
                </c:pt>
                <c:pt idx="1">
                  <c:v>586</c:v>
                </c:pt>
                <c:pt idx="2">
                  <c:v>530</c:v>
                </c:pt>
                <c:pt idx="3">
                  <c:v>528</c:v>
                </c:pt>
                <c:pt idx="4">
                  <c:v>527</c:v>
                </c:pt>
                <c:pt idx="5">
                  <c:v>529</c:v>
                </c:pt>
                <c:pt idx="6">
                  <c:v>535</c:v>
                </c:pt>
                <c:pt idx="7">
                  <c:v>542</c:v>
                </c:pt>
                <c:pt idx="8">
                  <c:v>543</c:v>
                </c:pt>
                <c:pt idx="9">
                  <c:v>546</c:v>
                </c:pt>
                <c:pt idx="10">
                  <c:v>551</c:v>
                </c:pt>
                <c:pt idx="11">
                  <c:v>555</c:v>
                </c:pt>
                <c:pt idx="12">
                  <c:v>562</c:v>
                </c:pt>
                <c:pt idx="13">
                  <c:v>568</c:v>
                </c:pt>
                <c:pt idx="14">
                  <c:v>570</c:v>
                </c:pt>
                <c:pt idx="15">
                  <c:v>577</c:v>
                </c:pt>
                <c:pt idx="16">
                  <c:v>583</c:v>
                </c:pt>
                <c:pt idx="17">
                  <c:v>587</c:v>
                </c:pt>
                <c:pt idx="18">
                  <c:v>592</c:v>
                </c:pt>
                <c:pt idx="19">
                  <c:v>597</c:v>
                </c:pt>
                <c:pt idx="20">
                  <c:v>602</c:v>
                </c:pt>
                <c:pt idx="21">
                  <c:v>606</c:v>
                </c:pt>
                <c:pt idx="22">
                  <c:v>613</c:v>
                </c:pt>
                <c:pt idx="23">
                  <c:v>617</c:v>
                </c:pt>
                <c:pt idx="24">
                  <c:v>622</c:v>
                </c:pt>
                <c:pt idx="25">
                  <c:v>627</c:v>
                </c:pt>
                <c:pt idx="26">
                  <c:v>628</c:v>
                </c:pt>
                <c:pt idx="27">
                  <c:v>634</c:v>
                </c:pt>
                <c:pt idx="28">
                  <c:v>637</c:v>
                </c:pt>
                <c:pt idx="29">
                  <c:v>642</c:v>
                </c:pt>
                <c:pt idx="30">
                  <c:v>646</c:v>
                </c:pt>
                <c:pt idx="31">
                  <c:v>648</c:v>
                </c:pt>
                <c:pt idx="32">
                  <c:v>651</c:v>
                </c:pt>
                <c:pt idx="33">
                  <c:v>652</c:v>
                </c:pt>
                <c:pt idx="34">
                  <c:v>659</c:v>
                </c:pt>
                <c:pt idx="35">
                  <c:v>658</c:v>
                </c:pt>
                <c:pt idx="36">
                  <c:v>659</c:v>
                </c:pt>
                <c:pt idx="37">
                  <c:v>663</c:v>
                </c:pt>
                <c:pt idx="38">
                  <c:v>666</c:v>
                </c:pt>
                <c:pt idx="39">
                  <c:v>670</c:v>
                </c:pt>
                <c:pt idx="40">
                  <c:v>670</c:v>
                </c:pt>
                <c:pt idx="41">
                  <c:v>673</c:v>
                </c:pt>
                <c:pt idx="42">
                  <c:v>675</c:v>
                </c:pt>
                <c:pt idx="43">
                  <c:v>679</c:v>
                </c:pt>
                <c:pt idx="44">
                  <c:v>680</c:v>
                </c:pt>
                <c:pt idx="45">
                  <c:v>685</c:v>
                </c:pt>
                <c:pt idx="46">
                  <c:v>687</c:v>
                </c:pt>
                <c:pt idx="47">
                  <c:v>690</c:v>
                </c:pt>
                <c:pt idx="48">
                  <c:v>693</c:v>
                </c:pt>
                <c:pt idx="49">
                  <c:v>697</c:v>
                </c:pt>
                <c:pt idx="50">
                  <c:v>701</c:v>
                </c:pt>
                <c:pt idx="51">
                  <c:v>707</c:v>
                </c:pt>
                <c:pt idx="52">
                  <c:v>713</c:v>
                </c:pt>
                <c:pt idx="53">
                  <c:v>719</c:v>
                </c:pt>
                <c:pt idx="54">
                  <c:v>724</c:v>
                </c:pt>
                <c:pt idx="55">
                  <c:v>726</c:v>
                </c:pt>
                <c:pt idx="56">
                  <c:v>731</c:v>
                </c:pt>
                <c:pt idx="57">
                  <c:v>733</c:v>
                </c:pt>
                <c:pt idx="58">
                  <c:v>734</c:v>
                </c:pt>
                <c:pt idx="59">
                  <c:v>745</c:v>
                </c:pt>
                <c:pt idx="60">
                  <c:v>747</c:v>
                </c:pt>
                <c:pt idx="61">
                  <c:v>751</c:v>
                </c:pt>
                <c:pt idx="62">
                  <c:v>753</c:v>
                </c:pt>
                <c:pt idx="63">
                  <c:v>754</c:v>
                </c:pt>
                <c:pt idx="64">
                  <c:v>757</c:v>
                </c:pt>
                <c:pt idx="65">
                  <c:v>760</c:v>
                </c:pt>
                <c:pt idx="66">
                  <c:v>762</c:v>
                </c:pt>
                <c:pt idx="67">
                  <c:v>765</c:v>
                </c:pt>
                <c:pt idx="68">
                  <c:v>770</c:v>
                </c:pt>
                <c:pt idx="69">
                  <c:v>771</c:v>
                </c:pt>
                <c:pt idx="70">
                  <c:v>771</c:v>
                </c:pt>
                <c:pt idx="71">
                  <c:v>770</c:v>
                </c:pt>
                <c:pt idx="72">
                  <c:v>771</c:v>
                </c:pt>
                <c:pt idx="73">
                  <c:v>772</c:v>
                </c:pt>
                <c:pt idx="74">
                  <c:v>778</c:v>
                </c:pt>
                <c:pt idx="75">
                  <c:v>782</c:v>
                </c:pt>
                <c:pt idx="76">
                  <c:v>784</c:v>
                </c:pt>
                <c:pt idx="77">
                  <c:v>788</c:v>
                </c:pt>
                <c:pt idx="78">
                  <c:v>790</c:v>
                </c:pt>
                <c:pt idx="79">
                  <c:v>796</c:v>
                </c:pt>
                <c:pt idx="80">
                  <c:v>802</c:v>
                </c:pt>
                <c:pt idx="81">
                  <c:v>803</c:v>
                </c:pt>
                <c:pt idx="82">
                  <c:v>805</c:v>
                </c:pt>
                <c:pt idx="83">
                  <c:v>805</c:v>
                </c:pt>
                <c:pt idx="84">
                  <c:v>806</c:v>
                </c:pt>
                <c:pt idx="85">
                  <c:v>807</c:v>
                </c:pt>
                <c:pt idx="86">
                  <c:v>812</c:v>
                </c:pt>
                <c:pt idx="87">
                  <c:v>815</c:v>
                </c:pt>
                <c:pt idx="88">
                  <c:v>816</c:v>
                </c:pt>
                <c:pt idx="89">
                  <c:v>818</c:v>
                </c:pt>
                <c:pt idx="90">
                  <c:v>817</c:v>
                </c:pt>
                <c:pt idx="91">
                  <c:v>819</c:v>
                </c:pt>
                <c:pt idx="92">
                  <c:v>820</c:v>
                </c:pt>
                <c:pt idx="93">
                  <c:v>821</c:v>
                </c:pt>
                <c:pt idx="94">
                  <c:v>823</c:v>
                </c:pt>
                <c:pt idx="95">
                  <c:v>824</c:v>
                </c:pt>
                <c:pt idx="96">
                  <c:v>826</c:v>
                </c:pt>
                <c:pt idx="97">
                  <c:v>829</c:v>
                </c:pt>
                <c:pt idx="98">
                  <c:v>832</c:v>
                </c:pt>
                <c:pt idx="99">
                  <c:v>834</c:v>
                </c:pt>
                <c:pt idx="100">
                  <c:v>833</c:v>
                </c:pt>
                <c:pt idx="101">
                  <c:v>837</c:v>
                </c:pt>
                <c:pt idx="102">
                  <c:v>842</c:v>
                </c:pt>
                <c:pt idx="103">
                  <c:v>844</c:v>
                </c:pt>
                <c:pt idx="104">
                  <c:v>846</c:v>
                </c:pt>
                <c:pt idx="105">
                  <c:v>848</c:v>
                </c:pt>
                <c:pt idx="106">
                  <c:v>850</c:v>
                </c:pt>
                <c:pt idx="107">
                  <c:v>853</c:v>
                </c:pt>
                <c:pt idx="108">
                  <c:v>855</c:v>
                </c:pt>
                <c:pt idx="109">
                  <c:v>854</c:v>
                </c:pt>
                <c:pt idx="110">
                  <c:v>858</c:v>
                </c:pt>
                <c:pt idx="111">
                  <c:v>864</c:v>
                </c:pt>
                <c:pt idx="112">
                  <c:v>864</c:v>
                </c:pt>
                <c:pt idx="113">
                  <c:v>867</c:v>
                </c:pt>
                <c:pt idx="114">
                  <c:v>866</c:v>
                </c:pt>
                <c:pt idx="115">
                  <c:v>867</c:v>
                </c:pt>
                <c:pt idx="116">
                  <c:v>866</c:v>
                </c:pt>
                <c:pt idx="117">
                  <c:v>867</c:v>
                </c:pt>
                <c:pt idx="118">
                  <c:v>868</c:v>
                </c:pt>
                <c:pt idx="119">
                  <c:v>872</c:v>
                </c:pt>
                <c:pt idx="120">
                  <c:v>874</c:v>
                </c:pt>
                <c:pt idx="121">
                  <c:v>875</c:v>
                </c:pt>
                <c:pt idx="122">
                  <c:v>876</c:v>
                </c:pt>
                <c:pt idx="123">
                  <c:v>879</c:v>
                </c:pt>
                <c:pt idx="124">
                  <c:v>881</c:v>
                </c:pt>
                <c:pt idx="125">
                  <c:v>882</c:v>
                </c:pt>
                <c:pt idx="126">
                  <c:v>884</c:v>
                </c:pt>
                <c:pt idx="127">
                  <c:v>884</c:v>
                </c:pt>
                <c:pt idx="128">
                  <c:v>885</c:v>
                </c:pt>
                <c:pt idx="129">
                  <c:v>888</c:v>
                </c:pt>
                <c:pt idx="130">
                  <c:v>890</c:v>
                </c:pt>
                <c:pt idx="131">
                  <c:v>892</c:v>
                </c:pt>
                <c:pt idx="132">
                  <c:v>895</c:v>
                </c:pt>
                <c:pt idx="133">
                  <c:v>896</c:v>
                </c:pt>
                <c:pt idx="134">
                  <c:v>896</c:v>
                </c:pt>
                <c:pt idx="135">
                  <c:v>898</c:v>
                </c:pt>
                <c:pt idx="136">
                  <c:v>899</c:v>
                </c:pt>
                <c:pt idx="137">
                  <c:v>900</c:v>
                </c:pt>
                <c:pt idx="138">
                  <c:v>901</c:v>
                </c:pt>
                <c:pt idx="139">
                  <c:v>904</c:v>
                </c:pt>
                <c:pt idx="140">
                  <c:v>906</c:v>
                </c:pt>
                <c:pt idx="141">
                  <c:v>908</c:v>
                </c:pt>
                <c:pt idx="142">
                  <c:v>910</c:v>
                </c:pt>
                <c:pt idx="143">
                  <c:v>908</c:v>
                </c:pt>
                <c:pt idx="144">
                  <c:v>908</c:v>
                </c:pt>
                <c:pt idx="145">
                  <c:v>908</c:v>
                </c:pt>
                <c:pt idx="146">
                  <c:v>908</c:v>
                </c:pt>
                <c:pt idx="147">
                  <c:v>911</c:v>
                </c:pt>
                <c:pt idx="148">
                  <c:v>912</c:v>
                </c:pt>
                <c:pt idx="149">
                  <c:v>915</c:v>
                </c:pt>
                <c:pt idx="150">
                  <c:v>916</c:v>
                </c:pt>
                <c:pt idx="151">
                  <c:v>919</c:v>
                </c:pt>
                <c:pt idx="152">
                  <c:v>922</c:v>
                </c:pt>
                <c:pt idx="153">
                  <c:v>926</c:v>
                </c:pt>
                <c:pt idx="154">
                  <c:v>929</c:v>
                </c:pt>
                <c:pt idx="155">
                  <c:v>932</c:v>
                </c:pt>
                <c:pt idx="156">
                  <c:v>936</c:v>
                </c:pt>
                <c:pt idx="157">
                  <c:v>934</c:v>
                </c:pt>
                <c:pt idx="158">
                  <c:v>937</c:v>
                </c:pt>
                <c:pt idx="159">
                  <c:v>939</c:v>
                </c:pt>
                <c:pt idx="160">
                  <c:v>940</c:v>
                </c:pt>
                <c:pt idx="161">
                  <c:v>940</c:v>
                </c:pt>
                <c:pt idx="162">
                  <c:v>940</c:v>
                </c:pt>
                <c:pt idx="163">
                  <c:v>942</c:v>
                </c:pt>
                <c:pt idx="164">
                  <c:v>943</c:v>
                </c:pt>
                <c:pt idx="165">
                  <c:v>945</c:v>
                </c:pt>
                <c:pt idx="166">
                  <c:v>949</c:v>
                </c:pt>
                <c:pt idx="167">
                  <c:v>950</c:v>
                </c:pt>
                <c:pt idx="168">
                  <c:v>952</c:v>
                </c:pt>
                <c:pt idx="169">
                  <c:v>953</c:v>
                </c:pt>
                <c:pt idx="170">
                  <c:v>953</c:v>
                </c:pt>
                <c:pt idx="171">
                  <c:v>952</c:v>
                </c:pt>
                <c:pt idx="172">
                  <c:v>951</c:v>
                </c:pt>
                <c:pt idx="173">
                  <c:v>954</c:v>
                </c:pt>
                <c:pt idx="174">
                  <c:v>956</c:v>
                </c:pt>
                <c:pt idx="175">
                  <c:v>955</c:v>
                </c:pt>
                <c:pt idx="176">
                  <c:v>955</c:v>
                </c:pt>
                <c:pt idx="177">
                  <c:v>956</c:v>
                </c:pt>
                <c:pt idx="178">
                  <c:v>950</c:v>
                </c:pt>
                <c:pt idx="179">
                  <c:v>950</c:v>
                </c:pt>
                <c:pt idx="180">
                  <c:v>949</c:v>
                </c:pt>
                <c:pt idx="181">
                  <c:v>950</c:v>
                </c:pt>
                <c:pt idx="182">
                  <c:v>951</c:v>
                </c:pt>
                <c:pt idx="183">
                  <c:v>954</c:v>
                </c:pt>
                <c:pt idx="184">
                  <c:v>964</c:v>
                </c:pt>
                <c:pt idx="185">
                  <c:v>971</c:v>
                </c:pt>
                <c:pt idx="186">
                  <c:v>973</c:v>
                </c:pt>
                <c:pt idx="187">
                  <c:v>975</c:v>
                </c:pt>
                <c:pt idx="188">
                  <c:v>975</c:v>
                </c:pt>
                <c:pt idx="189">
                  <c:v>978</c:v>
                </c:pt>
                <c:pt idx="190">
                  <c:v>978</c:v>
                </c:pt>
                <c:pt idx="191">
                  <c:v>973</c:v>
                </c:pt>
                <c:pt idx="192">
                  <c:v>967</c:v>
                </c:pt>
                <c:pt idx="193">
                  <c:v>962</c:v>
                </c:pt>
                <c:pt idx="194">
                  <c:v>964</c:v>
                </c:pt>
                <c:pt idx="195">
                  <c:v>965</c:v>
                </c:pt>
                <c:pt idx="196">
                  <c:v>959</c:v>
                </c:pt>
                <c:pt idx="197">
                  <c:v>959</c:v>
                </c:pt>
                <c:pt idx="198">
                  <c:v>956</c:v>
                </c:pt>
                <c:pt idx="199">
                  <c:v>958</c:v>
                </c:pt>
                <c:pt idx="200">
                  <c:v>958</c:v>
                </c:pt>
                <c:pt idx="201">
                  <c:v>959</c:v>
                </c:pt>
                <c:pt idx="202">
                  <c:v>957</c:v>
                </c:pt>
                <c:pt idx="203">
                  <c:v>955</c:v>
                </c:pt>
                <c:pt idx="204">
                  <c:v>950</c:v>
                </c:pt>
                <c:pt idx="205">
                  <c:v>949</c:v>
                </c:pt>
                <c:pt idx="206">
                  <c:v>951</c:v>
                </c:pt>
                <c:pt idx="207">
                  <c:v>952</c:v>
                </c:pt>
                <c:pt idx="208">
                  <c:v>951</c:v>
                </c:pt>
                <c:pt idx="209">
                  <c:v>946</c:v>
                </c:pt>
                <c:pt idx="210">
                  <c:v>945</c:v>
                </c:pt>
                <c:pt idx="211">
                  <c:v>946</c:v>
                </c:pt>
                <c:pt idx="212">
                  <c:v>949</c:v>
                </c:pt>
                <c:pt idx="213">
                  <c:v>950</c:v>
                </c:pt>
                <c:pt idx="214">
                  <c:v>953</c:v>
                </c:pt>
                <c:pt idx="215">
                  <c:v>961</c:v>
                </c:pt>
                <c:pt idx="216">
                  <c:v>961</c:v>
                </c:pt>
                <c:pt idx="217">
                  <c:v>965</c:v>
                </c:pt>
                <c:pt idx="218">
                  <c:v>969</c:v>
                </c:pt>
                <c:pt idx="219">
                  <c:v>973</c:v>
                </c:pt>
                <c:pt idx="220">
                  <c:v>974</c:v>
                </c:pt>
                <c:pt idx="221">
                  <c:v>975</c:v>
                </c:pt>
                <c:pt idx="222">
                  <c:v>974</c:v>
                </c:pt>
                <c:pt idx="223">
                  <c:v>977</c:v>
                </c:pt>
                <c:pt idx="224">
                  <c:v>979</c:v>
                </c:pt>
                <c:pt idx="225">
                  <c:v>980</c:v>
                </c:pt>
                <c:pt idx="226">
                  <c:v>978</c:v>
                </c:pt>
                <c:pt idx="227">
                  <c:v>982</c:v>
                </c:pt>
                <c:pt idx="228">
                  <c:v>982</c:v>
                </c:pt>
                <c:pt idx="229">
                  <c:v>980</c:v>
                </c:pt>
                <c:pt idx="230">
                  <c:v>980</c:v>
                </c:pt>
                <c:pt idx="231">
                  <c:v>980</c:v>
                </c:pt>
                <c:pt idx="232">
                  <c:v>982</c:v>
                </c:pt>
                <c:pt idx="233">
                  <c:v>983</c:v>
                </c:pt>
                <c:pt idx="234">
                  <c:v>984</c:v>
                </c:pt>
                <c:pt idx="235">
                  <c:v>988</c:v>
                </c:pt>
                <c:pt idx="236">
                  <c:v>985</c:v>
                </c:pt>
                <c:pt idx="237">
                  <c:v>984</c:v>
                </c:pt>
                <c:pt idx="238">
                  <c:v>984</c:v>
                </c:pt>
                <c:pt idx="239">
                  <c:v>984</c:v>
                </c:pt>
                <c:pt idx="240">
                  <c:v>986</c:v>
                </c:pt>
                <c:pt idx="241">
                  <c:v>987</c:v>
                </c:pt>
                <c:pt idx="242">
                  <c:v>986</c:v>
                </c:pt>
                <c:pt idx="243">
                  <c:v>986</c:v>
                </c:pt>
                <c:pt idx="244">
                  <c:v>986</c:v>
                </c:pt>
                <c:pt idx="245">
                  <c:v>987</c:v>
                </c:pt>
                <c:pt idx="246">
                  <c:v>991</c:v>
                </c:pt>
                <c:pt idx="247">
                  <c:v>991</c:v>
                </c:pt>
                <c:pt idx="248">
                  <c:v>991</c:v>
                </c:pt>
                <c:pt idx="249">
                  <c:v>994</c:v>
                </c:pt>
                <c:pt idx="250">
                  <c:v>999</c:v>
                </c:pt>
                <c:pt idx="251">
                  <c:v>1000</c:v>
                </c:pt>
                <c:pt idx="252">
                  <c:v>1001</c:v>
                </c:pt>
                <c:pt idx="253">
                  <c:v>1004</c:v>
                </c:pt>
                <c:pt idx="254">
                  <c:v>1006</c:v>
                </c:pt>
                <c:pt idx="255">
                  <c:v>1003</c:v>
                </c:pt>
                <c:pt idx="256">
                  <c:v>1002</c:v>
                </c:pt>
                <c:pt idx="257">
                  <c:v>1000</c:v>
                </c:pt>
                <c:pt idx="258">
                  <c:v>998</c:v>
                </c:pt>
                <c:pt idx="259">
                  <c:v>998</c:v>
                </c:pt>
                <c:pt idx="260">
                  <c:v>996</c:v>
                </c:pt>
                <c:pt idx="261">
                  <c:v>998</c:v>
                </c:pt>
                <c:pt idx="262">
                  <c:v>998</c:v>
                </c:pt>
                <c:pt idx="263">
                  <c:v>1000</c:v>
                </c:pt>
                <c:pt idx="264">
                  <c:v>998</c:v>
                </c:pt>
                <c:pt idx="265">
                  <c:v>1001</c:v>
                </c:pt>
                <c:pt idx="266">
                  <c:v>1002</c:v>
                </c:pt>
                <c:pt idx="267">
                  <c:v>1002</c:v>
                </c:pt>
                <c:pt idx="268">
                  <c:v>1003</c:v>
                </c:pt>
                <c:pt idx="269">
                  <c:v>1003</c:v>
                </c:pt>
                <c:pt idx="270">
                  <c:v>1003</c:v>
                </c:pt>
                <c:pt idx="271">
                  <c:v>1004</c:v>
                </c:pt>
                <c:pt idx="272">
                  <c:v>1003</c:v>
                </c:pt>
                <c:pt idx="273">
                  <c:v>998</c:v>
                </c:pt>
                <c:pt idx="274">
                  <c:v>992</c:v>
                </c:pt>
                <c:pt idx="275">
                  <c:v>990</c:v>
                </c:pt>
                <c:pt idx="276">
                  <c:v>988</c:v>
                </c:pt>
                <c:pt idx="277">
                  <c:v>980</c:v>
                </c:pt>
                <c:pt idx="278">
                  <c:v>971</c:v>
                </c:pt>
                <c:pt idx="279">
                  <c:v>968</c:v>
                </c:pt>
                <c:pt idx="280">
                  <c:v>955</c:v>
                </c:pt>
                <c:pt idx="281">
                  <c:v>955</c:v>
                </c:pt>
                <c:pt idx="282">
                  <c:v>956</c:v>
                </c:pt>
                <c:pt idx="283">
                  <c:v>953</c:v>
                </c:pt>
                <c:pt idx="284">
                  <c:v>952</c:v>
                </c:pt>
                <c:pt idx="285">
                  <c:v>949</c:v>
                </c:pt>
                <c:pt idx="286">
                  <c:v>946</c:v>
                </c:pt>
                <c:pt idx="287">
                  <c:v>946</c:v>
                </c:pt>
                <c:pt idx="288">
                  <c:v>948</c:v>
                </c:pt>
                <c:pt idx="289">
                  <c:v>947</c:v>
                </c:pt>
                <c:pt idx="290">
                  <c:v>948</c:v>
                </c:pt>
                <c:pt idx="291">
                  <c:v>946</c:v>
                </c:pt>
                <c:pt idx="292">
                  <c:v>946</c:v>
                </c:pt>
                <c:pt idx="293">
                  <c:v>950</c:v>
                </c:pt>
                <c:pt idx="294">
                  <c:v>953</c:v>
                </c:pt>
                <c:pt idx="295">
                  <c:v>954</c:v>
                </c:pt>
                <c:pt idx="296">
                  <c:v>954</c:v>
                </c:pt>
                <c:pt idx="297">
                  <c:v>952</c:v>
                </c:pt>
                <c:pt idx="298">
                  <c:v>954</c:v>
                </c:pt>
                <c:pt idx="299">
                  <c:v>954</c:v>
                </c:pt>
                <c:pt idx="300">
                  <c:v>951</c:v>
                </c:pt>
                <c:pt idx="301">
                  <c:v>951</c:v>
                </c:pt>
                <c:pt idx="302">
                  <c:v>951</c:v>
                </c:pt>
                <c:pt idx="303">
                  <c:v>951</c:v>
                </c:pt>
                <c:pt idx="304">
                  <c:v>950</c:v>
                </c:pt>
                <c:pt idx="305">
                  <c:v>946</c:v>
                </c:pt>
                <c:pt idx="306">
                  <c:v>939</c:v>
                </c:pt>
                <c:pt idx="307">
                  <c:v>937</c:v>
                </c:pt>
                <c:pt idx="308">
                  <c:v>938</c:v>
                </c:pt>
                <c:pt idx="309">
                  <c:v>935</c:v>
                </c:pt>
                <c:pt idx="310">
                  <c:v>931</c:v>
                </c:pt>
                <c:pt idx="311">
                  <c:v>930</c:v>
                </c:pt>
                <c:pt idx="312">
                  <c:v>926</c:v>
                </c:pt>
                <c:pt idx="313">
                  <c:v>927</c:v>
                </c:pt>
                <c:pt idx="314">
                  <c:v>925</c:v>
                </c:pt>
                <c:pt idx="315">
                  <c:v>925</c:v>
                </c:pt>
                <c:pt idx="316">
                  <c:v>928</c:v>
                </c:pt>
                <c:pt idx="317">
                  <c:v>931</c:v>
                </c:pt>
                <c:pt idx="318">
                  <c:v>931</c:v>
                </c:pt>
                <c:pt idx="319">
                  <c:v>934</c:v>
                </c:pt>
                <c:pt idx="320">
                  <c:v>933</c:v>
                </c:pt>
                <c:pt idx="321">
                  <c:v>932</c:v>
                </c:pt>
                <c:pt idx="322">
                  <c:v>932</c:v>
                </c:pt>
                <c:pt idx="323">
                  <c:v>930</c:v>
                </c:pt>
                <c:pt idx="324">
                  <c:v>926</c:v>
                </c:pt>
                <c:pt idx="325">
                  <c:v>921</c:v>
                </c:pt>
                <c:pt idx="326">
                  <c:v>922</c:v>
                </c:pt>
                <c:pt idx="327">
                  <c:v>921</c:v>
                </c:pt>
                <c:pt idx="328">
                  <c:v>920</c:v>
                </c:pt>
                <c:pt idx="329">
                  <c:v>919</c:v>
                </c:pt>
                <c:pt idx="330">
                  <c:v>919</c:v>
                </c:pt>
                <c:pt idx="331">
                  <c:v>919</c:v>
                </c:pt>
                <c:pt idx="332">
                  <c:v>916</c:v>
                </c:pt>
                <c:pt idx="333">
                  <c:v>909</c:v>
                </c:pt>
                <c:pt idx="334">
                  <c:v>905</c:v>
                </c:pt>
                <c:pt idx="335">
                  <c:v>906</c:v>
                </c:pt>
                <c:pt idx="336">
                  <c:v>902</c:v>
                </c:pt>
                <c:pt idx="337">
                  <c:v>904</c:v>
                </c:pt>
                <c:pt idx="338">
                  <c:v>906</c:v>
                </c:pt>
                <c:pt idx="339">
                  <c:v>910</c:v>
                </c:pt>
                <c:pt idx="340">
                  <c:v>915</c:v>
                </c:pt>
                <c:pt idx="341">
                  <c:v>917</c:v>
                </c:pt>
                <c:pt idx="342">
                  <c:v>919</c:v>
                </c:pt>
                <c:pt idx="343">
                  <c:v>920</c:v>
                </c:pt>
                <c:pt idx="344">
                  <c:v>925</c:v>
                </c:pt>
                <c:pt idx="345">
                  <c:v>926</c:v>
                </c:pt>
                <c:pt idx="346">
                  <c:v>928</c:v>
                </c:pt>
                <c:pt idx="347">
                  <c:v>932</c:v>
                </c:pt>
                <c:pt idx="348">
                  <c:v>931</c:v>
                </c:pt>
                <c:pt idx="349">
                  <c:v>932</c:v>
                </c:pt>
                <c:pt idx="350">
                  <c:v>932</c:v>
                </c:pt>
                <c:pt idx="351">
                  <c:v>931</c:v>
                </c:pt>
                <c:pt idx="352">
                  <c:v>932</c:v>
                </c:pt>
                <c:pt idx="353">
                  <c:v>934</c:v>
                </c:pt>
                <c:pt idx="354">
                  <c:v>933</c:v>
                </c:pt>
                <c:pt idx="355">
                  <c:v>932</c:v>
                </c:pt>
                <c:pt idx="356">
                  <c:v>936</c:v>
                </c:pt>
                <c:pt idx="357">
                  <c:v>938</c:v>
                </c:pt>
                <c:pt idx="358">
                  <c:v>936</c:v>
                </c:pt>
                <c:pt idx="359">
                  <c:v>934</c:v>
                </c:pt>
                <c:pt idx="360">
                  <c:v>934</c:v>
                </c:pt>
                <c:pt idx="361">
                  <c:v>934</c:v>
                </c:pt>
                <c:pt idx="362">
                  <c:v>934</c:v>
                </c:pt>
                <c:pt idx="363">
                  <c:v>935</c:v>
                </c:pt>
                <c:pt idx="364">
                  <c:v>934</c:v>
                </c:pt>
                <c:pt idx="365">
                  <c:v>937</c:v>
                </c:pt>
                <c:pt idx="366">
                  <c:v>942</c:v>
                </c:pt>
                <c:pt idx="367">
                  <c:v>944</c:v>
                </c:pt>
                <c:pt idx="368">
                  <c:v>942</c:v>
                </c:pt>
                <c:pt idx="369">
                  <c:v>940</c:v>
                </c:pt>
                <c:pt idx="370">
                  <c:v>935</c:v>
                </c:pt>
                <c:pt idx="371">
                  <c:v>934</c:v>
                </c:pt>
                <c:pt idx="372">
                  <c:v>934</c:v>
                </c:pt>
                <c:pt idx="373">
                  <c:v>933</c:v>
                </c:pt>
                <c:pt idx="374">
                  <c:v>933</c:v>
                </c:pt>
                <c:pt idx="375">
                  <c:v>934</c:v>
                </c:pt>
                <c:pt idx="376">
                  <c:v>937</c:v>
                </c:pt>
                <c:pt idx="377">
                  <c:v>938</c:v>
                </c:pt>
                <c:pt idx="378">
                  <c:v>941</c:v>
                </c:pt>
                <c:pt idx="379">
                  <c:v>942</c:v>
                </c:pt>
                <c:pt idx="380">
                  <c:v>945</c:v>
                </c:pt>
                <c:pt idx="381">
                  <c:v>944</c:v>
                </c:pt>
                <c:pt idx="382">
                  <c:v>944</c:v>
                </c:pt>
                <c:pt idx="383">
                  <c:v>945</c:v>
                </c:pt>
                <c:pt idx="384">
                  <c:v>947</c:v>
                </c:pt>
                <c:pt idx="385">
                  <c:v>948</c:v>
                </c:pt>
                <c:pt idx="386">
                  <c:v>946</c:v>
                </c:pt>
                <c:pt idx="387">
                  <c:v>944</c:v>
                </c:pt>
                <c:pt idx="388">
                  <c:v>943</c:v>
                </c:pt>
                <c:pt idx="389">
                  <c:v>945</c:v>
                </c:pt>
                <c:pt idx="390">
                  <c:v>942</c:v>
                </c:pt>
                <c:pt idx="391">
                  <c:v>942</c:v>
                </c:pt>
                <c:pt idx="392">
                  <c:v>943</c:v>
                </c:pt>
                <c:pt idx="393">
                  <c:v>944</c:v>
                </c:pt>
                <c:pt idx="394">
                  <c:v>943</c:v>
                </c:pt>
                <c:pt idx="395">
                  <c:v>942</c:v>
                </c:pt>
                <c:pt idx="396">
                  <c:v>941</c:v>
                </c:pt>
                <c:pt idx="397">
                  <c:v>943</c:v>
                </c:pt>
                <c:pt idx="398">
                  <c:v>942</c:v>
                </c:pt>
                <c:pt idx="399">
                  <c:v>945</c:v>
                </c:pt>
                <c:pt idx="400">
                  <c:v>940</c:v>
                </c:pt>
                <c:pt idx="401">
                  <c:v>938</c:v>
                </c:pt>
                <c:pt idx="402">
                  <c:v>942</c:v>
                </c:pt>
                <c:pt idx="403">
                  <c:v>947</c:v>
                </c:pt>
                <c:pt idx="404">
                  <c:v>952</c:v>
                </c:pt>
                <c:pt idx="405">
                  <c:v>955</c:v>
                </c:pt>
                <c:pt idx="406">
                  <c:v>960</c:v>
                </c:pt>
                <c:pt idx="407">
                  <c:v>964</c:v>
                </c:pt>
                <c:pt idx="408">
                  <c:v>966</c:v>
                </c:pt>
                <c:pt idx="409">
                  <c:v>965</c:v>
                </c:pt>
                <c:pt idx="410">
                  <c:v>964</c:v>
                </c:pt>
                <c:pt idx="411">
                  <c:v>963</c:v>
                </c:pt>
                <c:pt idx="412">
                  <c:v>960</c:v>
                </c:pt>
                <c:pt idx="413">
                  <c:v>959</c:v>
                </c:pt>
                <c:pt idx="414">
                  <c:v>955</c:v>
                </c:pt>
                <c:pt idx="415">
                  <c:v>952</c:v>
                </c:pt>
                <c:pt idx="416">
                  <c:v>950</c:v>
                </c:pt>
                <c:pt idx="417">
                  <c:v>948</c:v>
                </c:pt>
                <c:pt idx="418">
                  <c:v>944</c:v>
                </c:pt>
                <c:pt idx="419">
                  <c:v>942</c:v>
                </c:pt>
                <c:pt idx="420">
                  <c:v>942</c:v>
                </c:pt>
                <c:pt idx="421">
                  <c:v>942</c:v>
                </c:pt>
                <c:pt idx="422">
                  <c:v>943</c:v>
                </c:pt>
                <c:pt idx="423">
                  <c:v>947</c:v>
                </c:pt>
                <c:pt idx="424">
                  <c:v>950</c:v>
                </c:pt>
                <c:pt idx="425">
                  <c:v>953</c:v>
                </c:pt>
                <c:pt idx="426">
                  <c:v>955</c:v>
                </c:pt>
                <c:pt idx="427">
                  <c:v>947</c:v>
                </c:pt>
                <c:pt idx="428">
                  <c:v>943</c:v>
                </c:pt>
                <c:pt idx="429">
                  <c:v>946</c:v>
                </c:pt>
                <c:pt idx="430">
                  <c:v>948</c:v>
                </c:pt>
                <c:pt idx="431">
                  <c:v>951</c:v>
                </c:pt>
                <c:pt idx="432">
                  <c:v>951</c:v>
                </c:pt>
                <c:pt idx="433">
                  <c:v>947</c:v>
                </c:pt>
                <c:pt idx="434">
                  <c:v>947</c:v>
                </c:pt>
                <c:pt idx="435">
                  <c:v>947</c:v>
                </c:pt>
                <c:pt idx="436">
                  <c:v>947</c:v>
                </c:pt>
                <c:pt idx="437">
                  <c:v>947</c:v>
                </c:pt>
                <c:pt idx="438">
                  <c:v>949</c:v>
                </c:pt>
                <c:pt idx="439">
                  <c:v>947</c:v>
                </c:pt>
                <c:pt idx="440">
                  <c:v>947</c:v>
                </c:pt>
                <c:pt idx="441">
                  <c:v>948</c:v>
                </c:pt>
                <c:pt idx="442">
                  <c:v>949</c:v>
                </c:pt>
                <c:pt idx="443">
                  <c:v>950</c:v>
                </c:pt>
                <c:pt idx="444">
                  <c:v>949</c:v>
                </c:pt>
                <c:pt idx="445">
                  <c:v>953</c:v>
                </c:pt>
                <c:pt idx="446">
                  <c:v>952</c:v>
                </c:pt>
                <c:pt idx="447">
                  <c:v>953</c:v>
                </c:pt>
                <c:pt idx="448">
                  <c:v>955</c:v>
                </c:pt>
                <c:pt idx="449">
                  <c:v>957</c:v>
                </c:pt>
                <c:pt idx="450">
                  <c:v>957</c:v>
                </c:pt>
                <c:pt idx="451">
                  <c:v>961</c:v>
                </c:pt>
                <c:pt idx="452">
                  <c:v>964</c:v>
                </c:pt>
                <c:pt idx="453">
                  <c:v>962</c:v>
                </c:pt>
                <c:pt idx="454">
                  <c:v>947</c:v>
                </c:pt>
                <c:pt idx="455">
                  <c:v>939</c:v>
                </c:pt>
                <c:pt idx="456">
                  <c:v>932</c:v>
                </c:pt>
                <c:pt idx="457">
                  <c:v>934</c:v>
                </c:pt>
                <c:pt idx="458">
                  <c:v>935</c:v>
                </c:pt>
                <c:pt idx="459">
                  <c:v>941</c:v>
                </c:pt>
                <c:pt idx="460">
                  <c:v>943</c:v>
                </c:pt>
                <c:pt idx="461">
                  <c:v>944</c:v>
                </c:pt>
                <c:pt idx="462">
                  <c:v>945</c:v>
                </c:pt>
                <c:pt idx="463">
                  <c:v>939</c:v>
                </c:pt>
                <c:pt idx="464">
                  <c:v>941</c:v>
                </c:pt>
                <c:pt idx="465">
                  <c:v>942</c:v>
                </c:pt>
                <c:pt idx="466">
                  <c:v>947</c:v>
                </c:pt>
                <c:pt idx="467">
                  <c:v>948</c:v>
                </c:pt>
                <c:pt idx="468">
                  <c:v>951</c:v>
                </c:pt>
                <c:pt idx="469">
                  <c:v>952</c:v>
                </c:pt>
                <c:pt idx="470">
                  <c:v>958</c:v>
                </c:pt>
                <c:pt idx="471">
                  <c:v>960</c:v>
                </c:pt>
                <c:pt idx="472">
                  <c:v>961</c:v>
                </c:pt>
                <c:pt idx="473">
                  <c:v>965</c:v>
                </c:pt>
                <c:pt idx="474">
                  <c:v>968</c:v>
                </c:pt>
                <c:pt idx="475">
                  <c:v>970</c:v>
                </c:pt>
                <c:pt idx="476">
                  <c:v>972</c:v>
                </c:pt>
                <c:pt idx="477">
                  <c:v>971</c:v>
                </c:pt>
                <c:pt idx="478">
                  <c:v>973</c:v>
                </c:pt>
                <c:pt idx="479">
                  <c:v>973</c:v>
                </c:pt>
                <c:pt idx="480">
                  <c:v>971</c:v>
                </c:pt>
                <c:pt idx="481">
                  <c:v>966</c:v>
                </c:pt>
                <c:pt idx="482">
                  <c:v>959</c:v>
                </c:pt>
                <c:pt idx="483">
                  <c:v>949</c:v>
                </c:pt>
                <c:pt idx="484">
                  <c:v>940</c:v>
                </c:pt>
                <c:pt idx="485">
                  <c:v>922</c:v>
                </c:pt>
                <c:pt idx="486">
                  <c:v>919</c:v>
                </c:pt>
                <c:pt idx="487">
                  <c:v>922</c:v>
                </c:pt>
                <c:pt idx="488">
                  <c:v>924</c:v>
                </c:pt>
                <c:pt idx="489">
                  <c:v>920</c:v>
                </c:pt>
                <c:pt idx="490">
                  <c:v>918</c:v>
                </c:pt>
                <c:pt idx="491">
                  <c:v>920</c:v>
                </c:pt>
                <c:pt idx="492">
                  <c:v>935</c:v>
                </c:pt>
                <c:pt idx="493">
                  <c:v>937</c:v>
                </c:pt>
                <c:pt idx="494">
                  <c:v>945</c:v>
                </c:pt>
                <c:pt idx="495">
                  <c:v>944</c:v>
                </c:pt>
                <c:pt idx="496">
                  <c:v>938</c:v>
                </c:pt>
                <c:pt idx="497">
                  <c:v>941</c:v>
                </c:pt>
                <c:pt idx="498">
                  <c:v>946</c:v>
                </c:pt>
                <c:pt idx="499">
                  <c:v>962</c:v>
                </c:pt>
                <c:pt idx="500">
                  <c:v>973</c:v>
                </c:pt>
                <c:pt idx="501">
                  <c:v>984</c:v>
                </c:pt>
                <c:pt idx="502">
                  <c:v>983</c:v>
                </c:pt>
                <c:pt idx="503">
                  <c:v>978</c:v>
                </c:pt>
                <c:pt idx="504">
                  <c:v>979</c:v>
                </c:pt>
                <c:pt idx="505">
                  <c:v>979</c:v>
                </c:pt>
                <c:pt idx="506">
                  <c:v>981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1A-4A46-B570-9EFB4C0188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8583455"/>
        <c:axId val="1248585647"/>
      </c:scatterChart>
      <c:valAx>
        <c:axId val="1248583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585647"/>
        <c:crosses val="autoZero"/>
        <c:crossBetween val="midCat"/>
      </c:valAx>
      <c:valAx>
        <c:axId val="124858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concentration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5834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CO2 concentration</a:t>
            </a:r>
            <a:r>
              <a:rPr lang="en-US" baseline="0"/>
              <a:t> over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0286089238845146"/>
                  <c:y val="0.126791338582677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Jun5_decay_CX!$I$2:$I$77</c:f>
              <c:numCache>
                <c:formatCode>General</c:formatCode>
                <c:ptCount val="76"/>
                <c:pt idx="0">
                  <c:v>6.5510803350434044</c:v>
                </c:pt>
                <c:pt idx="1">
                  <c:v>6.5410299991899032</c:v>
                </c:pt>
                <c:pt idx="2">
                  <c:v>6.5294188382622256</c:v>
                </c:pt>
                <c:pt idx="3">
                  <c:v>6.5250296578434623</c:v>
                </c:pt>
                <c:pt idx="4">
                  <c:v>6.5279579176225502</c:v>
                </c:pt>
                <c:pt idx="5">
                  <c:v>6.5279579176225502</c:v>
                </c:pt>
                <c:pt idx="6">
                  <c:v>6.5323342922223491</c:v>
                </c:pt>
                <c:pt idx="7">
                  <c:v>6.5294188382622256</c:v>
                </c:pt>
                <c:pt idx="8">
                  <c:v>6.513230110912307</c:v>
                </c:pt>
                <c:pt idx="9">
                  <c:v>6.5102583405231496</c:v>
                </c:pt>
                <c:pt idx="10">
                  <c:v>6.5102583405231496</c:v>
                </c:pt>
                <c:pt idx="11">
                  <c:v>6.513230110912307</c:v>
                </c:pt>
                <c:pt idx="12">
                  <c:v>6.5102583405231496</c:v>
                </c:pt>
                <c:pt idx="13">
                  <c:v>6.513230110912307</c:v>
                </c:pt>
                <c:pt idx="14">
                  <c:v>6.5117453296447279</c:v>
                </c:pt>
                <c:pt idx="15">
                  <c:v>6.508769136971682</c:v>
                </c:pt>
                <c:pt idx="16">
                  <c:v>6.5012896705403893</c:v>
                </c:pt>
                <c:pt idx="17">
                  <c:v>6.4997870406558542</c:v>
                </c:pt>
                <c:pt idx="18">
                  <c:v>6.4982821494764336</c:v>
                </c:pt>
                <c:pt idx="19">
                  <c:v>6.4937538398516859</c:v>
                </c:pt>
                <c:pt idx="20">
                  <c:v>6.4922398350204711</c:v>
                </c:pt>
                <c:pt idx="21">
                  <c:v>6.4876840184846101</c:v>
                </c:pt>
                <c:pt idx="22">
                  <c:v>6.4769723628896827</c:v>
                </c:pt>
                <c:pt idx="23">
                  <c:v>6.4676987261043539</c:v>
                </c:pt>
                <c:pt idx="24">
                  <c:v>6.4645883036899612</c:v>
                </c:pt>
                <c:pt idx="25">
                  <c:v>6.4630294569206699</c:v>
                </c:pt>
                <c:pt idx="26">
                  <c:v>6.4645883036899612</c:v>
                </c:pt>
                <c:pt idx="27">
                  <c:v>6.4614681763537174</c:v>
                </c:pt>
                <c:pt idx="28">
                  <c:v>6.4583382833447898</c:v>
                </c:pt>
                <c:pt idx="29">
                  <c:v>6.4457198193855785</c:v>
                </c:pt>
                <c:pt idx="30">
                  <c:v>6.4393503711000983</c:v>
                </c:pt>
                <c:pt idx="31">
                  <c:v>6.4377516497364011</c:v>
                </c:pt>
                <c:pt idx="32">
                  <c:v>6.4361503683694279</c:v>
                </c:pt>
                <c:pt idx="33">
                  <c:v>6.4377516497364011</c:v>
                </c:pt>
                <c:pt idx="34">
                  <c:v>6.4409465406329209</c:v>
                </c:pt>
                <c:pt idx="35">
                  <c:v>6.444131256700441</c:v>
                </c:pt>
                <c:pt idx="36">
                  <c:v>6.4345465187874531</c:v>
                </c:pt>
                <c:pt idx="37">
                  <c:v>6.4297194780391376</c:v>
                </c:pt>
                <c:pt idx="38">
                  <c:v>6.4297194780391376</c:v>
                </c:pt>
                <c:pt idx="39">
                  <c:v>6.4281052726845962</c:v>
                </c:pt>
                <c:pt idx="40">
                  <c:v>6.4199949281471422</c:v>
                </c:pt>
                <c:pt idx="41">
                  <c:v>6.4199949281471422</c:v>
                </c:pt>
                <c:pt idx="42">
                  <c:v>6.4167322825123261</c:v>
                </c:pt>
                <c:pt idx="43">
                  <c:v>6.4150969591715956</c:v>
                </c:pt>
                <c:pt idx="44">
                  <c:v>6.4101748819661672</c:v>
                </c:pt>
                <c:pt idx="45">
                  <c:v>6.4068799860693142</c:v>
                </c:pt>
                <c:pt idx="46">
                  <c:v>6.4052284580308418</c:v>
                </c:pt>
                <c:pt idx="47">
                  <c:v>6.4002574453088208</c:v>
                </c:pt>
                <c:pt idx="48">
                  <c:v>6.3969296552161463</c:v>
                </c:pt>
                <c:pt idx="49">
                  <c:v>6.3952615981154493</c:v>
                </c:pt>
                <c:pt idx="50">
                  <c:v>6.3935907539506314</c:v>
                </c:pt>
                <c:pt idx="51">
                  <c:v>6.3919171133926023</c:v>
                </c:pt>
                <c:pt idx="52">
                  <c:v>6.3868793193626452</c:v>
                </c:pt>
                <c:pt idx="53">
                  <c:v>6.3835066348840055</c:v>
                </c:pt>
                <c:pt idx="54">
                  <c:v>6.3818160174060985</c:v>
                </c:pt>
                <c:pt idx="55">
                  <c:v>6.3835066348840055</c:v>
                </c:pt>
                <c:pt idx="56">
                  <c:v>6.3818160174060985</c:v>
                </c:pt>
                <c:pt idx="57">
                  <c:v>6.3750248198280968</c:v>
                </c:pt>
                <c:pt idx="58">
                  <c:v>6.3716118472318568</c:v>
                </c:pt>
                <c:pt idx="59">
                  <c:v>6.3716118472318568</c:v>
                </c:pt>
                <c:pt idx="60">
                  <c:v>6.3681871863504922</c:v>
                </c:pt>
                <c:pt idx="61">
                  <c:v>6.3699009828282271</c:v>
                </c:pt>
                <c:pt idx="62">
                  <c:v>6.3681871863504922</c:v>
                </c:pt>
                <c:pt idx="63">
                  <c:v>6.3664704477314382</c:v>
                </c:pt>
                <c:pt idx="64">
                  <c:v>6.363028103540465</c:v>
                </c:pt>
                <c:pt idx="65">
                  <c:v>6.3647507568519108</c:v>
                </c:pt>
                <c:pt idx="66">
                  <c:v>6.3595738686723777</c:v>
                </c:pt>
                <c:pt idx="67">
                  <c:v>6.3543700407973507</c:v>
                </c:pt>
                <c:pt idx="68">
                  <c:v>6.3526293963195668</c:v>
                </c:pt>
                <c:pt idx="69">
                  <c:v>6.3508857167147399</c:v>
                </c:pt>
                <c:pt idx="70">
                  <c:v>6.3508857167147399</c:v>
                </c:pt>
                <c:pt idx="71">
                  <c:v>6.3456363608285962</c:v>
                </c:pt>
                <c:pt idx="72">
                  <c:v>6.3438804341263308</c:v>
                </c:pt>
                <c:pt idx="73">
                  <c:v>6.3421214187211516</c:v>
                </c:pt>
                <c:pt idx="74">
                  <c:v>6.3421214187211516</c:v>
                </c:pt>
                <c:pt idx="75">
                  <c:v>6.3403593037277517</c:v>
                </c:pt>
              </c:numCache>
            </c:numRef>
          </c:xVal>
          <c:yVal>
            <c:numRef>
              <c:f>Jun5_decay_CX!$J$2:$J$77</c:f>
              <c:numCache>
                <c:formatCode>General</c:formatCode>
                <c:ptCount val="7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08-6C4D-B6DE-5A4D24067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8583455"/>
        <c:axId val="1248585647"/>
      </c:scatterChart>
      <c:valAx>
        <c:axId val="1248583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585647"/>
        <c:crosses val="autoZero"/>
        <c:crossBetween val="midCat"/>
      </c:valAx>
      <c:valAx>
        <c:axId val="124858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concentration</a:t>
                </a:r>
                <a:r>
                  <a:rPr lang="en-US" baseline="0"/>
                  <a:t> ln()C-Cout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5834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EF4AE-4ECB-E148-9B44-DB09E9C86B7E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C8080-B151-1140-B516-F412EC27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C8080-B151-1140-B516-F412EC2791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BC1-E854-E943-A30E-687F8773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E3D11-C6D7-5D46-B4B8-DDD2BB06C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33C19-5DA7-FF46-9479-5EFA35F2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F0EF-7529-B440-9CB3-8E9B071B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C158-0F64-4D47-9304-2E755697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6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BA4F-1483-8741-8255-27096238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81333-A468-E24F-8944-72D8B51E8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6B98-FDB3-CC49-8C99-273E4287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EBB6-F8DA-444F-B2BB-3397C545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9EA5-343E-2045-8842-3C6569C6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D5834-F77F-7E4C-AAFC-7197025D7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1DFC2-DE1A-6845-BCE2-88A63C9D4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B45C-DA98-EE42-97B9-452A5F23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1B54-7687-C04F-B0DB-798A8506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AD14-9EB8-F74C-A9A0-89201DA0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5F14-E36B-EB44-B58F-18DA236F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3693-F9D8-9940-BDCB-3E47B9D5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06F4-3AA3-6441-91F1-ABDBC472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D57F-D6D2-0143-9B16-E85A35F5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0FD5-6FAC-394A-833F-1CF8B76B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4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312E-4E15-254B-8B7B-5196F0F6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E3976-E56A-114B-B411-A64BBD83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BED7E-0366-D64F-B98C-CAB687B1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200B-570C-5948-BCF3-96544572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2E0B-D685-5F4A-8154-08ADA785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7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B2B6-AD9A-5042-A7B6-5E5B17F8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80A3-A51E-0D45-A1F2-1C290279A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EEFE8-6E1A-EF4E-9A24-515E94025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DC0E-8D56-1C41-B592-4854D9C8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B2BE5-154F-5949-9319-EA388009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1721E-FC04-D54F-8DE9-F7B1EE87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9D65-E978-4249-943A-4166B928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41E5-D136-4A4E-8F79-D342B551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CFE35-C57B-7849-9B83-37C61007B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9A582-4B3B-4942-A2FC-0B768BAB9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BFAAD-DCCD-974B-89FE-7B68C6657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96088-4F99-CA4D-AD88-3F72E1E2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71050-78F3-EB48-B518-EEC70FC4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65021-F1F7-7E4C-A8A0-B350DB7E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81DB-2904-B54B-8060-C6DB3BDE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C5FA6-C5C2-A740-AA77-550E9DF3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CB780-88EC-B944-9145-7BC793FB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079F8-9E15-C444-A497-47B2F567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8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25D16-6821-3045-9484-3BB33A62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7D0EF-66C9-3941-9E5F-23D73BE6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4BFC4-3590-AE47-9BE8-CCB8BFDA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3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355E-4C21-784D-B61F-67AC0A8F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F6EA-56AD-CA48-B866-9BE944E3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E0F2C-DDB4-F440-ACCB-2AB1B5EF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D414-2A2E-5E45-8201-8F0271BA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A837E-B33E-AA42-A876-25C5C40E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BE91-08B5-E840-8368-73DA4C95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8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8D05-E1ED-4A49-8E57-EA4FD597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36A6C-E726-7C47-BB52-28FB81228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165E3-437D-D546-93B9-837763FF9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2089B-867A-F741-ABB5-EAFC5A6C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B0956-DD28-5342-AAF4-817456FB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8BFD4-992A-544C-8979-BB3C642F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51360-741C-E346-8E70-D1C86308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254A-A56D-6E4A-A681-7358B154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F665B-8FD3-7942-828B-0DCEF33DC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8EB4-4547-994E-A82F-87B9859ADF25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1C47-C993-A345-B235-6BFB5989C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3CA-1445-4449-882B-07CCE05BE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E5D0-B5D6-2144-95E9-7AE442BE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d.com/sleep-disorders/what-happens-body-during-sleep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9596596/" TargetMode="External"/><Relationship Id="rId4" Type="http://schemas.openxmlformats.org/officeDocument/2006/relationships/hyperlink" Target="https://www.medicalnewstoday.com/articles/32440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392295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392E26-158D-8042-916A-912676275482}"/>
              </a:ext>
            </a:extLst>
          </p:cNvPr>
          <p:cNvSpPr txBox="1"/>
          <p:nvPr/>
        </p:nvSpPr>
        <p:spPr>
          <a:xfrm>
            <a:off x="0" y="0"/>
            <a:ext cx="5410153" cy="707886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Purpose: </a:t>
            </a:r>
            <a:r>
              <a:rPr lang="en-US" sz="2000" dirty="0">
                <a:latin typeface="Calibri" panose="020F0502020204030204" pitchFamily="34" charset="0"/>
              </a:rPr>
              <a:t>first trial 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Experiment: </a:t>
            </a:r>
            <a:r>
              <a:rPr lang="en-US" sz="2000" dirty="0">
                <a:effectLst/>
                <a:latin typeface="Calibri" panose="020F0502020204030204" pitchFamily="34" charset="0"/>
              </a:rPr>
              <a:t>8-hour night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80B4E-F571-C74C-A6AB-60191B371AFD}"/>
              </a:ext>
            </a:extLst>
          </p:cNvPr>
          <p:cNvSpPr txBox="1"/>
          <p:nvPr/>
        </p:nvSpPr>
        <p:spPr>
          <a:xfrm>
            <a:off x="0" y="843148"/>
            <a:ext cx="613648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Data</a:t>
            </a:r>
            <a:r>
              <a:rPr lang="en-US" sz="2000" dirty="0">
                <a:effectLst/>
                <a:latin typeface="Calibri" panose="020F0502020204030204" pitchFamily="34" charset="0"/>
              </a:rPr>
              <a:t>: </a:t>
            </a: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Observations: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</a:rPr>
              <a:t>Max at about 3h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</a:rPr>
              <a:t>Equilibrium at about 1000 ppm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</a:rPr>
              <a:t>Tested by </a:t>
            </a:r>
            <a:r>
              <a:rPr lang="en-US" sz="2000" dirty="0" err="1">
                <a:latin typeface="Calibri" panose="020F0502020204030204" pitchFamily="34" charset="0"/>
              </a:rPr>
              <a:t>temtop</a:t>
            </a:r>
            <a:r>
              <a:rPr lang="en-US" sz="2000" dirty="0">
                <a:latin typeface="Calibri" panose="020F0502020204030204" pitchFamily="34" charset="0"/>
              </a:rPr>
              <a:t> 6, on 6/3-6/4</a:t>
            </a:r>
            <a:endParaRPr lang="en-US" sz="20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21512-CB45-6049-ABE9-F6C6ED93BF43}"/>
              </a:ext>
            </a:extLst>
          </p:cNvPr>
          <p:cNvSpPr txBox="1"/>
          <p:nvPr/>
        </p:nvSpPr>
        <p:spPr>
          <a:xfrm>
            <a:off x="-61026" y="6218108"/>
            <a:ext cx="30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</a:t>
            </a:r>
            <a:r>
              <a:rPr lang="en-US" altLang="zh-CN" dirty="0">
                <a:latin typeface="Calibri" panose="020F0502020204030204" pitchFamily="34" charset="0"/>
              </a:rPr>
              <a:t>6/4</a:t>
            </a:r>
            <a:r>
              <a:rPr lang="en-US" sz="1800" dirty="0">
                <a:effectLst/>
                <a:latin typeface="Calibri" panose="020F0502020204030204" pitchFamily="34" charset="0"/>
              </a:rPr>
              <a:t>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IAQ24-&gt;#1. Jun3_8h_CX</a:t>
            </a:r>
            <a:endParaRPr lang="en-US" b="1" dirty="0">
              <a:effectLst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F63014B-6D8B-7847-BD10-6C05025F5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950075"/>
              </p:ext>
            </p:extLst>
          </p:nvPr>
        </p:nvGraphicFramePr>
        <p:xfrm>
          <a:off x="166254" y="938151"/>
          <a:ext cx="5248894" cy="2980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91025B3-E4C5-744A-A72D-D1A6795223D5}"/>
              </a:ext>
            </a:extLst>
          </p:cNvPr>
          <p:cNvSpPr txBox="1"/>
          <p:nvPr/>
        </p:nvSpPr>
        <p:spPr>
          <a:xfrm>
            <a:off x="5410153" y="0"/>
            <a:ext cx="6776852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Next conc: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sng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</a:t>
            </a:r>
            <a:r>
              <a:rPr lang="en-US" sz="1600" b="0" i="0" u="none" strike="sng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US" sz="1600" b="0" i="0" u="none" strike="sng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Someone who has created a test to see how decision making and problem solving skills change with exposure to Carbon dioxide (or anything else that might impact these brain functions)</a:t>
            </a: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sng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</a:t>
            </a:r>
            <a:r>
              <a:rPr lang="en-US" sz="1600" b="0" i="0" u="none" strike="sng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en-US" sz="1600" b="0" i="0" u="none" strike="sng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biochemistry of why elevated carbon dioxide impacts brain function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Bring a printed copy of your articles to share with each of us ( 5 copies).  We can talk about the articles and how you found them when we meet tomorrow.</a:t>
            </a:r>
          </a:p>
          <a:p>
            <a:endParaRPr lang="en-US" sz="1800" b="1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</a:rPr>
              <a:t>Change parameter into variable(</a:t>
            </a:r>
            <a:r>
              <a:rPr lang="en-US" sz="1600" dirty="0" err="1">
                <a:effectLst/>
                <a:latin typeface="Calibri" panose="020F0502020204030204" pitchFamily="34" charset="0"/>
              </a:rPr>
              <a:t>Cout</a:t>
            </a:r>
            <a:r>
              <a:rPr lang="en-US" sz="1600" dirty="0">
                <a:effectLst/>
                <a:latin typeface="Calibri" panose="020F0502020204030204" pitchFamily="34" charset="0"/>
              </a:rPr>
              <a:t> and Q and S)</a:t>
            </a:r>
          </a:p>
          <a:p>
            <a:pPr marL="742950" lvl="1" indent="-285750">
              <a:buFontTx/>
              <a:buChar char="-"/>
            </a:pPr>
            <a:r>
              <a:rPr lang="en-US" sz="1600" strike="sngStrike" dirty="0">
                <a:latin typeface="Calibri" panose="020F0502020204030204" pitchFamily="34" charset="0"/>
              </a:rPr>
              <a:t>Does s change</a:t>
            </a:r>
          </a:p>
          <a:p>
            <a:pPr marL="1200150" lvl="2" indent="-285750">
              <a:buFontTx/>
              <a:buChar char="-"/>
            </a:pP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During non-REM sleep (about 80% of an adult's sleeping time), you breathe </a:t>
            </a: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Google Sans"/>
              </a:rPr>
              <a:t>slowly and regularly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. But during REM sleep, your breathing rate </a:t>
            </a: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Google Sans"/>
              </a:rPr>
              <a:t>goes up again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. (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Google Sans"/>
                <a:hlinkClick r:id="rId3"/>
              </a:rPr>
              <a:t>https://www.webmd.com/sleep-disorders/what-happens-body-during-sleep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) </a:t>
            </a:r>
            <a:r>
              <a:rPr lang="en-US" sz="1600" b="1" i="0" u="none" strike="noStrike" dirty="0">
                <a:effectLst/>
                <a:latin typeface="Google Sans"/>
              </a:rPr>
              <a:t>=&gt; short time model</a:t>
            </a:r>
          </a:p>
          <a:p>
            <a:pPr marL="1200150" lvl="2" indent="-285750">
              <a:buFontTx/>
              <a:buChar char="-"/>
            </a:pP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A normal respiratory rate varies based on </a:t>
            </a: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Google Sans"/>
              </a:rPr>
              <a:t>age and activity levels</a:t>
            </a:r>
            <a:r>
              <a:rPr lang="en-US" sz="1600" b="1" dirty="0">
                <a:solidFill>
                  <a:schemeClr val="accent1"/>
                </a:solidFill>
                <a:latin typeface="Google Sans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Google Sans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Google Sans"/>
                <a:hlinkClick r:id="rId4"/>
              </a:rPr>
              <a:t>https://www.medicalnewstoday.com/articles/324409</a:t>
            </a:r>
            <a:r>
              <a:rPr lang="en-US" sz="1600" dirty="0">
                <a:solidFill>
                  <a:schemeClr val="accent1"/>
                </a:solidFill>
                <a:latin typeface="Google Sans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The (human) respiratory rate at rest (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mbria" panose="02040503050406030204" pitchFamily="18" charset="0"/>
                <a:hlinkClick r:id="rId5"/>
              </a:rPr>
              <a:t>https://www.ncbi.nlm.nih.gov/pmc/articles/PMC9596596/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en-US" sz="160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Respiration rate (https://</a:t>
            </a:r>
            <a:r>
              <a:rPr lang="en-US" sz="1600" i="0" u="none" strike="noStrike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www.cosinuss.com</a:t>
            </a:r>
            <a:r>
              <a:rPr lang="en-US" sz="160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sz="1600" i="0" u="none" strike="noStrike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en</a:t>
            </a:r>
            <a:r>
              <a:rPr lang="en-US" sz="160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/measured-data/vital-signs/respiration-rate/)</a:t>
            </a:r>
          </a:p>
          <a:p>
            <a:pPr marL="1200150" lvl="2" indent="-285750">
              <a:buFontTx/>
              <a:buChar char="-"/>
            </a:pPr>
            <a:r>
              <a:rPr lang="en-US" sz="1600" b="0" i="0" u="none" strike="noStrike" dirty="0">
                <a:effectLst/>
                <a:latin typeface="Cambria" panose="02040503050406030204" pitchFamily="18" charset="0"/>
              </a:rPr>
              <a:t>Heart rate</a:t>
            </a:r>
            <a:endParaRPr lang="en-US" sz="1600" dirty="0">
              <a:solidFill>
                <a:schemeClr val="accent1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</a:rPr>
              <a:t>How does c out change </a:t>
            </a: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</a:rPr>
              <a:t>Hard to model</a:t>
            </a:r>
            <a:endParaRPr lang="en-US" sz="16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highlight>
                  <a:srgbClr val="FF00FF"/>
                </a:highlight>
                <a:latin typeface="Calibri" panose="020F0502020204030204" pitchFamily="34" charset="0"/>
              </a:rPr>
              <a:t>Change data time used</a:t>
            </a:r>
          </a:p>
          <a:p>
            <a:pPr marL="285750" indent="-285750">
              <a:buFontTx/>
              <a:buChar char="-"/>
            </a:pPr>
            <a:r>
              <a:rPr lang="en-US" sz="1600" strike="sngStrike" dirty="0">
                <a:effectLst/>
                <a:latin typeface="Calibri" panose="020F0502020204030204" pitchFamily="34" charset="0"/>
              </a:rPr>
              <a:t>Exponential equation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806DDB-FD29-7642-A882-7BEC4534DC9B}"/>
              </a:ext>
            </a:extLst>
          </p:cNvPr>
          <p:cNvSpPr txBox="1"/>
          <p:nvPr/>
        </p:nvSpPr>
        <p:spPr>
          <a:xfrm>
            <a:off x="0" y="4761734"/>
            <a:ext cx="61277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Next: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600" strike="sngStrike" dirty="0">
                <a:latin typeface="Calibri" panose="020F0502020204030204" pitchFamily="34" charset="0"/>
              </a:rPr>
              <a:t>add decay measurement</a:t>
            </a:r>
          </a:p>
          <a:p>
            <a:pPr marL="285750" indent="-285750">
              <a:buFontTx/>
              <a:buChar char="-"/>
            </a:pPr>
            <a:r>
              <a:rPr lang="en-US" sz="1600" strike="sngStrike" dirty="0">
                <a:latin typeface="Calibri" panose="020F0502020204030204" pitchFamily="34" charset="0"/>
              </a:rPr>
              <a:t>Test the decay time</a:t>
            </a:r>
          </a:p>
          <a:p>
            <a:pPr marL="285750" indent="-285750">
              <a:buFontTx/>
              <a:buChar char="-"/>
            </a:pPr>
            <a:r>
              <a:rPr lang="en-US" sz="1600" strike="sngStrike" dirty="0">
                <a:latin typeface="Calibri" panose="020F0502020204030204" pitchFamily="34" charset="0"/>
              </a:rPr>
              <a:t>Measure room size: 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</a:rPr>
              <a:t>Mathias 214 </a:t>
            </a:r>
            <a:r>
              <a:rPr lang="en-US" sz="1600" dirty="0">
                <a:solidFill>
                  <a:schemeClr val="accent1"/>
                </a:solidFill>
              </a:rPr>
              <a:t>18ft6 * 11ft5 * 8ft74= 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5.6388 meters * </a:t>
            </a:r>
            <a:r>
              <a:rPr lang="en-US" sz="160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3.4798 meters * 2.66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</a:rPr>
              <a:t>meters = 52.194244 m3</a:t>
            </a:r>
          </a:p>
        </p:txBody>
      </p:sp>
    </p:spTree>
    <p:extLst>
      <p:ext uri="{BB962C8B-B14F-4D97-AF65-F5344CB8AC3E}">
        <p14:creationId xmlns:p14="http://schemas.microsoft.com/office/powerpoint/2010/main" val="60026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7D5B05-210F-E541-BAB3-218CEF8A6C1E}"/>
              </a:ext>
            </a:extLst>
          </p:cNvPr>
          <p:cNvSpPr txBox="1"/>
          <p:nvPr/>
        </p:nvSpPr>
        <p:spPr>
          <a:xfrm>
            <a:off x="-61026" y="6218108"/>
            <a:ext cx="399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6</a:t>
            </a:r>
            <a:r>
              <a:rPr lang="en-US" sz="1800" dirty="0">
                <a:effectLst/>
                <a:latin typeface="Calibri" panose="020F0502020204030204" pitchFamily="34" charset="0"/>
              </a:rPr>
              <a:t>/9/202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 #3. Jun4-5_4.5h_hallway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7636-2294-0744-82F4-F014B7BE7011}"/>
              </a:ext>
            </a:extLst>
          </p:cNvPr>
          <p:cNvSpPr txBox="1"/>
          <p:nvPr/>
        </p:nvSpPr>
        <p:spPr>
          <a:xfrm>
            <a:off x="0" y="0"/>
            <a:ext cx="6100762" cy="707886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Purpose: 1. hallway; 2. room volume; 3. Q</a:t>
            </a: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Experiment: #3. hallway measured 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D3066-6A2F-8141-AA66-D0CB179E8438}"/>
              </a:ext>
            </a:extLst>
          </p:cNvPr>
          <p:cNvSpPr txBox="1"/>
          <p:nvPr/>
        </p:nvSpPr>
        <p:spPr>
          <a:xfrm>
            <a:off x="-61026" y="707886"/>
            <a:ext cx="74009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Data of decay and Observation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67200D-6CC6-ED49-9A60-B896FEE04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125"/>
            <a:ext cx="4942702" cy="5090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9E63A8-0DD0-CE41-91D3-9090320D95D7}"/>
              </a:ext>
            </a:extLst>
          </p:cNvPr>
          <p:cNvSpPr txBox="1"/>
          <p:nvPr/>
        </p:nvSpPr>
        <p:spPr>
          <a:xfrm>
            <a:off x="6195787" y="-15389"/>
            <a:ext cx="240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Mathias Room volume:</a:t>
            </a:r>
          </a:p>
          <a:p>
            <a:r>
              <a:rPr lang="en-US" b="1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97FD9-6F6F-1943-AED7-9FA9F2B3294C}"/>
              </a:ext>
            </a:extLst>
          </p:cNvPr>
          <p:cNvSpPr txBox="1"/>
          <p:nvPr/>
        </p:nvSpPr>
        <p:spPr>
          <a:xfrm>
            <a:off x="8229600" y="94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BD366-7AA0-7148-A402-A5E86152131F}"/>
              </a:ext>
            </a:extLst>
          </p:cNvPr>
          <p:cNvSpPr txBox="1"/>
          <p:nvPr/>
        </p:nvSpPr>
        <p:spPr>
          <a:xfrm>
            <a:off x="6195787" y="353943"/>
            <a:ext cx="599621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Length * width * </a:t>
            </a:r>
            <a:r>
              <a:rPr lang="en-US" sz="1800" u="sng" dirty="0">
                <a:latin typeface="Calibri" panose="020F0502020204030204" pitchFamily="34" charset="0"/>
              </a:rPr>
              <a:t>height</a:t>
            </a:r>
            <a:endParaRPr lang="en-US" dirty="0"/>
          </a:p>
          <a:p>
            <a:r>
              <a:rPr lang="en-US" dirty="0"/>
              <a:t>(1L=0.001m^3)</a:t>
            </a:r>
          </a:p>
          <a:p>
            <a:endParaRPr lang="en-US" sz="1800" u="sng" dirty="0">
              <a:latin typeface="Calibri" panose="020F0502020204030204" pitchFamily="34" charset="0"/>
            </a:endParaRPr>
          </a:p>
          <a:p>
            <a:r>
              <a:rPr lang="en-US" sz="1800" dirty="0">
                <a:highlight>
                  <a:srgbClr val="C0C0C0"/>
                </a:highlight>
                <a:latin typeface="Calibri" panose="020F0502020204030204" pitchFamily="34" charset="0"/>
              </a:rPr>
              <a:t>Mathias 214: </a:t>
            </a:r>
            <a:r>
              <a:rPr lang="en-US" sz="1800" dirty="0">
                <a:highlight>
                  <a:srgbClr val="C0C0C0"/>
                </a:highlight>
              </a:rPr>
              <a:t>18ft6 * 11ft5 * </a:t>
            </a:r>
            <a:r>
              <a:rPr lang="en-US" sz="1800" u="sng" dirty="0">
                <a:highlight>
                  <a:srgbClr val="C0C0C0"/>
                </a:highlight>
              </a:rPr>
              <a:t>8ft7.4</a:t>
            </a:r>
            <a:r>
              <a:rPr lang="en-US" sz="1800" dirty="0">
                <a:highlight>
                  <a:srgbClr val="C0C0C0"/>
                </a:highlight>
              </a:rPr>
              <a:t>= 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51 534.1634 liters </a:t>
            </a:r>
          </a:p>
          <a:p>
            <a:r>
              <a:rPr lang="en-US" sz="1800" dirty="0">
                <a:solidFill>
                  <a:srgbClr val="202124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	</a:t>
            </a:r>
            <a:r>
              <a:rPr lang="en-US" sz="1800" dirty="0">
                <a:highlight>
                  <a:srgbClr val="C0C0C0"/>
                </a:highlight>
                <a:latin typeface="arial" panose="020B0604020202020204" pitchFamily="34" charset="0"/>
              </a:rPr>
              <a:t>= </a:t>
            </a:r>
            <a:r>
              <a:rPr lang="en-US" sz="1800" b="1" dirty="0">
                <a:highlight>
                  <a:srgbClr val="C0C0C0"/>
                </a:highlight>
                <a:latin typeface="arial" panose="020B0604020202020204" pitchFamily="34" charset="0"/>
              </a:rPr>
              <a:t>51.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</a:t>
            </a:r>
            <a:r>
              <a:rPr lang="en-US" b="1" i="0" u="none" strike="noStrike" dirty="0">
                <a:solidFill>
                  <a:srgbClr val="202124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534</a:t>
            </a:r>
            <a:r>
              <a:rPr lang="en-US" sz="1800" b="1" dirty="0">
                <a:highlight>
                  <a:srgbClr val="C0C0C0"/>
                </a:highlight>
                <a:latin typeface="arial" panose="020B0604020202020204" pitchFamily="34" charset="0"/>
              </a:rPr>
              <a:t> m3 (V1)</a:t>
            </a:r>
          </a:p>
          <a:p>
            <a:r>
              <a:rPr lang="en-US" dirty="0">
                <a:highlight>
                  <a:srgbClr val="C0C0C0"/>
                </a:highlight>
              </a:rPr>
              <a:t>Mathias 246: 18ft9.5 * 11ft8.75 * </a:t>
            </a:r>
            <a:r>
              <a:rPr lang="en-US" u="sng" dirty="0">
                <a:highlight>
                  <a:srgbClr val="C0C0C0"/>
                </a:highlight>
              </a:rPr>
              <a:t>8ft8</a:t>
            </a:r>
            <a:r>
              <a:rPr lang="en-US" dirty="0">
                <a:highlight>
                  <a:srgbClr val="C0C0C0"/>
                </a:highlight>
              </a:rPr>
              <a:t> = </a:t>
            </a:r>
            <a:r>
              <a:rPr lang="en-US" b="0" i="0" u="none" strike="noStrike" dirty="0"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54 091.5516 liters</a:t>
            </a:r>
          </a:p>
          <a:p>
            <a:r>
              <a:rPr lang="en-US" dirty="0">
                <a:highlight>
                  <a:srgbClr val="C0C0C0"/>
                </a:highlight>
                <a:latin typeface="arial" panose="020B0604020202020204" pitchFamily="34" charset="0"/>
              </a:rPr>
              <a:t>	</a:t>
            </a:r>
            <a:r>
              <a:rPr lang="en-US" b="0" i="0" u="none" strike="noStrike" dirty="0"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= </a:t>
            </a:r>
            <a:r>
              <a:rPr lang="en-US" sz="1800" b="1" dirty="0">
                <a:highlight>
                  <a:srgbClr val="C0C0C0"/>
                </a:highlight>
                <a:latin typeface="arial" panose="020B0604020202020204" pitchFamily="34" charset="0"/>
              </a:rPr>
              <a:t>54.091 m3(V1)</a:t>
            </a:r>
          </a:p>
          <a:p>
            <a:endParaRPr lang="en-US" b="1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Average height: 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 8 feet 7.4 inches (2.626 m) and 8 feet 8 inches (2.6416 meters) = 8 feet 7.7 inches (8.6417 feet) </a:t>
            </a: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	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=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2.634 m</a:t>
            </a: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Using average height: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Mathias 214=</a:t>
            </a:r>
            <a:r>
              <a:rPr lang="en-US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51.68 m3 </a:t>
            </a:r>
            <a:r>
              <a:rPr lang="en-US" sz="1800" b="1" dirty="0">
                <a:latin typeface="arial" panose="020B0604020202020204" pitchFamily="34" charset="0"/>
              </a:rPr>
              <a:t>(V2)</a:t>
            </a:r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dirty="0"/>
              <a:t>Mathias 246=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53.94 m3</a:t>
            </a:r>
            <a:r>
              <a:rPr lang="en-US" sz="1800" b="1" dirty="0">
                <a:latin typeface="arial" panose="020B0604020202020204" pitchFamily="34" charset="0"/>
              </a:rPr>
              <a:t>(V2)</a:t>
            </a:r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1" dirty="0">
              <a:latin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</a:rPr>
              <a:t>For future slides: </a:t>
            </a:r>
          </a:p>
          <a:p>
            <a:r>
              <a:rPr lang="en-US" sz="1800" dirty="0">
                <a:latin typeface="arial" panose="020B0604020202020204" pitchFamily="34" charset="0"/>
              </a:rPr>
              <a:t>Q1=infiltration rate calculate from V1 (by measured height)</a:t>
            </a:r>
          </a:p>
          <a:p>
            <a:r>
              <a:rPr lang="en-US" dirty="0">
                <a:latin typeface="arial" panose="020B0604020202020204" pitchFamily="34" charset="0"/>
              </a:rPr>
              <a:t>Q2=</a:t>
            </a:r>
            <a:r>
              <a:rPr lang="en-US" sz="1800" dirty="0">
                <a:latin typeface="arial" panose="020B0604020202020204" pitchFamily="34" charset="0"/>
              </a:rPr>
              <a:t> infiltration rate calculate from V2 (by averaged height)</a:t>
            </a:r>
          </a:p>
          <a:p>
            <a:endParaRPr lang="en-US" sz="1800" b="1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0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7D5B05-210F-E541-BAB3-218CEF8A6C1E}"/>
              </a:ext>
            </a:extLst>
          </p:cNvPr>
          <p:cNvSpPr txBox="1"/>
          <p:nvPr/>
        </p:nvSpPr>
        <p:spPr>
          <a:xfrm>
            <a:off x="-61026" y="6218108"/>
            <a:ext cx="15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</a:t>
            </a:r>
            <a:r>
              <a:rPr lang="en-US" sz="1800" dirty="0">
                <a:effectLst/>
                <a:latin typeface="Calibri" panose="020F0502020204030204" pitchFamily="34" charset="0"/>
              </a:rPr>
              <a:t>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</a:t>
            </a:r>
            <a:endParaRPr lang="en-US" b="1" dirty="0">
              <a:effectLst/>
            </a:endParaRPr>
          </a:p>
        </p:txBody>
      </p:sp>
      <p:pic>
        <p:nvPicPr>
          <p:cNvPr id="3" name="Picture 2" descr="A floor plan of a building&#10;&#10;Description automatically generated">
            <a:extLst>
              <a:ext uri="{FF2B5EF4-FFF2-40B4-BE49-F238E27FC236}">
                <a16:creationId xmlns:a16="http://schemas.microsoft.com/office/drawing/2014/main" id="{E726793F-AF14-724B-A9D1-D12E428E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" y="1166619"/>
            <a:ext cx="10160000" cy="33020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D4FB15F-1B55-EA44-9EAB-09A61123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48" y="5722808"/>
            <a:ext cx="6070600" cy="990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D912A12-615A-5D4A-8991-3E3D1FA80D66}"/>
              </a:ext>
            </a:extLst>
          </p:cNvPr>
          <p:cNvSpPr/>
          <p:nvPr/>
        </p:nvSpPr>
        <p:spPr>
          <a:xfrm rot="4983236">
            <a:off x="8910562" y="1687982"/>
            <a:ext cx="1317172" cy="849086"/>
          </a:xfrm>
          <a:prstGeom prst="ellipse">
            <a:avLst/>
          </a:prstGeom>
          <a:solidFill>
            <a:schemeClr val="tx1">
              <a:alpha val="32924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912A12-615A-5D4A-8991-3E3D1FA80D66}"/>
              </a:ext>
            </a:extLst>
          </p:cNvPr>
          <p:cNvSpPr/>
          <p:nvPr/>
        </p:nvSpPr>
        <p:spPr>
          <a:xfrm>
            <a:off x="379993" y="2647076"/>
            <a:ext cx="1317172" cy="849086"/>
          </a:xfrm>
          <a:prstGeom prst="ellipse">
            <a:avLst/>
          </a:prstGeom>
          <a:solidFill>
            <a:schemeClr val="tx1">
              <a:alpha val="32924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48AD9-B7D8-BE48-8B01-8523113C844F}"/>
              </a:ext>
            </a:extLst>
          </p:cNvPr>
          <p:cNvSpPr txBox="1"/>
          <p:nvPr/>
        </p:nvSpPr>
        <p:spPr>
          <a:xfrm>
            <a:off x="352094" y="4623459"/>
            <a:ext cx="246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V1= </a:t>
            </a:r>
            <a:r>
              <a:rPr lang="en-US" sz="1800" dirty="0">
                <a:highlight>
                  <a:srgbClr val="C0C0C0"/>
                </a:highlight>
                <a:latin typeface="arial" panose="020B0604020202020204" pitchFamily="34" charset="0"/>
              </a:rPr>
              <a:t>= </a:t>
            </a:r>
            <a:r>
              <a:rPr lang="en-US" sz="1800" b="1" dirty="0">
                <a:highlight>
                  <a:srgbClr val="C0C0C0"/>
                </a:highlight>
                <a:latin typeface="arial" panose="020B0604020202020204" pitchFamily="34" charset="0"/>
              </a:rPr>
              <a:t>51.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</a:t>
            </a:r>
            <a:r>
              <a:rPr lang="en-US" b="1" i="0" u="none" strike="noStrike" dirty="0">
                <a:solidFill>
                  <a:srgbClr val="202124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534</a:t>
            </a:r>
            <a:r>
              <a:rPr lang="en-US" sz="1800" b="1" dirty="0">
                <a:highlight>
                  <a:srgbClr val="C0C0C0"/>
                </a:highlight>
                <a:latin typeface="arial" panose="020B0604020202020204" pitchFamily="34" charset="0"/>
              </a:rPr>
              <a:t> m3 (V1)</a:t>
            </a:r>
          </a:p>
          <a:p>
            <a:r>
              <a:rPr lang="en-US" sz="1800" b="1" dirty="0">
                <a:latin typeface="arial" panose="020B0604020202020204" pitchFamily="34" charset="0"/>
              </a:rPr>
              <a:t>V2=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51.68 m3 </a:t>
            </a:r>
            <a:endParaRPr lang="en-US" sz="1800" b="1" dirty="0"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F2109-6CED-474F-8776-1162A997AF82}"/>
              </a:ext>
            </a:extLst>
          </p:cNvPr>
          <p:cNvSpPr txBox="1"/>
          <p:nvPr/>
        </p:nvSpPr>
        <p:spPr>
          <a:xfrm>
            <a:off x="10318045" y="1743193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V1= </a:t>
            </a:r>
            <a:r>
              <a:rPr lang="en-US" sz="1800" b="1" dirty="0">
                <a:highlight>
                  <a:srgbClr val="C0C0C0"/>
                </a:highlight>
                <a:latin typeface="arial" panose="020B0604020202020204" pitchFamily="34" charset="0"/>
              </a:rPr>
              <a:t>54.091 m3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V2=53.94 m3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5ECEDB-64A7-644B-83A9-6114C68D5AC5}"/>
              </a:ext>
            </a:extLst>
          </p:cNvPr>
          <p:cNvSpPr/>
          <p:nvPr/>
        </p:nvSpPr>
        <p:spPr>
          <a:xfrm rot="4983236">
            <a:off x="1328259" y="1321594"/>
            <a:ext cx="1317172" cy="849086"/>
          </a:xfrm>
          <a:prstGeom prst="ellipse">
            <a:avLst/>
          </a:prstGeom>
          <a:solidFill>
            <a:schemeClr val="tx1">
              <a:alpha val="32924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6C175-92A4-4545-9E9E-3140B872F0F1}"/>
              </a:ext>
            </a:extLst>
          </p:cNvPr>
          <p:cNvSpPr txBox="1"/>
          <p:nvPr/>
        </p:nvSpPr>
        <p:spPr>
          <a:xfrm>
            <a:off x="1413586" y="64244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V=49.043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088EA-75F1-8F45-8D34-7EB734BA8EFD}"/>
              </a:ext>
            </a:extLst>
          </p:cNvPr>
          <p:cNvSpPr/>
          <p:nvPr/>
        </p:nvSpPr>
        <p:spPr>
          <a:xfrm rot="4983236">
            <a:off x="5930706" y="3515000"/>
            <a:ext cx="1317172" cy="849086"/>
          </a:xfrm>
          <a:prstGeom prst="ellipse">
            <a:avLst/>
          </a:prstGeom>
          <a:solidFill>
            <a:schemeClr val="tx1">
              <a:alpha val="32924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D1DC28-ACE7-5C47-BB21-41E0042A8357}"/>
              </a:ext>
            </a:extLst>
          </p:cNvPr>
          <p:cNvSpPr txBox="1"/>
          <p:nvPr/>
        </p:nvSpPr>
        <p:spPr>
          <a:xfrm>
            <a:off x="6145877" y="47157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48.3384</a:t>
            </a:r>
          </a:p>
        </p:txBody>
      </p:sp>
    </p:spTree>
    <p:extLst>
      <p:ext uri="{BB962C8B-B14F-4D97-AF65-F5344CB8AC3E}">
        <p14:creationId xmlns:p14="http://schemas.microsoft.com/office/powerpoint/2010/main" val="391121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7D5B05-210F-E541-BAB3-218CEF8A6C1E}"/>
              </a:ext>
            </a:extLst>
          </p:cNvPr>
          <p:cNvSpPr txBox="1"/>
          <p:nvPr/>
        </p:nvSpPr>
        <p:spPr>
          <a:xfrm>
            <a:off x="-61026" y="6218108"/>
            <a:ext cx="5488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6</a:t>
            </a:r>
            <a:r>
              <a:rPr lang="en-US" sz="1800" dirty="0">
                <a:effectLst/>
                <a:latin typeface="Calibri" panose="020F0502020204030204" pitchFamily="34" charset="0"/>
              </a:rPr>
              <a:t>/10/202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IAQ24-&gt;#6. Jun9_6h_CX </a:t>
            </a:r>
            <a:r>
              <a:rPr lang="en-US" sz="1800" dirty="0">
                <a:effectLst/>
                <a:latin typeface="Calibri" panose="020F0502020204030204" pitchFamily="34" charset="0"/>
              </a:rPr>
              <a:t>and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#6. Jun10_decay_CX</a:t>
            </a:r>
            <a:endParaRPr lang="en-US" b="1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7636-2294-0744-82F4-F014B7BE7011}"/>
              </a:ext>
            </a:extLst>
          </p:cNvPr>
          <p:cNvSpPr txBox="1"/>
          <p:nvPr/>
        </p:nvSpPr>
        <p:spPr>
          <a:xfrm>
            <a:off x="0" y="0"/>
            <a:ext cx="5665499" cy="707886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Purpose: test when humidify is high (CX and EC) </a:t>
            </a: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Experiment: overnight data collection and decay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D3066-6A2F-8141-AA66-D0CB179E8438}"/>
              </a:ext>
            </a:extLst>
          </p:cNvPr>
          <p:cNvSpPr txBox="1"/>
          <p:nvPr/>
        </p:nvSpPr>
        <p:spPr>
          <a:xfrm>
            <a:off x="-1" y="597251"/>
            <a:ext cx="74009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Data of decay and Observation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DB0D5EF-D713-0A40-8E12-8FBCCCD1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908"/>
            <a:ext cx="5156200" cy="5283200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8821AD7A-53F5-1447-BE43-E4771E20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99" y="1073115"/>
            <a:ext cx="5409821" cy="5621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7C5ED-78E5-304A-90F5-4A4581B74DBC}"/>
              </a:ext>
            </a:extLst>
          </p:cNvPr>
          <p:cNvSpPr txBox="1"/>
          <p:nvPr/>
        </p:nvSpPr>
        <p:spPr>
          <a:xfrm>
            <a:off x="5665499" y="0"/>
            <a:ext cx="454964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6/9 is raining</a:t>
            </a:r>
          </a:p>
          <a:p>
            <a:r>
              <a:rPr lang="en-US" sz="1600" dirty="0"/>
              <a:t>The other tested days has max humidity around 30%</a:t>
            </a:r>
          </a:p>
          <a:p>
            <a:r>
              <a:rPr lang="en-US" sz="1600" dirty="0"/>
              <a:t>6/9 max humidity=62.9 (doubled)</a:t>
            </a:r>
          </a:p>
          <a:p>
            <a:r>
              <a:rPr lang="en-US" sz="1600" dirty="0"/>
              <a:t>6/10 max humidity=45.4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430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7D5B05-210F-E541-BAB3-218CEF8A6C1E}"/>
              </a:ext>
            </a:extLst>
          </p:cNvPr>
          <p:cNvSpPr txBox="1"/>
          <p:nvPr/>
        </p:nvSpPr>
        <p:spPr>
          <a:xfrm>
            <a:off x="-61026" y="6218108"/>
            <a:ext cx="5623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6</a:t>
            </a:r>
            <a:r>
              <a:rPr lang="en-US" sz="1800" dirty="0">
                <a:effectLst/>
                <a:latin typeface="Calibri" panose="020F0502020204030204" pitchFamily="34" charset="0"/>
              </a:rPr>
              <a:t>/11/202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 #7. Jun10_7h_EC and #7. Jun10_decay_EC</a:t>
            </a:r>
            <a:endParaRPr lang="en-US" b="1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46273-23EC-9746-9A63-B1012C44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0239" cy="5303487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21D91194-BAEF-034F-9925-95CFC69A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39" y="0"/>
            <a:ext cx="4978400" cy="5524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5FD64-A50D-9240-9777-1B020B890E2C}"/>
              </a:ext>
            </a:extLst>
          </p:cNvPr>
          <p:cNvSpPr txBox="1"/>
          <p:nvPr/>
        </p:nvSpPr>
        <p:spPr>
          <a:xfrm>
            <a:off x="9658639" y="0"/>
            <a:ext cx="2533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normal days with high humidity days: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CX: usually Q around </a:t>
            </a:r>
            <a:r>
              <a:rPr lang="en-US" dirty="0">
                <a:solidFill>
                  <a:schemeClr val="accent1"/>
                </a:solidFill>
              </a:rPr>
              <a:t>0.16</a:t>
            </a:r>
            <a:r>
              <a:rPr lang="en-US" dirty="0"/>
              <a:t> (average of 0.14 and 0.19) </a:t>
            </a:r>
          </a:p>
          <a:p>
            <a:pPr marL="285750" indent="-285750">
              <a:buFontTx/>
              <a:buChar char="-"/>
            </a:pPr>
            <a:r>
              <a:rPr lang="en-US" dirty="0"/>
              <a:t>Q (#)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C73C4A-8D0B-E542-A5AB-6CD4E7412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63543"/>
              </p:ext>
            </p:extLst>
          </p:nvPr>
        </p:nvGraphicFramePr>
        <p:xfrm>
          <a:off x="9658638" y="2020570"/>
          <a:ext cx="253336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81">
                  <a:extLst>
                    <a:ext uri="{9D8B030D-6E8A-4147-A177-3AD203B41FA5}">
                      <a16:colId xmlns:a16="http://schemas.microsoft.com/office/drawing/2014/main" val="3845476073"/>
                    </a:ext>
                  </a:extLst>
                </a:gridCol>
                <a:gridCol w="1266681">
                  <a:extLst>
                    <a:ext uri="{9D8B030D-6E8A-4147-A177-3AD203B41FA5}">
                      <a16:colId xmlns:a16="http://schemas.microsoft.com/office/drawing/2014/main" val="280360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0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Q= 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Q=0.25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8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Mathias 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Mathias 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6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Cmax</a:t>
                      </a:r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7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41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F7636-2294-0744-82F4-F014B7BE7011}"/>
              </a:ext>
            </a:extLst>
          </p:cNvPr>
          <p:cNvSpPr txBox="1"/>
          <p:nvPr/>
        </p:nvSpPr>
        <p:spPr>
          <a:xfrm>
            <a:off x="-1" y="0"/>
            <a:ext cx="10070275" cy="236988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Purpose: test reproducibility at Baca</a:t>
            </a: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Experiment:</a:t>
            </a:r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One person in 3-person bedrooms at A x3</a:t>
            </a:r>
          </a:p>
          <a:p>
            <a:r>
              <a:rPr lang="en-US" dirty="0">
                <a:latin typeface="Calibri" panose="020F0502020204030204" pitchFamily="34" charset="0"/>
              </a:rPr>
              <a:t>One person in </a:t>
            </a:r>
            <a:r>
              <a:rPr lang="en-US" dirty="0">
                <a:effectLst/>
                <a:latin typeface="Calibri" panose="020F0502020204030204" pitchFamily="34" charset="0"/>
              </a:rPr>
              <a:t>apartment bedroom x1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Overnight data with decay –calculate Q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All 4 people in 3-person bedrooms peak till about 2500 ppm (CO2) for 3 times –see if reproductivity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All 4 people in apartment bedrooms peak till about 2500 ppm (CO2) for 3 times –see if reproductivity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For #2 and #3, various activities were performed (singing, dancing, jumping, 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D3066-6A2F-8141-AA66-D0CB179E8438}"/>
              </a:ext>
            </a:extLst>
          </p:cNvPr>
          <p:cNvSpPr txBox="1"/>
          <p:nvPr/>
        </p:nvSpPr>
        <p:spPr>
          <a:xfrm>
            <a:off x="0" y="2322545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Data of decay and Observation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4.75m*3.7m*2.44m = 42.883m3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</a:rPr>
              <a:t>All bedrooms identical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ED42349-C44A-7C44-A65D-45F65AB4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01" y="2322545"/>
            <a:ext cx="4306392" cy="4535455"/>
          </a:xfrm>
          <a:prstGeom prst="rect">
            <a:avLst/>
          </a:prstGeom>
        </p:spPr>
      </p:pic>
      <p:pic>
        <p:nvPicPr>
          <p:cNvPr id="11" name="Picture 10" descr="A screenshot of a data sheet&#10;&#10;Description automatically generated">
            <a:extLst>
              <a:ext uri="{FF2B5EF4-FFF2-40B4-BE49-F238E27FC236}">
                <a16:creationId xmlns:a16="http://schemas.microsoft.com/office/drawing/2014/main" id="{F024A6E1-2C91-EA46-ACED-6A80D45D8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893" y="2256614"/>
            <a:ext cx="4268107" cy="4601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279DC-C73F-7B45-A514-CE5CE2AA24A9}"/>
              </a:ext>
            </a:extLst>
          </p:cNvPr>
          <p:cNvSpPr txBox="1"/>
          <p:nvPr/>
        </p:nvSpPr>
        <p:spPr>
          <a:xfrm>
            <a:off x="-61026" y="6218108"/>
            <a:ext cx="6034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6</a:t>
            </a:r>
            <a:r>
              <a:rPr lang="en-US" sz="1800" dirty="0">
                <a:effectLst/>
                <a:latin typeface="Calibri" panose="020F0502020204030204" pitchFamily="34" charset="0"/>
              </a:rPr>
              <a:t>/12/202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IAQ24-&gt;#8. Jun11_decay_CX and  #10. Jun12_decay_CX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01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9B97-51A5-4743-A73A-3D5CE953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" y="-271849"/>
            <a:ext cx="10515600" cy="1325563"/>
          </a:xfrm>
        </p:spPr>
        <p:txBody>
          <a:bodyPr/>
          <a:lstStyle/>
          <a:p>
            <a:r>
              <a:rPr lang="en-US" dirty="0"/>
              <a:t>#8 and #10</a:t>
            </a:r>
          </a:p>
        </p:txBody>
      </p:sp>
      <p:pic>
        <p:nvPicPr>
          <p:cNvPr id="4" name="Picture 3" descr="A screenshot of a report&#10;&#10;Description automatically generated">
            <a:extLst>
              <a:ext uri="{FF2B5EF4-FFF2-40B4-BE49-F238E27FC236}">
                <a16:creationId xmlns:a16="http://schemas.microsoft.com/office/drawing/2014/main" id="{0E42BCA8-9EBF-AF42-8B96-67BBAD28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" y="597673"/>
            <a:ext cx="5575300" cy="5943600"/>
          </a:xfrm>
          <a:prstGeom prst="rect">
            <a:avLst/>
          </a:prstGeom>
        </p:spPr>
      </p:pic>
      <p:pic>
        <p:nvPicPr>
          <p:cNvPr id="7" name="Picture 6" descr="A screenshot of a data sheet&#10;&#10;Description automatically generated">
            <a:extLst>
              <a:ext uri="{FF2B5EF4-FFF2-40B4-BE49-F238E27FC236}">
                <a16:creationId xmlns:a16="http://schemas.microsoft.com/office/drawing/2014/main" id="{8CC35F5D-EA59-4A42-9C74-B7008DA72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52" y="914401"/>
            <a:ext cx="6450496" cy="4586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D9A41-D678-C641-9631-6E30A6EA30CC}"/>
              </a:ext>
            </a:extLst>
          </p:cNvPr>
          <p:cNvSpPr txBox="1"/>
          <p:nvPr/>
        </p:nvSpPr>
        <p:spPr>
          <a:xfrm>
            <a:off x="-61026" y="6218108"/>
            <a:ext cx="546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6/13</a:t>
            </a:r>
            <a:r>
              <a:rPr lang="en-US" sz="1800" dirty="0">
                <a:effectLst/>
                <a:latin typeface="Calibri" panose="020F0502020204030204" pitchFamily="34" charset="0"/>
              </a:rPr>
              <a:t>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 #8. Jun10_9h_CX and #10. Jun11_6h_CX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975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B8ADB7-7C4E-424E-A845-2691D9FB6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623566"/>
              </p:ext>
            </p:extLst>
          </p:nvPr>
        </p:nvGraphicFramePr>
        <p:xfrm>
          <a:off x="-2" y="0"/>
          <a:ext cx="12192001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9">
                  <a:extLst>
                    <a:ext uri="{9D8B030D-6E8A-4147-A177-3AD203B41FA5}">
                      <a16:colId xmlns:a16="http://schemas.microsoft.com/office/drawing/2014/main" val="3117300827"/>
                    </a:ext>
                  </a:extLst>
                </a:gridCol>
                <a:gridCol w="2405449">
                  <a:extLst>
                    <a:ext uri="{9D8B030D-6E8A-4147-A177-3AD203B41FA5}">
                      <a16:colId xmlns:a16="http://schemas.microsoft.com/office/drawing/2014/main" val="969563121"/>
                    </a:ext>
                  </a:extLst>
                </a:gridCol>
                <a:gridCol w="1467453">
                  <a:extLst>
                    <a:ext uri="{9D8B030D-6E8A-4147-A177-3AD203B41FA5}">
                      <a16:colId xmlns:a16="http://schemas.microsoft.com/office/drawing/2014/main" val="321741415"/>
                    </a:ext>
                  </a:extLst>
                </a:gridCol>
                <a:gridCol w="1897761">
                  <a:extLst>
                    <a:ext uri="{9D8B030D-6E8A-4147-A177-3AD203B41FA5}">
                      <a16:colId xmlns:a16="http://schemas.microsoft.com/office/drawing/2014/main" val="1865514449"/>
                    </a:ext>
                  </a:extLst>
                </a:gridCol>
                <a:gridCol w="1655023">
                  <a:extLst>
                    <a:ext uri="{9D8B030D-6E8A-4147-A177-3AD203B41FA5}">
                      <a16:colId xmlns:a16="http://schemas.microsoft.com/office/drawing/2014/main" val="2482832422"/>
                    </a:ext>
                  </a:extLst>
                </a:gridCol>
                <a:gridCol w="1655023">
                  <a:extLst>
                    <a:ext uri="{9D8B030D-6E8A-4147-A177-3AD203B41FA5}">
                      <a16:colId xmlns:a16="http://schemas.microsoft.com/office/drawing/2014/main" val="1039034044"/>
                    </a:ext>
                  </a:extLst>
                </a:gridCol>
                <a:gridCol w="1655023">
                  <a:extLst>
                    <a:ext uri="{9D8B030D-6E8A-4147-A177-3AD203B41FA5}">
                      <a16:colId xmlns:a16="http://schemas.microsoft.com/office/drawing/2014/main" val="3799472950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(m^3/min) calculated from decay (not rounding)excel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Tested location (m3)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Mathematica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  <a:p>
                      <a:r>
                        <a:rPr lang="en-US" dirty="0"/>
                        <a:t>Mathematica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809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Cathy Xiao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Q1= 0.1486</a:t>
                      </a:r>
                    </a:p>
                    <a:p>
                      <a:r>
                        <a:rPr lang="en-US"/>
                        <a:t>Q2=0.1471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6/4-6/5 decay (IAQ24 #2)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Mathias 214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(V1=</a:t>
                      </a:r>
                      <a:r>
                        <a:rPr lang="en-US" sz="1800" b="1" dirty="0"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51.</a:t>
                      </a:r>
                      <a:r>
                        <a:rPr lang="en-US" b="0" i="0" u="none" strike="noStrike" dirty="0">
                          <a:solidFill>
                            <a:srgbClr val="202124"/>
                          </a:solidFill>
                          <a:effectLst/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b="1" i="0" u="none" strike="noStrike" dirty="0">
                          <a:solidFill>
                            <a:srgbClr val="202124"/>
                          </a:solidFill>
                          <a:effectLst/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534 </a:t>
                      </a:r>
                      <a:r>
                        <a:rPr lang="en-US" b="1" i="0" u="none" strike="noStrike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V2=</a:t>
                      </a: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51.68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temtop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 6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dirty="0">
                        <a:effectLst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66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Cathy Xiao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Q1=0.19853</a:t>
                      </a:r>
                    </a:p>
                    <a:p>
                      <a:r>
                        <a:rPr lang="en-US" dirty="0"/>
                        <a:t>Q2=0.199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6/5-6/6 decay (IAQ24 #4)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Mathias 214 (V1=</a:t>
                      </a:r>
                      <a:r>
                        <a:rPr lang="en-US" sz="1800" b="1" dirty="0"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51.</a:t>
                      </a:r>
                      <a:r>
                        <a:rPr lang="en-US" b="0" i="0" u="none" strike="noStrike" dirty="0">
                          <a:solidFill>
                            <a:srgbClr val="202124"/>
                          </a:solidFill>
                          <a:effectLst/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b="1" i="0" u="none" strike="noStrike" dirty="0">
                          <a:solidFill>
                            <a:srgbClr val="202124"/>
                          </a:solidFill>
                          <a:effectLst/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534 </a:t>
                      </a:r>
                      <a:r>
                        <a:rPr lang="en-US" b="1" i="0" u="none" strike="noStrike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V2=</a:t>
                      </a: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51.68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temtop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 6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41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Esa</a:t>
                      </a:r>
                      <a:r>
                        <a:rPr lang="en-US" dirty="0"/>
                        <a:t> Chen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Q1= 0.1762</a:t>
                      </a:r>
                    </a:p>
                    <a:p>
                      <a:r>
                        <a:rPr lang="en-US" dirty="0"/>
                        <a:t>Q2=0.1757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6/5-6/6 decay (IAQ24 #5)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Mathias 246 (V1=</a:t>
                      </a:r>
                      <a:r>
                        <a:rPr lang="en-US" sz="1800" b="1" dirty="0"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54.091 </a:t>
                      </a:r>
                      <a:r>
                        <a:rPr lang="en-US" sz="1800" b="1" dirty="0">
                          <a:latin typeface="arial" panose="020B0604020202020204" pitchFamily="34" charset="0"/>
                        </a:rPr>
                        <a:t>V2=</a:t>
                      </a: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53.94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temtop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 7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0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Cathy Xiao 3 (doubled humidity)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Q1=0.218</a:t>
                      </a:r>
                    </a:p>
                    <a:p>
                      <a:r>
                        <a:rPr lang="en-US" dirty="0"/>
                        <a:t>Q2=0.214</a:t>
                      </a:r>
                    </a:p>
                    <a:p>
                      <a:r>
                        <a:rPr lang="en-US" dirty="0"/>
                        <a:t>(~doubled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6/9-6/10 decay (IAQ24 #6)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Mathias 214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(V1=</a:t>
                      </a:r>
                      <a:r>
                        <a:rPr lang="en-US" sz="1800" b="1" dirty="0"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51.</a:t>
                      </a:r>
                      <a:r>
                        <a:rPr lang="en-US" b="0" i="0" u="none" strike="noStrike" dirty="0">
                          <a:solidFill>
                            <a:srgbClr val="202124"/>
                          </a:solidFill>
                          <a:effectLst/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b="1" i="0" u="none" strike="noStrike" dirty="0">
                          <a:solidFill>
                            <a:srgbClr val="202124"/>
                          </a:solidFill>
                          <a:effectLst/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534 </a:t>
                      </a:r>
                      <a:r>
                        <a:rPr lang="en-US" b="1" i="0" u="none" strike="noStrike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V2=</a:t>
                      </a: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51.68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temtop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 7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08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Esa</a:t>
                      </a:r>
                      <a:r>
                        <a:rPr lang="en-US" dirty="0"/>
                        <a:t> Chen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(doubled humidity)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Q1=0.2532</a:t>
                      </a:r>
                    </a:p>
                    <a:p>
                      <a:r>
                        <a:rPr lang="en-US" dirty="0"/>
                        <a:t>Q2=0.2525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(~doubled Q)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6/9-6/10 decay (IAQ24 #7)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Mathias 246 (V1=</a:t>
                      </a:r>
                      <a:r>
                        <a:rPr lang="en-US" sz="1800" b="1" dirty="0">
                          <a:highlight>
                            <a:srgbClr val="C0C0C0"/>
                          </a:highlight>
                          <a:latin typeface="arial" panose="020B0604020202020204" pitchFamily="34" charset="0"/>
                        </a:rPr>
                        <a:t>54.091 </a:t>
                      </a:r>
                      <a:r>
                        <a:rPr lang="en-US" sz="1800" b="1" dirty="0">
                          <a:latin typeface="arial" panose="020B0604020202020204" pitchFamily="34" charset="0"/>
                        </a:rPr>
                        <a:t>V2=</a:t>
                      </a: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53.94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temtop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 6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Cathy Xiao 4 (Baca)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0.06694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6/10-6/11 decay (IAQ24)(#8)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Baca A 108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effectLst/>
                        </a:rPr>
                        <a:t>Temtop</a:t>
                      </a:r>
                      <a:r>
                        <a:rPr lang="en-US" sz="1800" dirty="0">
                          <a:effectLst/>
                        </a:rPr>
                        <a:t> 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9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Cathy Xiao 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0.07754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6/11-6/12 decay (IAQ24)(#10)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Baca A 108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effectLst/>
                        </a:rPr>
                        <a:t>Temtop</a:t>
                      </a:r>
                      <a:r>
                        <a:rPr lang="en-US" sz="1800" dirty="0">
                          <a:effectLst/>
                        </a:rPr>
                        <a:t>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39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38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F727-950C-C348-90EA-204FB8B0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A25F-5497-C24A-88ED-25F432DA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 with last summer</a:t>
            </a:r>
          </a:p>
          <a:p>
            <a:r>
              <a:rPr lang="en-US" dirty="0"/>
              <a:t>Mathematica </a:t>
            </a:r>
          </a:p>
          <a:p>
            <a:r>
              <a:rPr lang="en-US" dirty="0"/>
              <a:t>Maybe other language </a:t>
            </a:r>
          </a:p>
          <a:p>
            <a:r>
              <a:rPr lang="en-US" dirty="0"/>
              <a:t>High humidity day Q</a:t>
            </a:r>
          </a:p>
          <a:p>
            <a:r>
              <a:rPr lang="en-US" dirty="0" err="1"/>
              <a:t>Patric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13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392E26-158D-8042-916A-912676275482}"/>
              </a:ext>
            </a:extLst>
          </p:cNvPr>
          <p:cNvSpPr txBox="1"/>
          <p:nvPr/>
        </p:nvSpPr>
        <p:spPr>
          <a:xfrm>
            <a:off x="0" y="0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Purpose: </a:t>
            </a:r>
            <a:r>
              <a:rPr lang="en-US" sz="2000" dirty="0">
                <a:latin typeface="Calibri" panose="020F0502020204030204" pitchFamily="34" charset="0"/>
              </a:rPr>
              <a:t>first trial 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Experiment: </a:t>
            </a:r>
            <a:r>
              <a:rPr lang="en-US" sz="2000" dirty="0">
                <a:effectLst/>
                <a:latin typeface="Calibri" panose="020F0502020204030204" pitchFamily="34" charset="0"/>
              </a:rPr>
              <a:t>8-hour night measurement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21512-CB45-6049-ABE9-F6C6ED93BF43}"/>
              </a:ext>
            </a:extLst>
          </p:cNvPr>
          <p:cNvSpPr txBox="1"/>
          <p:nvPr/>
        </p:nvSpPr>
        <p:spPr>
          <a:xfrm>
            <a:off x="0" y="6211669"/>
            <a:ext cx="1643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</a:t>
            </a:r>
            <a:r>
              <a:rPr lang="en-US" altLang="zh-CN" dirty="0">
                <a:latin typeface="Calibri" panose="020F0502020204030204" pitchFamily="34" charset="0"/>
              </a:rPr>
              <a:t>6/4</a:t>
            </a:r>
            <a:r>
              <a:rPr lang="en-US" sz="1800" dirty="0">
                <a:effectLst/>
                <a:latin typeface="Calibri" panose="020F0502020204030204" pitchFamily="34" charset="0"/>
              </a:rPr>
              <a:t>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</a:t>
            </a:r>
            <a:endParaRPr lang="en-US" b="1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025B3-E4C5-744A-A72D-D1A6795223D5}"/>
              </a:ext>
            </a:extLst>
          </p:cNvPr>
          <p:cNvSpPr txBox="1"/>
          <p:nvPr/>
        </p:nvSpPr>
        <p:spPr>
          <a:xfrm>
            <a:off x="0" y="707886"/>
            <a:ext cx="757695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Humidifier conc: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</a:p>
          <a:p>
            <a:r>
              <a:rPr lang="en-US" b="1" dirty="0">
                <a:latin typeface="Calibri" panose="020F0502020204030204" pitchFamily="34" charset="0"/>
              </a:rPr>
              <a:t>- </a:t>
            </a:r>
            <a:r>
              <a:rPr lang="en-US" sz="1600" dirty="0">
                <a:latin typeface="Calibri" panose="020F0502020204030204" pitchFamily="34" charset="0"/>
              </a:rPr>
              <a:t>Humidifier type</a:t>
            </a:r>
          </a:p>
          <a:p>
            <a:pPr marL="742950" lvl="1" indent="-285750">
              <a:buFontTx/>
              <a:buChar char="-"/>
            </a:pP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two main types: </a:t>
            </a: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Google Sans"/>
              </a:rPr>
              <a:t>ultrasonic and evaporative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 humidifiers (https://</a:t>
            </a:r>
            <a:r>
              <a:rPr lang="en-US" sz="1600" b="0" i="0" u="none" strike="noStrike" dirty="0" err="1">
                <a:solidFill>
                  <a:schemeClr val="accent1"/>
                </a:solidFill>
                <a:effectLst/>
                <a:latin typeface="Google Sans"/>
              </a:rPr>
              <a:t>learn.kaiterra.com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/</a:t>
            </a:r>
            <a:r>
              <a:rPr lang="en-US" sz="1600" b="0" i="0" u="none" strike="noStrike" dirty="0" err="1">
                <a:solidFill>
                  <a:schemeClr val="accent1"/>
                </a:solidFill>
                <a:effectLst/>
                <a:latin typeface="Google Sans"/>
              </a:rPr>
              <a:t>en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/air-academy/humidifiers-cause-poor-air-quality)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	</a:t>
            </a:r>
          </a:p>
          <a:p>
            <a:pPr marL="1200150" lvl="2" indent="-285750">
              <a:buFontTx/>
              <a:buChar char="-"/>
            </a:pP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Manrope"/>
              </a:rPr>
              <a:t>Ultrasonic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Manrope"/>
              </a:rPr>
              <a:t> humidifiers work by submerging a thin metal plate vibrates at a sufficient frequency, the water can’t stick to it anymore, and the waves create a vacuum between the water and the plate. Then, this vacuum makes the water “explode” (at a very minuscule level), and the water droplets disperse into the air. From here, the water has a greater surface area to evaporate, and your air becomes humid more quickly</a:t>
            </a: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Manrope"/>
              </a:rPr>
              <a:t>.(droplet)</a:t>
            </a:r>
          </a:p>
          <a:p>
            <a:pPr marL="1200150" lvl="2" indent="-285750">
              <a:buFontTx/>
              <a:buChar char="-"/>
            </a:pP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Manrope"/>
              </a:rPr>
              <a:t>Evaporative</a:t>
            </a:r>
            <a:r>
              <a:rPr lang="en-US" sz="1600" dirty="0">
                <a:solidFill>
                  <a:schemeClr val="accent1"/>
                </a:solidFill>
                <a:latin typeface="Manrope"/>
              </a:rPr>
              <a:t>: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Manrope"/>
              </a:rPr>
              <a:t> a wick inside absorbs water from a water basin. The humidifier then uses a fan to blow air across the wick, enabling evaporation at a faster rate.</a:t>
            </a:r>
          </a:p>
          <a:p>
            <a:pPr marL="742950" lvl="1" indent="-285750">
              <a:buFontTx/>
              <a:buChar char="-"/>
            </a:pP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Manrope"/>
              </a:rPr>
              <a:t>Water droplets: If the water you put in the humidifier’s reservoir contains other minerals, these droplets will have the same minerals.</a:t>
            </a:r>
          </a:p>
          <a:p>
            <a:pPr marL="742950" lvl="1" indent="-285750">
              <a:buFontTx/>
              <a:buChar char="-"/>
            </a:pP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Manrope"/>
              </a:rPr>
              <a:t>While ultrasonic humidifiers </a:t>
            </a:r>
            <a:r>
              <a:rPr lang="en-US" sz="1600" b="0" i="1" u="none" strike="noStrike" dirty="0">
                <a:solidFill>
                  <a:schemeClr val="accent1"/>
                </a:solidFill>
                <a:effectLst/>
                <a:latin typeface="Manrope"/>
              </a:rPr>
              <a:t>do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Manrope"/>
              </a:rPr>
              <a:t> release </a:t>
            </a: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Manrope"/>
              </a:rPr>
              <a:t>white dust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Manrope"/>
              </a:rPr>
              <a:t>, scientists still aren’t sure what to make of this material. In a </a:t>
            </a:r>
            <a:r>
              <a:rPr lang="en-US" sz="1600" b="0" i="0" u="sng" strike="noStrike" dirty="0">
                <a:solidFill>
                  <a:schemeClr val="accent1"/>
                </a:solidFill>
                <a:effectLst/>
                <a:latin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study on mice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Manrope"/>
              </a:rPr>
              <a:t>, researchers discovered that inhaling the dust from </a:t>
            </a: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Manrope"/>
              </a:rPr>
              <a:t>ultrasonic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Manrope"/>
              </a:rPr>
              <a:t> purifiers produces a cellular response, but this response lacks the inflammation and damage associated with other forms of particulate matter. As of now, the results are inconclusive.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accent1"/>
                </a:solidFill>
                <a:latin typeface="Manrope"/>
              </a:rPr>
              <a:t>Humidifier used last summer is evaporative </a:t>
            </a:r>
            <a:endParaRPr lang="en-US" sz="1600" b="1" i="0" u="none" strike="noStrike" dirty="0">
              <a:solidFill>
                <a:schemeClr val="accent1"/>
              </a:solidFill>
              <a:effectLst/>
              <a:latin typeface="Manrope"/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accent1"/>
              </a:solidFill>
            </a:endParaRPr>
          </a:p>
          <a:p>
            <a:pPr marL="1200150" lvl="2" indent="-285750">
              <a:buFontTx/>
              <a:buChar char="-"/>
            </a:pPr>
            <a:endParaRPr lang="en-US" sz="1600" dirty="0">
              <a:solidFill>
                <a:schemeClr val="accent1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83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math test&#10;&#10;Description automatically generated">
            <a:extLst>
              <a:ext uri="{FF2B5EF4-FFF2-40B4-BE49-F238E27FC236}">
                <a16:creationId xmlns:a16="http://schemas.microsoft.com/office/drawing/2014/main" id="{B307FB74-D639-1143-9D19-EFF65C882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38500"/>
            <a:ext cx="7010400" cy="3635022"/>
          </a:xfrm>
        </p:spPr>
      </p:pic>
      <p:pic>
        <p:nvPicPr>
          <p:cNvPr id="4" name="Picture 3" descr="A math equations with a pink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052A1B7-0253-C145-BBCB-29757001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10400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14161A-DF93-4649-B40C-F8A89753C8BC}"/>
              </a:ext>
            </a:extLst>
          </p:cNvPr>
          <p:cNvSpPr txBox="1"/>
          <p:nvPr/>
        </p:nvSpPr>
        <p:spPr>
          <a:xfrm>
            <a:off x="0" y="460688"/>
            <a:ext cx="229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Find rate constant V/Q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549B1-C7C1-7C48-910B-D51BF164E494}"/>
              </a:ext>
            </a:extLst>
          </p:cNvPr>
          <p:cNvSpPr txBox="1"/>
          <p:nvPr/>
        </p:nvSpPr>
        <p:spPr>
          <a:xfrm>
            <a:off x="170623" y="4287457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Find it is first order</a:t>
            </a:r>
          </a:p>
        </p:txBody>
      </p:sp>
      <p:pic>
        <p:nvPicPr>
          <p:cNvPr id="9" name="Content Placeholder 4" descr="A screenshot of a math book&#10;&#10;Description automatically generated with medium confidence">
            <a:extLst>
              <a:ext uri="{FF2B5EF4-FFF2-40B4-BE49-F238E27FC236}">
                <a16:creationId xmlns:a16="http://schemas.microsoft.com/office/drawing/2014/main" id="{BD62F653-D73D-A44E-A699-1E2EF1468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676" y="0"/>
            <a:ext cx="5111324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B131D2-8F83-B148-AEEB-9C542DC10B54}"/>
              </a:ext>
            </a:extLst>
          </p:cNvPr>
          <p:cNvSpPr txBox="1"/>
          <p:nvPr/>
        </p:nvSpPr>
        <p:spPr>
          <a:xfrm>
            <a:off x="8835712" y="2637214"/>
            <a:ext cx="307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Solve the deferential equation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CC3F1-2587-2043-A7AF-1A0803F13EB5}"/>
              </a:ext>
            </a:extLst>
          </p:cNvPr>
          <p:cNvSpPr txBox="1"/>
          <p:nvPr/>
        </p:nvSpPr>
        <p:spPr>
          <a:xfrm>
            <a:off x="6556803" y="6245046"/>
            <a:ext cx="563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</a:t>
            </a:r>
            <a:r>
              <a:rPr lang="en-US" altLang="zh-CN" dirty="0">
                <a:latin typeface="Calibri" panose="020F0502020204030204" pitchFamily="34" charset="0"/>
              </a:rPr>
              <a:t>6/4</a:t>
            </a:r>
            <a:r>
              <a:rPr lang="en-US" sz="1800" dirty="0">
                <a:effectLst/>
                <a:latin typeface="Calibri" panose="020F0502020204030204" pitchFamily="34" charset="0"/>
              </a:rPr>
              <a:t>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Seminar Presentation Final, Mathematica IAQ24_1 </a:t>
            </a:r>
            <a:endParaRPr lang="en-US" b="1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BBCF0-0AD6-2342-9C6B-83B590F4EAA0}"/>
              </a:ext>
            </a:extLst>
          </p:cNvPr>
          <p:cNvSpPr txBox="1"/>
          <p:nvPr/>
        </p:nvSpPr>
        <p:spPr>
          <a:xfrm>
            <a:off x="8835712" y="2016920"/>
            <a:ext cx="25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Wrong: should be (</a:t>
            </a:r>
            <a:r>
              <a:rPr lang="en-US" dirty="0" err="1">
                <a:solidFill>
                  <a:srgbClr val="FF0000"/>
                </a:solidFill>
              </a:rPr>
              <a:t>lnA</a:t>
            </a:r>
            <a:r>
              <a:rPr lang="en-US" dirty="0">
                <a:solidFill>
                  <a:srgbClr val="FF0000"/>
                </a:solidFill>
              </a:rPr>
              <a:t>)/Q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5D676-0727-4145-A7F6-108C94A10C59}"/>
                  </a:ext>
                </a:extLst>
              </p:cNvPr>
              <p:cNvSpPr txBox="1"/>
              <p:nvPr/>
            </p:nvSpPr>
            <p:spPr>
              <a:xfrm>
                <a:off x="7080676" y="3428697"/>
                <a:ext cx="4680857" cy="308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Revised</a:t>
                </a:r>
                <a:r>
                  <a:rPr lang="en-US" dirty="0"/>
                  <a:t>: 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t+B</a:t>
                </a:r>
                <a:r>
                  <a:rPr lang="en-US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t=0, 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𝐶𝑜𝑢𝑡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FF0000"/>
                    </a:solidFill>
                  </a:rPr>
                  <a:t>Data over night + Data of decay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FF0000"/>
                    </a:solidFill>
                  </a:rPr>
                  <a:t>Use decay data to calculate Q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rgbClr val="FF0000"/>
                    </a:solidFill>
                  </a:rPr>
                  <a:t>Use over night data to do function fit to calculate S 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Cmax</a:t>
                </a:r>
                <a:r>
                  <a:rPr lang="en-US" dirty="0">
                    <a:solidFill>
                      <a:srgbClr val="FF0000"/>
                    </a:solidFill>
                  </a:rPr>
                  <a:t>: 0=</a:t>
                </a:r>
                <a:r>
                  <a:rPr lang="en-US" dirty="0" err="1">
                    <a:solidFill>
                      <a:srgbClr val="FF0000"/>
                    </a:solidFill>
                  </a:rPr>
                  <a:t>S-QC+QCout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	QC=S+ </a:t>
                </a:r>
                <a:r>
                  <a:rPr lang="en-US" dirty="0" err="1">
                    <a:solidFill>
                      <a:srgbClr val="FF0000"/>
                    </a:solidFill>
                  </a:rPr>
                  <a:t>QCout</a:t>
                </a:r>
                <a:r>
                  <a:rPr lang="en-US" dirty="0">
                    <a:solidFill>
                      <a:srgbClr val="FF0000"/>
                    </a:solidFill>
                  </a:rPr>
                  <a:t>      	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QCout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5D676-0727-4145-A7F6-108C94A1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676" y="3428697"/>
                <a:ext cx="4680857" cy="3081036"/>
              </a:xfrm>
              <a:prstGeom prst="rect">
                <a:avLst/>
              </a:prstGeom>
              <a:blipFill>
                <a:blip r:embed="rId5"/>
                <a:stretch>
                  <a:fillRect l="-1084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7CDC2B-47A8-BA4B-BA0F-C65479580817}"/>
              </a:ext>
            </a:extLst>
          </p:cNvPr>
          <p:cNvCxnSpPr/>
          <p:nvPr/>
        </p:nvCxnSpPr>
        <p:spPr>
          <a:xfrm>
            <a:off x="7511143" y="2373689"/>
            <a:ext cx="1698171" cy="9470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DFBDE-7EFE-3547-865B-61A1AE3716D5}"/>
              </a:ext>
            </a:extLst>
          </p:cNvPr>
          <p:cNvCxnSpPr>
            <a:cxnSpLocks/>
          </p:cNvCxnSpPr>
          <p:nvPr/>
        </p:nvCxnSpPr>
        <p:spPr>
          <a:xfrm flipV="1">
            <a:off x="7440867" y="2386253"/>
            <a:ext cx="1394845" cy="107580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5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B216AE-F4BD-AC40-BF8D-0B187813BF36}"/>
                  </a:ext>
                </a:extLst>
              </p:cNvPr>
              <p:cNvSpPr txBox="1"/>
              <p:nvPr/>
            </p:nvSpPr>
            <p:spPr>
              <a:xfrm>
                <a:off x="-1522927" y="173802"/>
                <a:ext cx="6098146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B216AE-F4BD-AC40-BF8D-0B187813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2927" y="173802"/>
                <a:ext cx="6098146" cy="618311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12B9DE-E15B-004D-90A8-02550D4B7D81}"/>
                  </a:ext>
                </a:extLst>
              </p:cNvPr>
              <p:cNvSpPr txBox="1"/>
              <p:nvPr/>
            </p:nvSpPr>
            <p:spPr>
              <a:xfrm>
                <a:off x="0" y="792113"/>
                <a:ext cx="469468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Assume constant: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b="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hard to model, </a:t>
                </a:r>
                <a:r>
                  <a:rPr lang="en-KR"/>
                  <a:t>Estimate C</a:t>
                </a:r>
                <a:r>
                  <a:rPr lang="en-KR" baseline="-25000"/>
                  <a:t>out</a:t>
                </a:r>
                <a:r>
                  <a:rPr lang="en-KR"/>
                  <a:t> = 425 ppm 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highlight>
                      <a:srgbClr val="FFFF00"/>
                    </a:highlight>
                  </a:rPr>
                  <a:t>S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highlight>
                      <a:srgbClr val="FFFF00"/>
                    </a:highlight>
                  </a:rPr>
                  <a:t>Q: calculated from decay period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12B9DE-E15B-004D-90A8-02550D4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2113"/>
                <a:ext cx="4694683" cy="1477328"/>
              </a:xfrm>
              <a:prstGeom prst="rect">
                <a:avLst/>
              </a:prstGeom>
              <a:blipFill>
                <a:blip r:embed="rId3"/>
                <a:stretch>
                  <a:fillRect l="-1081" t="-1709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6926486E-94BA-CA43-85F9-023D46E4C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44"/>
          <a:stretch/>
        </p:blipFill>
        <p:spPr>
          <a:xfrm>
            <a:off x="-1" y="2002391"/>
            <a:ext cx="3347697" cy="2597656"/>
          </a:xfrm>
          <a:prstGeom prst="rect">
            <a:avLst/>
          </a:prstGeom>
        </p:spPr>
      </p:pic>
      <p:pic>
        <p:nvPicPr>
          <p:cNvPr id="17" name="Picture 1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86B33D5-DA19-E048-8896-505D8D2CE2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0"/>
          <a:stretch/>
        </p:blipFill>
        <p:spPr>
          <a:xfrm>
            <a:off x="0" y="4600047"/>
            <a:ext cx="3347697" cy="2257953"/>
          </a:xfrm>
          <a:prstGeom prst="rect">
            <a:avLst/>
          </a:prstGeom>
        </p:spPr>
      </p:pic>
      <p:pic>
        <p:nvPicPr>
          <p:cNvPr id="19" name="Picture 18" descr="A graph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8282E029-2BCE-DC4D-B0C9-72D8D0D90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025" y="0"/>
            <a:ext cx="7650975" cy="30074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BF0CE2-59BD-C643-A116-E50772119856}"/>
              </a:ext>
            </a:extLst>
          </p:cNvPr>
          <p:cNvSpPr/>
          <p:nvPr/>
        </p:nvSpPr>
        <p:spPr>
          <a:xfrm>
            <a:off x="11277600" y="10465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15A3C-0387-E94F-AEC9-052F9FD5F771}"/>
              </a:ext>
            </a:extLst>
          </p:cNvPr>
          <p:cNvSpPr txBox="1"/>
          <p:nvPr/>
        </p:nvSpPr>
        <p:spPr>
          <a:xfrm>
            <a:off x="4694683" y="3007182"/>
            <a:ext cx="397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</a:rPr>
              <a:t>2. Change data time used for function fit</a:t>
            </a:r>
          </a:p>
        </p:txBody>
      </p:sp>
    </p:spTree>
    <p:extLst>
      <p:ext uri="{BB962C8B-B14F-4D97-AF65-F5344CB8AC3E}">
        <p14:creationId xmlns:p14="http://schemas.microsoft.com/office/powerpoint/2010/main" val="186426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392E26-158D-8042-916A-912676275482}"/>
              </a:ext>
            </a:extLst>
          </p:cNvPr>
          <p:cNvSpPr txBox="1"/>
          <p:nvPr/>
        </p:nvSpPr>
        <p:spPr>
          <a:xfrm>
            <a:off x="0" y="0"/>
            <a:ext cx="5410153" cy="707886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Purpose: </a:t>
            </a:r>
            <a:r>
              <a:rPr lang="en-US" sz="2000" dirty="0">
                <a:latin typeface="Calibri" panose="020F0502020204030204" pitchFamily="34" charset="0"/>
              </a:rPr>
              <a:t>first trial with decay/ derive equation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Experiment: </a:t>
            </a:r>
            <a:r>
              <a:rPr lang="en-US" sz="2000" dirty="0">
                <a:effectLst/>
                <a:latin typeface="Calibri" panose="020F0502020204030204" pitchFamily="34" charset="0"/>
              </a:rPr>
              <a:t>8-hour night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80B4E-F571-C74C-A6AB-60191B371AFD}"/>
              </a:ext>
            </a:extLst>
          </p:cNvPr>
          <p:cNvSpPr txBox="1"/>
          <p:nvPr/>
        </p:nvSpPr>
        <p:spPr>
          <a:xfrm>
            <a:off x="0" y="843148"/>
            <a:ext cx="613648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Data of decay</a:t>
            </a:r>
            <a:r>
              <a:rPr lang="en-US" sz="2000" dirty="0">
                <a:effectLst/>
                <a:latin typeface="Calibri" panose="020F0502020204030204" pitchFamily="34" charset="0"/>
              </a:rPr>
              <a:t>: </a:t>
            </a: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Observations: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</a:rPr>
              <a:t>Initial at 1023ppm, ending at 992ppm after 25 min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</a:rPr>
              <a:t>Over night data also collected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</a:rPr>
              <a:t>Tested by </a:t>
            </a:r>
            <a:r>
              <a:rPr lang="en-US" sz="1600" dirty="0" err="1">
                <a:latin typeface="Calibri" panose="020F0502020204030204" pitchFamily="34" charset="0"/>
              </a:rPr>
              <a:t>temtop</a:t>
            </a:r>
            <a:r>
              <a:rPr lang="en-US" sz="1600" dirty="0">
                <a:latin typeface="Calibri" panose="020F0502020204030204" pitchFamily="34" charset="0"/>
              </a:rPr>
              <a:t> 6, on 6/4-6/5</a:t>
            </a:r>
            <a:endParaRPr lang="en-US" sz="1600" dirty="0">
              <a:effectLst/>
            </a:endParaRPr>
          </a:p>
          <a:p>
            <a:pPr marL="342900" indent="-342900">
              <a:buFontTx/>
              <a:buChar char="-"/>
            </a:pPr>
            <a:endParaRPr lang="en-US" sz="1600" dirty="0">
              <a:effectLst/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</a:rPr>
              <a:t>Q= 40346.19 m^3/min</a:t>
            </a:r>
          </a:p>
          <a:p>
            <a:pPr marL="800100" lvl="1" indent="-34290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</a:rPr>
              <a:t>V=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84.727 m^3, slop=-V/Q=-0.0021c</a:t>
            </a:r>
            <a:endParaRPr lang="en-US" sz="20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21512-CB45-6049-ABE9-F6C6ED93BF43}"/>
              </a:ext>
            </a:extLst>
          </p:cNvPr>
          <p:cNvSpPr txBox="1"/>
          <p:nvPr/>
        </p:nvSpPr>
        <p:spPr>
          <a:xfrm>
            <a:off x="-61026" y="6218108"/>
            <a:ext cx="339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</a:t>
            </a:r>
            <a:r>
              <a:rPr lang="en-US" altLang="zh-CN" dirty="0">
                <a:latin typeface="Calibri" panose="020F0502020204030204" pitchFamily="34" charset="0"/>
              </a:rPr>
              <a:t>6/5</a:t>
            </a:r>
            <a:r>
              <a:rPr lang="en-US" sz="1800" dirty="0">
                <a:effectLst/>
                <a:latin typeface="Calibri" panose="020F0502020204030204" pitchFamily="34" charset="0"/>
              </a:rPr>
              <a:t>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IAQ24-&gt;#2. Jun5_decay_CX</a:t>
            </a:r>
            <a:endParaRPr lang="en-US" b="1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025B3-E4C5-744A-A72D-D1A6795223D5}"/>
              </a:ext>
            </a:extLst>
          </p:cNvPr>
          <p:cNvSpPr txBox="1"/>
          <p:nvPr/>
        </p:nvSpPr>
        <p:spPr>
          <a:xfrm>
            <a:off x="5410153" y="0"/>
            <a:ext cx="677685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Next: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</a:rPr>
              <a:t>Mathematica graph function fit S</a:t>
            </a:r>
          </a:p>
          <a:p>
            <a:pPr marL="285750" indent="-285750">
              <a:buFontTx/>
              <a:buChar char="-"/>
            </a:pPr>
            <a:r>
              <a:rPr lang="en-US" sz="1800" strike="sngStrike" dirty="0">
                <a:latin typeface="Calibri" panose="020F0502020204030204" pitchFamily="34" charset="0"/>
              </a:rPr>
              <a:t>Check Q value 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should be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ln(C-</a:t>
            </a: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Cout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)=x, t=y</a:t>
            </a:r>
          </a:p>
          <a:p>
            <a:pPr marL="742950" lvl="1" indent="-285750">
              <a:buFontTx/>
              <a:buChar char="-"/>
            </a:pPr>
            <a:r>
              <a:rPr lang="en-US" strike="sngStrike" dirty="0">
                <a:latin typeface="Calibri" panose="020F0502020204030204" pitchFamily="34" charset="0"/>
              </a:rPr>
              <a:t>Compare with </a:t>
            </a:r>
            <a:r>
              <a:rPr lang="en-US" strike="sngStrike" dirty="0" err="1">
                <a:latin typeface="Calibri" panose="020F0502020204030204" pitchFamily="34" charset="0"/>
              </a:rPr>
              <a:t>esa’s</a:t>
            </a:r>
            <a:r>
              <a:rPr lang="en-US" strike="sngStrike" dirty="0">
                <a:latin typeface="Calibri" panose="020F0502020204030204" pitchFamily="34" charset="0"/>
              </a:rPr>
              <a:t> Q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effectLst/>
                <a:highlight>
                  <a:srgbClr val="FF00FF"/>
                </a:highlight>
                <a:latin typeface="Calibri" panose="020F0502020204030204" pitchFamily="34" charset="0"/>
              </a:rPr>
              <a:t>Difference between theorical data?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</a:rPr>
              <a:t>Fit with a shorter time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effectLst/>
                <a:highlight>
                  <a:srgbClr val="FF00FF"/>
                </a:highlight>
                <a:latin typeface="Calibri" panose="020F0502020204030204" pitchFamily="34" charset="0"/>
              </a:rPr>
              <a:t>When can you publish paper (Q without blower door test)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</a:rPr>
              <a:t>Calculate ACH</a:t>
            </a:r>
          </a:p>
          <a:p>
            <a:pPr marL="285750" indent="-285750">
              <a:buFontTx/>
              <a:buChar char="-"/>
            </a:pPr>
            <a:r>
              <a:rPr lang="en-US" sz="1800" strike="sngStrike" dirty="0">
                <a:latin typeface="Calibri" panose="020F0502020204030204" pitchFamily="34" charset="0"/>
              </a:rPr>
              <a:t>Research model why </a:t>
            </a:r>
            <a:endParaRPr lang="en-US" strike="sngStrike" dirty="0">
              <a:latin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Calculation: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Decay rate-&gt; Q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Function fit -&gt; S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 Q and S to see if </a:t>
            </a:r>
            <a:r>
              <a:rPr lang="en-US" dirty="0" err="1">
                <a:solidFill>
                  <a:srgbClr val="FF0000"/>
                </a:solidFill>
              </a:rPr>
              <a:t>Cmax</a:t>
            </a:r>
            <a:r>
              <a:rPr lang="en-US" dirty="0">
                <a:solidFill>
                  <a:srgbClr val="FF0000"/>
                </a:solidFill>
              </a:rPr>
              <a:t> is the same using 8h data and 3h data</a:t>
            </a:r>
            <a:endParaRPr lang="en-US" sz="1800" strike="sngStrike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trike="sngStrike" dirty="0">
                <a:effectLst/>
                <a:latin typeface="Calibri" panose="020F0502020204030204" pitchFamily="34" charset="0"/>
              </a:rPr>
              <a:t>Read 7 paper </a:t>
            </a:r>
          </a:p>
          <a:p>
            <a:pPr marL="285750" indent="-285750">
              <a:buFontTx/>
              <a:buChar char="-"/>
            </a:pPr>
            <a:r>
              <a:rPr lang="en-US" strike="sngStrike" dirty="0">
                <a:latin typeface="Calibri" panose="020F0502020204030204" pitchFamily="34" charset="0"/>
              </a:rPr>
              <a:t>Hallway plot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</a:rPr>
              <a:t>How to import data from excel to </a:t>
            </a:r>
            <a:r>
              <a:rPr lang="en-US" dirty="0" err="1">
                <a:latin typeface="Calibri" panose="020F0502020204030204" pitchFamily="34" charset="0"/>
              </a:rPr>
              <a:t>mathematica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b="1" dirty="0">
              <a:latin typeface="Calibri" panose="020F0502020204030204" pitchFamily="34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endParaRPr lang="en-US" sz="1600" strike="sngStrike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EBB3D78-4DE1-E74C-A9CE-B29043F95E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192969"/>
              </p:ext>
            </p:extLst>
          </p:nvPr>
        </p:nvGraphicFramePr>
        <p:xfrm>
          <a:off x="0" y="1141703"/>
          <a:ext cx="4587732" cy="2745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298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90513-8871-8948-8281-B9BD1C00DAAD}"/>
              </a:ext>
            </a:extLst>
          </p:cNvPr>
          <p:cNvSpPr txBox="1"/>
          <p:nvPr/>
        </p:nvSpPr>
        <p:spPr>
          <a:xfrm>
            <a:off x="-61026" y="6218108"/>
            <a:ext cx="5312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</a:t>
            </a:r>
            <a:r>
              <a:rPr lang="en-US" altLang="zh-CN" dirty="0">
                <a:latin typeface="Calibri" panose="020F0502020204030204" pitchFamily="34" charset="0"/>
              </a:rPr>
              <a:t>6/6</a:t>
            </a:r>
            <a:r>
              <a:rPr lang="en-US" sz="1800" dirty="0">
                <a:effectLst/>
                <a:latin typeface="Calibri" panose="020F0502020204030204" pitchFamily="34" charset="0"/>
              </a:rPr>
              <a:t>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IAQ24-&gt;#2. Jun5_decay_CX</a:t>
            </a:r>
            <a:r>
              <a:rPr lang="en-US" sz="1800" dirty="0">
                <a:effectLst/>
                <a:latin typeface="Calibri" panose="020F0502020204030204" pitchFamily="34" charset="0"/>
              </a:rPr>
              <a:t>and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#2. Jun4_8h_CX</a:t>
            </a:r>
            <a:endParaRPr lang="en-US" b="1" dirty="0">
              <a:effectLst/>
            </a:endParaRP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A5FCBC1-6457-734A-8A77-00BAAEE4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108"/>
            <a:ext cx="5588000" cy="482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42FF7-F7A2-9D47-B0D8-9F96A2A9ECE0}"/>
              </a:ext>
            </a:extLst>
          </p:cNvPr>
          <p:cNvSpPr txBox="1"/>
          <p:nvPr/>
        </p:nvSpPr>
        <p:spPr>
          <a:xfrm>
            <a:off x="0" y="0"/>
            <a:ext cx="5587998" cy="707886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Purpose: </a:t>
            </a:r>
            <a:r>
              <a:rPr lang="en-US" sz="2000" dirty="0">
                <a:latin typeface="Calibri" panose="020F0502020204030204" pitchFamily="34" charset="0"/>
              </a:rPr>
              <a:t>second trial with decay/ derive equation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Experiment: </a:t>
            </a:r>
            <a:r>
              <a:rPr lang="en-US" sz="2000" dirty="0">
                <a:effectLst/>
                <a:latin typeface="Calibri" panose="020F0502020204030204" pitchFamily="34" charset="0"/>
              </a:rPr>
              <a:t>8-hour night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734F9-9FCB-FA44-84FD-B6CE2B7851EB}"/>
              </a:ext>
            </a:extLst>
          </p:cNvPr>
          <p:cNvSpPr txBox="1"/>
          <p:nvPr/>
        </p:nvSpPr>
        <p:spPr>
          <a:xfrm>
            <a:off x="0" y="745777"/>
            <a:ext cx="6136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Data of decay and Observation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Tested by </a:t>
            </a:r>
            <a:r>
              <a:rPr lang="en-US" sz="2000" dirty="0" err="1">
                <a:latin typeface="Calibri" panose="020F0502020204030204" pitchFamily="34" charset="0"/>
              </a:rPr>
              <a:t>temtop</a:t>
            </a:r>
            <a:r>
              <a:rPr lang="en-US" sz="2000" dirty="0">
                <a:latin typeface="Calibri" panose="020F0502020204030204" pitchFamily="34" charset="0"/>
              </a:rPr>
              <a:t> 6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  <a:endParaRPr lang="en-US" sz="2000" dirty="0">
              <a:effectLst/>
            </a:endParaRPr>
          </a:p>
          <a:p>
            <a:endParaRPr lang="en-US" sz="2000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6BC5F-8FDB-9943-9254-71AC48BB056F}"/>
              </a:ext>
            </a:extLst>
          </p:cNvPr>
          <p:cNvSpPr txBox="1"/>
          <p:nvPr/>
        </p:nvSpPr>
        <p:spPr>
          <a:xfrm>
            <a:off x="5587999" y="0"/>
            <a:ext cx="659900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Next: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</a:rPr>
              <a:t>Mathematica graph function fit 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effectLst/>
                <a:highlight>
                  <a:srgbClr val="FF00FF"/>
                </a:highlight>
                <a:latin typeface="Calibri" panose="020F0502020204030204" pitchFamily="34" charset="0"/>
              </a:rPr>
              <a:t>Difference between theorical data?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</a:rPr>
              <a:t>Fit with a shorter time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effectLst/>
                <a:highlight>
                  <a:srgbClr val="FF00FF"/>
                </a:highlight>
                <a:latin typeface="Calibri" panose="020F0502020204030204" pitchFamily="34" charset="0"/>
              </a:rPr>
              <a:t>When can you publish paper (Q without blower door test)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</a:rPr>
              <a:t>Calculate ACH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</a:rPr>
              <a:t>Are S/metabolism for me and You </a:t>
            </a:r>
            <a:r>
              <a:rPr lang="en-US" dirty="0" err="1">
                <a:latin typeface="Calibri" panose="020F0502020204030204" pitchFamily="34" charset="0"/>
              </a:rPr>
              <a:t>jung</a:t>
            </a:r>
            <a:r>
              <a:rPr lang="en-US" dirty="0">
                <a:latin typeface="Calibri" panose="020F0502020204030204" pitchFamily="34" charset="0"/>
              </a:rPr>
              <a:t> different? How much? </a:t>
            </a:r>
          </a:p>
          <a:p>
            <a:pPr marL="285750" indent="-285750">
              <a:buFontTx/>
              <a:buChar char="-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b="1" dirty="0">
              <a:latin typeface="Calibri" panose="020F0502020204030204" pitchFamily="34" charset="0"/>
            </a:endParaRPr>
          </a:p>
          <a:p>
            <a:pPr marL="457200" marR="0" indent="-228600" algn="l">
              <a:spcBef>
                <a:spcPts val="0"/>
              </a:spcBef>
              <a:spcAft>
                <a:spcPts val="0"/>
              </a:spcAft>
            </a:pPr>
            <a:endParaRPr lang="en-US" sz="1600" strike="sngStrike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E37121E-961E-7143-8A50-2454C5BA0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5123" y="2698299"/>
            <a:ext cx="3907551" cy="416614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2CA6D6-32AE-0B46-9C61-5AD4CF2B2D84}"/>
              </a:ext>
            </a:extLst>
          </p:cNvPr>
          <p:cNvSpPr txBox="1"/>
          <p:nvPr/>
        </p:nvSpPr>
        <p:spPr>
          <a:xfrm>
            <a:off x="10271549" y="3059668"/>
            <a:ext cx="191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</a:t>
            </a:r>
            <a:r>
              <a:rPr lang="en-US" dirty="0" err="1"/>
              <a:t>jung’s</a:t>
            </a:r>
            <a:r>
              <a:rPr lang="en-US" dirty="0"/>
              <a:t> calculated = 0.24 (senior presentation)</a:t>
            </a:r>
          </a:p>
        </p:txBody>
      </p:sp>
    </p:spTree>
    <p:extLst>
      <p:ext uri="{BB962C8B-B14F-4D97-AF65-F5344CB8AC3E}">
        <p14:creationId xmlns:p14="http://schemas.microsoft.com/office/powerpoint/2010/main" val="425261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90513-8871-8948-8281-B9BD1C00DAAD}"/>
              </a:ext>
            </a:extLst>
          </p:cNvPr>
          <p:cNvSpPr txBox="1"/>
          <p:nvPr/>
        </p:nvSpPr>
        <p:spPr>
          <a:xfrm>
            <a:off x="-61026" y="6218108"/>
            <a:ext cx="536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</a:t>
            </a:r>
            <a:r>
              <a:rPr lang="en-US" altLang="zh-CN" dirty="0">
                <a:latin typeface="Calibri" panose="020F0502020204030204" pitchFamily="34" charset="0"/>
              </a:rPr>
              <a:t>6/6</a:t>
            </a:r>
            <a:r>
              <a:rPr lang="en-US" sz="1800" dirty="0">
                <a:effectLst/>
                <a:latin typeface="Calibri" panose="020F0502020204030204" pitchFamily="34" charset="0"/>
              </a:rPr>
              <a:t>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IAQ24-&gt;#4. Jun6_decay_CX </a:t>
            </a:r>
            <a:r>
              <a:rPr lang="en-US" sz="1800" dirty="0">
                <a:effectLst/>
                <a:latin typeface="Calibri" panose="020F0502020204030204" pitchFamily="34" charset="0"/>
              </a:rPr>
              <a:t>and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#4. Jun5_8h_CX</a:t>
            </a:r>
            <a:endParaRPr lang="en-US" b="1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42FF7-F7A2-9D47-B0D8-9F96A2A9ECE0}"/>
              </a:ext>
            </a:extLst>
          </p:cNvPr>
          <p:cNvSpPr txBox="1"/>
          <p:nvPr/>
        </p:nvSpPr>
        <p:spPr>
          <a:xfrm>
            <a:off x="0" y="0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Purpose: </a:t>
            </a:r>
            <a:r>
              <a:rPr lang="en-US" sz="2000" dirty="0">
                <a:latin typeface="Calibri" panose="020F0502020204030204" pitchFamily="34" charset="0"/>
              </a:rPr>
              <a:t>second trial with </a:t>
            </a:r>
            <a:r>
              <a:rPr lang="en-US" sz="2000" dirty="0" err="1">
                <a:latin typeface="Calibri" panose="020F0502020204030204" pitchFamily="34" charset="0"/>
              </a:rPr>
              <a:t>dacay</a:t>
            </a:r>
            <a:r>
              <a:rPr lang="en-US" sz="2000" dirty="0">
                <a:latin typeface="Calibri" panose="020F0502020204030204" pitchFamily="34" charset="0"/>
              </a:rPr>
              <a:t>/ derive equation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Experiment: </a:t>
            </a:r>
            <a:r>
              <a:rPr lang="en-US" sz="2000" dirty="0">
                <a:effectLst/>
                <a:latin typeface="Calibri" panose="020F0502020204030204" pitchFamily="34" charset="0"/>
              </a:rPr>
              <a:t>8-hour night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734F9-9FCB-FA44-84FD-B6CE2B7851EB}"/>
              </a:ext>
            </a:extLst>
          </p:cNvPr>
          <p:cNvSpPr txBox="1"/>
          <p:nvPr/>
        </p:nvSpPr>
        <p:spPr>
          <a:xfrm>
            <a:off x="0" y="597251"/>
            <a:ext cx="6136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Data of decay and Observation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Tested by </a:t>
            </a:r>
            <a:r>
              <a:rPr lang="en-US" sz="2000" dirty="0" err="1">
                <a:latin typeface="Calibri" panose="020F0502020204030204" pitchFamily="34" charset="0"/>
              </a:rPr>
              <a:t>temtop</a:t>
            </a:r>
            <a:r>
              <a:rPr lang="en-US" sz="2000" dirty="0">
                <a:latin typeface="Calibri" panose="020F0502020204030204" pitchFamily="34" charset="0"/>
              </a:rPr>
              <a:t> 6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  <a:endParaRPr lang="en-US" sz="2000" dirty="0">
              <a:effectLst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BC59F606-45F6-D345-8660-77F131E2C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1667" y="2698343"/>
            <a:ext cx="3968158" cy="4166095"/>
          </a:xfr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609371FA-0881-324C-83BC-BB74FF0BB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0" y="1243582"/>
            <a:ext cx="4633972" cy="49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1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B497BB6E-3D69-AB48-9C38-CF85B9CD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4444"/>
            <a:ext cx="4300538" cy="50936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78F58-74C3-F14D-AFDD-567257187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6800"/>
            <a:ext cx="5791200" cy="579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D56866-690F-3B45-AE12-F0ECF9F87292}"/>
              </a:ext>
            </a:extLst>
          </p:cNvPr>
          <p:cNvSpPr txBox="1"/>
          <p:nvPr/>
        </p:nvSpPr>
        <p:spPr>
          <a:xfrm>
            <a:off x="-61026" y="6218108"/>
            <a:ext cx="538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</a:t>
            </a:r>
            <a:r>
              <a:rPr lang="en-US" altLang="zh-CN" dirty="0">
                <a:latin typeface="Calibri" panose="020F0502020204030204" pitchFamily="34" charset="0"/>
              </a:rPr>
              <a:t>6/6</a:t>
            </a:r>
            <a:r>
              <a:rPr lang="en-US" sz="1800" dirty="0">
                <a:effectLst/>
                <a:latin typeface="Calibri" panose="020F0502020204030204" pitchFamily="34" charset="0"/>
              </a:rPr>
              <a:t>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 IAQ24-&gt; #5. Jun6_decay_EC </a:t>
            </a:r>
            <a:r>
              <a:rPr lang="en-US" sz="1800" dirty="0">
                <a:effectLst/>
                <a:latin typeface="Calibri" panose="020F0502020204030204" pitchFamily="34" charset="0"/>
              </a:rPr>
              <a:t>and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#5. Jun6_6h_EC</a:t>
            </a:r>
            <a:endParaRPr lang="en-US" b="1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E358D-D2D5-0D4B-8526-3822E6D314ED}"/>
              </a:ext>
            </a:extLst>
          </p:cNvPr>
          <p:cNvSpPr txBox="1"/>
          <p:nvPr/>
        </p:nvSpPr>
        <p:spPr>
          <a:xfrm>
            <a:off x="0" y="0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Purpose: </a:t>
            </a:r>
            <a:r>
              <a:rPr lang="en-US" sz="2000" dirty="0">
                <a:latin typeface="Calibri" panose="020F0502020204030204" pitchFamily="34" charset="0"/>
              </a:rPr>
              <a:t>third trial with decay ESA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</a:rPr>
              <a:t>Experiment: </a:t>
            </a:r>
            <a:r>
              <a:rPr lang="en-US" sz="2000" dirty="0">
                <a:effectLst/>
                <a:latin typeface="Calibri" panose="020F0502020204030204" pitchFamily="34" charset="0"/>
              </a:rPr>
              <a:t>8-hour night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64F5C-4117-BF46-8E48-AD1F0C0B537E}"/>
              </a:ext>
            </a:extLst>
          </p:cNvPr>
          <p:cNvSpPr txBox="1"/>
          <p:nvPr/>
        </p:nvSpPr>
        <p:spPr>
          <a:xfrm>
            <a:off x="-1" y="597251"/>
            <a:ext cx="74009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</a:rPr>
              <a:t>Data of decay and Observation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</a:rPr>
              <a:t>Tested by </a:t>
            </a:r>
            <a:r>
              <a:rPr lang="en-US" sz="2000" dirty="0" err="1">
                <a:latin typeface="Calibri" panose="020F0502020204030204" pitchFamily="34" charset="0"/>
              </a:rPr>
              <a:t>temtop</a:t>
            </a:r>
            <a:r>
              <a:rPr lang="en-US" sz="2000" dirty="0">
                <a:latin typeface="Calibri" panose="020F0502020204030204" pitchFamily="34" charset="0"/>
              </a:rPr>
              <a:t> 7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  <a:endParaRPr lang="en-US" sz="2000" dirty="0">
              <a:effectLst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effectLst/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0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E1F251-CB50-E64C-8C2C-FFB6E6D3F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510117"/>
              </p:ext>
            </p:extLst>
          </p:nvPr>
        </p:nvGraphicFramePr>
        <p:xfrm>
          <a:off x="1" y="487753"/>
          <a:ext cx="920114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73">
                  <a:extLst>
                    <a:ext uri="{9D8B030D-6E8A-4147-A177-3AD203B41FA5}">
                      <a16:colId xmlns:a16="http://schemas.microsoft.com/office/drawing/2014/main" val="3117300827"/>
                    </a:ext>
                  </a:extLst>
                </a:gridCol>
                <a:gridCol w="2783226">
                  <a:extLst>
                    <a:ext uri="{9D8B030D-6E8A-4147-A177-3AD203B41FA5}">
                      <a16:colId xmlns:a16="http://schemas.microsoft.com/office/drawing/2014/main" val="969563121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321741415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186551444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82832422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(m^3/min) calculated from decay (not rounding)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from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Tested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Tested device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809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Cathy Xiao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6/4-6/5 decay (IAQ24)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Mathias 214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52.194244 m3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temtop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 6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dirty="0">
                        <a:effectLst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66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Cathy Xiao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6/5-6/6 decay (IAQ24)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Mathias 214 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52.194244 m3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temtop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 6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41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Esa</a:t>
                      </a:r>
                      <a:r>
                        <a:rPr lang="en-US" dirty="0"/>
                        <a:t>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6/5-6/6 decay (IAQ24)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Mathias 246 (49.043m3)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temtop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 7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030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You Jung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Senior presentation calculated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91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You Jung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Senior presentation from 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39555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3A7DDD-C8A3-7E42-98D8-972A1E953B07}"/>
              </a:ext>
            </a:extLst>
          </p:cNvPr>
          <p:cNvSpPr txBox="1"/>
          <p:nvPr/>
        </p:nvSpPr>
        <p:spPr>
          <a:xfrm>
            <a:off x="0" y="0"/>
            <a:ext cx="6100762" cy="36933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Purpose: </a:t>
            </a:r>
            <a:r>
              <a:rPr lang="en-US" sz="1800" dirty="0">
                <a:latin typeface="Calibri" panose="020F0502020204030204" pitchFamily="34" charset="0"/>
              </a:rPr>
              <a:t>Q value comparing 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CB52AC-B787-7B47-B6BF-56497C6CA8D1}"/>
                  </a:ext>
                </a:extLst>
              </p:cNvPr>
              <p:cNvSpPr txBox="1"/>
              <p:nvPr/>
            </p:nvSpPr>
            <p:spPr>
              <a:xfrm>
                <a:off x="9353980" y="1172816"/>
                <a:ext cx="2838020" cy="3410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comparing </a:t>
                </a:r>
                <a:r>
                  <a:rPr lang="en-US" dirty="0" err="1"/>
                  <a:t>wih</a:t>
                </a:r>
                <a:r>
                  <a:rPr lang="en-US" dirty="0"/>
                  <a:t> you </a:t>
                </a:r>
                <a:r>
                  <a:rPr lang="en-US" dirty="0" err="1"/>
                  <a:t>jung</a:t>
                </a:r>
                <a:r>
                  <a:rPr lang="en-US" dirty="0"/>
                  <a:t>: 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You </a:t>
                </a:r>
                <a:r>
                  <a:rPr lang="en-US" dirty="0" err="1"/>
                  <a:t>jung</a:t>
                </a:r>
                <a:r>
                  <a:rPr lang="en-US" dirty="0"/>
                  <a:t> 1 unknown room or people</a:t>
                </a:r>
              </a:p>
              <a:p>
                <a:pPr marL="342900" indent="-342900">
                  <a:buAutoNum type="arabicPeriod"/>
                </a:pPr>
                <a:r>
                  <a:rPr lang="en-KR"/>
                  <a:t>Standard </a:t>
                </a:r>
                <a:r>
                  <a:rPr lang="en-KR" dirty="0"/>
                  <a:t>Q from ASHARE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×48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=0.28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0.35ACH seems too big for </a:t>
                </a:r>
                <a:r>
                  <a:rPr lang="en-US" dirty="0" err="1"/>
                  <a:t>mathias</a:t>
                </a:r>
                <a:r>
                  <a:rPr lang="en-US" dirty="0"/>
                  <a:t> dorm rooms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CB52AC-B787-7B47-B6BF-56497C6CA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980" y="1172816"/>
                <a:ext cx="2838020" cy="3410934"/>
              </a:xfrm>
              <a:prstGeom prst="rect">
                <a:avLst/>
              </a:prstGeom>
              <a:blipFill>
                <a:blip r:embed="rId2"/>
                <a:stretch>
                  <a:fillRect l="-1778" t="-743" b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4217EEB-4153-B143-AA9F-9C729F5249C6}"/>
              </a:ext>
            </a:extLst>
          </p:cNvPr>
          <p:cNvSpPr txBox="1"/>
          <p:nvPr/>
        </p:nvSpPr>
        <p:spPr>
          <a:xfrm>
            <a:off x="-61026" y="6218108"/>
            <a:ext cx="221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Date: </a:t>
            </a:r>
            <a:r>
              <a:rPr lang="en-US" altLang="zh-CN" dirty="0">
                <a:latin typeface="Calibri" panose="020F0502020204030204" pitchFamily="34" charset="0"/>
              </a:rPr>
              <a:t>6/7</a:t>
            </a:r>
            <a:r>
              <a:rPr lang="en-US" sz="1800" dirty="0">
                <a:effectLst/>
                <a:latin typeface="Calibri" panose="020F0502020204030204" pitchFamily="34" charset="0"/>
              </a:rPr>
              <a:t>/202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4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Data: previous slides 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006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{154F2778-90AE-E446-B114-F5FAF9D073F3}tf10001067</Template>
  <TotalTime>7851</TotalTime>
  <Words>1919</Words>
  <Application>Microsoft Macintosh PowerPoint</Application>
  <PresentationFormat>Widescreen</PresentationFormat>
  <Paragraphs>347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-webkit-standard</vt:lpstr>
      <vt:lpstr>Google Sans</vt:lpstr>
      <vt:lpstr>Manrope</vt:lpstr>
      <vt:lpstr>Arial</vt:lpstr>
      <vt:lpstr>Arial</vt:lpstr>
      <vt:lpstr>Calibri</vt:lpstr>
      <vt:lpstr>Calibri Light</vt:lpstr>
      <vt:lpstr>Cambria</vt:lpstr>
      <vt:lpstr>Cambria Math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#8 and #10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Xiao</dc:creator>
  <cp:lastModifiedBy>Shawn Xiao</cp:lastModifiedBy>
  <cp:revision>45</cp:revision>
  <dcterms:created xsi:type="dcterms:W3CDTF">2024-06-04T17:46:17Z</dcterms:created>
  <dcterms:modified xsi:type="dcterms:W3CDTF">2024-06-17T16:23:58Z</dcterms:modified>
</cp:coreProperties>
</file>