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2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165410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297124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3315463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smtClean="0"/>
              <a:t>编辑母版文本样式</a:t>
            </a:r>
          </a:p>
        </p:txBody>
      </p:sp>
      <p:sp>
        <p:nvSpPr>
          <p:cNvPr id="2" name="Date Placeholder 1"/>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3017250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2905009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294452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171652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351464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214653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225348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55896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204580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B4ED1F1-DC10-4D6E-9C42-9E5289D188B6}" type="datetimeFigureOut">
              <a:rPr lang="zh-CN" altLang="en-US" smtClean="0"/>
              <a:t>2020/2/17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227039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885810" y="6041362"/>
            <a:ext cx="976879" cy="365125"/>
          </a:xfrm>
        </p:spPr>
        <p:txBody>
          <a:bodyPr/>
          <a:lstStyle/>
          <a:p>
            <a:fld id="{DB4ED1F1-DC10-4D6E-9C42-9E5289D188B6}" type="datetimeFigureOut">
              <a:rPr lang="zh-CN" altLang="en-US" smtClean="0"/>
              <a:t>2020/2/17</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164263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B4ED1F1-DC10-4D6E-9C42-9E5289D188B6}" type="datetimeFigureOut">
              <a:rPr lang="zh-CN" altLang="en-US" smtClean="0"/>
              <a:t>2020/2/17</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36B6E79-C1D3-46F2-BCA7-A24CFC2EB395}" type="slidenum">
              <a:rPr lang="zh-CN" altLang="en-US" smtClean="0"/>
              <a:t>‹#›</a:t>
            </a:fld>
            <a:endParaRPr lang="zh-CN" altLang="en-US"/>
          </a:p>
        </p:txBody>
      </p:sp>
    </p:spTree>
    <p:extLst>
      <p:ext uri="{BB962C8B-B14F-4D97-AF65-F5344CB8AC3E}">
        <p14:creationId xmlns:p14="http://schemas.microsoft.com/office/powerpoint/2010/main" val="20551447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3-hardware</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3023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813" y="2156943"/>
            <a:ext cx="5687728" cy="4351338"/>
          </a:xfrm>
        </p:spPr>
        <p:txBody>
          <a:bodyPr/>
          <a:lstStyle/>
          <a:p>
            <a:r>
              <a:rPr lang="en-US" altLang="zh-CN" dirty="0" smtClean="0"/>
              <a:t>As the mouse moves the rubber ball rotates causing one or both rollers to rotate. Each roller is attached to a spindle on which there is a disc with holes arranged around the outer edge. A light beam and detector are arranged so that the intermittent transmission of the light through the holes in the disc is recorded as the disc rotates and the circuitry attached to the pair of detectors then sends the appropriate data to the </a:t>
            </a:r>
          </a:p>
          <a:p>
            <a:pPr marL="0" indent="0">
              <a:buNone/>
            </a:pPr>
            <a:r>
              <a:rPr lang="en-US" altLang="zh-CN" dirty="0"/>
              <a:t> </a:t>
            </a:r>
            <a:r>
              <a:rPr lang="en-US" altLang="zh-CN" dirty="0" smtClean="0"/>
              <a:t> computer to activate movement of </a:t>
            </a:r>
          </a:p>
          <a:p>
            <a:pPr marL="0" indent="0">
              <a:buNone/>
            </a:pPr>
            <a:r>
              <a:rPr lang="en-US" altLang="zh-CN" dirty="0"/>
              <a:t> </a:t>
            </a:r>
            <a:r>
              <a:rPr lang="en-US" altLang="zh-CN" dirty="0" smtClean="0"/>
              <a:t> the screen cursor. </a:t>
            </a:r>
            <a:endParaRPr lang="zh-CN" altLang="en-US" dirty="0"/>
          </a:p>
        </p:txBody>
      </p:sp>
      <p:pic>
        <p:nvPicPr>
          <p:cNvPr id="4" name="图片 3"/>
          <p:cNvPicPr>
            <a:picLocks noChangeAspect="1"/>
          </p:cNvPicPr>
          <p:nvPr/>
        </p:nvPicPr>
        <p:blipFill>
          <a:blip r:embed="rId2"/>
          <a:stretch>
            <a:fillRect/>
          </a:stretch>
        </p:blipFill>
        <p:spPr>
          <a:xfrm>
            <a:off x="6570143" y="2525716"/>
            <a:ext cx="4518159" cy="3749267"/>
          </a:xfrm>
          <a:prstGeom prst="rect">
            <a:avLst/>
          </a:prstGeom>
        </p:spPr>
      </p:pic>
    </p:spTree>
    <p:extLst>
      <p:ext uri="{BB962C8B-B14F-4D97-AF65-F5344CB8AC3E}">
        <p14:creationId xmlns:p14="http://schemas.microsoft.com/office/powerpoint/2010/main" val="179695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8829" y="-818148"/>
            <a:ext cx="10554574" cy="3636511"/>
          </a:xfrm>
        </p:spPr>
        <p:txBody>
          <a:bodyPr>
            <a:normAutofit/>
          </a:bodyPr>
          <a:lstStyle/>
          <a:p>
            <a:r>
              <a:rPr lang="en-US" altLang="zh-CN" sz="3600" dirty="0"/>
              <a:t>Screen display</a:t>
            </a:r>
            <a:endParaRPr lang="zh-CN" altLang="en-US" sz="3600" dirty="0"/>
          </a:p>
        </p:txBody>
      </p:sp>
      <p:sp>
        <p:nvSpPr>
          <p:cNvPr id="4" name="文本框 3"/>
          <p:cNvSpPr txBox="1"/>
          <p:nvPr/>
        </p:nvSpPr>
        <p:spPr>
          <a:xfrm>
            <a:off x="683393" y="2348564"/>
            <a:ext cx="10690738" cy="646331"/>
          </a:xfrm>
          <a:prstGeom prst="rect">
            <a:avLst/>
          </a:prstGeom>
          <a:noFill/>
        </p:spPr>
        <p:txBody>
          <a:bodyPr wrap="square" rtlCol="0">
            <a:spAutoFit/>
          </a:bodyPr>
          <a:lstStyle/>
          <a:p>
            <a:r>
              <a:rPr lang="en-US" altLang="zh-CN" dirty="0"/>
              <a:t>Liquid-crystal display (LCD): a screen back-lit by light-emitting diodes and with liquid crystal cells sandwiched between </a:t>
            </a:r>
            <a:r>
              <a:rPr lang="en-US" altLang="zh-CN" dirty="0" err="1"/>
              <a:t>polarisers</a:t>
            </a:r>
            <a:r>
              <a:rPr lang="en-US" altLang="zh-CN" dirty="0"/>
              <a:t> </a:t>
            </a:r>
            <a:endParaRPr lang="zh-CN" altLang="en-US" dirty="0"/>
          </a:p>
        </p:txBody>
      </p:sp>
      <p:pic>
        <p:nvPicPr>
          <p:cNvPr id="5" name="图片 4"/>
          <p:cNvPicPr>
            <a:picLocks noChangeAspect="1"/>
          </p:cNvPicPr>
          <p:nvPr/>
        </p:nvPicPr>
        <p:blipFill>
          <a:blip r:embed="rId2"/>
          <a:stretch>
            <a:fillRect/>
          </a:stretch>
        </p:blipFill>
        <p:spPr>
          <a:xfrm>
            <a:off x="6524790" y="2818363"/>
            <a:ext cx="4973905" cy="3599768"/>
          </a:xfrm>
          <a:prstGeom prst="rect">
            <a:avLst/>
          </a:prstGeom>
        </p:spPr>
      </p:pic>
      <p:sp>
        <p:nvSpPr>
          <p:cNvPr id="6" name="文本框 5"/>
          <p:cNvSpPr txBox="1"/>
          <p:nvPr/>
        </p:nvSpPr>
        <p:spPr>
          <a:xfrm>
            <a:off x="683393" y="3253339"/>
            <a:ext cx="5246291" cy="2585323"/>
          </a:xfrm>
          <a:prstGeom prst="rect">
            <a:avLst/>
          </a:prstGeom>
          <a:noFill/>
        </p:spPr>
        <p:txBody>
          <a:bodyPr wrap="square" rtlCol="0">
            <a:spAutoFit/>
          </a:bodyPr>
          <a:lstStyle/>
          <a:p>
            <a:r>
              <a:rPr lang="en-US" altLang="zh-CN" dirty="0"/>
              <a:t>In the flat-screen technology that is most used at present, the pixel is not a light source. The liquid-crystal display (LCD) screen has individual cells containing a liquid crystal to create the pixel matrix but these do not emit light. The pixel matrix is illuminated by back-lighting and each pixel can affect the transmission of this light to cause the on-screen display</a:t>
            </a:r>
            <a:endParaRPr lang="zh-CN" altLang="en-US" dirty="0"/>
          </a:p>
        </p:txBody>
      </p:sp>
    </p:spTree>
    <p:extLst>
      <p:ext uri="{BB962C8B-B14F-4D97-AF65-F5344CB8AC3E}">
        <p14:creationId xmlns:p14="http://schemas.microsoft.com/office/powerpoint/2010/main" val="303110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1710" y="-867423"/>
            <a:ext cx="10554574" cy="3636511"/>
          </a:xfrm>
        </p:spPr>
        <p:txBody>
          <a:bodyPr>
            <a:normAutofit/>
          </a:bodyPr>
          <a:lstStyle/>
          <a:p>
            <a:r>
              <a:rPr lang="en-US" altLang="zh-CN" sz="3600" dirty="0"/>
              <a:t>Touch screens </a:t>
            </a:r>
            <a:endParaRPr lang="zh-CN" altLang="en-US" sz="3600" dirty="0"/>
          </a:p>
        </p:txBody>
      </p:sp>
      <p:sp>
        <p:nvSpPr>
          <p:cNvPr id="4" name="文本框 3"/>
          <p:cNvSpPr txBox="1"/>
          <p:nvPr/>
        </p:nvSpPr>
        <p:spPr>
          <a:xfrm>
            <a:off x="741710" y="2637322"/>
            <a:ext cx="9207714" cy="1477328"/>
          </a:xfrm>
          <a:prstGeom prst="rect">
            <a:avLst/>
          </a:prstGeom>
          <a:noFill/>
        </p:spPr>
        <p:txBody>
          <a:bodyPr wrap="square" rtlCol="0">
            <a:spAutoFit/>
          </a:bodyPr>
          <a:lstStyle/>
          <a:p>
            <a:r>
              <a:rPr lang="en-US" altLang="zh-CN" dirty="0"/>
              <a:t>Resistive touch screen: a flexible surface which causes contact between electrically resistive layers beneath when touched </a:t>
            </a:r>
            <a:endParaRPr lang="en-US" altLang="zh-CN" dirty="0" smtClean="0"/>
          </a:p>
          <a:p>
            <a:endParaRPr lang="en-US" altLang="zh-CN" dirty="0"/>
          </a:p>
          <a:p>
            <a:r>
              <a:rPr lang="en-US" altLang="zh-CN" dirty="0" smtClean="0"/>
              <a:t>Capacitive </a:t>
            </a:r>
            <a:r>
              <a:rPr lang="en-US" altLang="zh-CN" dirty="0"/>
              <a:t>touch screen: a rigid surface above a conductive layer which undergoes a change in electrical state when a finger touches the screen </a:t>
            </a:r>
            <a:endParaRPr lang="zh-CN" altLang="en-US" dirty="0"/>
          </a:p>
        </p:txBody>
      </p:sp>
    </p:spTree>
    <p:extLst>
      <p:ext uri="{BB962C8B-B14F-4D97-AF65-F5344CB8AC3E}">
        <p14:creationId xmlns:p14="http://schemas.microsoft.com/office/powerpoint/2010/main" val="17423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Keyboards and keypads </a:t>
            </a:r>
            <a:endParaRPr lang="zh-CN" altLang="en-US" dirty="0"/>
          </a:p>
        </p:txBody>
      </p:sp>
      <p:sp>
        <p:nvSpPr>
          <p:cNvPr id="3" name="内容占位符 2"/>
          <p:cNvSpPr>
            <a:spLocks noGrp="1"/>
          </p:cNvSpPr>
          <p:nvPr>
            <p:ph idx="1"/>
          </p:nvPr>
        </p:nvSpPr>
        <p:spPr/>
        <p:txBody>
          <a:bodyPr/>
          <a:lstStyle/>
          <a:p>
            <a:r>
              <a:rPr lang="en-US" altLang="zh-CN" dirty="0"/>
              <a:t> The key press has to be converted to a character code which is transmitted to the processor. </a:t>
            </a:r>
          </a:p>
          <a:p>
            <a:endParaRPr lang="en-US" altLang="zh-CN" dirty="0" smtClean="0"/>
          </a:p>
          <a:p>
            <a:r>
              <a:rPr lang="en-US" altLang="zh-CN" dirty="0"/>
              <a:t>The keys are positioned above a key matrix which consists of a set of rows of wires and another set of columns of wires. Pressing a key causes contact at a specific intersection. The microprocessor continuously tests to see if any electrical circuit involving a row wire and a column wire has become closed.</a:t>
            </a:r>
            <a:endParaRPr lang="zh-CN" altLang="en-US" dirty="0"/>
          </a:p>
        </p:txBody>
      </p:sp>
    </p:spTree>
    <p:extLst>
      <p:ext uri="{BB962C8B-B14F-4D97-AF65-F5344CB8AC3E}">
        <p14:creationId xmlns:p14="http://schemas.microsoft.com/office/powerpoint/2010/main" val="256195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Printers, scanners and plotters </a:t>
            </a:r>
            <a:endParaRPr lang="zh-CN" altLang="en-US" dirty="0"/>
          </a:p>
        </p:txBody>
      </p:sp>
      <p:sp>
        <p:nvSpPr>
          <p:cNvPr id="3" name="内容占位符 2"/>
          <p:cNvSpPr>
            <a:spLocks noGrp="1"/>
          </p:cNvSpPr>
          <p:nvPr>
            <p:ph idx="1"/>
          </p:nvPr>
        </p:nvSpPr>
        <p:spPr/>
        <p:txBody>
          <a:bodyPr/>
          <a:lstStyle/>
          <a:p>
            <a:r>
              <a:rPr lang="en-US" altLang="zh-CN" dirty="0" smtClean="0"/>
              <a:t>Inkjet printer</a:t>
            </a:r>
          </a:p>
          <a:p>
            <a:r>
              <a:rPr lang="en-US" altLang="zh-CN" dirty="0"/>
              <a:t>Laser printer </a:t>
            </a:r>
            <a:endParaRPr lang="en-US" altLang="zh-CN" dirty="0" smtClean="0"/>
          </a:p>
          <a:p>
            <a:r>
              <a:rPr lang="en-US" altLang="zh-CN" dirty="0"/>
              <a:t>Graphics plotter and 3D printer </a:t>
            </a:r>
            <a:endParaRPr lang="zh-CN" altLang="en-US" dirty="0"/>
          </a:p>
        </p:txBody>
      </p:sp>
      <p:pic>
        <p:nvPicPr>
          <p:cNvPr id="4" name="图片 3"/>
          <p:cNvPicPr>
            <a:picLocks noChangeAspect="1"/>
          </p:cNvPicPr>
          <p:nvPr/>
        </p:nvPicPr>
        <p:blipFill>
          <a:blip r:embed="rId2"/>
          <a:stretch>
            <a:fillRect/>
          </a:stretch>
        </p:blipFill>
        <p:spPr>
          <a:xfrm>
            <a:off x="5959366" y="2222287"/>
            <a:ext cx="4455169" cy="3992840"/>
          </a:xfrm>
          <a:prstGeom prst="rect">
            <a:avLst/>
          </a:prstGeom>
        </p:spPr>
      </p:pic>
    </p:spTree>
    <p:extLst>
      <p:ext uri="{BB962C8B-B14F-4D97-AF65-F5344CB8AC3E}">
        <p14:creationId xmlns:p14="http://schemas.microsoft.com/office/powerpoint/2010/main" val="1969968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 and output of sound </a:t>
            </a:r>
            <a:endParaRPr lang="zh-CN" altLang="en-US" dirty="0"/>
          </a:p>
        </p:txBody>
      </p:sp>
      <p:sp>
        <p:nvSpPr>
          <p:cNvPr id="3" name="内容占位符 2"/>
          <p:cNvSpPr>
            <a:spLocks noGrp="1"/>
          </p:cNvSpPr>
          <p:nvPr>
            <p:ph idx="1"/>
          </p:nvPr>
        </p:nvSpPr>
        <p:spPr/>
        <p:txBody>
          <a:bodyPr/>
          <a:lstStyle/>
          <a:p>
            <a:r>
              <a:rPr lang="en-US" altLang="zh-CN" dirty="0" smtClean="0"/>
              <a:t>Input: microphone</a:t>
            </a:r>
          </a:p>
          <a:p>
            <a:r>
              <a:rPr lang="en-US" altLang="zh-CN" dirty="0" smtClean="0"/>
              <a:t>Output: a loudspeaker </a:t>
            </a:r>
            <a:r>
              <a:rPr lang="en-US" altLang="zh-CN" smtClean="0"/>
              <a:t>or speaker</a:t>
            </a:r>
            <a:endParaRPr lang="zh-CN" altLang="en-US"/>
          </a:p>
        </p:txBody>
      </p:sp>
    </p:spTree>
    <p:extLst>
      <p:ext uri="{BB962C8B-B14F-4D97-AF65-F5344CB8AC3E}">
        <p14:creationId xmlns:p14="http://schemas.microsoft.com/office/powerpoint/2010/main" val="33989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system</a:t>
            </a:r>
            <a:r>
              <a:rPr lang="zh-CN" altLang="en-US" dirty="0" smtClean="0"/>
              <a:t>：</a:t>
            </a:r>
            <a:endParaRPr lang="zh-CN" altLang="en-US" dirty="0"/>
          </a:p>
        </p:txBody>
      </p:sp>
      <p:sp>
        <p:nvSpPr>
          <p:cNvPr id="3" name="内容占位符 2"/>
          <p:cNvSpPr>
            <a:spLocks noGrp="1"/>
          </p:cNvSpPr>
          <p:nvPr>
            <p:ph idx="1"/>
          </p:nvPr>
        </p:nvSpPr>
        <p:spPr>
          <a:xfrm>
            <a:off x="866398" y="834224"/>
            <a:ext cx="10515600" cy="4351338"/>
          </a:xfrm>
        </p:spPr>
        <p:txBody>
          <a:bodyPr/>
          <a:lstStyle/>
          <a:p>
            <a:r>
              <a:rPr lang="en-US" altLang="zh-CN" dirty="0" smtClean="0"/>
              <a:t>1</a:t>
            </a:r>
            <a:r>
              <a:rPr lang="zh-CN" altLang="en-US" dirty="0" smtClean="0"/>
              <a:t>）</a:t>
            </a:r>
            <a:r>
              <a:rPr lang="en-US" altLang="zh-CN" dirty="0" smtClean="0"/>
              <a:t>run programs           *speed</a:t>
            </a:r>
          </a:p>
          <a:p>
            <a:r>
              <a:rPr lang="en-US" altLang="zh-CN" dirty="0" smtClean="0"/>
              <a:t>2)  store data            * capacity and cost</a:t>
            </a:r>
          </a:p>
          <a:p>
            <a:pPr marL="0" indent="0">
              <a:buNone/>
            </a:pPr>
            <a:r>
              <a:rPr lang="en-US" altLang="zh-CN" dirty="0" smtClean="0"/>
              <a:t>              —the memory system hierarchy </a:t>
            </a:r>
            <a:endParaRPr lang="zh-CN" altLang="en-US" dirty="0"/>
          </a:p>
        </p:txBody>
      </p:sp>
      <p:pic>
        <p:nvPicPr>
          <p:cNvPr id="4" name="图片 3"/>
          <p:cNvPicPr>
            <a:picLocks noChangeAspect="1"/>
          </p:cNvPicPr>
          <p:nvPr/>
        </p:nvPicPr>
        <p:blipFill>
          <a:blip r:embed="rId2"/>
          <a:stretch>
            <a:fillRect/>
          </a:stretch>
        </p:blipFill>
        <p:spPr>
          <a:xfrm>
            <a:off x="4148538" y="3926243"/>
            <a:ext cx="5582603" cy="2518637"/>
          </a:xfrm>
          <a:prstGeom prst="rect">
            <a:avLst/>
          </a:prstGeom>
        </p:spPr>
      </p:pic>
    </p:spTree>
    <p:extLst>
      <p:ext uri="{BB962C8B-B14F-4D97-AF65-F5344CB8AC3E}">
        <p14:creationId xmlns:p14="http://schemas.microsoft.com/office/powerpoint/2010/main" val="294043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689" y="124493"/>
            <a:ext cx="10515600" cy="1325563"/>
          </a:xfrm>
        </p:spPr>
        <p:txBody>
          <a:bodyPr/>
          <a:lstStyle/>
          <a:p>
            <a:r>
              <a:rPr lang="en-US" altLang="zh-CN" dirty="0" smtClean="0"/>
              <a:t>Memory components</a:t>
            </a:r>
            <a:endParaRPr lang="zh-CN" altLang="en-US" dirty="0"/>
          </a:p>
        </p:txBody>
      </p:sp>
      <p:sp>
        <p:nvSpPr>
          <p:cNvPr id="3" name="内容占位符 2"/>
          <p:cNvSpPr>
            <a:spLocks noGrp="1"/>
          </p:cNvSpPr>
          <p:nvPr>
            <p:ph idx="1"/>
          </p:nvPr>
        </p:nvSpPr>
        <p:spPr>
          <a:xfrm>
            <a:off x="953703" y="1269813"/>
            <a:ext cx="10515600" cy="5400493"/>
          </a:xfrm>
        </p:spPr>
        <p:txBody>
          <a:bodyPr>
            <a:normAutofit/>
          </a:bodyPr>
          <a:lstStyle/>
          <a:p>
            <a:r>
              <a:rPr lang="en-US" altLang="zh-CN" dirty="0" smtClean="0"/>
              <a:t>cache memory +main memory</a:t>
            </a:r>
            <a:r>
              <a:rPr lang="zh-CN" altLang="en-US" dirty="0" smtClean="0"/>
              <a:t>→</a:t>
            </a:r>
            <a:r>
              <a:rPr lang="en-US" altLang="zh-CN" dirty="0" smtClean="0"/>
              <a:t>primary storage. </a:t>
            </a:r>
            <a:endParaRPr lang="en-US" altLang="zh-CN" dirty="0"/>
          </a:p>
          <a:p>
            <a:r>
              <a:rPr lang="en-US" altLang="zh-CN" dirty="0" smtClean="0"/>
              <a:t>Random-access memory (RAM): volatile memory that can be read from or written to any number of times </a:t>
            </a:r>
          </a:p>
          <a:p>
            <a:pPr marL="0" indent="0">
              <a:buNone/>
            </a:pPr>
            <a:r>
              <a:rPr lang="en-US" altLang="zh-CN" dirty="0"/>
              <a:t> </a:t>
            </a:r>
            <a:r>
              <a:rPr lang="en-US" altLang="zh-CN" dirty="0" smtClean="0"/>
              <a:t>   1</a:t>
            </a:r>
            <a:r>
              <a:rPr lang="zh-CN" altLang="en-US" dirty="0" smtClean="0"/>
              <a:t>）</a:t>
            </a:r>
            <a:r>
              <a:rPr lang="en-US" altLang="zh-CN" dirty="0" smtClean="0"/>
              <a:t>can be repeatedly read from or written to</a:t>
            </a:r>
          </a:p>
          <a:p>
            <a:pPr marL="0" indent="0">
              <a:buNone/>
            </a:pPr>
            <a:r>
              <a:rPr lang="en-US" altLang="zh-CN" dirty="0"/>
              <a:t> </a:t>
            </a:r>
            <a:r>
              <a:rPr lang="en-US" altLang="zh-CN" dirty="0" smtClean="0"/>
              <a:t>   2</a:t>
            </a:r>
            <a:r>
              <a:rPr lang="zh-CN" altLang="en-US" dirty="0" smtClean="0"/>
              <a:t>）</a:t>
            </a:r>
            <a:r>
              <a:rPr lang="en-US" altLang="zh-CN" dirty="0" smtClean="0"/>
              <a:t>volatile</a:t>
            </a:r>
          </a:p>
          <a:p>
            <a:pPr marL="0" indent="0">
              <a:buNone/>
            </a:pPr>
            <a:r>
              <a:rPr lang="en-US" altLang="zh-CN" dirty="0"/>
              <a:t> </a:t>
            </a:r>
            <a:r>
              <a:rPr lang="en-US" altLang="zh-CN" dirty="0" smtClean="0"/>
              <a:t>   3</a:t>
            </a:r>
            <a:r>
              <a:rPr lang="zh-CN" altLang="en-US" dirty="0" smtClean="0"/>
              <a:t>）</a:t>
            </a:r>
            <a:r>
              <a:rPr lang="en-US" altLang="zh-CN" dirty="0" smtClean="0"/>
              <a:t>SRAM/DRAM</a:t>
            </a:r>
          </a:p>
          <a:p>
            <a:r>
              <a:rPr lang="en-US" altLang="zh-CN" dirty="0" smtClean="0"/>
              <a:t>Read-only memory (ROM): non-volatile memory that cannot be written to but can be read from any number of times </a:t>
            </a:r>
          </a:p>
          <a:p>
            <a:pPr marL="0" indent="0">
              <a:buNone/>
            </a:pPr>
            <a:r>
              <a:rPr lang="en-US" altLang="zh-CN" dirty="0"/>
              <a:t> </a:t>
            </a:r>
            <a:r>
              <a:rPr lang="en-US" altLang="zh-CN" dirty="0" smtClean="0"/>
              <a:t>   1</a:t>
            </a:r>
            <a:r>
              <a:rPr lang="zh-CN" altLang="en-US" dirty="0" smtClean="0"/>
              <a:t>）</a:t>
            </a:r>
            <a:r>
              <a:rPr lang="en-US" altLang="zh-CN" dirty="0" smtClean="0"/>
              <a:t> cannot be written to</a:t>
            </a:r>
          </a:p>
          <a:p>
            <a:pPr marL="0" indent="0">
              <a:buNone/>
            </a:pPr>
            <a:r>
              <a:rPr lang="en-US" altLang="zh-CN" dirty="0"/>
              <a:t> </a:t>
            </a:r>
            <a:r>
              <a:rPr lang="en-US" altLang="zh-CN" dirty="0" smtClean="0"/>
              <a:t>   2</a:t>
            </a:r>
            <a:r>
              <a:rPr lang="zh-CN" altLang="en-US" dirty="0" smtClean="0"/>
              <a:t>）</a:t>
            </a:r>
            <a:r>
              <a:rPr lang="en-US" altLang="zh-CN" dirty="0" smtClean="0"/>
              <a:t> the data in ROM is not lost when the computer system is     switched off</a:t>
            </a:r>
            <a:endParaRPr lang="zh-CN" altLang="en-US" dirty="0"/>
          </a:p>
        </p:txBody>
      </p:sp>
      <p:sp>
        <p:nvSpPr>
          <p:cNvPr id="5" name="左大括号 4"/>
          <p:cNvSpPr/>
          <p:nvPr/>
        </p:nvSpPr>
        <p:spPr>
          <a:xfrm>
            <a:off x="635267" y="2595376"/>
            <a:ext cx="318436" cy="2558323"/>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80746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Secondary storage devices</a:t>
            </a:r>
            <a:endParaRPr lang="zh-CN" altLang="en-US" dirty="0"/>
          </a:p>
        </p:txBody>
      </p:sp>
      <p:sp>
        <p:nvSpPr>
          <p:cNvPr id="3" name="内容占位符 2"/>
          <p:cNvSpPr>
            <a:spLocks noGrp="1"/>
          </p:cNvSpPr>
          <p:nvPr>
            <p:ph idx="1"/>
          </p:nvPr>
        </p:nvSpPr>
        <p:spPr/>
        <p:txBody>
          <a:bodyPr/>
          <a:lstStyle/>
          <a:p>
            <a:r>
              <a:rPr lang="en-US" altLang="zh-CN" dirty="0" smtClean="0"/>
              <a:t>Magnetic media</a:t>
            </a:r>
          </a:p>
          <a:p>
            <a:pPr marL="0" indent="0">
              <a:buNone/>
            </a:pPr>
            <a:r>
              <a:rPr lang="en-US" altLang="zh-CN" dirty="0" smtClean="0"/>
              <a:t> -sector </a:t>
            </a:r>
            <a:r>
              <a:rPr lang="zh-CN" altLang="en-US" dirty="0" smtClean="0"/>
              <a:t>→</a:t>
            </a:r>
            <a:r>
              <a:rPr lang="en-US" altLang="zh-CN" dirty="0" smtClean="0"/>
              <a:t> smallest unit of storage</a:t>
            </a:r>
          </a:p>
          <a:p>
            <a:pPr marL="0" indent="0">
              <a:buNone/>
            </a:pPr>
            <a:r>
              <a:rPr lang="en-US" altLang="zh-CN" dirty="0" smtClean="0"/>
              <a:t> -A hard drive is considered to be a direct-access read-write device</a:t>
            </a:r>
          </a:p>
          <a:p>
            <a:pPr marL="0" indent="0">
              <a:buNone/>
            </a:pPr>
            <a:r>
              <a:rPr lang="en-US" altLang="zh-CN" dirty="0" smtClean="0"/>
              <a:t>   because any sector can be chosen for reading or writing. </a:t>
            </a:r>
          </a:p>
          <a:p>
            <a:pPr marL="0" indent="0">
              <a:buNone/>
            </a:pPr>
            <a:r>
              <a:rPr lang="en-US" altLang="zh-CN" dirty="0"/>
              <a:t> </a:t>
            </a:r>
            <a:r>
              <a:rPr lang="en-US" altLang="zh-CN" dirty="0" smtClean="0"/>
              <a:t>  However, the data in a sector has to be read sequentially. </a:t>
            </a:r>
            <a:endParaRPr lang="zh-CN" altLang="en-US" dirty="0"/>
          </a:p>
        </p:txBody>
      </p:sp>
    </p:spTree>
    <p:extLst>
      <p:ext uri="{BB962C8B-B14F-4D97-AF65-F5344CB8AC3E}">
        <p14:creationId xmlns:p14="http://schemas.microsoft.com/office/powerpoint/2010/main" val="103073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0941" y="2229886"/>
            <a:ext cx="5899484" cy="4351338"/>
          </a:xfrm>
        </p:spPr>
        <p:txBody>
          <a:bodyPr/>
          <a:lstStyle/>
          <a:p>
            <a:r>
              <a:rPr lang="en-US" altLang="zh-CN" dirty="0" smtClean="0"/>
              <a:t>Points to note about the physical construction are that there is more than one platter (disk) and that each platter has a </a:t>
            </a:r>
            <a:r>
              <a:rPr lang="en-US" altLang="zh-CN" dirty="0" err="1" smtClean="0"/>
              <a:t>readwrite</a:t>
            </a:r>
            <a:r>
              <a:rPr lang="en-US" altLang="zh-CN" dirty="0" smtClean="0"/>
              <a:t> head for each side. The platters spin in unison. The read-write heads are attached to actuator arms which allow the heads to move over the surfaces of the platters. The motion of each actuator head is </a:t>
            </a:r>
            <a:r>
              <a:rPr lang="en-US" altLang="zh-CN" dirty="0" err="1" smtClean="0"/>
              <a:t>synchronised</a:t>
            </a:r>
            <a:r>
              <a:rPr lang="en-US" altLang="zh-CN" dirty="0" smtClean="0"/>
              <a:t> with the motion of the other heads. A cushion of air ensures that a head does not  touch a platter  surface. </a:t>
            </a:r>
            <a:endParaRPr lang="zh-CN" altLang="en-US" dirty="0"/>
          </a:p>
        </p:txBody>
      </p:sp>
      <p:pic>
        <p:nvPicPr>
          <p:cNvPr id="4" name="图片 3"/>
          <p:cNvPicPr>
            <a:picLocks noChangeAspect="1"/>
          </p:cNvPicPr>
          <p:nvPr/>
        </p:nvPicPr>
        <p:blipFill>
          <a:blip r:embed="rId2"/>
          <a:stretch>
            <a:fillRect/>
          </a:stretch>
        </p:blipFill>
        <p:spPr>
          <a:xfrm>
            <a:off x="6690700" y="2768528"/>
            <a:ext cx="5086611" cy="3467278"/>
          </a:xfrm>
          <a:prstGeom prst="rect">
            <a:avLst/>
          </a:prstGeom>
        </p:spPr>
      </p:pic>
    </p:spTree>
    <p:extLst>
      <p:ext uri="{BB962C8B-B14F-4D97-AF65-F5344CB8AC3E}">
        <p14:creationId xmlns:p14="http://schemas.microsoft.com/office/powerpoint/2010/main" val="300603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2229" y="-1235210"/>
            <a:ext cx="10515600" cy="4351338"/>
          </a:xfrm>
        </p:spPr>
        <p:txBody>
          <a:bodyPr>
            <a:normAutofit/>
          </a:bodyPr>
          <a:lstStyle/>
          <a:p>
            <a:r>
              <a:rPr lang="en-US" altLang="zh-CN" sz="3600" dirty="0" smtClean="0"/>
              <a:t>Optical media</a:t>
            </a:r>
            <a:endParaRPr lang="zh-CN" altLang="en-US" sz="3600" dirty="0"/>
          </a:p>
        </p:txBody>
      </p:sp>
      <p:pic>
        <p:nvPicPr>
          <p:cNvPr id="4" name="图片 3"/>
          <p:cNvPicPr>
            <a:picLocks noChangeAspect="1"/>
          </p:cNvPicPr>
          <p:nvPr/>
        </p:nvPicPr>
        <p:blipFill>
          <a:blip r:embed="rId2"/>
          <a:stretch>
            <a:fillRect/>
          </a:stretch>
        </p:blipFill>
        <p:spPr>
          <a:xfrm>
            <a:off x="6901312" y="2277679"/>
            <a:ext cx="4812633" cy="3934466"/>
          </a:xfrm>
          <a:prstGeom prst="rect">
            <a:avLst/>
          </a:prstGeom>
        </p:spPr>
      </p:pic>
      <p:sp>
        <p:nvSpPr>
          <p:cNvPr id="5" name="文本框 4"/>
          <p:cNvSpPr txBox="1"/>
          <p:nvPr/>
        </p:nvSpPr>
        <p:spPr>
          <a:xfrm>
            <a:off x="392229" y="2543033"/>
            <a:ext cx="6101614" cy="3544560"/>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altLang="zh-CN" sz="2000" dirty="0"/>
              <a:t>The disc spins and the laser beam is reflected from a surface which is sandwiched between a substrate and a protective outer coating. </a:t>
            </a:r>
          </a:p>
          <a:p>
            <a:pPr marL="228600" indent="-228600">
              <a:lnSpc>
                <a:spcPct val="90000"/>
              </a:lnSpc>
              <a:spcBef>
                <a:spcPts val="1000"/>
              </a:spcBef>
              <a:buFont typeface="Arial" panose="020B0604020202020204" pitchFamily="34" charset="0"/>
              <a:buChar char="•"/>
            </a:pPr>
            <a:r>
              <a:rPr lang="en-US" altLang="zh-CN" sz="2000" dirty="0"/>
              <a:t>For a CD-ROM, the reflective surface is manufactured with indentations, called 'pits', separated by what are referred to as 'lands'. When the disc is being read, the travel of the laser beam to a pit causes a difference in phase compared to reflection from a land. This phase difference is </a:t>
            </a:r>
            <a:r>
              <a:rPr lang="en-US" altLang="zh-CN" sz="2000" dirty="0" err="1"/>
              <a:t>recognised</a:t>
            </a:r>
            <a:r>
              <a:rPr lang="en-US" altLang="zh-CN" sz="2000" dirty="0"/>
              <a:t> by the photodiode detector and attached circuitry and interpreted as a 1 or 0. </a:t>
            </a:r>
            <a:endParaRPr lang="zh-CN" altLang="en-US" sz="2000" dirty="0"/>
          </a:p>
        </p:txBody>
      </p:sp>
    </p:spTree>
    <p:extLst>
      <p:ext uri="{BB962C8B-B14F-4D97-AF65-F5344CB8AC3E}">
        <p14:creationId xmlns:p14="http://schemas.microsoft.com/office/powerpoint/2010/main" val="110117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6937" y="198955"/>
            <a:ext cx="10515600" cy="4351338"/>
          </a:xfrm>
        </p:spPr>
        <p:txBody>
          <a:bodyPr/>
          <a:lstStyle/>
          <a:p>
            <a:r>
              <a:rPr lang="en-US" altLang="zh-CN" sz="4400" dirty="0" smtClean="0"/>
              <a:t>Solid-state media</a:t>
            </a:r>
          </a:p>
          <a:p>
            <a:pPr marL="0" indent="0">
              <a:buNone/>
            </a:pPr>
            <a:endParaRPr lang="en-US" altLang="zh-CN" sz="4400" dirty="0" smtClean="0"/>
          </a:p>
          <a:p>
            <a:r>
              <a:rPr lang="en-US" altLang="zh-CN" dirty="0" smtClean="0"/>
              <a:t>The most frequently used technology is called 'NANO' </a:t>
            </a:r>
          </a:p>
          <a:p>
            <a:r>
              <a:rPr lang="en-US" altLang="zh-CN" dirty="0" smtClean="0"/>
              <a:t>The special feature is that blocks of memory cells can have their contents erased all at once 'in a flash'. Furthermore, before data can be written to a block of cells in the memory the data in the block first has to be erased. When data is read, a whole block of data has to be read in one operation. </a:t>
            </a:r>
            <a:endParaRPr lang="zh-CN" altLang="en-US" dirty="0"/>
          </a:p>
        </p:txBody>
      </p:sp>
    </p:spTree>
    <p:extLst>
      <p:ext uri="{BB962C8B-B14F-4D97-AF65-F5344CB8AC3E}">
        <p14:creationId xmlns:p14="http://schemas.microsoft.com/office/powerpoint/2010/main" val="311390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graphics </a:t>
            </a:r>
            <a:endParaRPr lang="zh-CN" altLang="en-US" dirty="0"/>
          </a:p>
        </p:txBody>
      </p:sp>
      <p:sp>
        <p:nvSpPr>
          <p:cNvPr id="3" name="内容占位符 2"/>
          <p:cNvSpPr>
            <a:spLocks noGrp="1"/>
          </p:cNvSpPr>
          <p:nvPr>
            <p:ph idx="1"/>
          </p:nvPr>
        </p:nvSpPr>
        <p:spPr/>
        <p:txBody>
          <a:bodyPr/>
          <a:lstStyle/>
          <a:p>
            <a:r>
              <a:rPr lang="en-US" altLang="zh-CN" dirty="0" err="1" smtClean="0"/>
              <a:t>Halftoning</a:t>
            </a:r>
            <a:r>
              <a:rPr lang="en-US" altLang="zh-CN" dirty="0" smtClean="0"/>
              <a:t>: approximated a grey tone by printing an array of black dots; varying the size of the dots changed the tone displayed. </a:t>
            </a:r>
            <a:endParaRPr lang="zh-CN" altLang="en-US" dirty="0"/>
          </a:p>
        </p:txBody>
      </p:sp>
    </p:spTree>
    <p:extLst>
      <p:ext uri="{BB962C8B-B14F-4D97-AF65-F5344CB8AC3E}">
        <p14:creationId xmlns:p14="http://schemas.microsoft.com/office/powerpoint/2010/main" val="322814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Screens and associated technologies</a:t>
            </a:r>
            <a:endParaRPr lang="zh-CN" altLang="en-US" dirty="0"/>
          </a:p>
        </p:txBody>
      </p:sp>
      <p:sp>
        <p:nvSpPr>
          <p:cNvPr id="3" name="内容占位符 2"/>
          <p:cNvSpPr>
            <a:spLocks noGrp="1"/>
          </p:cNvSpPr>
          <p:nvPr>
            <p:ph idx="1"/>
          </p:nvPr>
        </p:nvSpPr>
        <p:spPr/>
        <p:txBody>
          <a:bodyPr/>
          <a:lstStyle/>
          <a:p>
            <a:r>
              <a:rPr lang="en-US" altLang="zh-CN" dirty="0" smtClean="0"/>
              <a:t> The first is the </a:t>
            </a:r>
            <a:r>
              <a:rPr lang="en-US" altLang="zh-CN" dirty="0" err="1" smtClean="0"/>
              <a:t>behaviour</a:t>
            </a:r>
            <a:r>
              <a:rPr lang="en-US" altLang="zh-CN" dirty="0" smtClean="0"/>
              <a:t> instigated by a button click which needs no further discussion</a:t>
            </a:r>
          </a:p>
          <a:p>
            <a:r>
              <a:rPr lang="en-US" altLang="zh-CN" dirty="0" smtClean="0"/>
              <a:t>the second is the operation of the mouse in controlling a screen cursor. </a:t>
            </a:r>
            <a:endParaRPr lang="zh-CN" altLang="en-US" dirty="0"/>
          </a:p>
        </p:txBody>
      </p:sp>
    </p:spTree>
    <p:extLst>
      <p:ext uri="{BB962C8B-B14F-4D97-AF65-F5344CB8AC3E}">
        <p14:creationId xmlns:p14="http://schemas.microsoft.com/office/powerpoint/2010/main" val="474357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97</TotalTime>
  <Words>825</Words>
  <Application>Microsoft Office PowerPoint</Application>
  <PresentationFormat>宽屏</PresentationFormat>
  <Paragraphs>54</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Century Gothic</vt:lpstr>
      <vt:lpstr>Wingdings 2</vt:lpstr>
      <vt:lpstr>引用</vt:lpstr>
      <vt:lpstr>Chapter 3-hardware</vt:lpstr>
      <vt:lpstr>Computer system：</vt:lpstr>
      <vt:lpstr>Memory components</vt:lpstr>
      <vt:lpstr>Secondary storage devices</vt:lpstr>
      <vt:lpstr>PowerPoint 演示文稿</vt:lpstr>
      <vt:lpstr>PowerPoint 演示文稿</vt:lpstr>
      <vt:lpstr>PowerPoint 演示文稿</vt:lpstr>
      <vt:lpstr>Computer graphics </vt:lpstr>
      <vt:lpstr>Screens and associated technologies</vt:lpstr>
      <vt:lpstr>PowerPoint 演示文稿</vt:lpstr>
      <vt:lpstr>PowerPoint 演示文稿</vt:lpstr>
      <vt:lpstr>PowerPoint 演示文稿</vt:lpstr>
      <vt:lpstr> Keyboards and keypads </vt:lpstr>
      <vt:lpstr> Printers, scanners and plotters </vt:lpstr>
      <vt:lpstr>Input and output of sound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athy C</dc:creator>
  <cp:lastModifiedBy>athy C</cp:lastModifiedBy>
  <cp:revision>12</cp:revision>
  <dcterms:created xsi:type="dcterms:W3CDTF">2020-02-17T02:27:54Z</dcterms:created>
  <dcterms:modified xsi:type="dcterms:W3CDTF">2020-02-17T04:05:13Z</dcterms:modified>
</cp:coreProperties>
</file>