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2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6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6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3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2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226" y="1590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AnCoWe</a:t>
            </a:r>
            <a:r>
              <a:rPr lang="en-US" dirty="0"/>
              <a:t> </a:t>
            </a:r>
            <a:br>
              <a:rPr lang="en-US" dirty="0">
                <a:cs typeface="Calibri Light"/>
              </a:rPr>
            </a:br>
            <a:r>
              <a:rPr lang="en-US" dirty="0"/>
              <a:t>Anime + Comics = Web Game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close up of a toy store&#10;&#10;Description generated with high confidence">
            <a:extLst>
              <a:ext uri="{FF2B5EF4-FFF2-40B4-BE49-F238E27FC236}">
                <a16:creationId xmlns:a16="http://schemas.microsoft.com/office/drawing/2014/main" id="{A5E37AB8-7DF3-46C5-A303-2C094CF6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5" y="1741098"/>
            <a:ext cx="4827916" cy="48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28AB-2196-461A-AA66-2AD886E7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4" y="-613"/>
            <a:ext cx="9603275" cy="1049235"/>
          </a:xfrm>
        </p:spPr>
        <p:txBody>
          <a:bodyPr/>
          <a:lstStyle/>
          <a:p>
            <a:r>
              <a:rPr lang="en-US" sz="2800" dirty="0" err="1"/>
              <a:t>Arhitectura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Workflow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1C7E43F-0646-4D44-A25C-392BCB56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1" y="1640456"/>
            <a:ext cx="1176069" cy="1161692"/>
          </a:xfrm>
          <a:prstGeom prst="rect">
            <a:avLst/>
          </a:prstGeom>
        </p:spPr>
      </p:pic>
      <p:pic>
        <p:nvPicPr>
          <p:cNvPr id="5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373FAE6D-6286-41E3-93E5-667C7031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85" y="1525438"/>
            <a:ext cx="1391729" cy="139172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FB9E8F3-0268-4F92-A3D3-763F7726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436" y="849702"/>
            <a:ext cx="2743200" cy="2743200"/>
          </a:xfrm>
          <a:prstGeom prst="rect">
            <a:avLst/>
          </a:prstGeom>
        </p:spPr>
      </p:pic>
      <p:pic>
        <p:nvPicPr>
          <p:cNvPr id="9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E6D68A8-9025-40E4-9AD2-D4FFF0BD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626" y="1571984"/>
            <a:ext cx="1302589" cy="13025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1FF200-D118-4DB2-99C0-0982447D74A8}"/>
              </a:ext>
            </a:extLst>
          </p:cNvPr>
          <p:cNvCxnSpPr/>
          <p:nvPr/>
        </p:nvCxnSpPr>
        <p:spPr>
          <a:xfrm>
            <a:off x="1449955" y="2260300"/>
            <a:ext cx="660640" cy="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7CAED7-0556-4D59-A00C-C4961AC7F366}"/>
              </a:ext>
            </a:extLst>
          </p:cNvPr>
          <p:cNvCxnSpPr/>
          <p:nvPr/>
        </p:nvCxnSpPr>
        <p:spPr>
          <a:xfrm flipH="1" flipV="1">
            <a:off x="3623813" y="2512623"/>
            <a:ext cx="309562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0296D2-A4ED-46EB-A924-B1ABBCAA991E}"/>
              </a:ext>
            </a:extLst>
          </p:cNvPr>
          <p:cNvSpPr txBox="1"/>
          <p:nvPr/>
        </p:nvSpPr>
        <p:spPr>
          <a:xfrm>
            <a:off x="3795261" y="14553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Page</a:t>
            </a:r>
            <a:r>
              <a:rPr lang="en-US" dirty="0">
                <a:cs typeface="Calibri"/>
              </a:rPr>
              <a:t> Request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390316-4536-40CB-B18D-0E4AC8D40792}"/>
              </a:ext>
            </a:extLst>
          </p:cNvPr>
          <p:cNvSpPr txBox="1"/>
          <p:nvPr/>
        </p:nvSpPr>
        <p:spPr>
          <a:xfrm>
            <a:off x="3795262" y="25697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CB296-C2D1-45F4-B0C8-236CA46207D7}"/>
              </a:ext>
            </a:extLst>
          </p:cNvPr>
          <p:cNvCxnSpPr/>
          <p:nvPr/>
        </p:nvCxnSpPr>
        <p:spPr>
          <a:xfrm>
            <a:off x="3585712" y="1922073"/>
            <a:ext cx="3171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6C5719-B855-4780-B2CA-C557CB7ECCD1}"/>
              </a:ext>
            </a:extLst>
          </p:cNvPr>
          <p:cNvSpPr txBox="1"/>
          <p:nvPr/>
        </p:nvSpPr>
        <p:spPr>
          <a:xfrm>
            <a:off x="404361" y="2036373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FDD15B-BBEA-4781-80E2-8963EC27D15D}"/>
              </a:ext>
            </a:extLst>
          </p:cNvPr>
          <p:cNvCxnSpPr/>
          <p:nvPr/>
        </p:nvCxnSpPr>
        <p:spPr>
          <a:xfrm flipV="1">
            <a:off x="9014963" y="2303073"/>
            <a:ext cx="161925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5E5DC7-91DC-4681-B54E-46F919A0D13B}"/>
              </a:ext>
            </a:extLst>
          </p:cNvPr>
          <p:cNvSpPr txBox="1"/>
          <p:nvPr/>
        </p:nvSpPr>
        <p:spPr>
          <a:xfrm>
            <a:off x="8452987" y="2007798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Insert</a:t>
            </a:r>
            <a:r>
              <a:rPr lang="en-US" dirty="0">
                <a:cs typeface="Calibri"/>
              </a:rPr>
              <a:t> Data</a:t>
            </a:r>
          </a:p>
          <a:p>
            <a:pPr algn="ctr"/>
            <a:r>
              <a:rPr lang="en-US" dirty="0">
                <a:cs typeface="Calibri"/>
              </a:rPr>
              <a:t>Get Data</a:t>
            </a:r>
          </a:p>
          <a:p>
            <a:pPr algn="ctr"/>
            <a:r>
              <a:rPr lang="en-US" dirty="0">
                <a:cs typeface="Calibri"/>
              </a:rPr>
              <a:t>Update Data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23D9AE4B-5588-4AF2-8D15-B4F11FC6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62941"/>
              </p:ext>
            </p:extLst>
          </p:nvPr>
        </p:nvGraphicFramePr>
        <p:xfrm>
          <a:off x="1911038" y="3669732"/>
          <a:ext cx="8168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0454991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98224696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80808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Users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SaveData</a:t>
                      </a:r>
                      <a:r>
                        <a:rPr lang="en-US" dirty="0"/>
                        <a:t>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Rank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6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PrimaryKey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PrimaryKey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PrimaryKey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Username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ForeignKey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Score -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5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Password – text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Save_data</a:t>
                      </a:r>
                      <a:r>
                        <a:rPr lang="en-US" dirty="0"/>
                        <a:t>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ForeignKey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7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Name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9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Address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3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Email -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8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Phone - text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88562"/>
                  </a:ext>
                </a:extLst>
              </a:tr>
            </a:tbl>
          </a:graphicData>
        </a:graphic>
      </p:graphicFrame>
      <p:sp>
        <p:nvSpPr>
          <p:cNvPr id="32" name="Arrow: Bent 31">
            <a:extLst>
              <a:ext uri="{FF2B5EF4-FFF2-40B4-BE49-F238E27FC236}">
                <a16:creationId xmlns:a16="http://schemas.microsoft.com/office/drawing/2014/main" id="{8D72BC8F-7144-4D38-A861-A6FE6D49A7F7}"/>
              </a:ext>
            </a:extLst>
          </p:cNvPr>
          <p:cNvSpPr/>
          <p:nvPr/>
        </p:nvSpPr>
        <p:spPr>
          <a:xfrm rot="10740000">
            <a:off x="10761591" y="3159899"/>
            <a:ext cx="813816" cy="22057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0EECBCA-CF52-44FA-9092-F8FC6BB2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" y="2905664"/>
            <a:ext cx="1176069" cy="1161692"/>
          </a:xfrm>
          <a:prstGeom prst="rect">
            <a:avLst/>
          </a:prstGeom>
        </p:spPr>
      </p:pic>
      <p:pic>
        <p:nvPicPr>
          <p:cNvPr id="7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29609170-F60C-4ABD-82F9-996DBC4F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08" y="2445589"/>
            <a:ext cx="1607389" cy="2225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0E2C2-8639-4A02-AD28-0D82D0BACB3E}"/>
              </a:ext>
            </a:extLst>
          </p:cNvPr>
          <p:cNvSpPr txBox="1"/>
          <p:nvPr/>
        </p:nvSpPr>
        <p:spPr>
          <a:xfrm>
            <a:off x="476247" y="335909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81640D-E04E-45DF-B090-DD6AC5A05127}"/>
              </a:ext>
            </a:extLst>
          </p:cNvPr>
          <p:cNvCxnSpPr/>
          <p:nvPr/>
        </p:nvCxnSpPr>
        <p:spPr>
          <a:xfrm>
            <a:off x="1521841" y="3554261"/>
            <a:ext cx="660640" cy="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7">
            <a:extLst>
              <a:ext uri="{FF2B5EF4-FFF2-40B4-BE49-F238E27FC236}">
                <a16:creationId xmlns:a16="http://schemas.microsoft.com/office/drawing/2014/main" id="{D7C16A5F-4E3D-4422-941E-5B002065D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322" y="1928004"/>
            <a:ext cx="2743200" cy="2743200"/>
          </a:xfrm>
          <a:prstGeom prst="rect">
            <a:avLst/>
          </a:prstGeom>
        </p:spPr>
      </p:pic>
      <p:pic>
        <p:nvPicPr>
          <p:cNvPr id="15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5071D27-4F7B-4E68-9A10-89707055C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399" y="2765304"/>
            <a:ext cx="1302589" cy="1302589"/>
          </a:xfrm>
          <a:prstGeom prst="rect">
            <a:avLst/>
          </a:prstGeom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EB123600-CFBA-44D3-AEB4-82A38A19CC17}"/>
              </a:ext>
            </a:extLst>
          </p:cNvPr>
          <p:cNvSpPr/>
          <p:nvPr/>
        </p:nvSpPr>
        <p:spPr>
          <a:xfrm>
            <a:off x="2554827" y="1722264"/>
            <a:ext cx="4293137" cy="724907"/>
          </a:xfrm>
          <a:prstGeom prst="ben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3164EA-11F5-48CA-B612-F6492A6D9B49}"/>
              </a:ext>
            </a:extLst>
          </p:cNvPr>
          <p:cNvSpPr txBox="1"/>
          <p:nvPr/>
        </p:nvSpPr>
        <p:spPr>
          <a:xfrm>
            <a:off x="2970363" y="1352909"/>
            <a:ext cx="34764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Register in case of no account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8A466940-E1A4-4D74-9D41-7B3494B0E1B1}"/>
              </a:ext>
            </a:extLst>
          </p:cNvPr>
          <p:cNvSpPr/>
          <p:nvPr/>
        </p:nvSpPr>
        <p:spPr>
          <a:xfrm rot="10800000">
            <a:off x="3633129" y="4669620"/>
            <a:ext cx="4293137" cy="724907"/>
          </a:xfrm>
          <a:prstGeom prst="ben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69547-E2BE-4952-94D3-C9E1F209F279}"/>
              </a:ext>
            </a:extLst>
          </p:cNvPr>
          <p:cNvSpPr txBox="1"/>
          <p:nvPr/>
        </p:nvSpPr>
        <p:spPr>
          <a:xfrm rot="-60000">
            <a:off x="8534398" y="29344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Insert data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69C8A-0E63-478E-B109-1F965DD3BC8F}"/>
              </a:ext>
            </a:extLst>
          </p:cNvPr>
          <p:cNvSpPr txBox="1"/>
          <p:nvPr/>
        </p:nvSpPr>
        <p:spPr>
          <a:xfrm>
            <a:off x="4408096" y="453030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 </a:t>
            </a:r>
            <a:r>
              <a:rPr lang="en-US" dirty="0">
                <a:cs typeface="Calibri"/>
              </a:rPr>
              <a:t>positive response if account created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12B64-F3A7-44D4-B991-8CD7A6ABFD41}"/>
              </a:ext>
            </a:extLst>
          </p:cNvPr>
          <p:cNvSpPr txBox="1"/>
          <p:nvPr/>
        </p:nvSpPr>
        <p:spPr>
          <a:xfrm>
            <a:off x="3775495" y="5450457"/>
            <a:ext cx="408029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</a:t>
            </a:r>
            <a:r>
              <a:rPr lang="en-US" dirty="0">
                <a:cs typeface="Calibri"/>
              </a:rPr>
              <a:t> negative response in case of account already exist</a:t>
            </a:r>
            <a:endParaRPr lang="en-US" dirty="0"/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609B4A41-84E9-4BC0-9435-ED8D2A6AEC45}"/>
              </a:ext>
            </a:extLst>
          </p:cNvPr>
          <p:cNvSpPr/>
          <p:nvPr/>
        </p:nvSpPr>
        <p:spPr>
          <a:xfrm>
            <a:off x="9114870" y="3237005"/>
            <a:ext cx="1582257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92213-B69D-4682-9F40-CCB5FDEC9F42}"/>
              </a:ext>
            </a:extLst>
          </p:cNvPr>
          <p:cNvSpPr txBox="1"/>
          <p:nvPr/>
        </p:nvSpPr>
        <p:spPr>
          <a:xfrm>
            <a:off x="152399" y="217097"/>
            <a:ext cx="2743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Register</a:t>
            </a:r>
            <a:r>
              <a:rPr lang="en-US" sz="2400" dirty="0">
                <a:cs typeface="Calibri"/>
              </a:rPr>
              <a:t> workflow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85F78D-5046-4C9C-A84A-FF29C3BBD231}"/>
              </a:ext>
            </a:extLst>
          </p:cNvPr>
          <p:cNvCxnSpPr/>
          <p:nvPr/>
        </p:nvCxnSpPr>
        <p:spPr>
          <a:xfrm flipV="1">
            <a:off x="3956647" y="2829465"/>
            <a:ext cx="2582173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208B43-B17A-4F6E-9E57-5CAD75CE3EE5}"/>
              </a:ext>
            </a:extLst>
          </p:cNvPr>
          <p:cNvCxnSpPr/>
          <p:nvPr/>
        </p:nvCxnSpPr>
        <p:spPr>
          <a:xfrm flipH="1">
            <a:off x="4008407" y="3798496"/>
            <a:ext cx="2493032" cy="8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94BD3A-58B1-45F3-9DC7-1621D7ACD815}"/>
              </a:ext>
            </a:extLst>
          </p:cNvPr>
          <p:cNvSpPr txBox="1"/>
          <p:nvPr/>
        </p:nvSpPr>
        <p:spPr>
          <a:xfrm>
            <a:off x="3775495" y="23737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</a:t>
            </a:r>
            <a:r>
              <a:rPr lang="en-US" dirty="0">
                <a:cs typeface="Calibri"/>
              </a:rPr>
              <a:t> register page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BF450B-6AB8-48EE-A456-DD9D9F0B861F}"/>
              </a:ext>
            </a:extLst>
          </p:cNvPr>
          <p:cNvSpPr txBox="1"/>
          <p:nvPr/>
        </p:nvSpPr>
        <p:spPr>
          <a:xfrm>
            <a:off x="3890512" y="3265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70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75BE7A7-4997-4186-B2C2-D4235A0E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" y="2905664"/>
            <a:ext cx="1176069" cy="1161692"/>
          </a:xfrm>
          <a:prstGeom prst="rect">
            <a:avLst/>
          </a:prstGeom>
        </p:spPr>
      </p:pic>
      <p:pic>
        <p:nvPicPr>
          <p:cNvPr id="7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3BEC114D-37BC-4545-8FD8-A7FB8633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07" y="2445588"/>
            <a:ext cx="1607389" cy="2225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F608DD-FC56-490F-9FD7-02A30D3CC9B0}"/>
              </a:ext>
            </a:extLst>
          </p:cNvPr>
          <p:cNvSpPr txBox="1"/>
          <p:nvPr/>
        </p:nvSpPr>
        <p:spPr>
          <a:xfrm>
            <a:off x="476246" y="335909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C15A7B-6ED0-426D-B8EE-5D95D6E1C959}"/>
              </a:ext>
            </a:extLst>
          </p:cNvPr>
          <p:cNvCxnSpPr/>
          <p:nvPr/>
        </p:nvCxnSpPr>
        <p:spPr>
          <a:xfrm>
            <a:off x="1521840" y="3554260"/>
            <a:ext cx="660640" cy="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7">
            <a:extLst>
              <a:ext uri="{FF2B5EF4-FFF2-40B4-BE49-F238E27FC236}">
                <a16:creationId xmlns:a16="http://schemas.microsoft.com/office/drawing/2014/main" id="{11FED9F6-2702-4F86-BEFB-27B86B7BB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322" y="1928004"/>
            <a:ext cx="2743200" cy="2743200"/>
          </a:xfrm>
          <a:prstGeom prst="rect">
            <a:avLst/>
          </a:prstGeom>
        </p:spPr>
      </p:pic>
      <p:pic>
        <p:nvPicPr>
          <p:cNvPr id="15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08C5359B-790F-4119-A365-318666ED8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398" y="2765304"/>
            <a:ext cx="1302589" cy="1302589"/>
          </a:xfrm>
          <a:prstGeom prst="rect">
            <a:avLst/>
          </a:prstGeom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8BAF2354-0F8A-47EC-907D-5A928394D3C5}"/>
              </a:ext>
            </a:extLst>
          </p:cNvPr>
          <p:cNvSpPr/>
          <p:nvPr/>
        </p:nvSpPr>
        <p:spPr>
          <a:xfrm>
            <a:off x="2554827" y="1722264"/>
            <a:ext cx="4293137" cy="724907"/>
          </a:xfrm>
          <a:prstGeom prst="ben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F5130E65-42F3-4B28-8C56-B64549ECA20D}"/>
              </a:ext>
            </a:extLst>
          </p:cNvPr>
          <p:cNvSpPr/>
          <p:nvPr/>
        </p:nvSpPr>
        <p:spPr>
          <a:xfrm rot="10800000">
            <a:off x="3633128" y="4669621"/>
            <a:ext cx="4293137" cy="724907"/>
          </a:xfrm>
          <a:prstGeom prst="ben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B8B96-3628-46A6-9B75-A67CD8E3EB27}"/>
              </a:ext>
            </a:extLst>
          </p:cNvPr>
          <p:cNvSpPr txBox="1"/>
          <p:nvPr/>
        </p:nvSpPr>
        <p:spPr>
          <a:xfrm>
            <a:off x="152398" y="217096"/>
            <a:ext cx="2743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Login</a:t>
            </a:r>
            <a:r>
              <a:rPr lang="en-US" sz="2400" dirty="0">
                <a:cs typeface="Calibri"/>
              </a:rPr>
              <a:t> workflow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F97A51-9DEB-4766-A7C7-98016DB25D0B}"/>
              </a:ext>
            </a:extLst>
          </p:cNvPr>
          <p:cNvSpPr txBox="1"/>
          <p:nvPr/>
        </p:nvSpPr>
        <p:spPr>
          <a:xfrm>
            <a:off x="3128512" y="1352909"/>
            <a:ext cx="349082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Enter </a:t>
            </a:r>
            <a:r>
              <a:rPr lang="en-US" dirty="0">
                <a:cs typeface="Calibri"/>
              </a:rPr>
              <a:t>username and password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D5B8DD-4B7E-4605-B84B-E7D0ADC73D11}"/>
              </a:ext>
            </a:extLst>
          </p:cNvPr>
          <p:cNvCxnSpPr/>
          <p:nvPr/>
        </p:nvCxnSpPr>
        <p:spPr>
          <a:xfrm flipV="1">
            <a:off x="3942269" y="3045125"/>
            <a:ext cx="2582173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6A77F-0821-40BF-BD8A-C2E1989C17D8}"/>
              </a:ext>
            </a:extLst>
          </p:cNvPr>
          <p:cNvCxnSpPr/>
          <p:nvPr/>
        </p:nvCxnSpPr>
        <p:spPr>
          <a:xfrm flipH="1">
            <a:off x="3994029" y="4014155"/>
            <a:ext cx="2493032" cy="8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DFCBF4-E2CA-44EE-83ED-F51954502B9E}"/>
              </a:ext>
            </a:extLst>
          </p:cNvPr>
          <p:cNvSpPr txBox="1"/>
          <p:nvPr/>
        </p:nvSpPr>
        <p:spPr>
          <a:xfrm>
            <a:off x="3761117" y="258936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loginpage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5CB6C-827E-4A0E-8850-AEB92FD5BE77}"/>
              </a:ext>
            </a:extLst>
          </p:cNvPr>
          <p:cNvSpPr txBox="1"/>
          <p:nvPr/>
        </p:nvSpPr>
        <p:spPr>
          <a:xfrm>
            <a:off x="3876135" y="348075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8E849DD-C92E-402C-85D0-FE36C07E103F}"/>
              </a:ext>
            </a:extLst>
          </p:cNvPr>
          <p:cNvSpPr/>
          <p:nvPr/>
        </p:nvSpPr>
        <p:spPr>
          <a:xfrm>
            <a:off x="9168524" y="3395156"/>
            <a:ext cx="1532453" cy="32648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7B50B-B6A6-46F5-9603-CE404705ADF9}"/>
              </a:ext>
            </a:extLst>
          </p:cNvPr>
          <p:cNvSpPr txBox="1"/>
          <p:nvPr/>
        </p:nvSpPr>
        <p:spPr>
          <a:xfrm>
            <a:off x="8563153" y="303505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Check if user</a:t>
            </a:r>
            <a:r>
              <a:rPr lang="en-US" dirty="0">
                <a:cs typeface="Calibri"/>
              </a:rPr>
              <a:t> exist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E0246-490E-41AF-9C09-832B442918A7}"/>
              </a:ext>
            </a:extLst>
          </p:cNvPr>
          <p:cNvSpPr txBox="1"/>
          <p:nvPr/>
        </p:nvSpPr>
        <p:spPr>
          <a:xfrm>
            <a:off x="4063042" y="5479209"/>
            <a:ext cx="364897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Redirect user</a:t>
            </a:r>
            <a:r>
              <a:rPr lang="en-US" dirty="0">
                <a:cs typeface="Calibri"/>
              </a:rPr>
              <a:t> to game page</a:t>
            </a:r>
          </a:p>
          <a:p>
            <a:pPr algn="ctr"/>
            <a:r>
              <a:rPr lang="en-US" dirty="0">
                <a:cs typeface="Calibri"/>
              </a:rPr>
              <a:t>Load his progress in case of correct login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BEC54C-17B6-4D37-935C-F1C952B9793A}"/>
              </a:ext>
            </a:extLst>
          </p:cNvPr>
          <p:cNvSpPr txBox="1"/>
          <p:nvPr/>
        </p:nvSpPr>
        <p:spPr>
          <a:xfrm>
            <a:off x="8692551" y="378268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Get user </a:t>
            </a:r>
            <a:r>
              <a:rPr lang="en-US" dirty="0">
                <a:cs typeface="Calibri"/>
              </a:rPr>
              <a:t>resources</a:t>
            </a:r>
          </a:p>
          <a:p>
            <a:pPr algn="ctr"/>
            <a:r>
              <a:rPr lang="en-US" dirty="0">
                <a:cs typeface="Calibri"/>
              </a:rPr>
              <a:t>And building level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378DB-4425-4712-A0D1-08160ECE22DC}"/>
              </a:ext>
            </a:extLst>
          </p:cNvPr>
          <p:cNvSpPr txBox="1"/>
          <p:nvPr/>
        </p:nvSpPr>
        <p:spPr>
          <a:xfrm>
            <a:off x="3948023" y="4429662"/>
            <a:ext cx="357708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Inexistent account</a:t>
            </a:r>
            <a:r>
              <a:rPr lang="en-US" dirty="0">
                <a:cs typeface="Calibri"/>
              </a:rPr>
              <a:t> - Negative response and redirect to login page</a:t>
            </a:r>
          </a:p>
        </p:txBody>
      </p:sp>
    </p:spTree>
    <p:extLst>
      <p:ext uri="{BB962C8B-B14F-4D97-AF65-F5344CB8AC3E}">
        <p14:creationId xmlns:p14="http://schemas.microsoft.com/office/powerpoint/2010/main" val="196507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8E020CE-DA17-431F-BC81-E993476F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2" y="374710"/>
            <a:ext cx="747444" cy="733067"/>
          </a:xfrm>
          <a:prstGeom prst="rect">
            <a:avLst/>
          </a:prstGeom>
        </p:spPr>
      </p:pic>
      <p:pic>
        <p:nvPicPr>
          <p:cNvPr id="7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2D36B7F2-A093-4012-BCD1-2496545F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39" y="295633"/>
            <a:ext cx="845389" cy="882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75EB0-03BE-4477-9E80-20DD9615F041}"/>
              </a:ext>
            </a:extLst>
          </p:cNvPr>
          <p:cNvSpPr txBox="1"/>
          <p:nvPr/>
        </p:nvSpPr>
        <p:spPr>
          <a:xfrm>
            <a:off x="813755" y="542386"/>
            <a:ext cx="120015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E5676-68E6-460D-BE16-7896E8CEB50E}"/>
              </a:ext>
            </a:extLst>
          </p:cNvPr>
          <p:cNvCxnSpPr/>
          <p:nvPr/>
        </p:nvCxnSpPr>
        <p:spPr>
          <a:xfrm>
            <a:off x="1078299" y="785181"/>
            <a:ext cx="660640" cy="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7">
            <a:extLst>
              <a:ext uri="{FF2B5EF4-FFF2-40B4-BE49-F238E27FC236}">
                <a16:creationId xmlns:a16="http://schemas.microsoft.com/office/drawing/2014/main" id="{C45B0B86-3BE2-4FB9-9BC0-7F8DE35B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029" y="6650"/>
            <a:ext cx="1571625" cy="1571625"/>
          </a:xfrm>
          <a:prstGeom prst="rect">
            <a:avLst/>
          </a:prstGeom>
        </p:spPr>
      </p:pic>
      <p:pic>
        <p:nvPicPr>
          <p:cNvPr id="15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27460BCD-EE80-41EF-BEF1-458C325EB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5129" y="205775"/>
            <a:ext cx="912064" cy="9120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F5AD1-2C07-46E8-91B3-BDEAB061C1E5}"/>
              </a:ext>
            </a:extLst>
          </p:cNvPr>
          <p:cNvCxnSpPr/>
          <p:nvPr/>
        </p:nvCxnSpPr>
        <p:spPr>
          <a:xfrm flipH="1" flipV="1">
            <a:off x="3217653" y="787879"/>
            <a:ext cx="5526656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3DAFC8-DBDF-418C-AFA0-4D0537F055D1}"/>
              </a:ext>
            </a:extLst>
          </p:cNvPr>
          <p:cNvSpPr txBox="1"/>
          <p:nvPr/>
        </p:nvSpPr>
        <p:spPr>
          <a:xfrm>
            <a:off x="3214776" y="792192"/>
            <a:ext cx="546052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If positive response from login ,If user first time in</a:t>
            </a:r>
            <a:r>
              <a:rPr lang="en-US" dirty="0">
                <a:cs typeface="Calibri"/>
              </a:rPr>
              <a:t> game then player must pick a support character that will help player to grow </a:t>
            </a:r>
            <a:endParaRPr lang="en-US" dirty="0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2A6C715B-E03B-4B0D-A7B8-517C1296B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23" y="2232883"/>
            <a:ext cx="946031" cy="968875"/>
          </a:xfrm>
          <a:prstGeom prst="rect">
            <a:avLst/>
          </a:prstGeom>
        </p:spPr>
      </p:pic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DECC7438-C972-4B97-9537-E67C29B60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455" y="2227762"/>
            <a:ext cx="1118558" cy="993495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80ECE028-0D95-4F55-B780-B14E88A22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21" y="3341652"/>
            <a:ext cx="960409" cy="979829"/>
          </a:xfrm>
          <a:prstGeom prst="rect">
            <a:avLst/>
          </a:prstGeom>
        </p:spPr>
      </p:pic>
      <p:pic>
        <p:nvPicPr>
          <p:cNvPr id="24" name="Picture 2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AF18F12-6500-4CF1-9CFF-14D669816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640" y="3334649"/>
            <a:ext cx="1121435" cy="993835"/>
          </a:xfrm>
          <a:prstGeom prst="rect">
            <a:avLst/>
          </a:prstGeom>
        </p:spPr>
      </p:pic>
      <p:pic>
        <p:nvPicPr>
          <p:cNvPr id="26" name="Picture 26" descr="A close up of a sign&#10;&#10;Description generated with high confidence">
            <a:extLst>
              <a:ext uri="{FF2B5EF4-FFF2-40B4-BE49-F238E27FC236}">
                <a16:creationId xmlns:a16="http://schemas.microsoft.com/office/drawing/2014/main" id="{E63712B2-A471-4299-812A-559769FA7F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023" y="4467333"/>
            <a:ext cx="960408" cy="841938"/>
          </a:xfrm>
          <a:prstGeom prst="rect">
            <a:avLst/>
          </a:prstGeom>
        </p:spPr>
      </p:pic>
      <p:pic>
        <p:nvPicPr>
          <p:cNvPr id="28" name="Picture 28" descr="A close up of a toy&#10;&#10;Description generated with high confidence">
            <a:extLst>
              <a:ext uri="{FF2B5EF4-FFF2-40B4-BE49-F238E27FC236}">
                <a16:creationId xmlns:a16="http://schemas.microsoft.com/office/drawing/2014/main" id="{291FF646-8108-489F-8FB0-A01F19B6F6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9455" y="4471183"/>
            <a:ext cx="1132937" cy="848617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1EF921E8-D7E4-4EBF-B25B-50F666FE47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9042" y="2231424"/>
            <a:ext cx="960408" cy="971795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E38319-DF3F-4E63-AA91-AC7165102C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39042" y="3338953"/>
            <a:ext cx="960408" cy="985226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E97C067A-3A9B-4BC4-97B3-FDB42F44B7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32927" y="4477109"/>
            <a:ext cx="943883" cy="83676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C870FD60-9B4C-4E9C-8B97-251EF49581F7}"/>
              </a:ext>
            </a:extLst>
          </p:cNvPr>
          <p:cNvSpPr/>
          <p:nvPr/>
        </p:nvSpPr>
        <p:spPr>
          <a:xfrm>
            <a:off x="332778" y="1178569"/>
            <a:ext cx="340859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15D94-6710-4914-A064-EEE8499E4622}"/>
              </a:ext>
            </a:extLst>
          </p:cNvPr>
          <p:cNvSpPr txBox="1"/>
          <p:nvPr/>
        </p:nvSpPr>
        <p:spPr>
          <a:xfrm>
            <a:off x="281797" y="14391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Choose character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D36415DD-CDC9-49B6-93E8-1711B78FCEFD}"/>
              </a:ext>
            </a:extLst>
          </p:cNvPr>
          <p:cNvSpPr/>
          <p:nvPr/>
        </p:nvSpPr>
        <p:spPr>
          <a:xfrm>
            <a:off x="3902389" y="2222164"/>
            <a:ext cx="5551789" cy="731520"/>
          </a:xfrm>
          <a:prstGeom prst="bent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3DA1AA-BD00-43F4-AB25-CA32D7E12E49}"/>
              </a:ext>
            </a:extLst>
          </p:cNvPr>
          <p:cNvSpPr txBox="1"/>
          <p:nvPr/>
        </p:nvSpPr>
        <p:spPr>
          <a:xfrm>
            <a:off x="5328247" y="23449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 response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A79EA0-FEC6-4BD8-A272-226767028712}"/>
              </a:ext>
            </a:extLst>
          </p:cNvPr>
          <p:cNvCxnSpPr/>
          <p:nvPr/>
        </p:nvCxnSpPr>
        <p:spPr>
          <a:xfrm>
            <a:off x="10311442" y="606723"/>
            <a:ext cx="62685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3652BC-7C46-4498-8C14-F5FF679E9242}"/>
              </a:ext>
            </a:extLst>
          </p:cNvPr>
          <p:cNvSpPr txBox="1"/>
          <p:nvPr/>
        </p:nvSpPr>
        <p:spPr>
          <a:xfrm>
            <a:off x="9742094" y="691550"/>
            <a:ext cx="1981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>
                <a:cs typeface="Calibri"/>
              </a:rPr>
              <a:t>database</a:t>
            </a: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65296E91-A830-4631-A5D1-4C4C27E2E914}"/>
              </a:ext>
            </a:extLst>
          </p:cNvPr>
          <p:cNvSpPr/>
          <p:nvPr/>
        </p:nvSpPr>
        <p:spPr>
          <a:xfrm rot="10740000">
            <a:off x="8665055" y="1828804"/>
            <a:ext cx="1475174" cy="24933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7FC86C-8CB4-4A33-9139-2B7A065E1117}"/>
              </a:ext>
            </a:extLst>
          </p:cNvPr>
          <p:cNvSpPr txBox="1"/>
          <p:nvPr/>
        </p:nvSpPr>
        <p:spPr>
          <a:xfrm>
            <a:off x="9742098" y="28481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</a:t>
            </a:r>
            <a:r>
              <a:rPr lang="en-US" dirty="0">
                <a:cs typeface="Calibri"/>
              </a:rPr>
              <a:t> game page</a:t>
            </a:r>
            <a:endParaRPr lang="en-US" dirty="0"/>
          </a:p>
        </p:txBody>
      </p:sp>
      <p:pic>
        <p:nvPicPr>
          <p:cNvPr id="2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2F0D65F4-9C5A-4FF6-A52C-274DB5855C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5534" y="3205244"/>
            <a:ext cx="3620218" cy="2632871"/>
          </a:xfrm>
          <a:prstGeom prst="rect">
            <a:avLst/>
          </a:prstGeom>
        </p:spPr>
      </p:pic>
      <p:pic>
        <p:nvPicPr>
          <p:cNvPr id="4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D4318320-6333-42BA-AB63-715C99FDBB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07571" y="4624717"/>
            <a:ext cx="3131388" cy="2051169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70A69C6C-B240-4174-9243-96FB41FA8F81}"/>
              </a:ext>
            </a:extLst>
          </p:cNvPr>
          <p:cNvSpPr/>
          <p:nvPr/>
        </p:nvSpPr>
        <p:spPr>
          <a:xfrm rot="10800000" flipH="1">
            <a:off x="5237025" y="5877540"/>
            <a:ext cx="3329852" cy="6817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2A32B-50BC-46ED-9B91-67A1DFDF6C22}"/>
              </a:ext>
            </a:extLst>
          </p:cNvPr>
          <p:cNvSpPr txBox="1"/>
          <p:nvPr/>
        </p:nvSpPr>
        <p:spPr>
          <a:xfrm>
            <a:off x="5414509" y="5881777"/>
            <a:ext cx="3174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After building some buildings</a:t>
            </a:r>
          </a:p>
        </p:txBody>
      </p:sp>
    </p:spTree>
    <p:extLst>
      <p:ext uri="{BB962C8B-B14F-4D97-AF65-F5344CB8AC3E}">
        <p14:creationId xmlns:p14="http://schemas.microsoft.com/office/powerpoint/2010/main" val="89672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8EB9-7E90-4318-83B2-9C30564D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4390847" cy="793601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cs typeface="Calibri Light"/>
              </a:rPr>
              <a:t>Etape</a:t>
            </a:r>
            <a:r>
              <a:rPr lang="en-US" sz="3200" dirty="0">
                <a:cs typeface="Calibri Light"/>
              </a:rPr>
              <a:t> </a:t>
            </a:r>
            <a:r>
              <a:rPr lang="en-US" sz="3200" dirty="0" err="1">
                <a:cs typeface="Calibri Light"/>
              </a:rPr>
              <a:t>Intermediare</a:t>
            </a:r>
            <a:r>
              <a:rPr lang="en-US" sz="3200" dirty="0">
                <a:cs typeface="Calibri Light"/>
              </a:rPr>
              <a:t> </a:t>
            </a:r>
            <a:r>
              <a:rPr lang="en-US" sz="3200" dirty="0" err="1">
                <a:cs typeface="Calibri Light"/>
              </a:rPr>
              <a:t>dezvoltare</a:t>
            </a:r>
            <a:r>
              <a:rPr lang="en-US" sz="3200" dirty="0">
                <a:cs typeface="Calibri Light"/>
              </a:rPr>
              <a:t> </a:t>
            </a:r>
            <a:r>
              <a:rPr lang="en-US" sz="3200" dirty="0" err="1">
                <a:cs typeface="Calibri Light"/>
              </a:rPr>
              <a:t>proiect</a:t>
            </a:r>
            <a:endParaRPr lang="en-US" sz="3200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755127-BC30-469B-9C31-9BF752A1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8" y="1411418"/>
            <a:ext cx="2570672" cy="1720410"/>
          </a:xfrm>
          <a:prstGeom prst="rect">
            <a:avLst/>
          </a:prstGeom>
        </p:spPr>
      </p:pic>
      <p:pic>
        <p:nvPicPr>
          <p:cNvPr id="6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C61600C-5B15-43DD-B718-CB22F8A0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28" y="1169047"/>
            <a:ext cx="3361426" cy="2190771"/>
          </a:xfrm>
          <a:prstGeom prst="rect">
            <a:avLst/>
          </a:prstGeom>
        </p:spPr>
      </p:pic>
      <p:pic>
        <p:nvPicPr>
          <p:cNvPr id="8" name="Picture 8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20F6004F-1680-41C7-A0F4-82ACC506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31" y="1165750"/>
            <a:ext cx="3447691" cy="2211741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62F9E19B-22F3-42EC-BD79-F1EEFDC5B0F5}"/>
              </a:ext>
            </a:extLst>
          </p:cNvPr>
          <p:cNvSpPr/>
          <p:nvPr/>
        </p:nvSpPr>
        <p:spPr>
          <a:xfrm>
            <a:off x="7320948" y="1800044"/>
            <a:ext cx="914400" cy="914400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889CA7C-7226-49F9-81F6-E0601579A8BF}"/>
              </a:ext>
            </a:extLst>
          </p:cNvPr>
          <p:cNvSpPr/>
          <p:nvPr/>
        </p:nvSpPr>
        <p:spPr>
          <a:xfrm rot="10860000">
            <a:off x="6912049" y="3806737"/>
            <a:ext cx="1130117" cy="17456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506498-B081-45B7-A5B6-BFD1B9D3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155" y="3930985"/>
            <a:ext cx="5014822" cy="2647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3ED10-99ED-4B19-B8A0-D284AEB9D924}"/>
              </a:ext>
            </a:extLst>
          </p:cNvPr>
          <p:cNvSpPr txBox="1"/>
          <p:nvPr/>
        </p:nvSpPr>
        <p:spPr>
          <a:xfrm>
            <a:off x="8626" y="2488720"/>
            <a:ext cx="308825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Am </a:t>
            </a:r>
            <a:r>
              <a:rPr lang="en-US" dirty="0" err="1"/>
              <a:t>inceput</a:t>
            </a:r>
            <a:r>
              <a:rPr lang="en-US" dirty="0"/>
              <a:t> cu o </a:t>
            </a:r>
            <a:r>
              <a:rPr lang="en-US" dirty="0" err="1"/>
              <a:t>simpla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pagina</a:t>
            </a:r>
            <a:r>
              <a:rPr lang="en-US" dirty="0">
                <a:cs typeface="Calibri"/>
              </a:rPr>
              <a:t> web</a:t>
            </a:r>
          </a:p>
          <a:p>
            <a:pPr algn="ctr"/>
            <a:r>
              <a:rPr lang="en-US" dirty="0">
                <a:cs typeface="Calibri"/>
              </a:rPr>
              <a:t>Si am format </a:t>
            </a:r>
            <a:r>
              <a:rPr lang="en-US" dirty="0" err="1">
                <a:cs typeface="Calibri"/>
              </a:rPr>
              <a:t>scheletul</a:t>
            </a:r>
            <a:r>
              <a:rPr lang="en-US" dirty="0">
                <a:cs typeface="Calibri"/>
              </a:rPr>
              <a:t> site-</a:t>
            </a:r>
            <a:r>
              <a:rPr lang="en-US" dirty="0" err="1">
                <a:cs typeface="Calibri"/>
              </a:rPr>
              <a:t>ului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BC3FA-36B1-4219-8761-D25276CDE593}"/>
              </a:ext>
            </a:extLst>
          </p:cNvPr>
          <p:cNvSpPr txBox="1"/>
          <p:nvPr/>
        </p:nvSpPr>
        <p:spPr>
          <a:xfrm>
            <a:off x="4408095" y="288984"/>
            <a:ext cx="672572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Mai </a:t>
            </a:r>
            <a:r>
              <a:rPr lang="en-US" dirty="0" err="1"/>
              <a:t>apoi</a:t>
            </a:r>
            <a:r>
              <a:rPr lang="en-US" dirty="0">
                <a:cs typeface="Calibri"/>
              </a:rPr>
              <a:t> am </a:t>
            </a:r>
            <a:r>
              <a:rPr lang="en-US" dirty="0" err="1">
                <a:cs typeface="Calibri"/>
              </a:rPr>
              <a:t>inceput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coloram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pictam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dam </a:t>
            </a:r>
            <a:r>
              <a:rPr lang="en-US" dirty="0" err="1">
                <a:cs typeface="Calibri"/>
              </a:rPr>
              <a:t>viata</a:t>
            </a:r>
            <a:r>
              <a:rPr lang="en-US" dirty="0">
                <a:cs typeface="Calibri"/>
              </a:rPr>
              <a:t> site-</a:t>
            </a:r>
            <a:r>
              <a:rPr lang="en-US" dirty="0" err="1">
                <a:cs typeface="Calibri"/>
              </a:rPr>
              <a:t>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nostru</a:t>
            </a:r>
            <a:endParaRPr lang="en-US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9ED130-23C3-4EA4-B3CF-865137F78D7C}"/>
              </a:ext>
            </a:extLst>
          </p:cNvPr>
          <p:cNvCxnSpPr/>
          <p:nvPr/>
        </p:nvCxnSpPr>
        <p:spPr>
          <a:xfrm>
            <a:off x="2820839" y="2159479"/>
            <a:ext cx="741872" cy="2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4037F8-2EBB-4480-965D-D78CD3BFA34A}"/>
              </a:ext>
            </a:extLst>
          </p:cNvPr>
          <p:cNvSpPr txBox="1"/>
          <p:nvPr/>
        </p:nvSpPr>
        <p:spPr>
          <a:xfrm>
            <a:off x="8059946" y="4300268"/>
            <a:ext cx="413780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Dupa ore de </a:t>
            </a:r>
            <a:r>
              <a:rPr lang="en-US" dirty="0" err="1"/>
              <a:t>munca</a:t>
            </a:r>
            <a:r>
              <a:rPr lang="en-US" dirty="0">
                <a:cs typeface="Calibri"/>
              </a:rPr>
              <a:t> la design, am </a:t>
            </a:r>
            <a:r>
              <a:rPr lang="en-US" dirty="0" err="1">
                <a:cs typeface="Calibri"/>
              </a:rPr>
              <a:t>adaugat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putina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functionalitate</a:t>
            </a:r>
            <a:r>
              <a:rPr lang="en-US" dirty="0">
                <a:cs typeface="Calibri"/>
              </a:rPr>
              <a:t> site-</a:t>
            </a:r>
            <a:r>
              <a:rPr lang="en-US" dirty="0" err="1">
                <a:cs typeface="Calibri"/>
              </a:rPr>
              <a:t>ului</a:t>
            </a:r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6038E-F818-4115-B126-14404325E3FD}"/>
              </a:ext>
            </a:extLst>
          </p:cNvPr>
          <p:cNvSpPr txBox="1"/>
          <p:nvPr/>
        </p:nvSpPr>
        <p:spPr>
          <a:xfrm>
            <a:off x="6694102" y="5565473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munci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momentul</a:t>
            </a:r>
            <a:r>
              <a:rPr lang="en-US" dirty="0">
                <a:cs typeface="Calibri"/>
              </a:rPr>
              <a:t> de fata </a:t>
            </a:r>
            <a:r>
              <a:rPr lang="en-US" dirty="0" err="1">
                <a:cs typeface="Calibri"/>
              </a:rPr>
              <a:t>arata</a:t>
            </a:r>
            <a:r>
              <a:rPr lang="en-US" dirty="0">
                <a:cs typeface="Calibri"/>
              </a:rPr>
              <a:t> cam </a:t>
            </a:r>
            <a:r>
              <a:rPr lang="en-US" dirty="0" err="1">
                <a:cs typeface="Calibri"/>
              </a:rPr>
              <a:t>asa</a:t>
            </a:r>
            <a:r>
              <a:rPr lang="en-US" dirty="0">
                <a:cs typeface="Calibri"/>
              </a:rPr>
              <a:t>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33837-A92B-4AF8-BFEF-EAD6BF52A302}"/>
              </a:ext>
            </a:extLst>
          </p:cNvPr>
          <p:cNvSpPr txBox="1"/>
          <p:nvPr/>
        </p:nvSpPr>
        <p:spPr>
          <a:xfrm>
            <a:off x="-250168" y="589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arata</a:t>
            </a:r>
            <a:r>
              <a:rPr lang="en-US" dirty="0"/>
              <a:t> cam </a:t>
            </a:r>
            <a:r>
              <a:rPr lang="en-US" dirty="0" err="1"/>
              <a:t>asa</a:t>
            </a:r>
          </a:p>
        </p:txBody>
      </p:sp>
      <p:pic>
        <p:nvPicPr>
          <p:cNvPr id="5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015951D4-0FE4-410B-A425-B31BF729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574187"/>
            <a:ext cx="5546784" cy="3121702"/>
          </a:xfrm>
          <a:prstGeom prst="rect">
            <a:avLst/>
          </a:prstGeom>
        </p:spPr>
      </p:pic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4EEDE5-2082-435D-945A-D6483E6F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87" y="581049"/>
            <a:ext cx="6208143" cy="3093600"/>
          </a:xfrm>
          <a:prstGeom prst="rect">
            <a:avLst/>
          </a:prstGeom>
        </p:spPr>
      </p:pic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029EDCB-035F-4280-9016-02A083E6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6" y="3793707"/>
            <a:ext cx="5546783" cy="2893679"/>
          </a:xfrm>
          <a:prstGeom prst="rect">
            <a:avLst/>
          </a:prstGeom>
        </p:spPr>
      </p:pic>
      <p:pic>
        <p:nvPicPr>
          <p:cNvPr id="3" name="Picture 6" descr="A close up of a black screen with text&#10;&#10;Description generated with very high confidence">
            <a:extLst>
              <a:ext uri="{FF2B5EF4-FFF2-40B4-BE49-F238E27FC236}">
                <a16:creationId xmlns:a16="http://schemas.microsoft.com/office/drawing/2014/main" id="{2C804608-DC7E-4F50-BF1C-9F3D86D94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587" y="3796997"/>
            <a:ext cx="6193765" cy="28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92A1-4A6D-4EB2-8797-5C718FD4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2" y="129097"/>
            <a:ext cx="5699185" cy="3373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cs typeface="Calibri"/>
              </a:rPr>
              <a:t>Dorim</a:t>
            </a:r>
            <a:r>
              <a:rPr lang="en-US" sz="1800" dirty="0">
                <a:cs typeface="Calibri"/>
              </a:rPr>
              <a:t> ca site-</a:t>
            </a:r>
            <a:r>
              <a:rPr lang="en-US" sz="1800" dirty="0" err="1">
                <a:cs typeface="Calibri"/>
              </a:rPr>
              <a:t>ul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prinda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multa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viata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si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functioneze</a:t>
            </a:r>
            <a:r>
              <a:rPr lang="en-US" sz="1800" dirty="0">
                <a:cs typeface="Calibri"/>
              </a:rPr>
              <a:t> in </a:t>
            </a:r>
            <a:r>
              <a:rPr lang="en-US" sz="1800" dirty="0" err="1">
                <a:cs typeface="Calibri"/>
              </a:rPr>
              <a:t>parametri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normali</a:t>
            </a:r>
            <a:r>
              <a:rPr lang="en-US" sz="1800" dirty="0">
                <a:cs typeface="Calibri"/>
              </a:rPr>
              <a:t>, de </a:t>
            </a:r>
            <a:r>
              <a:rPr lang="en-US" sz="1800" dirty="0" err="1">
                <a:cs typeface="Calibri"/>
              </a:rPr>
              <a:t>aceea</a:t>
            </a:r>
            <a:r>
              <a:rPr lang="en-US" sz="1800" dirty="0">
                <a:cs typeface="Calibri"/>
              </a:rPr>
              <a:t> ne </a:t>
            </a:r>
            <a:r>
              <a:rPr lang="en-US" sz="1800" dirty="0" err="1">
                <a:cs typeface="Calibri"/>
              </a:rPr>
              <a:t>propunem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sa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terminam</a:t>
            </a:r>
            <a:r>
              <a:rPr lang="en-US" sz="1800" dirty="0">
                <a:cs typeface="Calibri"/>
              </a:rPr>
              <a:t> de </a:t>
            </a:r>
            <a:r>
              <a:rPr lang="en-US" sz="1800" dirty="0" err="1">
                <a:cs typeface="Calibri"/>
              </a:rPr>
              <a:t>implementat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functionalitati</a:t>
            </a:r>
            <a:r>
              <a:rPr lang="en-US" sz="1800" dirty="0">
                <a:cs typeface="Calibri"/>
              </a:rPr>
              <a:t> precum:</a:t>
            </a:r>
          </a:p>
          <a:p>
            <a:r>
              <a:rPr lang="en-US" sz="1800" dirty="0">
                <a:cs typeface="Calibri"/>
              </a:rPr>
              <a:t>-Register (In </a:t>
            </a:r>
            <a:r>
              <a:rPr lang="en-US" sz="1800" dirty="0" err="1">
                <a:cs typeface="Calibri"/>
              </a:rPr>
              <a:t>derulare</a:t>
            </a:r>
            <a:r>
              <a:rPr lang="en-US" sz="1800" dirty="0">
                <a:cs typeface="Calibri"/>
              </a:rPr>
              <a:t>)</a:t>
            </a:r>
          </a:p>
          <a:p>
            <a:r>
              <a:rPr lang="en-US" sz="1800" dirty="0">
                <a:cs typeface="Calibri"/>
              </a:rPr>
              <a:t>-Login (In </a:t>
            </a:r>
            <a:r>
              <a:rPr lang="en-US" sz="1800" dirty="0" err="1">
                <a:cs typeface="Calibri"/>
              </a:rPr>
              <a:t>derulare</a:t>
            </a:r>
            <a:r>
              <a:rPr lang="en-US" sz="1800" dirty="0">
                <a:cs typeface="Calibri"/>
              </a:rPr>
              <a:t>)</a:t>
            </a:r>
          </a:p>
          <a:p>
            <a:r>
              <a:rPr lang="en-US" sz="1800" dirty="0">
                <a:cs typeface="Calibri"/>
              </a:rPr>
              <a:t>-Rank (</a:t>
            </a:r>
            <a:r>
              <a:rPr lang="en-US" sz="1800" dirty="0" err="1">
                <a:cs typeface="Calibri"/>
              </a:rPr>
              <a:t>Momentan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Hardcodat</a:t>
            </a:r>
            <a:r>
              <a:rPr lang="en-US" sz="1800" dirty="0">
                <a:cs typeface="Calibri"/>
              </a:rPr>
              <a:t>)</a:t>
            </a:r>
          </a:p>
          <a:p>
            <a:r>
              <a:rPr lang="en-US" sz="1800" dirty="0">
                <a:cs typeface="Calibri"/>
              </a:rPr>
              <a:t>-Game functionality (In </a:t>
            </a:r>
            <a:r>
              <a:rPr lang="en-US" sz="1800" dirty="0" err="1">
                <a:cs typeface="Calibri"/>
              </a:rPr>
              <a:t>derulare</a:t>
            </a:r>
            <a:r>
              <a:rPr lang="en-US" sz="1800" dirty="0">
                <a:cs typeface="Calibri"/>
              </a:rPr>
              <a:t>)</a:t>
            </a:r>
          </a:p>
        </p:txBody>
      </p:sp>
      <p:pic>
        <p:nvPicPr>
          <p:cNvPr id="4" name="Picture 4" descr="A picture containing aircraft, airplane&#10;&#10;Description generated with high confidence">
            <a:extLst>
              <a:ext uri="{FF2B5EF4-FFF2-40B4-BE49-F238E27FC236}">
                <a16:creationId xmlns:a16="http://schemas.microsoft.com/office/drawing/2014/main" id="{F78B2C50-74E8-4F40-AA5D-F81FED6D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2934419"/>
            <a:ext cx="3375803" cy="336142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A325DD-47DD-4312-A1B8-0214158B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93" y="2930967"/>
            <a:ext cx="3735237" cy="3368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0FD0F-CD19-4AA3-8A61-AB0D701AFD33}"/>
              </a:ext>
            </a:extLst>
          </p:cNvPr>
          <p:cNvSpPr txBox="1"/>
          <p:nvPr/>
        </p:nvSpPr>
        <p:spPr>
          <a:xfrm>
            <a:off x="1877682" y="637060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Ce ne</a:t>
            </a:r>
            <a:r>
              <a:rPr lang="en-US" sz="2000" dirty="0">
                <a:solidFill>
                  <a:srgbClr val="92D05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92D050"/>
                </a:solidFill>
                <a:cs typeface="Calibri"/>
              </a:rPr>
              <a:t>dorim</a:t>
            </a:r>
            <a:endParaRPr lang="en-US" sz="2000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23566-6EFA-47CE-A988-D568CEF0E32E}"/>
              </a:ext>
            </a:extLst>
          </p:cNvPr>
          <p:cNvSpPr txBox="1"/>
          <p:nvPr/>
        </p:nvSpPr>
        <p:spPr>
          <a:xfrm>
            <a:off x="7585494" y="6269966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Ce nu ne </a:t>
            </a:r>
            <a:r>
              <a:rPr lang="en-US" sz="2000" dirty="0" err="1">
                <a:solidFill>
                  <a:srgbClr val="C00000"/>
                </a:solidFill>
              </a:rPr>
              <a:t>dorim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AF85-DFE8-4C53-A6E3-D0CFDFCFE51C}"/>
              </a:ext>
            </a:extLst>
          </p:cNvPr>
          <p:cNvSpPr txBox="1"/>
          <p:nvPr/>
        </p:nvSpPr>
        <p:spPr>
          <a:xfrm>
            <a:off x="6147757" y="245852"/>
            <a:ext cx="571931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recurge</a:t>
            </a:r>
            <a:r>
              <a:rPr lang="en-US" dirty="0">
                <a:cs typeface="Calibri"/>
              </a:rPr>
              <a:t> la :</a:t>
            </a:r>
          </a:p>
          <a:p>
            <a:pPr algn="ctr"/>
            <a:r>
              <a:rPr lang="en-US" dirty="0">
                <a:cs typeface="Calibri"/>
              </a:rPr>
              <a:t>- Java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functionalitatile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aplicatiei</a:t>
            </a:r>
            <a:r>
              <a:rPr lang="en-US" dirty="0">
                <a:cs typeface="Calibri"/>
              </a:rPr>
              <a:t> web</a:t>
            </a:r>
          </a:p>
          <a:p>
            <a:pPr algn="ctr"/>
            <a:r>
              <a:rPr lang="en-US" dirty="0">
                <a:cs typeface="Calibri"/>
              </a:rPr>
              <a:t>- SQL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prelucrarea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datelor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baza</a:t>
            </a:r>
            <a:r>
              <a:rPr lang="en-US" dirty="0">
                <a:cs typeface="Calibri"/>
              </a:rPr>
              <a:t> de date</a:t>
            </a:r>
          </a:p>
          <a:p>
            <a:pPr algn="ctr"/>
            <a:r>
              <a:rPr lang="en-US" dirty="0">
                <a:cs typeface="Calibri"/>
              </a:rPr>
              <a:t>- MySQL (</a:t>
            </a:r>
            <a:r>
              <a:rPr lang="en-US" dirty="0" err="1">
                <a:cs typeface="Calibri"/>
              </a:rPr>
              <a:t>HeidiSQL</a:t>
            </a:r>
            <a:r>
              <a:rPr lang="en-US" dirty="0">
                <a:cs typeface="Calibri"/>
              </a:rPr>
              <a:t>) 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stocarea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bazelor</a:t>
            </a:r>
            <a:r>
              <a:rPr lang="en-US" dirty="0">
                <a:cs typeface="Calibri"/>
              </a:rPr>
              <a:t> de date</a:t>
            </a: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00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993CE775-1BFA-49BC-83D9-A9A6EB73CC38}"/>
              </a:ext>
            </a:extLst>
          </p:cNvPr>
          <p:cNvSpPr/>
          <p:nvPr/>
        </p:nvSpPr>
        <p:spPr>
          <a:xfrm>
            <a:off x="6228272" y="3856007"/>
            <a:ext cx="2237116" cy="233775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B0954D-4F52-43F8-B690-EAFFFE08C9B2}"/>
              </a:ext>
            </a:extLst>
          </p:cNvPr>
          <p:cNvSpPr/>
          <p:nvPr/>
        </p:nvSpPr>
        <p:spPr>
          <a:xfrm>
            <a:off x="6084498" y="261668"/>
            <a:ext cx="2237117" cy="212209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3FC2A1-31C6-4863-ADB6-9578F48D6BB4}"/>
              </a:ext>
            </a:extLst>
          </p:cNvPr>
          <p:cNvSpPr/>
          <p:nvPr/>
        </p:nvSpPr>
        <p:spPr>
          <a:xfrm>
            <a:off x="319175" y="2691440"/>
            <a:ext cx="2625306" cy="27115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89F53-F82D-4556-A3EB-3FBC937B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" y="77578"/>
            <a:ext cx="10515600" cy="664205"/>
          </a:xfrm>
        </p:spPr>
        <p:txBody>
          <a:bodyPr/>
          <a:lstStyle/>
          <a:p>
            <a:r>
              <a:rPr lang="en-US" sz="2800" dirty="0" err="1">
                <a:cs typeface="Calibri Light"/>
              </a:rPr>
              <a:t>Modelarea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datelor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AB541AF-A26A-4518-B6C9-EC8F5BDB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583740"/>
            <a:ext cx="2958861" cy="190927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30FD43D2-1D69-4B6D-ADD5-9BA91AC4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8" y="3725172"/>
            <a:ext cx="759127" cy="715996"/>
          </a:xfrm>
          <a:prstGeom prst="rect">
            <a:avLst/>
          </a:prstGeom>
        </p:spPr>
      </p:pic>
      <p:pic>
        <p:nvPicPr>
          <p:cNvPr id="9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854546B6-4A3B-41C0-A313-10CCA8185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91" y="3437624"/>
            <a:ext cx="888523" cy="1176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932DB5-B922-4C35-8050-049652496B51}"/>
              </a:ext>
            </a:extLst>
          </p:cNvPr>
          <p:cNvSpPr txBox="1"/>
          <p:nvPr/>
        </p:nvSpPr>
        <p:spPr>
          <a:xfrm>
            <a:off x="749416" y="3804789"/>
            <a:ext cx="1664899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Connect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4FE27-4D93-4889-8F8B-41BEFD75D8E3}"/>
              </a:ext>
            </a:extLst>
          </p:cNvPr>
          <p:cNvCxnSpPr/>
          <p:nvPr/>
        </p:nvCxnSpPr>
        <p:spPr>
          <a:xfrm flipV="1">
            <a:off x="1478709" y="4094670"/>
            <a:ext cx="373095" cy="5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7">
            <a:extLst>
              <a:ext uri="{FF2B5EF4-FFF2-40B4-BE49-F238E27FC236}">
                <a16:creationId xmlns:a16="http://schemas.microsoft.com/office/drawing/2014/main" id="{C09128AB-AD39-4C01-838A-AC923052F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778" y="375250"/>
            <a:ext cx="1894937" cy="1909314"/>
          </a:xfrm>
          <a:prstGeom prst="rect">
            <a:avLst/>
          </a:prstGeom>
        </p:spPr>
      </p:pic>
      <p:pic>
        <p:nvPicPr>
          <p:cNvPr id="17" name="Picture 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93E28BB-98CA-45A3-8492-088B3804F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1040" y="579946"/>
            <a:ext cx="1302589" cy="1302589"/>
          </a:xfrm>
          <a:prstGeom prst="rect">
            <a:avLst/>
          </a:prstGeom>
        </p:spPr>
      </p:pic>
      <p:pic>
        <p:nvPicPr>
          <p:cNvPr id="18" name="Picture 1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9EDA83CB-212E-4996-BFEA-4615316C0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059" y="4582253"/>
            <a:ext cx="1779918" cy="11440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F402AD-93DC-42C2-8ECD-9DF7582DC43A}"/>
              </a:ext>
            </a:extLst>
          </p:cNvPr>
          <p:cNvSpPr txBox="1"/>
          <p:nvPr/>
        </p:nvSpPr>
        <p:spPr>
          <a:xfrm>
            <a:off x="5946477" y="222992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mic Sans MS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22D45F-2323-403F-9BA1-78BA616574D8}"/>
              </a:ext>
            </a:extLst>
          </p:cNvPr>
          <p:cNvSpPr txBox="1"/>
          <p:nvPr/>
        </p:nvSpPr>
        <p:spPr>
          <a:xfrm>
            <a:off x="267418" y="5608609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mic Sans MS"/>
              </a:rPr>
              <a:t>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527FD9-7E0E-4150-893F-E6CBFFB1AC89}"/>
              </a:ext>
            </a:extLst>
          </p:cNvPr>
          <p:cNvSpPr txBox="1"/>
          <p:nvPr/>
        </p:nvSpPr>
        <p:spPr>
          <a:xfrm>
            <a:off x="5989608" y="612619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mic Sans MS"/>
              </a:rPr>
              <a:t>CONTROLLER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4F1BD3-51E9-4AFC-8780-AD26A3A1DE8C}"/>
              </a:ext>
            </a:extLst>
          </p:cNvPr>
          <p:cNvCxnSpPr/>
          <p:nvPr/>
        </p:nvCxnSpPr>
        <p:spPr>
          <a:xfrm flipV="1">
            <a:off x="8543027" y="1003540"/>
            <a:ext cx="1475118" cy="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EA4A67-E54B-444B-A9D2-3A68A872E193}"/>
              </a:ext>
            </a:extLst>
          </p:cNvPr>
          <p:cNvCxnSpPr/>
          <p:nvPr/>
        </p:nvCxnSpPr>
        <p:spPr>
          <a:xfrm flipH="1" flipV="1">
            <a:off x="8551290" y="1477993"/>
            <a:ext cx="1463436" cy="15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41E59D-7F6A-419D-9147-BF34D512058E}"/>
              </a:ext>
            </a:extLst>
          </p:cNvPr>
          <p:cNvCxnSpPr/>
          <p:nvPr/>
        </p:nvCxnSpPr>
        <p:spPr>
          <a:xfrm>
            <a:off x="3122762" y="4790536"/>
            <a:ext cx="2812211" cy="353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A074A4-73BC-4C8B-9174-0CCAC1B37840}"/>
              </a:ext>
            </a:extLst>
          </p:cNvPr>
          <p:cNvCxnSpPr/>
          <p:nvPr/>
        </p:nvCxnSpPr>
        <p:spPr>
          <a:xfrm flipH="1" flipV="1">
            <a:off x="3117009" y="4022785"/>
            <a:ext cx="2823713" cy="336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2F8953-16BE-4134-99C4-483E0A1E0F6C}"/>
              </a:ext>
            </a:extLst>
          </p:cNvPr>
          <p:cNvCxnSpPr/>
          <p:nvPr/>
        </p:nvCxnSpPr>
        <p:spPr>
          <a:xfrm flipV="1">
            <a:off x="7004649" y="2930105"/>
            <a:ext cx="8626" cy="78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AB87F-B799-4BB6-8FA2-C6A50487BFFF}"/>
              </a:ext>
            </a:extLst>
          </p:cNvPr>
          <p:cNvCxnSpPr/>
          <p:nvPr/>
        </p:nvCxnSpPr>
        <p:spPr>
          <a:xfrm flipH="1">
            <a:off x="7559618" y="2907101"/>
            <a:ext cx="5750" cy="8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760656-6D09-4876-A8FC-47F434FA9BF6}"/>
              </a:ext>
            </a:extLst>
          </p:cNvPr>
          <p:cNvSpPr txBox="1"/>
          <p:nvPr/>
        </p:nvSpPr>
        <p:spPr>
          <a:xfrm>
            <a:off x="3152774" y="5114925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Request a page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Update building</a:t>
            </a:r>
          </a:p>
          <a:p>
            <a:pPr algn="ctr"/>
            <a:r>
              <a:rPr lang="en-US" sz="1200" dirty="0">
                <a:cs typeface="Calibri"/>
              </a:rPr>
              <a:t>Verify rank</a:t>
            </a:r>
          </a:p>
          <a:p>
            <a:pPr algn="ctr"/>
            <a:r>
              <a:rPr lang="en-US" sz="1200" dirty="0">
                <a:cs typeface="Calibri"/>
              </a:rPr>
              <a:t>Login / Register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6B478A-C340-4525-845B-B9D2C5ABC555}"/>
              </a:ext>
            </a:extLst>
          </p:cNvPr>
          <p:cNvSpPr txBox="1"/>
          <p:nvPr/>
        </p:nvSpPr>
        <p:spPr>
          <a:xfrm>
            <a:off x="3162298" y="37147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835077-C0B6-4A24-9170-3E1E22B73BB1}"/>
              </a:ext>
            </a:extLst>
          </p:cNvPr>
          <p:cNvSpPr txBox="1"/>
          <p:nvPr/>
        </p:nvSpPr>
        <p:spPr>
          <a:xfrm>
            <a:off x="4419599" y="29908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 data</a:t>
            </a:r>
          </a:p>
          <a:p>
            <a:pPr algn="ctr"/>
            <a:r>
              <a:rPr lang="en-US" dirty="0">
                <a:cs typeface="Calibri"/>
              </a:rPr>
              <a:t>Send data from 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2F3FBB-E0DD-4325-87BB-A938A5E00DE0}"/>
              </a:ext>
            </a:extLst>
          </p:cNvPr>
          <p:cNvSpPr txBox="1"/>
          <p:nvPr/>
        </p:nvSpPr>
        <p:spPr>
          <a:xfrm>
            <a:off x="7277097" y="30861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Send</a:t>
            </a:r>
            <a:r>
              <a:rPr lang="en-US" dirty="0">
                <a:cs typeface="Calibri"/>
              </a:rPr>
              <a:t> data / 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298951-F057-4017-B1AC-D72ED7599952}"/>
              </a:ext>
            </a:extLst>
          </p:cNvPr>
          <p:cNvSpPr txBox="1"/>
          <p:nvPr/>
        </p:nvSpPr>
        <p:spPr>
          <a:xfrm>
            <a:off x="7905747" y="1581150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Get data /</a:t>
            </a:r>
            <a:r>
              <a:rPr lang="en-US" sz="1400" dirty="0">
                <a:cs typeface="Calibri"/>
              </a:rPr>
              <a:t> response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31426D43-DC4A-431C-9167-414DA9FD324B}"/>
              </a:ext>
            </a:extLst>
          </p:cNvPr>
          <p:cNvSpPr txBox="1"/>
          <p:nvPr/>
        </p:nvSpPr>
        <p:spPr>
          <a:xfrm>
            <a:off x="7905749" y="428625"/>
            <a:ext cx="2743200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cs typeface="Calibri"/>
              </a:rPr>
              <a:t>Update data /</a:t>
            </a:r>
          </a:p>
          <a:p>
            <a:pPr algn="ctr"/>
            <a:r>
              <a:rPr lang="en-US" sz="1400" dirty="0">
                <a:cs typeface="Calibri"/>
              </a:rPr>
              <a:t>Check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43705-35F0-412C-A1D4-3F651C03AFC1}"/>
              </a:ext>
            </a:extLst>
          </p:cNvPr>
          <p:cNvSpPr txBox="1"/>
          <p:nvPr/>
        </p:nvSpPr>
        <p:spPr>
          <a:xfrm>
            <a:off x="5845832" y="201426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Java files</a:t>
            </a:r>
          </a:p>
        </p:txBody>
      </p:sp>
    </p:spTree>
    <p:extLst>
      <p:ext uri="{BB962C8B-B14F-4D97-AF65-F5344CB8AC3E}">
        <p14:creationId xmlns:p14="http://schemas.microsoft.com/office/powerpoint/2010/main" val="79478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AnCoWe  Anime + Comics = Web Game </vt:lpstr>
      <vt:lpstr>Arhitectura si Workflow</vt:lpstr>
      <vt:lpstr>PowerPoint Presentation</vt:lpstr>
      <vt:lpstr>PowerPoint Presentation</vt:lpstr>
      <vt:lpstr>PowerPoint Presentation</vt:lpstr>
      <vt:lpstr>Etape Intermediare dezvoltare proiect</vt:lpstr>
      <vt:lpstr>PowerPoint Presentation</vt:lpstr>
      <vt:lpstr>PowerPoint Presentation</vt:lpstr>
      <vt:lpstr>Modelarea datelor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</cp:revision>
  <dcterms:created xsi:type="dcterms:W3CDTF">2016-01-13T19:04:32Z</dcterms:created>
  <dcterms:modified xsi:type="dcterms:W3CDTF">2018-05-10T07:22:53Z</dcterms:modified>
</cp:coreProperties>
</file>