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12192000"/>
  <p:notesSz cx="6858000" cy="9144000"/>
  <p:embeddedFontLst>
    <p:embeddedFont>
      <p:font typeface="Roboto"/>
      <p:regular r:id="rId53"/>
      <p:bold r:id="rId54"/>
      <p:italic r:id="rId55"/>
      <p:boldItalic r:id="rId56"/>
    </p:embeddedFont>
    <p:embeddedFont>
      <p:font typeface="Lato Black"/>
      <p:bold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9" roundtripDataSignature="AMtx7mjbhShSsDzoPYzX+LkWaIo7Pjme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0FA853-3185-4A52-A508-CF64C90CA290}">
  <a:tblStyle styleId="{5F0FA853-3185-4A52-A508-CF64C90CA29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B79DB44-6394-4BE6-89DD-B24B4AB313C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oboto-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italic.fntdata"/><Relationship Id="rId10" Type="http://schemas.openxmlformats.org/officeDocument/2006/relationships/slide" Target="slides/slide4.xml"/><Relationship Id="rId54" Type="http://schemas.openxmlformats.org/officeDocument/2006/relationships/font" Target="fonts/Roboto-bold.fntdata"/><Relationship Id="rId13" Type="http://schemas.openxmlformats.org/officeDocument/2006/relationships/slide" Target="slides/slide7.xml"/><Relationship Id="rId57" Type="http://schemas.openxmlformats.org/officeDocument/2006/relationships/font" Target="fonts/LatoBlack-bold.fntdata"/><Relationship Id="rId12" Type="http://schemas.openxmlformats.org/officeDocument/2006/relationships/slide" Target="slides/slide6.xml"/><Relationship Id="rId56" Type="http://schemas.openxmlformats.org/officeDocument/2006/relationships/font" Target="fonts/Roboto-boldItalic.fntdata"/><Relationship Id="rId15" Type="http://schemas.openxmlformats.org/officeDocument/2006/relationships/slide" Target="slides/slide9.xml"/><Relationship Id="rId59" Type="http://customschemas.google.com/relationships/presentationmetadata" Target="metadata"/><Relationship Id="rId14" Type="http://schemas.openxmlformats.org/officeDocument/2006/relationships/slide" Target="slides/slide8.xml"/><Relationship Id="rId58" Type="http://schemas.openxmlformats.org/officeDocument/2006/relationships/font" Target="fonts/LatoBlack-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251" name="Google Shape;2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17f7408a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2317f7408a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60350" lvl="0" marL="749300" rtl="0" algn="l">
              <a:lnSpc>
                <a:spcPct val="218181"/>
              </a:lnSpc>
              <a:spcBef>
                <a:spcPts val="2200"/>
              </a:spcBef>
              <a:spcAft>
                <a:spcPts val="0"/>
              </a:spcAft>
              <a:buClr>
                <a:srgbClr val="292929"/>
              </a:buClr>
              <a:buSzPts val="500"/>
              <a:buFont typeface="Georgia"/>
              <a:buChar char="●"/>
            </a:pPr>
            <a:r>
              <a:rPr lang="en-US" sz="1300">
                <a:latin typeface="Times New Roman"/>
                <a:ea typeface="Times New Roman"/>
                <a:cs typeface="Times New Roman"/>
                <a:sym typeface="Times New Roman"/>
              </a:rPr>
              <a:t>l</a:t>
            </a:r>
            <a:r>
              <a:rPr lang="en-US" sz="1300">
                <a:latin typeface="Times New Roman"/>
                <a:ea typeface="Times New Roman"/>
                <a:cs typeface="Times New Roman"/>
                <a:sym typeface="Times New Roman"/>
              </a:rPr>
              <a:t>ower case: Since we would expect to treat “Food” and “food” as the same word, without creating various predicting powers, I’ve down-cased each word.</a:t>
            </a:r>
            <a:endParaRPr sz="1300">
              <a:latin typeface="Times New Roman"/>
              <a:ea typeface="Times New Roman"/>
              <a:cs typeface="Times New Roman"/>
              <a:sym typeface="Times New Roman"/>
            </a:endParaRPr>
          </a:p>
          <a:p>
            <a:pPr indent="-260350" lvl="0" marL="749300" rtl="0" algn="l">
              <a:lnSpc>
                <a:spcPct val="218181"/>
              </a:lnSpc>
              <a:spcBef>
                <a:spcPts val="0"/>
              </a:spcBef>
              <a:spcAft>
                <a:spcPts val="0"/>
              </a:spcAft>
              <a:buClr>
                <a:srgbClr val="292929"/>
              </a:buClr>
              <a:buSzPts val="500"/>
              <a:buFont typeface="Georgia"/>
              <a:buChar char="●"/>
            </a:pPr>
            <a:r>
              <a:rPr lang="en-US" sz="1300">
                <a:latin typeface="Times New Roman"/>
                <a:ea typeface="Times New Roman"/>
                <a:cs typeface="Times New Roman"/>
                <a:sym typeface="Times New Roman"/>
              </a:rPr>
              <a:t>Contractions: I’ve replaced contractions with their longer forms such as “isn’t”: “is not”, “can’t”: “cannot“. To do so, I’ve imported contractions</a:t>
            </a:r>
            <a:endParaRPr sz="1300">
              <a:latin typeface="Times New Roman"/>
              <a:ea typeface="Times New Roman"/>
              <a:cs typeface="Times New Roman"/>
              <a:sym typeface="Times New Roman"/>
            </a:endParaRPr>
          </a:p>
          <a:p>
            <a:pPr indent="-260350" lvl="0" marL="749300" rtl="0" algn="l">
              <a:lnSpc>
                <a:spcPct val="218181"/>
              </a:lnSpc>
              <a:spcBef>
                <a:spcPts val="0"/>
              </a:spcBef>
              <a:spcAft>
                <a:spcPts val="0"/>
              </a:spcAft>
              <a:buClr>
                <a:srgbClr val="292929"/>
              </a:buClr>
              <a:buSzPts val="500"/>
              <a:buFont typeface="Georgia"/>
              <a:buChar char="●"/>
            </a:pPr>
            <a:r>
              <a:rPr lang="en-US" sz="1300">
                <a:latin typeface="Times New Roman"/>
                <a:ea typeface="Times New Roman"/>
                <a:cs typeface="Times New Roman"/>
                <a:sym typeface="Times New Roman"/>
              </a:rPr>
              <a:t>Remove special characters: I’ve cleaned the data from any special character such as double quotes, punctuation, and possessive pronouns.</a:t>
            </a:r>
            <a:endParaRPr sz="1300">
              <a:latin typeface="Times New Roman"/>
              <a:ea typeface="Times New Roman"/>
              <a:cs typeface="Times New Roman"/>
              <a:sym typeface="Times New Roman"/>
            </a:endParaRPr>
          </a:p>
          <a:p>
            <a:pPr indent="-260350" lvl="0" marL="749300" rtl="0" algn="l">
              <a:lnSpc>
                <a:spcPct val="218181"/>
              </a:lnSpc>
              <a:spcBef>
                <a:spcPts val="0"/>
              </a:spcBef>
              <a:spcAft>
                <a:spcPts val="0"/>
              </a:spcAft>
              <a:buClr>
                <a:srgbClr val="292929"/>
              </a:buClr>
              <a:buSzPts val="500"/>
              <a:buFont typeface="Georgia"/>
              <a:buChar char="●"/>
            </a:pPr>
            <a:r>
              <a:rPr lang="en-US" sz="1300">
                <a:latin typeface="Times New Roman"/>
                <a:ea typeface="Times New Roman"/>
                <a:cs typeface="Times New Roman"/>
                <a:sym typeface="Times New Roman"/>
              </a:rPr>
              <a:t>Stopwords: I’ve removed stopwords since they add noise without bringing any information value in modeling. I’ve downloaded a list of English stopwords from the nltk package and deleted them from the text corpus.</a:t>
            </a:r>
            <a:endParaRPr sz="1300">
              <a:latin typeface="Times New Roman"/>
              <a:ea typeface="Times New Roman"/>
              <a:cs typeface="Times New Roman"/>
              <a:sym typeface="Times New Roman"/>
            </a:endParaRPr>
          </a:p>
          <a:p>
            <a:pPr indent="-260350" lvl="0" marL="749300" rtl="0" algn="l">
              <a:lnSpc>
                <a:spcPct val="218181"/>
              </a:lnSpc>
              <a:spcBef>
                <a:spcPts val="0"/>
              </a:spcBef>
              <a:spcAft>
                <a:spcPts val="0"/>
              </a:spcAft>
              <a:buClr>
                <a:srgbClr val="292929"/>
              </a:buClr>
              <a:buSzPts val="500"/>
              <a:buFont typeface="Georgia"/>
              <a:buChar char="●"/>
            </a:pPr>
            <a:r>
              <a:rPr lang="en-US" sz="1300">
                <a:latin typeface="Times New Roman"/>
                <a:ea typeface="Times New Roman"/>
                <a:cs typeface="Times New Roman"/>
                <a:sym typeface="Times New Roman"/>
              </a:rPr>
              <a:t>Tokenization: to process text, we need to split it into smaller chunks. Here, I’ve split sentences into words using WordPunctTokenizer from the nltk library.</a:t>
            </a:r>
            <a:endParaRPr sz="1300">
              <a:latin typeface="Times New Roman"/>
              <a:ea typeface="Times New Roman"/>
              <a:cs typeface="Times New Roman"/>
              <a:sym typeface="Times New Roman"/>
            </a:endParaRPr>
          </a:p>
          <a:p>
            <a:pPr indent="-285750" lvl="0" marL="749300" rtl="0" algn="l">
              <a:lnSpc>
                <a:spcPct val="218181"/>
              </a:lnSpc>
              <a:spcBef>
                <a:spcPts val="0"/>
              </a:spcBef>
              <a:spcAft>
                <a:spcPts val="0"/>
              </a:spcAft>
              <a:buClr>
                <a:srgbClr val="292929"/>
              </a:buClr>
              <a:buSzPts val="900"/>
              <a:buFont typeface="Georgia"/>
              <a:buChar char="●"/>
            </a:pPr>
            <a:r>
              <a:rPr lang="en-US" sz="1300">
                <a:latin typeface="Times New Roman"/>
                <a:ea typeface="Times New Roman"/>
                <a:cs typeface="Times New Roman"/>
                <a:sym typeface="Times New Roman"/>
              </a:rPr>
              <a:t>Lemmatization: To convert each word into its root word</a:t>
            </a:r>
            <a:endParaRPr sz="900">
              <a:solidFill>
                <a:srgbClr val="292929"/>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SzPts val="1400"/>
              <a:buNone/>
            </a:pPr>
            <a:r>
              <a:t/>
            </a:r>
            <a:endParaRPr/>
          </a:p>
        </p:txBody>
      </p:sp>
      <p:sp>
        <p:nvSpPr>
          <p:cNvPr id="261" name="Google Shape;261;g2317f7408a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latin typeface="Arial"/>
                <a:ea typeface="Arial"/>
                <a:cs typeface="Arial"/>
                <a:sym typeface="Arial"/>
              </a:rPr>
              <a:t>BERTopic</a:t>
            </a:r>
            <a:r>
              <a:rPr lang="en-US">
                <a:solidFill>
                  <a:srgbClr val="1F1F1F"/>
                </a:solidFill>
                <a:highlight>
                  <a:srgbClr val="FFFFFF"/>
                </a:highlight>
                <a:latin typeface="Arial"/>
                <a:ea typeface="Arial"/>
                <a:cs typeface="Arial"/>
                <a:sym typeface="Arial"/>
              </a:rPr>
              <a:t> is a topic modeling technique that uses BERT embeddings to generate topics. BERT is a large language model that has been trained on a massive dataset of text and code. This makes BERT very good at understanding the meaning of words and sentences. BERTopic can use BERT embeddings to generate topics that are more meaningful and interpretable than topics generated by other techniques.</a:t>
            </a:r>
            <a:endParaRPr/>
          </a:p>
        </p:txBody>
      </p:sp>
      <p:sp>
        <p:nvSpPr>
          <p:cNvPr id="284" name="Google Shape;28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lang="en-US" sz="2000">
                <a:latin typeface="Times New Roman"/>
                <a:ea typeface="Times New Roman"/>
                <a:cs typeface="Times New Roman"/>
                <a:sym typeface="Times New Roman"/>
              </a:rPr>
              <a:t>Biobert is a BERT model that has been fine-tuned on a corpus of biomedical text. This means that it is better at understanding the meaning of words and phrases in biomedical text than BERT. BioBERT can be used to extract topics from biomedical text, but it can also be used for other tasks, such as question answering and natural language inference</a:t>
            </a:r>
            <a:endParaRPr sz="2000">
              <a:latin typeface="Times New Roman"/>
              <a:ea typeface="Times New Roman"/>
              <a:cs typeface="Times New Roman"/>
              <a:sym typeface="Times New Roman"/>
            </a:endParaRPr>
          </a:p>
          <a:p>
            <a:pPr indent="0" lvl="0" marL="0" rtl="0" algn="l">
              <a:lnSpc>
                <a:spcPct val="115000"/>
              </a:lnSpc>
              <a:spcBef>
                <a:spcPts val="1800"/>
              </a:spcBef>
              <a:spcAft>
                <a:spcPts val="0"/>
              </a:spcAft>
              <a:buClr>
                <a:schemeClr val="dk1"/>
              </a:buClr>
              <a:buSzPts val="1100"/>
              <a:buFont typeface="Arial"/>
              <a:buNone/>
            </a:pPr>
            <a:r>
              <a:rPr lang="en-US" sz="2000">
                <a:latin typeface="Times New Roman"/>
                <a:ea typeface="Times New Roman"/>
                <a:cs typeface="Times New Roman"/>
                <a:sym typeface="Times New Roman"/>
              </a:rPr>
              <a:t>BerTopic is a topic modeling model that uses BERT embeddings. This means that it can take advantage of the semantic information that is captured in BERT embeddings to identify topics in text. BerTopic is relatively easy to use, and it can be used to extract topics from a variety of text formats.</a:t>
            </a:r>
            <a:endParaRPr sz="2000">
              <a:latin typeface="Times New Roman"/>
              <a:ea typeface="Times New Roman"/>
              <a:cs typeface="Times New Roman"/>
              <a:sym typeface="Times New Roman"/>
            </a:endParaRPr>
          </a:p>
          <a:p>
            <a:pPr indent="0" lvl="0" marL="0" rtl="0" algn="l">
              <a:lnSpc>
                <a:spcPct val="115000"/>
              </a:lnSpc>
              <a:spcBef>
                <a:spcPts val="1800"/>
              </a:spcBef>
              <a:spcAft>
                <a:spcPts val="0"/>
              </a:spcAft>
              <a:buClr>
                <a:schemeClr val="dk1"/>
              </a:buClr>
              <a:buSzPts val="1100"/>
              <a:buFont typeface="Arial"/>
              <a:buNone/>
            </a:pPr>
            <a:r>
              <a:rPr lang="en-US" sz="2000">
                <a:latin typeface="Times New Roman"/>
                <a:ea typeface="Times New Roman"/>
                <a:cs typeface="Times New Roman"/>
                <a:sym typeface="Times New Roman"/>
              </a:rPr>
              <a:t>LDA is a statistical topic modeling model. This means that it does not use any pre-trained language models. Instead, it learns the topics in a corpus from scratch. LDA is a more flexible model than BioBERT or berTopic, but it can be more difficult to use.</a:t>
            </a:r>
            <a:endParaRPr b="1" sz="1600">
              <a:latin typeface="Times New Roman"/>
              <a:ea typeface="Times New Roman"/>
              <a:cs typeface="Times New Roman"/>
              <a:sym typeface="Times New Roman"/>
            </a:endParaRPr>
          </a:p>
          <a:p>
            <a:pPr indent="0" lvl="0" marL="0" rtl="0" algn="l">
              <a:lnSpc>
                <a:spcPct val="100000"/>
              </a:lnSpc>
              <a:spcBef>
                <a:spcPts val="1800"/>
              </a:spcBef>
              <a:spcAft>
                <a:spcPts val="0"/>
              </a:spcAft>
              <a:buSzPts val="1400"/>
              <a:buNone/>
            </a:pPr>
            <a:r>
              <a:t/>
            </a:r>
            <a:endParaRPr/>
          </a:p>
        </p:txBody>
      </p:sp>
      <p:sp>
        <p:nvSpPr>
          <p:cNvPr id="291" name="Google Shape;29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58060638f9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Other factors that may influence provider prescribing behaviors include patient reported symptoms</a:t>
            </a:r>
            <a:endParaRPr/>
          </a:p>
          <a:p>
            <a:pPr indent="0" lvl="0" marL="0" rtl="0" algn="l">
              <a:lnSpc>
                <a:spcPct val="115000"/>
              </a:lnSpc>
              <a:spcBef>
                <a:spcPts val="0"/>
              </a:spcBef>
              <a:spcAft>
                <a:spcPts val="0"/>
              </a:spcAft>
              <a:buClr>
                <a:schemeClr val="dk1"/>
              </a:buClr>
              <a:buSzPts val="1100"/>
              <a:buFont typeface="Arial"/>
              <a:buNone/>
            </a:pPr>
            <a:r>
              <a:rPr lang="en-US"/>
              <a:t>and social determinants of health [4, 22], which aligns with special interest of AHRQ (NOT-HS-21-014) in</a:t>
            </a:r>
            <a:endParaRPr/>
          </a:p>
          <a:p>
            <a:pPr indent="0" lvl="0" marL="0" rtl="0" algn="l">
              <a:lnSpc>
                <a:spcPct val="115000"/>
              </a:lnSpc>
              <a:spcBef>
                <a:spcPts val="0"/>
              </a:spcBef>
              <a:spcAft>
                <a:spcPts val="0"/>
              </a:spcAft>
              <a:buClr>
                <a:schemeClr val="dk1"/>
              </a:buClr>
              <a:buSzPts val="1100"/>
              <a:buFont typeface="Arial"/>
              <a:buNone/>
            </a:pPr>
            <a:r>
              <a:rPr lang="en-US"/>
              <a:t>“advancement of the nation’s goal of achieving equity in the delivery of healthcare services”.</a:t>
            </a:r>
            <a:endParaRPr/>
          </a:p>
          <a:p>
            <a:pPr indent="0" lvl="0" marL="0" rtl="0" algn="l">
              <a:lnSpc>
                <a:spcPct val="100000"/>
              </a:lnSpc>
              <a:spcBef>
                <a:spcPts val="0"/>
              </a:spcBef>
              <a:spcAft>
                <a:spcPts val="0"/>
              </a:spcAft>
              <a:buSzPts val="1400"/>
              <a:buNone/>
            </a:pPr>
            <a:r>
              <a:rPr lang="en-US"/>
              <a:t>/ Further research is recommended to explore the reasons for inappropriate inertia, and to better</a:t>
            </a:r>
            <a:endParaRPr/>
          </a:p>
          <a:p>
            <a:pPr indent="0" lvl="0" marL="0" rtl="0" algn="l">
              <a:lnSpc>
                <a:spcPct val="115000"/>
              </a:lnSpc>
              <a:spcBef>
                <a:spcPts val="0"/>
              </a:spcBef>
              <a:spcAft>
                <a:spcPts val="0"/>
              </a:spcAft>
              <a:buClr>
                <a:schemeClr val="dk1"/>
              </a:buClr>
              <a:buSzPts val="1100"/>
              <a:buFont typeface="Arial"/>
              <a:buNone/>
            </a:pPr>
            <a:r>
              <a:rPr lang="en-US"/>
              <a:t>characterize treatment inertia to inform interventions [10].</a:t>
            </a:r>
            <a:endParaRPr/>
          </a:p>
          <a:p>
            <a:pPr indent="0" lvl="0" marL="0" rtl="0" algn="l">
              <a:lnSpc>
                <a:spcPct val="100000"/>
              </a:lnSpc>
              <a:spcBef>
                <a:spcPts val="0"/>
              </a:spcBef>
              <a:spcAft>
                <a:spcPts val="0"/>
              </a:spcAft>
              <a:buSzPts val="1400"/>
              <a:buNone/>
            </a:pPr>
            <a:r>
              <a:rPr lang="en-US"/>
              <a:t>/ </a:t>
            </a:r>
            <a:endParaRPr/>
          </a:p>
        </p:txBody>
      </p:sp>
      <p:sp>
        <p:nvSpPr>
          <p:cNvPr id="310" name="Google Shape;310;g258060638f9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26a7e07ac2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319" name="Google Shape;319;g226a7e07ac2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a70380d1c_1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Nowadays, discerning appropriate vs. inappropriate treatment inertia for hypertension is not possible without information on factors</a:t>
            </a:r>
            <a:endParaRPr/>
          </a:p>
          <a:p>
            <a:pPr indent="0" lvl="0" marL="0" rtl="0" algn="l">
              <a:lnSpc>
                <a:spcPct val="115000"/>
              </a:lnSpc>
              <a:spcBef>
                <a:spcPts val="1200"/>
              </a:spcBef>
              <a:spcAft>
                <a:spcPts val="0"/>
              </a:spcAft>
              <a:buClr>
                <a:schemeClr val="dk1"/>
              </a:buClr>
              <a:buSzPts val="1100"/>
              <a:buFont typeface="Arial"/>
              <a:buNone/>
            </a:pPr>
            <a:r>
              <a:rPr lang="en-US"/>
              <a:t> that could alter appropriateness of BP lowering medication initiation or escalation. </a:t>
            </a:r>
            <a:endParaRPr/>
          </a:p>
          <a:p>
            <a:pPr indent="0" lvl="0" marL="0" rtl="0" algn="l">
              <a:lnSpc>
                <a:spcPct val="115000"/>
              </a:lnSpc>
              <a:spcBef>
                <a:spcPts val="1200"/>
              </a:spcBef>
              <a:spcAft>
                <a:spcPts val="0"/>
              </a:spcAft>
              <a:buClr>
                <a:schemeClr val="dk1"/>
              </a:buClr>
              <a:buSzPts val="1100"/>
              <a:buFont typeface="Arial"/>
              <a:buNone/>
            </a:pPr>
            <a:r>
              <a:rPr lang="en-US"/>
              <a:t>using  NLP to examine EHR could potentially provide contextual data that could be used to discern appropriate versus inappropriate treatment inertia. Patient information such as symptoms, self-reported adherence and home BP readings may be recorded by providers in the progress note but this information is not currently being utilized to assess hypertension management. We propose to utilize artificial intelligence tools to identify factors associated with inappropriate treatment inertia and explore whether these factors (demographics, comorbidities and contextual data) can be used to discern appropriate vs. inappropriate treatment inertia. Our long-term goal is to develop and implement real-time algorithms that improve hypertension management within health systems.</a:t>
            </a:r>
            <a:endParaRPr/>
          </a:p>
          <a:p>
            <a:pPr indent="0" lvl="0" marL="0" rtl="0" algn="l">
              <a:lnSpc>
                <a:spcPct val="100000"/>
              </a:lnSpc>
              <a:spcBef>
                <a:spcPts val="1200"/>
              </a:spcBef>
              <a:spcAft>
                <a:spcPts val="0"/>
              </a:spcAft>
              <a:buSzPts val="1400"/>
              <a:buNone/>
            </a:pPr>
            <a:r>
              <a:t/>
            </a:r>
            <a:endParaRPr/>
          </a:p>
        </p:txBody>
      </p:sp>
      <p:sp>
        <p:nvSpPr>
          <p:cNvPr id="127" name="Google Shape;127;g25a70380d1c_1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5a70380d1c_1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g25a70380d1c_1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59af933a0c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471" name="Google Shape;471;g259af933a0c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59af933a0c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479" name="Google Shape;479;g259af933a0c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2" name="Google Shape;49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7e43b16c8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0" name="Google Shape;500;g27e43b16c8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7a6d9660c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0" name="Google Shape;510;g27a6d9660c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5a70380d1c_1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g25a70380d1c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4" name="Google Shape;53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8" name="Google Shape;57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910c9353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5910c9353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25910c9353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5bef0c30b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8" name="Google Shape;588;g25bef0c30b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7f0a0763e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g27f0a0763e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9" name="Google Shape;60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7f4d3aa6a3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7f4d3aa6a3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g27f4d3aa6a3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7f4d3aa6a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7f4d3aa6a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g27f4d3aa6a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7f4d3aa6a3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7f4d3aa6a3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g27f4d3aa6a3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7f4d3aa6a3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7f4d3aa6a3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g27f4d3aa6a3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7f4d3aa6a3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7f4d3aa6a3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g27f4d3aa6a3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27f4d3aa6a3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27f4d3aa6a3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g27f4d3aa6a3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7f4d3aa6a3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7f4d3aa6a3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g27f4d3aa6a3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Unstructured notes in clinical studies refer to textual data generated by healthcare professionals during patient care, such as progress notes. Topic modeling, like LDA, is particularly useful for analyzing unstructured clinical notes. Here's why:</a:t>
            </a:r>
            <a:endParaRPr>
              <a:solidFill>
                <a:srgbClr val="374151"/>
              </a:solidFill>
              <a:highlight>
                <a:srgbClr val="F7F7F8"/>
              </a:highlight>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200"/>
              <a:buFont typeface="Roboto"/>
              <a:buNone/>
            </a:pPr>
            <a:r>
              <a:rPr lang="en-US">
                <a:solidFill>
                  <a:srgbClr val="374151"/>
                </a:solidFill>
                <a:highlight>
                  <a:srgbClr val="F7F7F8"/>
                </a:highlight>
                <a:latin typeface="Roboto"/>
                <a:ea typeface="Roboto"/>
                <a:cs typeface="Roboto"/>
                <a:sym typeface="Roboto"/>
              </a:rPr>
              <a:t>Discovering hidden patterns: Clinical notes can be voluminous and complex. Topic modeling helps uncover hidden patterns or themes within these notes by identifying common topics discussed across different documents.</a:t>
            </a:r>
            <a:endParaRPr>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US">
                <a:solidFill>
                  <a:srgbClr val="374151"/>
                </a:solidFill>
                <a:highlight>
                  <a:srgbClr val="F7F7F8"/>
                </a:highlight>
                <a:latin typeface="Roboto"/>
                <a:ea typeface="Roboto"/>
                <a:cs typeface="Roboto"/>
                <a:sym typeface="Roboto"/>
              </a:rPr>
              <a:t>Efficient exploration: By applying topic modeling to clinical notes, researchers can quickly navigate and explore large volumes of unstructured data. It provides a way to summarize and organize the information, making it easier to extract relevant knowledge and insights efficiently.</a:t>
            </a:r>
            <a:endParaRPr>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US">
                <a:solidFill>
                  <a:srgbClr val="374151"/>
                </a:solidFill>
                <a:highlight>
                  <a:srgbClr val="F7F7F8"/>
                </a:highlight>
                <a:latin typeface="Roboto"/>
                <a:ea typeface="Roboto"/>
                <a:cs typeface="Roboto"/>
                <a:sym typeface="Roboto"/>
              </a:rPr>
              <a:t>Cohort identification: Topic modeling can assist in identifying patient cohorts or subgroups based on the topics discussed in the notes. By clustering patients who share similar topics or conditions, researchers can create cohorts for further analysis, such as studying disease progression, treatment effectiveness, or predicting outcomes.</a:t>
            </a:r>
            <a:endParaRPr>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US">
                <a:solidFill>
                  <a:srgbClr val="374151"/>
                </a:solidFill>
                <a:highlight>
                  <a:srgbClr val="F7F7F8"/>
                </a:highlight>
                <a:latin typeface="Roboto"/>
                <a:ea typeface="Roboto"/>
                <a:cs typeface="Roboto"/>
                <a:sym typeface="Roboto"/>
              </a:rPr>
              <a:t>Clinical decision support: Extracting information from unstructured clinical notes can aid clinical decision-making. By using topic modeling, healthcare professionals can identify relevant topics or trends related to a specific condition, treatment, or adverse event. This can help in personalized treatment planning, monitoring patient progress, and improving patient outcomes.</a:t>
            </a:r>
            <a:endParaRPr>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a:solidFill>
                  <a:srgbClr val="374151"/>
                </a:solidFill>
                <a:highlight>
                  <a:srgbClr val="F7F7F8"/>
                </a:highlight>
                <a:latin typeface="Roboto"/>
                <a:ea typeface="Roboto"/>
                <a:cs typeface="Roboto"/>
                <a:sym typeface="Roboto"/>
              </a:rPr>
              <a:t>In summary, topic modeling is valuable for analyzing unstructured clinical notes because it enables the discovery of hidden patterns, facilitates efficient exploration of large datasets, aids cohort identification, and supports clinical decision-making by extracting relevant information from textual data.</a:t>
            </a:r>
            <a:endParaRPr>
              <a:solidFill>
                <a:srgbClr val="374151"/>
              </a:solidFill>
              <a:highlight>
                <a:srgbClr val="F7F7F8"/>
              </a:highlight>
              <a:latin typeface="Roboto"/>
              <a:ea typeface="Roboto"/>
              <a:cs typeface="Roboto"/>
              <a:sym typeface="Roboto"/>
            </a:endParaRPr>
          </a:p>
          <a:p>
            <a:pPr indent="0" lvl="0" marL="0" rtl="0" algn="l">
              <a:lnSpc>
                <a:spcPct val="100000"/>
              </a:lnSpc>
              <a:spcBef>
                <a:spcPts val="0"/>
              </a:spcBef>
              <a:spcAft>
                <a:spcPts val="0"/>
              </a:spcAft>
              <a:buSzPts val="1400"/>
              <a:buNone/>
            </a:pPr>
            <a:r>
              <a:t/>
            </a:r>
            <a:endParaRPr>
              <a:solidFill>
                <a:srgbClr val="374151"/>
              </a:solidFill>
              <a:highlight>
                <a:srgbClr val="F7F7F8"/>
              </a:highlight>
              <a:latin typeface="Roboto"/>
              <a:ea typeface="Roboto"/>
              <a:cs typeface="Roboto"/>
              <a:sym typeface="Roboto"/>
            </a:endParaRPr>
          </a:p>
        </p:txBody>
      </p:sp>
      <p:sp>
        <p:nvSpPr>
          <p:cNvPr id="148" name="Google Shape;14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7f4d3aa6a3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7f4d3aa6a3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g27f4d3aa6a3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7f4d3aa6a3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7f4d3aa6a3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g27f4d3aa6a3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5bef0c30b0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1" name="Google Shape;691;g25bef0c30b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2" name="Google Shape;70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1" name="Google Shape;85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2" name="Google Shape;85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249d50037ab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7" name="Google Shape;967;g249d50037ab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 from 2020 blocks unless denoted otherwise (such as tracts or 2010 data)</a:t>
            </a:r>
            <a:endParaRPr/>
          </a:p>
        </p:txBody>
      </p:sp>
      <p:sp>
        <p:nvSpPr>
          <p:cNvPr id="968" name="Google Shape;968;g249d50037ab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6" name="Google Shape;97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highlight>
                  <a:srgbClr val="FFFFFF"/>
                </a:highlight>
                <a:latin typeface="Arial"/>
                <a:ea typeface="Arial"/>
                <a:cs typeface="Arial"/>
                <a:sym typeface="Arial"/>
              </a:rPr>
              <a:t>Topic modeling is a type of unsupervised machine learning that can be used to identify the topics that are present in a corpus of text. This can be useful for tasks such as organizing documents, clustering text, and generating summaries.</a:t>
            </a:r>
            <a:endParaRPr/>
          </a:p>
        </p:txBody>
      </p:sp>
      <p:sp>
        <p:nvSpPr>
          <p:cNvPr id="170" name="Google Shape;17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a70380d1c_1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a70380d1c_1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04800" lvl="0" marL="457200" rtl="0" algn="l">
              <a:lnSpc>
                <a:spcPct val="115000"/>
              </a:lnSpc>
              <a:spcBef>
                <a:spcPts val="300"/>
              </a:spcBef>
              <a:spcAft>
                <a:spcPts val="0"/>
              </a:spcAft>
              <a:buClr>
                <a:srgbClr val="1F1F1F"/>
              </a:buClr>
              <a:buSzPts val="1200"/>
              <a:buChar char="●"/>
            </a:pPr>
            <a:r>
              <a:rPr lang="en-US">
                <a:solidFill>
                  <a:srgbClr val="1F1F1F"/>
                </a:solidFill>
                <a:latin typeface="Arial"/>
                <a:ea typeface="Arial"/>
                <a:cs typeface="Arial"/>
                <a:sym typeface="Arial"/>
              </a:rPr>
              <a:t>LDA</a:t>
            </a:r>
            <a:r>
              <a:rPr lang="en-US">
                <a:solidFill>
                  <a:srgbClr val="1F1F1F"/>
                </a:solidFill>
                <a:highlight>
                  <a:srgbClr val="FFFFFF"/>
                </a:highlight>
                <a:latin typeface="Arial"/>
                <a:ea typeface="Arial"/>
                <a:cs typeface="Arial"/>
                <a:sym typeface="Arial"/>
              </a:rPr>
              <a:t> (Latent Dirichlet Allocation) is a statistical topic modeling technique that has been around for many years. LDA is a simple and effective technique that can be used to extract topics from a variety of text corpora. LDA works by assuming that each document in the corpus is a mixture of topics, and that each topic is a mixture of words. LDA then uses statistical techniques to estimate the number of topics in the corpus, the distribution of topics over documents, and the distribution of words over topics.</a:t>
            </a:r>
            <a:endParaRPr/>
          </a:p>
          <a:p>
            <a:pPr indent="-304800" lvl="0" marL="457200" rtl="0" algn="l">
              <a:lnSpc>
                <a:spcPct val="115000"/>
              </a:lnSpc>
              <a:spcBef>
                <a:spcPts val="0"/>
              </a:spcBef>
              <a:spcAft>
                <a:spcPts val="0"/>
              </a:spcAft>
              <a:buClr>
                <a:srgbClr val="1F1F1F"/>
              </a:buClr>
              <a:buSzPts val="1200"/>
              <a:buFont typeface="Arial"/>
              <a:buChar char="●"/>
            </a:pPr>
            <a:r>
              <a:t/>
            </a:r>
            <a:endParaRPr>
              <a:solidFill>
                <a:srgbClr val="1F1F1F"/>
              </a:solidFill>
              <a:latin typeface="Arial"/>
              <a:ea typeface="Arial"/>
              <a:cs typeface="Arial"/>
              <a:sym typeface="Arial"/>
            </a:endParaRPr>
          </a:p>
          <a:p>
            <a:pPr indent="0" lvl="0" marL="0" rtl="0" algn="l">
              <a:spcBef>
                <a:spcPts val="1100"/>
              </a:spcBef>
              <a:spcAft>
                <a:spcPts val="0"/>
              </a:spcAft>
              <a:buNone/>
            </a:pPr>
            <a:r>
              <a:t/>
            </a:r>
            <a:endParaRPr/>
          </a:p>
        </p:txBody>
      </p:sp>
      <p:sp>
        <p:nvSpPr>
          <p:cNvPr id="226" name="Google Shape;226;g25a70380d1c_1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a70380d1c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25a70380d1c_1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are there any other features that might be important? - ask audience </a:t>
            </a:r>
            <a:endParaRPr/>
          </a:p>
          <a:p>
            <a:pPr indent="0" lvl="0" marL="0" rtl="0" algn="l">
              <a:lnSpc>
                <a:spcPct val="100000"/>
              </a:lnSpc>
              <a:spcBef>
                <a:spcPts val="0"/>
              </a:spcBef>
              <a:spcAft>
                <a:spcPts val="0"/>
              </a:spcAft>
              <a:buSzPts val="1400"/>
              <a:buNone/>
            </a:pPr>
            <a:r>
              <a:t/>
            </a:r>
            <a:endParaRPr/>
          </a:p>
        </p:txBody>
      </p:sp>
      <p:sp>
        <p:nvSpPr>
          <p:cNvPr id="234" name="Google Shape;234;g25a70380d1c_1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37ea5fc28d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1F1F1F"/>
                </a:solidFill>
                <a:latin typeface="Arial"/>
                <a:ea typeface="Arial"/>
                <a:cs typeface="Arial"/>
                <a:sym typeface="Arial"/>
              </a:rPr>
              <a:t>BERTopic</a:t>
            </a:r>
            <a:r>
              <a:rPr lang="en-US">
                <a:solidFill>
                  <a:srgbClr val="1F1F1F"/>
                </a:solidFill>
                <a:highlight>
                  <a:srgbClr val="FFFFFF"/>
                </a:highlight>
                <a:latin typeface="Arial"/>
                <a:ea typeface="Arial"/>
                <a:cs typeface="Arial"/>
                <a:sym typeface="Arial"/>
              </a:rPr>
              <a:t> is a topic modeling technique that uses BERT embeddings to generate topics. BERT is a large language model that has been trained on a massive dataset of text and code. This makes BERT very good at understanding the meaning of words and sentences. BERTopic can use BERT embeddings to generate topics that are more meaningful and interpretable than topics generated by other techniques.</a:t>
            </a:r>
            <a:endParaRPr/>
          </a:p>
        </p:txBody>
      </p:sp>
      <p:sp>
        <p:nvSpPr>
          <p:cNvPr id="241" name="Google Shape;241;g237ea5fc28d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1">
  <p:cSld name="Subtitle 1">
    <p:spTree>
      <p:nvGrpSpPr>
        <p:cNvPr id="15" name="Shape 15"/>
        <p:cNvGrpSpPr/>
        <p:nvPr/>
      </p:nvGrpSpPr>
      <p:grpSpPr>
        <a:xfrm>
          <a:off x="0" y="0"/>
          <a:ext cx="0" cy="0"/>
          <a:chOff x="0" y="0"/>
          <a:chExt cx="0" cy="0"/>
        </a:xfrm>
      </p:grpSpPr>
      <p:sp>
        <p:nvSpPr>
          <p:cNvPr id="16" name="Google Shape;16;p36"/>
          <p:cNvSpPr/>
          <p:nvPr/>
        </p:nvSpPr>
        <p:spPr>
          <a:xfrm>
            <a:off x="0" y="0"/>
            <a:ext cx="12192000" cy="4994400"/>
          </a:xfrm>
          <a:prstGeom prst="rect">
            <a:avLst/>
          </a:prstGeom>
          <a:solidFill>
            <a:srgbClr val="3B8E8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17" name="Google Shape;17;p36"/>
          <p:cNvSpPr/>
          <p:nvPr/>
        </p:nvSpPr>
        <p:spPr>
          <a:xfrm>
            <a:off x="772000" y="2296000"/>
            <a:ext cx="72400" cy="18176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8" name="Google Shape;18;p36"/>
          <p:cNvSpPr txBox="1"/>
          <p:nvPr>
            <p:ph type="ctrTitle"/>
          </p:nvPr>
        </p:nvSpPr>
        <p:spPr>
          <a:xfrm>
            <a:off x="1101800" y="2025633"/>
            <a:ext cx="6184400" cy="1546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FFFFFF"/>
              </a:buClr>
              <a:buSzPts val="3600"/>
              <a:buFont typeface="Calibri"/>
              <a:buNone/>
              <a:defRPr sz="4800">
                <a:solidFill>
                  <a:srgbClr val="FFFFFF"/>
                </a:solidFill>
              </a:defRPr>
            </a:lvl1pPr>
            <a:lvl2pPr lvl="1" algn="l">
              <a:lnSpc>
                <a:spcPct val="100000"/>
              </a:lnSpc>
              <a:spcBef>
                <a:spcPts val="0"/>
              </a:spcBef>
              <a:spcAft>
                <a:spcPts val="0"/>
              </a:spcAft>
              <a:buClr>
                <a:srgbClr val="FFFFFF"/>
              </a:buClr>
              <a:buSzPts val="3600"/>
              <a:buNone/>
              <a:defRPr sz="4800">
                <a:solidFill>
                  <a:srgbClr val="FFFFFF"/>
                </a:solidFill>
              </a:defRPr>
            </a:lvl2pPr>
            <a:lvl3pPr lvl="2" algn="l">
              <a:lnSpc>
                <a:spcPct val="100000"/>
              </a:lnSpc>
              <a:spcBef>
                <a:spcPts val="0"/>
              </a:spcBef>
              <a:spcAft>
                <a:spcPts val="0"/>
              </a:spcAft>
              <a:buClr>
                <a:srgbClr val="FFFFFF"/>
              </a:buClr>
              <a:buSzPts val="3600"/>
              <a:buNone/>
              <a:defRPr sz="4800">
                <a:solidFill>
                  <a:srgbClr val="FFFFFF"/>
                </a:solidFill>
              </a:defRPr>
            </a:lvl3pPr>
            <a:lvl4pPr lvl="3" algn="l">
              <a:lnSpc>
                <a:spcPct val="100000"/>
              </a:lnSpc>
              <a:spcBef>
                <a:spcPts val="0"/>
              </a:spcBef>
              <a:spcAft>
                <a:spcPts val="0"/>
              </a:spcAft>
              <a:buClr>
                <a:srgbClr val="FFFFFF"/>
              </a:buClr>
              <a:buSzPts val="3600"/>
              <a:buNone/>
              <a:defRPr sz="4800">
                <a:solidFill>
                  <a:srgbClr val="FFFFFF"/>
                </a:solidFill>
              </a:defRPr>
            </a:lvl4pPr>
            <a:lvl5pPr lvl="4" algn="l">
              <a:lnSpc>
                <a:spcPct val="100000"/>
              </a:lnSpc>
              <a:spcBef>
                <a:spcPts val="0"/>
              </a:spcBef>
              <a:spcAft>
                <a:spcPts val="0"/>
              </a:spcAft>
              <a:buClr>
                <a:srgbClr val="FFFFFF"/>
              </a:buClr>
              <a:buSzPts val="3600"/>
              <a:buNone/>
              <a:defRPr sz="4800">
                <a:solidFill>
                  <a:srgbClr val="FFFFFF"/>
                </a:solidFill>
              </a:defRPr>
            </a:lvl5pPr>
            <a:lvl6pPr lvl="5" algn="l">
              <a:lnSpc>
                <a:spcPct val="100000"/>
              </a:lnSpc>
              <a:spcBef>
                <a:spcPts val="0"/>
              </a:spcBef>
              <a:spcAft>
                <a:spcPts val="0"/>
              </a:spcAft>
              <a:buClr>
                <a:srgbClr val="FFFFFF"/>
              </a:buClr>
              <a:buSzPts val="3600"/>
              <a:buNone/>
              <a:defRPr sz="4800">
                <a:solidFill>
                  <a:srgbClr val="FFFFFF"/>
                </a:solidFill>
              </a:defRPr>
            </a:lvl6pPr>
            <a:lvl7pPr lvl="6" algn="l">
              <a:lnSpc>
                <a:spcPct val="100000"/>
              </a:lnSpc>
              <a:spcBef>
                <a:spcPts val="0"/>
              </a:spcBef>
              <a:spcAft>
                <a:spcPts val="0"/>
              </a:spcAft>
              <a:buClr>
                <a:srgbClr val="FFFFFF"/>
              </a:buClr>
              <a:buSzPts val="3600"/>
              <a:buNone/>
              <a:defRPr sz="4800">
                <a:solidFill>
                  <a:srgbClr val="FFFFFF"/>
                </a:solidFill>
              </a:defRPr>
            </a:lvl7pPr>
            <a:lvl8pPr lvl="7" algn="l">
              <a:lnSpc>
                <a:spcPct val="100000"/>
              </a:lnSpc>
              <a:spcBef>
                <a:spcPts val="0"/>
              </a:spcBef>
              <a:spcAft>
                <a:spcPts val="0"/>
              </a:spcAft>
              <a:buClr>
                <a:srgbClr val="FFFFFF"/>
              </a:buClr>
              <a:buSzPts val="3600"/>
              <a:buNone/>
              <a:defRPr sz="4800">
                <a:solidFill>
                  <a:srgbClr val="FFFFFF"/>
                </a:solidFill>
              </a:defRPr>
            </a:lvl8pPr>
            <a:lvl9pPr lvl="8" algn="l">
              <a:lnSpc>
                <a:spcPct val="100000"/>
              </a:lnSpc>
              <a:spcBef>
                <a:spcPts val="0"/>
              </a:spcBef>
              <a:spcAft>
                <a:spcPts val="0"/>
              </a:spcAft>
              <a:buClr>
                <a:srgbClr val="FFFFFF"/>
              </a:buClr>
              <a:buSzPts val="3600"/>
              <a:buNone/>
              <a:defRPr sz="4800">
                <a:solidFill>
                  <a:srgbClr val="FFFFFF"/>
                </a:solidFill>
              </a:defRPr>
            </a:lvl9pPr>
          </a:lstStyle>
          <a:p/>
        </p:txBody>
      </p:sp>
      <p:sp>
        <p:nvSpPr>
          <p:cNvPr id="19" name="Google Shape;19;p36"/>
          <p:cNvSpPr txBox="1"/>
          <p:nvPr>
            <p:ph idx="1" type="subTitle"/>
          </p:nvPr>
        </p:nvSpPr>
        <p:spPr>
          <a:xfrm>
            <a:off x="1101800" y="3685133"/>
            <a:ext cx="10176000" cy="1046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0000"/>
              </a:buClr>
              <a:buSzPts val="1800"/>
              <a:buNone/>
              <a:defRPr>
                <a:solidFill>
                  <a:srgbClr val="000000"/>
                </a:solidFill>
              </a:defRPr>
            </a:lvl1pPr>
            <a:lvl2pPr lvl="1" algn="l">
              <a:lnSpc>
                <a:spcPct val="90000"/>
              </a:lnSpc>
              <a:spcBef>
                <a:spcPts val="0"/>
              </a:spcBef>
              <a:spcAft>
                <a:spcPts val="0"/>
              </a:spcAft>
              <a:buClr>
                <a:srgbClr val="000000"/>
              </a:buClr>
              <a:buSzPts val="3000"/>
              <a:buNone/>
              <a:defRPr sz="4000">
                <a:solidFill>
                  <a:srgbClr val="000000"/>
                </a:solidFill>
              </a:defRPr>
            </a:lvl2pPr>
            <a:lvl3pPr lvl="2" algn="l">
              <a:lnSpc>
                <a:spcPct val="90000"/>
              </a:lnSpc>
              <a:spcBef>
                <a:spcPts val="0"/>
              </a:spcBef>
              <a:spcAft>
                <a:spcPts val="0"/>
              </a:spcAft>
              <a:buClr>
                <a:srgbClr val="000000"/>
              </a:buClr>
              <a:buSzPts val="3000"/>
              <a:buNone/>
              <a:defRPr sz="4000">
                <a:solidFill>
                  <a:srgbClr val="000000"/>
                </a:solidFill>
              </a:defRPr>
            </a:lvl3pPr>
            <a:lvl4pPr lvl="3" algn="l">
              <a:lnSpc>
                <a:spcPct val="90000"/>
              </a:lnSpc>
              <a:spcBef>
                <a:spcPts val="0"/>
              </a:spcBef>
              <a:spcAft>
                <a:spcPts val="0"/>
              </a:spcAft>
              <a:buClr>
                <a:srgbClr val="000000"/>
              </a:buClr>
              <a:buSzPts val="3000"/>
              <a:buNone/>
              <a:defRPr sz="4000">
                <a:solidFill>
                  <a:srgbClr val="000000"/>
                </a:solidFill>
              </a:defRPr>
            </a:lvl4pPr>
            <a:lvl5pPr lvl="4" algn="l">
              <a:lnSpc>
                <a:spcPct val="90000"/>
              </a:lnSpc>
              <a:spcBef>
                <a:spcPts val="0"/>
              </a:spcBef>
              <a:spcAft>
                <a:spcPts val="0"/>
              </a:spcAft>
              <a:buClr>
                <a:srgbClr val="000000"/>
              </a:buClr>
              <a:buSzPts val="3000"/>
              <a:buNone/>
              <a:defRPr sz="4000">
                <a:solidFill>
                  <a:srgbClr val="000000"/>
                </a:solidFill>
              </a:defRPr>
            </a:lvl5pPr>
            <a:lvl6pPr lvl="5" algn="l">
              <a:lnSpc>
                <a:spcPct val="90000"/>
              </a:lnSpc>
              <a:spcBef>
                <a:spcPts val="0"/>
              </a:spcBef>
              <a:spcAft>
                <a:spcPts val="0"/>
              </a:spcAft>
              <a:buClr>
                <a:srgbClr val="000000"/>
              </a:buClr>
              <a:buSzPts val="3000"/>
              <a:buNone/>
              <a:defRPr sz="4000">
                <a:solidFill>
                  <a:srgbClr val="000000"/>
                </a:solidFill>
              </a:defRPr>
            </a:lvl6pPr>
            <a:lvl7pPr lvl="6" algn="l">
              <a:lnSpc>
                <a:spcPct val="90000"/>
              </a:lnSpc>
              <a:spcBef>
                <a:spcPts val="0"/>
              </a:spcBef>
              <a:spcAft>
                <a:spcPts val="0"/>
              </a:spcAft>
              <a:buClr>
                <a:srgbClr val="000000"/>
              </a:buClr>
              <a:buSzPts val="3000"/>
              <a:buNone/>
              <a:defRPr sz="4000">
                <a:solidFill>
                  <a:srgbClr val="000000"/>
                </a:solidFill>
              </a:defRPr>
            </a:lvl7pPr>
            <a:lvl8pPr lvl="7" algn="l">
              <a:lnSpc>
                <a:spcPct val="90000"/>
              </a:lnSpc>
              <a:spcBef>
                <a:spcPts val="0"/>
              </a:spcBef>
              <a:spcAft>
                <a:spcPts val="0"/>
              </a:spcAft>
              <a:buClr>
                <a:srgbClr val="000000"/>
              </a:buClr>
              <a:buSzPts val="3000"/>
              <a:buNone/>
              <a:defRPr sz="4000">
                <a:solidFill>
                  <a:srgbClr val="000000"/>
                </a:solidFill>
              </a:defRPr>
            </a:lvl8pPr>
            <a:lvl9pPr lvl="8" algn="l">
              <a:lnSpc>
                <a:spcPct val="90000"/>
              </a:lnSpc>
              <a:spcBef>
                <a:spcPts val="0"/>
              </a:spcBef>
              <a:spcAft>
                <a:spcPts val="0"/>
              </a:spcAft>
              <a:buClr>
                <a:srgbClr val="000000"/>
              </a:buClr>
              <a:buSzPts val="3000"/>
              <a:buNone/>
              <a:defRPr sz="4000">
                <a:solidFill>
                  <a:srgbClr val="000000"/>
                </a:solidFill>
              </a:defRPr>
            </a:lvl9pPr>
          </a:lstStyle>
          <a:p/>
        </p:txBody>
      </p:sp>
      <p:sp>
        <p:nvSpPr>
          <p:cNvPr id="20" name="Google Shape;20;p36"/>
          <p:cNvSpPr/>
          <p:nvPr/>
        </p:nvSpPr>
        <p:spPr>
          <a:xfrm>
            <a:off x="604000" y="4586000"/>
            <a:ext cx="408400" cy="408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4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4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9" name="Google Shape;79;p4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4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1" name="Google Shape;81;p4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0" name="Shape 90"/>
        <p:cNvGrpSpPr/>
        <p:nvPr/>
      </p:nvGrpSpPr>
      <p:grpSpPr>
        <a:xfrm>
          <a:off x="0" y="0"/>
          <a:ext cx="0" cy="0"/>
          <a:chOff x="0" y="0"/>
          <a:chExt cx="0" cy="0"/>
        </a:xfrm>
      </p:grpSpPr>
      <p:sp>
        <p:nvSpPr>
          <p:cNvPr id="91" name="Google Shape;91;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3" name="Google Shape;93;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4" name="Google Shape;94;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7" name="Shape 97"/>
        <p:cNvGrpSpPr/>
        <p:nvPr/>
      </p:nvGrpSpPr>
      <p:grpSpPr>
        <a:xfrm>
          <a:off x="0" y="0"/>
          <a:ext cx="0" cy="0"/>
          <a:chOff x="0" y="0"/>
          <a:chExt cx="0" cy="0"/>
        </a:xfrm>
      </p:grpSpPr>
      <p:sp>
        <p:nvSpPr>
          <p:cNvPr id="98" name="Google Shape;98;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9"/>
          <p:cNvSpPr/>
          <p:nvPr>
            <p:ph idx="2" type="pic"/>
          </p:nvPr>
        </p:nvSpPr>
        <p:spPr>
          <a:xfrm>
            <a:off x="5183188" y="987425"/>
            <a:ext cx="6172200" cy="4873625"/>
          </a:xfrm>
          <a:prstGeom prst="rect">
            <a:avLst/>
          </a:prstGeom>
          <a:noFill/>
          <a:ln>
            <a:noFill/>
          </a:ln>
        </p:spPr>
      </p:sp>
      <p:sp>
        <p:nvSpPr>
          <p:cNvPr id="100" name="Google Shape;100;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1" name="Google Shape;10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4" name="Shape 104"/>
        <p:cNvGrpSpPr/>
        <p:nvPr/>
      </p:nvGrpSpPr>
      <p:grpSpPr>
        <a:xfrm>
          <a:off x="0" y="0"/>
          <a:ext cx="0" cy="0"/>
          <a:chOff x="0" y="0"/>
          <a:chExt cx="0" cy="0"/>
        </a:xfrm>
      </p:grpSpPr>
      <p:sp>
        <p:nvSpPr>
          <p:cNvPr id="105" name="Google Shape;105;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5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0" name="Shape 110"/>
        <p:cNvGrpSpPr/>
        <p:nvPr/>
      </p:nvGrpSpPr>
      <p:grpSpPr>
        <a:xfrm>
          <a:off x="0" y="0"/>
          <a:ext cx="0" cy="0"/>
          <a:chOff x="0" y="0"/>
          <a:chExt cx="0" cy="0"/>
        </a:xfrm>
      </p:grpSpPr>
      <p:sp>
        <p:nvSpPr>
          <p:cNvPr id="111" name="Google Shape;111;p5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5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8"/>
          <p:cNvSpPr/>
          <p:nvPr/>
        </p:nvSpPr>
        <p:spPr>
          <a:xfrm>
            <a:off x="11197584" y="5921696"/>
            <a:ext cx="640080" cy="640080"/>
          </a:xfrm>
          <a:prstGeom prst="ellipse">
            <a:avLst/>
          </a:prstGeom>
          <a:solidFill>
            <a:schemeClr val="lt1"/>
          </a:solidFill>
          <a:ln cap="flat" cmpd="sng" w="38100">
            <a:solidFill>
              <a:srgbClr val="5096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C0C0C"/>
              </a:solidFill>
              <a:latin typeface="Times New Roman"/>
              <a:ea typeface="Times New Roman"/>
              <a:cs typeface="Times New Roman"/>
              <a:sym typeface="Times New Roman"/>
            </a:endParaRPr>
          </a:p>
        </p:txBody>
      </p:sp>
      <p:sp>
        <p:nvSpPr>
          <p:cNvPr id="25" name="Google Shape;25;p38"/>
          <p:cNvSpPr txBox="1"/>
          <p:nvPr>
            <p:ph idx="12" type="sldNum"/>
          </p:nvPr>
        </p:nvSpPr>
        <p:spPr>
          <a:xfrm>
            <a:off x="11253041" y="6020728"/>
            <a:ext cx="510209" cy="40225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38"/>
          <p:cNvSpPr/>
          <p:nvPr/>
        </p:nvSpPr>
        <p:spPr>
          <a:xfrm>
            <a:off x="579000" y="579000"/>
            <a:ext cx="54300" cy="675600"/>
          </a:xfrm>
          <a:prstGeom prst="rect">
            <a:avLst/>
          </a:prstGeom>
          <a:solidFill>
            <a:srgbClr val="3B8E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 name="Google Shape;27;p38"/>
          <p:cNvSpPr/>
          <p:nvPr/>
        </p:nvSpPr>
        <p:spPr>
          <a:xfrm rot="-5400000">
            <a:off x="190325" y="780450"/>
            <a:ext cx="414600" cy="272700"/>
          </a:xfrm>
          <a:prstGeom prst="triangle">
            <a:avLst>
              <a:gd fmla="val 50000" name="adj"/>
            </a:avLst>
          </a:prstGeom>
          <a:solidFill>
            <a:srgbClr val="3B8E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28" name="Shape 28"/>
        <p:cNvGrpSpPr/>
        <p:nvPr/>
      </p:nvGrpSpPr>
      <p:grpSpPr>
        <a:xfrm>
          <a:off x="0" y="0"/>
          <a:ext cx="0" cy="0"/>
          <a:chOff x="0" y="0"/>
          <a:chExt cx="0" cy="0"/>
        </a:xfrm>
      </p:grpSpPr>
      <p:sp>
        <p:nvSpPr>
          <p:cNvPr id="29" name="Google Shape;29;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9"/>
          <p:cNvSpPr/>
          <p:nvPr/>
        </p:nvSpPr>
        <p:spPr>
          <a:xfrm>
            <a:off x="11197584" y="5921696"/>
            <a:ext cx="640080" cy="640080"/>
          </a:xfrm>
          <a:prstGeom prst="ellipse">
            <a:avLst/>
          </a:prstGeom>
          <a:solidFill>
            <a:schemeClr val="lt1"/>
          </a:solidFill>
          <a:ln cap="flat" cmpd="sng" w="38100">
            <a:solidFill>
              <a:srgbClr val="F6B32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C0C0C"/>
              </a:solidFill>
              <a:latin typeface="Times New Roman"/>
              <a:ea typeface="Times New Roman"/>
              <a:cs typeface="Times New Roman"/>
              <a:sym typeface="Times New Roman"/>
            </a:endParaRPr>
          </a:p>
        </p:txBody>
      </p:sp>
      <p:sp>
        <p:nvSpPr>
          <p:cNvPr id="32" name="Google Shape;32;p39"/>
          <p:cNvSpPr txBox="1"/>
          <p:nvPr>
            <p:ph idx="12" type="sldNum"/>
          </p:nvPr>
        </p:nvSpPr>
        <p:spPr>
          <a:xfrm>
            <a:off x="11253041" y="6020728"/>
            <a:ext cx="510209" cy="40225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39"/>
          <p:cNvSpPr/>
          <p:nvPr/>
        </p:nvSpPr>
        <p:spPr>
          <a:xfrm>
            <a:off x="579000" y="579000"/>
            <a:ext cx="54300" cy="675600"/>
          </a:xfrm>
          <a:prstGeom prst="rect">
            <a:avLst/>
          </a:prstGeom>
          <a:solidFill>
            <a:srgbClr val="F6B3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 name="Google Shape;34;p39"/>
          <p:cNvSpPr/>
          <p:nvPr/>
        </p:nvSpPr>
        <p:spPr>
          <a:xfrm rot="-5400000">
            <a:off x="190325" y="780450"/>
            <a:ext cx="414600" cy="272700"/>
          </a:xfrm>
          <a:prstGeom prst="triangle">
            <a:avLst>
              <a:gd fmla="val 50000" name="adj"/>
            </a:avLst>
          </a:prstGeom>
          <a:solidFill>
            <a:srgbClr val="F6B3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35" name="Shape 35"/>
        <p:cNvGrpSpPr/>
        <p:nvPr/>
      </p:nvGrpSpPr>
      <p:grpSpPr>
        <a:xfrm>
          <a:off x="0" y="0"/>
          <a:ext cx="0" cy="0"/>
          <a:chOff x="0" y="0"/>
          <a:chExt cx="0" cy="0"/>
        </a:xfrm>
      </p:grpSpPr>
      <p:sp>
        <p:nvSpPr>
          <p:cNvPr id="36" name="Google Shape;36;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0"/>
          <p:cNvSpPr/>
          <p:nvPr/>
        </p:nvSpPr>
        <p:spPr>
          <a:xfrm>
            <a:off x="11197584" y="5921696"/>
            <a:ext cx="640080" cy="640080"/>
          </a:xfrm>
          <a:prstGeom prst="ellipse">
            <a:avLst/>
          </a:prstGeom>
          <a:solidFill>
            <a:schemeClr val="lt1"/>
          </a:solidFill>
          <a:ln cap="flat" cmpd="sng" w="38100">
            <a:solidFill>
              <a:srgbClr val="DF46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C0C0C"/>
              </a:solidFill>
              <a:latin typeface="Times New Roman"/>
              <a:ea typeface="Times New Roman"/>
              <a:cs typeface="Times New Roman"/>
              <a:sym typeface="Times New Roman"/>
            </a:endParaRPr>
          </a:p>
        </p:txBody>
      </p:sp>
      <p:sp>
        <p:nvSpPr>
          <p:cNvPr id="39" name="Google Shape;39;p40"/>
          <p:cNvSpPr txBox="1"/>
          <p:nvPr>
            <p:ph idx="12" type="sldNum"/>
          </p:nvPr>
        </p:nvSpPr>
        <p:spPr>
          <a:xfrm>
            <a:off x="11253041" y="6020728"/>
            <a:ext cx="510209" cy="40225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000000"/>
              </a:buClr>
              <a:buSzPts val="2000"/>
              <a:buFont typeface="Arial"/>
              <a:buNone/>
              <a:defRPr b="0" i="0" sz="2000" u="none" cap="none" strike="noStrike">
                <a:solidFill>
                  <a:srgbClr val="0C0C0C"/>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
        <p:nvSpPr>
          <p:cNvPr id="40" name="Google Shape;40;p40"/>
          <p:cNvSpPr/>
          <p:nvPr/>
        </p:nvSpPr>
        <p:spPr>
          <a:xfrm>
            <a:off x="579000" y="579000"/>
            <a:ext cx="54300" cy="675600"/>
          </a:xfrm>
          <a:prstGeom prst="rect">
            <a:avLst/>
          </a:prstGeom>
          <a:solidFill>
            <a:srgbClr val="DF46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 name="Google Shape;41;p40"/>
          <p:cNvSpPr/>
          <p:nvPr/>
        </p:nvSpPr>
        <p:spPr>
          <a:xfrm rot="-5400000">
            <a:off x="190325" y="780450"/>
            <a:ext cx="414600" cy="272700"/>
          </a:xfrm>
          <a:prstGeom prst="triangle">
            <a:avLst>
              <a:gd fmla="val 50000" name="adj"/>
            </a:avLst>
          </a:prstGeom>
          <a:solidFill>
            <a:srgbClr val="DF46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2" name="Shape 42"/>
        <p:cNvGrpSpPr/>
        <p:nvPr/>
      </p:nvGrpSpPr>
      <p:grpSpPr>
        <a:xfrm>
          <a:off x="0" y="0"/>
          <a:ext cx="0" cy="0"/>
          <a:chOff x="0" y="0"/>
          <a:chExt cx="0" cy="0"/>
        </a:xfrm>
      </p:grpSpPr>
      <p:sp>
        <p:nvSpPr>
          <p:cNvPr id="43" name="Google Shape;43;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41"/>
          <p:cNvSpPr/>
          <p:nvPr/>
        </p:nvSpPr>
        <p:spPr>
          <a:xfrm>
            <a:off x="0" y="-1"/>
            <a:ext cx="12192000" cy="4128655"/>
          </a:xfrm>
          <a:prstGeom prst="rect">
            <a:avLst/>
          </a:prstGeom>
          <a:solidFill>
            <a:srgbClr val="3B8E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op bar simple">
  <p:cSld name="1_Top bar simple">
    <p:spTree>
      <p:nvGrpSpPr>
        <p:cNvPr id="48" name="Shape 48"/>
        <p:cNvGrpSpPr/>
        <p:nvPr/>
      </p:nvGrpSpPr>
      <p:grpSpPr>
        <a:xfrm>
          <a:off x="0" y="0"/>
          <a:ext cx="0" cy="0"/>
          <a:chOff x="0" y="0"/>
          <a:chExt cx="0" cy="0"/>
        </a:xfrm>
      </p:grpSpPr>
      <p:sp>
        <p:nvSpPr>
          <p:cNvPr id="49" name="Google Shape;49;p37"/>
          <p:cNvSpPr txBox="1"/>
          <p:nvPr>
            <p:ph idx="1" type="body"/>
          </p:nvPr>
        </p:nvSpPr>
        <p:spPr>
          <a:xfrm>
            <a:off x="4635985" y="3263900"/>
            <a:ext cx="2920031" cy="330200"/>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accent2"/>
              </a:buClr>
              <a:buSzPts val="1333"/>
              <a:buNone/>
              <a:defRPr b="1" i="0" sz="1333">
                <a:solidFill>
                  <a:schemeClr val="accent2"/>
                </a:solidFill>
                <a:latin typeface="Lato Black"/>
                <a:ea typeface="Lato Black"/>
                <a:cs typeface="Lato Black"/>
                <a:sym typeface="Lato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7"/>
          <p:cNvSpPr txBox="1"/>
          <p:nvPr>
            <p:ph idx="2" type="body"/>
          </p:nvPr>
        </p:nvSpPr>
        <p:spPr>
          <a:xfrm>
            <a:off x="3657600" y="2514600"/>
            <a:ext cx="4876800" cy="58420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3F3F3F"/>
              </a:buClr>
              <a:buSzPts val="6000"/>
              <a:buNone/>
              <a:defRPr b="1" i="0" sz="6000">
                <a:solidFill>
                  <a:srgbClr val="3F3F3F"/>
                </a:solidFill>
                <a:latin typeface="Lato Black"/>
                <a:ea typeface="Lato Black"/>
                <a:cs typeface="Lato Black"/>
                <a:sym typeface="Lato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p4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4" name="Google Shape;5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4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6" name="Google Shape;66;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
          <p:cNvSpPr txBox="1"/>
          <p:nvPr>
            <p:ph type="ctrTitle"/>
          </p:nvPr>
        </p:nvSpPr>
        <p:spPr>
          <a:xfrm>
            <a:off x="1101800" y="2025633"/>
            <a:ext cx="10706742" cy="1546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FFFFFF"/>
              </a:buClr>
              <a:buSzPts val="3600"/>
              <a:buFont typeface="Times New Roman"/>
              <a:buNone/>
            </a:pPr>
            <a:r>
              <a:rPr lang="en-US" sz="4000">
                <a:solidFill>
                  <a:schemeClr val="lt1"/>
                </a:solidFill>
                <a:latin typeface="Times New Roman"/>
                <a:ea typeface="Times New Roman"/>
                <a:cs typeface="Times New Roman"/>
                <a:sym typeface="Times New Roman"/>
              </a:rPr>
              <a:t>Therapeutic Inertia based AI algorithms in Healthcare</a:t>
            </a:r>
            <a:endParaRPr sz="4000">
              <a:solidFill>
                <a:schemeClr val="lt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FFFF"/>
              </a:buClr>
              <a:buSzPts val="3600"/>
              <a:buFont typeface="Times New Roman"/>
              <a:buNone/>
            </a:pPr>
            <a:r>
              <a:t/>
            </a:r>
            <a:endParaRPr sz="4000">
              <a:solidFill>
                <a:schemeClr val="lt1"/>
              </a:solidFill>
              <a:latin typeface="Times New Roman"/>
              <a:ea typeface="Times New Roman"/>
              <a:cs typeface="Times New Roman"/>
              <a:sym typeface="Times New Roman"/>
            </a:endParaRPr>
          </a:p>
        </p:txBody>
      </p:sp>
      <p:cxnSp>
        <p:nvCxnSpPr>
          <p:cNvPr id="121" name="Google Shape;121;p1"/>
          <p:cNvCxnSpPr/>
          <p:nvPr/>
        </p:nvCxnSpPr>
        <p:spPr>
          <a:xfrm>
            <a:off x="2464093" y="3346061"/>
            <a:ext cx="7289321" cy="0"/>
          </a:xfrm>
          <a:prstGeom prst="straightConnector1">
            <a:avLst/>
          </a:prstGeom>
          <a:noFill/>
          <a:ln cap="flat" cmpd="sng" w="38100">
            <a:solidFill>
              <a:srgbClr val="AEABAB"/>
            </a:solidFill>
            <a:prstDash val="solid"/>
            <a:miter lim="800000"/>
            <a:headEnd len="sm" w="sm" type="none"/>
            <a:tailEnd len="sm" w="sm" type="none"/>
          </a:ln>
        </p:spPr>
      </p:cxnSp>
      <p:cxnSp>
        <p:nvCxnSpPr>
          <p:cNvPr id="122" name="Google Shape;122;p1"/>
          <p:cNvCxnSpPr/>
          <p:nvPr/>
        </p:nvCxnSpPr>
        <p:spPr>
          <a:xfrm>
            <a:off x="2465572" y="3402316"/>
            <a:ext cx="7289321" cy="0"/>
          </a:xfrm>
          <a:prstGeom prst="straightConnector1">
            <a:avLst/>
          </a:prstGeom>
          <a:noFill/>
          <a:ln cap="flat" cmpd="sng" w="38100">
            <a:solidFill>
              <a:schemeClr val="lt1"/>
            </a:solidFill>
            <a:prstDash val="solid"/>
            <a:miter lim="800000"/>
            <a:headEnd len="sm" w="sm" type="none"/>
            <a:tailEnd len="sm" w="sm" type="none"/>
          </a:ln>
        </p:spPr>
      </p:cxnSp>
      <p:sp>
        <p:nvSpPr>
          <p:cNvPr id="123" name="Google Shape;123;p1"/>
          <p:cNvSpPr txBox="1"/>
          <p:nvPr>
            <p:ph idx="4294967295" type="sldNum"/>
          </p:nvPr>
        </p:nvSpPr>
        <p:spPr>
          <a:xfrm>
            <a:off x="11307445" y="6333135"/>
            <a:ext cx="731600" cy="524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4" name="Google Shape;124;p1"/>
          <p:cNvPicPr preferRelativeResize="0"/>
          <p:nvPr/>
        </p:nvPicPr>
        <p:blipFill rotWithShape="1">
          <a:blip r:embed="rId3">
            <a:alphaModFix/>
          </a:blip>
          <a:srcRect b="0" l="6698" r="0" t="0"/>
          <a:stretch/>
        </p:blipFill>
        <p:spPr>
          <a:xfrm>
            <a:off x="5376550" y="5070600"/>
            <a:ext cx="1550350" cy="154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10"/>
          <p:cNvPicPr preferRelativeResize="0"/>
          <p:nvPr/>
        </p:nvPicPr>
        <p:blipFill rotWithShape="1">
          <a:blip r:embed="rId3">
            <a:alphaModFix/>
          </a:blip>
          <a:srcRect b="6778" l="10384" r="10839" t="5396"/>
          <a:stretch/>
        </p:blipFill>
        <p:spPr>
          <a:xfrm>
            <a:off x="8751802" y="3910111"/>
            <a:ext cx="3076830" cy="2286959"/>
          </a:xfrm>
          <a:prstGeom prst="rect">
            <a:avLst/>
          </a:prstGeom>
          <a:noFill/>
          <a:ln>
            <a:noFill/>
          </a:ln>
        </p:spPr>
      </p:pic>
      <p:sp>
        <p:nvSpPr>
          <p:cNvPr id="254" name="Google Shape;254;p10"/>
          <p:cNvSpPr txBox="1"/>
          <p:nvPr>
            <p:ph idx="12" type="sldNum"/>
          </p:nvPr>
        </p:nvSpPr>
        <p:spPr>
          <a:xfrm>
            <a:off x="11253041" y="6020728"/>
            <a:ext cx="510209" cy="40225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34</a:t>
            </a:r>
            <a:endParaRPr/>
          </a:p>
        </p:txBody>
      </p:sp>
      <p:sp>
        <p:nvSpPr>
          <p:cNvPr id="255" name="Google Shape;255;p10"/>
          <p:cNvSpPr txBox="1"/>
          <p:nvPr/>
        </p:nvSpPr>
        <p:spPr>
          <a:xfrm>
            <a:off x="842650" y="618725"/>
            <a:ext cx="4310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Times New Roman"/>
                <a:ea typeface="Times New Roman"/>
                <a:cs typeface="Times New Roman"/>
                <a:sym typeface="Times New Roman"/>
              </a:rPr>
              <a:t>Model 2: </a:t>
            </a:r>
            <a:r>
              <a:rPr b="0" i="0" lang="en-US" sz="3600" u="none" cap="none" strike="noStrike">
                <a:solidFill>
                  <a:schemeClr val="dk1"/>
                </a:solidFill>
                <a:latin typeface="Times New Roman"/>
                <a:ea typeface="Times New Roman"/>
                <a:cs typeface="Times New Roman"/>
                <a:sym typeface="Times New Roman"/>
              </a:rPr>
              <a:t>BerTopic </a:t>
            </a:r>
            <a:endParaRPr b="0" i="0" sz="1400" u="none" cap="none" strike="noStrike">
              <a:solidFill>
                <a:srgbClr val="000000"/>
              </a:solidFill>
              <a:latin typeface="Arial"/>
              <a:ea typeface="Arial"/>
              <a:cs typeface="Arial"/>
              <a:sym typeface="Arial"/>
            </a:endParaRPr>
          </a:p>
        </p:txBody>
      </p:sp>
      <p:sp>
        <p:nvSpPr>
          <p:cNvPr id="256" name="Google Shape;256;p10"/>
          <p:cNvSpPr txBox="1"/>
          <p:nvPr/>
        </p:nvSpPr>
        <p:spPr>
          <a:xfrm>
            <a:off x="1375875" y="2164200"/>
            <a:ext cx="7375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257" name="Google Shape;257;p10"/>
          <p:cNvSpPr txBox="1"/>
          <p:nvPr/>
        </p:nvSpPr>
        <p:spPr>
          <a:xfrm>
            <a:off x="842650" y="1773625"/>
            <a:ext cx="8291400" cy="548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Topic modeling provides methods for automatically organizing, understanding, searching, and summarizing large electronic archives. It can help with the following.</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12700" marR="0" rtl="0" algn="just">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rial"/>
                <a:ea typeface="Arial"/>
                <a:cs typeface="Arial"/>
                <a:sym typeface="Arial"/>
              </a:rPr>
              <a:t>● </a:t>
            </a:r>
            <a:r>
              <a:rPr b="1" i="0" lang="en-US" sz="1800" u="none" cap="none" strike="noStrike">
                <a:solidFill>
                  <a:srgbClr val="23C7AC"/>
                </a:solidFill>
                <a:latin typeface="Arial"/>
                <a:ea typeface="Arial"/>
                <a:cs typeface="Arial"/>
                <a:sym typeface="Arial"/>
              </a:rPr>
              <a:t>discovering the hidden themes in the collection</a:t>
            </a:r>
            <a:endParaRPr b="1" i="0" sz="1800" u="none" cap="none" strike="noStrike">
              <a:solidFill>
                <a:srgbClr val="23C7AC"/>
              </a:solidFill>
              <a:latin typeface="Arial"/>
              <a:ea typeface="Arial"/>
              <a:cs typeface="Arial"/>
              <a:sym typeface="Arial"/>
            </a:endParaRPr>
          </a:p>
          <a:p>
            <a:pPr indent="0" lvl="0" marL="12700" marR="0" rtl="0" algn="just">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rial"/>
                <a:ea typeface="Arial"/>
                <a:cs typeface="Arial"/>
                <a:sym typeface="Arial"/>
              </a:rPr>
              <a:t>● </a:t>
            </a:r>
            <a:r>
              <a:rPr b="1" i="0" lang="en-US" sz="1800" u="none" cap="none" strike="noStrike">
                <a:solidFill>
                  <a:srgbClr val="FF9900"/>
                </a:solidFill>
                <a:latin typeface="Arial"/>
                <a:ea typeface="Arial"/>
                <a:cs typeface="Arial"/>
                <a:sym typeface="Arial"/>
              </a:rPr>
              <a:t>Classifying the sentences into the discovered themes</a:t>
            </a:r>
            <a:endParaRPr b="1" i="0" sz="1800" u="none" cap="none" strike="noStrike">
              <a:solidFill>
                <a:srgbClr val="FF9900"/>
              </a:solidFill>
              <a:latin typeface="Arial"/>
              <a:ea typeface="Arial"/>
              <a:cs typeface="Arial"/>
              <a:sym typeface="Arial"/>
            </a:endParaRPr>
          </a:p>
          <a:p>
            <a:pPr indent="0" lvl="0" marL="12700" marR="0" rtl="0" algn="just">
              <a:lnSpc>
                <a:spcPct val="115000"/>
              </a:lnSpc>
              <a:spcBef>
                <a:spcPts val="0"/>
              </a:spcBef>
              <a:spcAft>
                <a:spcPts val="0"/>
              </a:spcAft>
              <a:buClr>
                <a:schemeClr val="dk1"/>
              </a:buClr>
              <a:buSzPts val="1100"/>
              <a:buFont typeface="Arial"/>
              <a:buNone/>
            </a:pPr>
            <a:r>
              <a:t/>
            </a:r>
            <a:endParaRPr b="1" i="0" sz="1800" u="none" cap="none" strike="noStrike">
              <a:solidFill>
                <a:srgbClr val="FF9900"/>
              </a:solidFill>
              <a:latin typeface="Arial"/>
              <a:ea typeface="Arial"/>
              <a:cs typeface="Arial"/>
              <a:sym typeface="Arial"/>
            </a:endParaRPr>
          </a:p>
          <a:p>
            <a:pPr indent="0" lvl="0" marL="12700" marR="0" rtl="0" algn="just">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rial"/>
                <a:ea typeface="Arial"/>
                <a:cs typeface="Arial"/>
                <a:sym typeface="Arial"/>
              </a:rPr>
              <a:t>●</a:t>
            </a:r>
            <a:r>
              <a:rPr b="0" i="0" lang="en-US" sz="2000" u="none" cap="none" strike="noStrike">
                <a:solidFill>
                  <a:schemeClr val="dk1"/>
                </a:solidFill>
                <a:latin typeface="Times New Roman"/>
                <a:ea typeface="Times New Roman"/>
                <a:cs typeface="Times New Roman"/>
                <a:sym typeface="Times New Roman"/>
              </a:rPr>
              <a:t> By annotating the document, based on the topics predicted by the modeling method, we are able to optimize our search process</a:t>
            </a:r>
            <a:endParaRPr b="0" i="0" sz="2000" u="none" cap="none" strike="noStrike">
              <a:solidFill>
                <a:schemeClr val="dk1"/>
              </a:solidFill>
              <a:latin typeface="Times New Roman"/>
              <a:ea typeface="Times New Roman"/>
              <a:cs typeface="Times New Roman"/>
              <a:sym typeface="Times New Roman"/>
            </a:endParaRPr>
          </a:p>
          <a:p>
            <a:pPr indent="0" lvl="0" marL="12700" marR="0" rtl="0" algn="just">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12700" marR="0" rtl="0" algn="just">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12700" marR="0" rtl="0" algn="just">
              <a:lnSpc>
                <a:spcPct val="115000"/>
              </a:lnSpc>
              <a:spcBef>
                <a:spcPts val="0"/>
              </a:spcBef>
              <a:spcAft>
                <a:spcPts val="0"/>
              </a:spcAft>
              <a:buClr>
                <a:schemeClr val="dk1"/>
              </a:buClr>
              <a:buSzPts val="1100"/>
              <a:buFont typeface="Arial"/>
              <a:buNone/>
            </a:pPr>
            <a:r>
              <a:t/>
            </a:r>
            <a:endParaRPr b="1" i="0" sz="18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317f7408aa_0_0"/>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2000"/>
              <a:buFont typeface="Arial"/>
              <a:buNone/>
            </a:pPr>
            <a:r>
              <a:rPr lang="en-US"/>
              <a:t>35</a:t>
            </a:r>
            <a:endParaRPr/>
          </a:p>
        </p:txBody>
      </p:sp>
      <p:sp>
        <p:nvSpPr>
          <p:cNvPr id="264" name="Google Shape;264;g2317f7408aa_0_0"/>
          <p:cNvSpPr/>
          <p:nvPr/>
        </p:nvSpPr>
        <p:spPr>
          <a:xfrm>
            <a:off x="837550" y="2473375"/>
            <a:ext cx="1162800" cy="228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2317f7408aa_0_0"/>
          <p:cNvSpPr/>
          <p:nvPr/>
        </p:nvSpPr>
        <p:spPr>
          <a:xfrm>
            <a:off x="2516238" y="2483075"/>
            <a:ext cx="1079100" cy="22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2317f7408aa_0_0"/>
          <p:cNvSpPr/>
          <p:nvPr/>
        </p:nvSpPr>
        <p:spPr>
          <a:xfrm>
            <a:off x="4098713" y="2478275"/>
            <a:ext cx="1162800" cy="228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2317f7408aa_0_0"/>
          <p:cNvSpPr/>
          <p:nvPr/>
        </p:nvSpPr>
        <p:spPr>
          <a:xfrm>
            <a:off x="5764900" y="2463325"/>
            <a:ext cx="1162800" cy="228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218181"/>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2317f7408aa_0_0"/>
          <p:cNvSpPr/>
          <p:nvPr/>
        </p:nvSpPr>
        <p:spPr>
          <a:xfrm>
            <a:off x="7472950" y="2478275"/>
            <a:ext cx="1162800" cy="228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2317f7408aa_0_0"/>
          <p:cNvSpPr/>
          <p:nvPr/>
        </p:nvSpPr>
        <p:spPr>
          <a:xfrm>
            <a:off x="9181000" y="2463325"/>
            <a:ext cx="1162800" cy="228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300">
              <a:solidFill>
                <a:schemeClr val="dk1"/>
              </a:solidFill>
              <a:latin typeface="Times New Roman"/>
              <a:ea typeface="Times New Roman"/>
              <a:cs typeface="Times New Roman"/>
              <a:sym typeface="Times New Roman"/>
            </a:endParaRPr>
          </a:p>
        </p:txBody>
      </p:sp>
      <p:sp>
        <p:nvSpPr>
          <p:cNvPr id="270" name="Google Shape;270;g2317f7408aa_0_0"/>
          <p:cNvSpPr/>
          <p:nvPr/>
        </p:nvSpPr>
        <p:spPr>
          <a:xfrm>
            <a:off x="2059375" y="3488125"/>
            <a:ext cx="394200" cy="23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2317f7408aa_0_0"/>
          <p:cNvSpPr/>
          <p:nvPr/>
        </p:nvSpPr>
        <p:spPr>
          <a:xfrm>
            <a:off x="3649925" y="3503075"/>
            <a:ext cx="394200" cy="23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2317f7408aa_0_0"/>
          <p:cNvSpPr/>
          <p:nvPr/>
        </p:nvSpPr>
        <p:spPr>
          <a:xfrm>
            <a:off x="5316100" y="3488125"/>
            <a:ext cx="394200" cy="23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2317f7408aa_0_0"/>
          <p:cNvSpPr/>
          <p:nvPr/>
        </p:nvSpPr>
        <p:spPr>
          <a:xfrm>
            <a:off x="7003213" y="3503075"/>
            <a:ext cx="394200" cy="23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2317f7408aa_0_0"/>
          <p:cNvSpPr/>
          <p:nvPr/>
        </p:nvSpPr>
        <p:spPr>
          <a:xfrm>
            <a:off x="8756125" y="3542575"/>
            <a:ext cx="394200" cy="23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2317f7408aa_0_0"/>
          <p:cNvSpPr txBox="1"/>
          <p:nvPr/>
        </p:nvSpPr>
        <p:spPr>
          <a:xfrm>
            <a:off x="917600" y="3332275"/>
            <a:ext cx="1079100" cy="402300"/>
          </a:xfrm>
          <a:prstGeom prst="rect">
            <a:avLst/>
          </a:prstGeom>
          <a:noFill/>
          <a:ln>
            <a:noFill/>
          </a:ln>
        </p:spPr>
        <p:txBody>
          <a:bodyPr anchorCtr="0" anchor="t" bIns="91425" lIns="91425" spcFirstLastPara="1" rIns="91425" wrap="square" tIns="91425">
            <a:noAutofit/>
          </a:bodyPr>
          <a:lstStyle/>
          <a:p>
            <a:pPr indent="0" lvl="0" marL="0" marR="0" rtl="0" algn="l">
              <a:lnSpc>
                <a:spcPct val="218181"/>
              </a:lnSpc>
              <a:spcBef>
                <a:spcPts val="0"/>
              </a:spcBef>
              <a:spcAft>
                <a:spcPts val="0"/>
              </a:spcAft>
              <a:buClr>
                <a:schemeClr val="dk1"/>
              </a:buClr>
              <a:buSzPts val="1100"/>
              <a:buFont typeface="Arial"/>
              <a:buNone/>
            </a:pPr>
            <a:r>
              <a:rPr b="0" i="0" lang="en-US" sz="1300" u="none" cap="none" strike="noStrike">
                <a:solidFill>
                  <a:schemeClr val="dk1"/>
                </a:solidFill>
                <a:latin typeface="Times New Roman"/>
                <a:ea typeface="Times New Roman"/>
                <a:cs typeface="Times New Roman"/>
                <a:sym typeface="Times New Roman"/>
              </a:rPr>
              <a:t>Tokenization</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6" name="Google Shape;276;g2317f7408aa_0_0"/>
          <p:cNvSpPr txBox="1"/>
          <p:nvPr/>
        </p:nvSpPr>
        <p:spPr>
          <a:xfrm>
            <a:off x="2512200" y="3332275"/>
            <a:ext cx="1079100" cy="402300"/>
          </a:xfrm>
          <a:prstGeom prst="rect">
            <a:avLst/>
          </a:prstGeom>
          <a:noFill/>
          <a:ln>
            <a:noFill/>
          </a:ln>
        </p:spPr>
        <p:txBody>
          <a:bodyPr anchorCtr="0" anchor="t" bIns="91425" lIns="91425" spcFirstLastPara="1" rIns="91425" wrap="square" tIns="91425">
            <a:noAutofit/>
          </a:bodyPr>
          <a:lstStyle/>
          <a:p>
            <a:pPr indent="0" lvl="0" marL="0" marR="0" rtl="0" algn="l">
              <a:lnSpc>
                <a:spcPct val="218181"/>
              </a:lnSpc>
              <a:spcBef>
                <a:spcPts val="0"/>
              </a:spcBef>
              <a:spcAft>
                <a:spcPts val="0"/>
              </a:spcAft>
              <a:buClr>
                <a:srgbClr val="000000"/>
              </a:buClr>
              <a:buSzPts val="1300"/>
              <a:buFont typeface="Arial"/>
              <a:buNone/>
            </a:pPr>
            <a:r>
              <a:rPr b="0" i="0" lang="en-US" sz="1300" u="none" cap="none" strike="noStrike">
                <a:solidFill>
                  <a:schemeClr val="dk1"/>
                </a:solidFill>
                <a:latin typeface="Times New Roman"/>
                <a:ea typeface="Times New Roman"/>
                <a:cs typeface="Times New Roman"/>
                <a:sym typeface="Times New Roman"/>
              </a:rPr>
              <a:t>Lower Case</a:t>
            </a:r>
            <a:endParaRPr b="0" i="0" sz="1400" u="none" cap="none" strike="noStrike">
              <a:solidFill>
                <a:srgbClr val="000000"/>
              </a:solidFill>
              <a:latin typeface="Calibri"/>
              <a:ea typeface="Calibri"/>
              <a:cs typeface="Calibri"/>
              <a:sym typeface="Calibri"/>
            </a:endParaRPr>
          </a:p>
        </p:txBody>
      </p:sp>
      <p:sp>
        <p:nvSpPr>
          <p:cNvPr id="277" name="Google Shape;277;g2317f7408aa_0_0"/>
          <p:cNvSpPr txBox="1"/>
          <p:nvPr/>
        </p:nvSpPr>
        <p:spPr>
          <a:xfrm>
            <a:off x="4140550" y="3332275"/>
            <a:ext cx="1079100" cy="402300"/>
          </a:xfrm>
          <a:prstGeom prst="rect">
            <a:avLst/>
          </a:prstGeom>
          <a:noFill/>
          <a:ln>
            <a:noFill/>
          </a:ln>
        </p:spPr>
        <p:txBody>
          <a:bodyPr anchorCtr="0" anchor="t" bIns="91425" lIns="91425" spcFirstLastPara="1" rIns="91425" wrap="square" tIns="91425">
            <a:noAutofit/>
          </a:bodyPr>
          <a:lstStyle/>
          <a:p>
            <a:pPr indent="0" lvl="0" marL="0" marR="0" rtl="0" algn="l">
              <a:lnSpc>
                <a:spcPct val="218181"/>
              </a:lnSpc>
              <a:spcBef>
                <a:spcPts val="0"/>
              </a:spcBef>
              <a:spcAft>
                <a:spcPts val="0"/>
              </a:spcAft>
              <a:buClr>
                <a:srgbClr val="000000"/>
              </a:buClr>
              <a:buSzPts val="1300"/>
              <a:buFont typeface="Arial"/>
              <a:buNone/>
            </a:pPr>
            <a:r>
              <a:rPr b="0" i="0" lang="en-US" sz="1300" u="none" cap="none" strike="noStrike">
                <a:solidFill>
                  <a:schemeClr val="dk1"/>
                </a:solidFill>
                <a:latin typeface="Times New Roman"/>
                <a:ea typeface="Times New Roman"/>
                <a:cs typeface="Times New Roman"/>
                <a:sym typeface="Times New Roman"/>
              </a:rPr>
              <a:t>Contractions</a:t>
            </a:r>
            <a:endParaRPr b="0" i="0" sz="1400" u="none" cap="none" strike="noStrike">
              <a:solidFill>
                <a:srgbClr val="000000"/>
              </a:solidFill>
              <a:latin typeface="Calibri"/>
              <a:ea typeface="Calibri"/>
              <a:cs typeface="Calibri"/>
              <a:sym typeface="Calibri"/>
            </a:endParaRPr>
          </a:p>
        </p:txBody>
      </p:sp>
      <p:sp>
        <p:nvSpPr>
          <p:cNvPr id="278" name="Google Shape;278;g2317f7408aa_0_0"/>
          <p:cNvSpPr txBox="1"/>
          <p:nvPr/>
        </p:nvSpPr>
        <p:spPr>
          <a:xfrm>
            <a:off x="5849838" y="2929975"/>
            <a:ext cx="969000" cy="402300"/>
          </a:xfrm>
          <a:prstGeom prst="rect">
            <a:avLst/>
          </a:prstGeom>
          <a:noFill/>
          <a:ln>
            <a:noFill/>
          </a:ln>
        </p:spPr>
        <p:txBody>
          <a:bodyPr anchorCtr="0" anchor="t" bIns="91425" lIns="91425" spcFirstLastPara="1" rIns="91425" wrap="square" tIns="91425">
            <a:noAutofit/>
          </a:bodyPr>
          <a:lstStyle/>
          <a:p>
            <a:pPr indent="0" lvl="0" marL="0" marR="0" rtl="0" algn="ctr">
              <a:lnSpc>
                <a:spcPct val="218181"/>
              </a:lnSpc>
              <a:spcBef>
                <a:spcPts val="0"/>
              </a:spcBef>
              <a:spcAft>
                <a:spcPts val="0"/>
              </a:spcAft>
              <a:buClr>
                <a:srgbClr val="000000"/>
              </a:buClr>
              <a:buSzPts val="1300"/>
              <a:buFont typeface="Arial"/>
              <a:buNone/>
            </a:pPr>
            <a:r>
              <a:rPr b="0" i="0" lang="en-US" sz="1300" u="none" cap="none" strike="noStrike">
                <a:solidFill>
                  <a:schemeClr val="dk1"/>
                </a:solidFill>
                <a:latin typeface="Times New Roman"/>
                <a:ea typeface="Times New Roman"/>
                <a:cs typeface="Times New Roman"/>
                <a:sym typeface="Times New Roman"/>
              </a:rPr>
              <a:t>Remove special characters</a:t>
            </a:r>
            <a:endParaRPr b="0" i="0" sz="1400" u="none" cap="none" strike="noStrike">
              <a:solidFill>
                <a:srgbClr val="000000"/>
              </a:solidFill>
              <a:latin typeface="Calibri"/>
              <a:ea typeface="Calibri"/>
              <a:cs typeface="Calibri"/>
              <a:sym typeface="Calibri"/>
            </a:endParaRPr>
          </a:p>
        </p:txBody>
      </p:sp>
      <p:sp>
        <p:nvSpPr>
          <p:cNvPr id="279" name="Google Shape;279;g2317f7408aa_0_0"/>
          <p:cNvSpPr txBox="1"/>
          <p:nvPr/>
        </p:nvSpPr>
        <p:spPr>
          <a:xfrm>
            <a:off x="7472950" y="3453775"/>
            <a:ext cx="1300500" cy="325200"/>
          </a:xfrm>
          <a:prstGeom prst="rect">
            <a:avLst/>
          </a:prstGeom>
          <a:noFill/>
          <a:ln>
            <a:noFill/>
          </a:ln>
        </p:spPr>
        <p:txBody>
          <a:bodyPr anchorCtr="0" anchor="t" bIns="91425" lIns="91425" spcFirstLastPara="1" rIns="91425" wrap="square" tIns="91425">
            <a:noAutofit/>
          </a:bodyPr>
          <a:lstStyle/>
          <a:p>
            <a:pPr indent="0" lvl="0" marL="0" marR="0" rtl="0" algn="l">
              <a:lnSpc>
                <a:spcPct val="218181"/>
              </a:lnSpc>
              <a:spcBef>
                <a:spcPts val="0"/>
              </a:spcBef>
              <a:spcAft>
                <a:spcPts val="0"/>
              </a:spcAft>
              <a:buClr>
                <a:srgbClr val="000000"/>
              </a:buClr>
              <a:buSzPts val="1300"/>
              <a:buFont typeface="Arial"/>
              <a:buNone/>
            </a:pPr>
            <a:r>
              <a:rPr b="0" i="0" lang="en-US" sz="1300" u="none" cap="none" strike="noStrike">
                <a:solidFill>
                  <a:schemeClr val="dk1"/>
                </a:solidFill>
                <a:latin typeface="Times New Roman"/>
                <a:ea typeface="Times New Roman"/>
                <a:cs typeface="Times New Roman"/>
                <a:sym typeface="Times New Roman"/>
              </a:rPr>
              <a:t>Lemmatization</a:t>
            </a:r>
            <a:endParaRPr b="0" i="0" sz="1400" u="none" cap="none" strike="noStrike">
              <a:solidFill>
                <a:srgbClr val="000000"/>
              </a:solidFill>
              <a:latin typeface="Calibri"/>
              <a:ea typeface="Calibri"/>
              <a:cs typeface="Calibri"/>
              <a:sym typeface="Calibri"/>
            </a:endParaRPr>
          </a:p>
        </p:txBody>
      </p:sp>
      <p:sp>
        <p:nvSpPr>
          <p:cNvPr id="280" name="Google Shape;280;g2317f7408aa_0_0"/>
          <p:cNvSpPr txBox="1"/>
          <p:nvPr/>
        </p:nvSpPr>
        <p:spPr>
          <a:xfrm>
            <a:off x="9270700" y="3335275"/>
            <a:ext cx="1079100" cy="54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US" sz="1300">
                <a:solidFill>
                  <a:schemeClr val="dk1"/>
                </a:solidFill>
                <a:latin typeface="Times New Roman"/>
                <a:ea typeface="Times New Roman"/>
                <a:cs typeface="Times New Roman"/>
                <a:sym typeface="Times New Roman"/>
              </a:rPr>
              <a:t>Normalizer and word embeddings</a:t>
            </a:r>
            <a:endParaRPr sz="1300">
              <a:solidFill>
                <a:schemeClr val="dk1"/>
              </a:solidFill>
              <a:latin typeface="Times New Roman"/>
              <a:ea typeface="Times New Roman"/>
              <a:cs typeface="Times New Roman"/>
              <a:sym typeface="Times New Roman"/>
            </a:endParaRPr>
          </a:p>
        </p:txBody>
      </p:sp>
      <p:sp>
        <p:nvSpPr>
          <p:cNvPr id="281" name="Google Shape;281;g2317f7408aa_0_0"/>
          <p:cNvSpPr txBox="1"/>
          <p:nvPr/>
        </p:nvSpPr>
        <p:spPr>
          <a:xfrm>
            <a:off x="876950" y="620775"/>
            <a:ext cx="3975600" cy="54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US" sz="3600">
                <a:solidFill>
                  <a:schemeClr val="dk1"/>
                </a:solidFill>
                <a:latin typeface="Times New Roman"/>
                <a:ea typeface="Times New Roman"/>
                <a:cs typeface="Times New Roman"/>
                <a:sym typeface="Times New Roman"/>
              </a:rPr>
              <a:t>Pre-Processing</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9"/>
          <p:cNvSpPr txBox="1"/>
          <p:nvPr>
            <p:ph idx="12" type="sldNum"/>
          </p:nvPr>
        </p:nvSpPr>
        <p:spPr>
          <a:xfrm>
            <a:off x="11253041" y="6020728"/>
            <a:ext cx="510209" cy="40225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35</a:t>
            </a:r>
            <a:endParaRPr/>
          </a:p>
        </p:txBody>
      </p:sp>
      <p:sp>
        <p:nvSpPr>
          <p:cNvPr id="287" name="Google Shape;287;p9"/>
          <p:cNvSpPr txBox="1"/>
          <p:nvPr/>
        </p:nvSpPr>
        <p:spPr>
          <a:xfrm>
            <a:off x="842650" y="618725"/>
            <a:ext cx="4778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BerTopic </a:t>
            </a:r>
            <a:endParaRPr b="0" i="0" sz="1400" u="none" cap="none" strike="noStrike">
              <a:solidFill>
                <a:srgbClr val="000000"/>
              </a:solidFill>
              <a:latin typeface="Arial"/>
              <a:ea typeface="Arial"/>
              <a:cs typeface="Arial"/>
              <a:sym typeface="Arial"/>
            </a:endParaRPr>
          </a:p>
        </p:txBody>
      </p:sp>
      <p:pic>
        <p:nvPicPr>
          <p:cNvPr id="288" name="Google Shape;288;p9"/>
          <p:cNvPicPr preferRelativeResize="0"/>
          <p:nvPr/>
        </p:nvPicPr>
        <p:blipFill rotWithShape="1">
          <a:blip r:embed="rId3">
            <a:alphaModFix/>
          </a:blip>
          <a:srcRect b="0" l="0" r="0" t="0"/>
          <a:stretch/>
        </p:blipFill>
        <p:spPr>
          <a:xfrm>
            <a:off x="1156775" y="1454899"/>
            <a:ext cx="10018150" cy="4920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grpSp>
        <p:nvGrpSpPr>
          <p:cNvPr id="293" name="Google Shape;293;p23"/>
          <p:cNvGrpSpPr/>
          <p:nvPr/>
        </p:nvGrpSpPr>
        <p:grpSpPr>
          <a:xfrm>
            <a:off x="481245" y="1629451"/>
            <a:ext cx="10372314" cy="5228729"/>
            <a:chOff x="452603" y="1697803"/>
            <a:chExt cx="9935167" cy="5164177"/>
          </a:xfrm>
        </p:grpSpPr>
        <p:sp>
          <p:nvSpPr>
            <p:cNvPr id="294" name="Google Shape;294;p23"/>
            <p:cNvSpPr/>
            <p:nvPr/>
          </p:nvSpPr>
          <p:spPr>
            <a:xfrm>
              <a:off x="970170" y="1754180"/>
              <a:ext cx="9417600" cy="5107800"/>
            </a:xfrm>
            <a:prstGeom prst="roundRect">
              <a:avLst>
                <a:gd fmla="val 16667" name="adj"/>
              </a:avLst>
            </a:prstGeom>
            <a:solidFill>
              <a:srgbClr val="FBE4D4"/>
            </a:solidFill>
            <a:ln cap="flat" cmpd="sng" w="28575">
              <a:solidFill>
                <a:srgbClr val="F6B32A"/>
              </a:solidFill>
              <a:prstDash val="dash"/>
              <a:round/>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Biobert </a:t>
              </a:r>
              <a:endParaRPr sz="2000">
                <a:solidFill>
                  <a:schemeClr val="dk1"/>
                </a:solidFill>
                <a:latin typeface="Times New Roman"/>
                <a:ea typeface="Times New Roman"/>
                <a:cs typeface="Times New Roman"/>
                <a:sym typeface="Times New Roman"/>
              </a:endParaRPr>
            </a:p>
            <a:p>
              <a:pPr indent="-317500" lvl="0" marL="457200" rtl="0" algn="l">
                <a:lnSpc>
                  <a:spcPct val="115000"/>
                </a:lnSpc>
                <a:spcBef>
                  <a:spcPts val="1800"/>
                </a:spcBef>
                <a:spcAft>
                  <a:spcPts val="0"/>
                </a:spcAft>
                <a:buClr>
                  <a:srgbClr val="1F1F1F"/>
                </a:buClr>
                <a:buSzPts val="1400"/>
                <a:buChar char="-"/>
              </a:pPr>
              <a:r>
                <a:rPr lang="en-US">
                  <a:solidFill>
                    <a:srgbClr val="1F1F1F"/>
                  </a:solidFill>
                </a:rPr>
                <a:t>Strength: connected with biomedical ontologies to better understand clinical concepts</a:t>
              </a:r>
              <a:endParaRPr>
                <a:solidFill>
                  <a:srgbClr val="1F1F1F"/>
                </a:solidFill>
              </a:endParaRPr>
            </a:p>
            <a:p>
              <a:pPr indent="-317500" lvl="0" marL="457200" rtl="0" algn="l">
                <a:lnSpc>
                  <a:spcPct val="115000"/>
                </a:lnSpc>
                <a:spcBef>
                  <a:spcPts val="0"/>
                </a:spcBef>
                <a:spcAft>
                  <a:spcPts val="0"/>
                </a:spcAft>
                <a:buClr>
                  <a:srgbClr val="1F1F1F"/>
                </a:buClr>
                <a:buSzPts val="1400"/>
                <a:buChar char="-"/>
              </a:pPr>
              <a:r>
                <a:rPr lang="en-US">
                  <a:solidFill>
                    <a:srgbClr val="1F1F1F"/>
                  </a:solidFill>
                </a:rPr>
                <a:t>weakness: need lots of hyperparameter tunings </a:t>
              </a:r>
              <a:endParaRPr>
                <a:solidFill>
                  <a:srgbClr val="1F1F1F"/>
                </a:solidFill>
              </a:endParaRPr>
            </a:p>
            <a:p>
              <a:pPr indent="0" lvl="0" marL="57150" rtl="0" algn="l">
                <a:lnSpc>
                  <a:spcPct val="115000"/>
                </a:lnSpc>
                <a:spcBef>
                  <a:spcPts val="1800"/>
                </a:spcBef>
                <a:spcAft>
                  <a:spcPts val="0"/>
                </a:spcAft>
                <a:buNone/>
              </a:pPr>
              <a:r>
                <a:rPr lang="en-US" sz="2000">
                  <a:solidFill>
                    <a:schemeClr val="dk1"/>
                  </a:solidFill>
                  <a:latin typeface="Times New Roman"/>
                  <a:ea typeface="Times New Roman"/>
                  <a:cs typeface="Times New Roman"/>
                  <a:sym typeface="Times New Roman"/>
                </a:rPr>
                <a:t>BerTopic </a:t>
              </a:r>
              <a:endParaRPr sz="2000">
                <a:solidFill>
                  <a:schemeClr val="dk1"/>
                </a:solidFill>
                <a:latin typeface="Times New Roman"/>
                <a:ea typeface="Times New Roman"/>
                <a:cs typeface="Times New Roman"/>
                <a:sym typeface="Times New Roman"/>
              </a:endParaRPr>
            </a:p>
            <a:p>
              <a:pPr indent="-317500" lvl="0" marL="457200" rtl="0" algn="l">
                <a:lnSpc>
                  <a:spcPct val="115000"/>
                </a:lnSpc>
                <a:spcBef>
                  <a:spcPts val="1800"/>
                </a:spcBef>
                <a:spcAft>
                  <a:spcPts val="0"/>
                </a:spcAft>
                <a:buClr>
                  <a:srgbClr val="1F1F1F"/>
                </a:buClr>
                <a:buSzPts val="1400"/>
                <a:buChar char="-"/>
              </a:pPr>
              <a:r>
                <a:rPr lang="en-US">
                  <a:solidFill>
                    <a:srgbClr val="1F1F1F"/>
                  </a:solidFill>
                </a:rPr>
                <a:t>Strength: </a:t>
              </a:r>
              <a:r>
                <a:rPr lang="en-US">
                  <a:solidFill>
                    <a:srgbClr val="1F1F1F"/>
                  </a:solidFill>
                </a:rPr>
                <a:t>Relatively easy to us</a:t>
              </a:r>
              <a:endParaRPr>
                <a:solidFill>
                  <a:srgbClr val="1F1F1F"/>
                </a:solidFill>
              </a:endParaRPr>
            </a:p>
            <a:p>
              <a:pPr indent="-317500" lvl="0" marL="457200" rtl="0" algn="l">
                <a:lnSpc>
                  <a:spcPct val="115000"/>
                </a:lnSpc>
                <a:spcBef>
                  <a:spcPts val="0"/>
                </a:spcBef>
                <a:spcAft>
                  <a:spcPts val="0"/>
                </a:spcAft>
                <a:buClr>
                  <a:srgbClr val="1F1F1F"/>
                </a:buClr>
                <a:buSzPts val="1400"/>
                <a:buChar char="-"/>
              </a:pPr>
              <a:r>
                <a:rPr lang="en-US">
                  <a:solidFill>
                    <a:srgbClr val="1F1F1F"/>
                  </a:solidFill>
                </a:rPr>
                <a:t>W</a:t>
              </a:r>
              <a:r>
                <a:rPr lang="en-US">
                  <a:solidFill>
                    <a:srgbClr val="1F1F1F"/>
                  </a:solidFill>
                </a:rPr>
                <a:t>eakness: </a:t>
              </a:r>
              <a:r>
                <a:rPr lang="en-US">
                  <a:solidFill>
                    <a:srgbClr val="1F1F1F"/>
                  </a:solidFill>
                </a:rPr>
                <a:t>Can be less accurate than BioBERT or LDA??????</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LDA </a:t>
              </a:r>
              <a:endParaRPr sz="2000">
                <a:solidFill>
                  <a:schemeClr val="dk1"/>
                </a:solidFill>
                <a:latin typeface="Times New Roman"/>
                <a:ea typeface="Times New Roman"/>
                <a:cs typeface="Times New Roman"/>
                <a:sym typeface="Times New Roman"/>
              </a:endParaRPr>
            </a:p>
            <a:p>
              <a:pPr indent="-317500" lvl="0" marL="457200" rtl="0" algn="l">
                <a:lnSpc>
                  <a:spcPct val="115000"/>
                </a:lnSpc>
                <a:spcBef>
                  <a:spcPts val="1800"/>
                </a:spcBef>
                <a:spcAft>
                  <a:spcPts val="0"/>
                </a:spcAft>
                <a:buClr>
                  <a:srgbClr val="1F1F1F"/>
                </a:buClr>
                <a:buSzPts val="1400"/>
                <a:buChar char="-"/>
              </a:pPr>
              <a:r>
                <a:rPr lang="en-US">
                  <a:solidFill>
                    <a:srgbClr val="1F1F1F"/>
                  </a:solidFill>
                </a:rPr>
                <a:t>Strength: </a:t>
              </a:r>
              <a:r>
                <a:rPr lang="en-US">
                  <a:solidFill>
                    <a:srgbClr val="1F1F1F"/>
                  </a:solidFill>
                </a:rPr>
                <a:t>More flexible</a:t>
              </a:r>
              <a:endParaRPr>
                <a:solidFill>
                  <a:srgbClr val="1F1F1F"/>
                </a:solidFill>
              </a:endParaRPr>
            </a:p>
            <a:p>
              <a:pPr indent="-317500" lvl="0" marL="457200" rtl="0" algn="l">
                <a:lnSpc>
                  <a:spcPct val="115000"/>
                </a:lnSpc>
                <a:spcBef>
                  <a:spcPts val="0"/>
                </a:spcBef>
                <a:spcAft>
                  <a:spcPts val="0"/>
                </a:spcAft>
                <a:buClr>
                  <a:srgbClr val="1F1F1F"/>
                </a:buClr>
                <a:buSzPts val="1400"/>
                <a:buChar char="-"/>
              </a:pPr>
              <a:r>
                <a:rPr lang="en-US">
                  <a:solidFill>
                    <a:srgbClr val="1F1F1F"/>
                  </a:solidFill>
                </a:rPr>
                <a:t>Weakness:</a:t>
              </a:r>
              <a:r>
                <a:rPr lang="en-US">
                  <a:solidFill>
                    <a:srgbClr val="1F1F1F"/>
                  </a:solidFill>
                </a:rPr>
                <a:t> Can be more difficult to use</a:t>
              </a:r>
              <a:endParaRPr>
                <a:solidFill>
                  <a:srgbClr val="1F1F1F"/>
                </a:solidFill>
              </a:endParaRPr>
            </a:p>
            <a:p>
              <a:pPr indent="0" lvl="0" marL="0" rtl="0" algn="l">
                <a:lnSpc>
                  <a:spcPct val="115000"/>
                </a:lnSpc>
                <a:spcBef>
                  <a:spcPts val="18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600"/>
                <a:buFont typeface="Arial"/>
                <a:buNone/>
              </a:pPr>
              <a:r>
                <a:t/>
              </a:r>
              <a:endParaRPr b="1" sz="1600">
                <a:solidFill>
                  <a:schemeClr val="dk1"/>
                </a:solidFill>
                <a:latin typeface="Times New Roman"/>
                <a:ea typeface="Times New Roman"/>
                <a:cs typeface="Times New Roman"/>
                <a:sym typeface="Times New Roman"/>
              </a:endParaRPr>
            </a:p>
          </p:txBody>
        </p:sp>
        <p:sp>
          <p:nvSpPr>
            <p:cNvPr id="295" name="Google Shape;295;p23"/>
            <p:cNvSpPr/>
            <p:nvPr/>
          </p:nvSpPr>
          <p:spPr>
            <a:xfrm>
              <a:off x="452603" y="1697803"/>
              <a:ext cx="907200" cy="774300"/>
            </a:xfrm>
            <a:prstGeom prst="ellipse">
              <a:avLst/>
            </a:prstGeom>
            <a:solidFill>
              <a:schemeClr val="lt1"/>
            </a:solidFill>
            <a:ln cap="flat" cmpd="sng" w="28575">
              <a:solidFill>
                <a:srgbClr val="F6B32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6B32A"/>
                </a:buClr>
                <a:buSzPts val="2000"/>
                <a:buFont typeface="Times New Roman"/>
                <a:buNone/>
              </a:pPr>
              <a:r>
                <a:rPr b="1" lang="en-US" sz="2000">
                  <a:solidFill>
                    <a:srgbClr val="F6B32A"/>
                  </a:solidFill>
                  <a:latin typeface="Times New Roman"/>
                  <a:ea typeface="Times New Roman"/>
                  <a:cs typeface="Times New Roman"/>
                  <a:sym typeface="Times New Roman"/>
                </a:rPr>
                <a:t>?</a:t>
              </a:r>
              <a:endParaRPr b="1" i="0" sz="2000" u="none" cap="none" strike="noStrike">
                <a:solidFill>
                  <a:srgbClr val="F6B32A"/>
                </a:solidFill>
                <a:latin typeface="Times New Roman"/>
                <a:ea typeface="Times New Roman"/>
                <a:cs typeface="Times New Roman"/>
                <a:sym typeface="Times New Roman"/>
              </a:endParaRPr>
            </a:p>
          </p:txBody>
        </p:sp>
      </p:grpSp>
      <p:sp>
        <p:nvSpPr>
          <p:cNvPr id="296" name="Google Shape;296;p23"/>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36</a:t>
            </a:r>
            <a:endParaRPr/>
          </a:p>
        </p:txBody>
      </p:sp>
      <p:sp>
        <p:nvSpPr>
          <p:cNvPr id="297" name="Google Shape;297;p23"/>
          <p:cNvSpPr txBox="1"/>
          <p:nvPr/>
        </p:nvSpPr>
        <p:spPr>
          <a:xfrm>
            <a:off x="1101425" y="-141475"/>
            <a:ext cx="11272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sz="3600">
              <a:solidFill>
                <a:schemeClr val="dk1"/>
              </a:solidFill>
              <a:latin typeface="Times New Roman"/>
              <a:ea typeface="Times New Roman"/>
              <a:cs typeface="Times New Roman"/>
              <a:sym typeface="Times New Roman"/>
            </a:endParaRPr>
          </a:p>
        </p:txBody>
      </p:sp>
      <p:sp>
        <p:nvSpPr>
          <p:cNvPr id="298" name="Google Shape;298;p23"/>
          <p:cNvSpPr txBox="1"/>
          <p:nvPr/>
        </p:nvSpPr>
        <p:spPr>
          <a:xfrm>
            <a:off x="683750" y="505025"/>
            <a:ext cx="110796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Arial"/>
              <a:buNone/>
            </a:pPr>
            <a:r>
              <a:rPr lang="en-US" sz="3600">
                <a:solidFill>
                  <a:schemeClr val="dk1"/>
                </a:solidFill>
                <a:latin typeface="Times New Roman"/>
                <a:ea typeface="Times New Roman"/>
                <a:cs typeface="Times New Roman"/>
                <a:sym typeface="Times New Roman"/>
              </a:rPr>
              <a:t>What is the different between LDA, berTopic and BioBert?</a:t>
            </a:r>
            <a:endParaRPr sz="3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2" name="Shape 302"/>
        <p:cNvGrpSpPr/>
        <p:nvPr/>
      </p:nvGrpSpPr>
      <p:grpSpPr>
        <a:xfrm>
          <a:off x="0" y="0"/>
          <a:ext cx="0" cy="0"/>
          <a:chOff x="0" y="0"/>
          <a:chExt cx="0" cy="0"/>
        </a:xfrm>
      </p:grpSpPr>
      <p:sp>
        <p:nvSpPr>
          <p:cNvPr id="303" name="Google Shape;303;p19"/>
          <p:cNvSpPr/>
          <p:nvPr/>
        </p:nvSpPr>
        <p:spPr>
          <a:xfrm>
            <a:off x="1193625" y="5025375"/>
            <a:ext cx="9813600" cy="1368000"/>
          </a:xfrm>
          <a:prstGeom prst="roundRect">
            <a:avLst>
              <a:gd fmla="val 16667" name="adj"/>
            </a:avLst>
          </a:prstGeom>
          <a:solidFill>
            <a:srgbClr val="DDEAF6"/>
          </a:solidFill>
          <a:ln cap="flat" cmpd="sng" w="28575">
            <a:solidFill>
              <a:srgbClr val="3B77D7"/>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120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1600"/>
              <a:buFont typeface="Arial"/>
              <a:buNone/>
            </a:pPr>
            <a:r>
              <a:t/>
            </a:r>
            <a:endParaRPr b="1" i="0" sz="1600" u="none" cap="none" strike="noStrike">
              <a:solidFill>
                <a:schemeClr val="dk1"/>
              </a:solidFill>
              <a:latin typeface="Times New Roman"/>
              <a:ea typeface="Times New Roman"/>
              <a:cs typeface="Times New Roman"/>
              <a:sym typeface="Times New Roman"/>
            </a:endParaRPr>
          </a:p>
        </p:txBody>
      </p:sp>
      <p:sp>
        <p:nvSpPr>
          <p:cNvPr id="304" name="Google Shape;304;p19"/>
          <p:cNvSpPr/>
          <p:nvPr/>
        </p:nvSpPr>
        <p:spPr>
          <a:xfrm>
            <a:off x="1238025" y="1650975"/>
            <a:ext cx="9724800" cy="870300"/>
          </a:xfrm>
          <a:prstGeom prst="roundRect">
            <a:avLst>
              <a:gd fmla="val 16667" name="adj"/>
            </a:avLst>
          </a:prstGeom>
          <a:solidFill>
            <a:srgbClr val="DDEAF6"/>
          </a:solidFill>
          <a:ln cap="flat" cmpd="sng" w="28575">
            <a:solidFill>
              <a:srgbClr val="3B77D7"/>
            </a:solidFill>
            <a:prstDash val="dash"/>
            <a:round/>
            <a:headEnd len="sm" w="sm" type="none"/>
            <a:tailEnd len="sm" w="sm" type="none"/>
          </a:ln>
        </p:spPr>
        <p:txBody>
          <a:bodyPr anchorCtr="0" anchor="t" bIns="45700" lIns="91425" spcFirstLastPara="1" rIns="91425" wrap="square" tIns="45700">
            <a:noAutofit/>
          </a:bodyPr>
          <a:lstStyle/>
          <a:p>
            <a:pPr indent="-298450" lvl="0" marL="457200" marR="0" rtl="0" algn="l">
              <a:lnSpc>
                <a:spcPct val="115000"/>
              </a:lnSpc>
              <a:spcBef>
                <a:spcPts val="1200"/>
              </a:spcBef>
              <a:spcAft>
                <a:spcPts val="0"/>
              </a:spcAft>
              <a:buClr>
                <a:schemeClr val="dk1"/>
              </a:buClr>
              <a:buSzPts val="1100"/>
              <a:buFont typeface="Arial"/>
              <a:buChar char="●"/>
            </a:pPr>
            <a:r>
              <a:rPr b="0" i="0" lang="en-US" sz="2000" u="none" cap="none" strike="noStrike">
                <a:solidFill>
                  <a:schemeClr val="dk1"/>
                </a:solidFill>
                <a:latin typeface="Times New Roman"/>
                <a:ea typeface="Times New Roman"/>
                <a:cs typeface="Times New Roman"/>
                <a:sym typeface="Times New Roman"/>
              </a:rPr>
              <a:t>LDA for probabilistic topic assignment vector.</a:t>
            </a:r>
            <a:endParaRPr b="0" i="0" sz="2000" u="none" cap="none" strike="noStrike">
              <a:solidFill>
                <a:schemeClr val="dk1"/>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dk1"/>
              </a:buClr>
              <a:buSzPts val="1100"/>
              <a:buFont typeface="Arial"/>
              <a:buChar char="●"/>
            </a:pPr>
            <a:r>
              <a:rPr b="0" i="0" lang="en-US" sz="2000" u="none" cap="none" strike="noStrike">
                <a:solidFill>
                  <a:schemeClr val="dk1"/>
                </a:solidFill>
                <a:latin typeface="Times New Roman"/>
                <a:ea typeface="Times New Roman"/>
                <a:cs typeface="Times New Roman"/>
                <a:sym typeface="Times New Roman"/>
              </a:rPr>
              <a:t>Bert for sentence embedding vector.</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12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115000"/>
              </a:lnSpc>
              <a:spcBef>
                <a:spcPts val="1200"/>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Concatenated both LDA and Bert vectors with a weight hyperparameter to balance the relative importance of information from each source.</a:t>
            </a:r>
            <a:endParaRPr b="0"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Used autoencoder to learn a lower dimensional latent space representation of the concatenated vector.</a:t>
            </a:r>
            <a:endParaRPr b="0" i="0" sz="2000" u="none" cap="none" strike="noStrike">
              <a:solidFill>
                <a:schemeClr val="dk1"/>
              </a:solidFill>
              <a:latin typeface="Times New Roman"/>
              <a:ea typeface="Times New Roman"/>
              <a:cs typeface="Times New Roman"/>
              <a:sym typeface="Times New Roman"/>
            </a:endParaRPr>
          </a:p>
        </p:txBody>
      </p:sp>
      <p:sp>
        <p:nvSpPr>
          <p:cNvPr id="305" name="Google Shape;305;p19"/>
          <p:cNvSpPr txBox="1"/>
          <p:nvPr>
            <p:ph idx="12" type="sldNum"/>
          </p:nvPr>
        </p:nvSpPr>
        <p:spPr>
          <a:xfrm>
            <a:off x="11253041" y="6020728"/>
            <a:ext cx="510209" cy="40225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30</a:t>
            </a:r>
            <a:endParaRPr/>
          </a:p>
        </p:txBody>
      </p:sp>
      <p:sp>
        <p:nvSpPr>
          <p:cNvPr id="306" name="Google Shape;306;p19"/>
          <p:cNvSpPr txBox="1"/>
          <p:nvPr/>
        </p:nvSpPr>
        <p:spPr>
          <a:xfrm>
            <a:off x="842650" y="618725"/>
            <a:ext cx="3262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BerTopic</a:t>
            </a:r>
            <a:endParaRPr b="0" i="0" sz="1400" u="none" cap="none" strike="noStrike">
              <a:solidFill>
                <a:srgbClr val="000000"/>
              </a:solidFill>
              <a:latin typeface="Arial"/>
              <a:ea typeface="Arial"/>
              <a:cs typeface="Arial"/>
              <a:sym typeface="Arial"/>
            </a:endParaRPr>
          </a:p>
        </p:txBody>
      </p:sp>
      <p:sp>
        <p:nvSpPr>
          <p:cNvPr id="307" name="Google Shape;307;p19"/>
          <p:cNvSpPr txBox="1"/>
          <p:nvPr/>
        </p:nvSpPr>
        <p:spPr>
          <a:xfrm>
            <a:off x="1389350" y="5109075"/>
            <a:ext cx="9291900" cy="12006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1200"/>
              </a:spcBef>
              <a:spcAft>
                <a:spcPts val="0"/>
              </a:spcAft>
              <a:buClr>
                <a:schemeClr val="dk1"/>
              </a:buClr>
              <a:buSzPts val="1100"/>
              <a:buFont typeface="Arial"/>
              <a:buChar char="●"/>
            </a:pPr>
            <a:r>
              <a:rPr b="0" i="0" lang="en-US" sz="2000" u="none" cap="none" strike="noStrike">
                <a:solidFill>
                  <a:schemeClr val="dk1"/>
                </a:solidFill>
                <a:latin typeface="Times New Roman"/>
                <a:ea typeface="Times New Roman"/>
                <a:cs typeface="Times New Roman"/>
                <a:sym typeface="Times New Roman"/>
              </a:rPr>
              <a:t>The assumption is that the concatenate vector should have a manifold shap in the high dimensional space.</a:t>
            </a:r>
            <a:endParaRPr b="0" i="0" sz="2000" u="none" cap="none" strike="noStrike">
              <a:solidFill>
                <a:schemeClr val="dk1"/>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dk1"/>
              </a:buClr>
              <a:buSzPts val="1100"/>
              <a:buFont typeface="Arial"/>
              <a:buChar char="●"/>
            </a:pPr>
            <a:r>
              <a:rPr b="0" i="0" lang="en-US" sz="2000" u="none" cap="none" strike="noStrike">
                <a:solidFill>
                  <a:schemeClr val="dk1"/>
                </a:solidFill>
                <a:latin typeface="Times New Roman"/>
                <a:ea typeface="Times New Roman"/>
                <a:cs typeface="Times New Roman"/>
                <a:sym typeface="Times New Roman"/>
              </a:rPr>
              <a:t>Used clustering on the latent space representations to get topics.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1" name="Shape 311"/>
        <p:cNvGrpSpPr/>
        <p:nvPr/>
      </p:nvGrpSpPr>
      <p:grpSpPr>
        <a:xfrm>
          <a:off x="0" y="0"/>
          <a:ext cx="0" cy="0"/>
          <a:chOff x="0" y="0"/>
          <a:chExt cx="0" cy="0"/>
        </a:xfrm>
      </p:grpSpPr>
      <p:sp>
        <p:nvSpPr>
          <p:cNvPr id="312" name="Google Shape;312;g258060638f9_0_16"/>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30</a:t>
            </a:r>
            <a:endParaRPr/>
          </a:p>
        </p:txBody>
      </p:sp>
      <p:sp>
        <p:nvSpPr>
          <p:cNvPr id="313" name="Google Shape;313;g258060638f9_0_16"/>
          <p:cNvSpPr txBox="1"/>
          <p:nvPr/>
        </p:nvSpPr>
        <p:spPr>
          <a:xfrm>
            <a:off x="842650" y="618725"/>
            <a:ext cx="4778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preprocessing</a:t>
            </a:r>
            <a:endParaRPr b="0" i="0" sz="1400" u="none" cap="none" strike="noStrike">
              <a:solidFill>
                <a:srgbClr val="000000"/>
              </a:solidFill>
              <a:latin typeface="Arial"/>
              <a:ea typeface="Arial"/>
              <a:cs typeface="Arial"/>
              <a:sym typeface="Arial"/>
            </a:endParaRPr>
          </a:p>
        </p:txBody>
      </p:sp>
      <p:pic>
        <p:nvPicPr>
          <p:cNvPr id="314" name="Google Shape;314;g258060638f9_0_16"/>
          <p:cNvPicPr preferRelativeResize="0"/>
          <p:nvPr/>
        </p:nvPicPr>
        <p:blipFill rotWithShape="1">
          <a:blip r:embed="rId3">
            <a:alphaModFix/>
          </a:blip>
          <a:srcRect b="0" l="0" r="0" t="0"/>
          <a:stretch/>
        </p:blipFill>
        <p:spPr>
          <a:xfrm>
            <a:off x="677950" y="1703100"/>
            <a:ext cx="8143460" cy="3012610"/>
          </a:xfrm>
          <a:prstGeom prst="rect">
            <a:avLst/>
          </a:prstGeom>
          <a:noFill/>
          <a:ln>
            <a:noFill/>
          </a:ln>
        </p:spPr>
      </p:pic>
      <p:sp>
        <p:nvSpPr>
          <p:cNvPr id="315" name="Google Shape;315;g258060638f9_0_16"/>
          <p:cNvSpPr/>
          <p:nvPr/>
        </p:nvSpPr>
        <p:spPr>
          <a:xfrm>
            <a:off x="7651725" y="1204650"/>
            <a:ext cx="1498800" cy="1161600"/>
          </a:xfrm>
          <a:prstGeom prst="star7">
            <a:avLst>
              <a:gd fmla="val 34601" name="adj"/>
              <a:gd fmla="val 102572" name="hf"/>
              <a:gd fmla="val 10521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258060638f9_0_16"/>
          <p:cNvSpPr txBox="1"/>
          <p:nvPr/>
        </p:nvSpPr>
        <p:spPr>
          <a:xfrm>
            <a:off x="8242150" y="1547325"/>
            <a:ext cx="395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t>
            </a:r>
            <a:endParaRPr b="1"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0" name="Shape 320"/>
        <p:cNvGrpSpPr/>
        <p:nvPr/>
      </p:nvGrpSpPr>
      <p:grpSpPr>
        <a:xfrm>
          <a:off x="0" y="0"/>
          <a:ext cx="0" cy="0"/>
          <a:chOff x="0" y="0"/>
          <a:chExt cx="0" cy="0"/>
        </a:xfrm>
      </p:grpSpPr>
      <p:sp>
        <p:nvSpPr>
          <p:cNvPr id="321" name="Google Shape;321;g226a7e07ac2_0_2"/>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31</a:t>
            </a:r>
            <a:endParaRPr/>
          </a:p>
        </p:txBody>
      </p:sp>
      <p:sp>
        <p:nvSpPr>
          <p:cNvPr id="322" name="Google Shape;322;g226a7e07ac2_0_2"/>
          <p:cNvSpPr txBox="1"/>
          <p:nvPr/>
        </p:nvSpPr>
        <p:spPr>
          <a:xfrm>
            <a:off x="842650" y="618714"/>
            <a:ext cx="3301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Re-Structure</a:t>
            </a:r>
            <a:endParaRPr b="0" i="0" sz="1400" u="none" cap="none" strike="noStrike">
              <a:solidFill>
                <a:srgbClr val="000000"/>
              </a:solidFill>
              <a:latin typeface="Arial"/>
              <a:ea typeface="Arial"/>
              <a:cs typeface="Arial"/>
              <a:sym typeface="Arial"/>
            </a:endParaRPr>
          </a:p>
        </p:txBody>
      </p:sp>
      <p:sp>
        <p:nvSpPr>
          <p:cNvPr id="323" name="Google Shape;323;g226a7e07ac2_0_2"/>
          <p:cNvSpPr txBox="1"/>
          <p:nvPr/>
        </p:nvSpPr>
        <p:spPr>
          <a:xfrm>
            <a:off x="1375875" y="2164200"/>
            <a:ext cx="7375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324" name="Google Shape;324;g226a7e07ac2_0_2"/>
          <p:cNvSpPr txBox="1"/>
          <p:nvPr/>
        </p:nvSpPr>
        <p:spPr>
          <a:xfrm>
            <a:off x="110775" y="1430975"/>
            <a:ext cx="9435600" cy="5202600"/>
          </a:xfrm>
          <a:prstGeom prst="rect">
            <a:avLst/>
          </a:prstGeom>
          <a:noFill/>
          <a:ln>
            <a:noFill/>
          </a:ln>
        </p:spPr>
        <p:txBody>
          <a:bodyPr anchorCtr="0" anchor="t" bIns="91425" lIns="91425" spcFirstLastPara="1" rIns="91425" wrap="square" tIns="91425">
            <a:spAutoFit/>
          </a:bodyPr>
          <a:lstStyle/>
          <a:p>
            <a:pPr indent="-260350" lvl="0" marL="749300" marR="0" rtl="0" algn="l">
              <a:lnSpc>
                <a:spcPct val="218181"/>
              </a:lnSpc>
              <a:spcBef>
                <a:spcPts val="2200"/>
              </a:spcBef>
              <a:spcAft>
                <a:spcPts val="0"/>
              </a:spcAft>
              <a:buClr>
                <a:srgbClr val="292929"/>
              </a:buClr>
              <a:buSzPts val="500"/>
              <a:buFont typeface="Georgia"/>
              <a:buChar char="●"/>
            </a:pPr>
            <a:r>
              <a:rPr b="0" i="0" lang="en-US" sz="1300" u="none" cap="none" strike="noStrike">
                <a:solidFill>
                  <a:schemeClr val="dk1"/>
                </a:solidFill>
                <a:latin typeface="Times New Roman"/>
                <a:ea typeface="Times New Roman"/>
                <a:cs typeface="Times New Roman"/>
                <a:sym typeface="Times New Roman"/>
              </a:rPr>
              <a:t>Lower case: Since we would expect to treat “Food” and “food” as the same word, without creating various predicting powers, I’ve down-cased each word.</a:t>
            </a:r>
            <a:endParaRPr b="0" i="0" sz="1300" u="none" cap="none" strike="noStrike">
              <a:solidFill>
                <a:schemeClr val="dk1"/>
              </a:solidFill>
              <a:latin typeface="Times New Roman"/>
              <a:ea typeface="Times New Roman"/>
              <a:cs typeface="Times New Roman"/>
              <a:sym typeface="Times New Roman"/>
            </a:endParaRPr>
          </a:p>
          <a:p>
            <a:pPr indent="-260350" lvl="0" marL="749300" marR="0" rtl="0" algn="l">
              <a:lnSpc>
                <a:spcPct val="218181"/>
              </a:lnSpc>
              <a:spcBef>
                <a:spcPts val="0"/>
              </a:spcBef>
              <a:spcAft>
                <a:spcPts val="0"/>
              </a:spcAft>
              <a:buClr>
                <a:srgbClr val="292929"/>
              </a:buClr>
              <a:buSzPts val="500"/>
              <a:buFont typeface="Georgia"/>
              <a:buChar char="●"/>
            </a:pPr>
            <a:r>
              <a:rPr b="0" i="0" lang="en-US" sz="1300" u="none" cap="none" strike="noStrike">
                <a:solidFill>
                  <a:schemeClr val="dk1"/>
                </a:solidFill>
                <a:latin typeface="Times New Roman"/>
                <a:ea typeface="Times New Roman"/>
                <a:cs typeface="Times New Roman"/>
                <a:sym typeface="Times New Roman"/>
              </a:rPr>
              <a:t>Contractions: I’ve replaced contractions with their longer forms such as “isn’t”: “is not”, “can’t”: “cannot“. To do so, I’ve imported contractions</a:t>
            </a:r>
            <a:endParaRPr b="0" i="0" sz="1300" u="none" cap="none" strike="noStrike">
              <a:solidFill>
                <a:schemeClr val="dk1"/>
              </a:solidFill>
              <a:latin typeface="Times New Roman"/>
              <a:ea typeface="Times New Roman"/>
              <a:cs typeface="Times New Roman"/>
              <a:sym typeface="Times New Roman"/>
            </a:endParaRPr>
          </a:p>
          <a:p>
            <a:pPr indent="-260350" lvl="0" marL="749300" marR="0" rtl="0" algn="l">
              <a:lnSpc>
                <a:spcPct val="218181"/>
              </a:lnSpc>
              <a:spcBef>
                <a:spcPts val="0"/>
              </a:spcBef>
              <a:spcAft>
                <a:spcPts val="0"/>
              </a:spcAft>
              <a:buClr>
                <a:srgbClr val="292929"/>
              </a:buClr>
              <a:buSzPts val="500"/>
              <a:buFont typeface="Georgia"/>
              <a:buChar char="●"/>
            </a:pPr>
            <a:r>
              <a:rPr b="0" i="0" lang="en-US" sz="1300" u="none" cap="none" strike="noStrike">
                <a:solidFill>
                  <a:schemeClr val="dk1"/>
                </a:solidFill>
                <a:latin typeface="Times New Roman"/>
                <a:ea typeface="Times New Roman"/>
                <a:cs typeface="Times New Roman"/>
                <a:sym typeface="Times New Roman"/>
              </a:rPr>
              <a:t>Remove special characters: I’ve cleaned the data from any special character such as double quotes, punctuation, and possessive pronouns.</a:t>
            </a:r>
            <a:endParaRPr b="0" i="0" sz="1300" u="none" cap="none" strike="noStrike">
              <a:solidFill>
                <a:schemeClr val="dk1"/>
              </a:solidFill>
              <a:latin typeface="Times New Roman"/>
              <a:ea typeface="Times New Roman"/>
              <a:cs typeface="Times New Roman"/>
              <a:sym typeface="Times New Roman"/>
            </a:endParaRPr>
          </a:p>
          <a:p>
            <a:pPr indent="-260350" lvl="0" marL="749300" marR="0" rtl="0" algn="l">
              <a:lnSpc>
                <a:spcPct val="218181"/>
              </a:lnSpc>
              <a:spcBef>
                <a:spcPts val="0"/>
              </a:spcBef>
              <a:spcAft>
                <a:spcPts val="0"/>
              </a:spcAft>
              <a:buClr>
                <a:srgbClr val="292929"/>
              </a:buClr>
              <a:buSzPts val="500"/>
              <a:buFont typeface="Georgia"/>
              <a:buChar char="●"/>
            </a:pPr>
            <a:r>
              <a:rPr b="0" i="0" lang="en-US" sz="1300" u="none" cap="none" strike="noStrike">
                <a:solidFill>
                  <a:schemeClr val="dk1"/>
                </a:solidFill>
                <a:latin typeface="Times New Roman"/>
                <a:ea typeface="Times New Roman"/>
                <a:cs typeface="Times New Roman"/>
                <a:sym typeface="Times New Roman"/>
              </a:rPr>
              <a:t>Stopwords: I’ve removed stopwords since they add noise without bringing any information value in modeling. I’ve downloaded a list of English stopwords from the nltk package and deleted them from the text corpus.</a:t>
            </a:r>
            <a:endParaRPr b="0" i="0" sz="1300" u="none" cap="none" strike="noStrike">
              <a:solidFill>
                <a:schemeClr val="dk1"/>
              </a:solidFill>
              <a:latin typeface="Times New Roman"/>
              <a:ea typeface="Times New Roman"/>
              <a:cs typeface="Times New Roman"/>
              <a:sym typeface="Times New Roman"/>
            </a:endParaRPr>
          </a:p>
          <a:p>
            <a:pPr indent="-260350" lvl="0" marL="749300" marR="0" rtl="0" algn="l">
              <a:lnSpc>
                <a:spcPct val="218181"/>
              </a:lnSpc>
              <a:spcBef>
                <a:spcPts val="0"/>
              </a:spcBef>
              <a:spcAft>
                <a:spcPts val="0"/>
              </a:spcAft>
              <a:buClr>
                <a:srgbClr val="292929"/>
              </a:buClr>
              <a:buSzPts val="500"/>
              <a:buFont typeface="Georgia"/>
              <a:buChar char="●"/>
            </a:pPr>
            <a:r>
              <a:rPr b="0" i="0" lang="en-US" sz="1300" u="none" cap="none" strike="noStrike">
                <a:solidFill>
                  <a:schemeClr val="dk1"/>
                </a:solidFill>
                <a:latin typeface="Times New Roman"/>
                <a:ea typeface="Times New Roman"/>
                <a:cs typeface="Times New Roman"/>
                <a:sym typeface="Times New Roman"/>
              </a:rPr>
              <a:t>Tokenization: to process text, we need to split it into smaller chunks. Here, I’ve split sentences into words using WordPunctTokenizer from the nltk library.</a:t>
            </a:r>
            <a:endParaRPr b="0" i="0" sz="1300" u="none" cap="none" strike="noStrike">
              <a:solidFill>
                <a:schemeClr val="dk1"/>
              </a:solidFill>
              <a:latin typeface="Times New Roman"/>
              <a:ea typeface="Times New Roman"/>
              <a:cs typeface="Times New Roman"/>
              <a:sym typeface="Times New Roman"/>
            </a:endParaRPr>
          </a:p>
          <a:p>
            <a:pPr indent="-285750" lvl="0" marL="749300" marR="0" rtl="0" algn="l">
              <a:lnSpc>
                <a:spcPct val="218181"/>
              </a:lnSpc>
              <a:spcBef>
                <a:spcPts val="0"/>
              </a:spcBef>
              <a:spcAft>
                <a:spcPts val="0"/>
              </a:spcAft>
              <a:buClr>
                <a:srgbClr val="292929"/>
              </a:buClr>
              <a:buSzPts val="900"/>
              <a:buFont typeface="Georgia"/>
              <a:buChar char="●"/>
            </a:pPr>
            <a:r>
              <a:rPr b="0" i="0" lang="en-US" sz="1300" u="none" cap="none" strike="noStrike">
                <a:solidFill>
                  <a:schemeClr val="dk1"/>
                </a:solidFill>
                <a:latin typeface="Times New Roman"/>
                <a:ea typeface="Times New Roman"/>
                <a:cs typeface="Times New Roman"/>
                <a:sym typeface="Times New Roman"/>
              </a:rPr>
              <a:t>Lemmatization: To convert each word into its root word</a:t>
            </a:r>
            <a:endParaRPr b="0" i="0" sz="900" u="none" cap="none" strike="noStrike">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8" name="Shape 328"/>
        <p:cNvGrpSpPr/>
        <p:nvPr/>
      </p:nvGrpSpPr>
      <p:grpSpPr>
        <a:xfrm>
          <a:off x="0" y="0"/>
          <a:ext cx="0" cy="0"/>
          <a:chOff x="0" y="0"/>
          <a:chExt cx="0" cy="0"/>
        </a:xfrm>
      </p:grpSpPr>
      <p:sp>
        <p:nvSpPr>
          <p:cNvPr id="329" name="Google Shape;329;p21"/>
          <p:cNvSpPr txBox="1"/>
          <p:nvPr>
            <p:ph idx="12" type="sldNum"/>
          </p:nvPr>
        </p:nvSpPr>
        <p:spPr>
          <a:xfrm>
            <a:off x="11253041" y="6020728"/>
            <a:ext cx="510209" cy="40225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36</a:t>
            </a:r>
            <a:endParaRPr/>
          </a:p>
        </p:txBody>
      </p:sp>
      <p:sp>
        <p:nvSpPr>
          <p:cNvPr id="330" name="Google Shape;330;p21"/>
          <p:cNvSpPr txBox="1"/>
          <p:nvPr/>
        </p:nvSpPr>
        <p:spPr>
          <a:xfrm>
            <a:off x="842650" y="618725"/>
            <a:ext cx="3669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Times New Roman"/>
                <a:ea typeface="Times New Roman"/>
                <a:cs typeface="Times New Roman"/>
                <a:sym typeface="Times New Roman"/>
              </a:rPr>
              <a:t>Initial Result</a:t>
            </a:r>
            <a:endParaRPr b="0" i="0" sz="1400" u="none" cap="none" strike="noStrike">
              <a:solidFill>
                <a:srgbClr val="000000"/>
              </a:solidFill>
              <a:latin typeface="Arial"/>
              <a:ea typeface="Arial"/>
              <a:cs typeface="Arial"/>
              <a:sym typeface="Arial"/>
            </a:endParaRPr>
          </a:p>
        </p:txBody>
      </p:sp>
      <p:grpSp>
        <p:nvGrpSpPr>
          <p:cNvPr id="331" name="Google Shape;331;p21"/>
          <p:cNvGrpSpPr/>
          <p:nvPr/>
        </p:nvGrpSpPr>
        <p:grpSpPr>
          <a:xfrm>
            <a:off x="1112901" y="1978367"/>
            <a:ext cx="10306445" cy="3348398"/>
            <a:chOff x="1133058" y="2030562"/>
            <a:chExt cx="4388522" cy="1417431"/>
          </a:xfrm>
        </p:grpSpPr>
        <p:sp>
          <p:nvSpPr>
            <p:cNvPr id="332" name="Google Shape;332;p21"/>
            <p:cNvSpPr/>
            <p:nvPr/>
          </p:nvSpPr>
          <p:spPr>
            <a:xfrm>
              <a:off x="1315280" y="2095893"/>
              <a:ext cx="4206300" cy="1352100"/>
            </a:xfrm>
            <a:prstGeom prst="roundRect">
              <a:avLst>
                <a:gd fmla="val 16667" name="adj"/>
              </a:avLst>
            </a:prstGeom>
            <a:solidFill>
              <a:srgbClr val="C4E0B2"/>
            </a:solidFill>
            <a:ln cap="flat" cmpd="sng" w="28575">
              <a:solidFill>
                <a:srgbClr val="3B8E86"/>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Times New Roman"/>
                <a:ea typeface="Times New Roman"/>
                <a:cs typeface="Times New Roman"/>
                <a:sym typeface="Times New Roman"/>
              </a:endParaRPr>
            </a:p>
          </p:txBody>
        </p:sp>
        <p:sp>
          <p:nvSpPr>
            <p:cNvPr id="333" name="Google Shape;333;p21"/>
            <p:cNvSpPr/>
            <p:nvPr/>
          </p:nvSpPr>
          <p:spPr>
            <a:xfrm>
              <a:off x="1133058" y="2030562"/>
              <a:ext cx="548700" cy="548700"/>
            </a:xfrm>
            <a:prstGeom prst="ellipse">
              <a:avLst/>
            </a:prstGeom>
            <a:solidFill>
              <a:schemeClr val="lt1"/>
            </a:solidFill>
            <a:ln cap="flat" cmpd="sng" w="28575">
              <a:solidFill>
                <a:srgbClr val="3B8E8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3B8E86"/>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grpSp>
      <p:sp>
        <p:nvSpPr>
          <p:cNvPr id="334" name="Google Shape;334;p21"/>
          <p:cNvSpPr txBox="1"/>
          <p:nvPr/>
        </p:nvSpPr>
        <p:spPr>
          <a:xfrm>
            <a:off x="2704100" y="2524925"/>
            <a:ext cx="8307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335" name="Google Shape;335;p21"/>
          <p:cNvPicPr preferRelativeResize="0"/>
          <p:nvPr/>
        </p:nvPicPr>
        <p:blipFill rotWithShape="1">
          <a:blip r:embed="rId3">
            <a:alphaModFix/>
          </a:blip>
          <a:srcRect b="0" l="0" r="0" t="0"/>
          <a:stretch/>
        </p:blipFill>
        <p:spPr>
          <a:xfrm>
            <a:off x="3174101" y="2638524"/>
            <a:ext cx="6584624" cy="2227150"/>
          </a:xfrm>
          <a:prstGeom prst="rect">
            <a:avLst/>
          </a:prstGeom>
          <a:noFill/>
          <a:ln>
            <a:noFill/>
          </a:ln>
        </p:spPr>
      </p:pic>
      <p:sp>
        <p:nvSpPr>
          <p:cNvPr id="336" name="Google Shape;336;p21"/>
          <p:cNvSpPr/>
          <p:nvPr/>
        </p:nvSpPr>
        <p:spPr>
          <a:xfrm>
            <a:off x="1468500" y="2391975"/>
            <a:ext cx="551400" cy="492600"/>
          </a:xfrm>
          <a:prstGeom prst="smileyFace">
            <a:avLst>
              <a:gd fmla="val 4653" name="adj"/>
            </a:avLst>
          </a:prstGeom>
          <a:solidFill>
            <a:schemeClr val="lt1"/>
          </a:solidFill>
          <a:ln cap="flat" cmpd="sng" w="28575">
            <a:solidFill>
              <a:srgbClr val="3B8E86"/>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7" name="Google Shape;337;p21"/>
          <p:cNvPicPr preferRelativeResize="0"/>
          <p:nvPr/>
        </p:nvPicPr>
        <p:blipFill rotWithShape="1">
          <a:blip r:embed="rId4">
            <a:alphaModFix/>
          </a:blip>
          <a:srcRect b="0" l="0" r="0" t="0"/>
          <a:stretch/>
        </p:blipFill>
        <p:spPr>
          <a:xfrm>
            <a:off x="222813" y="5580500"/>
            <a:ext cx="1866900" cy="1085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1" name="Shape 341"/>
        <p:cNvGrpSpPr/>
        <p:nvPr/>
      </p:nvGrpSpPr>
      <p:grpSpPr>
        <a:xfrm>
          <a:off x="0" y="0"/>
          <a:ext cx="0" cy="0"/>
          <a:chOff x="0" y="0"/>
          <a:chExt cx="0" cy="0"/>
        </a:xfrm>
      </p:grpSpPr>
      <p:grpSp>
        <p:nvGrpSpPr>
          <p:cNvPr id="342" name="Google Shape;342;p22"/>
          <p:cNvGrpSpPr/>
          <p:nvPr/>
        </p:nvGrpSpPr>
        <p:grpSpPr>
          <a:xfrm>
            <a:off x="705649" y="1819367"/>
            <a:ext cx="5148365" cy="4061362"/>
            <a:chOff x="792806" y="2136273"/>
            <a:chExt cx="4696556" cy="591053"/>
          </a:xfrm>
        </p:grpSpPr>
        <p:sp>
          <p:nvSpPr>
            <p:cNvPr id="343" name="Google Shape;343;p22"/>
            <p:cNvSpPr/>
            <p:nvPr/>
          </p:nvSpPr>
          <p:spPr>
            <a:xfrm>
              <a:off x="1165162" y="2178626"/>
              <a:ext cx="4324200" cy="548700"/>
            </a:xfrm>
            <a:prstGeom prst="roundRect">
              <a:avLst>
                <a:gd fmla="val 16667" name="adj"/>
              </a:avLst>
            </a:prstGeom>
            <a:solidFill>
              <a:srgbClr val="F7CAAC"/>
            </a:solidFill>
            <a:ln cap="flat" cmpd="sng" w="28575">
              <a:solidFill>
                <a:srgbClr val="DF4638"/>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rial"/>
                  <a:ea typeface="Arial"/>
                  <a:cs typeface="Arial"/>
                  <a:sym typeface="Arial"/>
                </a:rPr>
                <a:t>Pipeline: </a:t>
              </a:r>
              <a:endParaRPr b="0" i="0" sz="1800" u="none" cap="none" strike="noStrike">
                <a:solidFill>
                  <a:schemeClr val="dk1"/>
                </a:solidFill>
                <a:latin typeface="Arial"/>
                <a:ea typeface="Arial"/>
                <a:cs typeface="Arial"/>
                <a:sym typeface="Arial"/>
              </a:endParaRPr>
            </a:p>
            <a:p>
              <a:pPr indent="0" lvl="0" marL="0" marR="0" rtl="0" algn="just">
                <a:lnSpc>
                  <a:spcPct val="125454"/>
                </a:lnSpc>
                <a:spcBef>
                  <a:spcPts val="0"/>
                </a:spcBef>
                <a:spcAft>
                  <a:spcPts val="0"/>
                </a:spcAft>
                <a:buClr>
                  <a:schemeClr val="dk1"/>
                </a:buClr>
                <a:buSzPts val="1100"/>
                <a:buFont typeface="Arial"/>
                <a:buNone/>
              </a:pPr>
              <a:r>
                <a:rPr b="0" i="0" lang="en-US" sz="1800" u="none" cap="none" strike="noStrike">
                  <a:solidFill>
                    <a:schemeClr val="dk1"/>
                  </a:solidFill>
                  <a:latin typeface="Arial"/>
                  <a:ea typeface="Arial"/>
                  <a:cs typeface="Arial"/>
                  <a:sym typeface="Arial"/>
                </a:rPr>
                <a:t>•Reducing embedding dimensionality</a:t>
              </a:r>
              <a:endParaRPr b="0" i="0" sz="1800" u="none" cap="none" strike="noStrike">
                <a:solidFill>
                  <a:schemeClr val="dk1"/>
                </a:solidFill>
                <a:latin typeface="Arial"/>
                <a:ea typeface="Arial"/>
                <a:cs typeface="Arial"/>
                <a:sym typeface="Arial"/>
              </a:endParaRPr>
            </a:p>
            <a:p>
              <a:pPr indent="0" lvl="0" marL="0" marR="0" rtl="0" algn="just">
                <a:lnSpc>
                  <a:spcPct val="125454"/>
                </a:lnSpc>
                <a:spcBef>
                  <a:spcPts val="0"/>
                </a:spcBef>
                <a:spcAft>
                  <a:spcPts val="0"/>
                </a:spcAft>
                <a:buClr>
                  <a:schemeClr val="dk1"/>
                </a:buClr>
                <a:buSzPts val="1100"/>
                <a:buFont typeface="Arial"/>
                <a:buNone/>
              </a:pPr>
              <a:r>
                <a:rPr b="0" i="0" lang="en-US" sz="1800" u="none" cap="none" strike="noStrike">
                  <a:solidFill>
                    <a:schemeClr val="dk1"/>
                  </a:solidFill>
                  <a:latin typeface="Arial"/>
                  <a:ea typeface="Arial"/>
                  <a:cs typeface="Arial"/>
                  <a:sym typeface="Arial"/>
                </a:rPr>
                <a:t>•Cluster reduce embeddings</a:t>
              </a:r>
              <a:endParaRPr b="0" i="0" sz="1800" u="none" cap="none" strike="noStrike">
                <a:solidFill>
                  <a:schemeClr val="dk1"/>
                </a:solidFill>
                <a:latin typeface="Arial"/>
                <a:ea typeface="Arial"/>
                <a:cs typeface="Arial"/>
                <a:sym typeface="Arial"/>
              </a:endParaRPr>
            </a:p>
            <a:p>
              <a:pPr indent="0" lvl="0" marL="0" marR="0" rtl="0" algn="just">
                <a:lnSpc>
                  <a:spcPct val="125454"/>
                </a:lnSpc>
                <a:spcBef>
                  <a:spcPts val="0"/>
                </a:spcBef>
                <a:spcAft>
                  <a:spcPts val="0"/>
                </a:spcAft>
                <a:buClr>
                  <a:schemeClr val="dk1"/>
                </a:buClr>
                <a:buSzPts val="1100"/>
                <a:buFont typeface="Arial"/>
                <a:buNone/>
              </a:pPr>
              <a:r>
                <a:rPr b="0" i="0" lang="en-US" sz="1800" u="none" cap="none" strike="noStrike">
                  <a:solidFill>
                    <a:schemeClr val="dk1"/>
                  </a:solidFill>
                  <a:latin typeface="Arial"/>
                  <a:ea typeface="Arial"/>
                  <a:cs typeface="Arial"/>
                  <a:sym typeface="Arial"/>
                </a:rPr>
                <a:t>•Tokenize documents</a:t>
              </a:r>
              <a:endParaRPr b="0" i="0" sz="18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chemeClr val="dk1"/>
                </a:buClr>
                <a:buSzPts val="11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344" name="Google Shape;344;p22"/>
            <p:cNvSpPr/>
            <p:nvPr/>
          </p:nvSpPr>
          <p:spPr>
            <a:xfrm>
              <a:off x="792806" y="2136273"/>
              <a:ext cx="548700" cy="162300"/>
            </a:xfrm>
            <a:prstGeom prst="ellipse">
              <a:avLst/>
            </a:prstGeom>
            <a:solidFill>
              <a:schemeClr val="lt1"/>
            </a:solidFill>
            <a:ln cap="flat" cmpd="sng" w="28575">
              <a:solidFill>
                <a:srgbClr val="DF46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DF4638"/>
                </a:buClr>
                <a:buSzPts val="2000"/>
                <a:buFont typeface="Times New Roman"/>
                <a:buNone/>
              </a:pPr>
              <a:r>
                <a:t/>
              </a:r>
              <a:endParaRPr b="1" i="0" sz="2000" u="none" cap="none" strike="noStrike">
                <a:solidFill>
                  <a:srgbClr val="DF4638"/>
                </a:solidFill>
                <a:latin typeface="Times New Roman"/>
                <a:ea typeface="Times New Roman"/>
                <a:cs typeface="Times New Roman"/>
                <a:sym typeface="Times New Roman"/>
              </a:endParaRPr>
            </a:p>
          </p:txBody>
        </p:sp>
      </p:grpSp>
      <p:sp>
        <p:nvSpPr>
          <p:cNvPr id="345" name="Google Shape;345;p22"/>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37</a:t>
            </a:r>
            <a:endParaRPr/>
          </a:p>
        </p:txBody>
      </p:sp>
      <p:sp>
        <p:nvSpPr>
          <p:cNvPr id="346" name="Google Shape;346;p22"/>
          <p:cNvSpPr txBox="1"/>
          <p:nvPr/>
        </p:nvSpPr>
        <p:spPr>
          <a:xfrm>
            <a:off x="842650" y="618725"/>
            <a:ext cx="5011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Pipline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0" name="Shape 350"/>
        <p:cNvGrpSpPr/>
        <p:nvPr/>
      </p:nvGrpSpPr>
      <p:grpSpPr>
        <a:xfrm>
          <a:off x="0" y="0"/>
          <a:ext cx="0" cy="0"/>
          <a:chOff x="0" y="0"/>
          <a:chExt cx="0" cy="0"/>
        </a:xfrm>
      </p:grpSpPr>
      <p:sp>
        <p:nvSpPr>
          <p:cNvPr id="351" name="Google Shape;351;p33"/>
          <p:cNvSpPr txBox="1"/>
          <p:nvPr/>
        </p:nvSpPr>
        <p:spPr>
          <a:xfrm>
            <a:off x="6721728" y="792852"/>
            <a:ext cx="41943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Calibri"/>
                <a:ea typeface="Calibri"/>
                <a:cs typeface="Calibri"/>
                <a:sym typeface="Calibri"/>
              </a:rPr>
              <a:t> </a:t>
            </a:r>
            <a:endParaRPr b="0"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grpSp>
        <p:nvGrpSpPr>
          <p:cNvPr id="352" name="Google Shape;352;p33"/>
          <p:cNvGrpSpPr/>
          <p:nvPr/>
        </p:nvGrpSpPr>
        <p:grpSpPr>
          <a:xfrm>
            <a:off x="2160029" y="1635700"/>
            <a:ext cx="8655621" cy="4541851"/>
            <a:chOff x="2283091" y="2137277"/>
            <a:chExt cx="8655621" cy="4541851"/>
          </a:xfrm>
        </p:grpSpPr>
        <p:sp>
          <p:nvSpPr>
            <p:cNvPr id="353" name="Google Shape;353;p33"/>
            <p:cNvSpPr/>
            <p:nvPr/>
          </p:nvSpPr>
          <p:spPr>
            <a:xfrm rot="1798069">
              <a:off x="5206448" y="4278846"/>
              <a:ext cx="964096" cy="600302"/>
            </a:xfrm>
            <a:prstGeom prst="rightArrow">
              <a:avLst>
                <a:gd fmla="val 50000" name="adj1"/>
                <a:gd fmla="val 50000" name="adj2"/>
              </a:avLst>
            </a:prstGeom>
            <a:gradFill>
              <a:gsLst>
                <a:gs pos="0">
                  <a:srgbClr val="C00000"/>
                </a:gs>
                <a:gs pos="4000">
                  <a:srgbClr val="C00000"/>
                </a:gs>
                <a:gs pos="72000">
                  <a:srgbClr val="DF4638"/>
                </a:gs>
                <a:gs pos="100000">
                  <a:srgbClr val="F2F2F2"/>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54" name="Google Shape;354;p33"/>
            <p:cNvSpPr/>
            <p:nvPr/>
          </p:nvSpPr>
          <p:spPr>
            <a:xfrm rot="-1569204">
              <a:off x="5262260" y="3206693"/>
              <a:ext cx="964096" cy="600302"/>
            </a:xfrm>
            <a:prstGeom prst="rightArrow">
              <a:avLst>
                <a:gd fmla="val 50000" name="adj1"/>
                <a:gd fmla="val 50000" name="adj2"/>
              </a:avLst>
            </a:prstGeom>
            <a:gradFill>
              <a:gsLst>
                <a:gs pos="0">
                  <a:srgbClr val="C00000"/>
                </a:gs>
                <a:gs pos="72000">
                  <a:srgbClr val="DF4638"/>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55" name="Google Shape;355;p33"/>
            <p:cNvSpPr/>
            <p:nvPr/>
          </p:nvSpPr>
          <p:spPr>
            <a:xfrm>
              <a:off x="6631178" y="4777428"/>
              <a:ext cx="4307400" cy="1901700"/>
            </a:xfrm>
            <a:prstGeom prst="roundRect">
              <a:avLst>
                <a:gd fmla="val 16667" name="adj"/>
              </a:avLst>
            </a:prstGeom>
            <a:solidFill>
              <a:schemeClr val="lt1"/>
            </a:solid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56" name="Google Shape;356;p33"/>
            <p:cNvSpPr/>
            <p:nvPr/>
          </p:nvSpPr>
          <p:spPr>
            <a:xfrm>
              <a:off x="6491212" y="2137277"/>
              <a:ext cx="4447500" cy="24573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57" name="Google Shape;357;p33"/>
            <p:cNvSpPr txBox="1"/>
            <p:nvPr/>
          </p:nvSpPr>
          <p:spPr>
            <a:xfrm>
              <a:off x="7324485" y="2973465"/>
              <a:ext cx="2673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3"/>
            <p:cNvSpPr txBox="1"/>
            <p:nvPr/>
          </p:nvSpPr>
          <p:spPr>
            <a:xfrm>
              <a:off x="2283091" y="5307957"/>
              <a:ext cx="267362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79320	Sample of notes</a:t>
              </a:r>
              <a:endParaRPr b="0" i="0" sz="1400" u="none" cap="none" strike="noStrike">
                <a:solidFill>
                  <a:srgbClr val="000000"/>
                </a:solidFill>
                <a:latin typeface="Arial"/>
                <a:ea typeface="Arial"/>
                <a:cs typeface="Arial"/>
                <a:sym typeface="Arial"/>
              </a:endParaRPr>
            </a:p>
          </p:txBody>
        </p:sp>
        <p:grpSp>
          <p:nvGrpSpPr>
            <p:cNvPr id="359" name="Google Shape;359;p33"/>
            <p:cNvGrpSpPr/>
            <p:nvPr/>
          </p:nvGrpSpPr>
          <p:grpSpPr>
            <a:xfrm>
              <a:off x="2452703" y="2719351"/>
              <a:ext cx="2293099" cy="2301649"/>
              <a:chOff x="1894232" y="2291291"/>
              <a:chExt cx="2293099" cy="2301649"/>
            </a:xfrm>
          </p:grpSpPr>
          <p:sp>
            <p:nvSpPr>
              <p:cNvPr id="360" name="Google Shape;360;p33"/>
              <p:cNvSpPr/>
              <p:nvPr/>
            </p:nvSpPr>
            <p:spPr>
              <a:xfrm>
                <a:off x="4004451"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61" name="Google Shape;361;p33"/>
              <p:cNvSpPr/>
              <p:nvPr/>
            </p:nvSpPr>
            <p:spPr>
              <a:xfrm>
                <a:off x="3770771"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62" name="Google Shape;362;p33"/>
              <p:cNvSpPr/>
              <p:nvPr/>
            </p:nvSpPr>
            <p:spPr>
              <a:xfrm>
                <a:off x="3533422"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63" name="Google Shape;363;p33"/>
              <p:cNvSpPr/>
              <p:nvPr/>
            </p:nvSpPr>
            <p:spPr>
              <a:xfrm>
                <a:off x="3299742"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64" name="Google Shape;364;p33"/>
              <p:cNvSpPr/>
              <p:nvPr/>
            </p:nvSpPr>
            <p:spPr>
              <a:xfrm>
                <a:off x="3061433"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65" name="Google Shape;365;p33"/>
              <p:cNvSpPr/>
              <p:nvPr/>
            </p:nvSpPr>
            <p:spPr>
              <a:xfrm>
                <a:off x="2827753"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66" name="Google Shape;366;p33"/>
              <p:cNvSpPr/>
              <p:nvPr/>
            </p:nvSpPr>
            <p:spPr>
              <a:xfrm>
                <a:off x="2590404"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67" name="Google Shape;367;p33"/>
              <p:cNvSpPr/>
              <p:nvPr/>
            </p:nvSpPr>
            <p:spPr>
              <a:xfrm>
                <a:off x="2356724"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68" name="Google Shape;368;p33"/>
              <p:cNvSpPr/>
              <p:nvPr/>
            </p:nvSpPr>
            <p:spPr>
              <a:xfrm>
                <a:off x="2127912"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69" name="Google Shape;369;p33"/>
              <p:cNvSpPr/>
              <p:nvPr/>
            </p:nvSpPr>
            <p:spPr>
              <a:xfrm>
                <a:off x="1894232"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70" name="Google Shape;370;p33"/>
              <p:cNvSpPr/>
              <p:nvPr/>
            </p:nvSpPr>
            <p:spPr>
              <a:xfrm>
                <a:off x="4004451"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71" name="Google Shape;371;p33"/>
              <p:cNvSpPr/>
              <p:nvPr/>
            </p:nvSpPr>
            <p:spPr>
              <a:xfrm>
                <a:off x="3770771"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72" name="Google Shape;372;p33"/>
              <p:cNvSpPr/>
              <p:nvPr/>
            </p:nvSpPr>
            <p:spPr>
              <a:xfrm>
                <a:off x="3533422"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73" name="Google Shape;373;p33"/>
              <p:cNvSpPr/>
              <p:nvPr/>
            </p:nvSpPr>
            <p:spPr>
              <a:xfrm>
                <a:off x="3299742"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74" name="Google Shape;374;p33"/>
              <p:cNvSpPr/>
              <p:nvPr/>
            </p:nvSpPr>
            <p:spPr>
              <a:xfrm>
                <a:off x="3061433"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75" name="Google Shape;375;p33"/>
              <p:cNvSpPr/>
              <p:nvPr/>
            </p:nvSpPr>
            <p:spPr>
              <a:xfrm>
                <a:off x="2827753"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76" name="Google Shape;376;p33"/>
              <p:cNvSpPr/>
              <p:nvPr/>
            </p:nvSpPr>
            <p:spPr>
              <a:xfrm>
                <a:off x="2590404"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77" name="Google Shape;377;p33"/>
              <p:cNvSpPr/>
              <p:nvPr/>
            </p:nvSpPr>
            <p:spPr>
              <a:xfrm>
                <a:off x="2356724"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78" name="Google Shape;378;p33"/>
              <p:cNvSpPr/>
              <p:nvPr/>
            </p:nvSpPr>
            <p:spPr>
              <a:xfrm>
                <a:off x="2127912"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79" name="Google Shape;379;p33"/>
              <p:cNvSpPr/>
              <p:nvPr/>
            </p:nvSpPr>
            <p:spPr>
              <a:xfrm>
                <a:off x="1894232"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80" name="Google Shape;380;p33"/>
              <p:cNvSpPr/>
              <p:nvPr/>
            </p:nvSpPr>
            <p:spPr>
              <a:xfrm>
                <a:off x="4004451"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81" name="Google Shape;381;p33"/>
              <p:cNvSpPr/>
              <p:nvPr/>
            </p:nvSpPr>
            <p:spPr>
              <a:xfrm>
                <a:off x="3770771"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82" name="Google Shape;382;p33"/>
              <p:cNvSpPr/>
              <p:nvPr/>
            </p:nvSpPr>
            <p:spPr>
              <a:xfrm>
                <a:off x="3533422"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83" name="Google Shape;383;p33"/>
              <p:cNvSpPr/>
              <p:nvPr/>
            </p:nvSpPr>
            <p:spPr>
              <a:xfrm>
                <a:off x="3299742"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84" name="Google Shape;384;p33"/>
              <p:cNvSpPr/>
              <p:nvPr/>
            </p:nvSpPr>
            <p:spPr>
              <a:xfrm>
                <a:off x="3061433"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85" name="Google Shape;385;p33"/>
              <p:cNvSpPr/>
              <p:nvPr/>
            </p:nvSpPr>
            <p:spPr>
              <a:xfrm>
                <a:off x="2827753"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86" name="Google Shape;386;p33"/>
              <p:cNvSpPr/>
              <p:nvPr/>
            </p:nvSpPr>
            <p:spPr>
              <a:xfrm>
                <a:off x="2590404"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87" name="Google Shape;387;p33"/>
              <p:cNvSpPr/>
              <p:nvPr/>
            </p:nvSpPr>
            <p:spPr>
              <a:xfrm>
                <a:off x="2356724"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88" name="Google Shape;388;p33"/>
              <p:cNvSpPr/>
              <p:nvPr/>
            </p:nvSpPr>
            <p:spPr>
              <a:xfrm>
                <a:off x="2127912"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89" name="Google Shape;389;p33"/>
              <p:cNvSpPr/>
              <p:nvPr/>
            </p:nvSpPr>
            <p:spPr>
              <a:xfrm>
                <a:off x="1894232"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90" name="Google Shape;390;p33"/>
              <p:cNvSpPr/>
              <p:nvPr/>
            </p:nvSpPr>
            <p:spPr>
              <a:xfrm>
                <a:off x="4004451"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91" name="Google Shape;391;p33"/>
              <p:cNvSpPr/>
              <p:nvPr/>
            </p:nvSpPr>
            <p:spPr>
              <a:xfrm>
                <a:off x="3770771"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92" name="Google Shape;392;p33"/>
              <p:cNvSpPr/>
              <p:nvPr/>
            </p:nvSpPr>
            <p:spPr>
              <a:xfrm>
                <a:off x="3533422"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93" name="Google Shape;393;p33"/>
              <p:cNvSpPr/>
              <p:nvPr/>
            </p:nvSpPr>
            <p:spPr>
              <a:xfrm>
                <a:off x="3299742"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94" name="Google Shape;394;p33"/>
              <p:cNvSpPr/>
              <p:nvPr/>
            </p:nvSpPr>
            <p:spPr>
              <a:xfrm>
                <a:off x="3061433"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95" name="Google Shape;395;p33"/>
              <p:cNvSpPr/>
              <p:nvPr/>
            </p:nvSpPr>
            <p:spPr>
              <a:xfrm>
                <a:off x="2827753"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96" name="Google Shape;396;p33"/>
              <p:cNvSpPr/>
              <p:nvPr/>
            </p:nvSpPr>
            <p:spPr>
              <a:xfrm>
                <a:off x="2590404"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97" name="Google Shape;397;p33"/>
              <p:cNvSpPr/>
              <p:nvPr/>
            </p:nvSpPr>
            <p:spPr>
              <a:xfrm>
                <a:off x="2356724"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98" name="Google Shape;398;p33"/>
              <p:cNvSpPr/>
              <p:nvPr/>
            </p:nvSpPr>
            <p:spPr>
              <a:xfrm>
                <a:off x="2127912"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399" name="Google Shape;399;p33"/>
              <p:cNvSpPr/>
              <p:nvPr/>
            </p:nvSpPr>
            <p:spPr>
              <a:xfrm>
                <a:off x="1894232"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00" name="Google Shape;400;p33"/>
              <p:cNvSpPr/>
              <p:nvPr/>
            </p:nvSpPr>
            <p:spPr>
              <a:xfrm>
                <a:off x="4004451"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01" name="Google Shape;401;p33"/>
              <p:cNvSpPr/>
              <p:nvPr/>
            </p:nvSpPr>
            <p:spPr>
              <a:xfrm>
                <a:off x="3770771"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02" name="Google Shape;402;p33"/>
              <p:cNvSpPr/>
              <p:nvPr/>
            </p:nvSpPr>
            <p:spPr>
              <a:xfrm>
                <a:off x="3533422"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03" name="Google Shape;403;p33"/>
              <p:cNvSpPr/>
              <p:nvPr/>
            </p:nvSpPr>
            <p:spPr>
              <a:xfrm>
                <a:off x="3299742"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04" name="Google Shape;404;p33"/>
              <p:cNvSpPr/>
              <p:nvPr/>
            </p:nvSpPr>
            <p:spPr>
              <a:xfrm>
                <a:off x="3061433"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05" name="Google Shape;405;p33"/>
              <p:cNvSpPr/>
              <p:nvPr/>
            </p:nvSpPr>
            <p:spPr>
              <a:xfrm>
                <a:off x="2827753"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06" name="Google Shape;406;p33"/>
              <p:cNvSpPr/>
              <p:nvPr/>
            </p:nvSpPr>
            <p:spPr>
              <a:xfrm>
                <a:off x="2590404"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07" name="Google Shape;407;p33"/>
              <p:cNvSpPr/>
              <p:nvPr/>
            </p:nvSpPr>
            <p:spPr>
              <a:xfrm>
                <a:off x="2356724"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08" name="Google Shape;408;p33"/>
              <p:cNvSpPr/>
              <p:nvPr/>
            </p:nvSpPr>
            <p:spPr>
              <a:xfrm>
                <a:off x="2127912"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09" name="Google Shape;409;p33"/>
              <p:cNvSpPr/>
              <p:nvPr/>
            </p:nvSpPr>
            <p:spPr>
              <a:xfrm>
                <a:off x="1894232"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10" name="Google Shape;410;p33"/>
              <p:cNvSpPr/>
              <p:nvPr/>
            </p:nvSpPr>
            <p:spPr>
              <a:xfrm>
                <a:off x="4004451"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11" name="Google Shape;411;p33"/>
              <p:cNvSpPr/>
              <p:nvPr/>
            </p:nvSpPr>
            <p:spPr>
              <a:xfrm>
                <a:off x="3770771"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12" name="Google Shape;412;p33"/>
              <p:cNvSpPr/>
              <p:nvPr/>
            </p:nvSpPr>
            <p:spPr>
              <a:xfrm>
                <a:off x="3533422"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13" name="Google Shape;413;p33"/>
              <p:cNvSpPr/>
              <p:nvPr/>
            </p:nvSpPr>
            <p:spPr>
              <a:xfrm>
                <a:off x="3299742"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14" name="Google Shape;414;p33"/>
              <p:cNvSpPr/>
              <p:nvPr/>
            </p:nvSpPr>
            <p:spPr>
              <a:xfrm>
                <a:off x="3061433"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15" name="Google Shape;415;p33"/>
              <p:cNvSpPr/>
              <p:nvPr/>
            </p:nvSpPr>
            <p:spPr>
              <a:xfrm>
                <a:off x="2827753"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16" name="Google Shape;416;p33"/>
              <p:cNvSpPr/>
              <p:nvPr/>
            </p:nvSpPr>
            <p:spPr>
              <a:xfrm>
                <a:off x="2590404"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17" name="Google Shape;417;p33"/>
              <p:cNvSpPr/>
              <p:nvPr/>
            </p:nvSpPr>
            <p:spPr>
              <a:xfrm>
                <a:off x="2356724"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18" name="Google Shape;418;p33"/>
              <p:cNvSpPr/>
              <p:nvPr/>
            </p:nvSpPr>
            <p:spPr>
              <a:xfrm>
                <a:off x="2127912"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19" name="Google Shape;419;p33"/>
              <p:cNvSpPr/>
              <p:nvPr/>
            </p:nvSpPr>
            <p:spPr>
              <a:xfrm>
                <a:off x="1894232"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20" name="Google Shape;420;p33"/>
              <p:cNvSpPr/>
              <p:nvPr/>
            </p:nvSpPr>
            <p:spPr>
              <a:xfrm>
                <a:off x="4004451"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21" name="Google Shape;421;p33"/>
              <p:cNvSpPr/>
              <p:nvPr/>
            </p:nvSpPr>
            <p:spPr>
              <a:xfrm>
                <a:off x="3770771"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22" name="Google Shape;422;p33"/>
              <p:cNvSpPr/>
              <p:nvPr/>
            </p:nvSpPr>
            <p:spPr>
              <a:xfrm>
                <a:off x="3533422"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23" name="Google Shape;423;p33"/>
              <p:cNvSpPr/>
              <p:nvPr/>
            </p:nvSpPr>
            <p:spPr>
              <a:xfrm>
                <a:off x="3299742"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24" name="Google Shape;424;p33"/>
              <p:cNvSpPr/>
              <p:nvPr/>
            </p:nvSpPr>
            <p:spPr>
              <a:xfrm>
                <a:off x="3061433"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25" name="Google Shape;425;p33"/>
              <p:cNvSpPr/>
              <p:nvPr/>
            </p:nvSpPr>
            <p:spPr>
              <a:xfrm>
                <a:off x="2827753"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26" name="Google Shape;426;p33"/>
              <p:cNvSpPr/>
              <p:nvPr/>
            </p:nvSpPr>
            <p:spPr>
              <a:xfrm>
                <a:off x="2590404"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27" name="Google Shape;427;p33"/>
              <p:cNvSpPr/>
              <p:nvPr/>
            </p:nvSpPr>
            <p:spPr>
              <a:xfrm>
                <a:off x="2356724"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28" name="Google Shape;428;p33"/>
              <p:cNvSpPr/>
              <p:nvPr/>
            </p:nvSpPr>
            <p:spPr>
              <a:xfrm>
                <a:off x="2127912"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29" name="Google Shape;429;p33"/>
              <p:cNvSpPr/>
              <p:nvPr/>
            </p:nvSpPr>
            <p:spPr>
              <a:xfrm>
                <a:off x="1894232"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30" name="Google Shape;430;p33"/>
              <p:cNvSpPr/>
              <p:nvPr/>
            </p:nvSpPr>
            <p:spPr>
              <a:xfrm>
                <a:off x="4004451"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31" name="Google Shape;431;p33"/>
              <p:cNvSpPr/>
              <p:nvPr/>
            </p:nvSpPr>
            <p:spPr>
              <a:xfrm>
                <a:off x="3770771"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32" name="Google Shape;432;p33"/>
              <p:cNvSpPr/>
              <p:nvPr/>
            </p:nvSpPr>
            <p:spPr>
              <a:xfrm>
                <a:off x="3533422"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33" name="Google Shape;433;p33"/>
              <p:cNvSpPr/>
              <p:nvPr/>
            </p:nvSpPr>
            <p:spPr>
              <a:xfrm>
                <a:off x="3299742"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34" name="Google Shape;434;p33"/>
              <p:cNvSpPr/>
              <p:nvPr/>
            </p:nvSpPr>
            <p:spPr>
              <a:xfrm>
                <a:off x="3061433"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35" name="Google Shape;435;p33"/>
              <p:cNvSpPr/>
              <p:nvPr/>
            </p:nvSpPr>
            <p:spPr>
              <a:xfrm>
                <a:off x="2827753"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36" name="Google Shape;436;p33"/>
              <p:cNvSpPr/>
              <p:nvPr/>
            </p:nvSpPr>
            <p:spPr>
              <a:xfrm>
                <a:off x="2590404"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37" name="Google Shape;437;p33"/>
              <p:cNvSpPr/>
              <p:nvPr/>
            </p:nvSpPr>
            <p:spPr>
              <a:xfrm>
                <a:off x="2356724"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38" name="Google Shape;438;p33"/>
              <p:cNvSpPr/>
              <p:nvPr/>
            </p:nvSpPr>
            <p:spPr>
              <a:xfrm>
                <a:off x="2127912"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39" name="Google Shape;439;p33"/>
              <p:cNvSpPr/>
              <p:nvPr/>
            </p:nvSpPr>
            <p:spPr>
              <a:xfrm>
                <a:off x="1894232"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40" name="Google Shape;440;p33"/>
              <p:cNvSpPr/>
              <p:nvPr/>
            </p:nvSpPr>
            <p:spPr>
              <a:xfrm>
                <a:off x="4004451"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41" name="Google Shape;441;p33"/>
              <p:cNvSpPr/>
              <p:nvPr/>
            </p:nvSpPr>
            <p:spPr>
              <a:xfrm>
                <a:off x="3770771"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42" name="Google Shape;442;p33"/>
              <p:cNvSpPr/>
              <p:nvPr/>
            </p:nvSpPr>
            <p:spPr>
              <a:xfrm>
                <a:off x="3533422"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43" name="Google Shape;443;p33"/>
              <p:cNvSpPr/>
              <p:nvPr/>
            </p:nvSpPr>
            <p:spPr>
              <a:xfrm>
                <a:off x="3299742"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44" name="Google Shape;444;p33"/>
              <p:cNvSpPr/>
              <p:nvPr/>
            </p:nvSpPr>
            <p:spPr>
              <a:xfrm>
                <a:off x="3061433"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45" name="Google Shape;445;p33"/>
              <p:cNvSpPr/>
              <p:nvPr/>
            </p:nvSpPr>
            <p:spPr>
              <a:xfrm>
                <a:off x="2827753"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46" name="Google Shape;446;p33"/>
              <p:cNvSpPr/>
              <p:nvPr/>
            </p:nvSpPr>
            <p:spPr>
              <a:xfrm>
                <a:off x="2590404"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47" name="Google Shape;447;p33"/>
              <p:cNvSpPr/>
              <p:nvPr/>
            </p:nvSpPr>
            <p:spPr>
              <a:xfrm>
                <a:off x="2356724"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48" name="Google Shape;448;p33"/>
              <p:cNvSpPr/>
              <p:nvPr/>
            </p:nvSpPr>
            <p:spPr>
              <a:xfrm>
                <a:off x="2127912"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49" name="Google Shape;449;p33"/>
              <p:cNvSpPr/>
              <p:nvPr/>
            </p:nvSpPr>
            <p:spPr>
              <a:xfrm>
                <a:off x="1894232"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50" name="Google Shape;450;p33"/>
              <p:cNvSpPr/>
              <p:nvPr/>
            </p:nvSpPr>
            <p:spPr>
              <a:xfrm>
                <a:off x="4004451"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51" name="Google Shape;451;p33"/>
              <p:cNvSpPr/>
              <p:nvPr/>
            </p:nvSpPr>
            <p:spPr>
              <a:xfrm>
                <a:off x="3770771"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52" name="Google Shape;452;p33"/>
              <p:cNvSpPr/>
              <p:nvPr/>
            </p:nvSpPr>
            <p:spPr>
              <a:xfrm>
                <a:off x="3533422"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53" name="Google Shape;453;p33"/>
              <p:cNvSpPr/>
              <p:nvPr/>
            </p:nvSpPr>
            <p:spPr>
              <a:xfrm>
                <a:off x="3299742"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54" name="Google Shape;454;p33"/>
              <p:cNvSpPr/>
              <p:nvPr/>
            </p:nvSpPr>
            <p:spPr>
              <a:xfrm>
                <a:off x="3061433"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55" name="Google Shape;455;p33"/>
              <p:cNvSpPr/>
              <p:nvPr/>
            </p:nvSpPr>
            <p:spPr>
              <a:xfrm>
                <a:off x="2827753"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56" name="Google Shape;456;p33"/>
              <p:cNvSpPr/>
              <p:nvPr/>
            </p:nvSpPr>
            <p:spPr>
              <a:xfrm>
                <a:off x="2590404"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57" name="Google Shape;457;p33"/>
              <p:cNvSpPr/>
              <p:nvPr/>
            </p:nvSpPr>
            <p:spPr>
              <a:xfrm>
                <a:off x="2356724"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58" name="Google Shape;458;p33"/>
              <p:cNvSpPr/>
              <p:nvPr/>
            </p:nvSpPr>
            <p:spPr>
              <a:xfrm>
                <a:off x="2127912"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459" name="Google Shape;459;p33"/>
              <p:cNvSpPr/>
              <p:nvPr/>
            </p:nvSpPr>
            <p:spPr>
              <a:xfrm>
                <a:off x="1894232"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grpSp>
      <p:sp>
        <p:nvSpPr>
          <p:cNvPr id="460" name="Google Shape;460;p33"/>
          <p:cNvSpPr txBox="1"/>
          <p:nvPr>
            <p:ph idx="12" type="sldNum"/>
          </p:nvPr>
        </p:nvSpPr>
        <p:spPr>
          <a:xfrm>
            <a:off x="11253041" y="6020728"/>
            <a:ext cx="510209" cy="40225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fld id="{00000000-1234-1234-1234-123412341234}" type="slidenum">
              <a:rPr lang="en-US"/>
              <a:t>‹#›</a:t>
            </a:fld>
            <a:endParaRPr/>
          </a:p>
        </p:txBody>
      </p:sp>
      <p:sp>
        <p:nvSpPr>
          <p:cNvPr id="461" name="Google Shape;461;p33"/>
          <p:cNvSpPr txBox="1"/>
          <p:nvPr/>
        </p:nvSpPr>
        <p:spPr>
          <a:xfrm>
            <a:off x="842650" y="618714"/>
            <a:ext cx="3301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Data and model </a:t>
            </a:r>
            <a:endParaRPr b="0" i="0" sz="1400" u="none" cap="none" strike="noStrike">
              <a:solidFill>
                <a:srgbClr val="000000"/>
              </a:solidFill>
              <a:latin typeface="Arial"/>
              <a:ea typeface="Arial"/>
              <a:cs typeface="Arial"/>
              <a:sym typeface="Arial"/>
            </a:endParaRPr>
          </a:p>
        </p:txBody>
      </p:sp>
      <p:sp>
        <p:nvSpPr>
          <p:cNvPr id="462" name="Google Shape;462;p33"/>
          <p:cNvSpPr txBox="1"/>
          <p:nvPr/>
        </p:nvSpPr>
        <p:spPr>
          <a:xfrm>
            <a:off x="6721725" y="1403025"/>
            <a:ext cx="4194300" cy="207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libri"/>
                <a:ea typeface="Calibri"/>
                <a:cs typeface="Calibri"/>
                <a:sym typeface="Calibri"/>
              </a:rPr>
              <a:t>embedding_model = SentenceTransformer('all-MiniLM-L6-v2')</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libri"/>
                <a:ea typeface="Calibri"/>
                <a:cs typeface="Calibri"/>
                <a:sym typeface="Calibri"/>
              </a:rPr>
              <a:t>umap_model = UMAP(n_components=3, n_neighbors=3, random_state=42, metric="cosine", verbose=True)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libri"/>
                <a:ea typeface="Calibri"/>
                <a:cs typeface="Calibri"/>
                <a:sym typeface="Calibri"/>
              </a:rPr>
              <a:t>hdbscan_model = HDBSCAN(min_samples=20, gen_min_span_tree=True, prediction_data=False, min_cluster_size=20, verbose=True)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vectorizer_model = CountVectorizer(vocabulary=vocab, stop_words="english")</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libri"/>
                <a:ea typeface="Calibri"/>
                <a:cs typeface="Calibri"/>
                <a:sym typeface="Calibri"/>
              </a:rPr>
              <a:t>topic_model= BERTopic(</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libri"/>
                <a:ea typeface="Calibri"/>
                <a:cs typeface="Calibri"/>
                <a:sym typeface="Calibri"/>
              </a:rPr>
              <a:t>    	embedding_model=embedding_model,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libri"/>
                <a:ea typeface="Calibri"/>
                <a:cs typeface="Calibri"/>
                <a:sym typeface="Calibri"/>
              </a:rPr>
              <a:t>    	umap_model=umap_model,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libri"/>
                <a:ea typeface="Calibri"/>
                <a:cs typeface="Calibri"/>
                <a:sym typeface="Calibri"/>
              </a:rPr>
              <a:t>    	hdbscan_model=hdbscan_model,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libri"/>
                <a:ea typeface="Calibri"/>
                <a:cs typeface="Calibri"/>
                <a:sym typeface="Calibri"/>
              </a:rPr>
              <a:t>    	vectorizer_model=vectorizer_model,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libri"/>
                <a:ea typeface="Calibri"/>
                <a:cs typeface="Calibri"/>
                <a:sym typeface="Calibri"/>
              </a:rPr>
              <a:t>    	verbose=True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).fit(doc, embeddings=embeddings)</a:t>
            </a:r>
            <a:endParaRPr b="0" i="0" sz="1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5a70380d1c_1_74"/>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27</a:t>
            </a:r>
            <a:endParaRPr/>
          </a:p>
        </p:txBody>
      </p:sp>
      <p:sp>
        <p:nvSpPr>
          <p:cNvPr id="130" name="Google Shape;130;g25a70380d1c_1_74"/>
          <p:cNvSpPr txBox="1"/>
          <p:nvPr/>
        </p:nvSpPr>
        <p:spPr>
          <a:xfrm>
            <a:off x="842650" y="618714"/>
            <a:ext cx="2511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Times New Roman"/>
                <a:ea typeface="Times New Roman"/>
                <a:cs typeface="Times New Roman"/>
                <a:sym typeface="Times New Roman"/>
              </a:rPr>
              <a:t>Assumption</a:t>
            </a:r>
            <a:endParaRPr b="0" i="0" sz="1400" u="none" cap="none" strike="noStrike">
              <a:solidFill>
                <a:srgbClr val="000000"/>
              </a:solidFill>
              <a:latin typeface="Arial"/>
              <a:ea typeface="Arial"/>
              <a:cs typeface="Arial"/>
              <a:sym typeface="Arial"/>
            </a:endParaRPr>
          </a:p>
        </p:txBody>
      </p:sp>
      <p:grpSp>
        <p:nvGrpSpPr>
          <p:cNvPr id="131" name="Google Shape;131;g25a70380d1c_1_74"/>
          <p:cNvGrpSpPr/>
          <p:nvPr/>
        </p:nvGrpSpPr>
        <p:grpSpPr>
          <a:xfrm>
            <a:off x="842650" y="1527500"/>
            <a:ext cx="10609142" cy="4286665"/>
            <a:chOff x="814020" y="1595905"/>
            <a:chExt cx="10609142" cy="4286665"/>
          </a:xfrm>
        </p:grpSpPr>
        <p:sp>
          <p:nvSpPr>
            <p:cNvPr id="132" name="Google Shape;132;g25a70380d1c_1_74"/>
            <p:cNvSpPr/>
            <p:nvPr/>
          </p:nvSpPr>
          <p:spPr>
            <a:xfrm>
              <a:off x="1315262" y="2095970"/>
              <a:ext cx="10107900" cy="3786600"/>
            </a:xfrm>
            <a:prstGeom prst="roundRect">
              <a:avLst>
                <a:gd fmla="val 16667" name="adj"/>
              </a:avLst>
            </a:prstGeom>
            <a:solidFill>
              <a:srgbClr val="C4E0B2"/>
            </a:solidFill>
            <a:ln cap="flat" cmpd="sng" w="28575">
              <a:solidFill>
                <a:srgbClr val="3B8E86"/>
              </a:solidFill>
              <a:prstDash val="dash"/>
              <a:round/>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400"/>
                <a:buFont typeface="Arial"/>
                <a:buNone/>
              </a:pPr>
              <a:r>
                <a:rPr lang="en-US" sz="2000">
                  <a:solidFill>
                    <a:schemeClr val="dk1"/>
                  </a:solidFill>
                  <a:latin typeface="Times New Roman"/>
                  <a:ea typeface="Times New Roman"/>
                  <a:cs typeface="Times New Roman"/>
                  <a:sym typeface="Times New Roman"/>
                </a:rPr>
                <a:t>Potential concepts mentioned in clinical notes: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400"/>
                <a:buFont typeface="Arial"/>
                <a:buNone/>
              </a:pPr>
              <a:r>
                <a:t/>
              </a:r>
              <a:endParaRPr sz="20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Calibri"/>
                <a:buChar char="-"/>
              </a:pPr>
              <a:r>
                <a:rPr b="1" lang="en-US" sz="1800">
                  <a:solidFill>
                    <a:srgbClr val="FF9900"/>
                  </a:solidFill>
                </a:rPr>
                <a:t>Comorbidities</a:t>
              </a:r>
              <a:endParaRPr b="1" sz="1800">
                <a:solidFill>
                  <a:srgbClr val="FF9900"/>
                </a:solidFill>
              </a:endParaRPr>
            </a:p>
            <a:p>
              <a:pPr indent="-317500" lvl="0" marL="457200" rtl="0" algn="l">
                <a:lnSpc>
                  <a:spcPct val="115000"/>
                </a:lnSpc>
                <a:spcBef>
                  <a:spcPts val="0"/>
                </a:spcBef>
                <a:spcAft>
                  <a:spcPts val="0"/>
                </a:spcAft>
                <a:buClr>
                  <a:schemeClr val="dk1"/>
                </a:buClr>
                <a:buSzPts val="1400"/>
                <a:buFont typeface="Calibri"/>
                <a:buChar char="-"/>
              </a:pPr>
              <a:r>
                <a:rPr b="1" lang="en-US" sz="1800">
                  <a:solidFill>
                    <a:srgbClr val="FF9900"/>
                  </a:solidFill>
                </a:rPr>
                <a:t>compliance</a:t>
              </a:r>
              <a:endParaRPr b="1" sz="1800">
                <a:solidFill>
                  <a:srgbClr val="FF9900"/>
                </a:solidFill>
              </a:endParaRPr>
            </a:p>
            <a:p>
              <a:pPr indent="-317500" lvl="0" marL="457200" rtl="0" algn="l">
                <a:lnSpc>
                  <a:spcPct val="115000"/>
                </a:lnSpc>
                <a:spcBef>
                  <a:spcPts val="0"/>
                </a:spcBef>
                <a:spcAft>
                  <a:spcPts val="0"/>
                </a:spcAft>
                <a:buClr>
                  <a:schemeClr val="dk1"/>
                </a:buClr>
                <a:buSzPts val="1400"/>
                <a:buFont typeface="Calibri"/>
                <a:buChar char="-"/>
              </a:pPr>
              <a:r>
                <a:rPr b="1" lang="en-US" sz="1800">
                  <a:solidFill>
                    <a:srgbClr val="FF9900"/>
                  </a:solidFill>
                </a:rPr>
                <a:t>patient reported adherence</a:t>
              </a:r>
              <a:endParaRPr b="1" sz="1800">
                <a:solidFill>
                  <a:srgbClr val="FF9900"/>
                </a:solidFill>
              </a:endParaRPr>
            </a:p>
            <a:p>
              <a:pPr indent="-317500" lvl="0" marL="457200" rtl="0" algn="l">
                <a:lnSpc>
                  <a:spcPct val="115000"/>
                </a:lnSpc>
                <a:spcBef>
                  <a:spcPts val="0"/>
                </a:spcBef>
                <a:spcAft>
                  <a:spcPts val="0"/>
                </a:spcAft>
                <a:buClr>
                  <a:schemeClr val="dk1"/>
                </a:buClr>
                <a:buSzPts val="1400"/>
                <a:buFont typeface="Calibri"/>
                <a:buChar char="-"/>
              </a:pPr>
              <a:r>
                <a:rPr b="1" lang="en-US" sz="1800">
                  <a:solidFill>
                    <a:srgbClr val="FF9900"/>
                  </a:solidFill>
                </a:rPr>
                <a:t>symptoms</a:t>
              </a:r>
              <a:endParaRPr b="1" sz="1800">
                <a:solidFill>
                  <a:srgbClr val="FF9900"/>
                </a:solidFill>
              </a:endParaRPr>
            </a:p>
            <a:p>
              <a:pPr indent="0" lvl="0" marL="457200" rtl="0" algn="l">
                <a:lnSpc>
                  <a:spcPct val="115000"/>
                </a:lnSpc>
                <a:spcBef>
                  <a:spcPts val="0"/>
                </a:spcBef>
                <a:spcAft>
                  <a:spcPts val="0"/>
                </a:spcAft>
                <a:buClr>
                  <a:schemeClr val="dk1"/>
                </a:buClr>
                <a:buSzPts val="1800"/>
                <a:buFont typeface="Arial"/>
                <a:buNone/>
              </a:pPr>
              <a:r>
                <a:t/>
              </a:r>
              <a:endParaRPr b="1" sz="1800">
                <a:solidFill>
                  <a:srgbClr val="FF9900"/>
                </a:solidFill>
              </a:endParaRPr>
            </a:p>
            <a:p>
              <a:pPr indent="0" lvl="0" marL="0" rtl="0" algn="l">
                <a:spcBef>
                  <a:spcPts val="0"/>
                </a:spcBef>
                <a:spcAft>
                  <a:spcPts val="0"/>
                </a:spcAft>
                <a:buClr>
                  <a:schemeClr val="dk1"/>
                </a:buClr>
                <a:buSzPts val="1400"/>
                <a:buFont typeface="Arial"/>
                <a:buNone/>
              </a:pPr>
              <a:r>
                <a:rPr lang="en-US" sz="2000">
                  <a:solidFill>
                    <a:schemeClr val="dk1"/>
                  </a:solidFill>
                  <a:latin typeface="Times New Roman"/>
                  <a:ea typeface="Times New Roman"/>
                  <a:cs typeface="Times New Roman"/>
                  <a:sym typeface="Times New Roman"/>
                </a:rPr>
                <a:t>to identify such concepts we apply unsupervised algorithm</a:t>
              </a:r>
              <a:endParaRPr b="1" sz="1600">
                <a:solidFill>
                  <a:schemeClr val="dk1"/>
                </a:solidFill>
                <a:latin typeface="Times New Roman"/>
                <a:ea typeface="Times New Roman"/>
                <a:cs typeface="Times New Roman"/>
                <a:sym typeface="Times New Roman"/>
              </a:endParaRPr>
            </a:p>
          </p:txBody>
        </p:sp>
        <p:sp>
          <p:nvSpPr>
            <p:cNvPr id="133" name="Google Shape;133;g25a70380d1c_1_74"/>
            <p:cNvSpPr/>
            <p:nvPr/>
          </p:nvSpPr>
          <p:spPr>
            <a:xfrm>
              <a:off x="814020" y="1595905"/>
              <a:ext cx="1264200" cy="1081200"/>
            </a:xfrm>
            <a:prstGeom prst="ellipse">
              <a:avLst/>
            </a:prstGeom>
            <a:solidFill>
              <a:schemeClr val="lt1"/>
            </a:solidFill>
            <a:ln cap="flat" cmpd="sng" w="28575">
              <a:solidFill>
                <a:srgbClr val="3B8E8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g25a70380d1c_1_74"/>
          <p:cNvSpPr txBox="1"/>
          <p:nvPr/>
        </p:nvSpPr>
        <p:spPr>
          <a:xfrm>
            <a:off x="1021850" y="1864625"/>
            <a:ext cx="9693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lang="en-US" sz="1300">
                <a:solidFill>
                  <a:schemeClr val="accent6"/>
                </a:solidFill>
                <a:latin typeface="Times New Roman"/>
                <a:ea typeface="Times New Roman"/>
                <a:cs typeface="Times New Roman"/>
                <a:sym typeface="Times New Roman"/>
              </a:rPr>
              <a:t>Examples</a:t>
            </a:r>
            <a:endParaRPr sz="13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t/>
            </a:r>
            <a:endParaRPr sz="3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25a70380d1c_1_69"/>
          <p:cNvSpPr txBox="1"/>
          <p:nvPr>
            <p:ph type="title"/>
          </p:nvPr>
        </p:nvSpPr>
        <p:spPr>
          <a:xfrm>
            <a:off x="2792364" y="2351240"/>
            <a:ext cx="66171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2F2F2"/>
              </a:buClr>
              <a:buSzPts val="8000"/>
              <a:buFont typeface="Algerian"/>
              <a:buNone/>
            </a:pPr>
            <a:r>
              <a:rPr lang="en-US" sz="8000">
                <a:solidFill>
                  <a:srgbClr val="F2F2F2"/>
                </a:solidFill>
                <a:latin typeface="Algerian"/>
                <a:ea typeface="Algerian"/>
                <a:cs typeface="Algerian"/>
                <a:sym typeface="Algerian"/>
              </a:rPr>
              <a:t>Result</a:t>
            </a:r>
            <a:endParaRPr/>
          </a:p>
        </p:txBody>
      </p:sp>
      <p:sp>
        <p:nvSpPr>
          <p:cNvPr id="468" name="Google Shape;468;g25a70380d1c_1_6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2" name="Shape 472"/>
        <p:cNvGrpSpPr/>
        <p:nvPr/>
      </p:nvGrpSpPr>
      <p:grpSpPr>
        <a:xfrm>
          <a:off x="0" y="0"/>
          <a:ext cx="0" cy="0"/>
          <a:chOff x="0" y="0"/>
          <a:chExt cx="0" cy="0"/>
        </a:xfrm>
      </p:grpSpPr>
      <p:sp>
        <p:nvSpPr>
          <p:cNvPr id="473" name="Google Shape;473;g259af933a0c_0_44"/>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37</a:t>
            </a:r>
            <a:endParaRPr/>
          </a:p>
        </p:txBody>
      </p:sp>
      <p:sp>
        <p:nvSpPr>
          <p:cNvPr id="474" name="Google Shape;474;g259af933a0c_0_44"/>
          <p:cNvSpPr txBox="1"/>
          <p:nvPr/>
        </p:nvSpPr>
        <p:spPr>
          <a:xfrm>
            <a:off x="842650" y="618725"/>
            <a:ext cx="5758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berTopic </a:t>
            </a:r>
            <a:endParaRPr b="0" i="0" sz="1400" u="none" cap="none" strike="noStrike">
              <a:solidFill>
                <a:srgbClr val="000000"/>
              </a:solidFill>
              <a:latin typeface="Arial"/>
              <a:ea typeface="Arial"/>
              <a:cs typeface="Arial"/>
              <a:sym typeface="Arial"/>
            </a:endParaRPr>
          </a:p>
        </p:txBody>
      </p:sp>
      <p:pic>
        <p:nvPicPr>
          <p:cNvPr id="475" name="Google Shape;475;g259af933a0c_0_44"/>
          <p:cNvPicPr preferRelativeResize="0"/>
          <p:nvPr/>
        </p:nvPicPr>
        <p:blipFill>
          <a:blip r:embed="rId3">
            <a:alphaModFix/>
          </a:blip>
          <a:stretch>
            <a:fillRect/>
          </a:stretch>
        </p:blipFill>
        <p:spPr>
          <a:xfrm>
            <a:off x="1957125" y="2728250"/>
            <a:ext cx="6743700" cy="3733800"/>
          </a:xfrm>
          <a:prstGeom prst="rect">
            <a:avLst/>
          </a:prstGeom>
          <a:noFill/>
          <a:ln>
            <a:noFill/>
          </a:ln>
        </p:spPr>
      </p:pic>
      <p:sp>
        <p:nvSpPr>
          <p:cNvPr id="476" name="Google Shape;476;g259af933a0c_0_44"/>
          <p:cNvSpPr txBox="1"/>
          <p:nvPr/>
        </p:nvSpPr>
        <p:spPr>
          <a:xfrm>
            <a:off x="0" y="1684775"/>
            <a:ext cx="12136200" cy="10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To gain insights and facilitate comparisons between topic representations, we can create bar charts using the c-TF-IDF scores for each topic. This visualization allows us to observe the relative scores both within and between topics</a:t>
            </a:r>
            <a:r>
              <a:rPr lang="en-US" sz="1050">
                <a:solidFill>
                  <a:schemeClr val="dk1"/>
                </a:solidFill>
                <a:latin typeface="Calibri"/>
                <a:ea typeface="Calibri"/>
                <a:cs typeface="Calibri"/>
                <a:sym typeface="Calibri"/>
              </a:rPr>
              <a:t>.</a:t>
            </a:r>
            <a:r>
              <a:rPr lang="en-US" sz="35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0" name="Shape 480"/>
        <p:cNvGrpSpPr/>
        <p:nvPr/>
      </p:nvGrpSpPr>
      <p:grpSpPr>
        <a:xfrm>
          <a:off x="0" y="0"/>
          <a:ext cx="0" cy="0"/>
          <a:chOff x="0" y="0"/>
          <a:chExt cx="0" cy="0"/>
        </a:xfrm>
      </p:grpSpPr>
      <p:sp>
        <p:nvSpPr>
          <p:cNvPr id="481" name="Google Shape;481;g259af933a0c_0_50"/>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38</a:t>
            </a:r>
            <a:endParaRPr/>
          </a:p>
        </p:txBody>
      </p:sp>
      <p:sp>
        <p:nvSpPr>
          <p:cNvPr id="482" name="Google Shape;482;g259af933a0c_0_50"/>
          <p:cNvSpPr txBox="1"/>
          <p:nvPr/>
        </p:nvSpPr>
        <p:spPr>
          <a:xfrm>
            <a:off x="842650" y="618725"/>
            <a:ext cx="5758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berTopic </a:t>
            </a:r>
            <a:endParaRPr b="0" i="0" sz="1400" u="none" cap="none" strike="noStrike">
              <a:solidFill>
                <a:srgbClr val="000000"/>
              </a:solidFill>
              <a:latin typeface="Arial"/>
              <a:ea typeface="Arial"/>
              <a:cs typeface="Arial"/>
              <a:sym typeface="Arial"/>
            </a:endParaRPr>
          </a:p>
        </p:txBody>
      </p:sp>
      <p:sp>
        <p:nvSpPr>
          <p:cNvPr id="483" name="Google Shape;483;g259af933a0c_0_50"/>
          <p:cNvSpPr/>
          <p:nvPr/>
        </p:nvSpPr>
        <p:spPr>
          <a:xfrm>
            <a:off x="537850" y="4613000"/>
            <a:ext cx="399300" cy="133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259af933a0c_0_50"/>
          <p:cNvSpPr/>
          <p:nvPr/>
        </p:nvSpPr>
        <p:spPr>
          <a:xfrm>
            <a:off x="330550" y="4528625"/>
            <a:ext cx="207300" cy="33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5" name="Google Shape;485;g259af933a0c_0_50"/>
          <p:cNvPicPr preferRelativeResize="0"/>
          <p:nvPr/>
        </p:nvPicPr>
        <p:blipFill>
          <a:blip r:embed="rId3">
            <a:alphaModFix/>
          </a:blip>
          <a:stretch>
            <a:fillRect/>
          </a:stretch>
        </p:blipFill>
        <p:spPr>
          <a:xfrm>
            <a:off x="768350" y="1924750"/>
            <a:ext cx="10254193" cy="5195357"/>
          </a:xfrm>
          <a:prstGeom prst="rect">
            <a:avLst/>
          </a:prstGeom>
          <a:noFill/>
          <a:ln>
            <a:noFill/>
          </a:ln>
        </p:spPr>
      </p:pic>
      <p:sp>
        <p:nvSpPr>
          <p:cNvPr id="486" name="Google Shape;486;g259af933a0c_0_50"/>
          <p:cNvSpPr/>
          <p:nvPr/>
        </p:nvSpPr>
        <p:spPr>
          <a:xfrm>
            <a:off x="455125" y="2675625"/>
            <a:ext cx="399300" cy="166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259af933a0c_0_50"/>
          <p:cNvSpPr/>
          <p:nvPr/>
        </p:nvSpPr>
        <p:spPr>
          <a:xfrm>
            <a:off x="537850" y="4613000"/>
            <a:ext cx="399300" cy="166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259af933a0c_0_50"/>
          <p:cNvSpPr/>
          <p:nvPr/>
        </p:nvSpPr>
        <p:spPr>
          <a:xfrm>
            <a:off x="369050" y="3191225"/>
            <a:ext cx="399300" cy="166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259af933a0c_0_50"/>
          <p:cNvSpPr/>
          <p:nvPr/>
        </p:nvSpPr>
        <p:spPr>
          <a:xfrm>
            <a:off x="276800" y="4170950"/>
            <a:ext cx="510300" cy="54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4"/>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31</a:t>
            </a:r>
            <a:endParaRPr/>
          </a:p>
        </p:txBody>
      </p:sp>
      <p:sp>
        <p:nvSpPr>
          <p:cNvPr id="495" name="Google Shape;495;p24"/>
          <p:cNvSpPr txBox="1"/>
          <p:nvPr/>
        </p:nvSpPr>
        <p:spPr>
          <a:xfrm>
            <a:off x="842650" y="618725"/>
            <a:ext cx="4355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4"/>
          <p:cNvSpPr/>
          <p:nvPr/>
        </p:nvSpPr>
        <p:spPr>
          <a:xfrm>
            <a:off x="1216561" y="1676968"/>
            <a:ext cx="10343712" cy="4262521"/>
          </a:xfrm>
          <a:prstGeom prst="roundRect">
            <a:avLst>
              <a:gd fmla="val 16667" name="adj"/>
            </a:avLst>
          </a:prstGeom>
          <a:solidFill>
            <a:srgbClr val="D8E2F3"/>
          </a:solidFill>
          <a:ln cap="flat" cmpd="sng" w="28575">
            <a:solidFill>
              <a:srgbClr val="3B77D7"/>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pic>
        <p:nvPicPr>
          <p:cNvPr id="497" name="Google Shape;497;p24"/>
          <p:cNvPicPr preferRelativeResize="0"/>
          <p:nvPr/>
        </p:nvPicPr>
        <p:blipFill>
          <a:blip r:embed="rId3">
            <a:alphaModFix/>
          </a:blip>
          <a:stretch>
            <a:fillRect/>
          </a:stretch>
        </p:blipFill>
        <p:spPr>
          <a:xfrm>
            <a:off x="2363575" y="1826450"/>
            <a:ext cx="8234588" cy="3956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27e43b16c88_0_0"/>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32</a:t>
            </a:r>
            <a:endParaRPr/>
          </a:p>
        </p:txBody>
      </p:sp>
      <p:sp>
        <p:nvSpPr>
          <p:cNvPr id="503" name="Google Shape;503;g27e43b16c88_0_0"/>
          <p:cNvSpPr txBox="1"/>
          <p:nvPr/>
        </p:nvSpPr>
        <p:spPr>
          <a:xfrm>
            <a:off x="842650" y="618725"/>
            <a:ext cx="3385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Times New Roman"/>
                <a:ea typeface="Times New Roman"/>
                <a:cs typeface="Times New Roman"/>
                <a:sym typeface="Times New Roman"/>
              </a:rPr>
              <a:t>Data Collection</a:t>
            </a:r>
            <a:endParaRPr b="0" i="0" sz="1400" u="none" cap="none" strike="noStrike">
              <a:solidFill>
                <a:srgbClr val="000000"/>
              </a:solidFill>
              <a:latin typeface="Arial"/>
              <a:ea typeface="Arial"/>
              <a:cs typeface="Arial"/>
              <a:sym typeface="Arial"/>
            </a:endParaRPr>
          </a:p>
        </p:txBody>
      </p:sp>
      <p:grpSp>
        <p:nvGrpSpPr>
          <p:cNvPr id="504" name="Google Shape;504;g27e43b16c88_0_0"/>
          <p:cNvGrpSpPr/>
          <p:nvPr/>
        </p:nvGrpSpPr>
        <p:grpSpPr>
          <a:xfrm>
            <a:off x="1161688" y="1962157"/>
            <a:ext cx="10290104" cy="3852008"/>
            <a:chOff x="1133058" y="2030562"/>
            <a:chExt cx="10290104" cy="3852008"/>
          </a:xfrm>
        </p:grpSpPr>
        <p:sp>
          <p:nvSpPr>
            <p:cNvPr id="505" name="Google Shape;505;g27e43b16c88_0_0"/>
            <p:cNvSpPr/>
            <p:nvPr/>
          </p:nvSpPr>
          <p:spPr>
            <a:xfrm>
              <a:off x="1315262" y="2095970"/>
              <a:ext cx="10107900" cy="3786600"/>
            </a:xfrm>
            <a:prstGeom prst="roundRect">
              <a:avLst>
                <a:gd fmla="val 16667" name="adj"/>
              </a:avLst>
            </a:prstGeom>
            <a:solidFill>
              <a:srgbClr val="C4E0B2"/>
            </a:solidFill>
            <a:ln cap="flat" cmpd="sng" w="28575">
              <a:solidFill>
                <a:srgbClr val="3B8E86"/>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506" name="Google Shape;506;g27e43b16c88_0_0"/>
            <p:cNvSpPr/>
            <p:nvPr/>
          </p:nvSpPr>
          <p:spPr>
            <a:xfrm>
              <a:off x="1133058" y="2030562"/>
              <a:ext cx="548700" cy="548700"/>
            </a:xfrm>
            <a:prstGeom prst="ellipse">
              <a:avLst/>
            </a:prstGeom>
            <a:solidFill>
              <a:schemeClr val="lt1"/>
            </a:solidFill>
            <a:ln cap="flat" cmpd="sng" w="28575">
              <a:solidFill>
                <a:srgbClr val="3B8E8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grpSp>
      <p:sp>
        <p:nvSpPr>
          <p:cNvPr id="507" name="Google Shape;507;g27e43b16c88_0_0"/>
          <p:cNvSpPr txBox="1"/>
          <p:nvPr/>
        </p:nvSpPr>
        <p:spPr>
          <a:xfrm>
            <a:off x="2273150" y="2639175"/>
            <a:ext cx="8187300" cy="2167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rgbClr val="1F1F1F"/>
              </a:buClr>
              <a:buSzPts val="1200"/>
              <a:buChar char="●"/>
            </a:pPr>
            <a:r>
              <a:rPr lang="en-US" sz="1200">
                <a:solidFill>
                  <a:srgbClr val="1F1F1F"/>
                </a:solidFill>
              </a:rPr>
              <a:t>There were a total of </a:t>
            </a:r>
            <a:r>
              <a:rPr b="1" lang="en-US" sz="1200">
                <a:solidFill>
                  <a:srgbClr val="1F1F1F"/>
                </a:solidFill>
              </a:rPr>
              <a:t>33,412</a:t>
            </a:r>
            <a:r>
              <a:rPr lang="en-US" sz="1200">
                <a:solidFill>
                  <a:srgbClr val="1F1F1F"/>
                </a:solidFill>
              </a:rPr>
              <a:t> visits.</a:t>
            </a:r>
            <a:endParaRPr sz="1200">
              <a:solidFill>
                <a:srgbClr val="1F1F1F"/>
              </a:solidFill>
            </a:endParaRPr>
          </a:p>
          <a:p>
            <a:pPr indent="-304800" lvl="0" marL="457200" rtl="0" algn="l">
              <a:lnSpc>
                <a:spcPct val="115000"/>
              </a:lnSpc>
              <a:spcBef>
                <a:spcPts val="0"/>
              </a:spcBef>
              <a:spcAft>
                <a:spcPts val="0"/>
              </a:spcAft>
              <a:buClr>
                <a:srgbClr val="1F1F1F"/>
              </a:buClr>
              <a:buSzPts val="1200"/>
              <a:buChar char="●"/>
            </a:pPr>
            <a:r>
              <a:rPr lang="en-US" sz="1200">
                <a:solidFill>
                  <a:srgbClr val="1F1F1F"/>
                </a:solidFill>
              </a:rPr>
              <a:t>There were </a:t>
            </a:r>
            <a:r>
              <a:rPr b="1" lang="en-US" sz="1200">
                <a:solidFill>
                  <a:srgbClr val="1F1F1F"/>
                </a:solidFill>
              </a:rPr>
              <a:t>6,757</a:t>
            </a:r>
            <a:r>
              <a:rPr lang="en-US" sz="1200">
                <a:solidFill>
                  <a:srgbClr val="1F1F1F"/>
                </a:solidFill>
              </a:rPr>
              <a:t> patients.</a:t>
            </a:r>
            <a:endParaRPr sz="1200">
              <a:solidFill>
                <a:srgbClr val="1F1F1F"/>
              </a:solidFill>
            </a:endParaRPr>
          </a:p>
          <a:p>
            <a:pPr indent="-304800" lvl="0" marL="457200" rtl="0" algn="l">
              <a:lnSpc>
                <a:spcPct val="115000"/>
              </a:lnSpc>
              <a:spcBef>
                <a:spcPts val="0"/>
              </a:spcBef>
              <a:spcAft>
                <a:spcPts val="0"/>
              </a:spcAft>
              <a:buClr>
                <a:srgbClr val="1F1F1F"/>
              </a:buClr>
              <a:buSzPts val="1200"/>
              <a:buChar char="●"/>
            </a:pPr>
            <a:r>
              <a:rPr lang="en-US" sz="1200">
                <a:solidFill>
                  <a:srgbClr val="1F1F1F"/>
                </a:solidFill>
              </a:rPr>
              <a:t>The most number of visits by a patient was </a:t>
            </a:r>
            <a:r>
              <a:rPr b="1" lang="en-US" sz="1200">
                <a:solidFill>
                  <a:srgbClr val="1F1F1F"/>
                </a:solidFill>
              </a:rPr>
              <a:t>35</a:t>
            </a:r>
            <a:r>
              <a:rPr lang="en-US" sz="1200">
                <a:solidFill>
                  <a:srgbClr val="1F1F1F"/>
                </a:solidFill>
              </a:rPr>
              <a:t>.</a:t>
            </a:r>
            <a:endParaRPr sz="1200">
              <a:solidFill>
                <a:srgbClr val="1F1F1F"/>
              </a:solidFill>
            </a:endParaRPr>
          </a:p>
          <a:p>
            <a:pPr indent="-304800" lvl="0" marL="457200" rtl="0" algn="l">
              <a:lnSpc>
                <a:spcPct val="115000"/>
              </a:lnSpc>
              <a:spcBef>
                <a:spcPts val="0"/>
              </a:spcBef>
              <a:spcAft>
                <a:spcPts val="0"/>
              </a:spcAft>
              <a:buClr>
                <a:srgbClr val="1F1F1F"/>
              </a:buClr>
              <a:buSzPts val="1200"/>
              <a:buChar char="●"/>
            </a:pPr>
            <a:r>
              <a:rPr lang="en-US" sz="1200">
                <a:solidFill>
                  <a:srgbClr val="1F1F1F"/>
                </a:solidFill>
              </a:rPr>
              <a:t>The least number of visits by a patient was </a:t>
            </a:r>
            <a:r>
              <a:rPr b="1" lang="en-US" sz="1200">
                <a:solidFill>
                  <a:srgbClr val="1F1F1F"/>
                </a:solidFill>
              </a:rPr>
              <a:t>1</a:t>
            </a:r>
            <a:r>
              <a:rPr lang="en-US" sz="1200">
                <a:solidFill>
                  <a:srgbClr val="1F1F1F"/>
                </a:solidFill>
              </a:rPr>
              <a:t>.</a:t>
            </a:r>
            <a:endParaRPr sz="1200">
              <a:solidFill>
                <a:srgbClr val="1F1F1F"/>
              </a:solidFill>
            </a:endParaRPr>
          </a:p>
          <a:p>
            <a:pPr indent="-304800" lvl="0" marL="457200" rtl="0" algn="l">
              <a:lnSpc>
                <a:spcPct val="115000"/>
              </a:lnSpc>
              <a:spcBef>
                <a:spcPts val="0"/>
              </a:spcBef>
              <a:spcAft>
                <a:spcPts val="0"/>
              </a:spcAft>
              <a:buClr>
                <a:srgbClr val="1F1F1F"/>
              </a:buClr>
              <a:buSzPts val="1200"/>
              <a:buChar char="●"/>
            </a:pPr>
            <a:r>
              <a:rPr lang="en-US" sz="1200">
                <a:solidFill>
                  <a:srgbClr val="1F1F1F"/>
                </a:solidFill>
              </a:rPr>
              <a:t>There were </a:t>
            </a:r>
            <a:r>
              <a:rPr b="1" lang="en-US" sz="1200">
                <a:solidFill>
                  <a:srgbClr val="1F1F1F"/>
                </a:solidFill>
              </a:rPr>
              <a:t>332</a:t>
            </a:r>
            <a:r>
              <a:rPr lang="en-US" sz="1200">
                <a:solidFill>
                  <a:srgbClr val="1F1F1F"/>
                </a:solidFill>
              </a:rPr>
              <a:t> missing data points.</a:t>
            </a:r>
            <a:endParaRPr sz="1200">
              <a:solidFill>
                <a:srgbClr val="1F1F1F"/>
              </a:solidFill>
            </a:endParaRPr>
          </a:p>
          <a:p>
            <a:pPr indent="-304800" lvl="0" marL="457200" rtl="0" algn="l">
              <a:lnSpc>
                <a:spcPct val="115000"/>
              </a:lnSpc>
              <a:spcBef>
                <a:spcPts val="0"/>
              </a:spcBef>
              <a:spcAft>
                <a:spcPts val="0"/>
              </a:spcAft>
              <a:buClr>
                <a:srgbClr val="1F1F1F"/>
              </a:buClr>
              <a:buSzPts val="1200"/>
              <a:buChar char="●"/>
            </a:pPr>
            <a:r>
              <a:rPr lang="en-US" sz="1200">
                <a:solidFill>
                  <a:srgbClr val="1F1F1F"/>
                </a:solidFill>
              </a:rPr>
              <a:t>The longest note based on the number of characters was </a:t>
            </a:r>
            <a:r>
              <a:rPr b="1" lang="en-US" sz="1200">
                <a:solidFill>
                  <a:srgbClr val="1F1F1F"/>
                </a:solidFill>
              </a:rPr>
              <a:t>32,607</a:t>
            </a:r>
            <a:r>
              <a:rPr lang="en-US" sz="1200">
                <a:solidFill>
                  <a:srgbClr val="1F1F1F"/>
                </a:solidFill>
              </a:rPr>
              <a:t> characters long.</a:t>
            </a:r>
            <a:endParaRPr sz="1200">
              <a:solidFill>
                <a:srgbClr val="1F1F1F"/>
              </a:solidFill>
            </a:endParaRPr>
          </a:p>
          <a:p>
            <a:pPr indent="-304800" lvl="0" marL="457200" rtl="0" algn="l">
              <a:lnSpc>
                <a:spcPct val="115000"/>
              </a:lnSpc>
              <a:spcBef>
                <a:spcPts val="0"/>
              </a:spcBef>
              <a:spcAft>
                <a:spcPts val="0"/>
              </a:spcAft>
              <a:buClr>
                <a:srgbClr val="1F1F1F"/>
              </a:buClr>
              <a:buSzPts val="1200"/>
              <a:buChar char="●"/>
            </a:pPr>
            <a:r>
              <a:rPr lang="en-US" sz="1200">
                <a:solidFill>
                  <a:srgbClr val="1F1F1F"/>
                </a:solidFill>
              </a:rPr>
              <a:t>The shortest note based on the number of characters was </a:t>
            </a:r>
            <a:r>
              <a:rPr b="1" lang="en-US" sz="1200">
                <a:solidFill>
                  <a:srgbClr val="1F1F1F"/>
                </a:solidFill>
              </a:rPr>
              <a:t>23</a:t>
            </a:r>
            <a:r>
              <a:rPr lang="en-US" sz="1200">
                <a:solidFill>
                  <a:srgbClr val="1F1F1F"/>
                </a:solidFill>
              </a:rPr>
              <a:t> characters long.</a:t>
            </a:r>
            <a:endParaRPr sz="1200">
              <a:solidFill>
                <a:srgbClr val="1F1F1F"/>
              </a:solidFill>
            </a:endParaRPr>
          </a:p>
          <a:p>
            <a:pPr indent="-304800" lvl="0" marL="457200" rtl="0" algn="l">
              <a:lnSpc>
                <a:spcPct val="115000"/>
              </a:lnSpc>
              <a:spcBef>
                <a:spcPts val="0"/>
              </a:spcBef>
              <a:spcAft>
                <a:spcPts val="0"/>
              </a:spcAft>
              <a:buClr>
                <a:srgbClr val="1F1F1F"/>
              </a:buClr>
              <a:buSzPts val="1200"/>
              <a:buChar char="●"/>
            </a:pPr>
            <a:r>
              <a:rPr lang="en-US" sz="1200">
                <a:solidFill>
                  <a:srgbClr val="1F1F1F"/>
                </a:solidFill>
              </a:rPr>
              <a:t>The longest note based on the number of words was </a:t>
            </a:r>
            <a:r>
              <a:rPr b="1" lang="en-US" sz="1200">
                <a:solidFill>
                  <a:srgbClr val="1F1F1F"/>
                </a:solidFill>
              </a:rPr>
              <a:t>5,132</a:t>
            </a:r>
            <a:r>
              <a:rPr lang="en-US" sz="1200">
                <a:solidFill>
                  <a:srgbClr val="1F1F1F"/>
                </a:solidFill>
              </a:rPr>
              <a:t> words long.</a:t>
            </a:r>
            <a:endParaRPr sz="1200">
              <a:solidFill>
                <a:srgbClr val="1F1F1F"/>
              </a:solidFill>
            </a:endParaRPr>
          </a:p>
          <a:p>
            <a:pPr indent="-304800" lvl="0" marL="457200" rtl="0" algn="l">
              <a:lnSpc>
                <a:spcPct val="115000"/>
              </a:lnSpc>
              <a:spcBef>
                <a:spcPts val="0"/>
              </a:spcBef>
              <a:spcAft>
                <a:spcPts val="0"/>
              </a:spcAft>
              <a:buClr>
                <a:srgbClr val="1F1F1F"/>
              </a:buClr>
              <a:buSzPts val="1200"/>
              <a:buChar char="●"/>
            </a:pPr>
            <a:r>
              <a:rPr lang="en-US" sz="1200">
                <a:solidFill>
                  <a:srgbClr val="1F1F1F"/>
                </a:solidFill>
              </a:rPr>
              <a:t>The shortest note based on the number of words was </a:t>
            </a:r>
            <a:r>
              <a:rPr b="1" lang="en-US" sz="1200">
                <a:solidFill>
                  <a:srgbClr val="1F1F1F"/>
                </a:solidFill>
              </a:rPr>
              <a:t>3</a:t>
            </a:r>
            <a:r>
              <a:rPr lang="en-US" sz="1200">
                <a:solidFill>
                  <a:srgbClr val="1F1F1F"/>
                </a:solidFill>
              </a:rPr>
              <a:t> words long.</a:t>
            </a:r>
            <a:endParaRPr sz="1200">
              <a:solidFill>
                <a:srgbClr val="1F1F1F"/>
              </a:solidFill>
            </a:endParaRPr>
          </a:p>
          <a:p>
            <a:pPr indent="0" lvl="0" marL="0" rtl="0" algn="l">
              <a:spcBef>
                <a:spcPts val="110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1" name="Shape 511"/>
        <p:cNvGrpSpPr/>
        <p:nvPr/>
      </p:nvGrpSpPr>
      <p:grpSpPr>
        <a:xfrm>
          <a:off x="0" y="0"/>
          <a:ext cx="0" cy="0"/>
          <a:chOff x="0" y="0"/>
          <a:chExt cx="0" cy="0"/>
        </a:xfrm>
      </p:grpSpPr>
      <p:sp>
        <p:nvSpPr>
          <p:cNvPr id="512" name="Google Shape;512;g27a6d9660c3_0_0"/>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31</a:t>
            </a:r>
            <a:endParaRPr/>
          </a:p>
        </p:txBody>
      </p:sp>
      <p:sp>
        <p:nvSpPr>
          <p:cNvPr id="513" name="Google Shape;513;g27a6d9660c3_0_0"/>
          <p:cNvSpPr txBox="1"/>
          <p:nvPr/>
        </p:nvSpPr>
        <p:spPr>
          <a:xfrm>
            <a:off x="842650" y="618725"/>
            <a:ext cx="4355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Future Work</a:t>
            </a:r>
            <a:endParaRPr b="0" i="0" sz="1400" u="none" cap="none" strike="noStrike">
              <a:solidFill>
                <a:srgbClr val="000000"/>
              </a:solidFill>
              <a:latin typeface="Arial"/>
              <a:ea typeface="Arial"/>
              <a:cs typeface="Arial"/>
              <a:sym typeface="Arial"/>
            </a:endParaRPr>
          </a:p>
        </p:txBody>
      </p:sp>
      <p:grpSp>
        <p:nvGrpSpPr>
          <p:cNvPr id="514" name="Google Shape;514;g27a6d9660c3_0_0"/>
          <p:cNvGrpSpPr/>
          <p:nvPr/>
        </p:nvGrpSpPr>
        <p:grpSpPr>
          <a:xfrm>
            <a:off x="565477" y="1691797"/>
            <a:ext cx="10687184" cy="3956474"/>
            <a:chOff x="6238553" y="4985297"/>
            <a:chExt cx="4471251" cy="619564"/>
          </a:xfrm>
        </p:grpSpPr>
        <p:sp>
          <p:nvSpPr>
            <p:cNvPr id="515" name="Google Shape;515;g27a6d9660c3_0_0"/>
            <p:cNvSpPr/>
            <p:nvPr/>
          </p:nvSpPr>
          <p:spPr>
            <a:xfrm>
              <a:off x="6503504" y="5056161"/>
              <a:ext cx="4206300" cy="548700"/>
            </a:xfrm>
            <a:prstGeom prst="roundRect">
              <a:avLst>
                <a:gd fmla="val 16667" name="adj"/>
              </a:avLst>
            </a:prstGeom>
            <a:solidFill>
              <a:srgbClr val="D8E2F3"/>
            </a:solidFill>
            <a:ln cap="flat" cmpd="sng" w="28575">
              <a:solidFill>
                <a:srgbClr val="3B77D7"/>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NLP Models (Aim-1.2 and Aim-1.3): </a:t>
              </a:r>
              <a:r>
                <a:rPr b="0" i="0" lang="en-US" sz="1600" u="none" cap="none" strike="noStrike">
                  <a:solidFill>
                    <a:schemeClr val="dk1"/>
                  </a:solidFill>
                  <a:latin typeface="Times New Roman"/>
                  <a:ea typeface="Times New Roman"/>
                  <a:cs typeface="Times New Roman"/>
                  <a:sym typeface="Times New Roman"/>
                </a:rPr>
                <a:t>The extracted </a:t>
              </a:r>
              <a:r>
                <a:rPr b="0" i="0" lang="en-US" sz="1600" u="sng" cap="none" strike="noStrike">
                  <a:solidFill>
                    <a:schemeClr val="dk1"/>
                  </a:solidFill>
                  <a:latin typeface="Times New Roman"/>
                  <a:ea typeface="Times New Roman"/>
                  <a:cs typeface="Times New Roman"/>
                  <a:sym typeface="Times New Roman"/>
                </a:rPr>
                <a:t>NLP concept-IDs from progress notes create a high dimensional space</a:t>
              </a:r>
              <a:r>
                <a:rPr b="0" i="0" lang="en-US" sz="1600" u="none" cap="none" strike="noStrike">
                  <a:solidFill>
                    <a:schemeClr val="dk1"/>
                  </a:solidFill>
                  <a:latin typeface="Times New Roman"/>
                  <a:ea typeface="Times New Roman"/>
                  <a:cs typeface="Times New Roman"/>
                  <a:sym typeface="Times New Roman"/>
                </a:rPr>
                <a:t>. Two NLP approaches, </a:t>
              </a:r>
              <a:r>
                <a:rPr b="0" i="0" lang="en-US" sz="1600" u="sng" cap="none" strike="noStrike">
                  <a:solidFill>
                    <a:schemeClr val="dk1"/>
                  </a:solidFill>
                  <a:latin typeface="Times New Roman"/>
                  <a:ea typeface="Times New Roman"/>
                  <a:cs typeface="Times New Roman"/>
                  <a:sym typeface="Times New Roman"/>
                </a:rPr>
                <a:t>supervised ontology-based (Aim-1.2) and unsupervised topic model</a:t>
              </a:r>
              <a:r>
                <a:rPr b="0" i="0" lang="en-US" sz="1600" u="none" cap="none" strike="noStrike">
                  <a:solidFill>
                    <a:schemeClr val="dk1"/>
                  </a:solidFill>
                  <a:latin typeface="Times New Roman"/>
                  <a:ea typeface="Times New Roman"/>
                  <a:cs typeface="Times New Roman"/>
                  <a:sym typeface="Times New Roman"/>
                </a:rPr>
                <a:t> (Aim-1.3), are proposed to identify major clinical, contextual and socioeconomic factors that can potentially delineate appropriate vs. inappropriate inertia. We will randomly select 80% of our visits to (1) train our NLP and machine learning models (Aim-2), and leave the hold-out 20% visits for testing our machine learning performance. The supervised NLP Model will identify potential clinical and contextual subjects that they perceive to be associated with appropriate vs. inappropriate treatment inertia. The unsupervised model will </a:t>
              </a:r>
              <a:r>
                <a:rPr b="0" i="0" lang="en-US" sz="1600" u="sng" cap="none" strike="noStrike">
                  <a:solidFill>
                    <a:schemeClr val="dk1"/>
                  </a:solidFill>
                  <a:latin typeface="Times New Roman"/>
                  <a:ea typeface="Times New Roman"/>
                  <a:cs typeface="Times New Roman"/>
                  <a:sym typeface="Times New Roman"/>
                </a:rPr>
                <a:t>train a specific type of unsupervised topic model,</a:t>
              </a:r>
              <a:r>
                <a:rPr b="0" i="0" lang="en-US" sz="1600" u="none" cap="none" strike="noStrike">
                  <a:solidFill>
                    <a:schemeClr val="dk1"/>
                  </a:solidFill>
                  <a:latin typeface="Times New Roman"/>
                  <a:ea typeface="Times New Roman"/>
                  <a:cs typeface="Times New Roman"/>
                  <a:sym typeface="Times New Roman"/>
                </a:rPr>
                <a:t> named Latent Dirichlet Allocation (LDA), on our progress note corpus, which generates a </a:t>
              </a:r>
              <a:r>
                <a:rPr b="0" i="0" lang="en-US" sz="1600" u="sng" cap="none" strike="noStrike">
                  <a:solidFill>
                    <a:schemeClr val="dk1"/>
                  </a:solidFill>
                  <a:latin typeface="Times New Roman"/>
                  <a:ea typeface="Times New Roman"/>
                  <a:cs typeface="Times New Roman"/>
                  <a:sym typeface="Times New Roman"/>
                </a:rPr>
                <a:t>pre-specified number of topics and represents each note as a mixture of words with a probability of belonging to that topic.</a:t>
              </a:r>
              <a:r>
                <a:rPr b="0" i="0" lang="en-US" sz="1600" u="none" cap="none" strike="noStrike">
                  <a:solidFill>
                    <a:schemeClr val="dk1"/>
                  </a:solidFill>
                  <a:latin typeface="Times New Roman"/>
                  <a:ea typeface="Times New Roman"/>
                  <a:cs typeface="Times New Roman"/>
                  <a:sym typeface="Times New Roman"/>
                </a:rPr>
                <a:t> A consensus from the expert panel will </a:t>
              </a:r>
              <a:r>
                <a:rPr b="0" i="0" lang="en-US" sz="1600" u="sng" cap="none" strike="noStrike">
                  <a:solidFill>
                    <a:schemeClr val="dk1"/>
                  </a:solidFill>
                  <a:latin typeface="Times New Roman"/>
                  <a:ea typeface="Times New Roman"/>
                  <a:cs typeface="Times New Roman"/>
                  <a:sym typeface="Times New Roman"/>
                </a:rPr>
                <a:t>identify the optimal model</a:t>
              </a:r>
              <a:r>
                <a:rPr b="0" i="0" lang="en-US" sz="1600" u="none" cap="none" strike="noStrike">
                  <a:solidFill>
                    <a:schemeClr val="dk1"/>
                  </a:solidFill>
                  <a:latin typeface="Times New Roman"/>
                  <a:ea typeface="Times New Roman"/>
                  <a:cs typeface="Times New Roman"/>
                  <a:sym typeface="Times New Roman"/>
                </a:rPr>
                <a:t>, which has the most interpretable outcome. We will test if any of the identified topics by the final</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516" name="Google Shape;516;g27a6d9660c3_0_0"/>
            <p:cNvSpPr/>
            <p:nvPr/>
          </p:nvSpPr>
          <p:spPr>
            <a:xfrm>
              <a:off x="6238553" y="4985297"/>
              <a:ext cx="383700" cy="178800"/>
            </a:xfrm>
            <a:prstGeom prst="ellipse">
              <a:avLst/>
            </a:prstGeom>
            <a:solidFill>
              <a:schemeClr val="lt1"/>
            </a:solidFill>
            <a:ln cap="flat" cmpd="sng" w="28575">
              <a:solidFill>
                <a:srgbClr val="3B7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B77D7"/>
                </a:buClr>
                <a:buSzPts val="2000"/>
                <a:buFont typeface="Times New Roman"/>
                <a:buNone/>
              </a:pPr>
              <a:r>
                <a:rPr b="1" i="0" lang="en-US" sz="2000" u="none" cap="none" strike="noStrike">
                  <a:solidFill>
                    <a:srgbClr val="3B77D7"/>
                  </a:solidFill>
                  <a:latin typeface="Times New Roman"/>
                  <a:ea typeface="Times New Roman"/>
                  <a:cs typeface="Times New Roman"/>
                  <a:sym typeface="Times New Roman"/>
                </a:rPr>
                <a:t>4</a:t>
              </a:r>
              <a:endParaRPr b="1" i="0" sz="2000" u="none" cap="none" strike="noStrike">
                <a:solidFill>
                  <a:srgbClr val="3B77D7"/>
                </a:solidFill>
                <a:latin typeface="Times New Roman"/>
                <a:ea typeface="Times New Roman"/>
                <a:cs typeface="Times New Roman"/>
                <a:sym typeface="Times New Roman"/>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0" name="Shape 520"/>
        <p:cNvGrpSpPr/>
        <p:nvPr/>
      </p:nvGrpSpPr>
      <p:grpSpPr>
        <a:xfrm>
          <a:off x="0" y="0"/>
          <a:ext cx="0" cy="0"/>
          <a:chOff x="0" y="0"/>
          <a:chExt cx="0" cy="0"/>
        </a:xfrm>
      </p:grpSpPr>
      <p:sp>
        <p:nvSpPr>
          <p:cNvPr id="521" name="Google Shape;521;p28"/>
          <p:cNvSpPr/>
          <p:nvPr/>
        </p:nvSpPr>
        <p:spPr>
          <a:xfrm>
            <a:off x="1986025" y="1584000"/>
            <a:ext cx="8040600" cy="4954200"/>
          </a:xfrm>
          <a:prstGeom prst="roundRect">
            <a:avLst>
              <a:gd fmla="val 16667" name="adj"/>
            </a:avLst>
          </a:prstGeom>
          <a:solidFill>
            <a:srgbClr val="E1EFD8"/>
          </a:solidFill>
          <a:ln cap="flat" cmpd="sng" w="28575">
            <a:solidFill>
              <a:srgbClr val="3B8E86"/>
            </a:solidFill>
            <a:prstDash val="dash"/>
            <a:round/>
            <a:headEnd len="sm" w="sm" type="none"/>
            <a:tailEnd len="sm" w="sm" type="none"/>
          </a:ln>
        </p:spPr>
        <p:txBody>
          <a:bodyPr anchorCtr="0" anchor="t" bIns="45700" lIns="91425" spcFirstLastPara="1" rIns="91425" wrap="square" tIns="45700">
            <a:noAutofit/>
          </a:bodyPr>
          <a:lstStyle/>
          <a:p>
            <a:pPr indent="0" lvl="0" marL="45720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Clr>
                <a:srgbClr val="000000"/>
              </a:buClr>
              <a:buSzPts val="1600"/>
              <a:buFont typeface="Arial"/>
              <a:buNone/>
            </a:pPr>
            <a:r>
              <a:t/>
            </a:r>
            <a:endParaRPr b="0" i="0" sz="1400" u="none" cap="none" strike="noStrike">
              <a:solidFill>
                <a:srgbClr val="000000"/>
              </a:solidFill>
              <a:latin typeface="Arial"/>
              <a:ea typeface="Arial"/>
              <a:cs typeface="Arial"/>
              <a:sym typeface="Arial"/>
            </a:endParaRPr>
          </a:p>
          <a:p>
            <a:pPr indent="-330200" lvl="0" marL="457200" rtl="0" algn="l">
              <a:spcBef>
                <a:spcPts val="0"/>
              </a:spcBef>
              <a:spcAft>
                <a:spcPts val="0"/>
              </a:spcAft>
              <a:buClr>
                <a:schemeClr val="dk1"/>
              </a:buClr>
              <a:buSzPts val="1600"/>
              <a:buFont typeface="Calibri"/>
              <a:buAutoNum type="arabicPeriod"/>
            </a:pPr>
            <a:r>
              <a:rPr lang="en-US" sz="1600">
                <a:solidFill>
                  <a:schemeClr val="dk1"/>
                </a:solidFill>
                <a:latin typeface="Times New Roman"/>
                <a:ea typeface="Times New Roman"/>
                <a:cs typeface="Times New Roman"/>
                <a:sym typeface="Times New Roman"/>
              </a:rPr>
              <a:t>Tuning the berTopic model and perform </a:t>
            </a:r>
            <a:r>
              <a:rPr lang="en-US" sz="1600">
                <a:solidFill>
                  <a:schemeClr val="dk1"/>
                </a:solidFill>
                <a:latin typeface="Times New Roman"/>
                <a:ea typeface="Times New Roman"/>
                <a:cs typeface="Times New Roman"/>
                <a:sym typeface="Times New Roman"/>
              </a:rPr>
              <a:t>sensitivity</a:t>
            </a:r>
            <a:r>
              <a:rPr lang="en-US" sz="1600">
                <a:solidFill>
                  <a:schemeClr val="dk1"/>
                </a:solidFill>
                <a:latin typeface="Times New Roman"/>
                <a:ea typeface="Times New Roman"/>
                <a:cs typeface="Times New Roman"/>
                <a:sym typeface="Times New Roman"/>
              </a:rPr>
              <a:t> analysis to extract optimize topics</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Calibri"/>
              <a:buAutoNum type="arabicPeriod"/>
            </a:pPr>
            <a:r>
              <a:rPr lang="en-US" sz="1600">
                <a:solidFill>
                  <a:schemeClr val="dk1"/>
                </a:solidFill>
                <a:latin typeface="Times New Roman"/>
                <a:ea typeface="Times New Roman"/>
                <a:cs typeface="Times New Roman"/>
                <a:sym typeface="Times New Roman"/>
              </a:rPr>
              <a:t>Apply LDA on progress notes</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Calibri"/>
              <a:buAutoNum type="arabicPeriod"/>
            </a:pPr>
            <a:r>
              <a:rPr lang="en-US" sz="1600">
                <a:solidFill>
                  <a:schemeClr val="dk1"/>
                </a:solidFill>
                <a:latin typeface="Times New Roman"/>
                <a:ea typeface="Times New Roman"/>
                <a:cs typeface="Times New Roman"/>
                <a:sym typeface="Times New Roman"/>
              </a:rPr>
              <a:t>Apply BioBert to capture latent concept-IDs from the progress notes, we will use a clinical named-entity recognition NLP tool called Spark NLP.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Perform statistical analysis on identify topics </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Therapeutic inertia, which may be influenced by geospatial features of patients' locations, will be added to the output of the LLMs Model based on the topics that have been gathered.</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Clr>
                <a:srgbClr val="000000"/>
              </a:buClr>
              <a:buSzPts val="1600"/>
              <a:buFont typeface="Arial"/>
              <a:buNone/>
            </a:pPr>
            <a:r>
              <a:t/>
            </a:r>
            <a:endParaRPr sz="1600">
              <a:solidFill>
                <a:schemeClr val="dk1"/>
              </a:solidFill>
              <a:latin typeface="Times New Roman"/>
              <a:ea typeface="Times New Roman"/>
              <a:cs typeface="Times New Roman"/>
              <a:sym typeface="Times New Roman"/>
            </a:endParaRPr>
          </a:p>
        </p:txBody>
      </p:sp>
      <p:sp>
        <p:nvSpPr>
          <p:cNvPr id="522" name="Google Shape;522;p28"/>
          <p:cNvSpPr txBox="1"/>
          <p:nvPr>
            <p:ph idx="12" type="sldNum"/>
          </p:nvPr>
        </p:nvSpPr>
        <p:spPr>
          <a:xfrm>
            <a:off x="11253041" y="6020728"/>
            <a:ext cx="510209" cy="40225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39</a:t>
            </a:r>
            <a:endParaRPr/>
          </a:p>
        </p:txBody>
      </p:sp>
      <p:sp>
        <p:nvSpPr>
          <p:cNvPr id="523" name="Google Shape;523;p28"/>
          <p:cNvSpPr txBox="1"/>
          <p:nvPr/>
        </p:nvSpPr>
        <p:spPr>
          <a:xfrm>
            <a:off x="842650" y="618714"/>
            <a:ext cx="3301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Times New Roman"/>
                <a:ea typeface="Times New Roman"/>
                <a:cs typeface="Times New Roman"/>
                <a:sym typeface="Times New Roman"/>
              </a:rPr>
              <a:t>Future 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7" name="Shape 527"/>
        <p:cNvGrpSpPr/>
        <p:nvPr/>
      </p:nvGrpSpPr>
      <p:grpSpPr>
        <a:xfrm>
          <a:off x="0" y="0"/>
          <a:ext cx="0" cy="0"/>
          <a:chOff x="0" y="0"/>
          <a:chExt cx="0" cy="0"/>
        </a:xfrm>
      </p:grpSpPr>
      <p:sp>
        <p:nvSpPr>
          <p:cNvPr id="528" name="Google Shape;528;g25a70380d1c_1_45"/>
          <p:cNvSpPr txBox="1"/>
          <p:nvPr/>
        </p:nvSpPr>
        <p:spPr>
          <a:xfrm>
            <a:off x="842646" y="1183800"/>
            <a:ext cx="87015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Extract Entities from sentence embeddings and resolve them to unique oncology.</a:t>
            </a:r>
            <a:endParaRPr b="0" i="0" sz="1400" u="none" cap="none" strike="noStrike">
              <a:solidFill>
                <a:srgbClr val="000000"/>
              </a:solidFill>
              <a:latin typeface="Arial"/>
              <a:ea typeface="Arial"/>
              <a:cs typeface="Arial"/>
              <a:sym typeface="Arial"/>
            </a:endParaRPr>
          </a:p>
        </p:txBody>
      </p:sp>
      <p:sp>
        <p:nvSpPr>
          <p:cNvPr id="529" name="Google Shape;529;g25a70380d1c_1_45"/>
          <p:cNvSpPr/>
          <p:nvPr/>
        </p:nvSpPr>
        <p:spPr>
          <a:xfrm>
            <a:off x="1986025" y="1584000"/>
            <a:ext cx="8040600" cy="4954200"/>
          </a:xfrm>
          <a:prstGeom prst="roundRect">
            <a:avLst>
              <a:gd fmla="val 16667" name="adj"/>
            </a:avLst>
          </a:prstGeom>
          <a:solidFill>
            <a:srgbClr val="E1EFD8"/>
          </a:solidFill>
          <a:ln cap="flat" cmpd="sng" w="28575">
            <a:solidFill>
              <a:srgbClr val="3B8E86"/>
            </a:solidFill>
            <a:prstDash val="dash"/>
            <a:round/>
            <a:headEnd len="sm" w="sm" type="none"/>
            <a:tailEnd len="sm" w="sm" type="none"/>
          </a:ln>
        </p:spPr>
        <p:txBody>
          <a:bodyPr anchorCtr="0" anchor="t" bIns="45700" lIns="91425" spcFirstLastPara="1" rIns="91425" wrap="square" tIns="45700">
            <a:noAutofit/>
          </a:bodyPr>
          <a:lstStyle/>
          <a:p>
            <a:pPr indent="-287337" lvl="0" marL="692150" marR="0" rtl="0" algn="l">
              <a:lnSpc>
                <a:spcPct val="15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Set distance function: Value is String</a:t>
            </a:r>
            <a:endParaRPr b="0" i="0" sz="1600" u="none" cap="none" strike="noStrike">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what distance function used for word mover’s distance (WMD). It can be Euclidean or Cosine</a:t>
            </a:r>
            <a:endParaRPr b="0" i="0" sz="1600" u="none" cap="none" strike="noStrike">
              <a:solidFill>
                <a:schemeClr val="dk1"/>
              </a:solidFill>
              <a:latin typeface="Times New Roman"/>
              <a:ea typeface="Times New Roman"/>
              <a:cs typeface="Times New Roman"/>
              <a:sym typeface="Times New Roman"/>
            </a:endParaRPr>
          </a:p>
          <a:p>
            <a:pPr indent="-287337" lvl="0" marL="692150" marR="0" rtl="0" algn="l">
              <a:lnSpc>
                <a:spcPct val="15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Set neighbours : Value id int</a:t>
            </a:r>
            <a:endParaRPr b="0" i="0" sz="1600" u="none" cap="none" strike="noStrike">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number of neighbours to take into account in the KNN algorithm query to calculate WMD </a:t>
            </a:r>
            <a:endParaRPr b="0" i="0" sz="1400" u="none" cap="none" strike="noStrike">
              <a:solidFill>
                <a:srgbClr val="000000"/>
              </a:solidFill>
              <a:latin typeface="Arial"/>
              <a:ea typeface="Arial"/>
              <a:cs typeface="Arial"/>
              <a:sym typeface="Arial"/>
            </a:endParaRPr>
          </a:p>
          <a:p>
            <a:pPr indent="-287337" lvl="0" marL="692150" marR="0" rtl="0" algn="l">
              <a:lnSpc>
                <a:spcPct val="15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Set Threshold: Value is float</a:t>
            </a:r>
            <a:endParaRPr b="0" i="0" sz="1600" u="none" cap="none" strike="noStrike">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it represent the max dis between the query and neighbours. neighbours with the distance greater that threshold will not be returned. </a:t>
            </a:r>
            <a:endParaRPr b="0" i="0" sz="1400" u="none" cap="none" strike="noStrike">
              <a:solidFill>
                <a:srgbClr val="000000"/>
              </a:solidFill>
              <a:latin typeface="Arial"/>
              <a:ea typeface="Arial"/>
              <a:cs typeface="Arial"/>
              <a:sym typeface="Arial"/>
            </a:endParaRPr>
          </a:p>
          <a:p>
            <a:pPr indent="-287337" lvl="0" marL="692150" marR="0" rtl="0" algn="l">
              <a:lnSpc>
                <a:spcPct val="15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Set Use Aux label: value is Boolean</a:t>
            </a:r>
            <a:endParaRPr b="0" i="0" sz="1600" u="none" cap="none" strike="noStrike">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name of aux column which maps resolved entities to extra labels</a:t>
            </a:r>
            <a:endParaRPr b="0" i="0" sz="1600" u="none" cap="none" strike="noStrike">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5. Set Case Sensitive. Value is Boolean</a:t>
            </a:r>
            <a:endParaRPr b="0" i="0" sz="1600" u="none" cap="none" strike="noStrike">
              <a:solidFill>
                <a:schemeClr val="dk1"/>
              </a:solidFill>
              <a:latin typeface="Times New Roman"/>
              <a:ea typeface="Times New Roman"/>
              <a:cs typeface="Times New Roman"/>
              <a:sym typeface="Times New Roman"/>
            </a:endParaRPr>
          </a:p>
        </p:txBody>
      </p:sp>
      <p:sp>
        <p:nvSpPr>
          <p:cNvPr id="530" name="Google Shape;530;g25a70380d1c_1_45"/>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39</a:t>
            </a:r>
            <a:endParaRPr/>
          </a:p>
        </p:txBody>
      </p:sp>
      <p:sp>
        <p:nvSpPr>
          <p:cNvPr id="531" name="Google Shape;531;g25a70380d1c_1_45"/>
          <p:cNvSpPr txBox="1"/>
          <p:nvPr/>
        </p:nvSpPr>
        <p:spPr>
          <a:xfrm>
            <a:off x="842650" y="618714"/>
            <a:ext cx="3301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Module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500"/>
                                        <p:tgtEl>
                                          <p:spTgt spid="5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5" name="Shape 535"/>
        <p:cNvGrpSpPr/>
        <p:nvPr/>
      </p:nvGrpSpPr>
      <p:grpSpPr>
        <a:xfrm>
          <a:off x="0" y="0"/>
          <a:ext cx="0" cy="0"/>
          <a:chOff x="0" y="0"/>
          <a:chExt cx="0" cy="0"/>
        </a:xfrm>
      </p:grpSpPr>
      <p:grpSp>
        <p:nvGrpSpPr>
          <p:cNvPr id="536" name="Google Shape;536;p20"/>
          <p:cNvGrpSpPr/>
          <p:nvPr/>
        </p:nvGrpSpPr>
        <p:grpSpPr>
          <a:xfrm>
            <a:off x="1961596" y="2125821"/>
            <a:ext cx="2552962" cy="2743200"/>
            <a:chOff x="1907649" y="3074815"/>
            <a:chExt cx="1817884" cy="1953349"/>
          </a:xfrm>
        </p:grpSpPr>
        <p:sp>
          <p:nvSpPr>
            <p:cNvPr id="537" name="Google Shape;537;p20"/>
            <p:cNvSpPr/>
            <p:nvPr/>
          </p:nvSpPr>
          <p:spPr>
            <a:xfrm>
              <a:off x="1907649" y="3074815"/>
              <a:ext cx="411480" cy="407504"/>
            </a:xfrm>
            <a:prstGeom prst="roundRect">
              <a:avLst>
                <a:gd fmla="val 16667" name="adj"/>
              </a:avLst>
            </a:prstGeom>
            <a:solidFill>
              <a:srgbClr val="3B8E86"/>
            </a:solidFill>
            <a:ln cap="flat" cmpd="sng" w="12700">
              <a:solidFill>
                <a:srgbClr val="3B8E8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8" name="Google Shape;538;p20"/>
            <p:cNvSpPr/>
            <p:nvPr/>
          </p:nvSpPr>
          <p:spPr>
            <a:xfrm>
              <a:off x="3314053" y="3074815"/>
              <a:ext cx="411480" cy="407504"/>
            </a:xfrm>
            <a:prstGeom prst="roundRect">
              <a:avLst>
                <a:gd fmla="val 16667" name="adj"/>
              </a:avLst>
            </a:prstGeom>
            <a:solidFill>
              <a:srgbClr val="3B77D7"/>
            </a:solidFill>
            <a:ln cap="flat" cmpd="sng" w="12700">
              <a:solidFill>
                <a:srgbClr val="3B7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9" name="Google Shape;539;p20"/>
            <p:cNvSpPr/>
            <p:nvPr/>
          </p:nvSpPr>
          <p:spPr>
            <a:xfrm>
              <a:off x="2692084" y="3499560"/>
              <a:ext cx="411480" cy="407504"/>
            </a:xfrm>
            <a:prstGeom prst="roundRect">
              <a:avLst>
                <a:gd fmla="val 16667" name="adj"/>
              </a:avLst>
            </a:prstGeom>
            <a:solidFill>
              <a:srgbClr val="F6B32A"/>
            </a:solidFill>
            <a:ln cap="flat" cmpd="sng" w="12700">
              <a:solidFill>
                <a:srgbClr val="F6B32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0" name="Google Shape;540;p20"/>
            <p:cNvSpPr/>
            <p:nvPr/>
          </p:nvSpPr>
          <p:spPr>
            <a:xfrm>
              <a:off x="3065409" y="3140765"/>
              <a:ext cx="411480" cy="407504"/>
            </a:xfrm>
            <a:prstGeom prst="roundRect">
              <a:avLst>
                <a:gd fmla="val 16667" name="adj"/>
              </a:avLst>
            </a:prstGeom>
            <a:solidFill>
              <a:srgbClr val="DF4638"/>
            </a:solidFill>
            <a:ln cap="flat" cmpd="sng" w="12700">
              <a:solidFill>
                <a:srgbClr val="DF46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1" name="Google Shape;541;p20"/>
            <p:cNvSpPr/>
            <p:nvPr/>
          </p:nvSpPr>
          <p:spPr>
            <a:xfrm>
              <a:off x="3167929" y="3322881"/>
              <a:ext cx="411480" cy="407504"/>
            </a:xfrm>
            <a:prstGeom prst="roundRect">
              <a:avLst>
                <a:gd fmla="val 16667" name="adj"/>
              </a:avLst>
            </a:prstGeom>
            <a:solidFill>
              <a:srgbClr val="F6B32A"/>
            </a:solidFill>
            <a:ln cap="flat" cmpd="sng" w="12700">
              <a:solidFill>
                <a:srgbClr val="F6B32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2" name="Google Shape;542;p20"/>
            <p:cNvSpPr/>
            <p:nvPr/>
          </p:nvSpPr>
          <p:spPr>
            <a:xfrm>
              <a:off x="2598268" y="3776352"/>
              <a:ext cx="411480" cy="407504"/>
            </a:xfrm>
            <a:prstGeom prst="roundRect">
              <a:avLst>
                <a:gd fmla="val 16667" name="adj"/>
              </a:avLst>
            </a:prstGeom>
            <a:solidFill>
              <a:srgbClr val="3B8E86"/>
            </a:solidFill>
            <a:ln cap="flat" cmpd="sng" w="12700">
              <a:solidFill>
                <a:srgbClr val="3B8E8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3" name="Google Shape;543;p20"/>
            <p:cNvSpPr/>
            <p:nvPr/>
          </p:nvSpPr>
          <p:spPr>
            <a:xfrm>
              <a:off x="3314053" y="3661949"/>
              <a:ext cx="411480" cy="407504"/>
            </a:xfrm>
            <a:prstGeom prst="roundRect">
              <a:avLst>
                <a:gd fmla="val 16667" name="adj"/>
              </a:avLst>
            </a:prstGeom>
            <a:solidFill>
              <a:srgbClr val="F6B32A"/>
            </a:solidFill>
            <a:ln cap="flat" cmpd="sng" w="12700">
              <a:solidFill>
                <a:srgbClr val="F6B32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4" name="Google Shape;544;p20"/>
            <p:cNvSpPr/>
            <p:nvPr/>
          </p:nvSpPr>
          <p:spPr>
            <a:xfrm>
              <a:off x="3065409" y="3937553"/>
              <a:ext cx="411480" cy="407504"/>
            </a:xfrm>
            <a:prstGeom prst="roundRect">
              <a:avLst>
                <a:gd fmla="val 16667" name="adj"/>
              </a:avLst>
            </a:prstGeom>
            <a:solidFill>
              <a:srgbClr val="F6B32A"/>
            </a:solidFill>
            <a:ln cap="flat" cmpd="sng" w="12700">
              <a:solidFill>
                <a:srgbClr val="F6B32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5" name="Google Shape;545;p20"/>
            <p:cNvSpPr/>
            <p:nvPr/>
          </p:nvSpPr>
          <p:spPr>
            <a:xfrm>
              <a:off x="3314053" y="4219365"/>
              <a:ext cx="411480" cy="407504"/>
            </a:xfrm>
            <a:prstGeom prst="roundRect">
              <a:avLst>
                <a:gd fmla="val 16667" name="adj"/>
              </a:avLst>
            </a:prstGeom>
            <a:solidFill>
              <a:srgbClr val="DF4638"/>
            </a:solidFill>
            <a:ln cap="flat" cmpd="sng" w="12700">
              <a:solidFill>
                <a:srgbClr val="DF46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6" name="Google Shape;546;p20"/>
            <p:cNvSpPr/>
            <p:nvPr/>
          </p:nvSpPr>
          <p:spPr>
            <a:xfrm>
              <a:off x="2113719" y="3339547"/>
              <a:ext cx="411480" cy="407504"/>
            </a:xfrm>
            <a:prstGeom prst="roundRect">
              <a:avLst>
                <a:gd fmla="val 16667" name="adj"/>
              </a:avLst>
            </a:prstGeom>
            <a:solidFill>
              <a:srgbClr val="3B77D7"/>
            </a:solidFill>
            <a:ln cap="flat" cmpd="sng" w="12700">
              <a:solidFill>
                <a:srgbClr val="3B7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7" name="Google Shape;547;p20"/>
            <p:cNvSpPr/>
            <p:nvPr/>
          </p:nvSpPr>
          <p:spPr>
            <a:xfrm>
              <a:off x="1907649" y="3641036"/>
              <a:ext cx="411480" cy="407504"/>
            </a:xfrm>
            <a:prstGeom prst="roundRect">
              <a:avLst>
                <a:gd fmla="val 16667" name="adj"/>
              </a:avLst>
            </a:prstGeom>
            <a:solidFill>
              <a:srgbClr val="DF4638"/>
            </a:solidFill>
            <a:ln cap="flat" cmpd="sng" w="12700">
              <a:solidFill>
                <a:srgbClr val="DF46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8" name="Google Shape;548;p20"/>
            <p:cNvSpPr/>
            <p:nvPr/>
          </p:nvSpPr>
          <p:spPr>
            <a:xfrm>
              <a:off x="3167929" y="4620660"/>
              <a:ext cx="411480" cy="407504"/>
            </a:xfrm>
            <a:prstGeom prst="roundRect">
              <a:avLst>
                <a:gd fmla="val 16667" name="adj"/>
              </a:avLst>
            </a:prstGeom>
            <a:solidFill>
              <a:srgbClr val="3B8E86"/>
            </a:solidFill>
            <a:ln cap="flat" cmpd="sng" w="12700">
              <a:solidFill>
                <a:srgbClr val="3B8E8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9" name="Google Shape;549;p20"/>
            <p:cNvSpPr/>
            <p:nvPr/>
          </p:nvSpPr>
          <p:spPr>
            <a:xfrm>
              <a:off x="2653929" y="4298674"/>
              <a:ext cx="411480" cy="407504"/>
            </a:xfrm>
            <a:prstGeom prst="roundRect">
              <a:avLst>
                <a:gd fmla="val 16667" name="adj"/>
              </a:avLst>
            </a:prstGeom>
            <a:solidFill>
              <a:srgbClr val="3B77D7"/>
            </a:solidFill>
            <a:ln cap="flat" cmpd="sng" w="12700">
              <a:solidFill>
                <a:srgbClr val="3B7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0" name="Google Shape;550;p20"/>
            <p:cNvSpPr/>
            <p:nvPr/>
          </p:nvSpPr>
          <p:spPr>
            <a:xfrm>
              <a:off x="2212449" y="4620660"/>
              <a:ext cx="411480" cy="407504"/>
            </a:xfrm>
            <a:prstGeom prst="roundRect">
              <a:avLst>
                <a:gd fmla="val 16667" name="adj"/>
              </a:avLst>
            </a:prstGeom>
            <a:solidFill>
              <a:srgbClr val="3B77D7"/>
            </a:solidFill>
            <a:ln cap="flat" cmpd="sng" w="12700">
              <a:solidFill>
                <a:srgbClr val="3B7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1" name="Google Shape;551;p20"/>
            <p:cNvSpPr/>
            <p:nvPr/>
          </p:nvSpPr>
          <p:spPr>
            <a:xfrm>
              <a:off x="2113553" y="4141305"/>
              <a:ext cx="411480" cy="407504"/>
            </a:xfrm>
            <a:prstGeom prst="roundRect">
              <a:avLst>
                <a:gd fmla="val 16667" name="adj"/>
              </a:avLst>
            </a:prstGeom>
            <a:solidFill>
              <a:srgbClr val="DF4638"/>
            </a:solidFill>
            <a:ln cap="flat" cmpd="sng" w="12700">
              <a:solidFill>
                <a:srgbClr val="DF46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2" name="Google Shape;552;p20"/>
            <p:cNvSpPr/>
            <p:nvPr/>
          </p:nvSpPr>
          <p:spPr>
            <a:xfrm>
              <a:off x="1913611" y="4315239"/>
              <a:ext cx="411480" cy="407504"/>
            </a:xfrm>
            <a:prstGeom prst="roundRect">
              <a:avLst>
                <a:gd fmla="val 16667" name="adj"/>
              </a:avLst>
            </a:prstGeom>
            <a:solidFill>
              <a:srgbClr val="3B8E86"/>
            </a:solidFill>
            <a:ln cap="flat" cmpd="sng" w="12700">
              <a:solidFill>
                <a:srgbClr val="3B8E8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553" name="Google Shape;553;p20"/>
          <p:cNvGrpSpPr/>
          <p:nvPr/>
        </p:nvGrpSpPr>
        <p:grpSpPr>
          <a:xfrm rot="-5400000">
            <a:off x="7451123" y="2225211"/>
            <a:ext cx="2710452" cy="2651760"/>
            <a:chOff x="7451124" y="3030277"/>
            <a:chExt cx="1924537" cy="1882864"/>
          </a:xfrm>
        </p:grpSpPr>
        <p:sp>
          <p:nvSpPr>
            <p:cNvPr id="554" name="Google Shape;554;p20"/>
            <p:cNvSpPr/>
            <p:nvPr/>
          </p:nvSpPr>
          <p:spPr>
            <a:xfrm>
              <a:off x="7464915" y="3039715"/>
              <a:ext cx="411480" cy="407504"/>
            </a:xfrm>
            <a:prstGeom prst="roundRect">
              <a:avLst>
                <a:gd fmla="val 16667" name="adj"/>
              </a:avLst>
            </a:prstGeom>
            <a:solidFill>
              <a:srgbClr val="3B77D7"/>
            </a:solidFill>
            <a:ln cap="flat" cmpd="sng" w="12700">
              <a:solidFill>
                <a:srgbClr val="3B7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5" name="Google Shape;555;p20"/>
            <p:cNvSpPr/>
            <p:nvPr/>
          </p:nvSpPr>
          <p:spPr>
            <a:xfrm>
              <a:off x="7965124" y="3030277"/>
              <a:ext cx="411480" cy="407504"/>
            </a:xfrm>
            <a:prstGeom prst="roundRect">
              <a:avLst>
                <a:gd fmla="val 16667" name="adj"/>
              </a:avLst>
            </a:prstGeom>
            <a:solidFill>
              <a:srgbClr val="3B77D7"/>
            </a:solidFill>
            <a:ln cap="flat" cmpd="sng" w="12700">
              <a:solidFill>
                <a:srgbClr val="3B7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6" name="Google Shape;556;p20"/>
            <p:cNvSpPr/>
            <p:nvPr/>
          </p:nvSpPr>
          <p:spPr>
            <a:xfrm>
              <a:off x="8463971" y="3039715"/>
              <a:ext cx="411480" cy="407504"/>
            </a:xfrm>
            <a:prstGeom prst="roundRect">
              <a:avLst>
                <a:gd fmla="val 16667" name="adj"/>
              </a:avLst>
            </a:prstGeom>
            <a:solidFill>
              <a:srgbClr val="3B77D7"/>
            </a:solidFill>
            <a:ln cap="flat" cmpd="sng" w="12700">
              <a:solidFill>
                <a:srgbClr val="3B7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7" name="Google Shape;557;p20"/>
            <p:cNvSpPr/>
            <p:nvPr/>
          </p:nvSpPr>
          <p:spPr>
            <a:xfrm>
              <a:off x="8960048" y="3030277"/>
              <a:ext cx="411480" cy="407504"/>
            </a:xfrm>
            <a:prstGeom prst="roundRect">
              <a:avLst>
                <a:gd fmla="val 16667" name="adj"/>
              </a:avLst>
            </a:prstGeom>
            <a:solidFill>
              <a:srgbClr val="3B77D7"/>
            </a:solidFill>
            <a:ln cap="flat" cmpd="sng" w="12700">
              <a:solidFill>
                <a:srgbClr val="3B7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8" name="Google Shape;558;p20"/>
            <p:cNvSpPr/>
            <p:nvPr/>
          </p:nvSpPr>
          <p:spPr>
            <a:xfrm>
              <a:off x="7451124" y="3522945"/>
              <a:ext cx="411480" cy="407504"/>
            </a:xfrm>
            <a:prstGeom prst="roundRect">
              <a:avLst>
                <a:gd fmla="val 16667" name="adj"/>
              </a:avLst>
            </a:prstGeom>
            <a:solidFill>
              <a:srgbClr val="DF4638"/>
            </a:solidFill>
            <a:ln cap="flat" cmpd="sng" w="12700">
              <a:solidFill>
                <a:srgbClr val="DF46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9" name="Google Shape;559;p20"/>
            <p:cNvSpPr/>
            <p:nvPr/>
          </p:nvSpPr>
          <p:spPr>
            <a:xfrm>
              <a:off x="7965124" y="3532263"/>
              <a:ext cx="411480" cy="407504"/>
            </a:xfrm>
            <a:prstGeom prst="roundRect">
              <a:avLst>
                <a:gd fmla="val 16667" name="adj"/>
              </a:avLst>
            </a:prstGeom>
            <a:solidFill>
              <a:srgbClr val="DF4638"/>
            </a:solidFill>
            <a:ln cap="flat" cmpd="sng" w="12700">
              <a:solidFill>
                <a:srgbClr val="DF46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0" name="Google Shape;560;p20"/>
            <p:cNvSpPr/>
            <p:nvPr/>
          </p:nvSpPr>
          <p:spPr>
            <a:xfrm>
              <a:off x="8462586" y="3532263"/>
              <a:ext cx="411480" cy="407504"/>
            </a:xfrm>
            <a:prstGeom prst="roundRect">
              <a:avLst>
                <a:gd fmla="val 16667" name="adj"/>
              </a:avLst>
            </a:prstGeom>
            <a:solidFill>
              <a:srgbClr val="DF4638"/>
            </a:solidFill>
            <a:ln cap="flat" cmpd="sng" w="12700">
              <a:solidFill>
                <a:srgbClr val="DF46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1" name="Google Shape;561;p20"/>
            <p:cNvSpPr/>
            <p:nvPr/>
          </p:nvSpPr>
          <p:spPr>
            <a:xfrm>
              <a:off x="8960048" y="3522945"/>
              <a:ext cx="411480" cy="407504"/>
            </a:xfrm>
            <a:prstGeom prst="roundRect">
              <a:avLst>
                <a:gd fmla="val 16667" name="adj"/>
              </a:avLst>
            </a:prstGeom>
            <a:solidFill>
              <a:srgbClr val="DF4638"/>
            </a:solidFill>
            <a:ln cap="flat" cmpd="sng" w="12700">
              <a:solidFill>
                <a:srgbClr val="DF46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2" name="Google Shape;562;p20"/>
            <p:cNvSpPr/>
            <p:nvPr/>
          </p:nvSpPr>
          <p:spPr>
            <a:xfrm>
              <a:off x="7451124" y="4006175"/>
              <a:ext cx="411480" cy="407504"/>
            </a:xfrm>
            <a:prstGeom prst="roundRect">
              <a:avLst>
                <a:gd fmla="val 16667" name="adj"/>
              </a:avLst>
            </a:prstGeom>
            <a:solidFill>
              <a:srgbClr val="3B8E86"/>
            </a:solidFill>
            <a:ln cap="flat" cmpd="sng" w="12700">
              <a:solidFill>
                <a:srgbClr val="3B8E8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3" name="Google Shape;563;p20"/>
            <p:cNvSpPr/>
            <p:nvPr/>
          </p:nvSpPr>
          <p:spPr>
            <a:xfrm>
              <a:off x="7451124" y="4505637"/>
              <a:ext cx="411480" cy="407504"/>
            </a:xfrm>
            <a:prstGeom prst="roundRect">
              <a:avLst>
                <a:gd fmla="val 16667" name="adj"/>
              </a:avLst>
            </a:prstGeom>
            <a:solidFill>
              <a:srgbClr val="F6B32A"/>
            </a:solidFill>
            <a:ln cap="flat" cmpd="sng" w="12700">
              <a:solidFill>
                <a:srgbClr val="F6B32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4" name="Google Shape;564;p20"/>
            <p:cNvSpPr/>
            <p:nvPr/>
          </p:nvSpPr>
          <p:spPr>
            <a:xfrm>
              <a:off x="7965124" y="4016599"/>
              <a:ext cx="411480" cy="407504"/>
            </a:xfrm>
            <a:prstGeom prst="roundRect">
              <a:avLst>
                <a:gd fmla="val 16667" name="adj"/>
              </a:avLst>
            </a:prstGeom>
            <a:solidFill>
              <a:srgbClr val="3B8E86"/>
            </a:solidFill>
            <a:ln cap="flat" cmpd="sng" w="12700">
              <a:solidFill>
                <a:srgbClr val="3B8E8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5" name="Google Shape;565;p20"/>
            <p:cNvSpPr/>
            <p:nvPr/>
          </p:nvSpPr>
          <p:spPr>
            <a:xfrm>
              <a:off x="8460729" y="4024811"/>
              <a:ext cx="411480" cy="407504"/>
            </a:xfrm>
            <a:prstGeom prst="roundRect">
              <a:avLst>
                <a:gd fmla="val 16667" name="adj"/>
              </a:avLst>
            </a:prstGeom>
            <a:solidFill>
              <a:srgbClr val="3B8E86"/>
            </a:solidFill>
            <a:ln cap="flat" cmpd="sng" w="12700">
              <a:solidFill>
                <a:srgbClr val="3B8E8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6" name="Google Shape;566;p20"/>
            <p:cNvSpPr/>
            <p:nvPr/>
          </p:nvSpPr>
          <p:spPr>
            <a:xfrm>
              <a:off x="8964181" y="4015613"/>
              <a:ext cx="411480" cy="407504"/>
            </a:xfrm>
            <a:prstGeom prst="roundRect">
              <a:avLst>
                <a:gd fmla="val 16667" name="adj"/>
              </a:avLst>
            </a:prstGeom>
            <a:solidFill>
              <a:srgbClr val="3B8E86"/>
            </a:solidFill>
            <a:ln cap="flat" cmpd="sng" w="12700">
              <a:solidFill>
                <a:srgbClr val="3B8E8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7" name="Google Shape;567;p20"/>
            <p:cNvSpPr/>
            <p:nvPr/>
          </p:nvSpPr>
          <p:spPr>
            <a:xfrm>
              <a:off x="8960048" y="4505637"/>
              <a:ext cx="411480" cy="407504"/>
            </a:xfrm>
            <a:prstGeom prst="roundRect">
              <a:avLst>
                <a:gd fmla="val 16667" name="adj"/>
              </a:avLst>
            </a:prstGeom>
            <a:solidFill>
              <a:srgbClr val="F6B32A"/>
            </a:solidFill>
            <a:ln cap="flat" cmpd="sng" w="12700">
              <a:solidFill>
                <a:srgbClr val="F6B32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8" name="Google Shape;568;p20"/>
            <p:cNvSpPr/>
            <p:nvPr/>
          </p:nvSpPr>
          <p:spPr>
            <a:xfrm>
              <a:off x="8460729" y="4494396"/>
              <a:ext cx="411480" cy="407504"/>
            </a:xfrm>
            <a:prstGeom prst="roundRect">
              <a:avLst>
                <a:gd fmla="val 16667" name="adj"/>
              </a:avLst>
            </a:prstGeom>
            <a:solidFill>
              <a:srgbClr val="F6B32A"/>
            </a:solidFill>
            <a:ln cap="flat" cmpd="sng" w="12700">
              <a:solidFill>
                <a:srgbClr val="F6B32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9" name="Google Shape;569;p20"/>
            <p:cNvSpPr/>
            <p:nvPr/>
          </p:nvSpPr>
          <p:spPr>
            <a:xfrm>
              <a:off x="7965124" y="4490957"/>
              <a:ext cx="411480" cy="407504"/>
            </a:xfrm>
            <a:prstGeom prst="roundRect">
              <a:avLst>
                <a:gd fmla="val 16667" name="adj"/>
              </a:avLst>
            </a:prstGeom>
            <a:solidFill>
              <a:srgbClr val="F6B32A"/>
            </a:solidFill>
            <a:ln cap="flat" cmpd="sng" w="12700">
              <a:solidFill>
                <a:srgbClr val="F6B32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570" name="Google Shape;570;p20"/>
          <p:cNvSpPr txBox="1"/>
          <p:nvPr/>
        </p:nvSpPr>
        <p:spPr>
          <a:xfrm>
            <a:off x="2842310" y="1321604"/>
            <a:ext cx="6431409"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Unstructured Vs Structured Data</a:t>
            </a:r>
            <a:endParaRPr b="0" i="0" sz="1400" u="none" cap="none" strike="noStrike">
              <a:solidFill>
                <a:srgbClr val="000000"/>
              </a:solidFill>
              <a:latin typeface="Arial"/>
              <a:ea typeface="Arial"/>
              <a:cs typeface="Arial"/>
              <a:sym typeface="Arial"/>
            </a:endParaRPr>
          </a:p>
        </p:txBody>
      </p:sp>
      <p:sp>
        <p:nvSpPr>
          <p:cNvPr id="571" name="Google Shape;571;p20"/>
          <p:cNvSpPr txBox="1"/>
          <p:nvPr/>
        </p:nvSpPr>
        <p:spPr>
          <a:xfrm>
            <a:off x="2245552" y="5006012"/>
            <a:ext cx="191982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Unstructured Data</a:t>
            </a:r>
            <a:endParaRPr b="0" i="0" sz="1400" u="none" cap="none" strike="noStrike">
              <a:solidFill>
                <a:srgbClr val="000000"/>
              </a:solidFill>
              <a:latin typeface="Arial"/>
              <a:ea typeface="Arial"/>
              <a:cs typeface="Arial"/>
              <a:sym typeface="Arial"/>
            </a:endParaRPr>
          </a:p>
        </p:txBody>
      </p:sp>
      <p:sp>
        <p:nvSpPr>
          <p:cNvPr id="572" name="Google Shape;572;p20"/>
          <p:cNvSpPr txBox="1"/>
          <p:nvPr/>
        </p:nvSpPr>
        <p:spPr>
          <a:xfrm>
            <a:off x="7979615" y="5006829"/>
            <a:ext cx="166911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Structured Data</a:t>
            </a:r>
            <a:endParaRPr b="0" i="0" sz="1400" u="none" cap="none" strike="noStrike">
              <a:solidFill>
                <a:srgbClr val="000000"/>
              </a:solidFill>
              <a:latin typeface="Arial"/>
              <a:ea typeface="Arial"/>
              <a:cs typeface="Arial"/>
              <a:sym typeface="Arial"/>
            </a:endParaRPr>
          </a:p>
        </p:txBody>
      </p:sp>
      <p:sp>
        <p:nvSpPr>
          <p:cNvPr id="573" name="Google Shape;573;p20"/>
          <p:cNvSpPr/>
          <p:nvPr/>
        </p:nvSpPr>
        <p:spPr>
          <a:xfrm>
            <a:off x="5517364" y="3103988"/>
            <a:ext cx="964096" cy="600302"/>
          </a:xfrm>
          <a:prstGeom prst="rightArrow">
            <a:avLst>
              <a:gd fmla="val 50000" name="adj1"/>
              <a:gd fmla="val 50000" name="adj2"/>
            </a:avLst>
          </a:prstGeom>
          <a:gradFill>
            <a:gsLst>
              <a:gs pos="0">
                <a:srgbClr val="1E554F"/>
              </a:gs>
              <a:gs pos="50000">
                <a:srgbClr val="2B7B74"/>
              </a:gs>
              <a:gs pos="100000">
                <a:srgbClr val="C1E5E2"/>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4" name="Google Shape;574;p20"/>
          <p:cNvSpPr txBox="1"/>
          <p:nvPr>
            <p:ph idx="12" type="sldNum"/>
          </p:nvPr>
        </p:nvSpPr>
        <p:spPr>
          <a:xfrm>
            <a:off x="11253041" y="6020728"/>
            <a:ext cx="510209" cy="40225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26</a:t>
            </a:r>
            <a:endParaRPr/>
          </a:p>
        </p:txBody>
      </p:sp>
      <p:sp>
        <p:nvSpPr>
          <p:cNvPr id="575" name="Google Shape;575;p20"/>
          <p:cNvSpPr txBox="1"/>
          <p:nvPr/>
        </p:nvSpPr>
        <p:spPr>
          <a:xfrm>
            <a:off x="842650" y="618725"/>
            <a:ext cx="4351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Data preprocessing</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500"/>
                                        <p:tgtEl>
                                          <p:spTgt spid="5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9" name="Shape 579"/>
        <p:cNvGrpSpPr/>
        <p:nvPr/>
      </p:nvGrpSpPr>
      <p:grpSpPr>
        <a:xfrm>
          <a:off x="0" y="0"/>
          <a:ext cx="0" cy="0"/>
          <a:chOff x="0" y="0"/>
          <a:chExt cx="0" cy="0"/>
        </a:xfrm>
      </p:grpSpPr>
      <p:sp>
        <p:nvSpPr>
          <p:cNvPr id="580" name="Google Shape;580;p25"/>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32</a:t>
            </a:r>
            <a:endParaRPr/>
          </a:p>
        </p:txBody>
      </p:sp>
      <p:sp>
        <p:nvSpPr>
          <p:cNvPr id="581" name="Google Shape;581;p25"/>
          <p:cNvSpPr txBox="1"/>
          <p:nvPr/>
        </p:nvSpPr>
        <p:spPr>
          <a:xfrm>
            <a:off x="842650" y="618714"/>
            <a:ext cx="2511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Times New Roman"/>
                <a:ea typeface="Times New Roman"/>
                <a:cs typeface="Times New Roman"/>
                <a:sym typeface="Times New Roman"/>
              </a:rPr>
              <a:t>BerTopic</a:t>
            </a:r>
            <a:endParaRPr b="0" i="0" sz="1400" u="none" cap="none" strike="noStrike">
              <a:solidFill>
                <a:srgbClr val="000000"/>
              </a:solidFill>
              <a:latin typeface="Arial"/>
              <a:ea typeface="Arial"/>
              <a:cs typeface="Arial"/>
              <a:sym typeface="Arial"/>
            </a:endParaRPr>
          </a:p>
        </p:txBody>
      </p:sp>
      <p:grpSp>
        <p:nvGrpSpPr>
          <p:cNvPr id="582" name="Google Shape;582;p25"/>
          <p:cNvGrpSpPr/>
          <p:nvPr/>
        </p:nvGrpSpPr>
        <p:grpSpPr>
          <a:xfrm>
            <a:off x="1161688" y="1962157"/>
            <a:ext cx="10290104" cy="3852008"/>
            <a:chOff x="1133058" y="2030562"/>
            <a:chExt cx="10290104" cy="3852008"/>
          </a:xfrm>
        </p:grpSpPr>
        <p:sp>
          <p:nvSpPr>
            <p:cNvPr id="583" name="Google Shape;583;p25"/>
            <p:cNvSpPr/>
            <p:nvPr/>
          </p:nvSpPr>
          <p:spPr>
            <a:xfrm>
              <a:off x="1315262" y="2095970"/>
              <a:ext cx="10107900" cy="3786600"/>
            </a:xfrm>
            <a:prstGeom prst="roundRect">
              <a:avLst>
                <a:gd fmla="val 16667" name="adj"/>
              </a:avLst>
            </a:prstGeom>
            <a:solidFill>
              <a:srgbClr val="C4E0B2"/>
            </a:solidFill>
            <a:ln cap="flat" cmpd="sng" w="28575">
              <a:solidFill>
                <a:srgbClr val="3B8E86"/>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584" name="Google Shape;584;p25"/>
            <p:cNvSpPr/>
            <p:nvPr/>
          </p:nvSpPr>
          <p:spPr>
            <a:xfrm>
              <a:off x="1133058" y="2030562"/>
              <a:ext cx="548700" cy="548700"/>
            </a:xfrm>
            <a:prstGeom prst="ellipse">
              <a:avLst/>
            </a:prstGeom>
            <a:solidFill>
              <a:schemeClr val="lt1"/>
            </a:solidFill>
            <a:ln cap="flat" cmpd="sng" w="28575">
              <a:solidFill>
                <a:srgbClr val="3B8E8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B8E86"/>
                  </a:solidFill>
                  <a:latin typeface="Times New Roman"/>
                  <a:ea typeface="Times New Roman"/>
                  <a:cs typeface="Times New Roman"/>
                  <a:sym typeface="Times New Roman"/>
                </a:rPr>
                <a:t>5</a:t>
              </a:r>
              <a:endParaRPr b="0" i="0" sz="1400" u="none" cap="none" strike="noStrike">
                <a:solidFill>
                  <a:srgbClr val="000000"/>
                </a:solidFill>
                <a:latin typeface="Arial"/>
                <a:ea typeface="Arial"/>
                <a:cs typeface="Arial"/>
                <a:sym typeface="Arial"/>
              </a:endParaRPr>
            </a:p>
          </p:txBody>
        </p:sp>
      </p:grpSp>
      <p:pic>
        <p:nvPicPr>
          <p:cNvPr id="585" name="Google Shape;585;p25"/>
          <p:cNvPicPr preferRelativeResize="0"/>
          <p:nvPr/>
        </p:nvPicPr>
        <p:blipFill>
          <a:blip r:embed="rId3">
            <a:alphaModFix/>
          </a:blip>
          <a:stretch>
            <a:fillRect/>
          </a:stretch>
        </p:blipFill>
        <p:spPr>
          <a:xfrm>
            <a:off x="2068550" y="2623898"/>
            <a:ext cx="8997375" cy="2528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5910c93534_0_0"/>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2000"/>
              <a:buFont typeface="Arial"/>
              <a:buNone/>
            </a:pPr>
            <a:r>
              <a:rPr lang="en-US"/>
              <a:t>28</a:t>
            </a:r>
            <a:endParaRPr/>
          </a:p>
        </p:txBody>
      </p:sp>
      <p:sp>
        <p:nvSpPr>
          <p:cNvPr id="141" name="Google Shape;141;g25910c93534_0_0"/>
          <p:cNvSpPr txBox="1"/>
          <p:nvPr/>
        </p:nvSpPr>
        <p:spPr>
          <a:xfrm>
            <a:off x="842650" y="618725"/>
            <a:ext cx="6157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Times New Roman"/>
                <a:ea typeface="Times New Roman"/>
                <a:cs typeface="Times New Roman"/>
                <a:sym typeface="Times New Roman"/>
              </a:rPr>
              <a:t>Introduction</a:t>
            </a:r>
            <a:endParaRPr b="0" i="0" sz="1400" u="none" cap="none" strike="noStrike">
              <a:solidFill>
                <a:srgbClr val="000000"/>
              </a:solidFill>
              <a:latin typeface="Arial"/>
              <a:ea typeface="Arial"/>
              <a:cs typeface="Arial"/>
              <a:sym typeface="Arial"/>
            </a:endParaRPr>
          </a:p>
        </p:txBody>
      </p:sp>
      <p:sp>
        <p:nvSpPr>
          <p:cNvPr id="142" name="Google Shape;142;g25910c93534_0_0"/>
          <p:cNvSpPr txBox="1"/>
          <p:nvPr/>
        </p:nvSpPr>
        <p:spPr>
          <a:xfrm>
            <a:off x="684550" y="1390775"/>
            <a:ext cx="10371000" cy="3586500"/>
          </a:xfrm>
          <a:prstGeom prst="rect">
            <a:avLst/>
          </a:prstGeom>
          <a:noFill/>
          <a:ln>
            <a:noFill/>
          </a:ln>
        </p:spPr>
        <p:txBody>
          <a:bodyPr anchorCtr="0" anchor="t" bIns="91425" lIns="91425" spcFirstLastPara="1" rIns="91425" wrap="square" tIns="91425">
            <a:spAutoFit/>
          </a:bodyPr>
          <a:lstStyle/>
          <a:p>
            <a:pPr indent="0" lvl="0" marL="457200" marR="0" rtl="0" algn="just">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How can use NLP  to identify topics from unstructured data?</a:t>
            </a:r>
            <a:endParaRPr sz="20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b="0" i="0" sz="1400" u="none" cap="none" strike="noStrike">
              <a:solidFill>
                <a:srgbClr val="000000"/>
              </a:solidFill>
              <a:highlight>
                <a:srgbClr val="93C47D"/>
              </a:highlight>
              <a:latin typeface="Calibri"/>
              <a:ea typeface="Calibri"/>
              <a:cs typeface="Calibri"/>
              <a:sym typeface="Calibri"/>
            </a:endParaRPr>
          </a:p>
        </p:txBody>
      </p:sp>
      <p:sp>
        <p:nvSpPr>
          <p:cNvPr id="143" name="Google Shape;143;g25910c93534_0_0"/>
          <p:cNvSpPr txBox="1"/>
          <p:nvPr/>
        </p:nvSpPr>
        <p:spPr>
          <a:xfrm>
            <a:off x="2218375" y="2060825"/>
            <a:ext cx="1750200" cy="2246400"/>
          </a:xfrm>
          <a:prstGeom prst="rect">
            <a:avLst/>
          </a:prstGeom>
          <a:noFill/>
          <a:ln cap="flat" cmpd="sng" w="9525">
            <a:solidFill>
              <a:srgbClr val="0C0C0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Human Language is: </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Nuanced</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Fuzzy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Contextual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Medium Specific</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Domain Specific</a:t>
            </a:r>
            <a:endParaRPr>
              <a:latin typeface="Calibri"/>
              <a:ea typeface="Calibri"/>
              <a:cs typeface="Calibri"/>
              <a:sym typeface="Calibri"/>
            </a:endParaRPr>
          </a:p>
        </p:txBody>
      </p:sp>
      <p:sp>
        <p:nvSpPr>
          <p:cNvPr id="144" name="Google Shape;144;g25910c93534_0_0"/>
          <p:cNvSpPr txBox="1"/>
          <p:nvPr/>
        </p:nvSpPr>
        <p:spPr>
          <a:xfrm>
            <a:off x="1665125" y="4446650"/>
            <a:ext cx="2726400" cy="229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healthcare specific needs:</a:t>
            </a:r>
            <a:endParaRPr b="1">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Core Annotators : Part of speech, spell checking</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 Vocabulary: Ontologies, relationships, word embeddings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US">
                <a:latin typeface="Calibri"/>
                <a:ea typeface="Calibri"/>
                <a:cs typeface="Calibri"/>
                <a:sym typeface="Calibri"/>
              </a:rPr>
              <a:t>ML &amp; DL Models: Named entity recognition, entity resolution</a:t>
            </a:r>
            <a:endParaRPr>
              <a:latin typeface="Calibri"/>
              <a:ea typeface="Calibri"/>
              <a:cs typeface="Calibri"/>
              <a:sym typeface="Calibri"/>
            </a:endParaRPr>
          </a:p>
        </p:txBody>
      </p:sp>
      <p:pic>
        <p:nvPicPr>
          <p:cNvPr id="145" name="Google Shape;145;g25910c93534_0_0"/>
          <p:cNvPicPr preferRelativeResize="0"/>
          <p:nvPr/>
        </p:nvPicPr>
        <p:blipFill>
          <a:blip r:embed="rId3">
            <a:alphaModFix/>
          </a:blip>
          <a:stretch>
            <a:fillRect/>
          </a:stretch>
        </p:blipFill>
        <p:spPr>
          <a:xfrm>
            <a:off x="6234300" y="2162750"/>
            <a:ext cx="3920150" cy="4383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25bef0c30b0_0_0"/>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32</a:t>
            </a:r>
            <a:endParaRPr/>
          </a:p>
        </p:txBody>
      </p:sp>
      <p:sp>
        <p:nvSpPr>
          <p:cNvPr id="591" name="Google Shape;591;g25bef0c30b0_0_0"/>
          <p:cNvSpPr txBox="1"/>
          <p:nvPr/>
        </p:nvSpPr>
        <p:spPr>
          <a:xfrm>
            <a:off x="842650" y="618725"/>
            <a:ext cx="6492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Times New Roman"/>
                <a:ea typeface="Times New Roman"/>
                <a:cs typeface="Times New Roman"/>
                <a:sym typeface="Times New Roman"/>
              </a:rPr>
              <a:t>UMASS coherence in LDA</a:t>
            </a:r>
            <a:endParaRPr b="0" i="0" sz="1400" u="none" cap="none" strike="noStrike">
              <a:solidFill>
                <a:srgbClr val="000000"/>
              </a:solidFill>
              <a:latin typeface="Arial"/>
              <a:ea typeface="Arial"/>
              <a:cs typeface="Arial"/>
              <a:sym typeface="Arial"/>
            </a:endParaRPr>
          </a:p>
        </p:txBody>
      </p:sp>
      <p:grpSp>
        <p:nvGrpSpPr>
          <p:cNvPr id="592" name="Google Shape;592;g25bef0c30b0_0_0"/>
          <p:cNvGrpSpPr/>
          <p:nvPr/>
        </p:nvGrpSpPr>
        <p:grpSpPr>
          <a:xfrm>
            <a:off x="1161688" y="1962157"/>
            <a:ext cx="10290104" cy="3852008"/>
            <a:chOff x="1133058" y="2030562"/>
            <a:chExt cx="10290104" cy="3852008"/>
          </a:xfrm>
        </p:grpSpPr>
        <p:sp>
          <p:nvSpPr>
            <p:cNvPr id="593" name="Google Shape;593;g25bef0c30b0_0_0"/>
            <p:cNvSpPr/>
            <p:nvPr/>
          </p:nvSpPr>
          <p:spPr>
            <a:xfrm>
              <a:off x="1315262" y="2095970"/>
              <a:ext cx="10107900" cy="3786600"/>
            </a:xfrm>
            <a:prstGeom prst="roundRect">
              <a:avLst>
                <a:gd fmla="val 16667" name="adj"/>
              </a:avLst>
            </a:prstGeom>
            <a:solidFill>
              <a:srgbClr val="C4E0B2"/>
            </a:solidFill>
            <a:ln cap="flat" cmpd="sng" w="28575">
              <a:solidFill>
                <a:srgbClr val="3B8E86"/>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594" name="Google Shape;594;g25bef0c30b0_0_0"/>
            <p:cNvSpPr/>
            <p:nvPr/>
          </p:nvSpPr>
          <p:spPr>
            <a:xfrm>
              <a:off x="1133058" y="2030562"/>
              <a:ext cx="548700" cy="548700"/>
            </a:xfrm>
            <a:prstGeom prst="ellipse">
              <a:avLst/>
            </a:prstGeom>
            <a:solidFill>
              <a:schemeClr val="lt1"/>
            </a:solidFill>
            <a:ln cap="flat" cmpd="sng" w="28575">
              <a:solidFill>
                <a:srgbClr val="3B8E8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grpSp>
      <p:pic>
        <p:nvPicPr>
          <p:cNvPr id="595" name="Google Shape;595;g25bef0c30b0_0_0"/>
          <p:cNvPicPr preferRelativeResize="0"/>
          <p:nvPr/>
        </p:nvPicPr>
        <p:blipFill>
          <a:blip r:embed="rId3">
            <a:alphaModFix/>
          </a:blip>
          <a:stretch>
            <a:fillRect/>
          </a:stretch>
        </p:blipFill>
        <p:spPr>
          <a:xfrm>
            <a:off x="6591651" y="2485402"/>
            <a:ext cx="3940275" cy="3012725"/>
          </a:xfrm>
          <a:prstGeom prst="rect">
            <a:avLst/>
          </a:prstGeom>
          <a:noFill/>
          <a:ln>
            <a:noFill/>
          </a:ln>
        </p:spPr>
      </p:pic>
      <p:sp>
        <p:nvSpPr>
          <p:cNvPr id="596" name="Google Shape;596;g25bef0c30b0_0_0"/>
          <p:cNvSpPr txBox="1"/>
          <p:nvPr/>
        </p:nvSpPr>
        <p:spPr>
          <a:xfrm>
            <a:off x="1959425" y="2608500"/>
            <a:ext cx="3723000" cy="2890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US" sz="1200"/>
              <a:t>Evaluate</a:t>
            </a:r>
            <a:r>
              <a:rPr lang="en-US" sz="1200"/>
              <a:t> the quality of a topic model</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US" sz="1200"/>
              <a:t>words appear together in a topic should be semantically related</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US" sz="1200"/>
              <a:t>how often two words  would be expected to occur together by chance</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US" sz="1200"/>
              <a:t>This measure of the semantic coherence of a topic model</a:t>
            </a:r>
            <a:endParaRPr sz="1200"/>
          </a:p>
          <a:p>
            <a:pPr indent="0" lvl="0" marL="0" rtl="0" algn="l">
              <a:spcBef>
                <a:spcPts val="0"/>
              </a:spcBef>
              <a:spcAft>
                <a:spcPts val="0"/>
              </a:spcAft>
              <a:buNone/>
            </a:pPr>
            <a:r>
              <a:t/>
            </a:r>
            <a:endParaRPr sz="1200">
              <a:solidFill>
                <a:srgbClr val="E3E3E3"/>
              </a:solidFill>
              <a:highlight>
                <a:srgbClr val="131314"/>
              </a:highlight>
            </a:endParaRPr>
          </a:p>
          <a:p>
            <a:pPr indent="0" lvl="0" marL="0" rtl="0" algn="l">
              <a:spcBef>
                <a:spcPts val="0"/>
              </a:spcBef>
              <a:spcAft>
                <a:spcPts val="0"/>
              </a:spcAft>
              <a:buNone/>
            </a:pPr>
            <a:r>
              <a:t/>
            </a:r>
            <a:endParaRPr sz="1200">
              <a:solidFill>
                <a:srgbClr val="E3E3E3"/>
              </a:solidFill>
              <a:highlight>
                <a:srgbClr val="131314"/>
              </a:highlight>
            </a:endParaRPr>
          </a:p>
          <a:p>
            <a:pPr indent="0" lvl="0" marL="0" rtl="0" algn="l">
              <a:spcBef>
                <a:spcPts val="0"/>
              </a:spcBef>
              <a:spcAft>
                <a:spcPts val="0"/>
              </a:spcAft>
              <a:buNone/>
            </a:pPr>
            <a:r>
              <a:t/>
            </a:r>
            <a:endParaRPr sz="1200">
              <a:solidFill>
                <a:srgbClr val="E3E3E3"/>
              </a:solidFill>
              <a:highlight>
                <a:srgbClr val="131314"/>
              </a:highlight>
            </a:endParaRPr>
          </a:p>
          <a:p>
            <a:pPr indent="0" lvl="0" marL="0" rtl="0" algn="l">
              <a:spcBef>
                <a:spcPts val="0"/>
              </a:spcBef>
              <a:spcAft>
                <a:spcPts val="0"/>
              </a:spcAft>
              <a:buNone/>
            </a:pPr>
            <a:r>
              <a:t/>
            </a:r>
            <a:endParaRPr sz="1200">
              <a:solidFill>
                <a:srgbClr val="E3E3E3"/>
              </a:solidFill>
              <a:highlight>
                <a:srgbClr val="131314"/>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g27f0a0763ec_0_0"/>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33</a:t>
            </a:r>
            <a:endParaRPr/>
          </a:p>
        </p:txBody>
      </p:sp>
      <p:sp>
        <p:nvSpPr>
          <p:cNvPr id="602" name="Google Shape;602;g27f0a0763ec_0_0"/>
          <p:cNvSpPr txBox="1"/>
          <p:nvPr/>
        </p:nvSpPr>
        <p:spPr>
          <a:xfrm>
            <a:off x="842650" y="618714"/>
            <a:ext cx="2511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Times New Roman"/>
                <a:ea typeface="Times New Roman"/>
                <a:cs typeface="Times New Roman"/>
                <a:sym typeface="Times New Roman"/>
              </a:rPr>
              <a:t>LDA</a:t>
            </a:r>
            <a:endParaRPr b="0" i="0" sz="1400" u="none" cap="none" strike="noStrike">
              <a:solidFill>
                <a:srgbClr val="000000"/>
              </a:solidFill>
              <a:latin typeface="Arial"/>
              <a:ea typeface="Arial"/>
              <a:cs typeface="Arial"/>
              <a:sym typeface="Arial"/>
            </a:endParaRPr>
          </a:p>
        </p:txBody>
      </p:sp>
      <p:grpSp>
        <p:nvGrpSpPr>
          <p:cNvPr id="603" name="Google Shape;603;g27f0a0763ec_0_0"/>
          <p:cNvGrpSpPr/>
          <p:nvPr/>
        </p:nvGrpSpPr>
        <p:grpSpPr>
          <a:xfrm>
            <a:off x="650325" y="1412950"/>
            <a:ext cx="10396262" cy="5168976"/>
            <a:chOff x="969550" y="2920429"/>
            <a:chExt cx="10336312" cy="4031962"/>
          </a:xfrm>
        </p:grpSpPr>
        <p:sp>
          <p:nvSpPr>
            <p:cNvPr id="604" name="Google Shape;604;g27f0a0763ec_0_0"/>
            <p:cNvSpPr/>
            <p:nvPr/>
          </p:nvSpPr>
          <p:spPr>
            <a:xfrm>
              <a:off x="1315262" y="3082691"/>
              <a:ext cx="9990600" cy="3869700"/>
            </a:xfrm>
            <a:prstGeom prst="roundRect">
              <a:avLst>
                <a:gd fmla="val 16667" name="adj"/>
              </a:avLst>
            </a:prstGeom>
            <a:solidFill>
              <a:srgbClr val="F7CAAC"/>
            </a:solidFill>
            <a:ln cap="flat" cmpd="sng" w="28575">
              <a:solidFill>
                <a:srgbClr val="DF4638"/>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605" name="Google Shape;605;g27f0a0763ec_0_0"/>
            <p:cNvSpPr/>
            <p:nvPr/>
          </p:nvSpPr>
          <p:spPr>
            <a:xfrm>
              <a:off x="969550" y="2920429"/>
              <a:ext cx="712200" cy="646500"/>
            </a:xfrm>
            <a:prstGeom prst="ellipse">
              <a:avLst/>
            </a:prstGeom>
            <a:solidFill>
              <a:schemeClr val="lt1"/>
            </a:solidFill>
            <a:ln cap="flat" cmpd="sng" w="28575">
              <a:solidFill>
                <a:srgbClr val="DF46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DF4638"/>
                </a:buClr>
                <a:buSzPts val="2000"/>
                <a:buFont typeface="Times New Roman"/>
                <a:buNone/>
              </a:pPr>
              <a:r>
                <a:t/>
              </a:r>
              <a:endParaRPr b="1" i="0" sz="2000" u="none" cap="none" strike="noStrike">
                <a:solidFill>
                  <a:srgbClr val="DF4638"/>
                </a:solidFill>
                <a:latin typeface="Times New Roman"/>
                <a:ea typeface="Times New Roman"/>
                <a:cs typeface="Times New Roman"/>
                <a:sym typeface="Times New Roman"/>
              </a:endParaRPr>
            </a:p>
          </p:txBody>
        </p:sp>
      </p:grpSp>
      <p:pic>
        <p:nvPicPr>
          <p:cNvPr id="606" name="Google Shape;606;g27f0a0763ec_0_0"/>
          <p:cNvPicPr preferRelativeResize="0"/>
          <p:nvPr/>
        </p:nvPicPr>
        <p:blipFill>
          <a:blip r:embed="rId3">
            <a:alphaModFix/>
          </a:blip>
          <a:stretch>
            <a:fillRect/>
          </a:stretch>
        </p:blipFill>
        <p:spPr>
          <a:xfrm>
            <a:off x="1716937" y="1742437"/>
            <a:ext cx="8263026" cy="47480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26"/>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34</a:t>
            </a:r>
            <a:endParaRPr/>
          </a:p>
        </p:txBody>
      </p:sp>
      <p:sp>
        <p:nvSpPr>
          <p:cNvPr id="612" name="Google Shape;612;p26"/>
          <p:cNvSpPr txBox="1"/>
          <p:nvPr/>
        </p:nvSpPr>
        <p:spPr>
          <a:xfrm>
            <a:off x="842650" y="618714"/>
            <a:ext cx="2511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Times New Roman"/>
                <a:ea typeface="Times New Roman"/>
                <a:cs typeface="Times New Roman"/>
                <a:sym typeface="Times New Roman"/>
              </a:rPr>
              <a:t>berTopic</a:t>
            </a:r>
            <a:endParaRPr b="0" i="0" sz="1400" u="none" cap="none" strike="noStrike">
              <a:solidFill>
                <a:srgbClr val="000000"/>
              </a:solidFill>
              <a:latin typeface="Arial"/>
              <a:ea typeface="Arial"/>
              <a:cs typeface="Arial"/>
              <a:sym typeface="Arial"/>
            </a:endParaRPr>
          </a:p>
        </p:txBody>
      </p:sp>
      <p:grpSp>
        <p:nvGrpSpPr>
          <p:cNvPr id="613" name="Google Shape;613;p26"/>
          <p:cNvGrpSpPr/>
          <p:nvPr/>
        </p:nvGrpSpPr>
        <p:grpSpPr>
          <a:xfrm>
            <a:off x="650325" y="1412950"/>
            <a:ext cx="10396262" cy="5168976"/>
            <a:chOff x="969550" y="2920429"/>
            <a:chExt cx="10336312" cy="4031962"/>
          </a:xfrm>
        </p:grpSpPr>
        <p:sp>
          <p:nvSpPr>
            <p:cNvPr id="614" name="Google Shape;614;p26"/>
            <p:cNvSpPr/>
            <p:nvPr/>
          </p:nvSpPr>
          <p:spPr>
            <a:xfrm>
              <a:off x="1315262" y="3082691"/>
              <a:ext cx="9990600" cy="3869700"/>
            </a:xfrm>
            <a:prstGeom prst="roundRect">
              <a:avLst>
                <a:gd fmla="val 16667" name="adj"/>
              </a:avLst>
            </a:prstGeom>
            <a:solidFill>
              <a:srgbClr val="F7CAAC"/>
            </a:solidFill>
            <a:ln cap="flat" cmpd="sng" w="28575">
              <a:solidFill>
                <a:srgbClr val="DF4638"/>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615" name="Google Shape;615;p26"/>
            <p:cNvSpPr/>
            <p:nvPr/>
          </p:nvSpPr>
          <p:spPr>
            <a:xfrm>
              <a:off x="969550" y="2920429"/>
              <a:ext cx="712200" cy="646500"/>
            </a:xfrm>
            <a:prstGeom prst="ellipse">
              <a:avLst/>
            </a:prstGeom>
            <a:solidFill>
              <a:schemeClr val="lt1"/>
            </a:solidFill>
            <a:ln cap="flat" cmpd="sng" w="28575">
              <a:solidFill>
                <a:srgbClr val="DF46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DF4638"/>
                </a:buClr>
                <a:buSzPts val="2000"/>
                <a:buFont typeface="Times New Roman"/>
                <a:buNone/>
              </a:pPr>
              <a:r>
                <a:rPr b="1" lang="en-US" sz="2000">
                  <a:solidFill>
                    <a:srgbClr val="DF4638"/>
                  </a:solidFill>
                  <a:latin typeface="Times New Roman"/>
                  <a:ea typeface="Times New Roman"/>
                  <a:cs typeface="Times New Roman"/>
                  <a:sym typeface="Times New Roman"/>
                </a:rPr>
                <a:t>10</a:t>
              </a:r>
              <a:endParaRPr b="1" i="0" sz="2000" u="none" cap="none" strike="noStrike">
                <a:solidFill>
                  <a:srgbClr val="DF4638"/>
                </a:solidFill>
                <a:latin typeface="Times New Roman"/>
                <a:ea typeface="Times New Roman"/>
                <a:cs typeface="Times New Roman"/>
                <a:sym typeface="Times New Roman"/>
              </a:endParaRPr>
            </a:p>
          </p:txBody>
        </p:sp>
      </p:grpSp>
      <p:pic>
        <p:nvPicPr>
          <p:cNvPr id="616" name="Google Shape;616;p26"/>
          <p:cNvPicPr preferRelativeResize="0"/>
          <p:nvPr/>
        </p:nvPicPr>
        <p:blipFill>
          <a:blip r:embed="rId3">
            <a:alphaModFix/>
          </a:blip>
          <a:stretch>
            <a:fillRect/>
          </a:stretch>
        </p:blipFill>
        <p:spPr>
          <a:xfrm>
            <a:off x="1799869" y="1762975"/>
            <a:ext cx="8749851" cy="4729026"/>
          </a:xfrm>
          <a:prstGeom prst="rect">
            <a:avLst/>
          </a:prstGeom>
          <a:noFill/>
          <a:ln cap="flat" cmpd="sng" w="28575">
            <a:solidFill>
              <a:srgbClr val="DF4638"/>
            </a:solidFill>
            <a:prstDash val="dash"/>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27f4d3aa6a3_0_82"/>
          <p:cNvSpPr txBox="1"/>
          <p:nvPr>
            <p:ph idx="12" type="sldNum"/>
          </p:nvPr>
        </p:nvSpPr>
        <p:spPr>
          <a:xfrm>
            <a:off x="11253041" y="6020728"/>
            <a:ext cx="510300" cy="40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2000"/>
              <a:buFont typeface="Arial"/>
              <a:buNone/>
            </a:pPr>
            <a:r>
              <a:rPr lang="en-US"/>
              <a:t>34</a:t>
            </a:r>
            <a:endParaRPr/>
          </a:p>
        </p:txBody>
      </p:sp>
      <p:pic>
        <p:nvPicPr>
          <p:cNvPr id="623" name="Google Shape;623;g27f4d3aa6a3_0_82"/>
          <p:cNvPicPr preferRelativeResize="0"/>
          <p:nvPr/>
        </p:nvPicPr>
        <p:blipFill>
          <a:blip r:embed="rId3">
            <a:alphaModFix/>
          </a:blip>
          <a:stretch>
            <a:fillRect/>
          </a:stretch>
        </p:blipFill>
        <p:spPr>
          <a:xfrm>
            <a:off x="2936050" y="643625"/>
            <a:ext cx="5953125" cy="6000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g27f4d3aa6a3_0_0"/>
          <p:cNvSpPr txBox="1"/>
          <p:nvPr>
            <p:ph idx="12" type="sldNum"/>
          </p:nvPr>
        </p:nvSpPr>
        <p:spPr>
          <a:xfrm>
            <a:off x="11253041" y="6020728"/>
            <a:ext cx="510300" cy="40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2000"/>
              <a:buFont typeface="Arial"/>
              <a:buNone/>
            </a:pPr>
            <a:r>
              <a:rPr lang="en-US"/>
              <a:t>35</a:t>
            </a:r>
            <a:endParaRPr/>
          </a:p>
        </p:txBody>
      </p:sp>
      <p:graphicFrame>
        <p:nvGraphicFramePr>
          <p:cNvPr id="630" name="Google Shape;630;g27f4d3aa6a3_0_0"/>
          <p:cNvGraphicFramePr/>
          <p:nvPr/>
        </p:nvGraphicFramePr>
        <p:xfrm>
          <a:off x="759200" y="1799450"/>
          <a:ext cx="3000000" cy="3000000"/>
        </p:xfrm>
        <a:graphic>
          <a:graphicData uri="http://schemas.openxmlformats.org/drawingml/2006/table">
            <a:tbl>
              <a:tblPr>
                <a:noFill/>
                <a:tableStyleId>{9B79DB44-6394-4BE6-89DD-B24B4AB313C0}</a:tableStyleId>
              </a:tblPr>
              <a:tblGrid>
                <a:gridCol w="472325"/>
                <a:gridCol w="1341450"/>
                <a:gridCol w="1397350"/>
                <a:gridCol w="1397350"/>
                <a:gridCol w="472325"/>
                <a:gridCol w="472325"/>
                <a:gridCol w="472325"/>
              </a:tblGrid>
              <a:tr h="349475">
                <a:tc>
                  <a:txBody>
                    <a:bodyPr/>
                    <a:lstStyle/>
                    <a:p>
                      <a:pPr indent="0" lvl="0" marL="0" rtl="0" algn="l">
                        <a:spcBef>
                          <a:spcPts val="0"/>
                        </a:spcBef>
                        <a:spcAft>
                          <a:spcPts val="0"/>
                        </a:spcAft>
                        <a:buNone/>
                      </a:pPr>
                      <a:r>
                        <a:rPr lang="en-US"/>
                        <a:t>red</a:t>
                      </a:r>
                      <a:endParaRPr/>
                    </a:p>
                  </a:txBody>
                  <a:tcPr marT="91425" marB="91425" marR="91425" marL="91425"/>
                </a:tc>
                <a:tc gridSpan="5">
                  <a:txBody>
                    <a:bodyPr/>
                    <a:lstStyle/>
                    <a:p>
                      <a:pPr indent="0" lvl="0" marL="0" rtl="0" algn="l">
                        <a:spcBef>
                          <a:spcPts val="0"/>
                        </a:spcBef>
                        <a:spcAft>
                          <a:spcPts val="0"/>
                        </a:spcAft>
                        <a:buNone/>
                      </a:pPr>
                      <a:r>
                        <a:rPr lang="en-US"/>
                        <a:t>cirrhosis_eylea_genotype_abnormal_blidness</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349475">
                <a:tc>
                  <a:txBody>
                    <a:bodyPr/>
                    <a:lstStyle/>
                    <a:p>
                      <a:pPr indent="0" lvl="0" marL="0" rtl="0" algn="l">
                        <a:spcBef>
                          <a:spcPts val="0"/>
                        </a:spcBef>
                        <a:spcAft>
                          <a:spcPts val="0"/>
                        </a:spcAft>
                        <a:buNone/>
                      </a:pPr>
                      <a:r>
                        <a:t/>
                      </a:r>
                      <a:endParaRPr/>
                    </a:p>
                  </a:txBody>
                  <a:tcPr marT="91425" marB="91425" marR="91425" marL="91425"/>
                </a:tc>
                <a:tc gridSpan="3">
                  <a:txBody>
                    <a:bodyPr/>
                    <a:lstStyle/>
                    <a:p>
                      <a:pPr indent="0" lvl="0" marL="0" rtl="0" algn="l">
                        <a:spcBef>
                          <a:spcPts val="0"/>
                        </a:spcBef>
                        <a:spcAft>
                          <a:spcPts val="0"/>
                        </a:spcAft>
                        <a:buNone/>
                      </a:pPr>
                      <a:r>
                        <a:rPr lang="en-US"/>
                        <a:t>chemo_lip_afib_chf_humerus</a:t>
                      </a:r>
                      <a:endParaRPr/>
                    </a:p>
                  </a:txBody>
                  <a:tcPr marT="91425" marB="91425" marR="91425" marL="91425"/>
                </a:tc>
                <a:tc hMerge="1"/>
                <a:tc hMerge="1"/>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49475">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locallycost_abnormal_vibratorysense_hypothyroidism_hole</a:t>
                      </a:r>
                      <a:endParaRPr/>
                    </a:p>
                  </a:txBody>
                  <a:tcPr marT="91425" marB="91425" marR="91425" marL="91425"/>
                </a:tc>
                <a:tc hMerge="1"/>
                <a:tc hMerge="1"/>
                <a:tc hMerge="1"/>
                <a:tc hMerge="1"/>
                <a:tc hMerge="1"/>
              </a:tr>
              <a:tr h="349475">
                <a:tc>
                  <a:txBody>
                    <a:bodyPr/>
                    <a:lstStyle/>
                    <a:p>
                      <a:pPr indent="0" lvl="0" marL="0" rtl="0" algn="l">
                        <a:spcBef>
                          <a:spcPts val="0"/>
                        </a:spcBef>
                        <a:spcAft>
                          <a:spcPts val="0"/>
                        </a:spcAft>
                        <a:buNone/>
                      </a:pPr>
                      <a:r>
                        <a:t/>
                      </a:r>
                      <a:endParaRPr/>
                    </a:p>
                  </a:txBody>
                  <a:tcPr marT="91425" marB="91425" marR="91425" marL="91425"/>
                </a:tc>
                <a:tc gridSpan="4">
                  <a:txBody>
                    <a:bodyPr/>
                    <a:lstStyle/>
                    <a:p>
                      <a:pPr indent="0" lvl="0" marL="0" rtl="0" algn="l">
                        <a:spcBef>
                          <a:spcPts val="0"/>
                        </a:spcBef>
                        <a:spcAft>
                          <a:spcPts val="0"/>
                        </a:spcAft>
                        <a:buNone/>
                      </a:pPr>
                      <a:r>
                        <a:rPr lang="en-US"/>
                        <a:t>ckd_abnormal_renal_hgbac_kit</a:t>
                      </a:r>
                      <a:endParaRPr/>
                    </a:p>
                  </a:txBody>
                  <a:tcPr marT="91425" marB="91425" marR="91425" marL="91425"/>
                </a:tc>
                <a:tc hMerge="1"/>
                <a:tc hMerge="1"/>
                <a:tc hMerge="1"/>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49475">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abnormal_hgbac_maintenance_mark_breathe</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349475">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abnormal_hgbac_maintenance_diabete_microalbumin</a:t>
                      </a:r>
                      <a:endParaRPr/>
                    </a:p>
                  </a:txBody>
                  <a:tcPr marT="91425" marB="91425" marR="91425" marL="91425"/>
                </a:tc>
                <a:tc hMerge="1"/>
                <a:tc hMerge="1"/>
                <a:tc hMerge="1"/>
                <a:tc hMerge="1"/>
                <a:tc hMerge="1"/>
              </a:tr>
              <a:tr h="349475">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afib_abnormal_unspecheredit_nml_insulin</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349475">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dci_abnormal_amyloidosis_breast_fibromylagia</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349475">
                <a:tc>
                  <a:txBody>
                    <a:bodyPr/>
                    <a:lstStyle/>
                    <a:p>
                      <a:pPr indent="0" lvl="0" marL="0" rtl="0" algn="l">
                        <a:spcBef>
                          <a:spcPts val="0"/>
                        </a:spcBef>
                        <a:spcAft>
                          <a:spcPts val="0"/>
                        </a:spcAft>
                        <a:buNone/>
                      </a:pPr>
                      <a:r>
                        <a:t/>
                      </a:r>
                      <a:endParaRPr/>
                    </a:p>
                  </a:txBody>
                  <a:tcPr marT="91425" marB="91425" marR="91425" marL="91425"/>
                </a:tc>
                <a:tc gridSpan="4">
                  <a:txBody>
                    <a:bodyPr/>
                    <a:lstStyle/>
                    <a:p>
                      <a:pPr indent="0" lvl="0" marL="0" rtl="0" algn="l">
                        <a:spcBef>
                          <a:spcPts val="0"/>
                        </a:spcBef>
                        <a:spcAft>
                          <a:spcPts val="0"/>
                        </a:spcAft>
                        <a:buNone/>
                      </a:pPr>
                      <a:r>
                        <a:rPr lang="en-US"/>
                        <a:t>sarcoidosis_pen_mtx_bblocker_refil</a:t>
                      </a:r>
                      <a:endParaRPr/>
                    </a:p>
                  </a:txBody>
                  <a:tcPr marT="91425" marB="91425" marR="91425" marL="91425"/>
                </a:tc>
                <a:tc hMerge="1"/>
                <a:tc hMerge="1"/>
                <a:tc hMerge="1"/>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49475">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grandaunt_pump_casepump_pancreatic_endometriosis</a:t>
                      </a:r>
                      <a:endParaRPr/>
                    </a:p>
                  </a:txBody>
                  <a:tcPr marT="91425" marB="91425" marR="91425" marL="91425"/>
                </a:tc>
                <a:tc hMerge="1"/>
                <a:tc hMerge="1"/>
                <a:tc hMerge="1"/>
                <a:tc hMerge="1"/>
                <a:tc hMerge="1"/>
              </a:tr>
            </a:tbl>
          </a:graphicData>
        </a:graphic>
      </p:graphicFrame>
      <p:sp>
        <p:nvSpPr>
          <p:cNvPr id="631" name="Google Shape;631;g27f4d3aa6a3_0_0"/>
          <p:cNvSpPr txBox="1"/>
          <p:nvPr/>
        </p:nvSpPr>
        <p:spPr>
          <a:xfrm>
            <a:off x="847625" y="693525"/>
            <a:ext cx="584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Topics from </a:t>
            </a:r>
            <a:r>
              <a:rPr b="1" lang="en-US" sz="1700">
                <a:latin typeface="Calibri"/>
                <a:ea typeface="Calibri"/>
                <a:cs typeface="Calibri"/>
                <a:sym typeface="Calibri"/>
              </a:rPr>
              <a:t>Hierarchical</a:t>
            </a:r>
            <a:r>
              <a:rPr b="1" lang="en-US" sz="1700">
                <a:latin typeface="Calibri"/>
                <a:ea typeface="Calibri"/>
                <a:cs typeface="Calibri"/>
                <a:sym typeface="Calibri"/>
              </a:rPr>
              <a:t> </a:t>
            </a:r>
            <a:r>
              <a:rPr b="1" lang="en-US" sz="1700">
                <a:latin typeface="Calibri"/>
                <a:ea typeface="Calibri"/>
                <a:cs typeface="Calibri"/>
                <a:sym typeface="Calibri"/>
              </a:rPr>
              <a:t>clustering</a:t>
            </a:r>
            <a:endParaRPr b="1" sz="17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6" name="Shape 636"/>
        <p:cNvGrpSpPr/>
        <p:nvPr/>
      </p:nvGrpSpPr>
      <p:grpSpPr>
        <a:xfrm>
          <a:off x="0" y="0"/>
          <a:ext cx="0" cy="0"/>
          <a:chOff x="0" y="0"/>
          <a:chExt cx="0" cy="0"/>
        </a:xfrm>
      </p:grpSpPr>
      <p:sp>
        <p:nvSpPr>
          <p:cNvPr id="637" name="Google Shape;637;g27f4d3aa6a3_0_16"/>
          <p:cNvSpPr txBox="1"/>
          <p:nvPr>
            <p:ph idx="12" type="sldNum"/>
          </p:nvPr>
        </p:nvSpPr>
        <p:spPr>
          <a:xfrm>
            <a:off x="11253041" y="6020728"/>
            <a:ext cx="510300" cy="40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2000"/>
              <a:buFont typeface="Arial"/>
              <a:buNone/>
            </a:pPr>
            <a:r>
              <a:rPr lang="en-US"/>
              <a:t>36</a:t>
            </a:r>
            <a:endParaRPr/>
          </a:p>
        </p:txBody>
      </p:sp>
      <p:graphicFrame>
        <p:nvGraphicFramePr>
          <p:cNvPr id="638" name="Google Shape;638;g27f4d3aa6a3_0_16"/>
          <p:cNvGraphicFramePr/>
          <p:nvPr/>
        </p:nvGraphicFramePr>
        <p:xfrm>
          <a:off x="919163" y="1404575"/>
          <a:ext cx="3000000" cy="3000000"/>
        </p:xfrm>
        <a:graphic>
          <a:graphicData uri="http://schemas.openxmlformats.org/drawingml/2006/table">
            <a:tbl>
              <a:tblPr>
                <a:noFill/>
                <a:tableStyleId>{9B79DB44-6394-4BE6-89DD-B24B4AB313C0}</a:tableStyleId>
              </a:tblPr>
              <a:tblGrid>
                <a:gridCol w="747450"/>
                <a:gridCol w="2462475"/>
                <a:gridCol w="1905000"/>
                <a:gridCol w="1905000"/>
                <a:gridCol w="1905000"/>
                <a:gridCol w="714375"/>
                <a:gridCol w="714375"/>
              </a:tblGrid>
              <a:tr h="190500">
                <a:tc>
                  <a:txBody>
                    <a:bodyPr/>
                    <a:lstStyle/>
                    <a:p>
                      <a:pPr indent="0" lvl="0" marL="0" rtl="0" algn="l">
                        <a:spcBef>
                          <a:spcPts val="0"/>
                        </a:spcBef>
                        <a:spcAft>
                          <a:spcPts val="0"/>
                        </a:spcAft>
                        <a:buNone/>
                      </a:pPr>
                      <a:r>
                        <a:rPr lang="en-US"/>
                        <a:t>green</a:t>
                      </a:r>
                      <a:endParaRPr/>
                    </a:p>
                  </a:txBody>
                  <a:tcPr marT="91425" marB="91425" marR="91425" marL="91425"/>
                </a:tc>
                <a:tc gridSpan="6">
                  <a:txBody>
                    <a:bodyPr/>
                    <a:lstStyle/>
                    <a:p>
                      <a:pPr indent="0" lvl="0" marL="0" rtl="0" algn="l">
                        <a:spcBef>
                          <a:spcPts val="0"/>
                        </a:spcBef>
                        <a:spcAft>
                          <a:spcPts val="0"/>
                        </a:spcAft>
                        <a:buNone/>
                      </a:pPr>
                      <a:r>
                        <a:rPr lang="en-US"/>
                        <a:t>  </a:t>
                      </a:r>
                      <a:r>
                        <a:rPr lang="en-US"/>
                        <a:t>estradiol_carpometacarpal_vaginitis_sharonwod_shrimp</a:t>
                      </a:r>
                      <a:endParaRPr/>
                    </a:p>
                  </a:txBody>
                  <a:tcPr marT="91425" marB="91425" marR="91425" marL="91425"/>
                </a:tc>
                <a:tc hMerge="1"/>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.mariareye_myopiadetached_carolmartina_macularpucker_shirleypike</a:t>
                      </a:r>
                      <a:endParaRPr/>
                    </a:p>
                  </a:txBody>
                  <a:tcPr marT="91425" marB="91425" marR="91425" marL="91425"/>
                </a:tc>
                <a:tc hMerge="1"/>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susankrn_anicteric_stool_mellitus_smartview</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anictric_entheopathy_dyspnea_stool_nausea</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4">
                  <a:txBody>
                    <a:bodyPr/>
                    <a:lstStyle/>
                    <a:p>
                      <a:pPr indent="0" lvl="0" marL="0" rtl="0" algn="l">
                        <a:spcBef>
                          <a:spcPts val="0"/>
                        </a:spcBef>
                        <a:spcAft>
                          <a:spcPts val="0"/>
                        </a:spcAft>
                        <a:buNone/>
                      </a:pPr>
                      <a:r>
                        <a:rPr lang="en-US"/>
                        <a:t>afib_anicteric_card_dyspnea_tobacco</a:t>
                      </a:r>
                      <a:endParaRPr/>
                    </a:p>
                  </a:txBody>
                  <a:tcPr marT="91425" marB="91425" marR="91425" marL="91425"/>
                </a:tc>
                <a:tc hMerge="1"/>
                <a:tc hMerge="1"/>
                <a:tc hMerge="1"/>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thyroid_anicteric_stool_dyspnea_hypothroidism</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thyroid_anicteric_stool_comment_latestrngamp</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anticteric_stool_latestrngamp_dyspnea_substance</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anicteric_comment_stool_dyspnea_preventative</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osteoporosis_sentile_homatropine_prevention_closedfracture</a:t>
                      </a:r>
                      <a:endParaRPr/>
                    </a:p>
                  </a:txBody>
                  <a:tcPr marT="91425" marB="91425" marR="91425" marL="91425"/>
                </a:tc>
                <a:tc hMerge="1"/>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anicteric_bettymarin_lorrainehyzny_prevention_stool</a:t>
                      </a:r>
                      <a:endParaRPr/>
                    </a:p>
                  </a:txBody>
                  <a:tcPr marT="91425" marB="91425" marR="91425" marL="91425"/>
                </a:tc>
                <a:tc hMerge="1"/>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adultpediatric_penicillin_sleepapnea_angioedema_pap</a:t>
                      </a:r>
                      <a:endParaRPr/>
                    </a:p>
                  </a:txBody>
                  <a:tcPr marT="91425" marB="91425" marR="91425" marL="91425"/>
                </a:tc>
                <a:tc hMerge="1"/>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wellness_anicteric_stool_dyspnea_substance</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639" name="Google Shape;639;g27f4d3aa6a3_0_16"/>
          <p:cNvSpPr txBox="1"/>
          <p:nvPr/>
        </p:nvSpPr>
        <p:spPr>
          <a:xfrm>
            <a:off x="828350" y="7320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latin typeface="Calibri"/>
                <a:ea typeface="Calibri"/>
                <a:cs typeface="Calibri"/>
                <a:sym typeface="Calibri"/>
              </a:rPr>
              <a:t>Topics from Hierarchical clustering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4" name="Shape 644"/>
        <p:cNvGrpSpPr/>
        <p:nvPr/>
      </p:nvGrpSpPr>
      <p:grpSpPr>
        <a:xfrm>
          <a:off x="0" y="0"/>
          <a:ext cx="0" cy="0"/>
          <a:chOff x="0" y="0"/>
          <a:chExt cx="0" cy="0"/>
        </a:xfrm>
      </p:grpSpPr>
      <p:sp>
        <p:nvSpPr>
          <p:cNvPr id="645" name="Google Shape;645;g27f4d3aa6a3_0_23"/>
          <p:cNvSpPr txBox="1"/>
          <p:nvPr>
            <p:ph idx="12" type="sldNum"/>
          </p:nvPr>
        </p:nvSpPr>
        <p:spPr>
          <a:xfrm>
            <a:off x="11253041" y="6020728"/>
            <a:ext cx="510300" cy="40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2000"/>
              <a:buFont typeface="Arial"/>
              <a:buNone/>
            </a:pPr>
            <a:r>
              <a:rPr lang="en-US"/>
              <a:t>37</a:t>
            </a:r>
            <a:endParaRPr/>
          </a:p>
        </p:txBody>
      </p:sp>
      <p:graphicFrame>
        <p:nvGraphicFramePr>
          <p:cNvPr id="646" name="Google Shape;646;g27f4d3aa6a3_0_23"/>
          <p:cNvGraphicFramePr/>
          <p:nvPr/>
        </p:nvGraphicFramePr>
        <p:xfrm>
          <a:off x="913325" y="1260075"/>
          <a:ext cx="3000000" cy="3000000"/>
        </p:xfrm>
        <a:graphic>
          <a:graphicData uri="http://schemas.openxmlformats.org/drawingml/2006/table">
            <a:tbl>
              <a:tblPr>
                <a:noFill/>
                <a:tableStyleId>{9B79DB44-6394-4BE6-89DD-B24B4AB313C0}</a:tableStyleId>
              </a:tblPr>
              <a:tblGrid>
                <a:gridCol w="487375"/>
                <a:gridCol w="2474900"/>
                <a:gridCol w="1905000"/>
                <a:gridCol w="1905000"/>
                <a:gridCol w="1905000"/>
                <a:gridCol w="657225"/>
                <a:gridCol w="657225"/>
              </a:tblGrid>
              <a:tr h="190500">
                <a:tc>
                  <a:txBody>
                    <a:bodyPr/>
                    <a:lstStyle/>
                    <a:p>
                      <a:pPr indent="0" lvl="0" marL="0" rtl="0" algn="l">
                        <a:spcBef>
                          <a:spcPts val="0"/>
                        </a:spcBef>
                        <a:spcAft>
                          <a:spcPts val="0"/>
                        </a:spcAft>
                        <a:buNone/>
                      </a:pPr>
                      <a:r>
                        <a:rPr lang="en-US"/>
                        <a:t>red</a:t>
                      </a:r>
                      <a:endParaRPr/>
                    </a:p>
                  </a:txBody>
                  <a:tcPr marT="91425" marB="91425" marR="91425" marL="91425"/>
                </a:tc>
                <a:tc gridSpan="6">
                  <a:txBody>
                    <a:bodyPr/>
                    <a:lstStyle/>
                    <a:p>
                      <a:pPr indent="0" lvl="0" marL="0" rtl="0" algn="l">
                        <a:spcBef>
                          <a:spcPts val="0"/>
                        </a:spcBef>
                        <a:spcAft>
                          <a:spcPts val="0"/>
                        </a:spcAft>
                        <a:buNone/>
                      </a:pPr>
                      <a:r>
                        <a:rPr lang="en-US"/>
                        <a:t>dominicpastore_carotid_suppository_bradycardia_occlusion</a:t>
                      </a:r>
                      <a:endParaRPr/>
                    </a:p>
                  </a:txBody>
                  <a:tcPr marT="91425" marB="91425" marR="91425" marL="91425"/>
                </a:tc>
                <a:tc hMerge="1"/>
                <a:tc hMerge="1"/>
                <a:tc hMerge="1"/>
                <a:tc hMerge="1"/>
                <a:tc hMerge="1"/>
              </a:tr>
              <a:tr h="36730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eheumatology_dinafata_templeincision_prednisone_mineal</a:t>
                      </a:r>
                      <a:endParaRPr/>
                    </a:p>
                  </a:txBody>
                  <a:tcPr marT="91425" marB="91425" marR="91425" marL="91425"/>
                </a:tc>
                <a:tc hMerge="1"/>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prednisone_repeat_vestibular_stable_score</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corlisstaylor_investigator_anthonycole_chlorthalidone_belching</a:t>
                      </a:r>
                      <a:endParaRPr/>
                    </a:p>
                  </a:txBody>
                  <a:tcPr marT="91425" marB="91425" marR="91425" marL="91425"/>
                </a:tc>
                <a:tc hMerge="1"/>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electricalburn_graft_charlesfield_charlesriale_thallassemia</a:t>
                      </a:r>
                      <a:endParaRPr/>
                    </a:p>
                  </a:txBody>
                  <a:tcPr marT="91425" marB="91425" marR="91425" marL="91425"/>
                </a:tc>
                <a:tc hMerge="1"/>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josephcurtis_curtisgrace_curtisburnside_deny_situational</a:t>
                      </a:r>
                      <a:endParaRPr/>
                    </a:p>
                  </a:txBody>
                  <a:tcPr marT="91425" marB="91425" marR="91425" marL="91425"/>
                </a:tc>
                <a:tc hMerge="1"/>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4">
                  <a:txBody>
                    <a:bodyPr/>
                    <a:lstStyle/>
                    <a:p>
                      <a:pPr indent="0" lvl="0" marL="0" rtl="0" algn="l">
                        <a:spcBef>
                          <a:spcPts val="0"/>
                        </a:spcBef>
                        <a:spcAft>
                          <a:spcPts val="0"/>
                        </a:spcAft>
                        <a:buNone/>
                      </a:pPr>
                      <a:r>
                        <a:rPr lang="en-US"/>
                        <a:t>son_deny_pmi_negative_percussion</a:t>
                      </a:r>
                      <a:endParaRPr/>
                    </a:p>
                  </a:txBody>
                  <a:tcPr marT="91425" marB="91425" marR="91425" marL="91425"/>
                </a:tc>
                <a:tc hMerge="1"/>
                <a:tc hMerge="1"/>
                <a:tc hMerge="1"/>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stable_care_primary_future_unremarkable</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return_unchanged_amlodipine_care_answer</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stable_wif_seizure_neurology_hemiparsis</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olgabazzi_walker_donepezil_nitroglycerin_citrate</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helenmillier_glimepride_glargine_endocrinology_toe</a:t>
                      </a:r>
                      <a:endParaRPr/>
                    </a:p>
                  </a:txBody>
                  <a:tcPr marT="91425" marB="91425" marR="91425" marL="91425"/>
                </a:tc>
                <a:tc hMerge="1"/>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liver_malignant_robinreed_ureter_hydrocodone</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maryreynold_ectropin_uncontrolled_vascepa_nephrology</a:t>
                      </a:r>
                      <a:endParaRPr/>
                    </a:p>
                  </a:txBody>
                  <a:tcPr marT="91425" marB="91425" marR="91425" marL="91425"/>
                </a:tc>
                <a:tc hMerge="1"/>
                <a:tc hMerge="1"/>
                <a:tc hMerge="1"/>
                <a:tc hMerge="1"/>
                <a:tc hMerge="1"/>
              </a:tr>
            </a:tbl>
          </a:graphicData>
        </a:graphic>
      </p:graphicFrame>
      <p:sp>
        <p:nvSpPr>
          <p:cNvPr id="647" name="Google Shape;647;g27f4d3aa6a3_0_23"/>
          <p:cNvSpPr txBox="1"/>
          <p:nvPr/>
        </p:nvSpPr>
        <p:spPr>
          <a:xfrm>
            <a:off x="913325" y="6742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latin typeface="Calibri"/>
                <a:ea typeface="Calibri"/>
                <a:cs typeface="Calibri"/>
                <a:sym typeface="Calibri"/>
              </a:rPr>
              <a:t>Topics from Hierarchical clustering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2" name="Shape 652"/>
        <p:cNvGrpSpPr/>
        <p:nvPr/>
      </p:nvGrpSpPr>
      <p:grpSpPr>
        <a:xfrm>
          <a:off x="0" y="0"/>
          <a:ext cx="0" cy="0"/>
          <a:chOff x="0" y="0"/>
          <a:chExt cx="0" cy="0"/>
        </a:xfrm>
      </p:grpSpPr>
      <p:sp>
        <p:nvSpPr>
          <p:cNvPr id="653" name="Google Shape;653;g27f4d3aa6a3_0_30"/>
          <p:cNvSpPr txBox="1"/>
          <p:nvPr>
            <p:ph idx="12" type="sldNum"/>
          </p:nvPr>
        </p:nvSpPr>
        <p:spPr>
          <a:xfrm>
            <a:off x="11253041" y="6020728"/>
            <a:ext cx="510300" cy="40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2000"/>
              <a:buFont typeface="Arial"/>
              <a:buNone/>
            </a:pPr>
            <a:r>
              <a:rPr lang="en-US"/>
              <a:t>38</a:t>
            </a:r>
            <a:endParaRPr/>
          </a:p>
        </p:txBody>
      </p:sp>
      <p:graphicFrame>
        <p:nvGraphicFramePr>
          <p:cNvPr id="654" name="Google Shape;654;g27f4d3aa6a3_0_30"/>
          <p:cNvGraphicFramePr/>
          <p:nvPr/>
        </p:nvGraphicFramePr>
        <p:xfrm>
          <a:off x="1226988" y="2054825"/>
          <a:ext cx="3000000" cy="3000000"/>
        </p:xfrm>
        <a:graphic>
          <a:graphicData uri="http://schemas.openxmlformats.org/drawingml/2006/table">
            <a:tbl>
              <a:tblPr>
                <a:noFill/>
                <a:tableStyleId>{9B79DB44-6394-4BE6-89DD-B24B4AB313C0}</a:tableStyleId>
              </a:tblPr>
              <a:tblGrid>
                <a:gridCol w="382850"/>
                <a:gridCol w="2306600"/>
                <a:gridCol w="1370225"/>
                <a:gridCol w="1370225"/>
                <a:gridCol w="1370225"/>
                <a:gridCol w="1370225"/>
                <a:gridCol w="500125"/>
              </a:tblGrid>
              <a:tr h="361950">
                <a:tc>
                  <a:txBody>
                    <a:bodyPr/>
                    <a:lstStyle/>
                    <a:p>
                      <a:pPr indent="0" lvl="0" marL="0" rtl="0" algn="l">
                        <a:spcBef>
                          <a:spcPts val="0"/>
                        </a:spcBef>
                        <a:spcAft>
                          <a:spcPts val="0"/>
                        </a:spcAft>
                        <a:buNone/>
                      </a:pPr>
                      <a:r>
                        <a:rPr b="1" lang="en-US" sz="1000"/>
                        <a:t>red</a:t>
                      </a:r>
                      <a:endParaRPr b="1" sz="1000"/>
                    </a:p>
                  </a:txBody>
                  <a:tcPr marT="91425" marB="91425" marR="91425" marL="91425"/>
                </a:tc>
                <a:tc gridSpan="6">
                  <a:txBody>
                    <a:bodyPr/>
                    <a:lstStyle/>
                    <a:p>
                      <a:pPr indent="0" lvl="0" marL="0" rtl="0" algn="l">
                        <a:spcBef>
                          <a:spcPts val="0"/>
                        </a:spcBef>
                        <a:spcAft>
                          <a:spcPts val="0"/>
                        </a:spcAft>
                        <a:buNone/>
                      </a:pPr>
                      <a:r>
                        <a:rPr lang="en-US"/>
                        <a:t>congenital_embolism_corpulmonale_thocrystal_bovinerepaire</a:t>
                      </a:r>
                      <a:endParaRPr/>
                    </a:p>
                  </a:txBody>
                  <a:tcPr marT="91425" marB="91425" marR="91425" marL="91425"/>
                </a:tc>
                <a:tc hMerge="1"/>
                <a:tc hMerge="1"/>
                <a:tc hMerge="1"/>
                <a:tc hMerge="1"/>
                <a:tc hMerge="1"/>
              </a:tr>
              <a:tr h="36545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robertnergoski_embolism_denavicream_gelbrushpaste_rinse</a:t>
                      </a:r>
                      <a:endParaRPr/>
                    </a:p>
                  </a:txBody>
                  <a:tcPr marT="91425" marB="91425" marR="91425" marL="91425"/>
                </a:tc>
                <a:tc hMerge="1"/>
                <a:tc hMerge="1"/>
                <a:tc hMerge="1"/>
                <a:tc hMerge="1"/>
                <a:tc hMerge="1"/>
              </a:tr>
              <a:tr h="36545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extce_pedal_abdoman_tender_buncretinine</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36545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basaglar_avoidnsaid_antigenpsa_jamesbeatty_pole</a:t>
                      </a:r>
                      <a:endParaRPr/>
                    </a:p>
                  </a:txBody>
                  <a:tcPr marT="91425" marB="91425" marR="91425" marL="91425"/>
                </a:tc>
                <a:tc hMerge="1"/>
                <a:tc hMerge="1"/>
                <a:tc hMerge="1"/>
                <a:tc hMerge="1"/>
                <a:tc hMerge="1"/>
              </a:tr>
              <a:tr h="36545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pbc_cirrhosis_directly_polycystic_uncontrolled</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36545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sporstic_jaynejurkovich_unknowndarvon_propoxyphene_lightheade</a:t>
                      </a:r>
                      <a:endParaRPr/>
                    </a:p>
                  </a:txBody>
                  <a:tcPr marT="91425" marB="91425" marR="91425" marL="91425"/>
                </a:tc>
                <a:tc hMerge="1"/>
                <a:tc hMerge="1"/>
                <a:tc hMerge="1"/>
                <a:tc hMerge="1"/>
                <a:tc hMerge="1"/>
              </a:tr>
              <a:tr h="36545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roshangoel_retinaltoxity_fold_laxityeyelid_plaquenil</a:t>
                      </a:r>
                      <a:endParaRPr/>
                    </a:p>
                  </a:txBody>
                  <a:tcPr marT="91425" marB="91425" marR="91425" marL="91425"/>
                </a:tc>
                <a:tc hMerge="1"/>
                <a:tc hMerge="1"/>
                <a:tc hMerge="1"/>
                <a:tc hMerge="1"/>
                <a:tc hMerge="1"/>
              </a:tr>
              <a:tr h="36545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copyscanne_smokesxposure_coagulopathy_martini_tendinitis</a:t>
                      </a:r>
                      <a:endParaRPr/>
                    </a:p>
                  </a:txBody>
                  <a:tcPr marT="91425" marB="91425" marR="91425" marL="91425"/>
                </a:tc>
                <a:tc hMerge="1"/>
                <a:tc hMerge="1"/>
                <a:tc hMerge="1"/>
                <a:tc hMerge="1"/>
                <a:tc hMerge="1"/>
              </a:tr>
            </a:tbl>
          </a:graphicData>
        </a:graphic>
      </p:graphicFrame>
      <p:sp>
        <p:nvSpPr>
          <p:cNvPr id="655" name="Google Shape;655;g27f4d3aa6a3_0_30"/>
          <p:cNvSpPr txBox="1"/>
          <p:nvPr/>
        </p:nvSpPr>
        <p:spPr>
          <a:xfrm>
            <a:off x="1021000" y="712800"/>
            <a:ext cx="4151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Topics from Hierarchical clustering</a:t>
            </a:r>
            <a:endParaRPr b="1" sz="17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0" name="Shape 660"/>
        <p:cNvGrpSpPr/>
        <p:nvPr/>
      </p:nvGrpSpPr>
      <p:grpSpPr>
        <a:xfrm>
          <a:off x="0" y="0"/>
          <a:ext cx="0" cy="0"/>
          <a:chOff x="0" y="0"/>
          <a:chExt cx="0" cy="0"/>
        </a:xfrm>
      </p:grpSpPr>
      <p:sp>
        <p:nvSpPr>
          <p:cNvPr id="661" name="Google Shape;661;g27f4d3aa6a3_0_39"/>
          <p:cNvSpPr txBox="1"/>
          <p:nvPr>
            <p:ph idx="12" type="sldNum"/>
          </p:nvPr>
        </p:nvSpPr>
        <p:spPr>
          <a:xfrm>
            <a:off x="11253041" y="6020728"/>
            <a:ext cx="510300" cy="40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2000"/>
              <a:buFont typeface="Arial"/>
              <a:buNone/>
            </a:pPr>
            <a:r>
              <a:rPr lang="en-US"/>
              <a:t>39</a:t>
            </a:r>
            <a:endParaRPr/>
          </a:p>
        </p:txBody>
      </p:sp>
      <p:graphicFrame>
        <p:nvGraphicFramePr>
          <p:cNvPr id="662" name="Google Shape;662;g27f4d3aa6a3_0_39"/>
          <p:cNvGraphicFramePr/>
          <p:nvPr/>
        </p:nvGraphicFramePr>
        <p:xfrm>
          <a:off x="874800" y="1992125"/>
          <a:ext cx="3000000" cy="3000000"/>
        </p:xfrm>
        <a:graphic>
          <a:graphicData uri="http://schemas.openxmlformats.org/drawingml/2006/table">
            <a:tbl>
              <a:tblPr>
                <a:noFill/>
                <a:tableStyleId>{9B79DB44-6394-4BE6-89DD-B24B4AB313C0}</a:tableStyleId>
              </a:tblPr>
              <a:tblGrid>
                <a:gridCol w="814325"/>
                <a:gridCol w="2271775"/>
                <a:gridCol w="1905000"/>
                <a:gridCol w="1905000"/>
                <a:gridCol w="1905000"/>
                <a:gridCol w="676275"/>
                <a:gridCol w="676275"/>
              </a:tblGrid>
              <a:tr h="190500">
                <a:tc>
                  <a:txBody>
                    <a:bodyPr/>
                    <a:lstStyle/>
                    <a:p>
                      <a:pPr indent="0" lvl="0" marL="0" rtl="0" algn="l">
                        <a:spcBef>
                          <a:spcPts val="0"/>
                        </a:spcBef>
                        <a:spcAft>
                          <a:spcPts val="0"/>
                        </a:spcAft>
                        <a:buNone/>
                      </a:pPr>
                      <a:r>
                        <a:rPr lang="en-US" sz="1200"/>
                        <a:t>purple</a:t>
                      </a:r>
                      <a:endParaRPr sz="1200"/>
                    </a:p>
                  </a:txBody>
                  <a:tcPr marT="91425" marB="91425" marR="91425" marL="91425"/>
                </a:tc>
                <a:tc gridSpan="6">
                  <a:txBody>
                    <a:bodyPr/>
                    <a:lstStyle/>
                    <a:p>
                      <a:pPr indent="0" lvl="0" marL="0" rtl="0" algn="l">
                        <a:spcBef>
                          <a:spcPts val="0"/>
                        </a:spcBef>
                        <a:spcAft>
                          <a:spcPts val="0"/>
                        </a:spcAft>
                        <a:buNone/>
                      </a:pPr>
                      <a:r>
                        <a:rPr lang="en-US"/>
                        <a:t>ovarian_fragmin_emergenpacket_eosinophilia_georgettadavi</a:t>
                      </a:r>
                      <a:endParaRPr/>
                    </a:p>
                  </a:txBody>
                  <a:tcPr marT="91425" marB="91425" marR="91425" marL="91425"/>
                </a:tc>
                <a:tc hMerge="1"/>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4">
                  <a:txBody>
                    <a:bodyPr/>
                    <a:lstStyle/>
                    <a:p>
                      <a:pPr indent="0" lvl="0" marL="0" rtl="0" algn="l">
                        <a:spcBef>
                          <a:spcPts val="0"/>
                        </a:spcBef>
                        <a:spcAft>
                          <a:spcPts val="0"/>
                        </a:spcAft>
                        <a:buNone/>
                      </a:pPr>
                      <a:r>
                        <a:rPr lang="en-US"/>
                        <a:t>brca_cancer_male_braintumor_aki</a:t>
                      </a:r>
                      <a:endParaRPr/>
                    </a:p>
                  </a:txBody>
                  <a:tcPr marT="91425" marB="91425" marR="91425" marL="91425"/>
                </a:tc>
                <a:tc hMerge="1"/>
                <a:tc hMerge="1"/>
                <a:tc hMerge="1"/>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prostate_robertsansone_adult_male_annual</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progress_male_robermarshall_resp_internal</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251725">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adult_male_davidgordon_annual_anthonygraefe</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janetbrousek_mariamankos_joshuaevan_progress_cancer</a:t>
                      </a:r>
                      <a:endParaRPr/>
                    </a:p>
                  </a:txBody>
                  <a:tcPr marT="91425" marB="91425" marR="91425" marL="91425"/>
                </a:tc>
                <a:tc hMerge="1"/>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ricardogarcia_hypersomnolence_testicular_adenomatous_diabetes</a:t>
                      </a:r>
                      <a:endParaRPr/>
                    </a:p>
                  </a:txBody>
                  <a:tcPr marT="91425" marB="91425" marR="91425" marL="91425"/>
                </a:tc>
                <a:tc hMerge="1"/>
                <a:tc hMerge="1"/>
                <a:tc hMerge="1"/>
                <a:tc hMerge="1"/>
                <a:tc hMerge="1"/>
              </a:tr>
            </a:tbl>
          </a:graphicData>
        </a:graphic>
      </p:graphicFrame>
      <p:sp>
        <p:nvSpPr>
          <p:cNvPr id="663" name="Google Shape;663;g27f4d3aa6a3_0_39"/>
          <p:cNvSpPr txBox="1"/>
          <p:nvPr/>
        </p:nvSpPr>
        <p:spPr>
          <a:xfrm>
            <a:off x="1021000" y="712800"/>
            <a:ext cx="4151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Topics from Hierarchical clustering</a:t>
            </a:r>
            <a:endParaRPr b="1" sz="1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8" name="Shape 668"/>
        <p:cNvGrpSpPr/>
        <p:nvPr/>
      </p:nvGrpSpPr>
      <p:grpSpPr>
        <a:xfrm>
          <a:off x="0" y="0"/>
          <a:ext cx="0" cy="0"/>
          <a:chOff x="0" y="0"/>
          <a:chExt cx="0" cy="0"/>
        </a:xfrm>
      </p:grpSpPr>
      <p:sp>
        <p:nvSpPr>
          <p:cNvPr id="669" name="Google Shape;669;g27f4d3aa6a3_0_46"/>
          <p:cNvSpPr txBox="1"/>
          <p:nvPr>
            <p:ph idx="12" type="sldNum"/>
          </p:nvPr>
        </p:nvSpPr>
        <p:spPr>
          <a:xfrm>
            <a:off x="11253041" y="6020728"/>
            <a:ext cx="510300" cy="40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2000"/>
              <a:buFont typeface="Arial"/>
              <a:buNone/>
            </a:pPr>
            <a:r>
              <a:rPr lang="en-US"/>
              <a:t>40</a:t>
            </a:r>
            <a:endParaRPr/>
          </a:p>
        </p:txBody>
      </p:sp>
      <p:graphicFrame>
        <p:nvGraphicFramePr>
          <p:cNvPr id="670" name="Google Shape;670;g27f4d3aa6a3_0_46"/>
          <p:cNvGraphicFramePr/>
          <p:nvPr/>
        </p:nvGraphicFramePr>
        <p:xfrm>
          <a:off x="689900" y="2391825"/>
          <a:ext cx="3000000" cy="3000000"/>
        </p:xfrm>
        <a:graphic>
          <a:graphicData uri="http://schemas.openxmlformats.org/drawingml/2006/table">
            <a:tbl>
              <a:tblPr>
                <a:noFill/>
                <a:tableStyleId>{9B79DB44-6394-4BE6-89DD-B24B4AB313C0}</a:tableStyleId>
              </a:tblPr>
              <a:tblGrid>
                <a:gridCol w="841600"/>
                <a:gridCol w="3061200"/>
                <a:gridCol w="2213625"/>
                <a:gridCol w="2213625"/>
                <a:gridCol w="2213625"/>
                <a:gridCol w="863300"/>
              </a:tblGrid>
              <a:tr h="386900">
                <a:tc>
                  <a:txBody>
                    <a:bodyPr/>
                    <a:lstStyle/>
                    <a:p>
                      <a:pPr indent="0" lvl="0" marL="0" rtl="0" algn="l">
                        <a:spcBef>
                          <a:spcPts val="0"/>
                        </a:spcBef>
                        <a:spcAft>
                          <a:spcPts val="0"/>
                        </a:spcAft>
                        <a:buNone/>
                      </a:pPr>
                      <a:r>
                        <a:rPr lang="en-US"/>
                        <a:t>green</a:t>
                      </a:r>
                      <a:endParaRPr/>
                    </a:p>
                  </a:txBody>
                  <a:tcPr marT="91425" marB="91425" marR="91425" marL="91425"/>
                </a:tc>
                <a:tc gridSpan="5">
                  <a:txBody>
                    <a:bodyPr/>
                    <a:lstStyle/>
                    <a:p>
                      <a:pPr indent="0" lvl="0" marL="0" rtl="0" algn="l">
                        <a:spcBef>
                          <a:spcPts val="0"/>
                        </a:spcBef>
                        <a:spcAft>
                          <a:spcPts val="0"/>
                        </a:spcAft>
                        <a:buNone/>
                      </a:pPr>
                      <a:r>
                        <a:rPr lang="en-US"/>
                        <a:t>willieandrew_dialysis_dialshunt_malyuginre_cmplxmayugin</a:t>
                      </a:r>
                      <a:endParaRPr/>
                    </a:p>
                  </a:txBody>
                  <a:tcPr marT="91425" marB="91425" marR="91425" marL="91425"/>
                </a:tc>
                <a:tc hMerge="1"/>
                <a:tc hMerge="1"/>
                <a:tc hMerge="1"/>
                <a:tc hMerge="1"/>
              </a:tr>
              <a:tr h="422975">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robertropa_dialysis_timolol_orderspecific_caneamblulate</a:t>
                      </a:r>
                      <a:endParaRPr/>
                    </a:p>
                  </a:txBody>
                  <a:tcPr marT="91425" marB="91425" marR="91425" marL="91425"/>
                </a:tc>
                <a:tc hMerge="1"/>
                <a:tc hMerge="1"/>
                <a:tc hMerge="1"/>
                <a:tc hMerge="1"/>
              </a:tr>
              <a:tr h="422975">
                <a:tc>
                  <a:txBody>
                    <a:bodyPr/>
                    <a:lstStyle/>
                    <a:p>
                      <a:pPr indent="0" lvl="0" marL="0" rtl="0" algn="l">
                        <a:spcBef>
                          <a:spcPts val="0"/>
                        </a:spcBef>
                        <a:spcAft>
                          <a:spcPts val="0"/>
                        </a:spcAft>
                        <a:buNone/>
                      </a:pPr>
                      <a:r>
                        <a:t/>
                      </a:r>
                      <a:endParaRPr/>
                    </a:p>
                  </a:txBody>
                  <a:tcPr marT="91425" marB="91425" marR="91425" marL="91425"/>
                </a:tc>
                <a:tc gridSpan="4">
                  <a:txBody>
                    <a:bodyPr/>
                    <a:lstStyle/>
                    <a:p>
                      <a:pPr indent="0" lvl="0" marL="0" rtl="0" algn="l">
                        <a:spcBef>
                          <a:spcPts val="0"/>
                        </a:spcBef>
                        <a:spcAft>
                          <a:spcPts val="0"/>
                        </a:spcAft>
                        <a:buNone/>
                      </a:pPr>
                      <a:r>
                        <a:rPr lang="en-US"/>
                        <a:t>dialysis_renal_toe_retina_lysol</a:t>
                      </a:r>
                      <a:endParaRPr/>
                    </a:p>
                  </a:txBody>
                  <a:tcPr marT="91425" marB="91425" marR="91425" marL="91425"/>
                </a:tc>
                <a:tc hMerge="1"/>
                <a:tc hMerge="1"/>
                <a:tc hMerge="1"/>
                <a:tc>
                  <a:txBody>
                    <a:bodyPr/>
                    <a:lstStyle/>
                    <a:p>
                      <a:pPr indent="0" lvl="0" marL="0" rtl="0" algn="l">
                        <a:spcBef>
                          <a:spcPts val="0"/>
                        </a:spcBef>
                        <a:spcAft>
                          <a:spcPts val="0"/>
                        </a:spcAft>
                        <a:buNone/>
                      </a:pPr>
                      <a:r>
                        <a:t/>
                      </a:r>
                      <a:endParaRPr/>
                    </a:p>
                  </a:txBody>
                  <a:tcPr marT="91425" marB="91425" marR="91425" marL="91425"/>
                </a:tc>
              </a:tr>
              <a:tr h="422975">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dialysis_jeanettekelley_codliveroil_tk_esrdhd</a:t>
                      </a:r>
                      <a:endParaRPr/>
                    </a:p>
                  </a:txBody>
                  <a:tcPr marT="91425" marB="91425" marR="91425" marL="91425"/>
                </a:tc>
                <a:tc hMerge="1"/>
                <a:tc hMerge="1"/>
                <a:tc hMerge="1"/>
                <a:tc hMerge="1"/>
              </a:tr>
            </a:tbl>
          </a:graphicData>
        </a:graphic>
      </p:graphicFrame>
      <p:sp>
        <p:nvSpPr>
          <p:cNvPr id="671" name="Google Shape;671;g27f4d3aa6a3_0_46"/>
          <p:cNvSpPr txBox="1"/>
          <p:nvPr/>
        </p:nvSpPr>
        <p:spPr>
          <a:xfrm>
            <a:off x="1021000" y="712800"/>
            <a:ext cx="4151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Topics from Hierarchical clustering</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p:nvPr/>
        </p:nvSpPr>
        <p:spPr>
          <a:xfrm>
            <a:off x="855883" y="3198021"/>
            <a:ext cx="4396605" cy="646986"/>
          </a:xfrm>
          <a:prstGeom prst="roundRect">
            <a:avLst>
              <a:gd fmla="val 16667" name="adj"/>
            </a:avLst>
          </a:prstGeom>
          <a:solidFill>
            <a:srgbClr val="FBE4D4"/>
          </a:solidFill>
          <a:ln cap="flat" cmpd="sng" w="28575">
            <a:solidFill>
              <a:srgbClr val="DF4638"/>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lang="en-US" sz="1600">
                <a:solidFill>
                  <a:schemeClr val="dk1"/>
                </a:solidFill>
                <a:latin typeface="Times New Roman"/>
                <a:ea typeface="Times New Roman"/>
                <a:cs typeface="Times New Roman"/>
                <a:sym typeface="Times New Roman"/>
              </a:rPr>
              <a:t>Topic modeling is particularly useful for analyzing unstructured clinical notes</a:t>
            </a:r>
            <a:endParaRPr b="0" i="0" sz="1400" u="none" cap="none" strike="noStrike">
              <a:solidFill>
                <a:srgbClr val="000000"/>
              </a:solidFill>
              <a:latin typeface="Arial"/>
              <a:ea typeface="Arial"/>
              <a:cs typeface="Arial"/>
              <a:sym typeface="Arial"/>
            </a:endParaRPr>
          </a:p>
        </p:txBody>
      </p:sp>
      <p:sp>
        <p:nvSpPr>
          <p:cNvPr id="151" name="Google Shape;151;p32"/>
          <p:cNvSpPr txBox="1"/>
          <p:nvPr>
            <p:ph idx="12" type="sldNum"/>
          </p:nvPr>
        </p:nvSpPr>
        <p:spPr>
          <a:xfrm>
            <a:off x="11253041" y="6020728"/>
            <a:ext cx="510209" cy="40225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29</a:t>
            </a:r>
            <a:endParaRPr/>
          </a:p>
        </p:txBody>
      </p:sp>
      <p:sp>
        <p:nvSpPr>
          <p:cNvPr id="152" name="Google Shape;152;p32"/>
          <p:cNvSpPr txBox="1"/>
          <p:nvPr/>
        </p:nvSpPr>
        <p:spPr>
          <a:xfrm>
            <a:off x="842650" y="618725"/>
            <a:ext cx="8878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Times New Roman"/>
                <a:ea typeface="Times New Roman"/>
                <a:cs typeface="Times New Roman"/>
                <a:sym typeface="Times New Roman"/>
              </a:rPr>
              <a:t>Application of Topic Modeling</a:t>
            </a:r>
            <a:endParaRPr b="0" i="0" sz="1400" u="none" cap="none" strike="noStrike">
              <a:solidFill>
                <a:srgbClr val="000000"/>
              </a:solidFill>
              <a:latin typeface="Arial"/>
              <a:ea typeface="Arial"/>
              <a:cs typeface="Arial"/>
              <a:sym typeface="Arial"/>
            </a:endParaRPr>
          </a:p>
        </p:txBody>
      </p:sp>
      <p:grpSp>
        <p:nvGrpSpPr>
          <p:cNvPr id="153" name="Google Shape;153;p32"/>
          <p:cNvGrpSpPr/>
          <p:nvPr/>
        </p:nvGrpSpPr>
        <p:grpSpPr>
          <a:xfrm>
            <a:off x="5459150" y="1593924"/>
            <a:ext cx="5838903" cy="3856450"/>
            <a:chOff x="4599751" y="1575299"/>
            <a:chExt cx="7002763" cy="4918941"/>
          </a:xfrm>
        </p:grpSpPr>
        <p:sp>
          <p:nvSpPr>
            <p:cNvPr id="154" name="Google Shape;154;p32"/>
            <p:cNvSpPr/>
            <p:nvPr/>
          </p:nvSpPr>
          <p:spPr>
            <a:xfrm>
              <a:off x="4599751" y="3163120"/>
              <a:ext cx="2082000" cy="1936500"/>
            </a:xfrm>
            <a:prstGeom prst="ellipse">
              <a:avLst/>
            </a:prstGeom>
            <a:noFill/>
            <a:ln cap="flat" cmpd="sng" w="19050">
              <a:solidFill>
                <a:srgbClr val="DF463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p32"/>
            <p:cNvSpPr/>
            <p:nvPr/>
          </p:nvSpPr>
          <p:spPr>
            <a:xfrm>
              <a:off x="9666614" y="2883401"/>
              <a:ext cx="1935900" cy="10632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32"/>
            <p:cNvSpPr/>
            <p:nvPr/>
          </p:nvSpPr>
          <p:spPr>
            <a:xfrm>
              <a:off x="9666614" y="4170773"/>
              <a:ext cx="1935900" cy="1020900"/>
            </a:xfrm>
            <a:prstGeom prst="roundRect">
              <a:avLst>
                <a:gd fmla="val 16667" name="adj"/>
              </a:avLst>
            </a:prstGeom>
            <a:no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32"/>
            <p:cNvSpPr/>
            <p:nvPr/>
          </p:nvSpPr>
          <p:spPr>
            <a:xfrm>
              <a:off x="9721093" y="5431041"/>
              <a:ext cx="1881300" cy="10632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32"/>
            <p:cNvSpPr/>
            <p:nvPr/>
          </p:nvSpPr>
          <p:spPr>
            <a:xfrm>
              <a:off x="9666613" y="1575299"/>
              <a:ext cx="1935900" cy="11832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p32"/>
            <p:cNvSpPr/>
            <p:nvPr/>
          </p:nvSpPr>
          <p:spPr>
            <a:xfrm flipH="1" rot="-707731">
              <a:off x="6919566" y="2563926"/>
              <a:ext cx="2651899" cy="302480"/>
            </a:xfrm>
            <a:prstGeom prst="rightArrow">
              <a:avLst>
                <a:gd fmla="val 50000" name="adj1"/>
                <a:gd fmla="val 50000" name="adj2"/>
              </a:avLst>
            </a:prstGeom>
            <a:gradFill>
              <a:gsLst>
                <a:gs pos="0">
                  <a:srgbClr val="C00000"/>
                </a:gs>
                <a:gs pos="50000">
                  <a:srgbClr val="DF4638"/>
                </a:gs>
                <a:gs pos="100000">
                  <a:srgbClr val="FFFFFF"/>
                </a:gs>
              </a:gsLst>
              <a:lin ang="10800025" scaled="0"/>
            </a:gra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32"/>
            <p:cNvSpPr/>
            <p:nvPr/>
          </p:nvSpPr>
          <p:spPr>
            <a:xfrm flipH="1" rot="-707034">
              <a:off x="7074491" y="3421403"/>
              <a:ext cx="2560462" cy="302480"/>
            </a:xfrm>
            <a:prstGeom prst="rightArrow">
              <a:avLst>
                <a:gd fmla="val 50000" name="adj1"/>
                <a:gd fmla="val 50000" name="adj2"/>
              </a:avLst>
            </a:prstGeom>
            <a:gradFill>
              <a:gsLst>
                <a:gs pos="0">
                  <a:srgbClr val="C00000"/>
                </a:gs>
                <a:gs pos="50000">
                  <a:srgbClr val="DF4638"/>
                </a:gs>
                <a:gs pos="100000">
                  <a:srgbClr val="FFFFFF"/>
                </a:gs>
              </a:gsLst>
              <a:lin ang="10800025" scaled="0"/>
            </a:gra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32"/>
            <p:cNvSpPr/>
            <p:nvPr/>
          </p:nvSpPr>
          <p:spPr>
            <a:xfrm flipH="1" rot="995266">
              <a:off x="7097967" y="4420639"/>
              <a:ext cx="2466340" cy="280854"/>
            </a:xfrm>
            <a:prstGeom prst="rightArrow">
              <a:avLst>
                <a:gd fmla="val 50000" name="adj1"/>
                <a:gd fmla="val 50000" name="adj2"/>
              </a:avLst>
            </a:prstGeom>
            <a:gradFill>
              <a:gsLst>
                <a:gs pos="0">
                  <a:srgbClr val="C00000"/>
                </a:gs>
                <a:gs pos="50000">
                  <a:srgbClr val="DF4638"/>
                </a:gs>
                <a:gs pos="100000">
                  <a:srgbClr val="FFFFFF"/>
                </a:gs>
              </a:gsLst>
              <a:lin ang="10800025" scaled="0"/>
            </a:gra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32"/>
            <p:cNvSpPr/>
            <p:nvPr/>
          </p:nvSpPr>
          <p:spPr>
            <a:xfrm flipH="1" rot="1105605">
              <a:off x="7028848" y="5175154"/>
              <a:ext cx="2651760" cy="302630"/>
            </a:xfrm>
            <a:prstGeom prst="rightArrow">
              <a:avLst>
                <a:gd fmla="val 50000" name="adj1"/>
                <a:gd fmla="val 50000" name="adj2"/>
              </a:avLst>
            </a:prstGeom>
            <a:gradFill>
              <a:gsLst>
                <a:gs pos="0">
                  <a:srgbClr val="C00000"/>
                </a:gs>
                <a:gs pos="50000">
                  <a:srgbClr val="DF4638"/>
                </a:gs>
                <a:gs pos="100000">
                  <a:srgbClr val="FFFFFF"/>
                </a:gs>
              </a:gsLst>
              <a:lin ang="10800025" scaled="0"/>
            </a:gra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32"/>
            <p:cNvSpPr/>
            <p:nvPr/>
          </p:nvSpPr>
          <p:spPr>
            <a:xfrm>
              <a:off x="4706851" y="3291054"/>
              <a:ext cx="1881300" cy="1645800"/>
            </a:xfrm>
            <a:prstGeom prst="ellipse">
              <a:avLst/>
            </a:prstGeom>
            <a:solidFill>
              <a:srgbClr val="DF4638"/>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lang="en-US" sz="1600">
                  <a:solidFill>
                    <a:schemeClr val="lt1"/>
                  </a:solidFill>
                  <a:latin typeface="Times New Roman"/>
                  <a:ea typeface="Times New Roman"/>
                  <a:cs typeface="Times New Roman"/>
                  <a:sym typeface="Times New Roman"/>
                </a:rPr>
                <a:t>Topic Modeling</a:t>
              </a:r>
              <a:endParaRPr b="0" i="0" sz="1400" u="none" cap="none" strike="noStrike">
                <a:solidFill>
                  <a:srgbClr val="000000"/>
                </a:solidFill>
                <a:latin typeface="Arial"/>
                <a:ea typeface="Arial"/>
                <a:cs typeface="Arial"/>
                <a:sym typeface="Arial"/>
              </a:endParaRPr>
            </a:p>
          </p:txBody>
        </p:sp>
      </p:grpSp>
      <p:sp>
        <p:nvSpPr>
          <p:cNvPr id="164" name="Google Shape;164;p32"/>
          <p:cNvSpPr txBox="1"/>
          <p:nvPr/>
        </p:nvSpPr>
        <p:spPr>
          <a:xfrm>
            <a:off x="9851200" y="1769100"/>
            <a:ext cx="1296300" cy="72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300">
                <a:solidFill>
                  <a:schemeClr val="dk1"/>
                </a:solidFill>
                <a:latin typeface="Times New Roman"/>
                <a:ea typeface="Times New Roman"/>
                <a:cs typeface="Times New Roman"/>
                <a:sym typeface="Times New Roman"/>
              </a:rPr>
              <a:t>Discovering hidden patterns</a:t>
            </a:r>
            <a:endParaRPr sz="1300">
              <a:solidFill>
                <a:schemeClr val="dk1"/>
              </a:solidFill>
              <a:latin typeface="Times New Roman"/>
              <a:ea typeface="Times New Roman"/>
              <a:cs typeface="Times New Roman"/>
              <a:sym typeface="Times New Roman"/>
            </a:endParaRPr>
          </a:p>
        </p:txBody>
      </p:sp>
      <p:sp>
        <p:nvSpPr>
          <p:cNvPr id="165" name="Google Shape;165;p32"/>
          <p:cNvSpPr txBox="1"/>
          <p:nvPr/>
        </p:nvSpPr>
        <p:spPr>
          <a:xfrm>
            <a:off x="9902500" y="2716375"/>
            <a:ext cx="1193700" cy="5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300">
                <a:solidFill>
                  <a:schemeClr val="dk1"/>
                </a:solidFill>
                <a:latin typeface="Times New Roman"/>
                <a:ea typeface="Times New Roman"/>
                <a:cs typeface="Times New Roman"/>
                <a:sym typeface="Times New Roman"/>
              </a:rPr>
              <a:t>Efficient exploration</a:t>
            </a:r>
            <a:endParaRPr sz="1300">
              <a:solidFill>
                <a:schemeClr val="dk1"/>
              </a:solidFill>
              <a:latin typeface="Times New Roman"/>
              <a:ea typeface="Times New Roman"/>
              <a:cs typeface="Times New Roman"/>
              <a:sym typeface="Times New Roman"/>
            </a:endParaRPr>
          </a:p>
        </p:txBody>
      </p:sp>
      <p:sp>
        <p:nvSpPr>
          <p:cNvPr id="166" name="Google Shape;166;p32"/>
          <p:cNvSpPr txBox="1"/>
          <p:nvPr/>
        </p:nvSpPr>
        <p:spPr>
          <a:xfrm>
            <a:off x="9835000" y="3754500"/>
            <a:ext cx="1328700" cy="5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300">
                <a:solidFill>
                  <a:schemeClr val="dk1"/>
                </a:solidFill>
                <a:latin typeface="Times New Roman"/>
                <a:ea typeface="Times New Roman"/>
                <a:cs typeface="Times New Roman"/>
                <a:sym typeface="Times New Roman"/>
              </a:rPr>
              <a:t>Cohort identification</a:t>
            </a:r>
            <a:endParaRPr>
              <a:latin typeface="Calibri"/>
              <a:ea typeface="Calibri"/>
              <a:cs typeface="Calibri"/>
              <a:sym typeface="Calibri"/>
            </a:endParaRPr>
          </a:p>
        </p:txBody>
      </p:sp>
      <p:sp>
        <p:nvSpPr>
          <p:cNvPr id="167" name="Google Shape;167;p32"/>
          <p:cNvSpPr txBox="1"/>
          <p:nvPr/>
        </p:nvSpPr>
        <p:spPr>
          <a:xfrm>
            <a:off x="9870675" y="4714750"/>
            <a:ext cx="1296300" cy="6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300">
                <a:solidFill>
                  <a:schemeClr val="dk1"/>
                </a:solidFill>
                <a:latin typeface="Times New Roman"/>
                <a:ea typeface="Times New Roman"/>
                <a:cs typeface="Times New Roman"/>
                <a:sym typeface="Times New Roman"/>
              </a:rPr>
              <a:t>Clinical decision support</a:t>
            </a:r>
            <a:endParaRPr>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6" name="Shape 676"/>
        <p:cNvGrpSpPr/>
        <p:nvPr/>
      </p:nvGrpSpPr>
      <p:grpSpPr>
        <a:xfrm>
          <a:off x="0" y="0"/>
          <a:ext cx="0" cy="0"/>
          <a:chOff x="0" y="0"/>
          <a:chExt cx="0" cy="0"/>
        </a:xfrm>
      </p:grpSpPr>
      <p:sp>
        <p:nvSpPr>
          <p:cNvPr id="677" name="Google Shape;677;g27f4d3aa6a3_0_55"/>
          <p:cNvSpPr txBox="1"/>
          <p:nvPr>
            <p:ph idx="12" type="sldNum"/>
          </p:nvPr>
        </p:nvSpPr>
        <p:spPr>
          <a:xfrm>
            <a:off x="11253041" y="6020728"/>
            <a:ext cx="510300" cy="40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2000"/>
              <a:buFont typeface="Arial"/>
              <a:buNone/>
            </a:pPr>
            <a:r>
              <a:rPr lang="en-US"/>
              <a:t>41</a:t>
            </a:r>
            <a:endParaRPr/>
          </a:p>
        </p:txBody>
      </p:sp>
      <p:graphicFrame>
        <p:nvGraphicFramePr>
          <p:cNvPr id="678" name="Google Shape;678;g27f4d3aa6a3_0_55"/>
          <p:cNvGraphicFramePr/>
          <p:nvPr/>
        </p:nvGraphicFramePr>
        <p:xfrm>
          <a:off x="995363" y="1025450"/>
          <a:ext cx="3000000" cy="3000000"/>
        </p:xfrm>
        <a:graphic>
          <a:graphicData uri="http://schemas.openxmlformats.org/drawingml/2006/table">
            <a:tbl>
              <a:tblPr>
                <a:noFill/>
                <a:tableStyleId>{9B79DB44-6394-4BE6-89DD-B24B4AB313C0}</a:tableStyleId>
              </a:tblPr>
              <a:tblGrid>
                <a:gridCol w="689300"/>
                <a:gridCol w="4002775"/>
                <a:gridCol w="1836400"/>
                <a:gridCol w="1836400"/>
                <a:gridCol w="1836400"/>
              </a:tblGrid>
              <a:tr h="190500">
                <a:tc>
                  <a:txBody>
                    <a:bodyPr/>
                    <a:lstStyle/>
                    <a:p>
                      <a:pPr indent="0" lvl="0" marL="0" rtl="0" algn="l">
                        <a:spcBef>
                          <a:spcPts val="0"/>
                        </a:spcBef>
                        <a:spcAft>
                          <a:spcPts val="0"/>
                        </a:spcAft>
                        <a:buNone/>
                      </a:pPr>
                      <a:r>
                        <a:rPr lang="en-US" sz="900"/>
                        <a:t>Red</a:t>
                      </a:r>
                      <a:endParaRPr sz="900"/>
                    </a:p>
                  </a:txBody>
                  <a:tcPr marT="91425" marB="91425" marR="91425" marL="91425"/>
                </a:tc>
                <a:tc gridSpan="4">
                  <a:txBody>
                    <a:bodyPr/>
                    <a:lstStyle/>
                    <a:p>
                      <a:pPr indent="0" lvl="0" marL="0" rtl="0" algn="l">
                        <a:spcBef>
                          <a:spcPts val="0"/>
                        </a:spcBef>
                        <a:spcAft>
                          <a:spcPts val="0"/>
                        </a:spcAft>
                        <a:buNone/>
                      </a:pPr>
                      <a:r>
                        <a:rPr lang="en-US" sz="900"/>
                        <a:t>  Arlenefreitag_fluocinonide_neosporin_ext_topically </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estheredmond_calcet_debroxotic_area_maximum</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geraldsebesta_washshower_delaydrelease_area_smooth</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_evelyndefiore_winter_probiotic_packet</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lauramccaskil_adrenalcrisis_luerloksyrgx_dexamethasone_hydrocortisone</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tedkuciaage_sex_differently_occational_cigar</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thomaskraus_thomascooper_citrucel_complex_sex</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servicecalle_servicereviewe_facemeete_personally_intervention</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shirleypauss_citracal_slow_magnesium_tshfrt</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joycecommiso_swallow_ployp_clare_blue</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melvinrieve_ecotrin_melvinthoma_strength_deny</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aredsmulti_mybetriq_tshfrt_blue_vit</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marycarter_longsadultlow_blue_marymeyerhofer_deny</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deny_blue_nourished_counsel_servicecalle</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donaldgancer_donaldpickard_donalddelaney_blue_deny</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blue_deny_nourished_fever_cough</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cough_blue_deny_nourished_counsel</a:t>
                      </a:r>
                      <a:endParaRPr sz="900"/>
                    </a:p>
                  </a:txBody>
                  <a:tcPr marT="91425" marB="91425" marR="91425" marL="91425"/>
                </a:tc>
                <a:tc hMerge="1"/>
                <a:tc hMerge="1"/>
                <a:tc hMerge="1"/>
              </a:tr>
              <a:tr h="190500">
                <a:tc>
                  <a:txBody>
                    <a:bodyPr/>
                    <a:lstStyle/>
                    <a:p>
                      <a:pPr indent="0" lvl="0" marL="0" rtl="0" algn="l">
                        <a:spcBef>
                          <a:spcPts val="0"/>
                        </a:spcBef>
                        <a:spcAft>
                          <a:spcPts val="0"/>
                        </a:spcAft>
                        <a:buNone/>
                      </a:pPr>
                      <a:r>
                        <a:t/>
                      </a:r>
                      <a:endParaRPr sz="900"/>
                    </a:p>
                  </a:txBody>
                  <a:tcPr marT="91425" marB="91425" marR="91425" marL="91425"/>
                </a:tc>
                <a:tc gridSpan="4">
                  <a:txBody>
                    <a:bodyPr/>
                    <a:lstStyle/>
                    <a:p>
                      <a:pPr indent="0" lvl="0" marL="0" rtl="0" algn="l">
                        <a:spcBef>
                          <a:spcPts val="0"/>
                        </a:spcBef>
                        <a:spcAft>
                          <a:spcPts val="0"/>
                        </a:spcAft>
                        <a:buNone/>
                      </a:pPr>
                      <a:r>
                        <a:rPr lang="en-US" sz="900"/>
                        <a:t>cough_blue_deny_nourished_counsel</a:t>
                      </a:r>
                      <a:endParaRPr sz="900"/>
                    </a:p>
                  </a:txBody>
                  <a:tcPr marT="91425" marB="91425" marR="91425" marL="91425"/>
                </a:tc>
                <a:tc hMerge="1"/>
                <a:tc hMerge="1"/>
                <a:tc hMerge="1"/>
              </a:tr>
            </a:tbl>
          </a:graphicData>
        </a:graphic>
      </p:graphicFrame>
      <p:sp>
        <p:nvSpPr>
          <p:cNvPr id="679" name="Google Shape;679;g27f4d3aa6a3_0_55"/>
          <p:cNvSpPr txBox="1"/>
          <p:nvPr/>
        </p:nvSpPr>
        <p:spPr>
          <a:xfrm>
            <a:off x="1069150" y="579050"/>
            <a:ext cx="4151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Topics from Hierarchical clustering</a:t>
            </a:r>
            <a:endParaRPr b="1" sz="17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4" name="Shape 684"/>
        <p:cNvGrpSpPr/>
        <p:nvPr/>
      </p:nvGrpSpPr>
      <p:grpSpPr>
        <a:xfrm>
          <a:off x="0" y="0"/>
          <a:ext cx="0" cy="0"/>
          <a:chOff x="0" y="0"/>
          <a:chExt cx="0" cy="0"/>
        </a:xfrm>
      </p:grpSpPr>
      <p:sp>
        <p:nvSpPr>
          <p:cNvPr id="685" name="Google Shape;685;g27f4d3aa6a3_0_62"/>
          <p:cNvSpPr txBox="1"/>
          <p:nvPr>
            <p:ph idx="12" type="sldNum"/>
          </p:nvPr>
        </p:nvSpPr>
        <p:spPr>
          <a:xfrm>
            <a:off x="11253041" y="6020728"/>
            <a:ext cx="510300" cy="40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2000"/>
              <a:buFont typeface="Arial"/>
              <a:buNone/>
            </a:pPr>
            <a:r>
              <a:rPr lang="en-US"/>
              <a:t>42</a:t>
            </a:r>
            <a:endParaRPr/>
          </a:p>
        </p:txBody>
      </p:sp>
      <p:graphicFrame>
        <p:nvGraphicFramePr>
          <p:cNvPr id="686" name="Google Shape;686;g27f4d3aa6a3_0_62"/>
          <p:cNvGraphicFramePr/>
          <p:nvPr/>
        </p:nvGraphicFramePr>
        <p:xfrm>
          <a:off x="1562725" y="4708325"/>
          <a:ext cx="3000000" cy="3000000"/>
        </p:xfrm>
        <a:graphic>
          <a:graphicData uri="http://schemas.openxmlformats.org/drawingml/2006/table">
            <a:tbl>
              <a:tblPr>
                <a:noFill/>
                <a:tableStyleId>{9B79DB44-6394-4BE6-89DD-B24B4AB313C0}</a:tableStyleId>
              </a:tblPr>
              <a:tblGrid>
                <a:gridCol w="729600"/>
                <a:gridCol w="1428450"/>
                <a:gridCol w="1032100"/>
                <a:gridCol w="1032100"/>
                <a:gridCol w="1032100"/>
                <a:gridCol w="1032100"/>
              </a:tblGrid>
              <a:tr h="190500">
                <a:tc>
                  <a:txBody>
                    <a:bodyPr/>
                    <a:lstStyle/>
                    <a:p>
                      <a:pPr indent="0" lvl="0" marL="0" rtl="0" algn="l">
                        <a:spcBef>
                          <a:spcPts val="0"/>
                        </a:spcBef>
                        <a:spcAft>
                          <a:spcPts val="0"/>
                        </a:spcAft>
                        <a:buNone/>
                      </a:pPr>
                      <a:r>
                        <a:rPr lang="en-US"/>
                        <a:t>Black</a:t>
                      </a:r>
                      <a:endParaRPr/>
                    </a:p>
                  </a:txBody>
                  <a:tcPr marT="91425" marB="91425" marR="91425" marL="91425"/>
                </a:tc>
                <a:tc gridSpan="5">
                  <a:txBody>
                    <a:bodyPr/>
                    <a:lstStyle/>
                    <a:p>
                      <a:pPr indent="0" lvl="0" marL="0" rtl="0" algn="l">
                        <a:spcBef>
                          <a:spcPts val="0"/>
                        </a:spcBef>
                        <a:spcAft>
                          <a:spcPts val="0"/>
                        </a:spcAft>
                        <a:buNone/>
                      </a:pPr>
                      <a:r>
                        <a:rPr lang="en-US"/>
                        <a:t>itp_ostomy_flectorpatch_spondylosis_ostomyrlq</a:t>
                      </a:r>
                      <a:endParaRPr/>
                    </a:p>
                  </a:txBody>
                  <a:tcPr marT="91425" marB="91425" marR="91425" marL="91425"/>
                </a:tc>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centralvite_lumbar_stenosis_rush_redyeastrice</a:t>
                      </a:r>
                      <a:endParaRPr/>
                    </a:p>
                  </a:txBody>
                  <a:tcPr marT="91425" marB="91425" marR="91425" marL="91425"/>
                </a:tc>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fibromyalia_norco_lumbar_imodium_stenosis</a:t>
                      </a:r>
                      <a:endParaRPr/>
                    </a:p>
                  </a:txBody>
                  <a:tcPr marT="91425" marB="91425" marR="91425" marL="91425"/>
                </a:tc>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nancykennedy_fibromyalgia_husband_glargine_buck</a:t>
                      </a:r>
                      <a:endParaRPr/>
                    </a:p>
                  </a:txBody>
                  <a:tcPr marT="91425" marB="91425" marR="91425" marL="91425"/>
                </a:tc>
                <a:tc hMerge="1"/>
                <a:tc hMerge="1"/>
                <a:tc hMerge="1"/>
                <a:tc hMerge="1"/>
              </a:tr>
            </a:tbl>
          </a:graphicData>
        </a:graphic>
      </p:graphicFrame>
      <p:graphicFrame>
        <p:nvGraphicFramePr>
          <p:cNvPr id="687" name="Google Shape;687;g27f4d3aa6a3_0_62"/>
          <p:cNvGraphicFramePr/>
          <p:nvPr/>
        </p:nvGraphicFramePr>
        <p:xfrm>
          <a:off x="1562725" y="2126950"/>
          <a:ext cx="3000000" cy="3000000"/>
        </p:xfrm>
        <a:graphic>
          <a:graphicData uri="http://schemas.openxmlformats.org/drawingml/2006/table">
            <a:tbl>
              <a:tblPr>
                <a:noFill/>
                <a:tableStyleId>{9B79DB44-6394-4BE6-89DD-B24B4AB313C0}</a:tableStyleId>
              </a:tblPr>
              <a:tblGrid>
                <a:gridCol w="770250"/>
                <a:gridCol w="1367200"/>
                <a:gridCol w="1035125"/>
                <a:gridCol w="1035125"/>
                <a:gridCol w="1035125"/>
                <a:gridCol w="1035125"/>
                <a:gridCol w="481275"/>
              </a:tblGrid>
              <a:tr h="190500">
                <a:tc>
                  <a:txBody>
                    <a:bodyPr/>
                    <a:lstStyle/>
                    <a:p>
                      <a:pPr indent="0" lvl="0" marL="0" rtl="0" algn="l">
                        <a:spcBef>
                          <a:spcPts val="0"/>
                        </a:spcBef>
                        <a:spcAft>
                          <a:spcPts val="0"/>
                        </a:spcAft>
                        <a:buNone/>
                      </a:pPr>
                      <a:r>
                        <a:rPr lang="en-US"/>
                        <a:t>yellow</a:t>
                      </a:r>
                      <a:endParaRPr/>
                    </a:p>
                  </a:txBody>
                  <a:tcPr marT="91425" marB="91425" marR="91425" marL="91425"/>
                </a:tc>
                <a:tc gridSpan="5">
                  <a:txBody>
                    <a:bodyPr/>
                    <a:lstStyle/>
                    <a:p>
                      <a:pPr indent="0" lvl="0" marL="0" rtl="0" algn="l">
                        <a:spcBef>
                          <a:spcPts val="0"/>
                        </a:spcBef>
                        <a:spcAft>
                          <a:spcPts val="0"/>
                        </a:spcAft>
                        <a:buNone/>
                      </a:pPr>
                      <a:r>
                        <a:rPr lang="en-US"/>
                        <a:t>rotationflap_iliac_nasal_hinessewe_harrycarson</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5">
                  <a:txBody>
                    <a:bodyPr/>
                    <a:lstStyle/>
                    <a:p>
                      <a:pPr indent="0" lvl="0" marL="0" rtl="0" algn="l">
                        <a:spcBef>
                          <a:spcPts val="0"/>
                        </a:spcBef>
                        <a:spcAft>
                          <a:spcPts val="0"/>
                        </a:spcAft>
                        <a:buNone/>
                      </a:pPr>
                      <a:r>
                        <a:rPr lang="en-US"/>
                        <a:t>hydrocodone_esiesi_synvisc_patch_elect</a:t>
                      </a:r>
                      <a:endParaRPr/>
                    </a:p>
                  </a:txBody>
                  <a:tcPr marT="91425" marB="91425" marR="91425" marL="91425"/>
                </a:tc>
                <a:tc hMerge="1"/>
                <a:tc hMerge="1"/>
                <a:tc hMerge="1"/>
                <a:tc hMerge="1"/>
                <a:tc>
                  <a:txBody>
                    <a:bodyPr/>
                    <a:lstStyle/>
                    <a:p>
                      <a:pPr indent="0" lvl="0" marL="0" rtl="0" algn="l">
                        <a:spcBef>
                          <a:spcPts val="0"/>
                        </a:spcBef>
                        <a:spcAft>
                          <a:spcPts val="0"/>
                        </a:spcAft>
                        <a:buNone/>
                      </a:pPr>
                      <a:r>
                        <a:t/>
                      </a:r>
                      <a:endParaRPr/>
                    </a:p>
                  </a:txBody>
                  <a:tcPr marT="91425" marB="91425" marR="91425" marL="91425"/>
                </a:tc>
              </a:tr>
              <a:tr h="19050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montelukast_socorroszubert_liver_stent_ranitidine</a:t>
                      </a:r>
                      <a:endParaRPr/>
                    </a:p>
                  </a:txBody>
                  <a:tcPr marT="91425" marB="91425" marR="91425" marL="91425"/>
                </a:tc>
                <a:tc hMerge="1"/>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stagesarker_electecstay_cellpopulation_recurrent_dvt</a:t>
                      </a:r>
                      <a:endParaRPr/>
                    </a:p>
                  </a:txBody>
                  <a:tcPr marT="91425" marB="91425" marR="91425" marL="91425"/>
                </a:tc>
                <a:tc hMerge="1"/>
                <a:tc hMerge="1"/>
                <a:tc hMerge="1"/>
                <a:tc hMerge="1"/>
                <a:tc hMerge="1"/>
              </a:tr>
              <a:tr h="190500">
                <a:tc>
                  <a:txBody>
                    <a:bodyPr/>
                    <a:lstStyle/>
                    <a:p>
                      <a:pPr indent="0" lvl="0" marL="0" rtl="0" algn="l">
                        <a:spcBef>
                          <a:spcPts val="0"/>
                        </a:spcBef>
                        <a:spcAft>
                          <a:spcPts val="0"/>
                        </a:spcAft>
                        <a:buNone/>
                      </a:pPr>
                      <a:r>
                        <a:t/>
                      </a:r>
                      <a:endParaRPr/>
                    </a:p>
                  </a:txBody>
                  <a:tcPr marT="91425" marB="91425" marR="91425" marL="91425"/>
                </a:tc>
                <a:tc gridSpan="6">
                  <a:txBody>
                    <a:bodyPr/>
                    <a:lstStyle/>
                    <a:p>
                      <a:pPr indent="0" lvl="0" marL="0" rtl="0" algn="l">
                        <a:spcBef>
                          <a:spcPts val="0"/>
                        </a:spcBef>
                        <a:spcAft>
                          <a:spcPts val="0"/>
                        </a:spcAft>
                        <a:buNone/>
                      </a:pPr>
                      <a:r>
                        <a:rPr lang="en-US"/>
                        <a:t>recurrent_lillianrooney_bellpalsyface_lifelong_religious</a:t>
                      </a:r>
                      <a:endParaRPr/>
                    </a:p>
                  </a:txBody>
                  <a:tcPr marT="91425" marB="91425" marR="91425" marL="91425"/>
                </a:tc>
                <a:tc hMerge="1"/>
                <a:tc hMerge="1"/>
                <a:tc hMerge="1"/>
                <a:tc hMerge="1"/>
                <a:tc hMerge="1"/>
              </a:tr>
            </a:tbl>
          </a:graphicData>
        </a:graphic>
      </p:graphicFrame>
      <p:sp>
        <p:nvSpPr>
          <p:cNvPr id="688" name="Google Shape;688;g27f4d3aa6a3_0_62"/>
          <p:cNvSpPr txBox="1"/>
          <p:nvPr/>
        </p:nvSpPr>
        <p:spPr>
          <a:xfrm>
            <a:off x="1021000" y="712800"/>
            <a:ext cx="4151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Topics from Hierarchical clustering</a:t>
            </a:r>
            <a:endParaRPr b="1" sz="17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g25bef0c30b0_0_8"/>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43</a:t>
            </a:r>
            <a:endParaRPr/>
          </a:p>
        </p:txBody>
      </p:sp>
      <p:sp>
        <p:nvSpPr>
          <p:cNvPr id="694" name="Google Shape;694;g25bef0c30b0_0_8"/>
          <p:cNvSpPr txBox="1"/>
          <p:nvPr/>
        </p:nvSpPr>
        <p:spPr>
          <a:xfrm>
            <a:off x="842650" y="618714"/>
            <a:ext cx="2511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0" i="0" sz="1400" u="none" cap="none" strike="noStrike">
              <a:solidFill>
                <a:srgbClr val="000000"/>
              </a:solidFill>
              <a:latin typeface="Arial"/>
              <a:ea typeface="Arial"/>
              <a:cs typeface="Arial"/>
              <a:sym typeface="Arial"/>
            </a:endParaRPr>
          </a:p>
        </p:txBody>
      </p:sp>
      <p:grpSp>
        <p:nvGrpSpPr>
          <p:cNvPr id="695" name="Google Shape;695;g25bef0c30b0_0_8"/>
          <p:cNvGrpSpPr/>
          <p:nvPr/>
        </p:nvGrpSpPr>
        <p:grpSpPr>
          <a:xfrm>
            <a:off x="1080238" y="2086481"/>
            <a:ext cx="10172804" cy="3934155"/>
            <a:chOff x="1133058" y="3018236"/>
            <a:chExt cx="10172804" cy="3934155"/>
          </a:xfrm>
        </p:grpSpPr>
        <p:sp>
          <p:nvSpPr>
            <p:cNvPr id="696" name="Google Shape;696;g25bef0c30b0_0_8"/>
            <p:cNvSpPr/>
            <p:nvPr/>
          </p:nvSpPr>
          <p:spPr>
            <a:xfrm>
              <a:off x="1315262" y="3082691"/>
              <a:ext cx="9990600" cy="3869700"/>
            </a:xfrm>
            <a:prstGeom prst="roundRect">
              <a:avLst>
                <a:gd fmla="val 16667" name="adj"/>
              </a:avLst>
            </a:prstGeom>
            <a:solidFill>
              <a:srgbClr val="F7CAAC"/>
            </a:solidFill>
            <a:ln cap="flat" cmpd="sng" w="28575">
              <a:solidFill>
                <a:srgbClr val="DF4638"/>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lang="en-US" sz="1300">
                  <a:solidFill>
                    <a:schemeClr val="dk1"/>
                  </a:solidFill>
                </a:rPr>
                <a:t>Topics are represented by a number of words starting </a:t>
              </a:r>
              <a:endParaRPr sz="13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US" sz="1300">
                  <a:solidFill>
                    <a:schemeClr val="dk1"/>
                  </a:solidFill>
                </a:rPr>
                <a:t>  with the best representative word. </a:t>
              </a:r>
              <a:endParaRPr sz="13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US" sz="1300">
                  <a:solidFill>
                    <a:schemeClr val="dk1"/>
                  </a:solidFill>
                </a:rPr>
                <a:t>Each word is represented by a c-TF-IDF score. </a:t>
              </a:r>
              <a:endParaRPr sz="13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US" sz="1300">
                  <a:solidFill>
                    <a:schemeClr val="dk1"/>
                  </a:solidFill>
                </a:rPr>
                <a:t>The higher the score, the more representative a word to the topic is</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697" name="Google Shape;697;g25bef0c30b0_0_8"/>
            <p:cNvSpPr/>
            <p:nvPr/>
          </p:nvSpPr>
          <p:spPr>
            <a:xfrm>
              <a:off x="1133058" y="3018236"/>
              <a:ext cx="548700" cy="548700"/>
            </a:xfrm>
            <a:prstGeom prst="ellipse">
              <a:avLst/>
            </a:prstGeom>
            <a:solidFill>
              <a:schemeClr val="lt1"/>
            </a:solidFill>
            <a:ln cap="flat" cmpd="sng" w="28575">
              <a:solidFill>
                <a:srgbClr val="DF46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DF4638"/>
                </a:buClr>
                <a:buSzPts val="2000"/>
                <a:buFont typeface="Times New Roman"/>
                <a:buNone/>
              </a:pPr>
              <a:r>
                <a:rPr b="1" i="0" lang="en-US" sz="2000" u="none" cap="none" strike="noStrike">
                  <a:solidFill>
                    <a:srgbClr val="DF4638"/>
                  </a:solidFill>
                  <a:latin typeface="Times New Roman"/>
                  <a:ea typeface="Times New Roman"/>
                  <a:cs typeface="Times New Roman"/>
                  <a:sym typeface="Times New Roman"/>
                </a:rPr>
                <a:t>6</a:t>
              </a:r>
              <a:endParaRPr b="1" i="0" sz="2000" u="none" cap="none" strike="noStrike">
                <a:solidFill>
                  <a:srgbClr val="DF4638"/>
                </a:solidFill>
                <a:latin typeface="Times New Roman"/>
                <a:ea typeface="Times New Roman"/>
                <a:cs typeface="Times New Roman"/>
                <a:sym typeface="Times New Roman"/>
              </a:endParaRPr>
            </a:p>
          </p:txBody>
        </p:sp>
      </p:grpSp>
      <p:pic>
        <p:nvPicPr>
          <p:cNvPr id="698" name="Google Shape;698;g25bef0c30b0_0_8"/>
          <p:cNvPicPr preferRelativeResize="0"/>
          <p:nvPr/>
        </p:nvPicPr>
        <p:blipFill>
          <a:blip r:embed="rId3">
            <a:alphaModFix/>
          </a:blip>
          <a:stretch>
            <a:fillRect/>
          </a:stretch>
        </p:blipFill>
        <p:spPr>
          <a:xfrm>
            <a:off x="6441628" y="2761472"/>
            <a:ext cx="4544102" cy="2724050"/>
          </a:xfrm>
          <a:prstGeom prst="rect">
            <a:avLst/>
          </a:prstGeom>
          <a:noFill/>
          <a:ln cap="flat" cmpd="sng" w="28575">
            <a:solidFill>
              <a:srgbClr val="DF4638"/>
            </a:solidFill>
            <a:prstDash val="dash"/>
            <a:round/>
            <a:headEnd len="sm" w="sm" type="none"/>
            <a:tailEnd len="sm" w="sm" type="none"/>
          </a:ln>
        </p:spPr>
      </p:pic>
      <p:sp>
        <p:nvSpPr>
          <p:cNvPr id="699" name="Google Shape;699;g25bef0c30b0_0_8"/>
          <p:cNvSpPr txBox="1"/>
          <p:nvPr/>
        </p:nvSpPr>
        <p:spPr>
          <a:xfrm>
            <a:off x="1743400" y="4623375"/>
            <a:ext cx="4189800" cy="10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Topic4:rmf_foll_delete_dictate_duplicate</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Topic 69: case_attend_resident_agree_interna</a:t>
            </a:r>
            <a:endParaRPr>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3" name="Shape 703"/>
        <p:cNvGrpSpPr/>
        <p:nvPr/>
      </p:nvGrpSpPr>
      <p:grpSpPr>
        <a:xfrm>
          <a:off x="0" y="0"/>
          <a:ext cx="0" cy="0"/>
          <a:chOff x="0" y="0"/>
          <a:chExt cx="0" cy="0"/>
        </a:xfrm>
      </p:grpSpPr>
      <p:sp>
        <p:nvSpPr>
          <p:cNvPr id="704" name="Google Shape;704;p29"/>
          <p:cNvSpPr txBox="1"/>
          <p:nvPr/>
        </p:nvSpPr>
        <p:spPr>
          <a:xfrm>
            <a:off x="2842310" y="1321604"/>
            <a:ext cx="6431409"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Classification methods in this research</a:t>
            </a:r>
            <a:endParaRPr b="0" i="0" sz="1400" u="none" cap="none" strike="noStrike">
              <a:solidFill>
                <a:srgbClr val="000000"/>
              </a:solidFill>
              <a:latin typeface="Arial"/>
              <a:ea typeface="Arial"/>
              <a:cs typeface="Arial"/>
              <a:sym typeface="Arial"/>
            </a:endParaRPr>
          </a:p>
        </p:txBody>
      </p:sp>
      <p:grpSp>
        <p:nvGrpSpPr>
          <p:cNvPr id="705" name="Google Shape;705;p29"/>
          <p:cNvGrpSpPr/>
          <p:nvPr/>
        </p:nvGrpSpPr>
        <p:grpSpPr>
          <a:xfrm>
            <a:off x="1838848" y="1830019"/>
            <a:ext cx="8486301" cy="3897685"/>
            <a:chOff x="2466771" y="2307097"/>
            <a:chExt cx="8486301" cy="3897685"/>
          </a:xfrm>
        </p:grpSpPr>
        <p:grpSp>
          <p:nvGrpSpPr>
            <p:cNvPr id="706" name="Google Shape;706;p29"/>
            <p:cNvGrpSpPr/>
            <p:nvPr/>
          </p:nvGrpSpPr>
          <p:grpSpPr>
            <a:xfrm>
              <a:off x="2466771" y="2461845"/>
              <a:ext cx="4356325" cy="3200489"/>
              <a:chOff x="2466771" y="2461845"/>
              <a:chExt cx="4356325" cy="3200489"/>
            </a:xfrm>
          </p:grpSpPr>
          <p:sp>
            <p:nvSpPr>
              <p:cNvPr id="707" name="Google Shape;707;p29"/>
              <p:cNvSpPr/>
              <p:nvPr/>
            </p:nvSpPr>
            <p:spPr>
              <a:xfrm>
                <a:off x="5411932" y="36502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08" name="Google Shape;708;p29"/>
              <p:cNvSpPr/>
              <p:nvPr/>
            </p:nvSpPr>
            <p:spPr>
              <a:xfrm>
                <a:off x="5085792" y="36502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09" name="Google Shape;709;p29"/>
              <p:cNvSpPr/>
              <p:nvPr/>
            </p:nvSpPr>
            <p:spPr>
              <a:xfrm>
                <a:off x="4754533" y="36502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10" name="Google Shape;710;p29"/>
              <p:cNvSpPr/>
              <p:nvPr/>
            </p:nvSpPr>
            <p:spPr>
              <a:xfrm>
                <a:off x="4428393" y="36502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11" name="Google Shape;711;p29"/>
              <p:cNvSpPr/>
              <p:nvPr/>
            </p:nvSpPr>
            <p:spPr>
              <a:xfrm>
                <a:off x="4095794" y="36502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12" name="Google Shape;712;p29"/>
              <p:cNvSpPr/>
              <p:nvPr/>
            </p:nvSpPr>
            <p:spPr>
              <a:xfrm>
                <a:off x="3769654" y="36502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13" name="Google Shape;713;p29"/>
              <p:cNvSpPr/>
              <p:nvPr/>
            </p:nvSpPr>
            <p:spPr>
              <a:xfrm>
                <a:off x="3438394" y="36502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14" name="Google Shape;714;p29"/>
              <p:cNvSpPr/>
              <p:nvPr/>
            </p:nvSpPr>
            <p:spPr>
              <a:xfrm>
                <a:off x="3112255" y="36502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15" name="Google Shape;715;p29"/>
              <p:cNvSpPr/>
              <p:nvPr/>
            </p:nvSpPr>
            <p:spPr>
              <a:xfrm>
                <a:off x="2792910" y="36502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16" name="Google Shape;716;p29"/>
              <p:cNvSpPr/>
              <p:nvPr/>
            </p:nvSpPr>
            <p:spPr>
              <a:xfrm>
                <a:off x="2466771" y="36502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17" name="Google Shape;717;p29"/>
              <p:cNvSpPr/>
              <p:nvPr/>
            </p:nvSpPr>
            <p:spPr>
              <a:xfrm>
                <a:off x="5411932" y="393590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18" name="Google Shape;718;p29"/>
              <p:cNvSpPr/>
              <p:nvPr/>
            </p:nvSpPr>
            <p:spPr>
              <a:xfrm>
                <a:off x="5085792" y="393590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19" name="Google Shape;719;p29"/>
              <p:cNvSpPr/>
              <p:nvPr/>
            </p:nvSpPr>
            <p:spPr>
              <a:xfrm>
                <a:off x="4754533" y="393590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20" name="Google Shape;720;p29"/>
              <p:cNvSpPr/>
              <p:nvPr/>
            </p:nvSpPr>
            <p:spPr>
              <a:xfrm>
                <a:off x="4428393" y="393590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21" name="Google Shape;721;p29"/>
              <p:cNvSpPr/>
              <p:nvPr/>
            </p:nvSpPr>
            <p:spPr>
              <a:xfrm>
                <a:off x="4095794" y="393590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22" name="Google Shape;722;p29"/>
              <p:cNvSpPr/>
              <p:nvPr/>
            </p:nvSpPr>
            <p:spPr>
              <a:xfrm>
                <a:off x="3769654" y="393590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23" name="Google Shape;723;p29"/>
              <p:cNvSpPr/>
              <p:nvPr/>
            </p:nvSpPr>
            <p:spPr>
              <a:xfrm>
                <a:off x="3438394" y="393590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24" name="Google Shape;724;p29"/>
              <p:cNvSpPr/>
              <p:nvPr/>
            </p:nvSpPr>
            <p:spPr>
              <a:xfrm>
                <a:off x="3112255" y="393590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25" name="Google Shape;725;p29"/>
              <p:cNvSpPr/>
              <p:nvPr/>
            </p:nvSpPr>
            <p:spPr>
              <a:xfrm>
                <a:off x="2792910" y="393590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26" name="Google Shape;726;p29"/>
              <p:cNvSpPr/>
              <p:nvPr/>
            </p:nvSpPr>
            <p:spPr>
              <a:xfrm>
                <a:off x="2466771" y="393590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27" name="Google Shape;727;p29"/>
              <p:cNvSpPr/>
              <p:nvPr/>
            </p:nvSpPr>
            <p:spPr>
              <a:xfrm>
                <a:off x="5411932" y="421519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28" name="Google Shape;728;p29"/>
              <p:cNvSpPr/>
              <p:nvPr/>
            </p:nvSpPr>
            <p:spPr>
              <a:xfrm>
                <a:off x="5085792" y="421519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29" name="Google Shape;729;p29"/>
              <p:cNvSpPr/>
              <p:nvPr/>
            </p:nvSpPr>
            <p:spPr>
              <a:xfrm>
                <a:off x="4754533" y="421519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0" name="Google Shape;730;p29"/>
              <p:cNvSpPr/>
              <p:nvPr/>
            </p:nvSpPr>
            <p:spPr>
              <a:xfrm>
                <a:off x="4428393" y="421519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1" name="Google Shape;731;p29"/>
              <p:cNvSpPr/>
              <p:nvPr/>
            </p:nvSpPr>
            <p:spPr>
              <a:xfrm>
                <a:off x="4095794" y="421519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2" name="Google Shape;732;p29"/>
              <p:cNvSpPr/>
              <p:nvPr/>
            </p:nvSpPr>
            <p:spPr>
              <a:xfrm>
                <a:off x="3769654" y="421519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3" name="Google Shape;733;p29"/>
              <p:cNvSpPr/>
              <p:nvPr/>
            </p:nvSpPr>
            <p:spPr>
              <a:xfrm>
                <a:off x="3438394" y="421519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4" name="Google Shape;734;p29"/>
              <p:cNvSpPr/>
              <p:nvPr/>
            </p:nvSpPr>
            <p:spPr>
              <a:xfrm>
                <a:off x="3112255" y="421519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5" name="Google Shape;735;p29"/>
              <p:cNvSpPr/>
              <p:nvPr/>
            </p:nvSpPr>
            <p:spPr>
              <a:xfrm>
                <a:off x="2792910" y="421519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6" name="Google Shape;736;p29"/>
              <p:cNvSpPr/>
              <p:nvPr/>
            </p:nvSpPr>
            <p:spPr>
              <a:xfrm>
                <a:off x="2466771" y="421519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7" name="Google Shape;737;p29"/>
              <p:cNvSpPr/>
              <p:nvPr/>
            </p:nvSpPr>
            <p:spPr>
              <a:xfrm>
                <a:off x="5411932" y="482261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8" name="Google Shape;738;p29"/>
              <p:cNvSpPr/>
              <p:nvPr/>
            </p:nvSpPr>
            <p:spPr>
              <a:xfrm>
                <a:off x="5085792" y="482261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39" name="Google Shape;739;p29"/>
              <p:cNvSpPr/>
              <p:nvPr/>
            </p:nvSpPr>
            <p:spPr>
              <a:xfrm>
                <a:off x="4754533" y="482261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40" name="Google Shape;740;p29"/>
              <p:cNvSpPr/>
              <p:nvPr/>
            </p:nvSpPr>
            <p:spPr>
              <a:xfrm>
                <a:off x="4428393" y="482261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41" name="Google Shape;741;p29"/>
              <p:cNvSpPr/>
              <p:nvPr/>
            </p:nvSpPr>
            <p:spPr>
              <a:xfrm>
                <a:off x="4095794" y="482261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42" name="Google Shape;742;p29"/>
              <p:cNvSpPr/>
              <p:nvPr/>
            </p:nvSpPr>
            <p:spPr>
              <a:xfrm>
                <a:off x="3769654" y="482261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43" name="Google Shape;743;p29"/>
              <p:cNvSpPr/>
              <p:nvPr/>
            </p:nvSpPr>
            <p:spPr>
              <a:xfrm>
                <a:off x="3438394" y="482261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44" name="Google Shape;744;p29"/>
              <p:cNvSpPr/>
              <p:nvPr/>
            </p:nvSpPr>
            <p:spPr>
              <a:xfrm>
                <a:off x="3112255" y="482261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45" name="Google Shape;745;p29"/>
              <p:cNvSpPr/>
              <p:nvPr/>
            </p:nvSpPr>
            <p:spPr>
              <a:xfrm>
                <a:off x="2792910" y="482261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46" name="Google Shape;746;p29"/>
              <p:cNvSpPr/>
              <p:nvPr/>
            </p:nvSpPr>
            <p:spPr>
              <a:xfrm>
                <a:off x="2466771" y="482261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47" name="Google Shape;747;p29"/>
              <p:cNvSpPr/>
              <p:nvPr/>
            </p:nvSpPr>
            <p:spPr>
              <a:xfrm>
                <a:off x="5411932" y="5129387"/>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48" name="Google Shape;748;p29"/>
              <p:cNvSpPr/>
              <p:nvPr/>
            </p:nvSpPr>
            <p:spPr>
              <a:xfrm>
                <a:off x="5085792" y="5129387"/>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49" name="Google Shape;749;p29"/>
              <p:cNvSpPr/>
              <p:nvPr/>
            </p:nvSpPr>
            <p:spPr>
              <a:xfrm>
                <a:off x="4754533" y="5129387"/>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50" name="Google Shape;750;p29"/>
              <p:cNvSpPr/>
              <p:nvPr/>
            </p:nvSpPr>
            <p:spPr>
              <a:xfrm>
                <a:off x="4428393" y="5129387"/>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51" name="Google Shape;751;p29"/>
              <p:cNvSpPr/>
              <p:nvPr/>
            </p:nvSpPr>
            <p:spPr>
              <a:xfrm>
                <a:off x="4095794" y="5129387"/>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52" name="Google Shape;752;p29"/>
              <p:cNvSpPr/>
              <p:nvPr/>
            </p:nvSpPr>
            <p:spPr>
              <a:xfrm>
                <a:off x="3769654" y="5129387"/>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53" name="Google Shape;753;p29"/>
              <p:cNvSpPr/>
              <p:nvPr/>
            </p:nvSpPr>
            <p:spPr>
              <a:xfrm>
                <a:off x="3438394" y="5129387"/>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54" name="Google Shape;754;p29"/>
              <p:cNvSpPr/>
              <p:nvPr/>
            </p:nvSpPr>
            <p:spPr>
              <a:xfrm>
                <a:off x="3112255" y="5129387"/>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55" name="Google Shape;755;p29"/>
              <p:cNvSpPr/>
              <p:nvPr/>
            </p:nvSpPr>
            <p:spPr>
              <a:xfrm>
                <a:off x="2792910" y="5129387"/>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56" name="Google Shape;756;p29"/>
              <p:cNvSpPr/>
              <p:nvPr/>
            </p:nvSpPr>
            <p:spPr>
              <a:xfrm>
                <a:off x="2466771" y="5129387"/>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57" name="Google Shape;757;p29"/>
              <p:cNvSpPr/>
              <p:nvPr/>
            </p:nvSpPr>
            <p:spPr>
              <a:xfrm>
                <a:off x="5411932" y="335539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58" name="Google Shape;758;p29"/>
              <p:cNvSpPr/>
              <p:nvPr/>
            </p:nvSpPr>
            <p:spPr>
              <a:xfrm>
                <a:off x="5085792" y="335539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59" name="Google Shape;759;p29"/>
              <p:cNvSpPr/>
              <p:nvPr/>
            </p:nvSpPr>
            <p:spPr>
              <a:xfrm>
                <a:off x="4754533" y="335539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60" name="Google Shape;760;p29"/>
              <p:cNvSpPr/>
              <p:nvPr/>
            </p:nvSpPr>
            <p:spPr>
              <a:xfrm>
                <a:off x="4428393" y="335539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61" name="Google Shape;761;p29"/>
              <p:cNvSpPr/>
              <p:nvPr/>
            </p:nvSpPr>
            <p:spPr>
              <a:xfrm>
                <a:off x="4095794" y="335539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62" name="Google Shape;762;p29"/>
              <p:cNvSpPr/>
              <p:nvPr/>
            </p:nvSpPr>
            <p:spPr>
              <a:xfrm>
                <a:off x="3769654" y="335539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63" name="Google Shape;763;p29"/>
              <p:cNvSpPr/>
              <p:nvPr/>
            </p:nvSpPr>
            <p:spPr>
              <a:xfrm>
                <a:off x="3438394" y="335539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64" name="Google Shape;764;p29"/>
              <p:cNvSpPr/>
              <p:nvPr/>
            </p:nvSpPr>
            <p:spPr>
              <a:xfrm>
                <a:off x="3112255" y="335539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65" name="Google Shape;765;p29"/>
              <p:cNvSpPr/>
              <p:nvPr/>
            </p:nvSpPr>
            <p:spPr>
              <a:xfrm>
                <a:off x="2792910" y="335539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66" name="Google Shape;766;p29"/>
              <p:cNvSpPr/>
              <p:nvPr/>
            </p:nvSpPr>
            <p:spPr>
              <a:xfrm>
                <a:off x="2466771" y="335539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67" name="Google Shape;767;p29"/>
              <p:cNvSpPr/>
              <p:nvPr/>
            </p:nvSpPr>
            <p:spPr>
              <a:xfrm>
                <a:off x="5411932" y="246184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68" name="Google Shape;768;p29"/>
              <p:cNvSpPr/>
              <p:nvPr/>
            </p:nvSpPr>
            <p:spPr>
              <a:xfrm>
                <a:off x="5085792" y="246184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69" name="Google Shape;769;p29"/>
              <p:cNvSpPr/>
              <p:nvPr/>
            </p:nvSpPr>
            <p:spPr>
              <a:xfrm>
                <a:off x="4754533" y="246184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70" name="Google Shape;770;p29"/>
              <p:cNvSpPr/>
              <p:nvPr/>
            </p:nvSpPr>
            <p:spPr>
              <a:xfrm>
                <a:off x="4428393" y="246184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71" name="Google Shape;771;p29"/>
              <p:cNvSpPr/>
              <p:nvPr/>
            </p:nvSpPr>
            <p:spPr>
              <a:xfrm>
                <a:off x="4095794" y="246184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72" name="Google Shape;772;p29"/>
              <p:cNvSpPr/>
              <p:nvPr/>
            </p:nvSpPr>
            <p:spPr>
              <a:xfrm>
                <a:off x="3769654" y="246184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73" name="Google Shape;773;p29"/>
              <p:cNvSpPr/>
              <p:nvPr/>
            </p:nvSpPr>
            <p:spPr>
              <a:xfrm>
                <a:off x="3438394" y="246184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74" name="Google Shape;774;p29"/>
              <p:cNvSpPr/>
              <p:nvPr/>
            </p:nvSpPr>
            <p:spPr>
              <a:xfrm>
                <a:off x="3112255" y="246184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75" name="Google Shape;775;p29"/>
              <p:cNvSpPr/>
              <p:nvPr/>
            </p:nvSpPr>
            <p:spPr>
              <a:xfrm>
                <a:off x="2792910" y="246184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76" name="Google Shape;776;p29"/>
              <p:cNvSpPr/>
              <p:nvPr/>
            </p:nvSpPr>
            <p:spPr>
              <a:xfrm>
                <a:off x="2466771" y="246184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77" name="Google Shape;777;p29"/>
              <p:cNvSpPr/>
              <p:nvPr/>
            </p:nvSpPr>
            <p:spPr>
              <a:xfrm>
                <a:off x="5411932" y="543373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78" name="Google Shape;778;p29"/>
              <p:cNvSpPr/>
              <p:nvPr/>
            </p:nvSpPr>
            <p:spPr>
              <a:xfrm>
                <a:off x="5085792" y="543373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79" name="Google Shape;779;p29"/>
              <p:cNvSpPr/>
              <p:nvPr/>
            </p:nvSpPr>
            <p:spPr>
              <a:xfrm>
                <a:off x="4754533" y="543373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80" name="Google Shape;780;p29"/>
              <p:cNvSpPr/>
              <p:nvPr/>
            </p:nvSpPr>
            <p:spPr>
              <a:xfrm>
                <a:off x="4428393" y="543373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81" name="Google Shape;781;p29"/>
              <p:cNvSpPr/>
              <p:nvPr/>
            </p:nvSpPr>
            <p:spPr>
              <a:xfrm>
                <a:off x="4095794" y="543373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82" name="Google Shape;782;p29"/>
              <p:cNvSpPr/>
              <p:nvPr/>
            </p:nvSpPr>
            <p:spPr>
              <a:xfrm>
                <a:off x="3769654" y="543373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83" name="Google Shape;783;p29"/>
              <p:cNvSpPr/>
              <p:nvPr/>
            </p:nvSpPr>
            <p:spPr>
              <a:xfrm>
                <a:off x="3438394" y="543373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84" name="Google Shape;784;p29"/>
              <p:cNvSpPr/>
              <p:nvPr/>
            </p:nvSpPr>
            <p:spPr>
              <a:xfrm>
                <a:off x="3112255" y="543373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85" name="Google Shape;785;p29"/>
              <p:cNvSpPr/>
              <p:nvPr/>
            </p:nvSpPr>
            <p:spPr>
              <a:xfrm>
                <a:off x="2792910" y="543373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86" name="Google Shape;786;p29"/>
              <p:cNvSpPr/>
              <p:nvPr/>
            </p:nvSpPr>
            <p:spPr>
              <a:xfrm>
                <a:off x="2466771" y="543373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87" name="Google Shape;787;p29"/>
              <p:cNvSpPr/>
              <p:nvPr/>
            </p:nvSpPr>
            <p:spPr>
              <a:xfrm>
                <a:off x="5411932" y="305325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88" name="Google Shape;788;p29"/>
              <p:cNvSpPr/>
              <p:nvPr/>
            </p:nvSpPr>
            <p:spPr>
              <a:xfrm>
                <a:off x="5085792" y="305325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89" name="Google Shape;789;p29"/>
              <p:cNvSpPr/>
              <p:nvPr/>
            </p:nvSpPr>
            <p:spPr>
              <a:xfrm>
                <a:off x="4754533" y="305325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90" name="Google Shape;790;p29"/>
              <p:cNvSpPr/>
              <p:nvPr/>
            </p:nvSpPr>
            <p:spPr>
              <a:xfrm>
                <a:off x="4428393" y="305325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91" name="Google Shape;791;p29"/>
              <p:cNvSpPr/>
              <p:nvPr/>
            </p:nvSpPr>
            <p:spPr>
              <a:xfrm>
                <a:off x="4095794" y="305325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92" name="Google Shape;792;p29"/>
              <p:cNvSpPr/>
              <p:nvPr/>
            </p:nvSpPr>
            <p:spPr>
              <a:xfrm>
                <a:off x="3769654" y="305325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93" name="Google Shape;793;p29"/>
              <p:cNvSpPr/>
              <p:nvPr/>
            </p:nvSpPr>
            <p:spPr>
              <a:xfrm>
                <a:off x="3438394" y="305325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94" name="Google Shape;794;p29"/>
              <p:cNvSpPr/>
              <p:nvPr/>
            </p:nvSpPr>
            <p:spPr>
              <a:xfrm>
                <a:off x="3112255" y="305325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95" name="Google Shape;795;p29"/>
              <p:cNvSpPr/>
              <p:nvPr/>
            </p:nvSpPr>
            <p:spPr>
              <a:xfrm>
                <a:off x="2792910" y="305325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96" name="Google Shape;796;p29"/>
              <p:cNvSpPr/>
              <p:nvPr/>
            </p:nvSpPr>
            <p:spPr>
              <a:xfrm>
                <a:off x="2466771" y="305325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97" name="Google Shape;797;p29"/>
              <p:cNvSpPr/>
              <p:nvPr/>
            </p:nvSpPr>
            <p:spPr>
              <a:xfrm>
                <a:off x="5411932" y="45120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98" name="Google Shape;798;p29"/>
              <p:cNvSpPr/>
              <p:nvPr/>
            </p:nvSpPr>
            <p:spPr>
              <a:xfrm>
                <a:off x="5085792" y="45120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799" name="Google Shape;799;p29"/>
              <p:cNvSpPr/>
              <p:nvPr/>
            </p:nvSpPr>
            <p:spPr>
              <a:xfrm>
                <a:off x="4754533" y="45120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00" name="Google Shape;800;p29"/>
              <p:cNvSpPr/>
              <p:nvPr/>
            </p:nvSpPr>
            <p:spPr>
              <a:xfrm>
                <a:off x="4428393" y="45120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01" name="Google Shape;801;p29"/>
              <p:cNvSpPr/>
              <p:nvPr/>
            </p:nvSpPr>
            <p:spPr>
              <a:xfrm>
                <a:off x="4095794" y="45120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02" name="Google Shape;802;p29"/>
              <p:cNvSpPr/>
              <p:nvPr/>
            </p:nvSpPr>
            <p:spPr>
              <a:xfrm>
                <a:off x="3769654" y="45120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03" name="Google Shape;803;p29"/>
              <p:cNvSpPr/>
              <p:nvPr/>
            </p:nvSpPr>
            <p:spPr>
              <a:xfrm>
                <a:off x="3438394" y="45120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04" name="Google Shape;804;p29"/>
              <p:cNvSpPr/>
              <p:nvPr/>
            </p:nvSpPr>
            <p:spPr>
              <a:xfrm>
                <a:off x="3112255" y="45120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05" name="Google Shape;805;p29"/>
              <p:cNvSpPr/>
              <p:nvPr/>
            </p:nvSpPr>
            <p:spPr>
              <a:xfrm>
                <a:off x="2792910" y="45120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06" name="Google Shape;806;p29"/>
              <p:cNvSpPr/>
              <p:nvPr/>
            </p:nvSpPr>
            <p:spPr>
              <a:xfrm>
                <a:off x="2466771" y="45120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07" name="Google Shape;807;p29"/>
              <p:cNvSpPr/>
              <p:nvPr/>
            </p:nvSpPr>
            <p:spPr>
              <a:xfrm>
                <a:off x="5411932" y="275871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08" name="Google Shape;808;p29"/>
              <p:cNvSpPr/>
              <p:nvPr/>
            </p:nvSpPr>
            <p:spPr>
              <a:xfrm>
                <a:off x="5085792" y="275871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09" name="Google Shape;809;p29"/>
              <p:cNvSpPr/>
              <p:nvPr/>
            </p:nvSpPr>
            <p:spPr>
              <a:xfrm>
                <a:off x="4754533" y="275871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10" name="Google Shape;810;p29"/>
              <p:cNvSpPr/>
              <p:nvPr/>
            </p:nvSpPr>
            <p:spPr>
              <a:xfrm>
                <a:off x="4428393" y="275871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11" name="Google Shape;811;p29"/>
              <p:cNvSpPr/>
              <p:nvPr/>
            </p:nvSpPr>
            <p:spPr>
              <a:xfrm>
                <a:off x="4095794" y="275871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12" name="Google Shape;812;p29"/>
              <p:cNvSpPr/>
              <p:nvPr/>
            </p:nvSpPr>
            <p:spPr>
              <a:xfrm>
                <a:off x="3769654" y="275871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13" name="Google Shape;813;p29"/>
              <p:cNvSpPr/>
              <p:nvPr/>
            </p:nvSpPr>
            <p:spPr>
              <a:xfrm>
                <a:off x="3438394" y="275871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14" name="Google Shape;814;p29"/>
              <p:cNvSpPr/>
              <p:nvPr/>
            </p:nvSpPr>
            <p:spPr>
              <a:xfrm>
                <a:off x="3112255" y="275871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15" name="Google Shape;815;p29"/>
              <p:cNvSpPr/>
              <p:nvPr/>
            </p:nvSpPr>
            <p:spPr>
              <a:xfrm>
                <a:off x="2792910" y="275871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16" name="Google Shape;816;p29"/>
              <p:cNvSpPr/>
              <p:nvPr/>
            </p:nvSpPr>
            <p:spPr>
              <a:xfrm>
                <a:off x="2466771" y="275871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17" name="Google Shape;817;p29"/>
              <p:cNvSpPr/>
              <p:nvPr/>
            </p:nvSpPr>
            <p:spPr>
              <a:xfrm>
                <a:off x="6594496" y="36502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818" name="Google Shape;818;p29"/>
              <p:cNvSpPr/>
              <p:nvPr/>
            </p:nvSpPr>
            <p:spPr>
              <a:xfrm>
                <a:off x="6594496" y="393590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819" name="Google Shape;819;p29"/>
              <p:cNvSpPr/>
              <p:nvPr/>
            </p:nvSpPr>
            <p:spPr>
              <a:xfrm>
                <a:off x="6594496" y="421519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820" name="Google Shape;820;p29"/>
              <p:cNvSpPr/>
              <p:nvPr/>
            </p:nvSpPr>
            <p:spPr>
              <a:xfrm>
                <a:off x="6594496" y="482261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821" name="Google Shape;821;p29"/>
              <p:cNvSpPr/>
              <p:nvPr/>
            </p:nvSpPr>
            <p:spPr>
              <a:xfrm>
                <a:off x="6594496" y="5129387"/>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822" name="Google Shape;822;p29"/>
              <p:cNvSpPr/>
              <p:nvPr/>
            </p:nvSpPr>
            <p:spPr>
              <a:xfrm>
                <a:off x="6594496" y="3355399"/>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823" name="Google Shape;823;p29"/>
              <p:cNvSpPr/>
              <p:nvPr/>
            </p:nvSpPr>
            <p:spPr>
              <a:xfrm>
                <a:off x="6594496" y="246184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824" name="Google Shape;824;p29"/>
              <p:cNvSpPr/>
              <p:nvPr/>
            </p:nvSpPr>
            <p:spPr>
              <a:xfrm>
                <a:off x="6594496" y="5433734"/>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825" name="Google Shape;825;p29"/>
              <p:cNvSpPr/>
              <p:nvPr/>
            </p:nvSpPr>
            <p:spPr>
              <a:xfrm>
                <a:off x="6594496" y="305325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826" name="Google Shape;826;p29"/>
              <p:cNvSpPr/>
              <p:nvPr/>
            </p:nvSpPr>
            <p:spPr>
              <a:xfrm>
                <a:off x="6594496" y="451206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827" name="Google Shape;827;p29"/>
              <p:cNvSpPr/>
              <p:nvPr/>
            </p:nvSpPr>
            <p:spPr>
              <a:xfrm>
                <a:off x="6594496" y="2758715"/>
                <a:ext cx="228600" cy="22860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cxnSp>
            <p:nvCxnSpPr>
              <p:cNvPr id="828" name="Google Shape;828;p29"/>
              <p:cNvCxnSpPr/>
              <p:nvPr/>
            </p:nvCxnSpPr>
            <p:spPr>
              <a:xfrm>
                <a:off x="5854700" y="2584450"/>
                <a:ext cx="546100" cy="0"/>
              </a:xfrm>
              <a:prstGeom prst="straightConnector1">
                <a:avLst/>
              </a:prstGeom>
              <a:noFill/>
              <a:ln cap="flat" cmpd="sng" w="38100">
                <a:solidFill>
                  <a:srgbClr val="DF4638"/>
                </a:solidFill>
                <a:prstDash val="solid"/>
                <a:miter lim="800000"/>
                <a:headEnd len="sm" w="sm" type="none"/>
                <a:tailEnd len="med" w="med" type="triangle"/>
              </a:ln>
            </p:spPr>
          </p:cxnSp>
          <p:cxnSp>
            <p:nvCxnSpPr>
              <p:cNvPr id="829" name="Google Shape;829;p29"/>
              <p:cNvCxnSpPr/>
              <p:nvPr/>
            </p:nvCxnSpPr>
            <p:spPr>
              <a:xfrm>
                <a:off x="5854700" y="4346575"/>
                <a:ext cx="546100" cy="0"/>
              </a:xfrm>
              <a:prstGeom prst="straightConnector1">
                <a:avLst/>
              </a:prstGeom>
              <a:noFill/>
              <a:ln cap="flat" cmpd="sng" w="38100">
                <a:solidFill>
                  <a:srgbClr val="DF4638"/>
                </a:solidFill>
                <a:prstDash val="solid"/>
                <a:miter lim="800000"/>
                <a:headEnd len="sm" w="sm" type="none"/>
                <a:tailEnd len="med" w="med" type="triangle"/>
              </a:ln>
            </p:spPr>
          </p:cxnSp>
          <p:cxnSp>
            <p:nvCxnSpPr>
              <p:cNvPr id="830" name="Google Shape;830;p29"/>
              <p:cNvCxnSpPr/>
              <p:nvPr/>
            </p:nvCxnSpPr>
            <p:spPr>
              <a:xfrm>
                <a:off x="5854700" y="4632325"/>
                <a:ext cx="546100" cy="0"/>
              </a:xfrm>
              <a:prstGeom prst="straightConnector1">
                <a:avLst/>
              </a:prstGeom>
              <a:noFill/>
              <a:ln cap="flat" cmpd="sng" w="38100">
                <a:solidFill>
                  <a:srgbClr val="DF4638"/>
                </a:solidFill>
                <a:prstDash val="solid"/>
                <a:miter lim="800000"/>
                <a:headEnd len="sm" w="sm" type="none"/>
                <a:tailEnd len="med" w="med" type="triangle"/>
              </a:ln>
            </p:spPr>
          </p:cxnSp>
          <p:cxnSp>
            <p:nvCxnSpPr>
              <p:cNvPr id="831" name="Google Shape;831;p29"/>
              <p:cNvCxnSpPr/>
              <p:nvPr/>
            </p:nvCxnSpPr>
            <p:spPr>
              <a:xfrm>
                <a:off x="5854700" y="4953000"/>
                <a:ext cx="546100" cy="0"/>
              </a:xfrm>
              <a:prstGeom prst="straightConnector1">
                <a:avLst/>
              </a:prstGeom>
              <a:noFill/>
              <a:ln cap="flat" cmpd="sng" w="38100">
                <a:solidFill>
                  <a:srgbClr val="DF4638"/>
                </a:solidFill>
                <a:prstDash val="solid"/>
                <a:miter lim="800000"/>
                <a:headEnd len="sm" w="sm" type="none"/>
                <a:tailEnd len="med" w="med" type="triangle"/>
              </a:ln>
            </p:spPr>
          </p:cxnSp>
          <p:cxnSp>
            <p:nvCxnSpPr>
              <p:cNvPr id="832" name="Google Shape;832;p29"/>
              <p:cNvCxnSpPr/>
              <p:nvPr/>
            </p:nvCxnSpPr>
            <p:spPr>
              <a:xfrm>
                <a:off x="5854700" y="5245100"/>
                <a:ext cx="546100" cy="0"/>
              </a:xfrm>
              <a:prstGeom prst="straightConnector1">
                <a:avLst/>
              </a:prstGeom>
              <a:noFill/>
              <a:ln cap="flat" cmpd="sng" w="38100">
                <a:solidFill>
                  <a:srgbClr val="DF4638"/>
                </a:solidFill>
                <a:prstDash val="solid"/>
                <a:miter lim="800000"/>
                <a:headEnd len="sm" w="sm" type="none"/>
                <a:tailEnd len="med" w="med" type="triangle"/>
              </a:ln>
            </p:spPr>
          </p:cxnSp>
          <p:cxnSp>
            <p:nvCxnSpPr>
              <p:cNvPr id="833" name="Google Shape;833;p29"/>
              <p:cNvCxnSpPr/>
              <p:nvPr/>
            </p:nvCxnSpPr>
            <p:spPr>
              <a:xfrm>
                <a:off x="5854700" y="5537200"/>
                <a:ext cx="546100" cy="0"/>
              </a:xfrm>
              <a:prstGeom prst="straightConnector1">
                <a:avLst/>
              </a:prstGeom>
              <a:noFill/>
              <a:ln cap="flat" cmpd="sng" w="38100">
                <a:solidFill>
                  <a:srgbClr val="DF4638"/>
                </a:solidFill>
                <a:prstDash val="solid"/>
                <a:miter lim="800000"/>
                <a:headEnd len="sm" w="sm" type="none"/>
                <a:tailEnd len="med" w="med" type="triangle"/>
              </a:ln>
            </p:spPr>
          </p:cxnSp>
          <p:cxnSp>
            <p:nvCxnSpPr>
              <p:cNvPr id="834" name="Google Shape;834;p29"/>
              <p:cNvCxnSpPr/>
              <p:nvPr/>
            </p:nvCxnSpPr>
            <p:spPr>
              <a:xfrm>
                <a:off x="5854700" y="3765550"/>
                <a:ext cx="546100" cy="0"/>
              </a:xfrm>
              <a:prstGeom prst="straightConnector1">
                <a:avLst/>
              </a:prstGeom>
              <a:noFill/>
              <a:ln cap="flat" cmpd="sng" w="38100">
                <a:solidFill>
                  <a:srgbClr val="DF4638"/>
                </a:solidFill>
                <a:prstDash val="solid"/>
                <a:miter lim="800000"/>
                <a:headEnd len="sm" w="sm" type="none"/>
                <a:tailEnd len="med" w="med" type="triangle"/>
              </a:ln>
            </p:spPr>
          </p:cxnSp>
          <p:cxnSp>
            <p:nvCxnSpPr>
              <p:cNvPr id="835" name="Google Shape;835;p29"/>
              <p:cNvCxnSpPr/>
              <p:nvPr/>
            </p:nvCxnSpPr>
            <p:spPr>
              <a:xfrm>
                <a:off x="5854700" y="3460750"/>
                <a:ext cx="546100" cy="0"/>
              </a:xfrm>
              <a:prstGeom prst="straightConnector1">
                <a:avLst/>
              </a:prstGeom>
              <a:noFill/>
              <a:ln cap="flat" cmpd="sng" w="38100">
                <a:solidFill>
                  <a:srgbClr val="DF4638"/>
                </a:solidFill>
                <a:prstDash val="solid"/>
                <a:miter lim="800000"/>
                <a:headEnd len="sm" w="sm" type="none"/>
                <a:tailEnd len="med" w="med" type="triangle"/>
              </a:ln>
            </p:spPr>
          </p:cxnSp>
          <p:cxnSp>
            <p:nvCxnSpPr>
              <p:cNvPr id="836" name="Google Shape;836;p29"/>
              <p:cNvCxnSpPr/>
              <p:nvPr/>
            </p:nvCxnSpPr>
            <p:spPr>
              <a:xfrm>
                <a:off x="5854700" y="3184525"/>
                <a:ext cx="546100" cy="0"/>
              </a:xfrm>
              <a:prstGeom prst="straightConnector1">
                <a:avLst/>
              </a:prstGeom>
              <a:noFill/>
              <a:ln cap="flat" cmpd="sng" w="38100">
                <a:solidFill>
                  <a:srgbClr val="DF4638"/>
                </a:solidFill>
                <a:prstDash val="solid"/>
                <a:miter lim="800000"/>
                <a:headEnd len="sm" w="sm" type="none"/>
                <a:tailEnd len="med" w="med" type="triangle"/>
              </a:ln>
            </p:spPr>
          </p:cxnSp>
          <p:cxnSp>
            <p:nvCxnSpPr>
              <p:cNvPr id="837" name="Google Shape;837;p29"/>
              <p:cNvCxnSpPr/>
              <p:nvPr/>
            </p:nvCxnSpPr>
            <p:spPr>
              <a:xfrm>
                <a:off x="5854700" y="2870200"/>
                <a:ext cx="546100" cy="0"/>
              </a:xfrm>
              <a:prstGeom prst="straightConnector1">
                <a:avLst/>
              </a:prstGeom>
              <a:noFill/>
              <a:ln cap="flat" cmpd="sng" w="38100">
                <a:solidFill>
                  <a:srgbClr val="DF4638"/>
                </a:solidFill>
                <a:prstDash val="solid"/>
                <a:miter lim="800000"/>
                <a:headEnd len="sm" w="sm" type="none"/>
                <a:tailEnd len="med" w="med" type="triangle"/>
              </a:ln>
            </p:spPr>
          </p:cxnSp>
          <p:cxnSp>
            <p:nvCxnSpPr>
              <p:cNvPr id="838" name="Google Shape;838;p29"/>
              <p:cNvCxnSpPr/>
              <p:nvPr/>
            </p:nvCxnSpPr>
            <p:spPr>
              <a:xfrm>
                <a:off x="5854700" y="4051300"/>
                <a:ext cx="546100" cy="0"/>
              </a:xfrm>
              <a:prstGeom prst="straightConnector1">
                <a:avLst/>
              </a:prstGeom>
              <a:noFill/>
              <a:ln cap="flat" cmpd="sng" w="38100">
                <a:solidFill>
                  <a:srgbClr val="DF4638"/>
                </a:solidFill>
                <a:prstDash val="solid"/>
                <a:miter lim="800000"/>
                <a:headEnd len="sm" w="sm" type="none"/>
                <a:tailEnd len="med" w="med" type="triangle"/>
              </a:ln>
            </p:spPr>
          </p:cxnSp>
        </p:grpSp>
        <p:sp>
          <p:nvSpPr>
            <p:cNvPr id="839" name="Google Shape;839;p29"/>
            <p:cNvSpPr txBox="1"/>
            <p:nvPr/>
          </p:nvSpPr>
          <p:spPr>
            <a:xfrm>
              <a:off x="3291119" y="5866228"/>
              <a:ext cx="129715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Encoded data</a:t>
              </a:r>
              <a:endParaRPr b="0" i="0" sz="1400" u="none" cap="none" strike="noStrike">
                <a:solidFill>
                  <a:srgbClr val="000000"/>
                </a:solidFill>
                <a:latin typeface="Arial"/>
                <a:ea typeface="Arial"/>
                <a:cs typeface="Arial"/>
                <a:sym typeface="Arial"/>
              </a:endParaRPr>
            </a:p>
          </p:txBody>
        </p:sp>
        <p:sp>
          <p:nvSpPr>
            <p:cNvPr id="840" name="Google Shape;840;p29"/>
            <p:cNvSpPr txBox="1"/>
            <p:nvPr/>
          </p:nvSpPr>
          <p:spPr>
            <a:xfrm>
              <a:off x="5904633" y="5866228"/>
              <a:ext cx="142006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Encoded target</a:t>
              </a:r>
              <a:endParaRPr b="0" i="0" sz="1400" u="none" cap="none" strike="noStrike">
                <a:solidFill>
                  <a:srgbClr val="000000"/>
                </a:solidFill>
                <a:latin typeface="Arial"/>
                <a:ea typeface="Arial"/>
                <a:cs typeface="Arial"/>
                <a:sym typeface="Arial"/>
              </a:endParaRPr>
            </a:p>
          </p:txBody>
        </p:sp>
        <p:sp>
          <p:nvSpPr>
            <p:cNvPr id="841" name="Google Shape;841;p29"/>
            <p:cNvSpPr/>
            <p:nvPr/>
          </p:nvSpPr>
          <p:spPr>
            <a:xfrm>
              <a:off x="9513905" y="2631002"/>
              <a:ext cx="1430648" cy="476071"/>
            </a:xfrm>
            <a:prstGeom prst="ellipse">
              <a:avLst/>
            </a:prstGeom>
            <a:solidFill>
              <a:srgbClr val="E1EFD8"/>
            </a:solidFill>
            <a:ln cap="flat" cmpd="sng" w="28575">
              <a:solidFill>
                <a:srgbClr val="3B8E86"/>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Train data</a:t>
              </a:r>
              <a:endParaRPr b="0" i="0" sz="1400" u="none" cap="none" strike="noStrike">
                <a:solidFill>
                  <a:srgbClr val="000000"/>
                </a:solidFill>
                <a:latin typeface="Arial"/>
                <a:ea typeface="Arial"/>
                <a:cs typeface="Arial"/>
                <a:sym typeface="Arial"/>
              </a:endParaRPr>
            </a:p>
          </p:txBody>
        </p:sp>
        <p:sp>
          <p:nvSpPr>
            <p:cNvPr id="842" name="Google Shape;842;p29"/>
            <p:cNvSpPr/>
            <p:nvPr/>
          </p:nvSpPr>
          <p:spPr>
            <a:xfrm>
              <a:off x="9660827" y="4928926"/>
              <a:ext cx="1292245" cy="476071"/>
            </a:xfrm>
            <a:prstGeom prst="ellipse">
              <a:avLst/>
            </a:prstGeom>
            <a:solidFill>
              <a:srgbClr val="E1EFD8"/>
            </a:solidFill>
            <a:ln cap="flat" cmpd="sng" w="28575">
              <a:solidFill>
                <a:srgbClr val="3B8E86"/>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Test data</a:t>
              </a:r>
              <a:endParaRPr b="0" i="0" sz="1400" u="none" cap="none" strike="noStrike">
                <a:solidFill>
                  <a:srgbClr val="000000"/>
                </a:solidFill>
                <a:latin typeface="Arial"/>
                <a:ea typeface="Arial"/>
                <a:cs typeface="Arial"/>
                <a:sym typeface="Arial"/>
              </a:endParaRPr>
            </a:p>
          </p:txBody>
        </p:sp>
        <p:sp>
          <p:nvSpPr>
            <p:cNvPr id="843" name="Google Shape;843;p29"/>
            <p:cNvSpPr txBox="1"/>
            <p:nvPr/>
          </p:nvSpPr>
          <p:spPr>
            <a:xfrm>
              <a:off x="8637717" y="2307097"/>
              <a:ext cx="54053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80%</a:t>
              </a:r>
              <a:endParaRPr b="0" i="0" sz="1400" u="none" cap="none" strike="noStrike">
                <a:solidFill>
                  <a:srgbClr val="000000"/>
                </a:solidFill>
                <a:latin typeface="Arial"/>
                <a:ea typeface="Arial"/>
                <a:cs typeface="Arial"/>
                <a:sym typeface="Arial"/>
              </a:endParaRPr>
            </a:p>
          </p:txBody>
        </p:sp>
        <p:sp>
          <p:nvSpPr>
            <p:cNvPr id="844" name="Google Shape;844;p29"/>
            <p:cNvSpPr txBox="1"/>
            <p:nvPr/>
          </p:nvSpPr>
          <p:spPr>
            <a:xfrm>
              <a:off x="8696863" y="5281808"/>
              <a:ext cx="54053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20%</a:t>
              </a:r>
              <a:endParaRPr b="0" i="0" sz="1400" u="none" cap="none" strike="noStrike">
                <a:solidFill>
                  <a:srgbClr val="000000"/>
                </a:solidFill>
                <a:latin typeface="Arial"/>
                <a:ea typeface="Arial"/>
                <a:cs typeface="Arial"/>
                <a:sym typeface="Arial"/>
              </a:endParaRPr>
            </a:p>
          </p:txBody>
        </p:sp>
        <p:sp>
          <p:nvSpPr>
            <p:cNvPr id="845" name="Google Shape;845;p29"/>
            <p:cNvSpPr/>
            <p:nvPr/>
          </p:nvSpPr>
          <p:spPr>
            <a:xfrm rot="-1569204">
              <a:off x="7684579" y="2981704"/>
              <a:ext cx="1650362" cy="600302"/>
            </a:xfrm>
            <a:prstGeom prst="rightArrow">
              <a:avLst>
                <a:gd fmla="val 50000" name="adj1"/>
                <a:gd fmla="val 50000" name="adj2"/>
              </a:avLst>
            </a:prstGeom>
            <a:gradFill>
              <a:gsLst>
                <a:gs pos="0">
                  <a:srgbClr val="C00000"/>
                </a:gs>
                <a:gs pos="72000">
                  <a:srgbClr val="DF4638"/>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46" name="Google Shape;846;p29"/>
            <p:cNvSpPr/>
            <p:nvPr/>
          </p:nvSpPr>
          <p:spPr>
            <a:xfrm flipH="1" rot="-9230796">
              <a:off x="7630060" y="4449615"/>
              <a:ext cx="1650362" cy="600302"/>
            </a:xfrm>
            <a:prstGeom prst="rightArrow">
              <a:avLst>
                <a:gd fmla="val 50000" name="adj1"/>
                <a:gd fmla="val 50000" name="adj2"/>
              </a:avLst>
            </a:prstGeom>
            <a:gradFill>
              <a:gsLst>
                <a:gs pos="0">
                  <a:srgbClr val="C00000"/>
                </a:gs>
                <a:gs pos="72000">
                  <a:srgbClr val="DF4638"/>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847" name="Google Shape;847;p29"/>
          <p:cNvSpPr txBox="1"/>
          <p:nvPr>
            <p:ph idx="12" type="sldNum"/>
          </p:nvPr>
        </p:nvSpPr>
        <p:spPr>
          <a:xfrm>
            <a:off x="11253041" y="6020728"/>
            <a:ext cx="510209" cy="40225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fld id="{00000000-1234-1234-1234-123412341234}" type="slidenum">
              <a:rPr lang="en-US"/>
              <a:t>‹#›</a:t>
            </a:fld>
            <a:endParaRPr/>
          </a:p>
        </p:txBody>
      </p:sp>
      <p:sp>
        <p:nvSpPr>
          <p:cNvPr id="848" name="Google Shape;848;p29"/>
          <p:cNvSpPr txBox="1"/>
          <p:nvPr/>
        </p:nvSpPr>
        <p:spPr>
          <a:xfrm>
            <a:off x="842650" y="618714"/>
            <a:ext cx="3301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Data Processing</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500"/>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3" name="Shape 853"/>
        <p:cNvGrpSpPr/>
        <p:nvPr/>
      </p:nvGrpSpPr>
      <p:grpSpPr>
        <a:xfrm>
          <a:off x="0" y="0"/>
          <a:ext cx="0" cy="0"/>
          <a:chOff x="0" y="0"/>
          <a:chExt cx="0" cy="0"/>
        </a:xfrm>
      </p:grpSpPr>
      <p:sp>
        <p:nvSpPr>
          <p:cNvPr id="854" name="Google Shape;854;p31"/>
          <p:cNvSpPr/>
          <p:nvPr/>
        </p:nvSpPr>
        <p:spPr>
          <a:xfrm rot="1798069">
            <a:off x="5206448" y="3762011"/>
            <a:ext cx="964096" cy="600302"/>
          </a:xfrm>
          <a:prstGeom prst="rightArrow">
            <a:avLst>
              <a:gd fmla="val 50000" name="adj1"/>
              <a:gd fmla="val 50000" name="adj2"/>
            </a:avLst>
          </a:prstGeom>
          <a:gradFill>
            <a:gsLst>
              <a:gs pos="0">
                <a:srgbClr val="C00000"/>
              </a:gs>
              <a:gs pos="4000">
                <a:srgbClr val="C00000"/>
              </a:gs>
              <a:gs pos="72000">
                <a:srgbClr val="DF4638"/>
              </a:gs>
              <a:gs pos="100000">
                <a:srgbClr val="F2F2F2"/>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55" name="Google Shape;855;p31"/>
          <p:cNvSpPr/>
          <p:nvPr/>
        </p:nvSpPr>
        <p:spPr>
          <a:xfrm rot="-1569204">
            <a:off x="5262260" y="2689858"/>
            <a:ext cx="964096" cy="600302"/>
          </a:xfrm>
          <a:prstGeom prst="rightArrow">
            <a:avLst>
              <a:gd fmla="val 50000" name="adj1"/>
              <a:gd fmla="val 50000" name="adj2"/>
            </a:avLst>
          </a:prstGeom>
          <a:gradFill>
            <a:gsLst>
              <a:gs pos="0">
                <a:srgbClr val="C00000"/>
              </a:gs>
              <a:gs pos="72000">
                <a:srgbClr val="DF4638"/>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56" name="Google Shape;856;p31"/>
          <p:cNvSpPr/>
          <p:nvPr/>
        </p:nvSpPr>
        <p:spPr>
          <a:xfrm>
            <a:off x="6723520" y="4217208"/>
            <a:ext cx="579514" cy="573914"/>
          </a:xfrm>
          <a:prstGeom prst="roundRect">
            <a:avLst>
              <a:gd fmla="val 16667" name="adj"/>
            </a:avLst>
          </a:prstGeom>
          <a:solidFill>
            <a:schemeClr val="lt1"/>
          </a:solid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57" name="Google Shape;857;p31"/>
          <p:cNvSpPr/>
          <p:nvPr/>
        </p:nvSpPr>
        <p:spPr>
          <a:xfrm>
            <a:off x="6723520" y="2358892"/>
            <a:ext cx="579514" cy="573914"/>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58" name="Google Shape;858;p31"/>
          <p:cNvSpPr txBox="1"/>
          <p:nvPr/>
        </p:nvSpPr>
        <p:spPr>
          <a:xfrm>
            <a:off x="7466998" y="2508113"/>
            <a:ext cx="267362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2520	Long Stay</a:t>
            </a:r>
            <a:endParaRPr b="0" i="0" sz="1400" u="none" cap="none" strike="noStrike">
              <a:solidFill>
                <a:srgbClr val="000000"/>
              </a:solidFill>
              <a:latin typeface="Arial"/>
              <a:ea typeface="Arial"/>
              <a:cs typeface="Arial"/>
              <a:sym typeface="Arial"/>
            </a:endParaRPr>
          </a:p>
        </p:txBody>
      </p:sp>
      <p:sp>
        <p:nvSpPr>
          <p:cNvPr id="859" name="Google Shape;859;p31"/>
          <p:cNvSpPr txBox="1"/>
          <p:nvPr/>
        </p:nvSpPr>
        <p:spPr>
          <a:xfrm>
            <a:off x="7466998" y="4372969"/>
            <a:ext cx="267362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5484	Short Stay</a:t>
            </a:r>
            <a:endParaRPr b="0" i="0" sz="1400" u="none" cap="none" strike="noStrike">
              <a:solidFill>
                <a:srgbClr val="000000"/>
              </a:solidFill>
              <a:latin typeface="Arial"/>
              <a:ea typeface="Arial"/>
              <a:cs typeface="Arial"/>
              <a:sym typeface="Arial"/>
            </a:endParaRPr>
          </a:p>
        </p:txBody>
      </p:sp>
      <p:sp>
        <p:nvSpPr>
          <p:cNvPr id="860" name="Google Shape;860;p31"/>
          <p:cNvSpPr txBox="1"/>
          <p:nvPr/>
        </p:nvSpPr>
        <p:spPr>
          <a:xfrm>
            <a:off x="2232291" y="4650229"/>
            <a:ext cx="267362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8004	Sample of Data</a:t>
            </a:r>
            <a:endParaRPr b="0" i="0" sz="1400" u="none" cap="none" strike="noStrike">
              <a:solidFill>
                <a:srgbClr val="000000"/>
              </a:solidFill>
              <a:latin typeface="Arial"/>
              <a:ea typeface="Arial"/>
              <a:cs typeface="Arial"/>
              <a:sym typeface="Arial"/>
            </a:endParaRPr>
          </a:p>
        </p:txBody>
      </p:sp>
      <p:sp>
        <p:nvSpPr>
          <p:cNvPr id="861" name="Google Shape;861;p31"/>
          <p:cNvSpPr txBox="1"/>
          <p:nvPr/>
        </p:nvSpPr>
        <p:spPr>
          <a:xfrm>
            <a:off x="2842310" y="1321604"/>
            <a:ext cx="6431409"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Initial Structured Data</a:t>
            </a:r>
            <a:endParaRPr b="0" i="0" sz="1400" u="none" cap="none" strike="noStrike">
              <a:solidFill>
                <a:srgbClr val="000000"/>
              </a:solidFill>
              <a:latin typeface="Arial"/>
              <a:ea typeface="Arial"/>
              <a:cs typeface="Arial"/>
              <a:sym typeface="Arial"/>
            </a:endParaRPr>
          </a:p>
        </p:txBody>
      </p:sp>
      <p:grpSp>
        <p:nvGrpSpPr>
          <p:cNvPr id="862" name="Google Shape;862;p31"/>
          <p:cNvGrpSpPr/>
          <p:nvPr/>
        </p:nvGrpSpPr>
        <p:grpSpPr>
          <a:xfrm>
            <a:off x="2452703" y="2202516"/>
            <a:ext cx="2293099" cy="2301649"/>
            <a:chOff x="1894232" y="2291291"/>
            <a:chExt cx="2293099" cy="2301649"/>
          </a:xfrm>
        </p:grpSpPr>
        <p:sp>
          <p:nvSpPr>
            <p:cNvPr id="863" name="Google Shape;863;p31"/>
            <p:cNvSpPr/>
            <p:nvPr/>
          </p:nvSpPr>
          <p:spPr>
            <a:xfrm>
              <a:off x="4004451"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64" name="Google Shape;864;p31"/>
            <p:cNvSpPr/>
            <p:nvPr/>
          </p:nvSpPr>
          <p:spPr>
            <a:xfrm>
              <a:off x="3770771"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65" name="Google Shape;865;p31"/>
            <p:cNvSpPr/>
            <p:nvPr/>
          </p:nvSpPr>
          <p:spPr>
            <a:xfrm>
              <a:off x="3533422"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66" name="Google Shape;866;p31"/>
            <p:cNvSpPr/>
            <p:nvPr/>
          </p:nvSpPr>
          <p:spPr>
            <a:xfrm>
              <a:off x="3299742"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67" name="Google Shape;867;p31"/>
            <p:cNvSpPr/>
            <p:nvPr/>
          </p:nvSpPr>
          <p:spPr>
            <a:xfrm>
              <a:off x="3061433"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68" name="Google Shape;868;p31"/>
            <p:cNvSpPr/>
            <p:nvPr/>
          </p:nvSpPr>
          <p:spPr>
            <a:xfrm>
              <a:off x="2827753"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69" name="Google Shape;869;p31"/>
            <p:cNvSpPr/>
            <p:nvPr/>
          </p:nvSpPr>
          <p:spPr>
            <a:xfrm>
              <a:off x="2590404"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70" name="Google Shape;870;p31"/>
            <p:cNvSpPr/>
            <p:nvPr/>
          </p:nvSpPr>
          <p:spPr>
            <a:xfrm>
              <a:off x="2356724"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71" name="Google Shape;871;p31"/>
            <p:cNvSpPr/>
            <p:nvPr/>
          </p:nvSpPr>
          <p:spPr>
            <a:xfrm>
              <a:off x="2127912"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72" name="Google Shape;872;p31"/>
            <p:cNvSpPr/>
            <p:nvPr/>
          </p:nvSpPr>
          <p:spPr>
            <a:xfrm>
              <a:off x="1894232" y="32423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73" name="Google Shape;873;p31"/>
            <p:cNvSpPr/>
            <p:nvPr/>
          </p:nvSpPr>
          <p:spPr>
            <a:xfrm>
              <a:off x="4004451"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74" name="Google Shape;874;p31"/>
            <p:cNvSpPr/>
            <p:nvPr/>
          </p:nvSpPr>
          <p:spPr>
            <a:xfrm>
              <a:off x="3770771"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75" name="Google Shape;875;p31"/>
            <p:cNvSpPr/>
            <p:nvPr/>
          </p:nvSpPr>
          <p:spPr>
            <a:xfrm>
              <a:off x="3533422"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76" name="Google Shape;876;p31"/>
            <p:cNvSpPr/>
            <p:nvPr/>
          </p:nvSpPr>
          <p:spPr>
            <a:xfrm>
              <a:off x="3299742"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77" name="Google Shape;877;p31"/>
            <p:cNvSpPr/>
            <p:nvPr/>
          </p:nvSpPr>
          <p:spPr>
            <a:xfrm>
              <a:off x="3061433"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78" name="Google Shape;878;p31"/>
            <p:cNvSpPr/>
            <p:nvPr/>
          </p:nvSpPr>
          <p:spPr>
            <a:xfrm>
              <a:off x="2827753"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79" name="Google Shape;879;p31"/>
            <p:cNvSpPr/>
            <p:nvPr/>
          </p:nvSpPr>
          <p:spPr>
            <a:xfrm>
              <a:off x="2590404"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80" name="Google Shape;880;p31"/>
            <p:cNvSpPr/>
            <p:nvPr/>
          </p:nvSpPr>
          <p:spPr>
            <a:xfrm>
              <a:off x="2356724"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81" name="Google Shape;881;p31"/>
            <p:cNvSpPr/>
            <p:nvPr/>
          </p:nvSpPr>
          <p:spPr>
            <a:xfrm>
              <a:off x="2127912"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82" name="Google Shape;882;p31"/>
            <p:cNvSpPr/>
            <p:nvPr/>
          </p:nvSpPr>
          <p:spPr>
            <a:xfrm>
              <a:off x="1894232" y="347099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83" name="Google Shape;883;p31"/>
            <p:cNvSpPr/>
            <p:nvPr/>
          </p:nvSpPr>
          <p:spPr>
            <a:xfrm>
              <a:off x="4004451"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84" name="Google Shape;884;p31"/>
            <p:cNvSpPr/>
            <p:nvPr/>
          </p:nvSpPr>
          <p:spPr>
            <a:xfrm>
              <a:off x="3770771"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85" name="Google Shape;885;p31"/>
            <p:cNvSpPr/>
            <p:nvPr/>
          </p:nvSpPr>
          <p:spPr>
            <a:xfrm>
              <a:off x="3533422"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86" name="Google Shape;886;p31"/>
            <p:cNvSpPr/>
            <p:nvPr/>
          </p:nvSpPr>
          <p:spPr>
            <a:xfrm>
              <a:off x="3299742"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87" name="Google Shape;887;p31"/>
            <p:cNvSpPr/>
            <p:nvPr/>
          </p:nvSpPr>
          <p:spPr>
            <a:xfrm>
              <a:off x="3061433"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88" name="Google Shape;888;p31"/>
            <p:cNvSpPr/>
            <p:nvPr/>
          </p:nvSpPr>
          <p:spPr>
            <a:xfrm>
              <a:off x="2827753"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89" name="Google Shape;889;p31"/>
            <p:cNvSpPr/>
            <p:nvPr/>
          </p:nvSpPr>
          <p:spPr>
            <a:xfrm>
              <a:off x="2590404"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90" name="Google Shape;890;p31"/>
            <p:cNvSpPr/>
            <p:nvPr/>
          </p:nvSpPr>
          <p:spPr>
            <a:xfrm>
              <a:off x="2356724"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91" name="Google Shape;891;p31"/>
            <p:cNvSpPr/>
            <p:nvPr/>
          </p:nvSpPr>
          <p:spPr>
            <a:xfrm>
              <a:off x="2127912"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92" name="Google Shape;892;p31"/>
            <p:cNvSpPr/>
            <p:nvPr/>
          </p:nvSpPr>
          <p:spPr>
            <a:xfrm>
              <a:off x="1894232" y="369451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93" name="Google Shape;893;p31"/>
            <p:cNvSpPr/>
            <p:nvPr/>
          </p:nvSpPr>
          <p:spPr>
            <a:xfrm>
              <a:off x="4004451"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94" name="Google Shape;894;p31"/>
            <p:cNvSpPr/>
            <p:nvPr/>
          </p:nvSpPr>
          <p:spPr>
            <a:xfrm>
              <a:off x="3770771"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95" name="Google Shape;895;p31"/>
            <p:cNvSpPr/>
            <p:nvPr/>
          </p:nvSpPr>
          <p:spPr>
            <a:xfrm>
              <a:off x="3533422"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96" name="Google Shape;896;p31"/>
            <p:cNvSpPr/>
            <p:nvPr/>
          </p:nvSpPr>
          <p:spPr>
            <a:xfrm>
              <a:off x="3299742"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97" name="Google Shape;897;p31"/>
            <p:cNvSpPr/>
            <p:nvPr/>
          </p:nvSpPr>
          <p:spPr>
            <a:xfrm>
              <a:off x="3061433"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98" name="Google Shape;898;p31"/>
            <p:cNvSpPr/>
            <p:nvPr/>
          </p:nvSpPr>
          <p:spPr>
            <a:xfrm>
              <a:off x="2827753"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899" name="Google Shape;899;p31"/>
            <p:cNvSpPr/>
            <p:nvPr/>
          </p:nvSpPr>
          <p:spPr>
            <a:xfrm>
              <a:off x="2590404"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00" name="Google Shape;900;p31"/>
            <p:cNvSpPr/>
            <p:nvPr/>
          </p:nvSpPr>
          <p:spPr>
            <a:xfrm>
              <a:off x="2356724"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01" name="Google Shape;901;p31"/>
            <p:cNvSpPr/>
            <p:nvPr/>
          </p:nvSpPr>
          <p:spPr>
            <a:xfrm>
              <a:off x="2127912"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02" name="Google Shape;902;p31"/>
            <p:cNvSpPr/>
            <p:nvPr/>
          </p:nvSpPr>
          <p:spPr>
            <a:xfrm>
              <a:off x="1894232" y="3930503"/>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03" name="Google Shape;903;p31"/>
            <p:cNvSpPr/>
            <p:nvPr/>
          </p:nvSpPr>
          <p:spPr>
            <a:xfrm>
              <a:off x="4004451"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04" name="Google Shape;904;p31"/>
            <p:cNvSpPr/>
            <p:nvPr/>
          </p:nvSpPr>
          <p:spPr>
            <a:xfrm>
              <a:off x="3770771"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05" name="Google Shape;905;p31"/>
            <p:cNvSpPr/>
            <p:nvPr/>
          </p:nvSpPr>
          <p:spPr>
            <a:xfrm>
              <a:off x="3533422"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06" name="Google Shape;906;p31"/>
            <p:cNvSpPr/>
            <p:nvPr/>
          </p:nvSpPr>
          <p:spPr>
            <a:xfrm>
              <a:off x="3299742"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07" name="Google Shape;907;p31"/>
            <p:cNvSpPr/>
            <p:nvPr/>
          </p:nvSpPr>
          <p:spPr>
            <a:xfrm>
              <a:off x="3061433"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08" name="Google Shape;908;p31"/>
            <p:cNvSpPr/>
            <p:nvPr/>
          </p:nvSpPr>
          <p:spPr>
            <a:xfrm>
              <a:off x="2827753"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09" name="Google Shape;909;p31"/>
            <p:cNvSpPr/>
            <p:nvPr/>
          </p:nvSpPr>
          <p:spPr>
            <a:xfrm>
              <a:off x="2590404"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10" name="Google Shape;910;p31"/>
            <p:cNvSpPr/>
            <p:nvPr/>
          </p:nvSpPr>
          <p:spPr>
            <a:xfrm>
              <a:off x="2356724"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11" name="Google Shape;911;p31"/>
            <p:cNvSpPr/>
            <p:nvPr/>
          </p:nvSpPr>
          <p:spPr>
            <a:xfrm>
              <a:off x="2127912"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12" name="Google Shape;912;p31"/>
            <p:cNvSpPr/>
            <p:nvPr/>
          </p:nvSpPr>
          <p:spPr>
            <a:xfrm>
              <a:off x="1894232" y="4166488"/>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13" name="Google Shape;913;p31"/>
            <p:cNvSpPr/>
            <p:nvPr/>
          </p:nvSpPr>
          <p:spPr>
            <a:xfrm>
              <a:off x="4004451"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14" name="Google Shape;914;p31"/>
            <p:cNvSpPr/>
            <p:nvPr/>
          </p:nvSpPr>
          <p:spPr>
            <a:xfrm>
              <a:off x="3770771"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15" name="Google Shape;915;p31"/>
            <p:cNvSpPr/>
            <p:nvPr/>
          </p:nvSpPr>
          <p:spPr>
            <a:xfrm>
              <a:off x="3533422"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16" name="Google Shape;916;p31"/>
            <p:cNvSpPr/>
            <p:nvPr/>
          </p:nvSpPr>
          <p:spPr>
            <a:xfrm>
              <a:off x="3299742"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17" name="Google Shape;917;p31"/>
            <p:cNvSpPr/>
            <p:nvPr/>
          </p:nvSpPr>
          <p:spPr>
            <a:xfrm>
              <a:off x="3061433"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18" name="Google Shape;918;p31"/>
            <p:cNvSpPr/>
            <p:nvPr/>
          </p:nvSpPr>
          <p:spPr>
            <a:xfrm>
              <a:off x="2827753"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19" name="Google Shape;919;p31"/>
            <p:cNvSpPr/>
            <p:nvPr/>
          </p:nvSpPr>
          <p:spPr>
            <a:xfrm>
              <a:off x="2590404"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20" name="Google Shape;920;p31"/>
            <p:cNvSpPr/>
            <p:nvPr/>
          </p:nvSpPr>
          <p:spPr>
            <a:xfrm>
              <a:off x="2356724"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21" name="Google Shape;921;p31"/>
            <p:cNvSpPr/>
            <p:nvPr/>
          </p:nvSpPr>
          <p:spPr>
            <a:xfrm>
              <a:off x="2127912"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22" name="Google Shape;922;p31"/>
            <p:cNvSpPr/>
            <p:nvPr/>
          </p:nvSpPr>
          <p:spPr>
            <a:xfrm>
              <a:off x="1894232" y="3006412"/>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23" name="Google Shape;923;p31"/>
            <p:cNvSpPr/>
            <p:nvPr/>
          </p:nvSpPr>
          <p:spPr>
            <a:xfrm>
              <a:off x="4004451"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24" name="Google Shape;924;p31"/>
            <p:cNvSpPr/>
            <p:nvPr/>
          </p:nvSpPr>
          <p:spPr>
            <a:xfrm>
              <a:off x="3770771"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25" name="Google Shape;925;p31"/>
            <p:cNvSpPr/>
            <p:nvPr/>
          </p:nvSpPr>
          <p:spPr>
            <a:xfrm>
              <a:off x="3533422"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26" name="Google Shape;926;p31"/>
            <p:cNvSpPr/>
            <p:nvPr/>
          </p:nvSpPr>
          <p:spPr>
            <a:xfrm>
              <a:off x="3299742"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27" name="Google Shape;927;p31"/>
            <p:cNvSpPr/>
            <p:nvPr/>
          </p:nvSpPr>
          <p:spPr>
            <a:xfrm>
              <a:off x="3061433"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28" name="Google Shape;928;p31"/>
            <p:cNvSpPr/>
            <p:nvPr/>
          </p:nvSpPr>
          <p:spPr>
            <a:xfrm>
              <a:off x="2827753"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29" name="Google Shape;929;p31"/>
            <p:cNvSpPr/>
            <p:nvPr/>
          </p:nvSpPr>
          <p:spPr>
            <a:xfrm>
              <a:off x="2590404"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30" name="Google Shape;930;p31"/>
            <p:cNvSpPr/>
            <p:nvPr/>
          </p:nvSpPr>
          <p:spPr>
            <a:xfrm>
              <a:off x="2356724"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31" name="Google Shape;931;p31"/>
            <p:cNvSpPr/>
            <p:nvPr/>
          </p:nvSpPr>
          <p:spPr>
            <a:xfrm>
              <a:off x="2127912"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32" name="Google Shape;932;p31"/>
            <p:cNvSpPr/>
            <p:nvPr/>
          </p:nvSpPr>
          <p:spPr>
            <a:xfrm>
              <a:off x="1894232" y="2770427"/>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33" name="Google Shape;933;p31"/>
            <p:cNvSpPr/>
            <p:nvPr/>
          </p:nvSpPr>
          <p:spPr>
            <a:xfrm>
              <a:off x="4004451"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34" name="Google Shape;934;p31"/>
            <p:cNvSpPr/>
            <p:nvPr/>
          </p:nvSpPr>
          <p:spPr>
            <a:xfrm>
              <a:off x="3770771"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35" name="Google Shape;935;p31"/>
            <p:cNvSpPr/>
            <p:nvPr/>
          </p:nvSpPr>
          <p:spPr>
            <a:xfrm>
              <a:off x="3533422"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36" name="Google Shape;936;p31"/>
            <p:cNvSpPr/>
            <p:nvPr/>
          </p:nvSpPr>
          <p:spPr>
            <a:xfrm>
              <a:off x="3299742"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37" name="Google Shape;937;p31"/>
            <p:cNvSpPr/>
            <p:nvPr/>
          </p:nvSpPr>
          <p:spPr>
            <a:xfrm>
              <a:off x="3061433"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38" name="Google Shape;938;p31"/>
            <p:cNvSpPr/>
            <p:nvPr/>
          </p:nvSpPr>
          <p:spPr>
            <a:xfrm>
              <a:off x="2827753"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39" name="Google Shape;939;p31"/>
            <p:cNvSpPr/>
            <p:nvPr/>
          </p:nvSpPr>
          <p:spPr>
            <a:xfrm>
              <a:off x="2590404"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40" name="Google Shape;940;p31"/>
            <p:cNvSpPr/>
            <p:nvPr/>
          </p:nvSpPr>
          <p:spPr>
            <a:xfrm>
              <a:off x="2356724"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41" name="Google Shape;941;p31"/>
            <p:cNvSpPr/>
            <p:nvPr/>
          </p:nvSpPr>
          <p:spPr>
            <a:xfrm>
              <a:off x="2127912"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42" name="Google Shape;942;p31"/>
            <p:cNvSpPr/>
            <p:nvPr/>
          </p:nvSpPr>
          <p:spPr>
            <a:xfrm>
              <a:off x="1894232" y="2527276"/>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43" name="Google Shape;943;p31"/>
            <p:cNvSpPr/>
            <p:nvPr/>
          </p:nvSpPr>
          <p:spPr>
            <a:xfrm>
              <a:off x="4004451"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44" name="Google Shape;944;p31"/>
            <p:cNvSpPr/>
            <p:nvPr/>
          </p:nvSpPr>
          <p:spPr>
            <a:xfrm>
              <a:off x="3770771"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45" name="Google Shape;945;p31"/>
            <p:cNvSpPr/>
            <p:nvPr/>
          </p:nvSpPr>
          <p:spPr>
            <a:xfrm>
              <a:off x="3533422"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46" name="Google Shape;946;p31"/>
            <p:cNvSpPr/>
            <p:nvPr/>
          </p:nvSpPr>
          <p:spPr>
            <a:xfrm>
              <a:off x="3299742"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47" name="Google Shape;947;p31"/>
            <p:cNvSpPr/>
            <p:nvPr/>
          </p:nvSpPr>
          <p:spPr>
            <a:xfrm>
              <a:off x="3061433"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48" name="Google Shape;948;p31"/>
            <p:cNvSpPr/>
            <p:nvPr/>
          </p:nvSpPr>
          <p:spPr>
            <a:xfrm>
              <a:off x="2827753"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49" name="Google Shape;949;p31"/>
            <p:cNvSpPr/>
            <p:nvPr/>
          </p:nvSpPr>
          <p:spPr>
            <a:xfrm>
              <a:off x="2590404"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50" name="Google Shape;950;p31"/>
            <p:cNvSpPr/>
            <p:nvPr/>
          </p:nvSpPr>
          <p:spPr>
            <a:xfrm>
              <a:off x="2356724"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51" name="Google Shape;951;p31"/>
            <p:cNvSpPr/>
            <p:nvPr/>
          </p:nvSpPr>
          <p:spPr>
            <a:xfrm>
              <a:off x="2127912"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52" name="Google Shape;952;p31"/>
            <p:cNvSpPr/>
            <p:nvPr/>
          </p:nvSpPr>
          <p:spPr>
            <a:xfrm>
              <a:off x="1894232" y="2291291"/>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53" name="Google Shape;953;p31"/>
            <p:cNvSpPr/>
            <p:nvPr/>
          </p:nvSpPr>
          <p:spPr>
            <a:xfrm>
              <a:off x="4004451"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54" name="Google Shape;954;p31"/>
            <p:cNvSpPr/>
            <p:nvPr/>
          </p:nvSpPr>
          <p:spPr>
            <a:xfrm>
              <a:off x="3770771"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55" name="Google Shape;955;p31"/>
            <p:cNvSpPr/>
            <p:nvPr/>
          </p:nvSpPr>
          <p:spPr>
            <a:xfrm>
              <a:off x="3533422"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56" name="Google Shape;956;p31"/>
            <p:cNvSpPr/>
            <p:nvPr/>
          </p:nvSpPr>
          <p:spPr>
            <a:xfrm>
              <a:off x="3299742"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57" name="Google Shape;957;p31"/>
            <p:cNvSpPr/>
            <p:nvPr/>
          </p:nvSpPr>
          <p:spPr>
            <a:xfrm>
              <a:off x="3061433"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58" name="Google Shape;958;p31"/>
            <p:cNvSpPr/>
            <p:nvPr/>
          </p:nvSpPr>
          <p:spPr>
            <a:xfrm>
              <a:off x="2827753"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59" name="Google Shape;959;p31"/>
            <p:cNvSpPr/>
            <p:nvPr/>
          </p:nvSpPr>
          <p:spPr>
            <a:xfrm>
              <a:off x="2590404"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60" name="Google Shape;960;p31"/>
            <p:cNvSpPr/>
            <p:nvPr/>
          </p:nvSpPr>
          <p:spPr>
            <a:xfrm>
              <a:off x="2356724"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61" name="Google Shape;961;p31"/>
            <p:cNvSpPr/>
            <p:nvPr/>
          </p:nvSpPr>
          <p:spPr>
            <a:xfrm>
              <a:off x="2127912"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962" name="Google Shape;962;p31"/>
            <p:cNvSpPr/>
            <p:nvPr/>
          </p:nvSpPr>
          <p:spPr>
            <a:xfrm>
              <a:off x="1894232" y="4410060"/>
              <a:ext cx="182880" cy="182880"/>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grpSp>
      <p:sp>
        <p:nvSpPr>
          <p:cNvPr id="963" name="Google Shape;963;p31"/>
          <p:cNvSpPr txBox="1"/>
          <p:nvPr>
            <p:ph idx="12" type="sldNum"/>
          </p:nvPr>
        </p:nvSpPr>
        <p:spPr>
          <a:xfrm>
            <a:off x="11253041" y="6020728"/>
            <a:ext cx="510209" cy="40225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fld id="{00000000-1234-1234-1234-123412341234}" type="slidenum">
              <a:rPr lang="en-US"/>
              <a:t>‹#›</a:t>
            </a:fld>
            <a:endParaRPr/>
          </a:p>
        </p:txBody>
      </p:sp>
      <p:sp>
        <p:nvSpPr>
          <p:cNvPr id="964" name="Google Shape;964;p31"/>
          <p:cNvSpPr txBox="1"/>
          <p:nvPr/>
        </p:nvSpPr>
        <p:spPr>
          <a:xfrm>
            <a:off x="842650" y="618714"/>
            <a:ext cx="330109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Data Acquisition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61"/>
                                        </p:tgtEl>
                                        <p:attrNameLst>
                                          <p:attrName>style.visibility</p:attrName>
                                        </p:attrNameLst>
                                      </p:cBhvr>
                                      <p:to>
                                        <p:strVal val="visible"/>
                                      </p:to>
                                    </p:set>
                                    <p:animEffect filter="fade" transition="in">
                                      <p:cBhvr>
                                        <p:cTn dur="500"/>
                                        <p:tgtEl>
                                          <p:spTgt spid="8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69" name="Shape 969"/>
        <p:cNvGrpSpPr/>
        <p:nvPr/>
      </p:nvGrpSpPr>
      <p:grpSpPr>
        <a:xfrm>
          <a:off x="0" y="0"/>
          <a:ext cx="0" cy="0"/>
          <a:chOff x="0" y="0"/>
          <a:chExt cx="0" cy="0"/>
        </a:xfrm>
      </p:grpSpPr>
      <p:sp>
        <p:nvSpPr>
          <p:cNvPr id="970" name="Google Shape;970;g249d50037ab_0_17"/>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2000"/>
              <a:buFont typeface="Arial"/>
              <a:buNone/>
            </a:pPr>
            <a:fld id="{00000000-1234-1234-1234-123412341234}" type="slidenum">
              <a:rPr lang="en-US"/>
              <a:t>‹#›</a:t>
            </a:fld>
            <a:endParaRPr/>
          </a:p>
        </p:txBody>
      </p:sp>
      <p:sp>
        <p:nvSpPr>
          <p:cNvPr id="971" name="Google Shape;971;g249d50037ab_0_17"/>
          <p:cNvSpPr txBox="1"/>
          <p:nvPr/>
        </p:nvSpPr>
        <p:spPr>
          <a:xfrm>
            <a:off x="842650" y="618725"/>
            <a:ext cx="6157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Geospatial Feature Selection</a:t>
            </a:r>
            <a:endParaRPr b="0" i="0" sz="1400" u="none" cap="none" strike="noStrike">
              <a:solidFill>
                <a:srgbClr val="000000"/>
              </a:solidFill>
              <a:latin typeface="Arial"/>
              <a:ea typeface="Arial"/>
              <a:cs typeface="Arial"/>
              <a:sym typeface="Arial"/>
            </a:endParaRPr>
          </a:p>
        </p:txBody>
      </p:sp>
      <p:sp>
        <p:nvSpPr>
          <p:cNvPr id="972" name="Google Shape;972;g249d50037ab_0_17"/>
          <p:cNvSpPr txBox="1"/>
          <p:nvPr/>
        </p:nvSpPr>
        <p:spPr>
          <a:xfrm>
            <a:off x="577425" y="1450300"/>
            <a:ext cx="5891700" cy="5356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Area Deprivation Index (ADI)</a:t>
            </a:r>
            <a:endParaRPr b="0"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Based on ACS 5-yr estimates (2016-2020)</a:t>
            </a:r>
            <a:endParaRPr b="0"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Census block level (possible to aggregate to tract level via population-weighted median values)</a:t>
            </a:r>
            <a:endParaRPr b="0"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National percentile (1-100) with 100 being most disadvantaged</a:t>
            </a:r>
            <a:endParaRPr b="0"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Factors</a:t>
            </a:r>
            <a:endParaRPr b="0" i="0" sz="1800" u="none" cap="none" strike="noStrike">
              <a:solidFill>
                <a:srgbClr val="000000"/>
              </a:solidFill>
              <a:latin typeface="Calibri"/>
              <a:ea typeface="Calibri"/>
              <a:cs typeface="Calibri"/>
              <a:sym typeface="Calibri"/>
            </a:endParaRPr>
          </a:p>
          <a:p>
            <a:pPr indent="-317500" lvl="2" marL="13716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highlight>
                  <a:srgbClr val="93C47D"/>
                </a:highlight>
                <a:latin typeface="Calibri"/>
                <a:ea typeface="Calibri"/>
                <a:cs typeface="Calibri"/>
                <a:sym typeface="Calibri"/>
              </a:rPr>
              <a:t>% over 25 w/ &lt; 9 yr education</a:t>
            </a:r>
            <a:endParaRPr b="0" i="0" sz="1400" u="none" cap="none" strike="noStrike">
              <a:solidFill>
                <a:srgbClr val="000000"/>
              </a:solidFill>
              <a:highlight>
                <a:srgbClr val="93C47D"/>
              </a:highlight>
              <a:latin typeface="Calibri"/>
              <a:ea typeface="Calibri"/>
              <a:cs typeface="Calibri"/>
              <a:sym typeface="Calibri"/>
            </a:endParaRPr>
          </a:p>
          <a:p>
            <a:pPr indent="-317500" lvl="2" marL="13716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highlight>
                  <a:srgbClr val="93C47D"/>
                </a:highlight>
                <a:latin typeface="Calibri"/>
                <a:ea typeface="Calibri"/>
                <a:cs typeface="Calibri"/>
                <a:sym typeface="Calibri"/>
              </a:rPr>
              <a:t>% over 25 w/ &gt; HS diploma</a:t>
            </a:r>
            <a:endParaRPr b="0" i="0" sz="1400" u="none" cap="none" strike="noStrike">
              <a:solidFill>
                <a:srgbClr val="000000"/>
              </a:solidFill>
              <a:highlight>
                <a:srgbClr val="93C47D"/>
              </a:highlight>
              <a:latin typeface="Calibri"/>
              <a:ea typeface="Calibri"/>
              <a:cs typeface="Calibri"/>
              <a:sym typeface="Calibri"/>
            </a:endParaRPr>
          </a:p>
          <a:p>
            <a:pPr indent="-317500" lvl="2" marL="13716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over 16 in white-collar jobs</a:t>
            </a:r>
            <a:endParaRPr b="0" i="0" sz="1400" u="none" cap="none" strike="noStrike">
              <a:solidFill>
                <a:srgbClr val="000000"/>
              </a:solidFill>
              <a:latin typeface="Calibri"/>
              <a:ea typeface="Calibri"/>
              <a:cs typeface="Calibri"/>
              <a:sym typeface="Calibri"/>
            </a:endParaRPr>
          </a:p>
          <a:p>
            <a:pPr indent="-317500" lvl="2" marL="13716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highlight>
                  <a:srgbClr val="93C47D"/>
                </a:highlight>
                <a:latin typeface="Calibri"/>
                <a:ea typeface="Calibri"/>
                <a:cs typeface="Calibri"/>
                <a:sym typeface="Calibri"/>
              </a:rPr>
              <a:t>Median family income</a:t>
            </a:r>
            <a:endParaRPr b="0" i="0" sz="1400" u="none" cap="none" strike="noStrike">
              <a:solidFill>
                <a:srgbClr val="000000"/>
              </a:solidFill>
              <a:highlight>
                <a:srgbClr val="93C47D"/>
              </a:highlight>
              <a:latin typeface="Calibri"/>
              <a:ea typeface="Calibri"/>
              <a:cs typeface="Calibri"/>
              <a:sym typeface="Calibri"/>
            </a:endParaRPr>
          </a:p>
          <a:p>
            <a:pPr indent="-317500" lvl="2" marL="13716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highlight>
                  <a:srgbClr val="93C47D"/>
                </a:highlight>
                <a:latin typeface="Calibri"/>
                <a:ea typeface="Calibri"/>
                <a:cs typeface="Calibri"/>
                <a:sym typeface="Calibri"/>
              </a:rPr>
              <a:t>Income disparity</a:t>
            </a:r>
            <a:endParaRPr b="0" i="0" sz="1400" u="none" cap="none" strike="noStrike">
              <a:solidFill>
                <a:srgbClr val="000000"/>
              </a:solidFill>
              <a:highlight>
                <a:srgbClr val="93C47D"/>
              </a:highlight>
              <a:latin typeface="Calibri"/>
              <a:ea typeface="Calibri"/>
              <a:cs typeface="Calibri"/>
              <a:sym typeface="Calibri"/>
            </a:endParaRPr>
          </a:p>
          <a:p>
            <a:pPr indent="-317500" lvl="2" marL="13716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highlight>
                  <a:srgbClr val="93C47D"/>
                </a:highlight>
                <a:latin typeface="Calibri"/>
                <a:ea typeface="Calibri"/>
                <a:cs typeface="Calibri"/>
                <a:sym typeface="Calibri"/>
              </a:rPr>
              <a:t>Median home value, gross rent</a:t>
            </a:r>
            <a:r>
              <a:rPr b="0" i="0" lang="en-US" sz="1400" u="none" cap="none" strike="noStrike">
                <a:solidFill>
                  <a:srgbClr val="000000"/>
                </a:solidFill>
                <a:latin typeface="Calibri"/>
                <a:ea typeface="Calibri"/>
                <a:cs typeface="Calibri"/>
                <a:sym typeface="Calibri"/>
              </a:rPr>
              <a:t>, mortgage</a:t>
            </a:r>
            <a:endParaRPr b="0" i="0" sz="1400" u="none" cap="none" strike="noStrike">
              <a:solidFill>
                <a:srgbClr val="000000"/>
              </a:solidFill>
              <a:latin typeface="Calibri"/>
              <a:ea typeface="Calibri"/>
              <a:cs typeface="Calibri"/>
              <a:sym typeface="Calibri"/>
            </a:endParaRPr>
          </a:p>
          <a:p>
            <a:pPr indent="-317500" lvl="2" marL="13716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highlight>
                  <a:srgbClr val="93C47D"/>
                </a:highlight>
                <a:latin typeface="Calibri"/>
                <a:ea typeface="Calibri"/>
                <a:cs typeface="Calibri"/>
                <a:sym typeface="Calibri"/>
              </a:rPr>
              <a:t>Homeownership rate</a:t>
            </a:r>
            <a:endParaRPr b="0" i="0" sz="1400" u="none" cap="none" strike="noStrike">
              <a:solidFill>
                <a:srgbClr val="000000"/>
              </a:solidFill>
              <a:highlight>
                <a:srgbClr val="93C47D"/>
              </a:highlight>
              <a:latin typeface="Calibri"/>
              <a:ea typeface="Calibri"/>
              <a:cs typeface="Calibri"/>
              <a:sym typeface="Calibri"/>
            </a:endParaRPr>
          </a:p>
          <a:p>
            <a:pPr indent="-317500" lvl="2" marL="13716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highlight>
                  <a:srgbClr val="93C47D"/>
                </a:highlight>
                <a:latin typeface="Calibri"/>
                <a:ea typeface="Calibri"/>
                <a:cs typeface="Calibri"/>
                <a:sym typeface="Calibri"/>
              </a:rPr>
              <a:t>% over 16 unemployed</a:t>
            </a:r>
            <a:endParaRPr b="0" i="0" sz="1400" u="none" cap="none" strike="noStrike">
              <a:solidFill>
                <a:srgbClr val="000000"/>
              </a:solidFill>
              <a:highlight>
                <a:srgbClr val="93C47D"/>
              </a:highlight>
              <a:latin typeface="Calibri"/>
              <a:ea typeface="Calibri"/>
              <a:cs typeface="Calibri"/>
              <a:sym typeface="Calibri"/>
            </a:endParaRPr>
          </a:p>
          <a:p>
            <a:pPr indent="-317500" lvl="2" marL="13716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highlight>
                  <a:srgbClr val="93C47D"/>
                </a:highlight>
                <a:latin typeface="Calibri"/>
                <a:ea typeface="Calibri"/>
                <a:cs typeface="Calibri"/>
                <a:sym typeface="Calibri"/>
              </a:rPr>
              <a:t>% families below poverty level</a:t>
            </a:r>
            <a:endParaRPr b="0" i="0" sz="1400" u="none" cap="none" strike="noStrike">
              <a:solidFill>
                <a:srgbClr val="000000"/>
              </a:solidFill>
              <a:highlight>
                <a:srgbClr val="93C47D"/>
              </a:highlight>
              <a:latin typeface="Calibri"/>
              <a:ea typeface="Calibri"/>
              <a:cs typeface="Calibri"/>
              <a:sym typeface="Calibri"/>
            </a:endParaRPr>
          </a:p>
          <a:p>
            <a:pPr indent="-317500" lvl="2" marL="13716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population below 150% poverty threshold</a:t>
            </a:r>
            <a:endParaRPr b="0" i="0" sz="1400" u="none" cap="none" strike="noStrike">
              <a:solidFill>
                <a:srgbClr val="000000"/>
              </a:solidFill>
              <a:latin typeface="Calibri"/>
              <a:ea typeface="Calibri"/>
              <a:cs typeface="Calibri"/>
              <a:sym typeface="Calibri"/>
            </a:endParaRPr>
          </a:p>
          <a:p>
            <a:pPr indent="-317500" lvl="2" marL="13716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highlight>
                  <a:srgbClr val="93C47D"/>
                </a:highlight>
                <a:latin typeface="Calibri"/>
                <a:ea typeface="Calibri"/>
                <a:cs typeface="Calibri"/>
                <a:sym typeface="Calibri"/>
              </a:rPr>
              <a:t>% single-parent households</a:t>
            </a:r>
            <a:endParaRPr b="0" i="0" sz="1400" u="none" cap="none" strike="noStrike">
              <a:solidFill>
                <a:srgbClr val="000000"/>
              </a:solidFill>
              <a:highlight>
                <a:srgbClr val="93C47D"/>
              </a:highlight>
              <a:latin typeface="Calibri"/>
              <a:ea typeface="Calibri"/>
              <a:cs typeface="Calibri"/>
              <a:sym typeface="Calibri"/>
            </a:endParaRPr>
          </a:p>
          <a:p>
            <a:pPr indent="-317500" lvl="2" marL="13716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highlight>
                  <a:srgbClr val="93C47D"/>
                </a:highlight>
                <a:latin typeface="Calibri"/>
                <a:ea typeface="Calibri"/>
                <a:cs typeface="Calibri"/>
                <a:sym typeface="Calibri"/>
              </a:rPr>
              <a:t>% with no vehicle</a:t>
            </a:r>
            <a:endParaRPr b="0" i="0" sz="1400" u="none" cap="none" strike="noStrike">
              <a:solidFill>
                <a:srgbClr val="000000"/>
              </a:solidFill>
              <a:highlight>
                <a:srgbClr val="93C47D"/>
              </a:highlight>
              <a:latin typeface="Calibri"/>
              <a:ea typeface="Calibri"/>
              <a:cs typeface="Calibri"/>
              <a:sym typeface="Calibri"/>
            </a:endParaRPr>
          </a:p>
          <a:p>
            <a:pPr indent="-317500" lvl="2" marL="13716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highlight>
                  <a:srgbClr val="FFD966"/>
                </a:highlight>
                <a:latin typeface="Calibri"/>
                <a:ea typeface="Calibri"/>
                <a:cs typeface="Calibri"/>
                <a:sym typeface="Calibri"/>
              </a:rPr>
              <a:t>% without phone</a:t>
            </a:r>
            <a:endParaRPr b="0" i="0" sz="1400" u="none" cap="none" strike="noStrike">
              <a:solidFill>
                <a:srgbClr val="000000"/>
              </a:solidFill>
              <a:highlight>
                <a:srgbClr val="FFD966"/>
              </a:highlight>
              <a:latin typeface="Calibri"/>
              <a:ea typeface="Calibri"/>
              <a:cs typeface="Calibri"/>
              <a:sym typeface="Calibri"/>
            </a:endParaRPr>
          </a:p>
          <a:p>
            <a:pPr indent="-317500" lvl="2" marL="13716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highlight>
                  <a:srgbClr val="93C47D"/>
                </a:highlight>
                <a:latin typeface="Calibri"/>
                <a:ea typeface="Calibri"/>
                <a:cs typeface="Calibri"/>
                <a:sym typeface="Calibri"/>
              </a:rPr>
              <a:t>% without plumbing</a:t>
            </a:r>
            <a:endParaRPr b="0" i="0" sz="1400" u="none" cap="none" strike="noStrike">
              <a:solidFill>
                <a:srgbClr val="000000"/>
              </a:solidFill>
              <a:highlight>
                <a:srgbClr val="93C47D"/>
              </a:highlight>
              <a:latin typeface="Calibri"/>
              <a:ea typeface="Calibri"/>
              <a:cs typeface="Calibri"/>
              <a:sym typeface="Calibri"/>
            </a:endParaRPr>
          </a:p>
          <a:p>
            <a:pPr indent="-317500" lvl="2" marL="13716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highlight>
                  <a:srgbClr val="93C47D"/>
                </a:highlight>
                <a:latin typeface="Calibri"/>
                <a:ea typeface="Calibri"/>
                <a:cs typeface="Calibri"/>
                <a:sym typeface="Calibri"/>
              </a:rPr>
              <a:t>% Households with overcrowding (&gt;1 person per room)</a:t>
            </a:r>
            <a:endParaRPr b="0" i="0" sz="1400" u="none" cap="none" strike="noStrike">
              <a:solidFill>
                <a:srgbClr val="000000"/>
              </a:solidFill>
              <a:highlight>
                <a:srgbClr val="93C47D"/>
              </a:highlight>
              <a:latin typeface="Calibri"/>
              <a:ea typeface="Calibri"/>
              <a:cs typeface="Calibri"/>
              <a:sym typeface="Calibri"/>
            </a:endParaRPr>
          </a:p>
        </p:txBody>
      </p:sp>
      <p:sp>
        <p:nvSpPr>
          <p:cNvPr id="973" name="Google Shape;973;g249d50037ab_0_17"/>
          <p:cNvSpPr txBox="1"/>
          <p:nvPr/>
        </p:nvSpPr>
        <p:spPr>
          <a:xfrm>
            <a:off x="6199250" y="1404100"/>
            <a:ext cx="5891700" cy="5448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PolicyMap Features Complementary to ADI</a:t>
            </a:r>
            <a:endParaRPr b="0"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 Over 25 w/ &lt; 9 yr education</a:t>
            </a:r>
            <a:endParaRPr b="0"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 over 25 w/ &gt; HS diploma</a:t>
            </a:r>
            <a:endParaRPr b="0"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Median family income</a:t>
            </a:r>
            <a:endParaRPr b="0"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Income disparity (Gini Index) (t)</a:t>
            </a:r>
            <a:endParaRPr b="0"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Median home value</a:t>
            </a:r>
            <a:endParaRPr b="0"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Median gross rent</a:t>
            </a:r>
            <a:endParaRPr b="0"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Homeownership rate</a:t>
            </a:r>
            <a:endParaRPr b="0"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chemeClr val="dk1"/>
                </a:solidFill>
                <a:latin typeface="Calibri"/>
                <a:ea typeface="Calibri"/>
                <a:cs typeface="Calibri"/>
                <a:sym typeface="Calibri"/>
              </a:rPr>
              <a:t>% over 16 unemployed</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 Families below poverty level</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 Single-parent households</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 Occupied homes with no vehicle</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 Occupied homes without computer access</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 Occupied homes without plumbing (t)</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 Households with overcrowding (&gt;1.5 people per room)</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Other potentially important PolicyMap features</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Distance to public transit (2010)</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Low food access (t, 2010)</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34"/>
          <p:cNvSpPr txBox="1"/>
          <p:nvPr>
            <p:ph type="title"/>
          </p:nvPr>
        </p:nvSpPr>
        <p:spPr>
          <a:xfrm>
            <a:off x="2792364" y="2351240"/>
            <a:ext cx="6617111"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2F2F2"/>
              </a:buClr>
              <a:buSzPts val="8000"/>
              <a:buFont typeface="Algerian"/>
              <a:buNone/>
            </a:pPr>
            <a:r>
              <a:rPr lang="en-US" sz="8000">
                <a:solidFill>
                  <a:srgbClr val="F2F2F2"/>
                </a:solidFill>
                <a:latin typeface="Algerian"/>
                <a:ea typeface="Algerian"/>
                <a:cs typeface="Algerian"/>
                <a:sym typeface="Algerian"/>
              </a:rPr>
              <a:t>Thank you!</a:t>
            </a:r>
            <a:endParaRPr/>
          </a:p>
        </p:txBody>
      </p:sp>
      <p:sp>
        <p:nvSpPr>
          <p:cNvPr id="979" name="Google Shape;97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idx="12" type="sldNum"/>
          </p:nvPr>
        </p:nvSpPr>
        <p:spPr>
          <a:xfrm>
            <a:off x="11253041" y="6020728"/>
            <a:ext cx="510209" cy="40225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30</a:t>
            </a:r>
            <a:endParaRPr/>
          </a:p>
        </p:txBody>
      </p:sp>
      <p:grpSp>
        <p:nvGrpSpPr>
          <p:cNvPr id="173" name="Google Shape;173;p27"/>
          <p:cNvGrpSpPr/>
          <p:nvPr/>
        </p:nvGrpSpPr>
        <p:grpSpPr>
          <a:xfrm>
            <a:off x="1313700" y="1721600"/>
            <a:ext cx="8962962" cy="4701375"/>
            <a:chOff x="989362" y="1640720"/>
            <a:chExt cx="8962962" cy="4701375"/>
          </a:xfrm>
        </p:grpSpPr>
        <p:sp>
          <p:nvSpPr>
            <p:cNvPr id="174" name="Google Shape;174;p27"/>
            <p:cNvSpPr/>
            <p:nvPr/>
          </p:nvSpPr>
          <p:spPr>
            <a:xfrm rot="-5400000">
              <a:off x="448312" y="2181770"/>
              <a:ext cx="1447800" cy="3657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NLP</a:t>
              </a:r>
              <a:endParaRPr b="0" i="0" sz="1400" u="none" cap="none" strike="noStrike">
                <a:solidFill>
                  <a:srgbClr val="000000"/>
                </a:solidFill>
                <a:latin typeface="Arial"/>
                <a:ea typeface="Arial"/>
                <a:cs typeface="Arial"/>
                <a:sym typeface="Arial"/>
              </a:endParaRPr>
            </a:p>
          </p:txBody>
        </p:sp>
        <p:grpSp>
          <p:nvGrpSpPr>
            <p:cNvPr id="175" name="Google Shape;175;p27"/>
            <p:cNvGrpSpPr/>
            <p:nvPr/>
          </p:nvGrpSpPr>
          <p:grpSpPr>
            <a:xfrm>
              <a:off x="1045386" y="1770635"/>
              <a:ext cx="8906938" cy="4571460"/>
              <a:chOff x="1045386" y="1770635"/>
              <a:chExt cx="8906938" cy="4571460"/>
            </a:xfrm>
          </p:grpSpPr>
          <p:sp>
            <p:nvSpPr>
              <p:cNvPr id="176" name="Google Shape;176;p27"/>
              <p:cNvSpPr/>
              <p:nvPr/>
            </p:nvSpPr>
            <p:spPr>
              <a:xfrm>
                <a:off x="1829652" y="2815467"/>
                <a:ext cx="2011680" cy="365760"/>
              </a:xfrm>
              <a:prstGeom prst="roundRect">
                <a:avLst>
                  <a:gd fmla="val 16667" name="adj"/>
                </a:avLst>
              </a:prstGeom>
              <a:solidFill>
                <a:srgbClr val="FFF2CC"/>
              </a:solidFill>
              <a:ln cap="flat" cmpd="sng" w="19050">
                <a:solidFill>
                  <a:srgbClr val="F6B32A"/>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sp>
            <p:nvSpPr>
              <p:cNvPr id="177" name="Google Shape;177;p27"/>
              <p:cNvSpPr/>
              <p:nvPr/>
            </p:nvSpPr>
            <p:spPr>
              <a:xfrm>
                <a:off x="4443256" y="2815467"/>
                <a:ext cx="2011680" cy="365760"/>
              </a:xfrm>
              <a:prstGeom prst="roundRect">
                <a:avLst>
                  <a:gd fmla="val 16667" name="adj"/>
                </a:avLst>
              </a:prstGeom>
              <a:solidFill>
                <a:srgbClr val="F7CAAC"/>
              </a:solidFill>
              <a:ln cap="flat" cmpd="sng" w="19050">
                <a:solidFill>
                  <a:srgbClr val="DF463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Topic Modeling</a:t>
                </a:r>
                <a:endParaRPr b="0" i="0" sz="1400" u="none" cap="none" strike="noStrike">
                  <a:solidFill>
                    <a:srgbClr val="000000"/>
                  </a:solidFill>
                  <a:latin typeface="Arial"/>
                  <a:ea typeface="Arial"/>
                  <a:cs typeface="Arial"/>
                  <a:sym typeface="Arial"/>
                </a:endParaRPr>
              </a:p>
            </p:txBody>
          </p:sp>
          <p:sp>
            <p:nvSpPr>
              <p:cNvPr id="178" name="Google Shape;178;p27"/>
              <p:cNvSpPr/>
              <p:nvPr/>
            </p:nvSpPr>
            <p:spPr>
              <a:xfrm>
                <a:off x="7700851" y="3164622"/>
                <a:ext cx="2011680" cy="365760"/>
              </a:xfrm>
              <a:prstGeom prst="roundRect">
                <a:avLst>
                  <a:gd fmla="val 16667" name="adj"/>
                </a:avLst>
              </a:prstGeom>
              <a:solidFill>
                <a:srgbClr val="DDEAF6"/>
              </a:solidFill>
              <a:ln cap="flat" cmpd="sng" w="19050">
                <a:solidFill>
                  <a:srgbClr val="3B77D7"/>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Predicted Topic</a:t>
                </a:r>
                <a:r>
                  <a:rPr lang="en-US">
                    <a:solidFill>
                      <a:schemeClr val="dk1"/>
                    </a:solidFill>
                    <a:latin typeface="Times New Roman"/>
                    <a:ea typeface="Times New Roman"/>
                    <a:cs typeface="Times New Roman"/>
                    <a:sym typeface="Times New Roman"/>
                  </a:rPr>
                  <a:t> M</a:t>
                </a:r>
                <a:endParaRPr b="0" i="0" sz="1400" u="none" cap="none" strike="noStrike">
                  <a:solidFill>
                    <a:srgbClr val="000000"/>
                  </a:solidFill>
                  <a:latin typeface="Arial"/>
                  <a:ea typeface="Arial"/>
                  <a:cs typeface="Arial"/>
                  <a:sym typeface="Arial"/>
                </a:endParaRPr>
              </a:p>
            </p:txBody>
          </p:sp>
          <p:sp>
            <p:nvSpPr>
              <p:cNvPr id="179" name="Google Shape;179;p27"/>
              <p:cNvSpPr/>
              <p:nvPr/>
            </p:nvSpPr>
            <p:spPr>
              <a:xfrm>
                <a:off x="7700851" y="2351728"/>
                <a:ext cx="2011680" cy="365760"/>
              </a:xfrm>
              <a:prstGeom prst="roundRect">
                <a:avLst>
                  <a:gd fmla="val 16667" name="adj"/>
                </a:avLst>
              </a:prstGeom>
              <a:solidFill>
                <a:srgbClr val="DDEAF6"/>
              </a:solidFill>
              <a:ln cap="flat" cmpd="sng" w="19050">
                <a:solidFill>
                  <a:srgbClr val="3B77D7"/>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Predicted Topic 1</a:t>
                </a:r>
                <a:endParaRPr b="0" i="0" sz="1400" u="none" cap="none" strike="noStrike">
                  <a:solidFill>
                    <a:srgbClr val="000000"/>
                  </a:solidFill>
                  <a:latin typeface="Arial"/>
                  <a:ea typeface="Arial"/>
                  <a:cs typeface="Arial"/>
                  <a:sym typeface="Arial"/>
                </a:endParaRPr>
              </a:p>
            </p:txBody>
          </p:sp>
          <p:sp>
            <p:nvSpPr>
              <p:cNvPr id="180" name="Google Shape;180;p27"/>
              <p:cNvSpPr/>
              <p:nvPr/>
            </p:nvSpPr>
            <p:spPr>
              <a:xfrm>
                <a:off x="4383512" y="4859545"/>
                <a:ext cx="1102500" cy="365700"/>
              </a:xfrm>
              <a:prstGeom prst="roundRect">
                <a:avLst>
                  <a:gd fmla="val 16667" name="adj"/>
                </a:avLst>
              </a:prstGeom>
              <a:solidFill>
                <a:srgbClr val="F7CAAC"/>
              </a:solidFill>
              <a:ln cap="flat" cmpd="sng" w="19050">
                <a:solidFill>
                  <a:srgbClr val="DF463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Topic 1</a:t>
                </a:r>
                <a:endParaRPr b="0" i="0" sz="1400" u="none" cap="none" strike="noStrike">
                  <a:solidFill>
                    <a:srgbClr val="000000"/>
                  </a:solidFill>
                  <a:latin typeface="Arial"/>
                  <a:ea typeface="Arial"/>
                  <a:cs typeface="Arial"/>
                  <a:sym typeface="Arial"/>
                </a:endParaRPr>
              </a:p>
            </p:txBody>
          </p:sp>
          <p:sp>
            <p:nvSpPr>
              <p:cNvPr id="181" name="Google Shape;181;p27"/>
              <p:cNvSpPr/>
              <p:nvPr/>
            </p:nvSpPr>
            <p:spPr>
              <a:xfrm>
                <a:off x="7483324" y="5352119"/>
                <a:ext cx="2469000" cy="822900"/>
              </a:xfrm>
              <a:prstGeom prst="ellipse">
                <a:avLst/>
              </a:prstGeom>
              <a:solidFill>
                <a:srgbClr val="F2F2F2"/>
              </a:solidFill>
              <a:ln cap="flat" cmpd="sng" w="19050">
                <a:solidFill>
                  <a:srgbClr val="3B8E86"/>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Predicted inertia</a:t>
                </a:r>
                <a:endParaRPr b="0" i="0" sz="1400" u="none" cap="none" strike="noStrike">
                  <a:solidFill>
                    <a:srgbClr val="000000"/>
                  </a:solidFill>
                  <a:latin typeface="Arial"/>
                  <a:ea typeface="Arial"/>
                  <a:cs typeface="Arial"/>
                  <a:sym typeface="Arial"/>
                </a:endParaRPr>
              </a:p>
            </p:txBody>
          </p:sp>
          <p:sp>
            <p:nvSpPr>
              <p:cNvPr id="182" name="Google Shape;182;p27"/>
              <p:cNvSpPr/>
              <p:nvPr/>
            </p:nvSpPr>
            <p:spPr>
              <a:xfrm>
                <a:off x="7700851" y="1880610"/>
                <a:ext cx="2011680" cy="36576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Predicted topics</a:t>
                </a:r>
                <a:endParaRPr b="0" i="0" sz="1400" u="none" cap="none" strike="noStrike">
                  <a:solidFill>
                    <a:srgbClr val="000000"/>
                  </a:solidFill>
                  <a:latin typeface="Arial"/>
                  <a:ea typeface="Arial"/>
                  <a:cs typeface="Arial"/>
                  <a:sym typeface="Arial"/>
                </a:endParaRPr>
              </a:p>
            </p:txBody>
          </p:sp>
          <p:sp>
            <p:nvSpPr>
              <p:cNvPr id="183" name="Google Shape;183;p27"/>
              <p:cNvSpPr/>
              <p:nvPr/>
            </p:nvSpPr>
            <p:spPr>
              <a:xfrm>
                <a:off x="2097832" y="4133267"/>
                <a:ext cx="2011800" cy="3657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input data</a:t>
                </a:r>
                <a:endParaRPr b="0" i="0" sz="1400" u="none" cap="none" strike="noStrike">
                  <a:solidFill>
                    <a:srgbClr val="000000"/>
                  </a:solidFill>
                  <a:latin typeface="Arial"/>
                  <a:ea typeface="Arial"/>
                  <a:cs typeface="Arial"/>
                  <a:sym typeface="Arial"/>
                </a:endParaRPr>
              </a:p>
            </p:txBody>
          </p:sp>
          <p:sp>
            <p:nvSpPr>
              <p:cNvPr id="184" name="Google Shape;184;p27"/>
              <p:cNvSpPr/>
              <p:nvPr/>
            </p:nvSpPr>
            <p:spPr>
              <a:xfrm rot="-5400000">
                <a:off x="206286" y="4767145"/>
                <a:ext cx="2011800" cy="3336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Classification</a:t>
                </a:r>
                <a:endParaRPr b="0" i="0" sz="1400" u="none" cap="none" strike="noStrike">
                  <a:solidFill>
                    <a:srgbClr val="000000"/>
                  </a:solidFill>
                  <a:latin typeface="Arial"/>
                  <a:ea typeface="Arial"/>
                  <a:cs typeface="Arial"/>
                  <a:sym typeface="Arial"/>
                </a:endParaRPr>
              </a:p>
            </p:txBody>
          </p:sp>
          <p:sp>
            <p:nvSpPr>
              <p:cNvPr id="185" name="Google Shape;185;p27"/>
              <p:cNvSpPr/>
              <p:nvPr/>
            </p:nvSpPr>
            <p:spPr>
              <a:xfrm>
                <a:off x="1504288" y="1770635"/>
                <a:ext cx="304351" cy="1671401"/>
              </a:xfrm>
              <a:prstGeom prst="leftBrace">
                <a:avLst>
                  <a:gd fmla="val 8333" name="adj1"/>
                  <a:gd fmla="val 50000"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27"/>
              <p:cNvSpPr/>
              <p:nvPr/>
            </p:nvSpPr>
            <p:spPr>
              <a:xfrm>
                <a:off x="1504287" y="3754595"/>
                <a:ext cx="304500" cy="2587500"/>
              </a:xfrm>
              <a:prstGeom prst="leftBrace">
                <a:avLst>
                  <a:gd fmla="val 8333" name="adj1"/>
                  <a:gd fmla="val 50000"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27"/>
              <p:cNvSpPr/>
              <p:nvPr/>
            </p:nvSpPr>
            <p:spPr>
              <a:xfrm rot="5400000">
                <a:off x="2878050" y="4665153"/>
                <a:ext cx="436200" cy="202200"/>
              </a:xfrm>
              <a:prstGeom prst="rightArrow">
                <a:avLst>
                  <a:gd fmla="val 50000" name="adj1"/>
                  <a:gd fmla="val 50000" name="adj2"/>
                </a:avLst>
              </a:prstGeom>
              <a:gradFill>
                <a:gsLst>
                  <a:gs pos="0">
                    <a:srgbClr val="C00000"/>
                  </a:gs>
                  <a:gs pos="72000">
                    <a:srgbClr val="DF4638"/>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p27"/>
              <p:cNvSpPr/>
              <p:nvPr/>
            </p:nvSpPr>
            <p:spPr>
              <a:xfrm rot="-1258336">
                <a:off x="6823599" y="2714339"/>
                <a:ext cx="436207" cy="202254"/>
              </a:xfrm>
              <a:prstGeom prst="rightArrow">
                <a:avLst>
                  <a:gd fmla="val 50000" name="adj1"/>
                  <a:gd fmla="val 50000" name="adj2"/>
                </a:avLst>
              </a:prstGeom>
              <a:gradFill>
                <a:gsLst>
                  <a:gs pos="0">
                    <a:srgbClr val="C00000"/>
                  </a:gs>
                  <a:gs pos="72000">
                    <a:srgbClr val="DF4638"/>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9" name="Google Shape;189;p27"/>
              <p:cNvSpPr/>
              <p:nvPr/>
            </p:nvSpPr>
            <p:spPr>
              <a:xfrm rot="1232429">
                <a:off x="6823468" y="3099676"/>
                <a:ext cx="436207" cy="202254"/>
              </a:xfrm>
              <a:prstGeom prst="rightArrow">
                <a:avLst>
                  <a:gd fmla="val 50000" name="adj1"/>
                  <a:gd fmla="val 50000" name="adj2"/>
                </a:avLst>
              </a:prstGeom>
              <a:gradFill>
                <a:gsLst>
                  <a:gs pos="0">
                    <a:srgbClr val="C00000"/>
                  </a:gs>
                  <a:gs pos="72000">
                    <a:srgbClr val="DF4638"/>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27"/>
              <p:cNvSpPr/>
              <p:nvPr/>
            </p:nvSpPr>
            <p:spPr>
              <a:xfrm>
                <a:off x="3924580" y="2928452"/>
                <a:ext cx="436207" cy="202254"/>
              </a:xfrm>
              <a:prstGeom prst="rightArrow">
                <a:avLst>
                  <a:gd fmla="val 50000" name="adj1"/>
                  <a:gd fmla="val 50000" name="adj2"/>
                </a:avLst>
              </a:prstGeom>
              <a:gradFill>
                <a:gsLst>
                  <a:gs pos="0">
                    <a:srgbClr val="C00000"/>
                  </a:gs>
                  <a:gs pos="72000">
                    <a:srgbClr val="DF4638"/>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27"/>
              <p:cNvSpPr/>
              <p:nvPr/>
            </p:nvSpPr>
            <p:spPr>
              <a:xfrm>
                <a:off x="5365659" y="3646518"/>
                <a:ext cx="3175440" cy="996276"/>
              </a:xfrm>
              <a:custGeom>
                <a:rect b="b" l="l" r="r" t="t"/>
                <a:pathLst>
                  <a:path extrusionOk="0" h="996276" w="3175440">
                    <a:moveTo>
                      <a:pt x="86932" y="381218"/>
                    </a:moveTo>
                    <a:lnTo>
                      <a:pt x="3053247" y="381218"/>
                    </a:lnTo>
                    <a:lnTo>
                      <a:pt x="3053247" y="514882"/>
                    </a:lnTo>
                    <a:lnTo>
                      <a:pt x="220597" y="514882"/>
                    </a:lnTo>
                    <a:lnTo>
                      <a:pt x="220597" y="842511"/>
                    </a:lnTo>
                    <a:lnTo>
                      <a:pt x="307529" y="842511"/>
                    </a:lnTo>
                    <a:lnTo>
                      <a:pt x="153764" y="996276"/>
                    </a:lnTo>
                    <a:lnTo>
                      <a:pt x="0" y="842511"/>
                    </a:lnTo>
                    <a:lnTo>
                      <a:pt x="86932" y="842511"/>
                    </a:lnTo>
                    <a:close/>
                    <a:moveTo>
                      <a:pt x="3053248" y="0"/>
                    </a:moveTo>
                    <a:lnTo>
                      <a:pt x="3175440" y="0"/>
                    </a:lnTo>
                    <a:lnTo>
                      <a:pt x="3175440" y="515710"/>
                    </a:lnTo>
                    <a:lnTo>
                      <a:pt x="3053248" y="515710"/>
                    </a:lnTo>
                    <a:close/>
                  </a:path>
                </a:pathLst>
              </a:custGeom>
              <a:gradFill>
                <a:gsLst>
                  <a:gs pos="0">
                    <a:srgbClr val="FFFFFF"/>
                  </a:gs>
                  <a:gs pos="19000">
                    <a:srgbClr val="DF4638"/>
                  </a:gs>
                  <a:gs pos="100000">
                    <a:srgbClr val="C00000"/>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 name="Google Shape;192;p27"/>
              <p:cNvSpPr/>
              <p:nvPr/>
            </p:nvSpPr>
            <p:spPr>
              <a:xfrm>
                <a:off x="6967468" y="5675253"/>
                <a:ext cx="436200" cy="202200"/>
              </a:xfrm>
              <a:prstGeom prst="rightArrow">
                <a:avLst>
                  <a:gd fmla="val 50000" name="adj1"/>
                  <a:gd fmla="val 50000" name="adj2"/>
                </a:avLst>
              </a:prstGeom>
              <a:gradFill>
                <a:gsLst>
                  <a:gs pos="0">
                    <a:srgbClr val="C00000"/>
                  </a:gs>
                  <a:gs pos="72000">
                    <a:srgbClr val="DF4638"/>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sp>
        <p:nvSpPr>
          <p:cNvPr id="193" name="Google Shape;193;p27"/>
          <p:cNvSpPr txBox="1"/>
          <p:nvPr/>
        </p:nvSpPr>
        <p:spPr>
          <a:xfrm>
            <a:off x="842650" y="618725"/>
            <a:ext cx="4482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Times New Roman"/>
                <a:ea typeface="Times New Roman"/>
                <a:cs typeface="Times New Roman"/>
                <a:sym typeface="Times New Roman"/>
              </a:rPr>
              <a:t>Topic Modeling</a:t>
            </a:r>
            <a:endParaRPr b="0" i="0" sz="1400" u="none" cap="none" strike="noStrike">
              <a:solidFill>
                <a:srgbClr val="000000"/>
              </a:solidFill>
              <a:latin typeface="Arial"/>
              <a:ea typeface="Arial"/>
              <a:cs typeface="Arial"/>
              <a:sym typeface="Arial"/>
            </a:endParaRPr>
          </a:p>
        </p:txBody>
      </p:sp>
      <p:sp>
        <p:nvSpPr>
          <p:cNvPr id="194" name="Google Shape;194;p27"/>
          <p:cNvSpPr/>
          <p:nvPr/>
        </p:nvSpPr>
        <p:spPr>
          <a:xfrm>
            <a:off x="6096000" y="4943250"/>
            <a:ext cx="1102500" cy="342600"/>
          </a:xfrm>
          <a:prstGeom prst="roundRect">
            <a:avLst>
              <a:gd fmla="val 16667" name="adj"/>
            </a:avLst>
          </a:prstGeom>
          <a:solidFill>
            <a:srgbClr val="F7CAAC"/>
          </a:solidFill>
          <a:ln cap="flat" cmpd="sng" w="19050">
            <a:solidFill>
              <a:srgbClr val="DF463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Topic </a:t>
            </a:r>
            <a:r>
              <a:rPr lang="en-US">
                <a:solidFill>
                  <a:schemeClr val="dk1"/>
                </a:solidFill>
                <a:latin typeface="Times New Roman"/>
                <a:ea typeface="Times New Roman"/>
                <a:cs typeface="Times New Roman"/>
                <a:sym typeface="Times New Roman"/>
              </a:rPr>
              <a:t>M </a:t>
            </a:r>
            <a:endParaRPr b="0" i="0" sz="1400" u="none" cap="none" strike="noStrike">
              <a:solidFill>
                <a:srgbClr val="000000"/>
              </a:solidFill>
              <a:latin typeface="Arial"/>
              <a:ea typeface="Arial"/>
              <a:cs typeface="Arial"/>
              <a:sym typeface="Arial"/>
            </a:endParaRPr>
          </a:p>
        </p:txBody>
      </p:sp>
      <p:sp>
        <p:nvSpPr>
          <p:cNvPr id="195" name="Google Shape;195;p27"/>
          <p:cNvSpPr txBox="1"/>
          <p:nvPr/>
        </p:nvSpPr>
        <p:spPr>
          <a:xfrm>
            <a:off x="8849050" y="2808700"/>
            <a:ext cx="24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
        <p:nvSpPr>
          <p:cNvPr id="196" name="Google Shape;196;p27"/>
          <p:cNvSpPr txBox="1"/>
          <p:nvPr/>
        </p:nvSpPr>
        <p:spPr>
          <a:xfrm>
            <a:off x="5810250" y="4914450"/>
            <a:ext cx="17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
        <p:nvSpPr>
          <p:cNvPr id="197" name="Google Shape;197;p27"/>
          <p:cNvSpPr/>
          <p:nvPr/>
        </p:nvSpPr>
        <p:spPr>
          <a:xfrm>
            <a:off x="2152025" y="5285850"/>
            <a:ext cx="2552100" cy="342600"/>
          </a:xfrm>
          <a:prstGeom prst="roundRect">
            <a:avLst>
              <a:gd fmla="val 16667" name="adj"/>
            </a:avLst>
          </a:prstGeom>
          <a:solidFill>
            <a:srgbClr val="FFF2CC"/>
          </a:solidFill>
          <a:ln cap="flat" cmpd="sng" w="19050">
            <a:solidFill>
              <a:srgbClr val="F6B32A"/>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US"/>
              <a:t>Note</a:t>
            </a:r>
            <a:r>
              <a:rPr b="0" i="0" lang="en-US" sz="1400" u="none" cap="none" strike="noStrike">
                <a:solidFill>
                  <a:srgbClr val="000000"/>
                </a:solidFill>
                <a:latin typeface="Arial"/>
                <a:ea typeface="Arial"/>
                <a:cs typeface="Arial"/>
                <a:sym typeface="Arial"/>
              </a:rPr>
              <a:t> </a:t>
            </a:r>
            <a:r>
              <a:rPr lang="en-US"/>
              <a:t>1</a:t>
            </a:r>
            <a:endParaRPr b="0" i="0" sz="1400" u="none" cap="none" strike="noStrike">
              <a:solidFill>
                <a:srgbClr val="000000"/>
              </a:solidFill>
              <a:latin typeface="Arial"/>
              <a:ea typeface="Arial"/>
              <a:cs typeface="Arial"/>
              <a:sym typeface="Arial"/>
            </a:endParaRPr>
          </a:p>
        </p:txBody>
      </p:sp>
      <p:sp>
        <p:nvSpPr>
          <p:cNvPr id="198" name="Google Shape;198;p27"/>
          <p:cNvSpPr/>
          <p:nvPr/>
        </p:nvSpPr>
        <p:spPr>
          <a:xfrm>
            <a:off x="2152025" y="6131875"/>
            <a:ext cx="2552100" cy="342600"/>
          </a:xfrm>
          <a:prstGeom prst="roundRect">
            <a:avLst>
              <a:gd fmla="val 16667" name="adj"/>
            </a:avLst>
          </a:prstGeom>
          <a:solidFill>
            <a:srgbClr val="FFF2CC"/>
          </a:solidFill>
          <a:ln cap="flat" cmpd="sng" w="19050">
            <a:solidFill>
              <a:srgbClr val="F6B32A"/>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lang="en-US"/>
              <a:t>Note N</a:t>
            </a:r>
            <a:endParaRPr b="0" i="0" sz="1400" u="none" cap="none" strike="noStrike">
              <a:solidFill>
                <a:srgbClr val="000000"/>
              </a:solidFill>
              <a:latin typeface="Arial"/>
              <a:ea typeface="Arial"/>
              <a:cs typeface="Arial"/>
              <a:sym typeface="Arial"/>
            </a:endParaRPr>
          </a:p>
        </p:txBody>
      </p:sp>
      <p:sp>
        <p:nvSpPr>
          <p:cNvPr id="199" name="Google Shape;199;p27"/>
          <p:cNvSpPr txBox="1"/>
          <p:nvPr/>
        </p:nvSpPr>
        <p:spPr>
          <a:xfrm>
            <a:off x="4976150" y="5343450"/>
            <a:ext cx="7716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0.3</a:t>
            </a:r>
            <a:endParaRPr b="0" i="0" sz="1400" u="none" cap="none" strike="noStrike">
              <a:solidFill>
                <a:srgbClr val="000000"/>
              </a:solidFill>
              <a:latin typeface="Calibri"/>
              <a:ea typeface="Calibri"/>
              <a:cs typeface="Calibri"/>
              <a:sym typeface="Calibri"/>
            </a:endParaRPr>
          </a:p>
        </p:txBody>
      </p:sp>
      <p:sp>
        <p:nvSpPr>
          <p:cNvPr id="200" name="Google Shape;200;p27"/>
          <p:cNvSpPr txBox="1"/>
          <p:nvPr/>
        </p:nvSpPr>
        <p:spPr>
          <a:xfrm>
            <a:off x="6261450" y="5343450"/>
            <a:ext cx="77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0.5</a:t>
            </a:r>
            <a:endParaRPr b="0" i="0" sz="1400" u="none" cap="none" strike="noStrike">
              <a:solidFill>
                <a:srgbClr val="000000"/>
              </a:solidFill>
              <a:latin typeface="Calibri"/>
              <a:ea typeface="Calibri"/>
              <a:cs typeface="Calibri"/>
              <a:sym typeface="Calibri"/>
            </a:endParaRPr>
          </a:p>
        </p:txBody>
      </p:sp>
      <p:sp>
        <p:nvSpPr>
          <p:cNvPr id="201" name="Google Shape;201;p27"/>
          <p:cNvSpPr txBox="1"/>
          <p:nvPr/>
        </p:nvSpPr>
        <p:spPr>
          <a:xfrm>
            <a:off x="4976150" y="5991925"/>
            <a:ext cx="77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0.6</a:t>
            </a:r>
            <a:endParaRPr b="0" i="0" sz="1400" u="none" cap="none" strike="noStrike">
              <a:solidFill>
                <a:srgbClr val="000000"/>
              </a:solidFill>
              <a:latin typeface="Calibri"/>
              <a:ea typeface="Calibri"/>
              <a:cs typeface="Calibri"/>
              <a:sym typeface="Calibri"/>
            </a:endParaRPr>
          </a:p>
        </p:txBody>
      </p:sp>
      <p:sp>
        <p:nvSpPr>
          <p:cNvPr id="202" name="Google Shape;202;p27"/>
          <p:cNvSpPr txBox="1"/>
          <p:nvPr/>
        </p:nvSpPr>
        <p:spPr>
          <a:xfrm>
            <a:off x="6261450" y="5991925"/>
            <a:ext cx="77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0.7</a:t>
            </a:r>
            <a:endParaRPr b="0" i="0" sz="1400" u="none" cap="none" strike="noStrike">
              <a:solidFill>
                <a:srgbClr val="000000"/>
              </a:solidFill>
              <a:latin typeface="Calibri"/>
              <a:ea typeface="Calibri"/>
              <a:cs typeface="Calibri"/>
              <a:sym typeface="Calibri"/>
            </a:endParaRPr>
          </a:p>
        </p:txBody>
      </p:sp>
      <p:graphicFrame>
        <p:nvGraphicFramePr>
          <p:cNvPr id="203" name="Google Shape;203;p27"/>
          <p:cNvGraphicFramePr/>
          <p:nvPr/>
        </p:nvGraphicFramePr>
        <p:xfrm>
          <a:off x="4704125" y="5285850"/>
          <a:ext cx="3000000" cy="3000000"/>
        </p:xfrm>
        <a:graphic>
          <a:graphicData uri="http://schemas.openxmlformats.org/drawingml/2006/table">
            <a:tbl>
              <a:tblPr>
                <a:noFill/>
                <a:tableStyleId>{5F0FA853-3185-4A52-A508-CF64C90CA290}</a:tableStyleId>
              </a:tblPr>
              <a:tblGrid>
                <a:gridCol w="990800"/>
                <a:gridCol w="382850"/>
                <a:gridCol w="1134400"/>
              </a:tblGrid>
              <a:tr h="3538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538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698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204" name="Google Shape;204;p27"/>
          <p:cNvSpPr txBox="1"/>
          <p:nvPr/>
        </p:nvSpPr>
        <p:spPr>
          <a:xfrm>
            <a:off x="5747750" y="5644500"/>
            <a:ext cx="17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
        <p:nvSpPr>
          <p:cNvPr id="205" name="Google Shape;205;p27"/>
          <p:cNvSpPr txBox="1"/>
          <p:nvPr/>
        </p:nvSpPr>
        <p:spPr>
          <a:xfrm>
            <a:off x="6391275" y="5644500"/>
            <a:ext cx="17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
        <p:nvSpPr>
          <p:cNvPr id="206" name="Google Shape;206;p27"/>
          <p:cNvSpPr txBox="1"/>
          <p:nvPr/>
        </p:nvSpPr>
        <p:spPr>
          <a:xfrm>
            <a:off x="5029200" y="5644500"/>
            <a:ext cx="17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
        <p:nvSpPr>
          <p:cNvPr id="207" name="Google Shape;207;p27"/>
          <p:cNvSpPr txBox="1"/>
          <p:nvPr/>
        </p:nvSpPr>
        <p:spPr>
          <a:xfrm>
            <a:off x="3211450" y="5680050"/>
            <a:ext cx="17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
        <p:nvSpPr>
          <p:cNvPr id="208" name="Google Shape;208;p27"/>
          <p:cNvSpPr txBox="1"/>
          <p:nvPr/>
        </p:nvSpPr>
        <p:spPr>
          <a:xfrm>
            <a:off x="3284925" y="1106500"/>
            <a:ext cx="663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idx="12" type="sldNum"/>
          </p:nvPr>
        </p:nvSpPr>
        <p:spPr>
          <a:xfrm>
            <a:off x="11253041" y="6020728"/>
            <a:ext cx="510209" cy="40225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31</a:t>
            </a:r>
            <a:endParaRPr/>
          </a:p>
        </p:txBody>
      </p:sp>
      <p:sp>
        <p:nvSpPr>
          <p:cNvPr id="215" name="Google Shape;215;p30"/>
          <p:cNvSpPr txBox="1"/>
          <p:nvPr/>
        </p:nvSpPr>
        <p:spPr>
          <a:xfrm>
            <a:off x="842650" y="618714"/>
            <a:ext cx="3301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Times New Roman"/>
                <a:ea typeface="Times New Roman"/>
                <a:cs typeface="Times New Roman"/>
                <a:sym typeface="Times New Roman"/>
              </a:rPr>
              <a:t>Models:</a:t>
            </a:r>
            <a:endParaRPr b="0" i="0" sz="1400" u="none" cap="none" strike="noStrike">
              <a:solidFill>
                <a:srgbClr val="000000"/>
              </a:solidFill>
              <a:latin typeface="Arial"/>
              <a:ea typeface="Arial"/>
              <a:cs typeface="Arial"/>
              <a:sym typeface="Arial"/>
            </a:endParaRPr>
          </a:p>
        </p:txBody>
      </p:sp>
      <p:grpSp>
        <p:nvGrpSpPr>
          <p:cNvPr id="216" name="Google Shape;216;p30"/>
          <p:cNvGrpSpPr/>
          <p:nvPr/>
        </p:nvGrpSpPr>
        <p:grpSpPr>
          <a:xfrm>
            <a:off x="1004635" y="1929967"/>
            <a:ext cx="4937820" cy="3288735"/>
            <a:chOff x="824927" y="2054857"/>
            <a:chExt cx="4937820" cy="3288735"/>
          </a:xfrm>
        </p:grpSpPr>
        <p:sp>
          <p:nvSpPr>
            <p:cNvPr id="217" name="Google Shape;217;p30"/>
            <p:cNvSpPr/>
            <p:nvPr/>
          </p:nvSpPr>
          <p:spPr>
            <a:xfrm>
              <a:off x="1099247" y="2054857"/>
              <a:ext cx="4663500" cy="548700"/>
            </a:xfrm>
            <a:prstGeom prst="roundRect">
              <a:avLst>
                <a:gd fmla="val 16667" name="adj"/>
              </a:avLst>
            </a:prstGeom>
            <a:solidFill>
              <a:srgbClr val="EAFCFC"/>
            </a:solidFill>
            <a:ln cap="flat" cmpd="sng" w="28575">
              <a:solidFill>
                <a:srgbClr val="3B8E86"/>
              </a:solidFill>
              <a:prstDash val="dash"/>
              <a:round/>
              <a:headEnd len="sm" w="sm" type="none"/>
              <a:tailEnd len="sm" w="sm" type="none"/>
            </a:ln>
          </p:spPr>
          <p:txBody>
            <a:bodyPr anchorCtr="0" anchor="ctr" bIns="45700" lIns="91425" spcFirstLastPara="1" rIns="91425" wrap="square" tIns="45700">
              <a:noAutofit/>
            </a:bodyPr>
            <a:lstStyle/>
            <a:p>
              <a:pPr indent="0" lvl="0" marL="457200" rtl="0" algn="just">
                <a:lnSpc>
                  <a:spcPct val="115000"/>
                </a:lnSpc>
                <a:spcBef>
                  <a:spcPts val="0"/>
                </a:spcBef>
                <a:spcAft>
                  <a:spcPts val="0"/>
                </a:spcAft>
                <a:buNone/>
              </a:pPr>
              <a:r>
                <a:rPr b="1" lang="en-US" sz="1800">
                  <a:solidFill>
                    <a:srgbClr val="FF9900"/>
                  </a:solidFill>
                </a:rPr>
                <a:t>Latent Dirichlet Allocation (LDA)</a:t>
              </a:r>
              <a:endParaRPr b="0" i="0" sz="1400" u="none" cap="none" strike="noStrike">
                <a:solidFill>
                  <a:srgbClr val="000000"/>
                </a:solidFill>
                <a:latin typeface="Arial"/>
                <a:ea typeface="Arial"/>
                <a:cs typeface="Arial"/>
                <a:sym typeface="Arial"/>
              </a:endParaRPr>
            </a:p>
          </p:txBody>
        </p:sp>
        <p:sp>
          <p:nvSpPr>
            <p:cNvPr id="218" name="Google Shape;218;p30"/>
            <p:cNvSpPr/>
            <p:nvPr/>
          </p:nvSpPr>
          <p:spPr>
            <a:xfrm>
              <a:off x="1099247" y="3489211"/>
              <a:ext cx="4663500" cy="548700"/>
            </a:xfrm>
            <a:prstGeom prst="roundRect">
              <a:avLst>
                <a:gd fmla="val 16667" name="adj"/>
              </a:avLst>
            </a:prstGeom>
            <a:solidFill>
              <a:srgbClr val="EAFCFC"/>
            </a:solidFill>
            <a:ln cap="flat" cmpd="sng" w="28575">
              <a:solidFill>
                <a:srgbClr val="1D8AFE"/>
              </a:solidFill>
              <a:prstDash val="dash"/>
              <a:round/>
              <a:headEnd len="sm" w="sm" type="none"/>
              <a:tailEnd len="sm" w="sm" type="none"/>
            </a:ln>
          </p:spPr>
          <p:txBody>
            <a:bodyPr anchorCtr="0" anchor="t" bIns="45700" lIns="91425" spcFirstLastPara="1" rIns="91425" wrap="square" tIns="45700">
              <a:noAutofit/>
            </a:bodyPr>
            <a:lstStyle/>
            <a:p>
              <a:pPr indent="0" lvl="0" marL="0" rtl="0" algn="just">
                <a:lnSpc>
                  <a:spcPct val="115000"/>
                </a:lnSpc>
                <a:spcBef>
                  <a:spcPts val="1400"/>
                </a:spcBef>
                <a:spcAft>
                  <a:spcPts val="0"/>
                </a:spcAft>
                <a:buNone/>
              </a:pPr>
              <a:r>
                <a:rPr b="1" lang="en-US" sz="1800">
                  <a:solidFill>
                    <a:srgbClr val="23C7AC"/>
                  </a:solidFill>
                </a:rPr>
                <a:t>       BioBert </a:t>
              </a:r>
              <a:endParaRPr b="1" sz="1800">
                <a:solidFill>
                  <a:srgbClr val="23C7AC"/>
                </a:solidFill>
              </a:endParaRPr>
            </a:p>
            <a:p>
              <a:pPr indent="0" lvl="0" marL="0" marR="0" rtl="0" algn="l">
                <a:lnSpc>
                  <a:spcPct val="100000"/>
                </a:lnSpc>
                <a:spcBef>
                  <a:spcPts val="0"/>
                </a:spcBef>
                <a:spcAft>
                  <a:spcPts val="0"/>
                </a:spcAft>
                <a:buClr>
                  <a:srgbClr val="000000"/>
                </a:buClr>
                <a:buSzPts val="1600"/>
                <a:buFont typeface="Arial"/>
                <a:buNone/>
              </a:pPr>
              <a:r>
                <a:t/>
              </a:r>
              <a:endParaRPr sz="1600">
                <a:solidFill>
                  <a:schemeClr val="dk1"/>
                </a:solidFill>
                <a:latin typeface="Times New Roman"/>
                <a:ea typeface="Times New Roman"/>
                <a:cs typeface="Times New Roman"/>
                <a:sym typeface="Times New Roman"/>
              </a:endParaRPr>
            </a:p>
          </p:txBody>
        </p:sp>
        <p:sp>
          <p:nvSpPr>
            <p:cNvPr id="219" name="Google Shape;219;p30"/>
            <p:cNvSpPr/>
            <p:nvPr/>
          </p:nvSpPr>
          <p:spPr>
            <a:xfrm>
              <a:off x="1099247" y="4794887"/>
              <a:ext cx="4663500" cy="548700"/>
            </a:xfrm>
            <a:prstGeom prst="roundRect">
              <a:avLst>
                <a:gd fmla="val 16667" name="adj"/>
              </a:avLst>
            </a:prstGeom>
            <a:solidFill>
              <a:srgbClr val="FFF2CC"/>
            </a:solidFill>
            <a:ln cap="flat" cmpd="sng" w="28575">
              <a:solidFill>
                <a:srgbClr val="F6B32A"/>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     </a:t>
              </a:r>
              <a:r>
                <a:rPr b="1" lang="en-US" sz="1800">
                  <a:solidFill>
                    <a:srgbClr val="FF9900"/>
                  </a:solidFill>
                </a:rPr>
                <a:t>BerTopic</a:t>
              </a:r>
              <a:endParaRPr b="0" i="0" sz="1400" u="none" cap="none" strike="noStrike">
                <a:solidFill>
                  <a:srgbClr val="000000"/>
                </a:solidFill>
                <a:latin typeface="Arial"/>
                <a:ea typeface="Arial"/>
                <a:cs typeface="Arial"/>
                <a:sym typeface="Arial"/>
              </a:endParaRPr>
            </a:p>
          </p:txBody>
        </p:sp>
        <p:sp>
          <p:nvSpPr>
            <p:cNvPr id="220" name="Google Shape;220;p30"/>
            <p:cNvSpPr/>
            <p:nvPr/>
          </p:nvSpPr>
          <p:spPr>
            <a:xfrm>
              <a:off x="824927" y="2054868"/>
              <a:ext cx="548700" cy="548700"/>
            </a:xfrm>
            <a:prstGeom prst="ellipse">
              <a:avLst/>
            </a:prstGeom>
            <a:solidFill>
              <a:schemeClr val="lt1"/>
            </a:solidFill>
            <a:ln cap="flat" cmpd="sng" w="28575">
              <a:solidFill>
                <a:srgbClr val="3B8E8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3B8E86"/>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221" name="Google Shape;221;p30"/>
            <p:cNvSpPr/>
            <p:nvPr/>
          </p:nvSpPr>
          <p:spPr>
            <a:xfrm>
              <a:off x="824927" y="3489212"/>
              <a:ext cx="548700" cy="548700"/>
            </a:xfrm>
            <a:prstGeom prst="ellipse">
              <a:avLst/>
            </a:prstGeom>
            <a:solidFill>
              <a:schemeClr val="lt1"/>
            </a:solidFill>
            <a:ln cap="flat" cmpd="sng" w="28575">
              <a:solidFill>
                <a:srgbClr val="1D8A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lang="en-US" sz="1600">
                  <a:solidFill>
                    <a:srgbClr val="1D8AFE"/>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222" name="Google Shape;222;p30"/>
            <p:cNvSpPr/>
            <p:nvPr/>
          </p:nvSpPr>
          <p:spPr>
            <a:xfrm>
              <a:off x="824927" y="4794892"/>
              <a:ext cx="548700" cy="548700"/>
            </a:xfrm>
            <a:prstGeom prst="ellipse">
              <a:avLst/>
            </a:prstGeom>
            <a:solidFill>
              <a:schemeClr val="lt1"/>
            </a:solidFill>
            <a:ln cap="flat" cmpd="sng" w="28575">
              <a:solidFill>
                <a:srgbClr val="F6B32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lang="en-US" sz="1600">
                  <a:solidFill>
                    <a:srgbClr val="F6B32A"/>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5a70380d1c_1_57"/>
          <p:cNvSpPr txBox="1"/>
          <p:nvPr>
            <p:ph idx="12" type="sldNum"/>
          </p:nvPr>
        </p:nvSpPr>
        <p:spPr>
          <a:xfrm>
            <a:off x="11253041" y="6020728"/>
            <a:ext cx="510300" cy="40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2000"/>
              <a:buFont typeface="Arial"/>
              <a:buNone/>
            </a:pPr>
            <a:r>
              <a:rPr lang="en-US"/>
              <a:t>32</a:t>
            </a:r>
            <a:endParaRPr/>
          </a:p>
        </p:txBody>
      </p:sp>
      <p:sp>
        <p:nvSpPr>
          <p:cNvPr id="229" name="Google Shape;229;g25a70380d1c_1_57"/>
          <p:cNvSpPr txBox="1"/>
          <p:nvPr/>
        </p:nvSpPr>
        <p:spPr>
          <a:xfrm>
            <a:off x="1049400" y="546875"/>
            <a:ext cx="59712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1"/>
                </a:solidFill>
                <a:latin typeface="Times New Roman"/>
                <a:ea typeface="Times New Roman"/>
                <a:cs typeface="Times New Roman"/>
                <a:sym typeface="Times New Roman"/>
              </a:rPr>
              <a:t>LDA</a:t>
            </a:r>
            <a:endParaRPr sz="3600">
              <a:solidFill>
                <a:schemeClr val="dk1"/>
              </a:solidFill>
              <a:latin typeface="Times New Roman"/>
              <a:ea typeface="Times New Roman"/>
              <a:cs typeface="Times New Roman"/>
              <a:sym typeface="Times New Roman"/>
            </a:endParaRPr>
          </a:p>
        </p:txBody>
      </p:sp>
      <p:pic>
        <p:nvPicPr>
          <p:cNvPr id="230" name="Google Shape;230;g25a70380d1c_1_57"/>
          <p:cNvPicPr preferRelativeResize="0"/>
          <p:nvPr/>
        </p:nvPicPr>
        <p:blipFill>
          <a:blip r:embed="rId3">
            <a:alphaModFix/>
          </a:blip>
          <a:stretch>
            <a:fillRect/>
          </a:stretch>
        </p:blipFill>
        <p:spPr>
          <a:xfrm>
            <a:off x="1807400" y="1652588"/>
            <a:ext cx="8096250" cy="355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5a70380d1c_1_8"/>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2000"/>
              <a:buFont typeface="Arial"/>
              <a:buNone/>
            </a:pPr>
            <a:r>
              <a:rPr lang="en-US"/>
              <a:t>33</a:t>
            </a:r>
            <a:endParaRPr/>
          </a:p>
        </p:txBody>
      </p:sp>
      <p:sp>
        <p:nvSpPr>
          <p:cNvPr id="237" name="Google Shape;237;g25a70380d1c_1_8"/>
          <p:cNvSpPr txBox="1"/>
          <p:nvPr/>
        </p:nvSpPr>
        <p:spPr>
          <a:xfrm>
            <a:off x="842650" y="618725"/>
            <a:ext cx="6157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LLMs in Inertia</a:t>
            </a:r>
            <a:endParaRPr b="0" i="0" sz="1400" u="none" cap="none" strike="noStrike">
              <a:solidFill>
                <a:srgbClr val="000000"/>
              </a:solidFill>
              <a:latin typeface="Arial"/>
              <a:ea typeface="Arial"/>
              <a:cs typeface="Arial"/>
              <a:sym typeface="Arial"/>
            </a:endParaRPr>
          </a:p>
        </p:txBody>
      </p:sp>
      <p:sp>
        <p:nvSpPr>
          <p:cNvPr id="238" name="Google Shape;238;g25a70380d1c_1_8"/>
          <p:cNvSpPr txBox="1"/>
          <p:nvPr/>
        </p:nvSpPr>
        <p:spPr>
          <a:xfrm>
            <a:off x="577425" y="1450300"/>
            <a:ext cx="10371000" cy="44514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rgbClr val="000000"/>
              </a:buClr>
              <a:buSzPts val="1800"/>
              <a:buFont typeface="Calibri"/>
              <a:buChar char="●"/>
            </a:pPr>
            <a:r>
              <a:rPr b="0" i="0" lang="en-US" sz="2000" u="none" cap="none" strike="noStrike">
                <a:solidFill>
                  <a:schemeClr val="dk1"/>
                </a:solidFill>
                <a:latin typeface="Times New Roman"/>
                <a:ea typeface="Times New Roman"/>
                <a:cs typeface="Times New Roman"/>
                <a:sym typeface="Times New Roman"/>
              </a:rPr>
              <a:t>Large language models (LLMs) have the potential to be used to detect therapeutic inertia by extracting and analyzing clinical information from progress notes.</a:t>
            </a:r>
            <a:endParaRPr b="0" i="0" sz="2000" u="none" cap="none" strike="noStrike">
              <a:solidFill>
                <a:schemeClr val="dk1"/>
              </a:solidFill>
              <a:latin typeface="Times New Roman"/>
              <a:ea typeface="Times New Roman"/>
              <a:cs typeface="Times New Roman"/>
              <a:sym typeface="Times New Roman"/>
            </a:endParaRPr>
          </a:p>
          <a:p>
            <a:pPr indent="0" lvl="0" marL="457200" marR="0" rtl="0" algn="just">
              <a:lnSpc>
                <a:spcPct val="115000"/>
              </a:lnSpc>
              <a:spcBef>
                <a:spcPts val="1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457200" marR="0" rtl="0" algn="just">
              <a:lnSpc>
                <a:spcPct val="115000"/>
              </a:lnSpc>
              <a:spcBef>
                <a:spcPts val="1400"/>
              </a:spcBef>
              <a:spcAft>
                <a:spcPts val="0"/>
              </a:spcAft>
              <a:buClr>
                <a:srgbClr val="000000"/>
              </a:buClr>
              <a:buSzPts val="1800"/>
              <a:buFont typeface="Calibri"/>
              <a:buChar char="●"/>
            </a:pPr>
            <a:r>
              <a:rPr b="1" i="0" lang="en-US" sz="1800" u="none" cap="none" strike="noStrike">
                <a:solidFill>
                  <a:srgbClr val="23C7AC"/>
                </a:solidFill>
                <a:latin typeface="Arial"/>
                <a:ea typeface="Arial"/>
                <a:cs typeface="Arial"/>
                <a:sym typeface="Arial"/>
              </a:rPr>
              <a:t>Using LLMs to detect therapeutic inertia in hypertension management and  preprocesses the progress notes to extract clinical information. </a:t>
            </a:r>
            <a:endParaRPr b="1" i="0" sz="1800" u="none" cap="none" strike="noStrike">
              <a:solidFill>
                <a:srgbClr val="23C7AC"/>
              </a:solidFill>
              <a:latin typeface="Arial"/>
              <a:ea typeface="Arial"/>
              <a:cs typeface="Arial"/>
              <a:sym typeface="Arial"/>
            </a:endParaRPr>
          </a:p>
          <a:p>
            <a:pPr indent="0" lvl="0" marL="457200" marR="0" rtl="0" algn="just">
              <a:lnSpc>
                <a:spcPct val="115000"/>
              </a:lnSpc>
              <a:spcBef>
                <a:spcPts val="1400"/>
              </a:spcBef>
              <a:spcAft>
                <a:spcPts val="0"/>
              </a:spcAft>
              <a:buClr>
                <a:srgbClr val="000000"/>
              </a:buClr>
              <a:buSzPts val="1800"/>
              <a:buFont typeface="Arial"/>
              <a:buNone/>
            </a:pPr>
            <a:r>
              <a:t/>
            </a:r>
            <a:endParaRPr b="1" i="0" sz="1800" u="none" cap="none" strike="noStrike">
              <a:solidFill>
                <a:srgbClr val="23C7AC"/>
              </a:solidFill>
              <a:latin typeface="Arial"/>
              <a:ea typeface="Arial"/>
              <a:cs typeface="Arial"/>
              <a:sym typeface="Arial"/>
            </a:endParaRPr>
          </a:p>
          <a:p>
            <a:pPr indent="-342900" lvl="0" marL="457200" marR="0" rtl="0" algn="just">
              <a:lnSpc>
                <a:spcPct val="115000"/>
              </a:lnSpc>
              <a:spcBef>
                <a:spcPts val="1400"/>
              </a:spcBef>
              <a:spcAft>
                <a:spcPts val="0"/>
              </a:spcAft>
              <a:buClr>
                <a:srgbClr val="000000"/>
              </a:buClr>
              <a:buSzPts val="1800"/>
              <a:buFont typeface="Calibri"/>
              <a:buChar char="●"/>
            </a:pPr>
            <a:r>
              <a:rPr b="1" i="0" lang="en-US" sz="1800" u="none" cap="none" strike="noStrike">
                <a:solidFill>
                  <a:srgbClr val="FF9900"/>
                </a:solidFill>
                <a:latin typeface="Arial"/>
                <a:ea typeface="Arial"/>
                <a:cs typeface="Arial"/>
                <a:sym typeface="Arial"/>
              </a:rPr>
              <a:t>The clinical information is then used </a:t>
            </a:r>
            <a:r>
              <a:rPr b="1" lang="en-US" sz="1800">
                <a:solidFill>
                  <a:srgbClr val="FF9900"/>
                </a:solidFill>
              </a:rPr>
              <a:t>as input to a pre-trained</a:t>
            </a:r>
            <a:r>
              <a:rPr b="1" i="0" lang="en-US" sz="1800" u="none" cap="none" strike="noStrike">
                <a:solidFill>
                  <a:srgbClr val="FF9900"/>
                </a:solidFill>
                <a:latin typeface="Arial"/>
                <a:ea typeface="Arial"/>
                <a:cs typeface="Arial"/>
                <a:sym typeface="Arial"/>
              </a:rPr>
              <a:t> LLM to identify topics related to therapeutic inertia. </a:t>
            </a:r>
            <a:endParaRPr b="1" i="0" sz="1800" u="none" cap="none" strike="noStrike">
              <a:solidFill>
                <a:srgbClr val="FF9900"/>
              </a:solidFill>
              <a:latin typeface="Arial"/>
              <a:ea typeface="Arial"/>
              <a:cs typeface="Arial"/>
              <a:sym typeface="Arial"/>
            </a:endParaRPr>
          </a:p>
          <a:p>
            <a:pPr indent="0" lvl="0" marL="457200" marR="0" rtl="0" algn="just">
              <a:lnSpc>
                <a:spcPct val="115000"/>
              </a:lnSpc>
              <a:spcBef>
                <a:spcPts val="1400"/>
              </a:spcBef>
              <a:spcAft>
                <a:spcPts val="0"/>
              </a:spcAft>
              <a:buClr>
                <a:srgbClr val="000000"/>
              </a:buClr>
              <a:buSzPts val="1800"/>
              <a:buFont typeface="Arial"/>
              <a:buNone/>
            </a:pPr>
            <a:r>
              <a:t/>
            </a:r>
            <a:endParaRPr b="1" i="0" sz="1800" u="none" cap="none" strike="noStrike">
              <a:solidFill>
                <a:srgbClr val="FF9900"/>
              </a:solidFill>
              <a:latin typeface="Arial"/>
              <a:ea typeface="Arial"/>
              <a:cs typeface="Arial"/>
              <a:sym typeface="Arial"/>
            </a:endParaRPr>
          </a:p>
          <a:p>
            <a:pPr indent="0" lvl="0" marL="457200" marR="0" rtl="0" algn="just">
              <a:lnSpc>
                <a:spcPct val="115000"/>
              </a:lnSpc>
              <a:spcBef>
                <a:spcPts val="1400"/>
              </a:spcBef>
              <a:spcAft>
                <a:spcPts val="1400"/>
              </a:spcAft>
              <a:buClr>
                <a:srgbClr val="000000"/>
              </a:buClr>
              <a:buSzPts val="1400"/>
              <a:buFont typeface="Arial"/>
              <a:buNone/>
            </a:pPr>
            <a:r>
              <a:t/>
            </a:r>
            <a:endParaRPr b="0" i="0" sz="1400" u="none" cap="none" strike="noStrike">
              <a:solidFill>
                <a:srgbClr val="000000"/>
              </a:solidFill>
              <a:highlight>
                <a:srgbClr val="93C47D"/>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37ea5fc28d_2_0"/>
          <p:cNvSpPr txBox="1"/>
          <p:nvPr>
            <p:ph idx="12" type="sldNum"/>
          </p:nvPr>
        </p:nvSpPr>
        <p:spPr>
          <a:xfrm>
            <a:off x="11253041" y="6020728"/>
            <a:ext cx="510300" cy="40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lang="en-US"/>
              <a:t>35</a:t>
            </a:r>
            <a:endParaRPr/>
          </a:p>
        </p:txBody>
      </p:sp>
      <p:sp>
        <p:nvSpPr>
          <p:cNvPr id="244" name="Google Shape;244;g237ea5fc28d_2_0"/>
          <p:cNvSpPr txBox="1"/>
          <p:nvPr/>
        </p:nvSpPr>
        <p:spPr>
          <a:xfrm>
            <a:off x="842650" y="618725"/>
            <a:ext cx="4778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dk1"/>
                </a:solidFill>
                <a:latin typeface="Times New Roman"/>
                <a:ea typeface="Times New Roman"/>
                <a:cs typeface="Times New Roman"/>
                <a:sym typeface="Times New Roman"/>
              </a:rPr>
              <a:t>Model 1: BioBert </a:t>
            </a:r>
            <a:endParaRPr b="0" i="0" sz="1400" u="none" cap="none" strike="noStrike">
              <a:solidFill>
                <a:srgbClr val="000000"/>
              </a:solidFill>
              <a:latin typeface="Arial"/>
              <a:ea typeface="Arial"/>
              <a:cs typeface="Arial"/>
              <a:sym typeface="Arial"/>
            </a:endParaRPr>
          </a:p>
        </p:txBody>
      </p:sp>
      <p:pic>
        <p:nvPicPr>
          <p:cNvPr id="245" name="Google Shape;245;g237ea5fc28d_2_0"/>
          <p:cNvPicPr preferRelativeResize="0"/>
          <p:nvPr/>
        </p:nvPicPr>
        <p:blipFill>
          <a:blip r:embed="rId3">
            <a:alphaModFix/>
          </a:blip>
          <a:stretch>
            <a:fillRect/>
          </a:stretch>
        </p:blipFill>
        <p:spPr>
          <a:xfrm>
            <a:off x="1394925" y="2332675"/>
            <a:ext cx="7410450" cy="2381250"/>
          </a:xfrm>
          <a:prstGeom prst="rect">
            <a:avLst/>
          </a:prstGeom>
          <a:noFill/>
          <a:ln>
            <a:noFill/>
          </a:ln>
        </p:spPr>
      </p:pic>
      <p:sp>
        <p:nvSpPr>
          <p:cNvPr id="246" name="Google Shape;246;g237ea5fc28d_2_0"/>
          <p:cNvSpPr txBox="1"/>
          <p:nvPr/>
        </p:nvSpPr>
        <p:spPr>
          <a:xfrm>
            <a:off x="1464075" y="1618175"/>
            <a:ext cx="68772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Overview of the pre-training and fine-tuning of BioBert</a:t>
            </a:r>
            <a:endParaRPr sz="2000">
              <a:solidFill>
                <a:schemeClr val="dk1"/>
              </a:solidFill>
              <a:latin typeface="Times New Roman"/>
              <a:ea typeface="Times New Roman"/>
              <a:cs typeface="Times New Roman"/>
              <a:sym typeface="Times New Roman"/>
            </a:endParaRPr>
          </a:p>
        </p:txBody>
      </p:sp>
      <p:sp>
        <p:nvSpPr>
          <p:cNvPr id="247" name="Google Shape;247;g237ea5fc28d_2_0"/>
          <p:cNvSpPr/>
          <p:nvPr/>
        </p:nvSpPr>
        <p:spPr>
          <a:xfrm>
            <a:off x="1608550" y="2947400"/>
            <a:ext cx="1281000" cy="53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37ea5fc28d_2_0"/>
          <p:cNvSpPr txBox="1"/>
          <p:nvPr/>
        </p:nvSpPr>
        <p:spPr>
          <a:xfrm>
            <a:off x="1651900" y="3015950"/>
            <a:ext cx="11943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Progress note</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Mollaei, Nafiseh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0x0101003580CEC1944DE5469B62AAB34371D799</vt:lpwstr>
  </property>
</Properties>
</file>