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8" r:id="rId3"/>
    <p:sldId id="289" r:id="rId4"/>
    <p:sldId id="306" r:id="rId5"/>
    <p:sldId id="290" r:id="rId6"/>
    <p:sldId id="292" r:id="rId7"/>
    <p:sldId id="309" r:id="rId8"/>
    <p:sldId id="310" r:id="rId9"/>
    <p:sldId id="320" r:id="rId10"/>
    <p:sldId id="314" r:id="rId11"/>
    <p:sldId id="315" r:id="rId12"/>
    <p:sldId id="317" r:id="rId13"/>
    <p:sldId id="311" r:id="rId14"/>
    <p:sldId id="312" r:id="rId15"/>
    <p:sldId id="313" r:id="rId16"/>
    <p:sldId id="316" r:id="rId17"/>
    <p:sldId id="321" r:id="rId18"/>
    <p:sldId id="301" r:id="rId19"/>
    <p:sldId id="323" r:id="rId20"/>
    <p:sldId id="325" r:id="rId21"/>
    <p:sldId id="326" r:id="rId22"/>
    <p:sldId id="327" r:id="rId23"/>
    <p:sldId id="328" r:id="rId24"/>
    <p:sldId id="330" r:id="rId25"/>
    <p:sldId id="332" r:id="rId26"/>
    <p:sldId id="333" r:id="rId27"/>
    <p:sldId id="335" r:id="rId28"/>
    <p:sldId id="334" r:id="rId29"/>
  </p:sldIdLst>
  <p:sldSz cx="9144000" cy="6858000" type="screen4x3"/>
  <p:notesSz cx="7053263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9900"/>
    <a:srgbClr val="6600CC"/>
    <a:srgbClr val="33CC33"/>
    <a:srgbClr val="CC6600"/>
    <a:srgbClr val="000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3" autoAdjust="0"/>
    <p:restoredTop sz="94662" autoAdjust="0"/>
  </p:normalViewPr>
  <p:slideViewPr>
    <p:cSldViewPr>
      <p:cViewPr varScale="1">
        <p:scale>
          <a:sx n="59" d="100"/>
          <a:sy n="59" d="100"/>
        </p:scale>
        <p:origin x="13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AD43F19B-96C1-4896-A2A1-D1E58E19AF75}" type="datetimeFigureOut">
              <a:rPr lang="en-US"/>
              <a:pPr>
                <a:defRPr/>
              </a:pPr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5BE3F01D-7D5D-4D22-9608-A40E3129CA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70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21188"/>
            <a:ext cx="5173663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6A2330-20EF-43A2-8786-3C24F7A50D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88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B71578-A8BA-493A-8091-A184AABAB9E3}" type="slidenum">
              <a:rPr lang="en-GB" sz="1200" smtClean="0"/>
              <a:pPr eaLnBrk="1" hangingPunct="1"/>
              <a:t>6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BCD20-7BA4-4B1B-B8CE-B04127499E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62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6ABB9-9D45-45CE-983D-E3F608E60C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75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9C6BC-FFF3-4548-B946-76AD0252EE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70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DCBA9-CED3-43A5-9221-F9CC405E646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7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5B322-F76B-4154-9F54-50F5DF11BC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8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5E263-D866-41EC-9EAB-7097431F14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8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D8795-5E68-42C9-989B-58359AED9DE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8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7145D-93C9-4985-9236-3A5143FDB9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2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AF12C-5B98-491C-8C9E-BFF59234E41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20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91C37-D058-45FD-88C8-6B9E570704E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8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07A79-4B46-43AC-AEEB-B265E68455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29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332DEB3-7ECD-4444-9CD7-AAF16BB737D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458200" cy="1676400"/>
          </a:xfrm>
        </p:spPr>
        <p:txBody>
          <a:bodyPr/>
          <a:lstStyle/>
          <a:p>
            <a:pPr eaLnBrk="1" hangingPunct="1"/>
            <a:r>
              <a:rPr lang="en-GB" sz="4800" dirty="0" err="1">
                <a:solidFill>
                  <a:srgbClr val="FF0000"/>
                </a:solidFill>
              </a:rPr>
              <a:t>Tổng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quan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về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trí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tuệ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nhân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tạo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143000"/>
            <a:ext cx="6400800" cy="685800"/>
          </a:xfrm>
        </p:spPr>
        <p:txBody>
          <a:bodyPr/>
          <a:lstStyle/>
          <a:p>
            <a:pPr eaLnBrk="1" hangingPunct="1"/>
            <a:r>
              <a:rPr lang="en-GB" sz="3200" b="1" dirty="0" err="1"/>
              <a:t>Chương</a:t>
            </a:r>
            <a:r>
              <a:rPr lang="en-GB" sz="3200" b="1" dirty="0"/>
              <a:t> 1 </a:t>
            </a:r>
          </a:p>
          <a:p>
            <a:pPr eaLnBrk="1" hangingPunct="1"/>
            <a:endParaRPr lang="en-GB" sz="3200" b="1" dirty="0"/>
          </a:p>
        </p:txBody>
      </p:sp>
      <p:sp>
        <p:nvSpPr>
          <p:cNvPr id="2052" name="Rectangle 3"/>
          <p:cNvSpPr txBox="1">
            <a:spLocks noChangeArrowheads="1"/>
          </p:cNvSpPr>
          <p:nvPr/>
        </p:nvSpPr>
        <p:spPr bwMode="auto">
          <a:xfrm>
            <a:off x="1371600" y="4343400"/>
            <a:ext cx="640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GB" sz="2000" b="1" dirty="0">
                <a:latin typeface="Arial Unicode MS" pitchFamily="34" charset="-128"/>
              </a:rPr>
              <a:t>PGS. TS. </a:t>
            </a:r>
            <a:r>
              <a:rPr lang="en-GB" sz="2000" b="1" dirty="0" err="1">
                <a:latin typeface="Arial Unicode MS" pitchFamily="34" charset="-128"/>
              </a:rPr>
              <a:t>Dương</a:t>
            </a:r>
            <a:r>
              <a:rPr lang="en-GB" sz="2000" b="1" dirty="0">
                <a:latin typeface="Arial Unicode MS" pitchFamily="34" charset="-128"/>
              </a:rPr>
              <a:t> </a:t>
            </a:r>
            <a:r>
              <a:rPr lang="en-GB" sz="2000" b="1" dirty="0" err="1">
                <a:latin typeface="Arial Unicode MS" pitchFamily="34" charset="-128"/>
              </a:rPr>
              <a:t>Tuấn</a:t>
            </a:r>
            <a:r>
              <a:rPr lang="en-GB" sz="2000" b="1" dirty="0">
                <a:latin typeface="Arial Unicode MS" pitchFamily="34" charset="-128"/>
              </a:rPr>
              <a:t> </a:t>
            </a:r>
            <a:r>
              <a:rPr lang="en-GB" sz="2000" b="1" dirty="0" err="1">
                <a:latin typeface="Arial Unicode MS" pitchFamily="34" charset="-128"/>
              </a:rPr>
              <a:t>Anh</a:t>
            </a:r>
            <a:endParaRPr lang="en-GB" sz="2000" b="1" dirty="0">
              <a:latin typeface="Arial Unicode MS" pitchFamily="34" charset="-128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GB" sz="2000" b="1" dirty="0">
                <a:latin typeface="Arial Unicode MS" pitchFamily="34" charset="-128"/>
              </a:rPr>
              <a:t>7/2021 </a:t>
            </a:r>
          </a:p>
          <a:p>
            <a:pPr algn="ctr" eaLnBrk="1" hangingPunct="1">
              <a:spcBef>
                <a:spcPct val="20000"/>
              </a:spcBef>
            </a:pPr>
            <a:endParaRPr lang="en-GB" sz="3200" b="1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3048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Lịch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sử</a:t>
            </a:r>
            <a:r>
              <a:rPr lang="en-US" sz="2800" dirty="0">
                <a:solidFill>
                  <a:srgbClr val="FF0000"/>
                </a:solidFill>
              </a:rPr>
              <a:t> AI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en-US" dirty="0"/>
              <a:t>1965. Robinson </a:t>
            </a:r>
            <a:r>
              <a:rPr lang="en-US" dirty="0" err="1"/>
              <a:t>phát</a:t>
            </a:r>
            <a:r>
              <a:rPr lang="en-US" dirty="0"/>
              <a:t> minh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(resolution calculus)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logic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.</a:t>
            </a:r>
          </a:p>
          <a:p>
            <a:r>
              <a:rPr lang="en-US" dirty="0"/>
              <a:t>1966.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Eliza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dirty="0"/>
          </a:p>
          <a:p>
            <a:r>
              <a:rPr lang="en-US" dirty="0"/>
              <a:t>1972. Alain </a:t>
            </a:r>
            <a:r>
              <a:rPr lang="en-US" dirty="0" err="1"/>
              <a:t>Colmeraurer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PROLOG.</a:t>
            </a:r>
          </a:p>
          <a:p>
            <a:r>
              <a:rPr lang="en-US" dirty="0"/>
              <a:t>1972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minh WABOT1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ở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r>
              <a:rPr lang="en-US" dirty="0"/>
              <a:t>1976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(expert system) MYCIN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y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bịnh</a:t>
            </a:r>
            <a:endParaRPr lang="en-US" dirty="0"/>
          </a:p>
          <a:p>
            <a:r>
              <a:rPr lang="en-US" dirty="0"/>
              <a:t>1981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xướng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9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Lịch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sử</a:t>
            </a:r>
            <a:r>
              <a:rPr lang="en-US" sz="2800" dirty="0">
                <a:solidFill>
                  <a:srgbClr val="FF0000"/>
                </a:solidFill>
              </a:rPr>
              <a:t> AI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638800"/>
          </a:xfrm>
        </p:spPr>
        <p:txBody>
          <a:bodyPr/>
          <a:lstStyle/>
          <a:p>
            <a:r>
              <a:rPr lang="en-US" dirty="0"/>
              <a:t>1986.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i="1" dirty="0" err="1"/>
              <a:t>lan</a:t>
            </a:r>
            <a:r>
              <a:rPr lang="en-US" i="1" dirty="0"/>
              <a:t> </a:t>
            </a:r>
            <a:r>
              <a:rPr lang="en-US" i="1" dirty="0" err="1"/>
              <a:t>truyền</a:t>
            </a:r>
            <a:r>
              <a:rPr lang="en-US" i="1" dirty="0"/>
              <a:t> </a:t>
            </a:r>
            <a:r>
              <a:rPr lang="en-US" i="1" dirty="0" err="1"/>
              <a:t>ngược</a:t>
            </a:r>
            <a:endParaRPr lang="en-US" i="1" dirty="0"/>
          </a:p>
          <a:p>
            <a:r>
              <a:rPr lang="en-US" dirty="0"/>
              <a:t>1990. </a:t>
            </a:r>
            <a:r>
              <a:rPr lang="en-US" dirty="0" err="1"/>
              <a:t>Mạng</a:t>
            </a:r>
            <a:r>
              <a:rPr lang="en-US" dirty="0"/>
              <a:t> Bayes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r>
              <a:rPr lang="en-US" dirty="0" err="1"/>
              <a:t>Từ</a:t>
            </a:r>
            <a:r>
              <a:rPr lang="en-US" dirty="0"/>
              <a:t> 1990,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mining)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r>
              <a:rPr lang="en-US" dirty="0"/>
              <a:t>1992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củng</a:t>
            </a:r>
            <a:r>
              <a:rPr lang="en-US" i="1" dirty="0"/>
              <a:t> </a:t>
            </a:r>
            <a:r>
              <a:rPr lang="en-US" i="1" dirty="0" err="1"/>
              <a:t>cố</a:t>
            </a:r>
            <a:r>
              <a:rPr lang="en-US" i="1" dirty="0"/>
              <a:t> </a:t>
            </a:r>
            <a:r>
              <a:rPr lang="en-US" dirty="0"/>
              <a:t>(reinforcement learning),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.</a:t>
            </a:r>
          </a:p>
          <a:p>
            <a:r>
              <a:rPr lang="en-US" dirty="0"/>
              <a:t>1995, </a:t>
            </a:r>
            <a:r>
              <a:rPr lang="en-US" i="1" dirty="0" err="1"/>
              <a:t>máy</a:t>
            </a:r>
            <a:r>
              <a:rPr lang="en-US" i="1" dirty="0"/>
              <a:t> vector </a:t>
            </a:r>
            <a:r>
              <a:rPr lang="en-US" i="1" dirty="0" err="1"/>
              <a:t>hỗ</a:t>
            </a:r>
            <a:r>
              <a:rPr lang="en-US" i="1" dirty="0"/>
              <a:t> </a:t>
            </a:r>
            <a:r>
              <a:rPr lang="en-US" i="1" dirty="0" err="1"/>
              <a:t>trợ</a:t>
            </a:r>
            <a:r>
              <a:rPr lang="en-US" i="1" dirty="0"/>
              <a:t> </a:t>
            </a:r>
            <a:r>
              <a:rPr lang="en-US" dirty="0"/>
              <a:t>(support vector machine)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Vapnik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.</a:t>
            </a:r>
          </a:p>
          <a:p>
            <a:r>
              <a:rPr lang="en-US" dirty="0"/>
              <a:t>1997.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i="1" dirty="0"/>
              <a:t>Deep Blue </a:t>
            </a:r>
            <a:r>
              <a:rPr lang="en-US" dirty="0" err="1"/>
              <a:t>của</a:t>
            </a:r>
            <a:r>
              <a:rPr lang="en-US" dirty="0"/>
              <a:t> IBM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địch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cờ</a:t>
            </a:r>
            <a:r>
              <a:rPr lang="en-US" dirty="0"/>
              <a:t> </a:t>
            </a:r>
            <a:r>
              <a:rPr lang="en-US" dirty="0" err="1"/>
              <a:t>vua</a:t>
            </a:r>
            <a:r>
              <a:rPr lang="en-US" dirty="0"/>
              <a:t> </a:t>
            </a:r>
            <a:r>
              <a:rPr lang="en-US" altLang="en-US" dirty="0"/>
              <a:t>Garry Kasparov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901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Lịch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sử</a:t>
            </a:r>
            <a:r>
              <a:rPr lang="en-US" sz="2800" dirty="0">
                <a:solidFill>
                  <a:srgbClr val="FF0000"/>
                </a:solidFill>
              </a:rPr>
              <a:t> AI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/>
              <a:t>1997.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ở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</a:p>
          <a:p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2000,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máy</a:t>
            </a:r>
            <a:r>
              <a:rPr lang="en-US" i="1" dirty="0"/>
              <a:t> </a:t>
            </a:r>
            <a:r>
              <a:rPr lang="en-US" dirty="0"/>
              <a:t>(machine learning)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.</a:t>
            </a:r>
          </a:p>
          <a:p>
            <a:r>
              <a:rPr lang="en-US" dirty="0"/>
              <a:t>2006,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i="1" dirty="0" err="1"/>
              <a:t>mạng</a:t>
            </a:r>
            <a:r>
              <a:rPr lang="en-US" i="1" dirty="0"/>
              <a:t> </a:t>
            </a:r>
            <a:r>
              <a:rPr lang="en-US" i="1" dirty="0" err="1"/>
              <a:t>nơ</a:t>
            </a:r>
            <a:r>
              <a:rPr lang="en-US" i="1" dirty="0"/>
              <a:t> </a:t>
            </a:r>
            <a:r>
              <a:rPr lang="en-US" i="1" dirty="0" err="1"/>
              <a:t>ron</a:t>
            </a:r>
            <a:r>
              <a:rPr lang="en-US" i="1" dirty="0"/>
              <a:t> </a:t>
            </a:r>
            <a:r>
              <a:rPr lang="en-US" i="1" dirty="0" err="1"/>
              <a:t>học</a:t>
            </a:r>
            <a:r>
              <a:rPr lang="en-US" i="1" dirty="0"/>
              <a:t> </a:t>
            </a:r>
            <a:r>
              <a:rPr lang="en-US" i="1" dirty="0" err="1"/>
              <a:t>sâu</a:t>
            </a:r>
            <a:r>
              <a:rPr lang="en-US" i="1" dirty="0"/>
              <a:t> </a:t>
            </a:r>
            <a:r>
              <a:rPr lang="en-US" dirty="0"/>
              <a:t>(deep neural networks)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.</a:t>
            </a:r>
          </a:p>
          <a:p>
            <a:r>
              <a:rPr lang="en-US" dirty="0"/>
              <a:t>2011,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“Watson”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địch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đố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Mùa</a:t>
            </a:r>
            <a:r>
              <a:rPr lang="en-US" dirty="0"/>
              <a:t>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AI (1969-1986)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347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504081"/>
              </p:ext>
            </p:extLst>
          </p:nvPr>
        </p:nvGraphicFramePr>
        <p:xfrm>
          <a:off x="762000" y="990600"/>
          <a:ext cx="8109857" cy="49023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4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0802">
                <a:tc>
                  <a:txBody>
                    <a:bodyPr/>
                    <a:lstStyle/>
                    <a:p>
                      <a:r>
                        <a:rPr lang="en-US" altLang="en-US" sz="2200" b="0" dirty="0" err="1">
                          <a:latin typeface="Calibri (Body)"/>
                          <a:cs typeface="Times New Roman" panose="02020603050405020304" pitchFamily="18" charset="0"/>
                        </a:rPr>
                        <a:t>Triết</a:t>
                      </a:r>
                      <a:r>
                        <a:rPr lang="en-US" altLang="en-US" sz="2200" b="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="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altLang="en-US" sz="2200" b="0" baseline="0" dirty="0">
                          <a:latin typeface="Calibri (Body)"/>
                          <a:cs typeface="Times New Roman" panose="02020603050405020304" pitchFamily="18" charset="0"/>
                        </a:rPr>
                        <a:t>, logic </a:t>
                      </a:r>
                      <a:r>
                        <a:rPr lang="en-US" altLang="en-US" sz="2200" b="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học</a:t>
                      </a:r>
                      <a:endParaRPr lang="en-US" altLang="en-US" sz="2200" b="0" dirty="0">
                        <a:latin typeface="Calibri (Body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altLang="en-US" sz="2200" b="0" dirty="0">
                          <a:latin typeface="Calibri (Body)"/>
                          <a:cs typeface="Times New Roman" panose="02020603050405020304" pitchFamily="18" charset="0"/>
                        </a:rPr>
                        <a:t>Logic, phương pháp lý luận, hệ thống vật lý</a:t>
                      </a:r>
                      <a:r>
                        <a:rPr lang="en-US" altLang="en-US" sz="2200" b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="0" dirty="0" err="1">
                          <a:latin typeface="Calibri (Body)"/>
                          <a:cs typeface="Times New Roman" panose="02020603050405020304" pitchFamily="18" charset="0"/>
                        </a:rPr>
                        <a:t>trí</a:t>
                      </a:r>
                      <a:r>
                        <a:rPr lang="en-US" altLang="en-US" sz="2200" b="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="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nhớ</a:t>
                      </a:r>
                      <a:r>
                        <a:rPr lang="vi-VN" altLang="en-US" sz="2200" b="0" dirty="0">
                          <a:latin typeface="Calibri (Body)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2200" b="0" dirty="0" err="1">
                          <a:latin typeface="Calibri (Body)"/>
                          <a:cs typeface="Times New Roman" panose="02020603050405020304" pitchFamily="18" charset="0"/>
                        </a:rPr>
                        <a:t>nền</a:t>
                      </a:r>
                      <a:r>
                        <a:rPr lang="en-US" altLang="en-US" sz="2200" b="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="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tảng</a:t>
                      </a:r>
                      <a:r>
                        <a:rPr lang="en-US" altLang="en-US" sz="2200" b="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="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altLang="en-US" sz="2200" b="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altLang="en-US" sz="2200" b="0" dirty="0">
                          <a:latin typeface="Calibri (Body)"/>
                          <a:cs typeface="Times New Roman" panose="02020603050405020304" pitchFamily="18" charset="0"/>
                        </a:rPr>
                        <a:t>học, ngôn ngữ, tính hợp lý</a:t>
                      </a:r>
                      <a:endParaRPr lang="en-GB" sz="2200" b="0" dirty="0">
                        <a:latin typeface="Calibri (Body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325">
                <a:tc>
                  <a:txBody>
                    <a:bodyPr/>
                    <a:lstStyle/>
                    <a:p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minh,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toán</a:t>
                      </a:r>
                      <a:endParaRPr lang="en-US" altLang="en-US" sz="2200" dirty="0">
                        <a:latin typeface="Calibri (Body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325">
                <a:tc>
                  <a:txBody>
                    <a:bodyPr/>
                    <a:lstStyle/>
                    <a:p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suất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chắc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chắn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liệu</a:t>
                      </a:r>
                      <a:endParaRPr lang="en-GB" sz="2200" dirty="0">
                        <a:latin typeface="Calibri (Body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325">
                <a:tc>
                  <a:txBody>
                    <a:bodyPr/>
                    <a:lstStyle/>
                    <a:p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Kinh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tế</a:t>
                      </a:r>
                      <a:endParaRPr lang="en-US" altLang="en-US" sz="2200" dirty="0">
                        <a:latin typeface="Calibri (Body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hữu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ích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thuyết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tác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kinh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tế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lý</a:t>
                      </a:r>
                      <a:endParaRPr lang="en-GB" sz="2200" dirty="0">
                        <a:latin typeface="Calibri (Body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7589">
                <a:tc>
                  <a:txBody>
                    <a:bodyPr/>
                    <a:lstStyle/>
                    <a:p>
                      <a:r>
                        <a:rPr lang="en-US" altLang="en-US" sz="2200" dirty="0">
                          <a:latin typeface="Calibri (Body)"/>
                          <a:cs typeface="Times New Roman" panose="02020603050405020304" pitchFamily="18" charset="0"/>
                        </a:rPr>
                        <a:t>Khoa </a:t>
                      </a:r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tế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bào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thần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kinh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brainscience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en-US" sz="2200" dirty="0">
                        <a:latin typeface="Calibri (Body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200" dirty="0" err="1">
                          <a:latin typeface="Calibri (Body)"/>
                          <a:cs typeface="Times New Roman" panose="02020603050405020304" pitchFamily="18" charset="0"/>
                        </a:rPr>
                        <a:t>Nơron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làm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vị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altLang="en-US" sz="2200" baseline="0" dirty="0">
                          <a:latin typeface="Calibri (Body)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200" baseline="0" dirty="0" err="1">
                          <a:latin typeface="Calibri (Body)"/>
                          <a:cs typeface="Times New Roman" panose="02020603050405020304" pitchFamily="18" charset="0"/>
                        </a:rPr>
                        <a:t>tâm</a:t>
                      </a:r>
                      <a:endParaRPr lang="en-GB" sz="2200" dirty="0">
                        <a:latin typeface="Calibri (Body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13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quan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tt</a:t>
            </a:r>
            <a:r>
              <a:rPr lang="en-US" dirty="0">
                <a:solidFill>
                  <a:srgbClr val="FF0000"/>
                </a:solidFill>
              </a:rPr>
              <a:t>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669044"/>
              </p:ext>
            </p:extLst>
          </p:nvPr>
        </p:nvGraphicFramePr>
        <p:xfrm>
          <a:off x="609600" y="1447800"/>
          <a:ext cx="8134350" cy="40336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1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7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0976">
                <a:tc>
                  <a:txBody>
                    <a:bodyPr/>
                    <a:lstStyle/>
                    <a:p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Tâm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/ khoa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(cognitive science)</a:t>
                      </a:r>
                      <a:endParaRPr lang="en-US" altLang="en-US" sz="24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con</a:t>
                      </a:r>
                      <a:r>
                        <a:rPr lang="vi-VN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người hành xử, nhận thức, thông tin về quá trình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alt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nhận thức </a:t>
                      </a:r>
                      <a:r>
                        <a:rPr lang="vi-VN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, biểu diễn kiến thức</a:t>
                      </a:r>
                      <a:endParaRPr lang="en-GB" sz="24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23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thuật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tính</a:t>
                      </a:r>
                      <a:endParaRPr lang="en-US" altLang="en-US" sz="24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Xây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dựng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máy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tốc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nhanh</a:t>
                      </a:r>
                      <a:endParaRPr lang="en-GB" sz="24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91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thuyết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khiển</a:t>
                      </a:r>
                      <a:endParaRPr lang="en-US" altLang="en-US" sz="24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nhằm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gian</a:t>
                      </a:r>
                      <a:endParaRPr lang="en-US" altLang="en-US" sz="24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09">
                <a:tc>
                  <a:txBody>
                    <a:bodyPr/>
                    <a:lstStyle/>
                    <a:p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Ngôn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ngữ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học</a:t>
                      </a:r>
                      <a:r>
                        <a:rPr lang="en-US" altLang="en-US" sz="2400" b="0" dirty="0">
                          <a:latin typeface="+mj-lt"/>
                          <a:cs typeface="Times New Roman" panose="02020603050405020304" pitchFamily="18" charset="0"/>
                        </a:rPr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 dirty="0" err="1">
                          <a:latin typeface="+mj-lt"/>
                          <a:cs typeface="Times New Roman" panose="02020603050405020304" pitchFamily="18" charset="0"/>
                        </a:rPr>
                        <a:t>Biểu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diễn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tri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altLang="en-US" sz="2400" b="0" baseline="0" dirty="0">
                          <a:latin typeface="+mj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400" b="0" baseline="0" dirty="0" err="1">
                          <a:latin typeface="+mj-lt"/>
                          <a:cs typeface="Times New Roman" panose="02020603050405020304" pitchFamily="18" charset="0"/>
                        </a:rPr>
                        <a:t>phạm</a:t>
                      </a:r>
                      <a:endParaRPr lang="en-US" altLang="en-US" sz="24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08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19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err="1"/>
              <a:t>Tổng</a:t>
            </a:r>
            <a:r>
              <a:rPr lang="en-US" altLang="en-US" dirty="0"/>
              <a:t> </a:t>
            </a:r>
            <a:r>
              <a:rPr lang="en-US" altLang="en-US" dirty="0" err="1"/>
              <a:t>hợp</a:t>
            </a:r>
            <a:r>
              <a:rPr lang="en-US" altLang="en-US" dirty="0"/>
              <a:t> </a:t>
            </a:r>
            <a:r>
              <a:rPr lang="en-US" altLang="en-US" dirty="0" err="1"/>
              <a:t>giọng</a:t>
            </a:r>
            <a:r>
              <a:rPr lang="en-US" altLang="en-US" dirty="0"/>
              <a:t> </a:t>
            </a:r>
            <a:r>
              <a:rPr lang="en-US" altLang="en-US" dirty="0" err="1"/>
              <a:t>nói</a:t>
            </a:r>
            <a:r>
              <a:rPr lang="en-US" altLang="en-US" dirty="0"/>
              <a:t>,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dạng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hiểu</a:t>
            </a:r>
            <a:r>
              <a:rPr lang="en-US" alt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2200" dirty="0" err="1"/>
              <a:t>rất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hữu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ích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cho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ứng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dụng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từ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vựng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hạn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chế</a:t>
            </a:r>
            <a:r>
              <a:rPr lang="en-US" altLang="en-US" sz="2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dirty="0" err="1"/>
              <a:t>Thị</a:t>
            </a:r>
            <a:r>
              <a:rPr lang="en-US" altLang="en-US" dirty="0"/>
              <a:t> </a:t>
            </a:r>
            <a:r>
              <a:rPr lang="en-US" altLang="en-US" dirty="0" err="1"/>
              <a:t>giác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(computer vision) </a:t>
            </a:r>
          </a:p>
          <a:p>
            <a:pPr>
              <a:lnSpc>
                <a:spcPct val="150000"/>
              </a:lnSpc>
            </a:pP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(robotics)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bác</a:t>
            </a:r>
            <a:r>
              <a:rPr lang="en-US" altLang="en-US" dirty="0"/>
              <a:t> </a:t>
            </a:r>
            <a:r>
              <a:rPr lang="en-US" altLang="en-US" dirty="0" err="1"/>
              <a:t>sĩ</a:t>
            </a:r>
            <a:r>
              <a:rPr lang="en-US" altLang="en-US" dirty="0"/>
              <a:t> </a:t>
            </a:r>
            <a:r>
              <a:rPr lang="en-US" altLang="en-US" dirty="0" err="1"/>
              <a:t>phẫu</a:t>
            </a:r>
            <a:r>
              <a:rPr lang="en-US" altLang="en-US" dirty="0"/>
              <a:t> </a:t>
            </a:r>
            <a:r>
              <a:rPr lang="en-US" altLang="en-US" dirty="0" err="1"/>
              <a:t>thuật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hỗ</a:t>
            </a:r>
            <a:r>
              <a:rPr lang="en-US" altLang="en-US" dirty="0"/>
              <a:t> </a:t>
            </a:r>
            <a:r>
              <a:rPr lang="en-US" altLang="en-US" dirty="0" err="1"/>
              <a:t>trợ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phẫu</a:t>
            </a:r>
            <a:endParaRPr lang="en-US" altLang="en-US" dirty="0"/>
          </a:p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(planning)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(scheduling)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8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Một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số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ứng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tiêu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biểu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AI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077200" cy="5486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err="1"/>
              <a:t>Chẩn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.</a:t>
            </a:r>
          </a:p>
          <a:p>
            <a:pPr lvl="1">
              <a:spcBef>
                <a:spcPts val="1200"/>
              </a:spcBef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phép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(credit scoring)</a:t>
            </a:r>
          </a:p>
          <a:p>
            <a:pPr lvl="1">
              <a:spcBef>
                <a:spcPts val="1200"/>
              </a:spcBef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tin </a:t>
            </a:r>
            <a:r>
              <a:rPr lang="en-US" dirty="0" err="1"/>
              <a:t>tức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vi-VN" dirty="0">
                <a:latin typeface="Arial" pitchFamily="34" charset="0"/>
                <a:cs typeface="Arial" pitchFamily="34" charset="0"/>
              </a:rPr>
              <a:t>Ứng dụng phân loại phương tiện giao thông trong hệ thống camera thông  minh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dirty="0" err="1">
                <a:latin typeface="Arial" pitchFamily="34" charset="0"/>
                <a:cs typeface="Arial" pitchFamily="34" charset="0"/>
              </a:rPr>
              <a:t>Nhận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tay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khách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hàng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endParaRPr lang="vi-VN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56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AI (</a:t>
            </a:r>
            <a:r>
              <a:rPr lang="en-US" dirty="0" err="1">
                <a:solidFill>
                  <a:srgbClr val="FF0000"/>
                </a:solidFill>
              </a:rPr>
              <a:t>tt</a:t>
            </a:r>
            <a:r>
              <a:rPr lang="en-US" dirty="0">
                <a:solidFill>
                  <a:srgbClr val="FF0000"/>
                </a:solidFill>
              </a:rPr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xúc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(game playing)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9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3372"/>
            <a:ext cx="7772400" cy="457200"/>
          </a:xfrm>
        </p:spPr>
        <p:txBody>
          <a:bodyPr/>
          <a:lstStyle/>
          <a:p>
            <a:pPr>
              <a:defRPr/>
            </a:pPr>
            <a:r>
              <a:rPr lang="en-US" sz="2800" dirty="0" err="1">
                <a:solidFill>
                  <a:srgbClr val="000000"/>
                </a:solidFill>
              </a:rPr>
              <a:t>Phân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tích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và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khai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phá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mạng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xã</a:t>
            </a:r>
            <a:r>
              <a:rPr lang="en-US" sz="2800" spc="-45" dirty="0">
                <a:solidFill>
                  <a:srgbClr val="000000"/>
                </a:solidFill>
              </a:rPr>
              <a:t> </a:t>
            </a:r>
            <a:r>
              <a:rPr lang="en-US" sz="2800" spc="-5" dirty="0" err="1">
                <a:solidFill>
                  <a:srgbClr val="000000"/>
                </a:solidFill>
              </a:rPr>
              <a:t>hội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25" y="652463"/>
            <a:ext cx="7772400" cy="2057400"/>
          </a:xfrm>
        </p:spPr>
        <p:txBody>
          <a:bodyPr/>
          <a:lstStyle/>
          <a:p>
            <a:pPr marL="241300" indent="-229235">
              <a:spcBef>
                <a:spcPts val="615"/>
              </a:spcBef>
              <a:tabLst>
                <a:tab pos="241300" algn="l"/>
                <a:tab pos="241935" algn="l"/>
              </a:tabLst>
              <a:defRPr/>
            </a:pPr>
            <a:r>
              <a:rPr lang="vi-VN" sz="2000" dirty="0">
                <a:latin typeface="Arial"/>
                <a:cs typeface="Arial"/>
              </a:rPr>
              <a:t>Ứng dụng trong phân </a:t>
            </a:r>
            <a:r>
              <a:rPr lang="vi-VN" sz="2000" spc="-5" dirty="0">
                <a:latin typeface="Arial"/>
                <a:cs typeface="Arial"/>
              </a:rPr>
              <a:t>tích </a:t>
            </a:r>
            <a:r>
              <a:rPr lang="vi-VN" sz="2000" dirty="0">
                <a:latin typeface="Arial"/>
                <a:cs typeface="Arial"/>
              </a:rPr>
              <a:t>dữ </a:t>
            </a:r>
            <a:r>
              <a:rPr lang="vi-VN" sz="2000" spc="-5" dirty="0">
                <a:latin typeface="Arial"/>
                <a:cs typeface="Arial"/>
              </a:rPr>
              <a:t>liệu </a:t>
            </a:r>
            <a:r>
              <a:rPr lang="vi-VN" sz="2000" dirty="0">
                <a:latin typeface="Arial"/>
                <a:cs typeface="Arial"/>
              </a:rPr>
              <a:t>mạng </a:t>
            </a:r>
            <a:r>
              <a:rPr lang="vi-VN" sz="2000" spc="-5" dirty="0">
                <a:latin typeface="Arial"/>
                <a:cs typeface="Arial"/>
              </a:rPr>
              <a:t>xã </a:t>
            </a:r>
            <a:r>
              <a:rPr lang="vi-VN" sz="2000" dirty="0">
                <a:latin typeface="Arial"/>
                <a:cs typeface="Arial"/>
              </a:rPr>
              <a:t>hội (phát </a:t>
            </a:r>
            <a:r>
              <a:rPr lang="vi-VN" sz="2000" spc="-5" dirty="0">
                <a:latin typeface="Arial"/>
                <a:cs typeface="Arial"/>
              </a:rPr>
              <a:t>hiện </a:t>
            </a:r>
            <a:r>
              <a:rPr lang="vi-VN" sz="2000" dirty="0">
                <a:latin typeface="Arial"/>
                <a:cs typeface="Arial"/>
              </a:rPr>
              <a:t>cộng</a:t>
            </a:r>
            <a:r>
              <a:rPr lang="vi-VN" sz="2000" spc="-160" dirty="0">
                <a:latin typeface="Arial"/>
                <a:cs typeface="Arial"/>
              </a:rPr>
              <a:t> </a:t>
            </a:r>
            <a:r>
              <a:rPr lang="vi-VN" sz="2000" dirty="0">
                <a:latin typeface="Arial"/>
                <a:cs typeface="Arial"/>
              </a:rPr>
              <a:t>đồng).</a:t>
            </a:r>
          </a:p>
          <a:p>
            <a:pPr marL="241300" indent="-229235">
              <a:spcBef>
                <a:spcPts val="515"/>
              </a:spcBef>
              <a:tabLst>
                <a:tab pos="241300" algn="l"/>
                <a:tab pos="241935" algn="l"/>
              </a:tabLst>
              <a:defRPr/>
            </a:pPr>
            <a:r>
              <a:rPr lang="vi-VN" sz="2000" dirty="0">
                <a:latin typeface="Arial"/>
                <a:cs typeface="Arial"/>
              </a:rPr>
              <a:t>Thu thập </a:t>
            </a:r>
            <a:r>
              <a:rPr lang="vi-VN" sz="2000" spc="-5" dirty="0">
                <a:latin typeface="Arial"/>
                <a:cs typeface="Arial"/>
              </a:rPr>
              <a:t>và </a:t>
            </a:r>
            <a:r>
              <a:rPr lang="vi-VN" sz="2000" dirty="0">
                <a:latin typeface="Arial"/>
                <a:cs typeface="Arial"/>
              </a:rPr>
              <a:t>Phân </a:t>
            </a:r>
            <a:r>
              <a:rPr lang="vi-VN" sz="2000" spc="-5" dirty="0">
                <a:latin typeface="Arial"/>
                <a:cs typeface="Arial"/>
              </a:rPr>
              <a:t>tích </a:t>
            </a:r>
            <a:r>
              <a:rPr lang="vi-VN" sz="2000" dirty="0">
                <a:latin typeface="Arial"/>
                <a:cs typeface="Arial"/>
              </a:rPr>
              <a:t>dữ</a:t>
            </a:r>
            <a:r>
              <a:rPr lang="vi-VN" sz="2000" spc="-75" dirty="0">
                <a:latin typeface="Arial"/>
                <a:cs typeface="Arial"/>
              </a:rPr>
              <a:t> </a:t>
            </a:r>
            <a:r>
              <a:rPr lang="vi-VN" sz="2000" spc="-5" dirty="0">
                <a:latin typeface="Arial"/>
                <a:cs typeface="Arial"/>
              </a:rPr>
              <a:t>liệu</a:t>
            </a:r>
            <a:endParaRPr lang="vi-VN" sz="2000" dirty="0">
              <a:latin typeface="Arial"/>
              <a:cs typeface="Arial"/>
            </a:endParaRPr>
          </a:p>
          <a:p>
            <a:pPr marL="241300" indent="-229235">
              <a:spcBef>
                <a:spcPts val="530"/>
              </a:spcBef>
              <a:tabLst>
                <a:tab pos="241300" algn="l"/>
                <a:tab pos="241935" algn="l"/>
              </a:tabLst>
              <a:defRPr/>
            </a:pPr>
            <a:r>
              <a:rPr lang="vi-VN" sz="2000" dirty="0">
                <a:latin typeface="Arial"/>
                <a:cs typeface="Arial"/>
              </a:rPr>
              <a:t>Xây </a:t>
            </a:r>
            <a:r>
              <a:rPr lang="vi-VN" sz="2000" spc="-5" dirty="0">
                <a:latin typeface="Arial"/>
                <a:cs typeface="Arial"/>
              </a:rPr>
              <a:t>dựng </a:t>
            </a:r>
            <a:r>
              <a:rPr lang="vi-VN" sz="2000" dirty="0">
                <a:latin typeface="Arial"/>
                <a:cs typeface="Arial"/>
              </a:rPr>
              <a:t>mô hình học</a:t>
            </a:r>
            <a:r>
              <a:rPr lang="vi-VN" sz="2000" spc="-85" dirty="0">
                <a:latin typeface="Arial"/>
                <a:cs typeface="Arial"/>
              </a:rPr>
              <a:t> </a:t>
            </a:r>
            <a:r>
              <a:rPr lang="vi-VN" sz="2000" spc="-40" dirty="0">
                <a:latin typeface="Arial"/>
                <a:cs typeface="Arial"/>
              </a:rPr>
              <a:t>máy.</a:t>
            </a:r>
            <a:endParaRPr lang="vi-VN" sz="1700" dirty="0">
              <a:latin typeface="Arial"/>
              <a:cs typeface="Arial"/>
            </a:endParaRPr>
          </a:p>
          <a:p>
            <a:pPr marL="241300" indent="-229235">
              <a:spcBef>
                <a:spcPts val="515"/>
              </a:spcBef>
              <a:tabLst>
                <a:tab pos="241300" algn="l"/>
                <a:tab pos="241935" algn="l"/>
              </a:tabLst>
              <a:defRPr/>
            </a:pPr>
            <a:r>
              <a:rPr lang="vi-VN" sz="2000" spc="-5" dirty="0">
                <a:latin typeface="Arial"/>
                <a:cs typeface="Arial"/>
              </a:rPr>
              <a:t>Đánh </a:t>
            </a:r>
            <a:r>
              <a:rPr lang="vi-VN" sz="2000" dirty="0">
                <a:latin typeface="Arial"/>
                <a:cs typeface="Arial"/>
              </a:rPr>
              <a:t>giá kết</a:t>
            </a:r>
            <a:r>
              <a:rPr lang="vi-VN" sz="2000" spc="-50" dirty="0">
                <a:latin typeface="Arial"/>
                <a:cs typeface="Arial"/>
              </a:rPr>
              <a:t> </a:t>
            </a:r>
            <a:r>
              <a:rPr lang="vi-VN" sz="2000" dirty="0">
                <a:latin typeface="Arial"/>
                <a:cs typeface="Arial"/>
              </a:rPr>
              <a:t>quả.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91183A2-F98E-4385-8366-B69767BD32C6}" type="slidenum">
              <a:rPr lang="en-GB" sz="1400" smtClean="0"/>
              <a:pPr eaLnBrk="1" hangingPunct="1"/>
              <a:t>18</a:t>
            </a:fld>
            <a:endParaRPr lang="en-GB" sz="1400"/>
          </a:p>
        </p:txBody>
      </p:sp>
      <p:sp>
        <p:nvSpPr>
          <p:cNvPr id="18437" name="object 4"/>
          <p:cNvSpPr>
            <a:spLocks noChangeArrowheads="1"/>
          </p:cNvSpPr>
          <p:nvPr/>
        </p:nvSpPr>
        <p:spPr bwMode="auto">
          <a:xfrm>
            <a:off x="85725" y="2707146"/>
            <a:ext cx="4000500" cy="30464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8" name="object 3"/>
          <p:cNvSpPr>
            <a:spLocks noChangeArrowheads="1"/>
          </p:cNvSpPr>
          <p:nvPr/>
        </p:nvSpPr>
        <p:spPr bwMode="auto">
          <a:xfrm>
            <a:off x="4239079" y="2489660"/>
            <a:ext cx="4876800" cy="34813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725" y="5760363"/>
            <a:ext cx="3673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1.2 </a:t>
            </a:r>
            <a:r>
              <a:rPr lang="en-US" sz="2200" dirty="0" err="1">
                <a:latin typeface="+mn-lt"/>
              </a:rPr>
              <a:t>Mạng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xã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hội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381000"/>
          </a:xfrm>
        </p:spPr>
        <p:txBody>
          <a:bodyPr/>
          <a:lstStyle/>
          <a:p>
            <a:r>
              <a:rPr lang="en-US" spc="-15" dirty="0">
                <a:solidFill>
                  <a:srgbClr val="FF0000"/>
                </a:solidFill>
              </a:rPr>
              <a:t>5. </a:t>
            </a:r>
            <a:r>
              <a:rPr lang="en-US" spc="-15" dirty="0" err="1">
                <a:solidFill>
                  <a:srgbClr val="FF0000"/>
                </a:solidFill>
              </a:rPr>
              <a:t>Ngôn</a:t>
            </a:r>
            <a:r>
              <a:rPr lang="en-US" spc="-15" dirty="0">
                <a:solidFill>
                  <a:srgbClr val="FF0000"/>
                </a:solidFill>
              </a:rPr>
              <a:t> </a:t>
            </a:r>
            <a:r>
              <a:rPr lang="en-US" spc="-15" dirty="0" err="1">
                <a:solidFill>
                  <a:srgbClr val="FF0000"/>
                </a:solidFill>
              </a:rPr>
              <a:t>ngữ</a:t>
            </a:r>
            <a:r>
              <a:rPr lang="en-US" spc="-15" dirty="0">
                <a:solidFill>
                  <a:srgbClr val="FF0000"/>
                </a:solidFill>
              </a:rPr>
              <a:t> P</a:t>
            </a:r>
            <a:r>
              <a:rPr lang="en-US" spc="-25" dirty="0">
                <a:solidFill>
                  <a:srgbClr val="FF0000"/>
                </a:solidFill>
              </a:rPr>
              <a:t>y</a:t>
            </a:r>
            <a:r>
              <a:rPr lang="en-US" spc="-30" dirty="0">
                <a:solidFill>
                  <a:srgbClr val="FF0000"/>
                </a:solidFill>
              </a:rPr>
              <a:t>t</a:t>
            </a:r>
            <a:r>
              <a:rPr lang="en-US" spc="10" dirty="0">
                <a:solidFill>
                  <a:srgbClr val="FF0000"/>
                </a:solidFill>
              </a:rPr>
              <a:t>h</a:t>
            </a:r>
            <a:r>
              <a:rPr lang="en-US" spc="35" dirty="0">
                <a:solidFill>
                  <a:srgbClr val="FF0000"/>
                </a:solidFill>
              </a:rPr>
              <a:t>o</a:t>
            </a:r>
            <a:r>
              <a:rPr lang="en-US" spc="15" dirty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5334000"/>
          </a:xfrm>
        </p:spPr>
        <p:txBody>
          <a:bodyPr/>
          <a:lstStyle/>
          <a:p>
            <a:pPr marL="241300" indent="-229235">
              <a:lnSpc>
                <a:spcPts val="2950"/>
              </a:lnSpc>
              <a:spcBef>
                <a:spcPts val="125"/>
              </a:spcBef>
              <a:tabLst>
                <a:tab pos="241935" algn="l"/>
              </a:tabLst>
            </a:pPr>
            <a:r>
              <a:rPr lang="vi-VN" sz="2200" spc="-10" dirty="0">
                <a:latin typeface="Arial"/>
                <a:cs typeface="Arial"/>
              </a:rPr>
              <a:t>Ngôn ngữ </a:t>
            </a:r>
            <a:r>
              <a:rPr lang="vi-VN" sz="2200" i="1" spc="-5" dirty="0">
                <a:latin typeface="Arial"/>
                <a:cs typeface="Arial"/>
              </a:rPr>
              <a:t>thông dịch</a:t>
            </a:r>
            <a:r>
              <a:rPr lang="en-US" sz="2200" spc="-5" dirty="0">
                <a:latin typeface="Arial"/>
                <a:cs typeface="Arial"/>
              </a:rPr>
              <a:t>, l</a:t>
            </a:r>
            <a:r>
              <a:rPr lang="vi-VN" sz="2200" dirty="0">
                <a:latin typeface="Arial"/>
                <a:cs typeface="Arial"/>
              </a:rPr>
              <a:t>àm </a:t>
            </a:r>
            <a:r>
              <a:rPr lang="vi-VN" sz="2200" spc="-45" dirty="0">
                <a:latin typeface="Arial"/>
                <a:cs typeface="Arial"/>
              </a:rPr>
              <a:t>việc </a:t>
            </a:r>
            <a:r>
              <a:rPr lang="vi-VN" sz="2200" spc="5" dirty="0">
                <a:latin typeface="Arial"/>
                <a:cs typeface="Arial"/>
              </a:rPr>
              <a:t>tương </a:t>
            </a:r>
            <a:r>
              <a:rPr lang="vi-VN" sz="2200" spc="20" dirty="0">
                <a:latin typeface="Arial"/>
                <a:cs typeface="Arial"/>
              </a:rPr>
              <a:t>tự </a:t>
            </a:r>
            <a:r>
              <a:rPr lang="vi-VN" sz="2200" spc="-15" dirty="0">
                <a:latin typeface="Arial"/>
                <a:cs typeface="Arial"/>
              </a:rPr>
              <a:t>Java</a:t>
            </a:r>
            <a:r>
              <a:rPr lang="en-US" sz="2200" spc="-15" dirty="0">
                <a:latin typeface="Arial"/>
                <a:cs typeface="Arial"/>
              </a:rPr>
              <a:t>, C#</a:t>
            </a:r>
            <a:r>
              <a:rPr lang="vi-VN" sz="2200" spc="-15" dirty="0">
                <a:latin typeface="Arial"/>
                <a:cs typeface="Arial"/>
              </a:rPr>
              <a:t> nhưng </a:t>
            </a:r>
            <a:r>
              <a:rPr lang="vi-VN" sz="2200" spc="-5" dirty="0">
                <a:latin typeface="Arial"/>
                <a:cs typeface="Arial"/>
              </a:rPr>
              <a:t>độ </a:t>
            </a:r>
            <a:r>
              <a:rPr lang="vi-VN" sz="2200" spc="-30" dirty="0">
                <a:latin typeface="Arial"/>
                <a:cs typeface="Arial"/>
              </a:rPr>
              <a:t>linh</a:t>
            </a:r>
            <a:r>
              <a:rPr lang="vi-VN" sz="2200" spc="605" dirty="0">
                <a:latin typeface="Arial"/>
                <a:cs typeface="Arial"/>
              </a:rPr>
              <a:t> </a:t>
            </a:r>
            <a:r>
              <a:rPr lang="vi-VN" sz="2200" spc="-55" dirty="0">
                <a:latin typeface="Arial"/>
                <a:cs typeface="Arial"/>
              </a:rPr>
              <a:t>hoạt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lang="vi-VN" sz="2200" spc="-15" dirty="0">
                <a:latin typeface="Arial"/>
                <a:cs typeface="Arial"/>
              </a:rPr>
              <a:t>cao </a:t>
            </a:r>
            <a:r>
              <a:rPr lang="vi-VN" sz="2200" dirty="0">
                <a:latin typeface="Arial"/>
                <a:cs typeface="Arial"/>
              </a:rPr>
              <a:t>hơn, </a:t>
            </a:r>
            <a:r>
              <a:rPr lang="vi-VN" sz="2200" spc="-5" dirty="0">
                <a:latin typeface="Arial"/>
                <a:cs typeface="Arial"/>
              </a:rPr>
              <a:t>dễ </a:t>
            </a:r>
            <a:r>
              <a:rPr lang="vi-VN" sz="2200" spc="-30" dirty="0">
                <a:latin typeface="Arial"/>
                <a:cs typeface="Arial"/>
              </a:rPr>
              <a:t>tiếp</a:t>
            </a:r>
            <a:r>
              <a:rPr lang="vi-VN" sz="2200" spc="175" dirty="0">
                <a:latin typeface="Arial"/>
                <a:cs typeface="Arial"/>
              </a:rPr>
              <a:t> </a:t>
            </a:r>
            <a:r>
              <a:rPr lang="vi-VN" sz="2200" spc="-15" dirty="0">
                <a:latin typeface="Arial"/>
                <a:cs typeface="Arial"/>
              </a:rPr>
              <a:t>cận</a:t>
            </a:r>
            <a:r>
              <a:rPr lang="en-US" sz="2200" spc="-15" dirty="0">
                <a:latin typeface="Arial"/>
                <a:cs typeface="Arial"/>
              </a:rPr>
              <a:t>.   (</a:t>
            </a:r>
            <a:r>
              <a:rPr lang="en-US" sz="2200" spc="-15" dirty="0" err="1">
                <a:latin typeface="Arial"/>
                <a:cs typeface="Arial"/>
              </a:rPr>
              <a:t>trình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dịch</a:t>
            </a:r>
            <a:r>
              <a:rPr lang="en-US" sz="2200" spc="-15" dirty="0">
                <a:latin typeface="Arial"/>
                <a:cs typeface="Arial"/>
              </a:rPr>
              <a:t> Python </a:t>
            </a:r>
            <a:r>
              <a:rPr lang="en-US" sz="2200" spc="-15" dirty="0" err="1">
                <a:latin typeface="Arial"/>
                <a:cs typeface="Arial"/>
              </a:rPr>
              <a:t>là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trình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thông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dịch</a:t>
            </a:r>
            <a:r>
              <a:rPr lang="en-US" sz="2200" spc="-15" dirty="0">
                <a:latin typeface="Arial"/>
                <a:cs typeface="Arial"/>
              </a:rPr>
              <a:t> -interpreter).</a:t>
            </a:r>
          </a:p>
          <a:p>
            <a:pPr marL="241300" indent="-229235">
              <a:lnSpc>
                <a:spcPts val="2950"/>
              </a:lnSpc>
              <a:spcBef>
                <a:spcPts val="125"/>
              </a:spcBef>
              <a:tabLst>
                <a:tab pos="241935" algn="l"/>
              </a:tabLst>
            </a:pPr>
            <a:r>
              <a:rPr lang="en-US" sz="2200" spc="-15" dirty="0" err="1">
                <a:latin typeface="Arial"/>
                <a:cs typeface="Arial"/>
              </a:rPr>
              <a:t>Là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ngôn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ngữ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được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đề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xuất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bởi</a:t>
            </a:r>
            <a:r>
              <a:rPr lang="en-US" sz="2200" spc="-15" dirty="0">
                <a:latin typeface="Arial"/>
                <a:cs typeface="Arial"/>
              </a:rPr>
              <a:t> Guido van </a:t>
            </a:r>
            <a:r>
              <a:rPr lang="en-US" sz="2200" spc="-15" dirty="0" err="1">
                <a:latin typeface="Arial"/>
                <a:cs typeface="Arial"/>
              </a:rPr>
              <a:t>Rossum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và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được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đem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ra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sử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dụng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lần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đầu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vào</a:t>
            </a:r>
            <a:r>
              <a:rPr lang="en-US" sz="2200" spc="-15" dirty="0">
                <a:latin typeface="Arial"/>
                <a:cs typeface="Arial"/>
              </a:rPr>
              <a:t> </a:t>
            </a:r>
            <a:r>
              <a:rPr lang="en-US" sz="2200" spc="-15" dirty="0" err="1">
                <a:latin typeface="Arial"/>
                <a:cs typeface="Arial"/>
              </a:rPr>
              <a:t>năm</a:t>
            </a:r>
            <a:r>
              <a:rPr lang="en-US" sz="2200" spc="-15" dirty="0">
                <a:latin typeface="Arial"/>
                <a:cs typeface="Arial"/>
              </a:rPr>
              <a:t> 1991.</a:t>
            </a:r>
            <a:endParaRPr lang="vi-VN" sz="2200" dirty="0">
              <a:latin typeface="Arial"/>
              <a:cs typeface="Arial"/>
            </a:endParaRPr>
          </a:p>
          <a:p>
            <a:pPr marL="241300" marR="293370" indent="-229235">
              <a:lnSpc>
                <a:spcPts val="2780"/>
              </a:lnSpc>
              <a:spcBef>
                <a:spcPts val="1090"/>
              </a:spcBef>
              <a:buFont typeface="Arial"/>
              <a:buChar char="•"/>
              <a:tabLst>
                <a:tab pos="241935" algn="l"/>
              </a:tabLst>
            </a:pPr>
            <a:r>
              <a:rPr lang="vi-VN" sz="2200" b="1" spc="-5" dirty="0">
                <a:latin typeface="Arial"/>
                <a:cs typeface="Arial"/>
              </a:rPr>
              <a:t>Python </a:t>
            </a:r>
            <a:r>
              <a:rPr lang="vi-VN" sz="2200" spc="-20" dirty="0">
                <a:latin typeface="Arial"/>
                <a:cs typeface="Arial"/>
              </a:rPr>
              <a:t>là </a:t>
            </a:r>
            <a:r>
              <a:rPr lang="vi-VN" sz="2200" spc="-15" dirty="0">
                <a:latin typeface="Arial"/>
                <a:cs typeface="Arial"/>
              </a:rPr>
              <a:t>ngôn </a:t>
            </a:r>
            <a:r>
              <a:rPr lang="vi-VN" sz="2200" spc="-10" dirty="0">
                <a:latin typeface="Arial"/>
                <a:cs typeface="Arial"/>
              </a:rPr>
              <a:t>ngữ </a:t>
            </a:r>
            <a:r>
              <a:rPr lang="vi-VN" sz="2200" spc="-45" dirty="0">
                <a:latin typeface="Arial"/>
                <a:cs typeface="Arial"/>
              </a:rPr>
              <a:t>lập </a:t>
            </a:r>
            <a:r>
              <a:rPr lang="vi-VN" sz="2200" spc="10" dirty="0">
                <a:latin typeface="Arial"/>
                <a:cs typeface="Arial"/>
              </a:rPr>
              <a:t>trình </a:t>
            </a:r>
            <a:r>
              <a:rPr lang="vi-VN" sz="2200" spc="-20" dirty="0">
                <a:latin typeface="Arial"/>
                <a:cs typeface="Arial"/>
              </a:rPr>
              <a:t>rất </a:t>
            </a:r>
            <a:r>
              <a:rPr lang="vi-VN" sz="2200" spc="-10" dirty="0">
                <a:latin typeface="Arial"/>
                <a:cs typeface="Arial"/>
              </a:rPr>
              <a:t>phổ </a:t>
            </a:r>
            <a:r>
              <a:rPr lang="vi-VN" sz="2200" spc="-40" dirty="0">
                <a:latin typeface="Arial"/>
                <a:cs typeface="Arial"/>
              </a:rPr>
              <a:t>biến </a:t>
            </a:r>
            <a:r>
              <a:rPr lang="vi-VN" sz="2200" spc="-10" dirty="0">
                <a:latin typeface="Arial"/>
                <a:cs typeface="Arial"/>
              </a:rPr>
              <a:t>trong </a:t>
            </a:r>
            <a:r>
              <a:rPr lang="vi-VN" sz="2200" spc="30" dirty="0">
                <a:latin typeface="Arial"/>
                <a:cs typeface="Arial"/>
              </a:rPr>
              <a:t>cả </a:t>
            </a:r>
            <a:r>
              <a:rPr lang="vi-VN" sz="2200" spc="-5" dirty="0">
                <a:latin typeface="Arial"/>
                <a:cs typeface="Arial"/>
              </a:rPr>
              <a:t>môi </a:t>
            </a:r>
            <a:r>
              <a:rPr lang="vi-VN" sz="2200" spc="5" dirty="0">
                <a:latin typeface="Arial"/>
                <a:cs typeface="Arial"/>
              </a:rPr>
              <a:t>trường </a:t>
            </a:r>
            <a:r>
              <a:rPr lang="vi-VN" sz="2200" spc="-35" dirty="0">
                <a:latin typeface="Arial"/>
                <a:cs typeface="Arial"/>
              </a:rPr>
              <a:t>học  </a:t>
            </a:r>
            <a:r>
              <a:rPr lang="vi-VN" sz="2200" spc="-25" dirty="0">
                <a:latin typeface="Arial"/>
                <a:cs typeface="Arial"/>
              </a:rPr>
              <a:t>thuật </a:t>
            </a:r>
            <a:r>
              <a:rPr lang="vi-VN" sz="2200" spc="-10" dirty="0">
                <a:latin typeface="Arial"/>
                <a:cs typeface="Arial"/>
              </a:rPr>
              <a:t>và </a:t>
            </a:r>
            <a:r>
              <a:rPr lang="vi-VN" sz="2200" spc="5" dirty="0">
                <a:latin typeface="Arial"/>
                <a:cs typeface="Arial"/>
              </a:rPr>
              <a:t>công</a:t>
            </a:r>
            <a:r>
              <a:rPr lang="vi-VN" sz="2200" spc="114" dirty="0">
                <a:latin typeface="Arial"/>
                <a:cs typeface="Arial"/>
              </a:rPr>
              <a:t> </a:t>
            </a:r>
            <a:r>
              <a:rPr lang="vi-VN" sz="2200" spc="-35" dirty="0">
                <a:latin typeface="Arial"/>
                <a:cs typeface="Arial"/>
              </a:rPr>
              <a:t>nghiệp.</a:t>
            </a:r>
            <a:endParaRPr lang="vi-VN" sz="2200" dirty="0">
              <a:latin typeface="Arial"/>
              <a:cs typeface="Arial"/>
            </a:endParaRPr>
          </a:p>
          <a:p>
            <a:pPr marL="241300" marR="5080" indent="-229235">
              <a:lnSpc>
                <a:spcPts val="2780"/>
              </a:lnSpc>
              <a:spcBef>
                <a:spcPts val="1045"/>
              </a:spcBef>
              <a:tabLst>
                <a:tab pos="241935" algn="l"/>
              </a:tabLst>
            </a:pPr>
            <a:r>
              <a:rPr lang="vi-VN" sz="2200" dirty="0">
                <a:latin typeface="Arial"/>
                <a:cs typeface="Arial"/>
              </a:rPr>
              <a:t>Được </a:t>
            </a:r>
            <a:r>
              <a:rPr lang="vi-VN" sz="2200" spc="-30" dirty="0">
                <a:latin typeface="Arial"/>
                <a:cs typeface="Arial"/>
              </a:rPr>
              <a:t>thiết </a:t>
            </a:r>
            <a:r>
              <a:rPr lang="vi-VN" sz="2200" spc="30" dirty="0">
                <a:latin typeface="Arial"/>
                <a:cs typeface="Arial"/>
              </a:rPr>
              <a:t>kế </a:t>
            </a:r>
            <a:r>
              <a:rPr lang="vi-VN" sz="2200" spc="-35" dirty="0">
                <a:latin typeface="Arial"/>
                <a:cs typeface="Arial"/>
              </a:rPr>
              <a:t>gần </a:t>
            </a:r>
            <a:r>
              <a:rPr lang="vi-VN" sz="2200" dirty="0">
                <a:latin typeface="Arial"/>
                <a:cs typeface="Arial"/>
              </a:rPr>
              <a:t>với </a:t>
            </a:r>
            <a:r>
              <a:rPr lang="vi-VN" sz="2200" spc="-10" dirty="0">
                <a:latin typeface="Arial"/>
                <a:cs typeface="Arial"/>
              </a:rPr>
              <a:t>ngôn ngữ </a:t>
            </a:r>
            <a:r>
              <a:rPr lang="vi-VN" sz="2200" spc="20" dirty="0">
                <a:latin typeface="Arial"/>
                <a:cs typeface="Arial"/>
              </a:rPr>
              <a:t>tự </a:t>
            </a:r>
            <a:r>
              <a:rPr lang="vi-VN" sz="2200" spc="-20" dirty="0">
                <a:latin typeface="Arial"/>
                <a:cs typeface="Arial"/>
              </a:rPr>
              <a:t>nhiên (tiếng </a:t>
            </a:r>
            <a:r>
              <a:rPr lang="vi-VN" sz="2200" spc="-5" dirty="0">
                <a:latin typeface="Arial"/>
                <a:cs typeface="Arial"/>
              </a:rPr>
              <a:t>Anh), </a:t>
            </a:r>
            <a:r>
              <a:rPr lang="vi-VN" sz="2200" spc="30" dirty="0">
                <a:latin typeface="Arial"/>
                <a:cs typeface="Arial"/>
              </a:rPr>
              <a:t>sử </a:t>
            </a:r>
            <a:r>
              <a:rPr lang="vi-VN" sz="2200" spc="-10" dirty="0">
                <a:latin typeface="Arial"/>
                <a:cs typeface="Arial"/>
              </a:rPr>
              <a:t>dụng nhóm  </a:t>
            </a:r>
            <a:r>
              <a:rPr lang="vi-VN" sz="2200" spc="20" dirty="0">
                <a:latin typeface="Arial"/>
                <a:cs typeface="Arial"/>
              </a:rPr>
              <a:t>từ </a:t>
            </a:r>
            <a:r>
              <a:rPr lang="vi-VN" sz="2200" spc="-15" dirty="0">
                <a:latin typeface="Arial"/>
                <a:cs typeface="Arial"/>
              </a:rPr>
              <a:t>vựng </a:t>
            </a:r>
            <a:r>
              <a:rPr lang="vi-VN" sz="2200" spc="-20" dirty="0">
                <a:latin typeface="Arial"/>
                <a:cs typeface="Arial"/>
              </a:rPr>
              <a:t>toán</a:t>
            </a:r>
            <a:r>
              <a:rPr lang="vi-VN" sz="2200" spc="114" dirty="0">
                <a:latin typeface="Arial"/>
                <a:cs typeface="Arial"/>
              </a:rPr>
              <a:t> </a:t>
            </a:r>
            <a:r>
              <a:rPr lang="vi-VN" sz="2200" spc="-35" dirty="0">
                <a:latin typeface="Arial"/>
                <a:cs typeface="Arial"/>
              </a:rPr>
              <a:t>học</a:t>
            </a:r>
            <a:endParaRPr lang="vi-VN" sz="2200" dirty="0">
              <a:latin typeface="Arial"/>
              <a:cs typeface="Arial"/>
            </a:endParaRPr>
          </a:p>
          <a:p>
            <a:pPr marL="241300" indent="-229235">
              <a:spcBef>
                <a:spcPts val="675"/>
              </a:spcBef>
              <a:tabLst>
                <a:tab pos="241935" algn="l"/>
              </a:tabLst>
            </a:pPr>
            <a:r>
              <a:rPr lang="vi-VN" sz="2200" spc="5" dirty="0">
                <a:latin typeface="Arial"/>
                <a:cs typeface="Arial"/>
              </a:rPr>
              <a:t>Đa </a:t>
            </a:r>
            <a:r>
              <a:rPr lang="vi-VN" sz="2200" spc="-35" dirty="0">
                <a:latin typeface="Arial"/>
                <a:cs typeface="Arial"/>
              </a:rPr>
              <a:t>nền </a:t>
            </a:r>
            <a:r>
              <a:rPr lang="vi-VN" sz="2200" spc="-20" dirty="0">
                <a:latin typeface="Arial"/>
                <a:cs typeface="Arial"/>
              </a:rPr>
              <a:t>tảng </a:t>
            </a:r>
            <a:r>
              <a:rPr lang="vi-VN" sz="2200" spc="5" dirty="0">
                <a:latin typeface="Arial"/>
                <a:cs typeface="Arial"/>
              </a:rPr>
              <a:t>(Windows, </a:t>
            </a:r>
            <a:r>
              <a:rPr lang="vi-VN" sz="2200" spc="-10" dirty="0">
                <a:latin typeface="Arial"/>
                <a:cs typeface="Arial"/>
              </a:rPr>
              <a:t>Mac, </a:t>
            </a:r>
            <a:r>
              <a:rPr lang="vi-VN" sz="2200" spc="-35" dirty="0">
                <a:latin typeface="Arial"/>
                <a:cs typeface="Arial"/>
              </a:rPr>
              <a:t>Linux,</a:t>
            </a:r>
            <a:r>
              <a:rPr lang="vi-VN" sz="2200" spc="434" dirty="0">
                <a:latin typeface="Arial"/>
                <a:cs typeface="Arial"/>
              </a:rPr>
              <a:t> </a:t>
            </a:r>
            <a:r>
              <a:rPr lang="vi-VN" sz="2200" spc="-5" dirty="0">
                <a:latin typeface="Arial"/>
                <a:cs typeface="Arial"/>
              </a:rPr>
              <a:t>etc)</a:t>
            </a:r>
            <a:endParaRPr lang="vi-VN" sz="2200" dirty="0">
              <a:latin typeface="Arial"/>
              <a:cs typeface="Arial"/>
            </a:endParaRPr>
          </a:p>
          <a:p>
            <a:pPr marL="241300" indent="-229235">
              <a:spcBef>
                <a:spcPts val="710"/>
              </a:spcBef>
              <a:tabLst>
                <a:tab pos="241935" algn="l"/>
              </a:tabLst>
            </a:pPr>
            <a:r>
              <a:rPr lang="vi-VN" sz="2200" spc="-10" dirty="0">
                <a:latin typeface="Arial"/>
                <a:cs typeface="Arial"/>
              </a:rPr>
              <a:t>Ngôn ngữ </a:t>
            </a:r>
            <a:r>
              <a:rPr lang="vi-VN" sz="2200" spc="-5" dirty="0">
                <a:latin typeface="Arial"/>
                <a:cs typeface="Arial"/>
              </a:rPr>
              <a:t>hỗ </a:t>
            </a:r>
            <a:r>
              <a:rPr lang="vi-VN" sz="2200" spc="20" dirty="0">
                <a:latin typeface="Arial"/>
                <a:cs typeface="Arial"/>
              </a:rPr>
              <a:t>trợ </a:t>
            </a:r>
            <a:r>
              <a:rPr lang="vi-VN" sz="2200" spc="-45" dirty="0">
                <a:latin typeface="Arial"/>
                <a:cs typeface="Arial"/>
              </a:rPr>
              <a:t>lập </a:t>
            </a:r>
            <a:r>
              <a:rPr lang="vi-VN" sz="2200" spc="15" dirty="0">
                <a:latin typeface="Arial"/>
                <a:cs typeface="Arial"/>
              </a:rPr>
              <a:t>trình </a:t>
            </a:r>
            <a:r>
              <a:rPr lang="vi-VN" sz="2200" spc="5" dirty="0">
                <a:latin typeface="Arial"/>
                <a:cs typeface="Arial"/>
              </a:rPr>
              <a:t>thủ </a:t>
            </a:r>
            <a:r>
              <a:rPr lang="vi-VN" sz="2200" spc="10" dirty="0">
                <a:latin typeface="Arial"/>
                <a:cs typeface="Arial"/>
              </a:rPr>
              <a:t>tục, </a:t>
            </a:r>
            <a:r>
              <a:rPr lang="vi-VN" sz="2200" spc="-5" dirty="0">
                <a:latin typeface="Arial"/>
                <a:cs typeface="Arial"/>
              </a:rPr>
              <a:t>hướng </a:t>
            </a:r>
            <a:r>
              <a:rPr lang="vi-VN" sz="2200" spc="-40" dirty="0">
                <a:latin typeface="Arial"/>
                <a:cs typeface="Arial"/>
              </a:rPr>
              <a:t>đối </a:t>
            </a:r>
            <a:r>
              <a:rPr lang="vi-VN" sz="2200" dirty="0">
                <a:latin typeface="Arial"/>
                <a:cs typeface="Arial"/>
              </a:rPr>
              <a:t>tượng, </a:t>
            </a:r>
            <a:r>
              <a:rPr lang="vi-VN" sz="2200" spc="-50" dirty="0">
                <a:latin typeface="Arial"/>
                <a:cs typeface="Arial"/>
              </a:rPr>
              <a:t>lập </a:t>
            </a:r>
            <a:r>
              <a:rPr lang="vi-VN" sz="2200" spc="15" dirty="0">
                <a:latin typeface="Arial"/>
                <a:cs typeface="Arial"/>
              </a:rPr>
              <a:t>trình</a:t>
            </a:r>
            <a:r>
              <a:rPr lang="vi-VN" sz="2200" spc="325" dirty="0">
                <a:latin typeface="Arial"/>
                <a:cs typeface="Arial"/>
              </a:rPr>
              <a:t> </a:t>
            </a:r>
            <a:r>
              <a:rPr lang="vi-VN" sz="2200" spc="-5" dirty="0">
                <a:latin typeface="Arial"/>
                <a:cs typeface="Arial"/>
              </a:rPr>
              <a:t>hàm</a:t>
            </a:r>
            <a:endParaRPr lang="vi-VN" sz="2200" dirty="0">
              <a:latin typeface="Arial"/>
              <a:cs typeface="Arial"/>
            </a:endParaRPr>
          </a:p>
          <a:p>
            <a:pPr marL="241300" indent="-229235">
              <a:spcBef>
                <a:spcPts val="710"/>
              </a:spcBef>
              <a:tabLst>
                <a:tab pos="241935" algn="l"/>
              </a:tabLst>
            </a:pPr>
            <a:r>
              <a:rPr lang="vi-VN" sz="2200" spc="-35" dirty="0">
                <a:latin typeface="Arial"/>
                <a:cs typeface="Arial"/>
              </a:rPr>
              <a:t>Tồn </a:t>
            </a:r>
            <a:r>
              <a:rPr lang="vi-VN" sz="2200" spc="-25" dirty="0">
                <a:latin typeface="Arial"/>
                <a:cs typeface="Arial"/>
              </a:rPr>
              <a:t>tại </a:t>
            </a:r>
            <a:r>
              <a:rPr lang="vi-VN" sz="2200" spc="-40" dirty="0">
                <a:latin typeface="Arial"/>
                <a:cs typeface="Arial"/>
              </a:rPr>
              <a:t>hai </a:t>
            </a:r>
            <a:r>
              <a:rPr lang="vi-VN" sz="2200" spc="-20" dirty="0">
                <a:latin typeface="Arial"/>
                <a:cs typeface="Arial"/>
              </a:rPr>
              <a:t>phiên </a:t>
            </a:r>
            <a:r>
              <a:rPr lang="vi-VN" sz="2200" spc="-35" dirty="0">
                <a:latin typeface="Arial"/>
                <a:cs typeface="Arial"/>
              </a:rPr>
              <a:t>bản </a:t>
            </a:r>
            <a:r>
              <a:rPr lang="vi-VN" sz="2200" spc="5" dirty="0">
                <a:latin typeface="Arial"/>
                <a:cs typeface="Arial"/>
              </a:rPr>
              <a:t>tương</a:t>
            </a:r>
            <a:r>
              <a:rPr lang="vi-VN" sz="2200" spc="680" dirty="0">
                <a:latin typeface="Arial"/>
                <a:cs typeface="Arial"/>
              </a:rPr>
              <a:t> </a:t>
            </a:r>
            <a:r>
              <a:rPr lang="vi-VN" sz="2200" spc="-40" dirty="0">
                <a:latin typeface="Arial"/>
                <a:cs typeface="Arial"/>
              </a:rPr>
              <a:t>đối </a:t>
            </a:r>
            <a:r>
              <a:rPr lang="vi-VN" sz="2200" spc="-35" dirty="0">
                <a:latin typeface="Arial"/>
                <a:cs typeface="Arial"/>
              </a:rPr>
              <a:t>độc </a:t>
            </a:r>
            <a:r>
              <a:rPr lang="vi-VN" sz="2200" spc="-45" dirty="0">
                <a:latin typeface="Arial"/>
                <a:cs typeface="Arial"/>
              </a:rPr>
              <a:t>lập: </a:t>
            </a:r>
            <a:r>
              <a:rPr lang="vi-VN" sz="2200" spc="-20" dirty="0">
                <a:latin typeface="Arial"/>
                <a:cs typeface="Arial"/>
              </a:rPr>
              <a:t>Python </a:t>
            </a:r>
            <a:r>
              <a:rPr lang="vi-VN" sz="2200" spc="15" dirty="0">
                <a:latin typeface="Arial"/>
                <a:cs typeface="Arial"/>
              </a:rPr>
              <a:t>2 </a:t>
            </a:r>
            <a:r>
              <a:rPr lang="vi-VN" sz="2200" spc="-5" dirty="0">
                <a:latin typeface="Arial"/>
                <a:cs typeface="Arial"/>
              </a:rPr>
              <a:t>vs </a:t>
            </a:r>
            <a:r>
              <a:rPr lang="vi-VN" sz="2200" spc="-20" dirty="0">
                <a:latin typeface="Arial"/>
                <a:cs typeface="Arial"/>
              </a:rPr>
              <a:t>Python </a:t>
            </a:r>
            <a:r>
              <a:rPr lang="vi-VN" sz="2200" spc="15" dirty="0">
                <a:latin typeface="Arial"/>
                <a:cs typeface="Arial"/>
              </a:rPr>
              <a:t>3</a:t>
            </a:r>
            <a:endParaRPr lang="vi-VN" sz="2200" dirty="0">
              <a:latin typeface="Arial"/>
              <a:cs typeface="Arial"/>
            </a:endParaRPr>
          </a:p>
          <a:p>
            <a:pPr marL="241300" indent="-229235">
              <a:spcBef>
                <a:spcPts val="710"/>
              </a:spcBef>
              <a:tabLst>
                <a:tab pos="241935" algn="l"/>
              </a:tabLst>
            </a:pPr>
            <a:r>
              <a:rPr lang="vi-VN" sz="2200" spc="-25" dirty="0">
                <a:latin typeface="Arial"/>
                <a:cs typeface="Arial"/>
              </a:rPr>
              <a:t>Quản </a:t>
            </a:r>
            <a:r>
              <a:rPr lang="vi-VN" sz="2200" spc="-20" dirty="0">
                <a:latin typeface="Arial"/>
                <a:cs typeface="Arial"/>
              </a:rPr>
              <a:t>lý </a:t>
            </a:r>
            <a:r>
              <a:rPr lang="vi-VN" sz="2200" spc="-5" dirty="0">
                <a:latin typeface="Arial"/>
                <a:cs typeface="Arial"/>
              </a:rPr>
              <a:t>và </a:t>
            </a:r>
            <a:r>
              <a:rPr lang="vi-VN" sz="2200" spc="10" dirty="0">
                <a:latin typeface="Arial"/>
                <a:cs typeface="Arial"/>
              </a:rPr>
              <a:t>cài </a:t>
            </a:r>
            <a:r>
              <a:rPr lang="vi-VN" sz="2200" spc="-40" dirty="0">
                <a:latin typeface="Arial"/>
                <a:cs typeface="Arial"/>
              </a:rPr>
              <a:t>đặt </a:t>
            </a:r>
            <a:r>
              <a:rPr lang="vi-VN" sz="2200" spc="-30" dirty="0">
                <a:latin typeface="Arial"/>
                <a:cs typeface="Arial"/>
              </a:rPr>
              <a:t>Packages </a:t>
            </a:r>
            <a:r>
              <a:rPr lang="vi-VN" sz="2200" spc="30" dirty="0">
                <a:latin typeface="Arial"/>
                <a:cs typeface="Arial"/>
              </a:rPr>
              <a:t>sử </a:t>
            </a:r>
            <a:r>
              <a:rPr lang="vi-VN" sz="2200" spc="-10" dirty="0">
                <a:latin typeface="Arial"/>
                <a:cs typeface="Arial"/>
              </a:rPr>
              <a:t>dụng</a:t>
            </a:r>
            <a:r>
              <a:rPr lang="vi-VN" sz="2200" spc="-155" dirty="0">
                <a:latin typeface="Arial"/>
                <a:cs typeface="Arial"/>
              </a:rPr>
              <a:t> </a:t>
            </a:r>
            <a:r>
              <a:rPr lang="vi-VN" sz="2200" spc="-15" dirty="0">
                <a:latin typeface="Arial"/>
                <a:cs typeface="Arial"/>
              </a:rPr>
              <a:t>PIP</a:t>
            </a:r>
            <a:endParaRPr lang="vi-VN" sz="2200" dirty="0">
              <a:latin typeface="Arial"/>
              <a:cs typeface="Arial"/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70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Nội</a:t>
            </a:r>
            <a:r>
              <a:rPr lang="en-US" dirty="0">
                <a:solidFill>
                  <a:srgbClr val="FF0000"/>
                </a:solidFill>
              </a:rPr>
              <a:t> dung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marL="457200" indent="-457200">
              <a:buFontTx/>
              <a:buAutoNum type="arabicPeriod"/>
            </a:pP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AI</a:t>
            </a:r>
          </a:p>
          <a:p>
            <a:pPr marL="457200" indent="-457200">
              <a:buFontTx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lãnh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Python</a:t>
            </a:r>
          </a:p>
          <a:p>
            <a:pPr marL="457200" indent="-457200">
              <a:buFontTx/>
              <a:buAutoNum type="arabicPeriod"/>
            </a:pP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  <a:p>
            <a:pPr marL="457200" indent="-457200">
              <a:buFontTx/>
              <a:buAutoNum type="arabicPeriod"/>
            </a:pP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Weka</a:t>
            </a:r>
            <a:endParaRPr lang="en-US" dirty="0"/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F06F23D-F8F6-4816-808A-8C1B17202978}" type="slidenum">
              <a:rPr lang="en-GB" sz="1400" smtClean="0"/>
              <a:pPr eaLnBrk="1" hangingPunct="1"/>
              <a:t>2</a:t>
            </a:fld>
            <a:endParaRPr lang="en-GB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/>
          <a:lstStyle/>
          <a:p>
            <a:r>
              <a:rPr lang="en-US" sz="3200" spc="-15" dirty="0" err="1">
                <a:solidFill>
                  <a:srgbClr val="FF0000"/>
                </a:solidFill>
              </a:rPr>
              <a:t>Ngôn</a:t>
            </a:r>
            <a:r>
              <a:rPr lang="en-US" sz="3200" spc="-15" dirty="0">
                <a:solidFill>
                  <a:srgbClr val="FF0000"/>
                </a:solidFill>
              </a:rPr>
              <a:t> </a:t>
            </a:r>
            <a:r>
              <a:rPr lang="en-US" sz="3200" spc="-15" dirty="0" err="1">
                <a:solidFill>
                  <a:srgbClr val="FF0000"/>
                </a:solidFill>
              </a:rPr>
              <a:t>ngữ</a:t>
            </a:r>
            <a:r>
              <a:rPr lang="en-US" sz="3200" spc="-15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Python (</a:t>
            </a:r>
            <a:r>
              <a:rPr lang="en-US" sz="3200" dirty="0" err="1">
                <a:solidFill>
                  <a:srgbClr val="FF0000"/>
                </a:solidFill>
              </a:rPr>
              <a:t>tt</a:t>
            </a:r>
            <a:r>
              <a:rPr lang="en-US" sz="32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5" name="object 5"/>
          <p:cNvSpPr/>
          <p:nvPr/>
        </p:nvSpPr>
        <p:spPr>
          <a:xfrm>
            <a:off x="19334" y="2590801"/>
            <a:ext cx="9124666" cy="2971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28600" y="914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Khuyến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nghị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sử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dụng</a:t>
            </a:r>
            <a:r>
              <a:rPr lang="en-US" dirty="0">
                <a:latin typeface="+mn-lt"/>
              </a:rPr>
              <a:t> Python 3</a:t>
            </a:r>
          </a:p>
          <a:p>
            <a:r>
              <a:rPr lang="en-US" dirty="0" err="1">
                <a:latin typeface="+mn-lt"/>
              </a:rPr>
              <a:t>Cài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đặt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từ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gói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phân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phối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tại</a:t>
            </a:r>
            <a:r>
              <a:rPr lang="en-US" dirty="0">
                <a:latin typeface="+mn-lt"/>
              </a:rPr>
              <a:t> python.org/downloads/</a:t>
            </a:r>
          </a:p>
        </p:txBody>
      </p:sp>
    </p:spTree>
    <p:extLst>
      <p:ext uri="{BB962C8B-B14F-4D97-AF65-F5344CB8AC3E}">
        <p14:creationId xmlns:p14="http://schemas.microsoft.com/office/powerpoint/2010/main" val="322034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/>
          <a:lstStyle/>
          <a:p>
            <a:r>
              <a:rPr lang="en-US" sz="2800" spc="-15" dirty="0" err="1">
                <a:solidFill>
                  <a:srgbClr val="FF0000"/>
                </a:solidFill>
              </a:rPr>
              <a:t>Ngôn</a:t>
            </a:r>
            <a:r>
              <a:rPr lang="en-US" sz="2800" spc="-15" dirty="0">
                <a:solidFill>
                  <a:srgbClr val="FF0000"/>
                </a:solidFill>
              </a:rPr>
              <a:t> </a:t>
            </a:r>
            <a:r>
              <a:rPr lang="en-US" sz="2800" spc="-15" dirty="0" err="1">
                <a:solidFill>
                  <a:srgbClr val="FF0000"/>
                </a:solidFill>
              </a:rPr>
              <a:t>ngữ</a:t>
            </a:r>
            <a:r>
              <a:rPr lang="en-US" sz="2800" spc="-15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Python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772400" cy="457200"/>
          </a:xfrm>
        </p:spPr>
        <p:txBody>
          <a:bodyPr/>
          <a:lstStyle/>
          <a:p>
            <a:r>
              <a:rPr lang="en-US" sz="2200" spc="35" dirty="0" err="1">
                <a:latin typeface="Arial"/>
                <a:cs typeface="Arial"/>
              </a:rPr>
              <a:t>Chọn</a:t>
            </a:r>
            <a:r>
              <a:rPr lang="en-US" sz="2200" spc="35" dirty="0">
                <a:latin typeface="Arial"/>
                <a:cs typeface="Arial"/>
              </a:rPr>
              <a:t> </a:t>
            </a:r>
            <a:r>
              <a:rPr lang="en-US" sz="2200" spc="20" dirty="0">
                <a:latin typeface="Arial"/>
                <a:cs typeface="Arial"/>
              </a:rPr>
              <a:t>“Add </a:t>
            </a:r>
            <a:r>
              <a:rPr lang="en-US" sz="2200" dirty="0">
                <a:latin typeface="Arial"/>
                <a:cs typeface="Arial"/>
              </a:rPr>
              <a:t>Python </a:t>
            </a:r>
            <a:r>
              <a:rPr lang="en-US" sz="2200" spc="10" dirty="0">
                <a:latin typeface="Arial"/>
                <a:cs typeface="Arial"/>
              </a:rPr>
              <a:t>3.7 </a:t>
            </a:r>
            <a:r>
              <a:rPr lang="en-US" sz="2200" spc="-5" dirty="0">
                <a:latin typeface="Arial"/>
                <a:cs typeface="Arial"/>
              </a:rPr>
              <a:t>to</a:t>
            </a:r>
            <a:r>
              <a:rPr lang="en-US" sz="2200" spc="210" dirty="0">
                <a:latin typeface="Arial"/>
                <a:cs typeface="Arial"/>
              </a:rPr>
              <a:t> </a:t>
            </a:r>
            <a:r>
              <a:rPr lang="en-US" sz="2200" spc="-80" dirty="0">
                <a:latin typeface="Arial"/>
                <a:cs typeface="Arial"/>
              </a:rPr>
              <a:t>PATH</a:t>
            </a:r>
            <a:endParaRPr lang="en-US" sz="22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sp>
        <p:nvSpPr>
          <p:cNvPr id="5" name="object 5"/>
          <p:cNvSpPr/>
          <p:nvPr/>
        </p:nvSpPr>
        <p:spPr>
          <a:xfrm>
            <a:off x="609600" y="1219200"/>
            <a:ext cx="7162800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71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533400"/>
          </a:xfrm>
        </p:spPr>
        <p:txBody>
          <a:bodyPr/>
          <a:lstStyle/>
          <a:p>
            <a:r>
              <a:rPr lang="en-US" sz="2800" spc="-15" dirty="0" err="1">
                <a:solidFill>
                  <a:srgbClr val="FF0000"/>
                </a:solidFill>
              </a:rPr>
              <a:t>Ngôn</a:t>
            </a:r>
            <a:r>
              <a:rPr lang="en-US" sz="2800" spc="-15" dirty="0">
                <a:solidFill>
                  <a:srgbClr val="FF0000"/>
                </a:solidFill>
              </a:rPr>
              <a:t> </a:t>
            </a:r>
            <a:r>
              <a:rPr lang="en-US" sz="2800" spc="-15" dirty="0" err="1">
                <a:solidFill>
                  <a:srgbClr val="FF0000"/>
                </a:solidFill>
              </a:rPr>
              <a:t>ngữ</a:t>
            </a:r>
            <a:r>
              <a:rPr lang="en-US" sz="2800" spc="-15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Python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914400"/>
          </a:xfrm>
        </p:spPr>
        <p:txBody>
          <a:bodyPr/>
          <a:lstStyle/>
          <a:p>
            <a:r>
              <a:rPr lang="en-US" spc="20" dirty="0" err="1">
                <a:solidFill>
                  <a:srgbClr val="000000"/>
                </a:solidFill>
              </a:rPr>
              <a:t>Học</a:t>
            </a:r>
            <a:r>
              <a:rPr lang="en-US" spc="-12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Python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https://www.tutorialspoint.com//python/index.html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057400"/>
            <a:ext cx="8153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/>
              <a:buChar char="·"/>
            </a:pPr>
            <a:r>
              <a:rPr lang="en-US" sz="2200" dirty="0">
                <a:latin typeface="+mn-lt"/>
              </a:rPr>
              <a:t>Python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một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ngôn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ngữ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gọn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gàng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những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có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rất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nhiều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sự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mở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rộng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các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thư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viện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hỗ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trợ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cho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nó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thích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hợp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với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nhiều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công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tác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i="1" dirty="0" err="1">
                <a:latin typeface="+mn-lt"/>
              </a:rPr>
              <a:t>học</a:t>
            </a:r>
            <a:r>
              <a:rPr lang="en-US" sz="2200" b="1" i="1" dirty="0">
                <a:latin typeface="+mn-lt"/>
              </a:rPr>
              <a:t> </a:t>
            </a:r>
            <a:r>
              <a:rPr lang="en-US" sz="2200" b="1" i="1" dirty="0" err="1">
                <a:latin typeface="+mn-lt"/>
              </a:rPr>
              <a:t>máy</a:t>
            </a:r>
            <a:r>
              <a:rPr lang="en-US" sz="2200" b="1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(machine learning) </a:t>
            </a:r>
            <a:r>
              <a:rPr lang="en-US" sz="2200" dirty="0" err="1">
                <a:latin typeface="+mn-lt"/>
              </a:rPr>
              <a:t>khác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nhau</a:t>
            </a:r>
            <a:r>
              <a:rPr lang="en-US" sz="2200" dirty="0">
                <a:latin typeface="+mn-lt"/>
              </a:rPr>
              <a:t>. </a:t>
            </a:r>
            <a:r>
              <a:rPr lang="en-US" sz="2200" dirty="0" err="1">
                <a:latin typeface="+mn-lt"/>
              </a:rPr>
              <a:t>Thí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dụ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như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thư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viện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Numby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Matplotlib</a:t>
            </a:r>
            <a:r>
              <a:rPr lang="en-US" sz="2200" dirty="0">
                <a:latin typeface="+mn-lt"/>
              </a:rPr>
              <a:t>.</a:t>
            </a:r>
          </a:p>
          <a:p>
            <a:endParaRPr lang="en-US" sz="2200" dirty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200" dirty="0" err="1">
                <a:latin typeface="+mn-lt"/>
              </a:rPr>
              <a:t>Mặc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dù</a:t>
            </a:r>
            <a:r>
              <a:rPr lang="en-US" sz="2200" dirty="0">
                <a:latin typeface="+mn-lt"/>
              </a:rPr>
              <a:t> Python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một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ngôn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ngữ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lập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trình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được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ưa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chuộng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hiện</a:t>
            </a:r>
            <a:r>
              <a:rPr lang="en-US" sz="2200" dirty="0">
                <a:latin typeface="+mn-lt"/>
              </a:rPr>
              <a:t> nay, Python </a:t>
            </a:r>
            <a:r>
              <a:rPr lang="en-US" sz="2200" dirty="0" err="1">
                <a:latin typeface="+mn-lt"/>
              </a:rPr>
              <a:t>cũng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có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vài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nhược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điểm</a:t>
            </a:r>
            <a:r>
              <a:rPr lang="en-US" sz="2200" dirty="0">
                <a:latin typeface="+mn-lt"/>
              </a:rPr>
              <a:t>. </a:t>
            </a:r>
            <a:r>
              <a:rPr lang="en-US" sz="2200" dirty="0" err="1">
                <a:latin typeface="+mn-lt"/>
              </a:rPr>
              <a:t>Một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trong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những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giới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hạn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của</a:t>
            </a:r>
            <a:r>
              <a:rPr lang="en-US" sz="2200" dirty="0">
                <a:latin typeface="+mn-lt"/>
              </a:rPr>
              <a:t> Python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về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tốc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độ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thực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chậm</a:t>
            </a:r>
            <a:r>
              <a:rPr lang="en-US" sz="2200" dirty="0">
                <a:latin typeface="+mn-lt"/>
              </a:rPr>
              <a:t>. Do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i="1" dirty="0" err="1">
                <a:latin typeface="+mn-lt"/>
              </a:rPr>
              <a:t>ngôn</a:t>
            </a:r>
            <a:r>
              <a:rPr lang="en-US" sz="2200" b="1" i="1" dirty="0">
                <a:latin typeface="+mn-lt"/>
              </a:rPr>
              <a:t> </a:t>
            </a:r>
            <a:r>
              <a:rPr lang="en-US" sz="2200" b="1" i="1" dirty="0" err="1">
                <a:latin typeface="+mn-lt"/>
              </a:rPr>
              <a:t>ngữ</a:t>
            </a:r>
            <a:r>
              <a:rPr lang="en-US" sz="2200" b="1" i="1" dirty="0">
                <a:latin typeface="+mn-lt"/>
              </a:rPr>
              <a:t> </a:t>
            </a:r>
            <a:r>
              <a:rPr lang="en-US" sz="2200" b="1" i="1" dirty="0" err="1">
                <a:latin typeface="+mn-lt"/>
              </a:rPr>
              <a:t>thông</a:t>
            </a:r>
            <a:r>
              <a:rPr lang="en-US" sz="2200" b="1" i="1" dirty="0">
                <a:latin typeface="+mn-lt"/>
              </a:rPr>
              <a:t> </a:t>
            </a:r>
            <a:r>
              <a:rPr lang="en-US" sz="2200" b="1" i="1" dirty="0" err="1">
                <a:latin typeface="+mn-lt"/>
              </a:rPr>
              <a:t>dịch</a:t>
            </a:r>
            <a:r>
              <a:rPr lang="en-US" sz="2200" dirty="0">
                <a:latin typeface="+mn-lt"/>
              </a:rPr>
              <a:t> (interpreted language), </a:t>
            </a:r>
            <a:r>
              <a:rPr lang="en-US" sz="2200" dirty="0" err="1">
                <a:latin typeface="+mn-lt"/>
              </a:rPr>
              <a:t>nó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thường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làm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việc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chậm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hơn</a:t>
            </a:r>
            <a:r>
              <a:rPr lang="en-US" sz="2200" dirty="0">
                <a:latin typeface="+mn-lt"/>
              </a:rPr>
              <a:t> so </a:t>
            </a:r>
            <a:r>
              <a:rPr lang="en-US" sz="2200" dirty="0" err="1">
                <a:latin typeface="+mn-lt"/>
              </a:rPr>
              <a:t>với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các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ngôn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ngữ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lập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trình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biên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dịch</a:t>
            </a:r>
            <a:r>
              <a:rPr lang="en-US" sz="2200" dirty="0">
                <a:latin typeface="+mn-lt"/>
              </a:rPr>
              <a:t> (compiled language).</a:t>
            </a:r>
          </a:p>
        </p:txBody>
      </p:sp>
    </p:spTree>
    <p:extLst>
      <p:ext uri="{BB962C8B-B14F-4D97-AF65-F5344CB8AC3E}">
        <p14:creationId xmlns:p14="http://schemas.microsoft.com/office/powerpoint/2010/main" val="290225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6.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mềm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Scikit</a:t>
            </a:r>
            <a:r>
              <a:rPr lang="en-US" dirty="0">
                <a:solidFill>
                  <a:srgbClr val="FF0000"/>
                </a:solidFill>
              </a:rPr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33400"/>
          </a:xfrm>
        </p:spPr>
        <p:txBody>
          <a:bodyPr/>
          <a:lstStyle/>
          <a:p>
            <a:r>
              <a:rPr lang="vi-VN" spc="30" dirty="0">
                <a:latin typeface="Arial"/>
                <a:cs typeface="Arial"/>
              </a:rPr>
              <a:t>Là </a:t>
            </a:r>
            <a:r>
              <a:rPr lang="vi-VN" spc="15" dirty="0">
                <a:latin typeface="Arial"/>
                <a:cs typeface="Arial"/>
              </a:rPr>
              <a:t>thư </a:t>
            </a:r>
            <a:r>
              <a:rPr lang="vi-VN" spc="-55" dirty="0">
                <a:latin typeface="Arial"/>
                <a:cs typeface="Arial"/>
              </a:rPr>
              <a:t>viện </a:t>
            </a:r>
            <a:r>
              <a:rPr lang="vi-VN" spc="5" dirty="0">
                <a:latin typeface="Arial"/>
                <a:cs typeface="Arial"/>
              </a:rPr>
              <a:t>Machine </a:t>
            </a:r>
            <a:r>
              <a:rPr lang="vi-VN" spc="-5" dirty="0">
                <a:latin typeface="Arial"/>
                <a:cs typeface="Arial"/>
              </a:rPr>
              <a:t>Learning </a:t>
            </a:r>
            <a:r>
              <a:rPr lang="vi-VN" spc="20" dirty="0">
                <a:latin typeface="Arial"/>
                <a:cs typeface="Arial"/>
              </a:rPr>
              <a:t>mã </a:t>
            </a:r>
            <a:r>
              <a:rPr lang="vi-VN" spc="35" dirty="0">
                <a:latin typeface="Arial"/>
                <a:cs typeface="Arial"/>
              </a:rPr>
              <a:t>nguồn</a:t>
            </a:r>
            <a:r>
              <a:rPr lang="en-US" spc="35" dirty="0">
                <a:latin typeface="Arial"/>
                <a:cs typeface="Arial"/>
              </a:rPr>
              <a:t> </a:t>
            </a:r>
            <a:r>
              <a:rPr lang="vi-VN" spc="25" dirty="0">
                <a:latin typeface="Arial"/>
                <a:cs typeface="Arial"/>
              </a:rPr>
              <a:t>mở </a:t>
            </a:r>
            <a:r>
              <a:rPr lang="vi-VN" spc="30" dirty="0">
                <a:latin typeface="Arial"/>
                <a:cs typeface="Arial"/>
              </a:rPr>
              <a:t>nổi</a:t>
            </a:r>
            <a:r>
              <a:rPr lang="vi-VN" spc="110" dirty="0">
                <a:latin typeface="Arial"/>
                <a:cs typeface="Arial"/>
              </a:rPr>
              <a:t> </a:t>
            </a:r>
            <a:r>
              <a:rPr lang="vi-VN" spc="-20" dirty="0">
                <a:latin typeface="Arial"/>
                <a:cs typeface="Arial"/>
              </a:rPr>
              <a:t>tiếng</a:t>
            </a:r>
            <a:endParaRPr lang="vi-VN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6" name="object 5"/>
          <p:cNvSpPr/>
          <p:nvPr/>
        </p:nvSpPr>
        <p:spPr>
          <a:xfrm>
            <a:off x="457200" y="1295400"/>
            <a:ext cx="8229600" cy="4681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52400" y="5985255"/>
            <a:ext cx="4664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1.3 </a:t>
            </a:r>
            <a:r>
              <a:rPr lang="en-US" sz="2200" dirty="0" err="1">
                <a:latin typeface="+mn-lt"/>
              </a:rPr>
              <a:t>Phần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mềm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Scikit</a:t>
            </a:r>
            <a:r>
              <a:rPr lang="en-US" sz="2200" dirty="0">
                <a:latin typeface="+mn-lt"/>
              </a:rPr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40938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Scikit</a:t>
            </a:r>
            <a:r>
              <a:rPr lang="en-US" sz="3200" dirty="0">
                <a:solidFill>
                  <a:srgbClr val="FF0000"/>
                </a:solidFill>
              </a:rPr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257800"/>
          </a:xfrm>
        </p:spPr>
        <p:txBody>
          <a:bodyPr/>
          <a:lstStyle/>
          <a:p>
            <a:pPr marL="460375" indent="-448309">
              <a:spcBef>
                <a:spcPts val="125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en-US" spc="20" dirty="0" err="1">
                <a:latin typeface="Arial"/>
                <a:cs typeface="Arial"/>
              </a:rPr>
              <a:t>Phần</a:t>
            </a:r>
            <a:r>
              <a:rPr lang="en-US" spc="20" dirty="0">
                <a:latin typeface="Arial"/>
                <a:cs typeface="Arial"/>
              </a:rPr>
              <a:t> </a:t>
            </a:r>
            <a:r>
              <a:rPr lang="en-US" spc="20" dirty="0" err="1">
                <a:latin typeface="Arial"/>
                <a:cs typeface="Arial"/>
              </a:rPr>
              <a:t>mềm</a:t>
            </a:r>
            <a:r>
              <a:rPr lang="en-US" spc="20" dirty="0">
                <a:latin typeface="Arial"/>
                <a:cs typeface="Arial"/>
              </a:rPr>
              <a:t> m</a:t>
            </a:r>
            <a:r>
              <a:rPr lang="vi-VN" spc="20" dirty="0">
                <a:latin typeface="Arial"/>
                <a:cs typeface="Arial"/>
              </a:rPr>
              <a:t>ã </a:t>
            </a:r>
            <a:r>
              <a:rPr lang="vi-VN" spc="35" dirty="0">
                <a:latin typeface="Arial"/>
                <a:cs typeface="Arial"/>
              </a:rPr>
              <a:t>nguồn </a:t>
            </a:r>
            <a:r>
              <a:rPr lang="vi-VN" spc="10" dirty="0">
                <a:latin typeface="Arial"/>
                <a:cs typeface="Arial"/>
              </a:rPr>
              <a:t>mở, </a:t>
            </a:r>
            <a:r>
              <a:rPr lang="vi-VN" spc="20" dirty="0">
                <a:latin typeface="Arial"/>
                <a:cs typeface="Arial"/>
              </a:rPr>
              <a:t>được </a:t>
            </a:r>
            <a:r>
              <a:rPr lang="vi-VN" spc="10" dirty="0">
                <a:latin typeface="Arial"/>
                <a:cs typeface="Arial"/>
              </a:rPr>
              <a:t>cấp </a:t>
            </a:r>
            <a:r>
              <a:rPr lang="vi-VN" spc="15" dirty="0">
                <a:latin typeface="Arial"/>
                <a:cs typeface="Arial"/>
              </a:rPr>
              <a:t>phép </a:t>
            </a:r>
            <a:r>
              <a:rPr lang="vi-VN" spc="35" dirty="0">
                <a:latin typeface="Arial"/>
                <a:cs typeface="Arial"/>
              </a:rPr>
              <a:t>cho </a:t>
            </a:r>
            <a:r>
              <a:rPr lang="vi-VN" spc="25" dirty="0">
                <a:latin typeface="Arial"/>
                <a:cs typeface="Arial"/>
              </a:rPr>
              <a:t>môi </a:t>
            </a:r>
            <a:r>
              <a:rPr lang="vi-VN" spc="5" dirty="0">
                <a:latin typeface="Arial"/>
                <a:cs typeface="Arial"/>
              </a:rPr>
              <a:t>trường </a:t>
            </a:r>
            <a:r>
              <a:rPr lang="vi-VN" spc="20" dirty="0">
                <a:latin typeface="Arial"/>
                <a:cs typeface="Arial"/>
              </a:rPr>
              <a:t>doanh</a:t>
            </a:r>
            <a:r>
              <a:rPr lang="vi-VN" spc="280" dirty="0">
                <a:latin typeface="Arial"/>
                <a:cs typeface="Arial"/>
              </a:rPr>
              <a:t> </a:t>
            </a:r>
            <a:r>
              <a:rPr lang="vi-VN" spc="5" dirty="0">
                <a:latin typeface="Arial"/>
                <a:cs typeface="Arial"/>
              </a:rPr>
              <a:t>nghiệp</a:t>
            </a:r>
            <a:r>
              <a:rPr lang="en-US" spc="5" dirty="0">
                <a:latin typeface="Arial"/>
                <a:cs typeface="Arial"/>
              </a:rPr>
              <a:t>.</a:t>
            </a:r>
          </a:p>
          <a:p>
            <a:pPr marL="460375" indent="-448309">
              <a:spcBef>
                <a:spcPts val="125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en-US" spc="5" dirty="0" err="1">
                <a:latin typeface="Arial"/>
                <a:cs typeface="Arial"/>
              </a:rPr>
              <a:t>Là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một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dự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án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của</a:t>
            </a:r>
            <a:r>
              <a:rPr lang="en-US" spc="5" dirty="0">
                <a:latin typeface="Arial"/>
                <a:cs typeface="Arial"/>
              </a:rPr>
              <a:t> Google.</a:t>
            </a:r>
          </a:p>
          <a:p>
            <a:pPr marL="460375" indent="-448309">
              <a:spcBef>
                <a:spcPts val="125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Python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C++</a:t>
            </a:r>
            <a:endParaRPr lang="vi-VN" dirty="0">
              <a:latin typeface="Arial"/>
              <a:cs typeface="Arial"/>
            </a:endParaRPr>
          </a:p>
          <a:p>
            <a:pPr marL="460375" indent="-448309">
              <a:spcBef>
                <a:spcPts val="530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en-US" spc="-20" dirty="0" err="1">
                <a:latin typeface="Arial"/>
                <a:cs typeface="Arial"/>
              </a:rPr>
              <a:t>Được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spc="-20" dirty="0" err="1">
                <a:latin typeface="Arial"/>
                <a:cs typeface="Arial"/>
              </a:rPr>
              <a:t>xây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spc="-20" dirty="0" err="1">
                <a:latin typeface="Arial"/>
                <a:cs typeface="Arial"/>
              </a:rPr>
              <a:t>dựng</a:t>
            </a:r>
            <a:r>
              <a:rPr lang="vi-VN" spc="-20" dirty="0">
                <a:latin typeface="Arial"/>
                <a:cs typeface="Arial"/>
              </a:rPr>
              <a:t> </a:t>
            </a:r>
            <a:r>
              <a:rPr lang="vi-VN" spc="-15" dirty="0">
                <a:latin typeface="Arial"/>
                <a:cs typeface="Arial"/>
              </a:rPr>
              <a:t>trên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15" dirty="0" err="1">
                <a:latin typeface="Arial"/>
                <a:cs typeface="Arial"/>
              </a:rPr>
              <a:t>các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15" dirty="0" err="1">
                <a:latin typeface="Arial"/>
                <a:cs typeface="Arial"/>
              </a:rPr>
              <a:t>thư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15" dirty="0" err="1">
                <a:latin typeface="Arial"/>
                <a:cs typeface="Arial"/>
              </a:rPr>
              <a:t>viện</a:t>
            </a:r>
            <a:r>
              <a:rPr lang="vi-VN" spc="-15" dirty="0">
                <a:latin typeface="Arial"/>
                <a:cs typeface="Arial"/>
              </a:rPr>
              <a:t> </a:t>
            </a:r>
            <a:r>
              <a:rPr lang="vi-VN" spc="-30" dirty="0">
                <a:latin typeface="Arial"/>
                <a:cs typeface="Arial"/>
              </a:rPr>
              <a:t>Numpy, </a:t>
            </a:r>
            <a:r>
              <a:rPr lang="vi-VN" spc="-50" dirty="0">
                <a:latin typeface="Arial"/>
                <a:cs typeface="Arial"/>
              </a:rPr>
              <a:t>Scipy, </a:t>
            </a:r>
            <a:r>
              <a:rPr lang="vi-VN" spc="-45" dirty="0">
                <a:latin typeface="Arial"/>
                <a:cs typeface="Arial"/>
              </a:rPr>
              <a:t>và</a:t>
            </a:r>
            <a:r>
              <a:rPr lang="vi-VN" spc="215" dirty="0">
                <a:latin typeface="Arial"/>
                <a:cs typeface="Arial"/>
              </a:rPr>
              <a:t> </a:t>
            </a:r>
            <a:r>
              <a:rPr lang="vi-VN" spc="-15" dirty="0">
                <a:latin typeface="Arial"/>
                <a:cs typeface="Arial"/>
              </a:rPr>
              <a:t>Matplotlib</a:t>
            </a:r>
            <a:endParaRPr lang="vi-VN" dirty="0">
              <a:latin typeface="Arial"/>
              <a:cs typeface="Arial"/>
            </a:endParaRPr>
          </a:p>
          <a:p>
            <a:pPr marL="460375" indent="-448309">
              <a:spcBef>
                <a:spcPts val="610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vi-VN" spc="30" dirty="0">
                <a:latin typeface="Arial"/>
                <a:cs typeface="Arial"/>
              </a:rPr>
              <a:t>Là </a:t>
            </a:r>
            <a:r>
              <a:rPr lang="vi-VN" spc="35" dirty="0">
                <a:latin typeface="Arial"/>
                <a:cs typeface="Arial"/>
              </a:rPr>
              <a:t>công </a:t>
            </a:r>
            <a:r>
              <a:rPr lang="vi-VN" spc="30" dirty="0">
                <a:latin typeface="Arial"/>
                <a:cs typeface="Arial"/>
              </a:rPr>
              <a:t>cụ </a:t>
            </a:r>
            <a:r>
              <a:rPr lang="vi-VN" spc="-15" dirty="0">
                <a:latin typeface="Arial"/>
                <a:cs typeface="Arial"/>
              </a:rPr>
              <a:t>hiệu </a:t>
            </a:r>
            <a:r>
              <a:rPr lang="vi-VN" spc="35" dirty="0">
                <a:latin typeface="Arial"/>
                <a:cs typeface="Arial"/>
              </a:rPr>
              <a:t>quả cho </a:t>
            </a:r>
            <a:r>
              <a:rPr lang="vi-VN" b="1" i="1" spc="15" dirty="0">
                <a:latin typeface="Arial"/>
                <a:cs typeface="Arial"/>
              </a:rPr>
              <a:t>khai </a:t>
            </a:r>
            <a:r>
              <a:rPr lang="vi-VN" b="1" i="1" spc="35" dirty="0">
                <a:latin typeface="Arial"/>
                <a:cs typeface="Arial"/>
              </a:rPr>
              <a:t>phá </a:t>
            </a:r>
            <a:r>
              <a:rPr lang="vi-VN" b="1" i="1" spc="30" dirty="0">
                <a:latin typeface="Arial"/>
                <a:cs typeface="Arial"/>
              </a:rPr>
              <a:t>dữ </a:t>
            </a:r>
            <a:r>
              <a:rPr lang="vi-VN" b="1" i="1" spc="-50" dirty="0">
                <a:latin typeface="Arial"/>
                <a:cs typeface="Arial"/>
              </a:rPr>
              <a:t>liệu </a:t>
            </a:r>
            <a:r>
              <a:rPr lang="en-US" spc="-50" dirty="0">
                <a:latin typeface="Arial"/>
                <a:cs typeface="Arial"/>
              </a:rPr>
              <a:t>(data mining) </a:t>
            </a:r>
            <a:r>
              <a:rPr lang="vi-VN" spc="-45" dirty="0">
                <a:latin typeface="Arial"/>
                <a:cs typeface="Arial"/>
              </a:rPr>
              <a:t>và </a:t>
            </a:r>
            <a:r>
              <a:rPr lang="vi-VN" spc="15" dirty="0">
                <a:latin typeface="Arial"/>
                <a:cs typeface="Arial"/>
              </a:rPr>
              <a:t>phân </a:t>
            </a:r>
            <a:r>
              <a:rPr lang="vi-VN" spc="-15" dirty="0">
                <a:latin typeface="Arial"/>
                <a:cs typeface="Arial"/>
              </a:rPr>
              <a:t>tích </a:t>
            </a:r>
            <a:r>
              <a:rPr lang="vi-VN" spc="30" dirty="0">
                <a:latin typeface="Arial"/>
                <a:cs typeface="Arial"/>
              </a:rPr>
              <a:t>dữ</a:t>
            </a:r>
            <a:r>
              <a:rPr lang="vi-VN" spc="25" dirty="0">
                <a:latin typeface="Arial"/>
                <a:cs typeface="Arial"/>
              </a:rPr>
              <a:t> </a:t>
            </a:r>
            <a:r>
              <a:rPr lang="vi-VN" spc="-50" dirty="0">
                <a:latin typeface="Arial"/>
                <a:cs typeface="Arial"/>
              </a:rPr>
              <a:t>liệu</a:t>
            </a:r>
            <a:endParaRPr lang="vi-VN" dirty="0">
              <a:latin typeface="Arial"/>
              <a:cs typeface="Arial"/>
            </a:endParaRPr>
          </a:p>
          <a:p>
            <a:pPr marL="460375" indent="-448309">
              <a:spcBef>
                <a:spcPts val="530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vi-VN" spc="5" dirty="0">
                <a:latin typeface="Arial"/>
                <a:cs typeface="Arial"/>
              </a:rPr>
              <a:t>Cài đặt đầy </a:t>
            </a:r>
            <a:r>
              <a:rPr lang="vi-VN" spc="25" dirty="0">
                <a:latin typeface="Arial"/>
                <a:cs typeface="Arial"/>
              </a:rPr>
              <a:t>đủ </a:t>
            </a:r>
            <a:r>
              <a:rPr lang="vi-VN" spc="10" dirty="0">
                <a:latin typeface="Arial"/>
                <a:cs typeface="Arial"/>
              </a:rPr>
              <a:t>các </a:t>
            </a:r>
            <a:r>
              <a:rPr lang="vi-VN" spc="5" dirty="0">
                <a:latin typeface="Arial"/>
                <a:cs typeface="Arial"/>
              </a:rPr>
              <a:t>thuật </a:t>
            </a:r>
            <a:r>
              <a:rPr lang="vi-VN" dirty="0">
                <a:latin typeface="Arial"/>
                <a:cs typeface="Arial"/>
              </a:rPr>
              <a:t>toán </a:t>
            </a:r>
            <a:r>
              <a:rPr lang="vi-VN" b="1" i="1" spc="30" dirty="0">
                <a:latin typeface="Arial"/>
                <a:cs typeface="Arial"/>
              </a:rPr>
              <a:t>học</a:t>
            </a:r>
            <a:r>
              <a:rPr lang="vi-VN" b="1" i="1" spc="355" dirty="0">
                <a:latin typeface="Arial"/>
                <a:cs typeface="Arial"/>
              </a:rPr>
              <a:t> </a:t>
            </a:r>
            <a:r>
              <a:rPr lang="vi-VN" b="1" i="1" spc="5" dirty="0">
                <a:latin typeface="Arial"/>
                <a:cs typeface="Arial"/>
              </a:rPr>
              <a:t>máy</a:t>
            </a:r>
            <a:r>
              <a:rPr lang="en-US" b="1" i="1" spc="5" dirty="0">
                <a:latin typeface="Arial"/>
                <a:cs typeface="Arial"/>
              </a:rPr>
              <a:t> </a:t>
            </a:r>
            <a:r>
              <a:rPr lang="en-US" spc="5" dirty="0">
                <a:latin typeface="Arial"/>
                <a:cs typeface="Arial"/>
              </a:rPr>
              <a:t>(</a:t>
            </a:r>
            <a:r>
              <a:rPr lang="en-US" spc="5" dirty="0" err="1">
                <a:latin typeface="Arial"/>
                <a:cs typeface="Arial"/>
              </a:rPr>
              <a:t>phân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lớp</a:t>
            </a:r>
            <a:r>
              <a:rPr lang="en-US" spc="5" dirty="0">
                <a:latin typeface="Arial"/>
                <a:cs typeface="Arial"/>
              </a:rPr>
              <a:t>, </a:t>
            </a:r>
            <a:r>
              <a:rPr lang="en-US" spc="5" dirty="0" err="1">
                <a:latin typeface="Arial"/>
                <a:cs typeface="Arial"/>
              </a:rPr>
              <a:t>gom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cụm</a:t>
            </a:r>
            <a:r>
              <a:rPr lang="en-US" spc="5" dirty="0">
                <a:latin typeface="Arial"/>
                <a:cs typeface="Arial"/>
              </a:rPr>
              <a:t>, </a:t>
            </a:r>
            <a:r>
              <a:rPr lang="en-US" spc="5" dirty="0" err="1">
                <a:latin typeface="Arial"/>
                <a:cs typeface="Arial"/>
              </a:rPr>
              <a:t>hồi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quy</a:t>
            </a:r>
            <a:r>
              <a:rPr lang="en-US" spc="5" dirty="0">
                <a:latin typeface="Arial"/>
                <a:cs typeface="Arial"/>
              </a:rPr>
              <a:t>, </a:t>
            </a:r>
            <a:r>
              <a:rPr lang="en-US" spc="5" dirty="0" err="1">
                <a:latin typeface="Arial"/>
                <a:cs typeface="Arial"/>
              </a:rPr>
              <a:t>thu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giảm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số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chiều</a:t>
            </a:r>
            <a:r>
              <a:rPr lang="en-US" spc="5" dirty="0">
                <a:latin typeface="Arial"/>
                <a:cs typeface="Arial"/>
              </a:rPr>
              <a:t>, </a:t>
            </a:r>
            <a:r>
              <a:rPr lang="en-US" spc="5" dirty="0" err="1">
                <a:latin typeface="Arial"/>
                <a:cs typeface="Arial"/>
              </a:rPr>
              <a:t>lựa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chọn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mô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hình</a:t>
            </a:r>
            <a:r>
              <a:rPr lang="en-US" spc="5" dirty="0">
                <a:latin typeface="Arial"/>
                <a:cs typeface="Arial"/>
              </a:rPr>
              <a:t>, </a:t>
            </a:r>
            <a:r>
              <a:rPr lang="en-US" spc="5" dirty="0" err="1">
                <a:latin typeface="Arial"/>
                <a:cs typeface="Arial"/>
              </a:rPr>
              <a:t>tiền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xử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lý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dữ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liệu</a:t>
            </a:r>
            <a:r>
              <a:rPr lang="en-US" spc="5" dirty="0">
                <a:latin typeface="Arial"/>
                <a:cs typeface="Arial"/>
              </a:rPr>
              <a:t>).</a:t>
            </a:r>
            <a:endParaRPr lang="vi-VN" dirty="0">
              <a:latin typeface="Arial"/>
              <a:cs typeface="Arial"/>
            </a:endParaRPr>
          </a:p>
          <a:p>
            <a:pPr marL="460375" indent="-448309">
              <a:spcBef>
                <a:spcPts val="605"/>
              </a:spcBef>
              <a:buSzPct val="165454"/>
              <a:tabLst>
                <a:tab pos="460375" algn="l"/>
                <a:tab pos="461009" algn="l"/>
              </a:tabLst>
            </a:pPr>
            <a:r>
              <a:rPr lang="vi-VN" spc="5" dirty="0">
                <a:latin typeface="Arial"/>
                <a:cs typeface="Arial"/>
              </a:rPr>
              <a:t>Cài đặt </a:t>
            </a:r>
            <a:r>
              <a:rPr lang="vi-VN" spc="25" dirty="0">
                <a:latin typeface="Arial"/>
                <a:cs typeface="Arial"/>
              </a:rPr>
              <a:t>thông </a:t>
            </a:r>
            <a:r>
              <a:rPr lang="vi-VN" spc="30" dirty="0">
                <a:latin typeface="Arial"/>
                <a:cs typeface="Arial"/>
              </a:rPr>
              <a:t>qua</a:t>
            </a:r>
            <a:r>
              <a:rPr lang="vi-VN" spc="160" dirty="0">
                <a:latin typeface="Arial"/>
                <a:cs typeface="Arial"/>
              </a:rPr>
              <a:t> </a:t>
            </a:r>
            <a:r>
              <a:rPr lang="vi-VN" spc="-5" dirty="0">
                <a:latin typeface="Arial"/>
                <a:cs typeface="Arial"/>
              </a:rPr>
              <a:t>PIP:</a:t>
            </a:r>
            <a:endParaRPr lang="vi-VN" dirty="0">
              <a:latin typeface="Arial"/>
              <a:cs typeface="Arial"/>
            </a:endParaRPr>
          </a:p>
          <a:p>
            <a:pPr marL="127000" indent="0">
              <a:lnSpc>
                <a:spcPct val="100000"/>
              </a:lnSpc>
              <a:spcBef>
                <a:spcPts val="530"/>
              </a:spcBef>
              <a:buNone/>
              <a:tabLst>
                <a:tab pos="889000" algn="l"/>
                <a:tab pos="1737360" algn="l"/>
                <a:tab pos="3444240" algn="l"/>
              </a:tabLst>
            </a:pPr>
            <a:r>
              <a:rPr lang="en-US" spc="15" dirty="0">
                <a:latin typeface="Courier New"/>
                <a:cs typeface="Courier New"/>
              </a:rPr>
              <a:t>  </a:t>
            </a:r>
            <a:r>
              <a:rPr lang="vi-VN" spc="15" dirty="0">
                <a:latin typeface="Courier New"/>
                <a:cs typeface="Courier New"/>
              </a:rPr>
              <a:t>&gt;</a:t>
            </a:r>
            <a:r>
              <a:rPr lang="vi-VN" spc="15" dirty="0">
                <a:latin typeface="Times New Roman"/>
                <a:cs typeface="Times New Roman"/>
              </a:rPr>
              <a:t>	</a:t>
            </a:r>
            <a:r>
              <a:rPr lang="vi-VN" spc="25" dirty="0">
                <a:latin typeface="Courier New"/>
                <a:cs typeface="Courier New"/>
              </a:rPr>
              <a:t>pip</a:t>
            </a:r>
            <a:r>
              <a:rPr lang="vi-VN" spc="25" dirty="0">
                <a:latin typeface="Times New Roman"/>
                <a:cs typeface="Times New Roman"/>
              </a:rPr>
              <a:t>	</a:t>
            </a:r>
            <a:r>
              <a:rPr lang="vi-VN" spc="20" dirty="0">
                <a:latin typeface="Courier New"/>
                <a:cs typeface="Courier New"/>
              </a:rPr>
              <a:t>install</a:t>
            </a:r>
            <a:r>
              <a:rPr lang="vi-VN" spc="20" dirty="0">
                <a:latin typeface="Times New Roman"/>
                <a:cs typeface="Times New Roman"/>
              </a:rPr>
              <a:t>	</a:t>
            </a:r>
            <a:r>
              <a:rPr lang="vi-VN" spc="25" dirty="0">
                <a:latin typeface="Courier New"/>
                <a:cs typeface="Courier New"/>
              </a:rPr>
              <a:t>scikit-learn</a:t>
            </a:r>
            <a:endParaRPr lang="vi-VN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788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Ưu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khuyết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điểm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của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Scikit</a:t>
            </a:r>
            <a:r>
              <a:rPr lang="en-US" sz="3200" dirty="0">
                <a:solidFill>
                  <a:srgbClr val="FF0000"/>
                </a:solidFill>
              </a:rPr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Python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Python.</a:t>
            </a:r>
          </a:p>
          <a:p>
            <a:pPr marL="0" indent="0">
              <a:buNone/>
            </a:pP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GPU.</a:t>
            </a:r>
          </a:p>
          <a:p>
            <a:pPr>
              <a:buFontTx/>
              <a:buChar char="-"/>
            </a:pP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Trang</a:t>
            </a:r>
            <a:r>
              <a:rPr lang="en-US" dirty="0"/>
              <a:t> web:    http://scikit-learn.org/stable/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65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457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7.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Mềm</a:t>
            </a:r>
            <a:r>
              <a:rPr lang="en-US" dirty="0">
                <a:solidFill>
                  <a:srgbClr val="FF0000"/>
                </a:solidFill>
              </a:rPr>
              <a:t> Weka3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953000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.</a:t>
            </a:r>
          </a:p>
          <a:p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Waikato, New Zealand.</a:t>
            </a:r>
          </a:p>
          <a:p>
            <a:r>
              <a:rPr lang="vi-VN" spc="5" dirty="0">
                <a:latin typeface="Arial"/>
                <a:cs typeface="Arial"/>
              </a:rPr>
              <a:t>Cài đặt đầy </a:t>
            </a:r>
            <a:r>
              <a:rPr lang="vi-VN" spc="25" dirty="0">
                <a:latin typeface="Arial"/>
                <a:cs typeface="Arial"/>
              </a:rPr>
              <a:t>đủ </a:t>
            </a:r>
            <a:r>
              <a:rPr lang="vi-VN" spc="10" dirty="0">
                <a:latin typeface="Arial"/>
                <a:cs typeface="Arial"/>
              </a:rPr>
              <a:t>các </a:t>
            </a:r>
            <a:r>
              <a:rPr lang="vi-VN" spc="5" dirty="0">
                <a:latin typeface="Arial"/>
                <a:cs typeface="Arial"/>
              </a:rPr>
              <a:t>thuật </a:t>
            </a:r>
            <a:r>
              <a:rPr lang="vi-VN" dirty="0">
                <a:latin typeface="Arial"/>
                <a:cs typeface="Arial"/>
              </a:rPr>
              <a:t>toán </a:t>
            </a:r>
            <a:r>
              <a:rPr lang="vi-VN" spc="30" dirty="0">
                <a:latin typeface="Arial"/>
                <a:cs typeface="Arial"/>
              </a:rPr>
              <a:t>học</a:t>
            </a:r>
            <a:r>
              <a:rPr lang="vi-VN" spc="355" dirty="0">
                <a:latin typeface="Arial"/>
                <a:cs typeface="Arial"/>
              </a:rPr>
              <a:t> </a:t>
            </a:r>
            <a:r>
              <a:rPr lang="vi-VN" spc="5" dirty="0">
                <a:latin typeface="Arial"/>
                <a:cs typeface="Arial"/>
              </a:rPr>
              <a:t>máy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và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khai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phá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dữ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liệu</a:t>
            </a:r>
            <a:r>
              <a:rPr lang="en-US" spc="5" dirty="0">
                <a:latin typeface="Arial"/>
                <a:cs typeface="Arial"/>
              </a:rPr>
              <a:t>.</a:t>
            </a:r>
          </a:p>
          <a:p>
            <a:r>
              <a:rPr lang="en-US" spc="5" dirty="0" err="1">
                <a:latin typeface="Arial"/>
                <a:cs typeface="Arial"/>
              </a:rPr>
              <a:t>Được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viết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bằng</a:t>
            </a:r>
            <a:r>
              <a:rPr lang="en-US" spc="5" dirty="0">
                <a:latin typeface="Arial"/>
                <a:cs typeface="Arial"/>
              </a:rPr>
              <a:t> Java</a:t>
            </a:r>
          </a:p>
          <a:p>
            <a:r>
              <a:rPr lang="en-US" spc="5" dirty="0" err="1">
                <a:latin typeface="Arial"/>
                <a:cs typeface="Arial"/>
              </a:rPr>
              <a:t>Weka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cung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cấp</a:t>
            </a:r>
            <a:r>
              <a:rPr lang="en-US" spc="5" dirty="0">
                <a:latin typeface="Arial"/>
                <a:cs typeface="Arial"/>
              </a:rPr>
              <a:t> 4 option </a:t>
            </a:r>
            <a:r>
              <a:rPr lang="en-US" spc="5" dirty="0" err="1">
                <a:latin typeface="Arial"/>
                <a:cs typeface="Arial"/>
              </a:rPr>
              <a:t>cho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khai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phá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dữ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liệu</a:t>
            </a:r>
            <a:r>
              <a:rPr lang="en-US" spc="5" dirty="0">
                <a:latin typeface="Arial"/>
                <a:cs typeface="Arial"/>
              </a:rPr>
              <a:t>: command-line interface, Explorer, Experimenter, </a:t>
            </a:r>
            <a:r>
              <a:rPr lang="en-US" spc="5" dirty="0" err="1">
                <a:latin typeface="Arial"/>
                <a:cs typeface="Arial"/>
              </a:rPr>
              <a:t>và</a:t>
            </a:r>
            <a:r>
              <a:rPr lang="en-US" spc="5" dirty="0">
                <a:latin typeface="Arial"/>
                <a:cs typeface="Arial"/>
              </a:rPr>
              <a:t> Knowledge Flow.</a:t>
            </a:r>
          </a:p>
          <a:p>
            <a:r>
              <a:rPr lang="en-US" spc="5" dirty="0" err="1">
                <a:latin typeface="Arial"/>
                <a:cs typeface="Arial"/>
              </a:rPr>
              <a:t>Weka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có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thể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sử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dụng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được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với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môi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trường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phân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tán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Hadoop</a:t>
            </a:r>
            <a:r>
              <a:rPr lang="en-US" spc="5" dirty="0">
                <a:latin typeface="Arial"/>
                <a:cs typeface="Arial"/>
              </a:rPr>
              <a:t>, </a:t>
            </a:r>
            <a:r>
              <a:rPr lang="en-US" spc="5" dirty="0" err="1">
                <a:latin typeface="Arial"/>
                <a:cs typeface="Arial"/>
              </a:rPr>
              <a:t>MapReduce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nhưng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chưa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làm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việc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được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5" dirty="0" err="1">
                <a:latin typeface="Arial"/>
                <a:cs typeface="Arial"/>
              </a:rPr>
              <a:t>với</a:t>
            </a:r>
            <a:r>
              <a:rPr lang="en-US" spc="5" dirty="0">
                <a:latin typeface="Arial"/>
                <a:cs typeface="Arial"/>
              </a:rPr>
              <a:t> Apache Spark.</a:t>
            </a:r>
          </a:p>
          <a:p>
            <a:pPr marL="0" indent="0">
              <a:buNone/>
            </a:pPr>
            <a:r>
              <a:rPr lang="en-US" dirty="0" err="1"/>
              <a:t>Trang</a:t>
            </a:r>
            <a:r>
              <a:rPr lang="en-US" dirty="0"/>
              <a:t> web:    http://www.cs.waikato.ac.nz/ml/weka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658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Giao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diện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phần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mềm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Weka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pic>
        <p:nvPicPr>
          <p:cNvPr id="5" name="Hình ảnh 31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609600"/>
            <a:ext cx="6705600" cy="5257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25" y="5975806"/>
            <a:ext cx="5197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1.4  </a:t>
            </a:r>
            <a:r>
              <a:rPr lang="en-US" sz="2200" dirty="0" err="1">
                <a:latin typeface="+mn-lt"/>
              </a:rPr>
              <a:t>Giao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diện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phần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mềm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Weka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165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Ưu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khuyết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điểm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Weka3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ưa</a:t>
            </a:r>
            <a:r>
              <a:rPr lang="en-US" dirty="0"/>
              <a:t> </a:t>
            </a:r>
            <a:r>
              <a:rPr lang="en-US" dirty="0" err="1"/>
              <a:t>chuộng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phá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(text mining)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(semi-supervised learning).</a:t>
            </a:r>
          </a:p>
          <a:p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(time series).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16C6E-EA1E-467D-83DB-DD2CCA5451DB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6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1. </a:t>
            </a:r>
            <a:r>
              <a:rPr lang="en-US" dirty="0" err="1">
                <a:solidFill>
                  <a:srgbClr val="FF0000"/>
                </a:solidFill>
              </a:rPr>
              <a:t>Trí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gì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600" dirty="0"/>
              <a:t>Intelligence?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altLang="en-US" dirty="0"/>
              <a:t>“</a:t>
            </a:r>
            <a:r>
              <a:rPr lang="en-GB" altLang="en-US" dirty="0">
                <a:solidFill>
                  <a:srgbClr val="FF0000"/>
                </a:solidFill>
              </a:rPr>
              <a:t>T</a:t>
            </a:r>
            <a:r>
              <a:rPr lang="en-GB" dirty="0">
                <a:solidFill>
                  <a:srgbClr val="FF0000"/>
                </a:solidFill>
              </a:rPr>
              <a:t>he ability to learn or understand things or to deal with new or difficult situations</a:t>
            </a:r>
            <a:r>
              <a:rPr lang="en-US" altLang="en-US" dirty="0"/>
              <a:t>” (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r>
              <a:rPr lang="en-US" altLang="en-US" dirty="0" err="1"/>
              <a:t>Websters</a:t>
            </a:r>
            <a:r>
              <a:rPr lang="en-US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2600" dirty="0" err="1"/>
              <a:t>Cụ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thể</a:t>
            </a:r>
            <a:r>
              <a:rPr lang="en-US" altLang="en-US" sz="26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200" dirty="0" err="1"/>
              <a:t>Khả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năng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giải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quyết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vấn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đề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mới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lạ</a:t>
            </a:r>
            <a:endParaRPr lang="en-US" altLang="en-US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200" dirty="0" err="1"/>
              <a:t>Khả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năng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hành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động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hợp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lý</a:t>
            </a:r>
            <a:endParaRPr lang="en-US" altLang="en-US" sz="22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200" dirty="0" err="1"/>
              <a:t>Khả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năng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hành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động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như</a:t>
            </a:r>
            <a:r>
              <a:rPr lang="en-US" altLang="en-US" sz="2200" dirty="0"/>
              <a:t> con </a:t>
            </a:r>
            <a:r>
              <a:rPr lang="en-US" altLang="en-US" sz="2200" dirty="0" err="1"/>
              <a:t>người</a:t>
            </a:r>
            <a:endParaRPr lang="en-US" altLang="en-US" sz="2200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AFE3CA-01B9-4033-AED4-0C2655E4456B}" type="slidenum">
              <a:rPr lang="en-GB" sz="1400" smtClean="0"/>
              <a:pPr eaLnBrk="1" hangingPunct="1"/>
              <a:t>3</a:t>
            </a:fld>
            <a:endParaRPr lang="en-GB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533400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Intelligence?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vi-VN" dirty="0"/>
              <a:t>Tính chất thông minh của một đối tượng là sự tổng hợp của cả 3 yếu tố: </a:t>
            </a:r>
            <a:r>
              <a:rPr lang="vi-VN" dirty="0">
                <a:solidFill>
                  <a:srgbClr val="FF0000"/>
                </a:solidFill>
              </a:rPr>
              <a:t>thu thập tri thức, suy luận</a:t>
            </a:r>
            <a:r>
              <a:rPr lang="vi-VN" dirty="0"/>
              <a:t> và </a:t>
            </a:r>
            <a:r>
              <a:rPr lang="vi-VN" dirty="0">
                <a:solidFill>
                  <a:srgbClr val="FF0000"/>
                </a:solidFill>
              </a:rPr>
              <a:t>hành xử </a:t>
            </a:r>
            <a:r>
              <a:rPr lang="vi-VN" dirty="0"/>
              <a:t>của đối tượng trên tri thức thu thập được. Chúng hòa quyện vào nhau thành một thể thống nhất “</a:t>
            </a:r>
            <a:r>
              <a:rPr lang="vi-VN" dirty="0">
                <a:solidFill>
                  <a:srgbClr val="FF0000"/>
                </a:solidFill>
              </a:rPr>
              <a:t>Sự Thông Minh</a:t>
            </a:r>
            <a:r>
              <a:rPr lang="vi-VN" dirty="0"/>
              <a:t>”</a:t>
            </a:r>
          </a:p>
          <a:p>
            <a:pPr>
              <a:spcBef>
                <a:spcPts val="600"/>
              </a:spcBef>
            </a:pPr>
            <a:r>
              <a:rPr lang="vi-VN" dirty="0"/>
              <a:t>Không thể đánh giá riêng l</a:t>
            </a:r>
            <a:r>
              <a:rPr lang="en-US" dirty="0"/>
              <a:t>ẻ</a:t>
            </a:r>
            <a:r>
              <a:rPr lang="vi-VN" dirty="0"/>
              <a:t> bất kỳ một khía cạnh nào để nói về tính thông minh</a:t>
            </a:r>
            <a:r>
              <a:rPr lang="en-US" dirty="0"/>
              <a:t>.</a:t>
            </a:r>
            <a:endParaRPr lang="en-GB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8636AB-E4D6-4A1D-B835-C42264784E19}" type="slidenum">
              <a:rPr lang="en-GB" sz="1400" smtClean="0"/>
              <a:pPr eaLnBrk="1" hangingPunct="1"/>
              <a:t>4</a:t>
            </a:fld>
            <a:endParaRPr lang="en-GB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 sz="3200" dirty="0">
                <a:solidFill>
                  <a:srgbClr val="FF0000"/>
                </a:solidFill>
              </a:rPr>
              <a:t>Intelligence </a:t>
            </a:r>
            <a:r>
              <a:rPr lang="en-US" altLang="en-US" sz="3200" dirty="0" err="1">
                <a:solidFill>
                  <a:srgbClr val="FF0000"/>
                </a:solidFill>
              </a:rPr>
              <a:t>bao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</a:rPr>
              <a:t>gồm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</a:rPr>
              <a:t>những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</a:rPr>
              <a:t>khả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</a:rPr>
              <a:t>năng</a:t>
            </a:r>
            <a:r>
              <a:rPr lang="en-US" altLang="en-US" sz="3200" dirty="0">
                <a:solidFill>
                  <a:srgbClr val="FF0000"/>
                </a:solidFill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</a:rPr>
              <a:t>gì</a:t>
            </a:r>
            <a:r>
              <a:rPr lang="en-US" altLang="en-US" sz="3200" dirty="0">
                <a:solidFill>
                  <a:srgbClr val="FF0000"/>
                </a:solidFill>
              </a:rPr>
              <a:t>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dirty="0"/>
              <a:t>1. </a:t>
            </a:r>
            <a:r>
              <a:rPr lang="en-US" altLang="en-US" dirty="0" err="1"/>
              <a:t>Khả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: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, </a:t>
            </a:r>
            <a:r>
              <a:rPr lang="en-US" altLang="en-US" dirty="0" err="1"/>
              <a:t>hiểu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phản</a:t>
            </a:r>
            <a:r>
              <a:rPr lang="en-US" altLang="en-US" dirty="0"/>
              <a:t> </a:t>
            </a:r>
            <a:r>
              <a:rPr lang="en-US" altLang="en-US" dirty="0" err="1"/>
              <a:t>hồi</a:t>
            </a:r>
            <a:endParaRPr lang="en-US" altLang="en-US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sz="2200" dirty="0" err="1"/>
              <a:t>Nhận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dạng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tiếng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nói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hiểu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tổng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hợp</a:t>
            </a:r>
            <a:endParaRPr lang="en-US" altLang="en-US" sz="220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sz="2200" dirty="0" err="1"/>
              <a:t>Hiểu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ảnh</a:t>
            </a:r>
            <a:endParaRPr lang="en-US" altLang="en-US" sz="220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sz="2200" dirty="0" err="1"/>
              <a:t>Khả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năng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tiếp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nhận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hành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động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có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động</a:t>
            </a:r>
            <a:endParaRPr lang="en-US" altLang="en-US" sz="22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dirty="0"/>
              <a:t>2.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luận</a:t>
            </a:r>
            <a:r>
              <a:rPr lang="en-US" altLang="en-US" dirty="0"/>
              <a:t> (reasoning)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</a:t>
            </a:r>
            <a:r>
              <a:rPr lang="en-US" altLang="en-US" dirty="0" err="1"/>
              <a:t>kế</a:t>
            </a:r>
            <a:r>
              <a:rPr lang="en-US" altLang="en-US" dirty="0"/>
              <a:t> </a:t>
            </a:r>
            <a:r>
              <a:rPr lang="en-US" altLang="en-US" dirty="0" err="1"/>
              <a:t>hoạch</a:t>
            </a:r>
            <a:endParaRPr lang="en-US" altLang="en-US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sz="2200" dirty="0" err="1"/>
              <a:t>Mô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hóa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thế</a:t>
            </a:r>
            <a:r>
              <a:rPr lang="en-US" altLang="en-US" sz="2200" dirty="0"/>
              <a:t> </a:t>
            </a:r>
            <a:r>
              <a:rPr lang="en-US" altLang="en-US" sz="2200" dirty="0" err="1"/>
              <a:t>giới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thực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dữ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liệu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được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cung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cấp</a:t>
            </a:r>
            <a:endParaRPr lang="en-US" altLang="en-US" sz="220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sz="2200" dirty="0" err="1"/>
              <a:t>Giải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quyết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vấn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đề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mới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lập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kế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hoạch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ra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quyết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định</a:t>
            </a:r>
            <a:endParaRPr lang="en-US" altLang="en-US" sz="220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sz="2200" dirty="0" err="1"/>
              <a:t>Khả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năng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giải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quyết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vấn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đề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đột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xuất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bất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ổn</a:t>
            </a:r>
            <a:endParaRPr lang="en-US" altLang="en-US" sz="2200" dirty="0"/>
          </a:p>
          <a:p>
            <a:endParaRPr lang="en-US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6C280AD-CCFD-40B3-BF15-D9C822B193DD}" type="slidenum">
              <a:rPr lang="en-GB" sz="1400" smtClean="0"/>
              <a:pPr eaLnBrk="1" hangingPunct="1"/>
              <a:t>5</a:t>
            </a:fld>
            <a:endParaRPr lang="en-GB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Intelligence </a:t>
            </a:r>
            <a:r>
              <a:rPr lang="en-US" altLang="en-US" dirty="0" err="1">
                <a:solidFill>
                  <a:srgbClr val="FF0000"/>
                </a:solidFill>
              </a:rPr>
              <a:t>bao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gồm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những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khả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năng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gì</a:t>
            </a:r>
            <a:r>
              <a:rPr lang="en-US" altLang="en-US" dirty="0">
                <a:solidFill>
                  <a:srgbClr val="FF0000"/>
                </a:solidFill>
              </a:rPr>
              <a:t>?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800" dirty="0"/>
              <a:t>3. </a:t>
            </a:r>
            <a:r>
              <a:rPr lang="en-US" altLang="en-US" sz="2800" dirty="0" err="1"/>
              <a:t>Học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và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thích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nghi</a:t>
            </a:r>
            <a:endParaRPr lang="en-US" altLang="en-US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err="1"/>
              <a:t>Học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thích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nghi</a:t>
            </a:r>
            <a:endParaRPr lang="en-US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luôn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luôn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nhật</a:t>
            </a:r>
            <a:endParaRPr lang="en-US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400" dirty="0" err="1"/>
              <a:t>Chẳng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như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đứa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bé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học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nhận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vật</a:t>
            </a:r>
            <a:endParaRPr lang="en-US" altLang="en-US" sz="2400" dirty="0"/>
          </a:p>
          <a:p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C041F6-86D9-4352-8827-339D71C9F26B}" type="slidenum">
              <a:rPr lang="en-GB" sz="1400" smtClean="0"/>
              <a:pPr eaLnBrk="1" hangingPunct="1"/>
              <a:t>6</a:t>
            </a:fld>
            <a:endParaRPr lang="en-GB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Trí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tuệ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tạo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altLang="en-US" dirty="0">
                <a:solidFill>
                  <a:srgbClr val="FF0000"/>
                </a:solidFill>
              </a:rPr>
              <a:t>Artificial Intelligence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600" dirty="0" err="1"/>
              <a:t>Là</a:t>
            </a:r>
            <a:r>
              <a:rPr lang="en-US" altLang="en-US" sz="2600" dirty="0"/>
              <a:t> </a:t>
            </a:r>
            <a:r>
              <a:rPr lang="en-US" altLang="en-US" sz="2600" dirty="0" err="1"/>
              <a:t>khoa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học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và</a:t>
            </a:r>
            <a:r>
              <a:rPr lang="en-US" altLang="en-US" sz="2600" dirty="0"/>
              <a:t> </a:t>
            </a:r>
            <a:r>
              <a:rPr lang="en-US" altLang="en-US" sz="2600" dirty="0" err="1"/>
              <a:t>công</a:t>
            </a:r>
            <a:r>
              <a:rPr lang="en-US" altLang="en-US" sz="2600" dirty="0"/>
              <a:t> </a:t>
            </a:r>
            <a:r>
              <a:rPr lang="en-US" altLang="en-US" sz="2600" dirty="0" err="1"/>
              <a:t>nghệ</a:t>
            </a:r>
            <a:r>
              <a:rPr lang="en-US" altLang="en-US" sz="2600" dirty="0"/>
              <a:t> </a:t>
            </a:r>
            <a:r>
              <a:rPr lang="en-US" altLang="en-US" sz="2600" dirty="0" err="1"/>
              <a:t>để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tạo</a:t>
            </a:r>
            <a:r>
              <a:rPr lang="en-US" altLang="en-US" sz="2600" dirty="0"/>
              <a:t> </a:t>
            </a:r>
            <a:r>
              <a:rPr lang="en-US" altLang="en-US" sz="2600" dirty="0" err="1"/>
              <a:t>ra</a:t>
            </a:r>
            <a:r>
              <a:rPr lang="en-US" altLang="en-US" sz="2600" dirty="0"/>
              <a:t> </a:t>
            </a:r>
            <a:r>
              <a:rPr lang="en-US" altLang="en-US" sz="2600" dirty="0" err="1"/>
              <a:t>các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máy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thông</a:t>
            </a:r>
            <a:r>
              <a:rPr lang="en-US" altLang="en-US" sz="2600" dirty="0"/>
              <a:t> minh (</a:t>
            </a:r>
            <a:r>
              <a:rPr lang="en-US" altLang="en-US" sz="2600" dirty="0" err="1"/>
              <a:t>các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chương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trình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máy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tính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thông</a:t>
            </a:r>
            <a:r>
              <a:rPr lang="en-US" altLang="en-US" sz="2600" dirty="0"/>
              <a:t> minh).</a:t>
            </a:r>
          </a:p>
          <a:p>
            <a:pPr>
              <a:spcBef>
                <a:spcPts val="600"/>
              </a:spcBef>
            </a:pPr>
            <a:r>
              <a:rPr lang="en-US" altLang="en-US" sz="2600" dirty="0" err="1"/>
              <a:t>Liên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quan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đến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việc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sử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dụng</a:t>
            </a:r>
            <a:r>
              <a:rPr lang="en-US" altLang="en-US" sz="2600" dirty="0"/>
              <a:t> </a:t>
            </a:r>
            <a:r>
              <a:rPr lang="en-US" altLang="en-US" sz="2600" dirty="0" err="1"/>
              <a:t>máy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tính</a:t>
            </a:r>
            <a:r>
              <a:rPr lang="en-US" altLang="en-US" sz="2600" dirty="0"/>
              <a:t> </a:t>
            </a:r>
            <a:r>
              <a:rPr lang="en-US" altLang="en-US" sz="2600" dirty="0" err="1"/>
              <a:t>để</a:t>
            </a:r>
            <a:r>
              <a:rPr lang="en-US" altLang="en-US" sz="2600" dirty="0"/>
              <a:t> </a:t>
            </a:r>
            <a:r>
              <a:rPr lang="en-US" altLang="en-US" sz="2600" dirty="0" err="1"/>
              <a:t>hiểu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trí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thông</a:t>
            </a:r>
            <a:r>
              <a:rPr lang="en-US" altLang="en-US" sz="2600" dirty="0"/>
              <a:t> minh </a:t>
            </a:r>
            <a:r>
              <a:rPr lang="en-US" altLang="en-US" sz="2600" dirty="0" err="1"/>
              <a:t>của</a:t>
            </a:r>
            <a:r>
              <a:rPr lang="en-US" altLang="en-US" sz="2600" dirty="0"/>
              <a:t> con </a:t>
            </a:r>
            <a:r>
              <a:rPr lang="en-US" altLang="en-US" sz="2600" dirty="0" err="1"/>
              <a:t>người</a:t>
            </a:r>
            <a:r>
              <a:rPr lang="en-US" altLang="en-US" sz="2600" dirty="0"/>
              <a:t> (</a:t>
            </a:r>
            <a:r>
              <a:rPr lang="en-US" altLang="en-US" sz="2600" dirty="0" err="1"/>
              <a:t>tư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duy</a:t>
            </a:r>
            <a:r>
              <a:rPr lang="en-US" altLang="en-US" sz="2600" dirty="0"/>
              <a:t> </a:t>
            </a:r>
            <a:r>
              <a:rPr lang="en-US" altLang="en-US" sz="2600" dirty="0" err="1"/>
              <a:t>của</a:t>
            </a:r>
            <a:r>
              <a:rPr lang="en-US" altLang="en-US" sz="2600" dirty="0"/>
              <a:t> con </a:t>
            </a:r>
            <a:r>
              <a:rPr lang="en-US" altLang="en-US" sz="2600" dirty="0" err="1"/>
              <a:t>người</a:t>
            </a:r>
            <a:r>
              <a:rPr lang="en-US" altLang="en-US" sz="2600" dirty="0"/>
              <a:t>): </a:t>
            </a:r>
            <a:r>
              <a:rPr lang="en-US" altLang="en-US" sz="2600" dirty="0" err="1"/>
              <a:t>Xây</a:t>
            </a:r>
            <a:r>
              <a:rPr lang="en-US" altLang="en-US" sz="2600" dirty="0"/>
              <a:t> </a:t>
            </a:r>
            <a:r>
              <a:rPr lang="en-US" altLang="en-US" sz="2600" dirty="0" err="1"/>
              <a:t>dựng</a:t>
            </a:r>
            <a:r>
              <a:rPr lang="en-US" altLang="en-US" sz="2600" dirty="0"/>
              <a:t> </a:t>
            </a:r>
            <a:r>
              <a:rPr lang="en-US" altLang="en-US" sz="2600" dirty="0" err="1"/>
              <a:t>và</a:t>
            </a:r>
            <a:r>
              <a:rPr lang="en-US" altLang="en-US" sz="2600" dirty="0"/>
              <a:t> </a:t>
            </a:r>
            <a:r>
              <a:rPr lang="en-US" altLang="en-US" sz="2600" dirty="0" err="1"/>
              <a:t>hiểu</a:t>
            </a:r>
            <a:r>
              <a:rPr lang="en-US" altLang="en-US" sz="2600" dirty="0"/>
              <a:t> </a:t>
            </a:r>
            <a:r>
              <a:rPr lang="en-US" altLang="en-US" sz="2600" dirty="0" err="1"/>
              <a:t>các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thực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thể</a:t>
            </a:r>
            <a:r>
              <a:rPr lang="en-US" altLang="en-US" sz="2600" dirty="0"/>
              <a:t> hay </a:t>
            </a:r>
            <a:r>
              <a:rPr lang="en-US" altLang="en-US" sz="2600" dirty="0" err="1"/>
              <a:t>các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tác</a:t>
            </a:r>
            <a:r>
              <a:rPr lang="en-US" altLang="en-US" sz="2600" dirty="0"/>
              <a:t> </a:t>
            </a:r>
            <a:r>
              <a:rPr lang="en-US" altLang="en-US" sz="2600" dirty="0" err="1"/>
              <a:t>nhân</a:t>
            </a:r>
            <a:r>
              <a:rPr lang="en-US" altLang="en-US" sz="2600" dirty="0"/>
              <a:t> </a:t>
            </a:r>
            <a:r>
              <a:rPr lang="en-US" altLang="en-US" sz="2600" dirty="0" err="1"/>
              <a:t>thông</a:t>
            </a:r>
            <a:r>
              <a:rPr lang="en-US" altLang="en-US" sz="2600" dirty="0"/>
              <a:t> minh.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7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err="1">
                <a:solidFill>
                  <a:srgbClr val="FF0000"/>
                </a:solidFill>
              </a:rPr>
              <a:t>Lịch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triển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r>
              <a:rPr lang="en-US" dirty="0"/>
              <a:t>1931. Logic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bậc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(theory of computation) (</a:t>
            </a:r>
            <a:r>
              <a:rPr lang="en-US" dirty="0" err="1"/>
              <a:t>Godel</a:t>
            </a:r>
            <a:r>
              <a:rPr lang="en-US" dirty="0"/>
              <a:t>, Church Turing)</a:t>
            </a:r>
          </a:p>
          <a:p>
            <a:r>
              <a:rPr lang="en-US" dirty="0"/>
              <a:t>1943.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nơ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(McCulloch, Pitts) </a:t>
            </a:r>
          </a:p>
          <a:p>
            <a:r>
              <a:rPr lang="en-US" dirty="0"/>
              <a:t>1950. A. Turing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Turing test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tuệ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</a:t>
            </a:r>
          </a:p>
          <a:p>
            <a:r>
              <a:rPr lang="en-US" dirty="0"/>
              <a:t>1956. Newell </a:t>
            </a:r>
            <a:r>
              <a:rPr lang="en-US" dirty="0" err="1"/>
              <a:t>và</a:t>
            </a:r>
            <a:r>
              <a:rPr lang="en-US" dirty="0"/>
              <a:t> Simon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minh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(Logic Theorist)</a:t>
            </a:r>
          </a:p>
          <a:p>
            <a:r>
              <a:rPr lang="en-US" dirty="0"/>
              <a:t>1958. McCarthy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LISP (list processing) (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).</a:t>
            </a:r>
          </a:p>
          <a:p>
            <a:r>
              <a:rPr lang="en-US" dirty="0"/>
              <a:t>1961 </a:t>
            </a:r>
            <a:r>
              <a:rPr lang="en-US" dirty="0" err="1"/>
              <a:t>McCathy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AI Lab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Stanford.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DCBA9-CED3-43A5-9221-F9CC405E646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21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Phép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thử</a:t>
            </a:r>
            <a:r>
              <a:rPr lang="en-US" sz="2800" dirty="0">
                <a:solidFill>
                  <a:srgbClr val="FF0000"/>
                </a:solidFill>
              </a:rPr>
              <a:t> Turing (</a:t>
            </a:r>
            <a:r>
              <a:rPr lang="en-GB" sz="2800" dirty="0">
                <a:solidFill>
                  <a:srgbClr val="FF0000"/>
                </a:solidFill>
              </a:rPr>
              <a:t>Turing Test)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SzPct val="120000"/>
            </a:pPr>
            <a:r>
              <a:rPr lang="en-GB" dirty="0"/>
              <a:t>Alan Turing (1912-1954)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Pct val="120000"/>
            </a:pPr>
            <a:r>
              <a:rPr lang="en-GB" dirty="0"/>
              <a:t>“Computing Machinery and Intelligence” (1950)</a:t>
            </a:r>
          </a:p>
          <a:p>
            <a:pPr eaLnBrk="1" hangingPunct="1">
              <a:buClr>
                <a:schemeClr val="tx1"/>
              </a:buClr>
            </a:pPr>
            <a:endParaRPr lang="en-GB" dirty="0"/>
          </a:p>
        </p:txBody>
      </p:sp>
      <p:pic>
        <p:nvPicPr>
          <p:cNvPr id="6148" name="Picture 5" descr="bs00580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105400"/>
            <a:ext cx="1144588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135" descr="bd0679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91000"/>
            <a:ext cx="128746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36" descr="bd07153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29000"/>
            <a:ext cx="115887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Line 137"/>
          <p:cNvSpPr>
            <a:spLocks noChangeShapeType="1"/>
          </p:cNvSpPr>
          <p:nvPr/>
        </p:nvSpPr>
        <p:spPr bwMode="auto">
          <a:xfrm>
            <a:off x="4572000" y="3276600"/>
            <a:ext cx="0" cy="3048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138"/>
          <p:cNvSpPr>
            <a:spLocks noChangeShapeType="1"/>
          </p:cNvSpPr>
          <p:nvPr/>
        </p:nvSpPr>
        <p:spPr bwMode="auto">
          <a:xfrm>
            <a:off x="3657600" y="47244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Line 139"/>
          <p:cNvSpPr>
            <a:spLocks noChangeShapeType="1"/>
          </p:cNvSpPr>
          <p:nvPr/>
        </p:nvSpPr>
        <p:spPr bwMode="auto">
          <a:xfrm>
            <a:off x="4572000" y="4114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40"/>
          <p:cNvSpPr>
            <a:spLocks noChangeShapeType="1"/>
          </p:cNvSpPr>
          <p:nvPr/>
        </p:nvSpPr>
        <p:spPr bwMode="auto">
          <a:xfrm>
            <a:off x="4572000" y="5410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Text Box 141"/>
          <p:cNvSpPr txBox="1">
            <a:spLocks noChangeArrowheads="1"/>
          </p:cNvSpPr>
          <p:nvPr/>
        </p:nvSpPr>
        <p:spPr bwMode="auto">
          <a:xfrm>
            <a:off x="1828800" y="53340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latin typeface="Arial Unicode MS" pitchFamily="34" charset="-128"/>
              </a:rPr>
              <a:t>Human Interrogator</a:t>
            </a:r>
          </a:p>
        </p:txBody>
      </p:sp>
      <p:sp>
        <p:nvSpPr>
          <p:cNvPr id="6156" name="Text Box 142"/>
          <p:cNvSpPr txBox="1">
            <a:spLocks noChangeArrowheads="1"/>
          </p:cNvSpPr>
          <p:nvPr/>
        </p:nvSpPr>
        <p:spPr bwMode="auto">
          <a:xfrm>
            <a:off x="6781800" y="38100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latin typeface="Arial Unicode MS" pitchFamily="34" charset="-128"/>
              </a:rPr>
              <a:t>Human</a:t>
            </a:r>
          </a:p>
        </p:txBody>
      </p:sp>
      <p:sp>
        <p:nvSpPr>
          <p:cNvPr id="6157" name="Text Box 143"/>
          <p:cNvSpPr txBox="1">
            <a:spLocks noChangeArrowheads="1"/>
          </p:cNvSpPr>
          <p:nvPr/>
        </p:nvSpPr>
        <p:spPr bwMode="auto">
          <a:xfrm>
            <a:off x="6781800" y="54864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latin typeface="Arial Unicode MS" pitchFamily="34" charset="-128"/>
              </a:rPr>
              <a:t>AI System</a:t>
            </a:r>
          </a:p>
        </p:txBody>
      </p:sp>
      <p:sp>
        <p:nvSpPr>
          <p:cNvPr id="6158" name="Text Box 144"/>
          <p:cNvSpPr txBox="1">
            <a:spLocks noChangeArrowheads="1"/>
          </p:cNvSpPr>
          <p:nvPr/>
        </p:nvSpPr>
        <p:spPr bwMode="auto">
          <a:xfrm>
            <a:off x="1981200" y="335280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6600FF"/>
                </a:solidFill>
                <a:latin typeface="Arial Unicode MS" pitchFamily="34" charset="-128"/>
              </a:rPr>
              <a:t>Imitation Game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6172200"/>
            <a:ext cx="3505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1.1. </a:t>
            </a:r>
            <a:r>
              <a:rPr lang="en-US" sz="2200" dirty="0" err="1">
                <a:latin typeface="+mn-lt"/>
              </a:rPr>
              <a:t>Phép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thử</a:t>
            </a:r>
            <a:r>
              <a:rPr lang="en-US" sz="2200" dirty="0">
                <a:latin typeface="+mn-lt"/>
              </a:rPr>
              <a:t> Turing </a:t>
            </a:r>
          </a:p>
        </p:txBody>
      </p:sp>
    </p:spTree>
    <p:extLst>
      <p:ext uri="{BB962C8B-B14F-4D97-AF65-F5344CB8AC3E}">
        <p14:creationId xmlns:p14="http://schemas.microsoft.com/office/powerpoint/2010/main" val="24115961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2152</Words>
  <Application>Microsoft Office PowerPoint</Application>
  <PresentationFormat>On-screen Show (4:3)</PresentationFormat>
  <Paragraphs>208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Unicode MS</vt:lpstr>
      <vt:lpstr>Calibri (Body)</vt:lpstr>
      <vt:lpstr>Courier New</vt:lpstr>
      <vt:lpstr>Symbol</vt:lpstr>
      <vt:lpstr>Times New Roman</vt:lpstr>
      <vt:lpstr>Wingdings</vt:lpstr>
      <vt:lpstr>Default Design</vt:lpstr>
      <vt:lpstr>Tổng quan về trí tuệ nhân tạo</vt:lpstr>
      <vt:lpstr>Nội dung</vt:lpstr>
      <vt:lpstr>1. Trí tuệ nhân tạo là gì?</vt:lpstr>
      <vt:lpstr>Intelligence?</vt:lpstr>
      <vt:lpstr>Intelligence bao gồm những khả năng gì?</vt:lpstr>
      <vt:lpstr>Intelligence bao gồm những khả năng gì?</vt:lpstr>
      <vt:lpstr>Trí tuệ nhân tạo (Artificial Intelligence)</vt:lpstr>
      <vt:lpstr>2. Lịch sử phát triển của AI</vt:lpstr>
      <vt:lpstr>Phép thử Turing (Turing Test)</vt:lpstr>
      <vt:lpstr>Lịch sử AI (tt.)</vt:lpstr>
      <vt:lpstr>Lịch sử AI (tt.)</vt:lpstr>
      <vt:lpstr>Lịch sử AI (tt.)</vt:lpstr>
      <vt:lpstr>3. Các lãnh vực liên quan</vt:lpstr>
      <vt:lpstr>Các lãnh vực liên quan (tt.)</vt:lpstr>
      <vt:lpstr>4. Một số ứng dụng tiêu biểu của AI</vt:lpstr>
      <vt:lpstr>Một số ứng dụng tiêu biểu của AI (tt.)</vt:lpstr>
      <vt:lpstr>Một số ứng dụng tiêu biểu của AI (tt.)</vt:lpstr>
      <vt:lpstr>Phân tích và khai phá mạng xã hội</vt:lpstr>
      <vt:lpstr>5. Ngôn ngữ Python</vt:lpstr>
      <vt:lpstr>Ngôn ngữ Python (tt.)</vt:lpstr>
      <vt:lpstr>Ngôn ngữ Python (tt.)</vt:lpstr>
      <vt:lpstr>Ngôn ngữ Python (tt.)</vt:lpstr>
      <vt:lpstr>6. Phần mềm Scikit-Learn</vt:lpstr>
      <vt:lpstr>Scikit-Learn</vt:lpstr>
      <vt:lpstr>Ưu khuyết điểm của Scikit-Learn</vt:lpstr>
      <vt:lpstr>7. Phần Mềm Weka3</vt:lpstr>
      <vt:lpstr>Giao diện phần mềm Weka</vt:lpstr>
      <vt:lpstr>Ưu khuyết điểm của Weka3</vt:lpstr>
    </vt:vector>
  </TitlesOfParts>
  <Company>Truong Dai Hoc Bach Khoa TPHCM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Cao Hoang Tru</dc:creator>
  <cp:lastModifiedBy>Dương Tuấn Anh</cp:lastModifiedBy>
  <cp:revision>1402</cp:revision>
  <cp:lastPrinted>2020-09-29T02:14:55Z</cp:lastPrinted>
  <dcterms:created xsi:type="dcterms:W3CDTF">2004-02-07T23:51:55Z</dcterms:created>
  <dcterms:modified xsi:type="dcterms:W3CDTF">2024-04-21T03:01:19Z</dcterms:modified>
</cp:coreProperties>
</file>