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256" r:id="rId2"/>
    <p:sldId id="336" r:id="rId3"/>
    <p:sldId id="331" r:id="rId4"/>
    <p:sldId id="332" r:id="rId5"/>
    <p:sldId id="333" r:id="rId6"/>
    <p:sldId id="334" r:id="rId7"/>
    <p:sldId id="335" r:id="rId8"/>
    <p:sldId id="338" r:id="rId9"/>
    <p:sldId id="339" r:id="rId10"/>
    <p:sldId id="288" r:id="rId11"/>
    <p:sldId id="289" r:id="rId12"/>
    <p:sldId id="290" r:id="rId13"/>
    <p:sldId id="291" r:id="rId14"/>
    <p:sldId id="292" r:id="rId15"/>
    <p:sldId id="324" r:id="rId16"/>
    <p:sldId id="325" r:id="rId17"/>
    <p:sldId id="328" r:id="rId18"/>
    <p:sldId id="329" r:id="rId19"/>
    <p:sldId id="326" r:id="rId20"/>
    <p:sldId id="306" r:id="rId21"/>
    <p:sldId id="307" r:id="rId22"/>
    <p:sldId id="308" r:id="rId23"/>
    <p:sldId id="293" r:id="rId24"/>
    <p:sldId id="294" r:id="rId25"/>
    <p:sldId id="327" r:id="rId26"/>
    <p:sldId id="330" r:id="rId27"/>
    <p:sldId id="296" r:id="rId28"/>
    <p:sldId id="313" r:id="rId29"/>
    <p:sldId id="311" r:id="rId30"/>
    <p:sldId id="312" r:id="rId31"/>
    <p:sldId id="309" r:id="rId32"/>
    <p:sldId id="337" r:id="rId33"/>
  </p:sldIdLst>
  <p:sldSz cx="9144000" cy="6858000" type="screen4x3"/>
  <p:notesSz cx="7053263" cy="93091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21"/>
    <a:srgbClr val="CC9900"/>
    <a:srgbClr val="6600CC"/>
    <a:srgbClr val="33CC33"/>
    <a:srgbClr val="CC6600"/>
    <a:srgbClr val="0000FF"/>
    <a:srgbClr val="008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133" autoAdjust="0"/>
    <p:restoredTop sz="94662" autoAdjust="0"/>
  </p:normalViewPr>
  <p:slideViewPr>
    <p:cSldViewPr>
      <p:cViewPr varScale="1">
        <p:scale>
          <a:sx n="59" d="100"/>
          <a:sy n="59" d="100"/>
        </p:scale>
        <p:origin x="1328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330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55938" cy="465138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95738" y="0"/>
            <a:ext cx="3055937" cy="465138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r">
              <a:defRPr sz="1200"/>
            </a:lvl1pPr>
          </a:lstStyle>
          <a:p>
            <a:pPr>
              <a:defRPr/>
            </a:pPr>
            <a:fld id="{11AB7235-C132-4A72-9B97-A872579065F6}" type="datetimeFigureOut">
              <a:rPr lang="en-US"/>
              <a:pPr>
                <a:defRPr/>
              </a:pPr>
              <a:t>6/9/2024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375"/>
            <a:ext cx="3055938" cy="465138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95738" y="8842375"/>
            <a:ext cx="3055937" cy="465138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r">
              <a:defRPr sz="1200"/>
            </a:lvl1pPr>
          </a:lstStyle>
          <a:p>
            <a:pPr>
              <a:defRPr/>
            </a:pPr>
            <a:fld id="{584E653A-170C-431F-9E33-FA3EDCE49B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0015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55938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497" tIns="46749" rIns="93497" bIns="4674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97325" y="0"/>
            <a:ext cx="3055938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497" tIns="46749" rIns="93497" bIns="4674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00150" y="698500"/>
            <a:ext cx="4654550" cy="34909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52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9800" y="4421188"/>
            <a:ext cx="5173663" cy="4189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497" tIns="46749" rIns="93497" bIns="467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952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43963"/>
            <a:ext cx="3055938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497" tIns="46749" rIns="93497" bIns="4674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52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97325" y="8843963"/>
            <a:ext cx="3055938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497" tIns="46749" rIns="93497" bIns="4674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BD553063-67F9-45FE-9D2B-EBA9E0B0A27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75542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EDB71578-A8BA-493A-8091-A184AABAB9E3}" type="slidenum">
              <a:rPr lang="en-GB" sz="1200" smtClean="0"/>
              <a:pPr eaLnBrk="1" hangingPunct="1"/>
              <a:t>5</a:t>
            </a:fld>
            <a:endParaRPr lang="en-GB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F589BC-3291-4E10-81FD-5417F7213F8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942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7487F0-D245-4173-9928-B3E1999E670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9374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E9256C-A15B-4FF4-96D6-58D2FE81AE7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7621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763052-3BD3-4EB3-9136-2088A2A72B6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7607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4F8864-BEC9-42AF-91D3-08B73A0A7B4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1786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524998-BAE4-422E-9EE3-6A7EF4C7DF3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3080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258F71-F3D5-427B-972E-8CEC8B39183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9665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0930A3-AFE2-4F98-B873-64FF6CA751B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1730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8603DB-9B66-4391-9347-40AC7D11075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9011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B0C0DE-1ACE-4164-83E7-3558AF0370A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506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A8B189-42AC-4766-86A6-6FD23E6B010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5367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CC156B01-011A-40B4-85F3-82456532090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99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9900"/>
          </a:solidFill>
          <a:latin typeface="Arial Unicode MS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9900"/>
          </a:solidFill>
          <a:latin typeface="Arial Unicode MS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9900"/>
          </a:solidFill>
          <a:latin typeface="Arial Unicode MS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9900"/>
          </a:solidFill>
          <a:latin typeface="Arial Unicode MS" pitchFamily="34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FF9900"/>
          </a:solidFill>
          <a:latin typeface="Arial Unicode MS" pitchFamily="34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FF9900"/>
          </a:solidFill>
          <a:latin typeface="Arial Unicode MS" pitchFamily="34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FF9900"/>
          </a:solidFill>
          <a:latin typeface="Arial Unicode MS" pitchFamily="34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FF9900"/>
          </a:solidFill>
          <a:latin typeface="Arial Unicode MS" pitchFamily="34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7" Type="http://schemas.openxmlformats.org/officeDocument/2006/relationships/image" Target="../media/image10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9.wmf"/><Relationship Id="rId4" Type="http://schemas.openxmlformats.org/officeDocument/2006/relationships/oleObject" Target="../embeddings/oleObject3.bin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2209800"/>
            <a:ext cx="8458200" cy="1752600"/>
          </a:xfrm>
        </p:spPr>
        <p:txBody>
          <a:bodyPr/>
          <a:lstStyle/>
          <a:p>
            <a:pPr eaLnBrk="1" hangingPunct="1"/>
            <a:r>
              <a:rPr lang="en-GB" sz="4800" dirty="0" err="1">
                <a:solidFill>
                  <a:srgbClr val="FF0000"/>
                </a:solidFill>
              </a:rPr>
              <a:t>Học</a:t>
            </a:r>
            <a:r>
              <a:rPr lang="en-GB" sz="4800" dirty="0">
                <a:solidFill>
                  <a:srgbClr val="FF0000"/>
                </a:solidFill>
              </a:rPr>
              <a:t> </a:t>
            </a:r>
            <a:r>
              <a:rPr lang="en-GB" sz="4800" dirty="0" err="1">
                <a:solidFill>
                  <a:srgbClr val="FF0000"/>
                </a:solidFill>
              </a:rPr>
              <a:t>Máy</a:t>
            </a:r>
            <a:r>
              <a:rPr lang="en-GB" sz="4800" dirty="0">
                <a:solidFill>
                  <a:srgbClr val="FF0000"/>
                </a:solidFill>
              </a:rPr>
              <a:t> &amp; </a:t>
            </a:r>
            <a:r>
              <a:rPr lang="en-GB" sz="4800" dirty="0" err="1">
                <a:solidFill>
                  <a:srgbClr val="FF0000"/>
                </a:solidFill>
              </a:rPr>
              <a:t>Khai</a:t>
            </a:r>
            <a:r>
              <a:rPr lang="en-GB" sz="4800" dirty="0">
                <a:solidFill>
                  <a:srgbClr val="FF0000"/>
                </a:solidFill>
              </a:rPr>
              <a:t> </a:t>
            </a:r>
            <a:r>
              <a:rPr lang="en-GB" sz="4800" dirty="0" err="1">
                <a:solidFill>
                  <a:srgbClr val="FF0000"/>
                </a:solidFill>
              </a:rPr>
              <a:t>Phá</a:t>
            </a:r>
            <a:r>
              <a:rPr lang="en-GB" sz="4800" dirty="0">
                <a:solidFill>
                  <a:srgbClr val="FF0000"/>
                </a:solidFill>
              </a:rPr>
              <a:t> </a:t>
            </a:r>
            <a:r>
              <a:rPr lang="en-GB" sz="4800" dirty="0" err="1">
                <a:solidFill>
                  <a:srgbClr val="FF0000"/>
                </a:solidFill>
              </a:rPr>
              <a:t>Dữ</a:t>
            </a:r>
            <a:r>
              <a:rPr lang="en-GB" sz="4800" dirty="0">
                <a:solidFill>
                  <a:srgbClr val="FF0000"/>
                </a:solidFill>
              </a:rPr>
              <a:t> </a:t>
            </a:r>
            <a:r>
              <a:rPr lang="en-GB" sz="4800">
                <a:solidFill>
                  <a:srgbClr val="FF0000"/>
                </a:solidFill>
              </a:rPr>
              <a:t>Liệu</a:t>
            </a:r>
            <a:endParaRPr lang="en-GB" sz="4800" dirty="0">
              <a:solidFill>
                <a:srgbClr val="FF0000"/>
              </a:solidFill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98896" y="4343400"/>
            <a:ext cx="6400800" cy="914400"/>
          </a:xfrm>
        </p:spPr>
        <p:txBody>
          <a:bodyPr/>
          <a:lstStyle/>
          <a:p>
            <a:pPr eaLnBrk="1" hangingPunct="1">
              <a:spcBef>
                <a:spcPts val="0"/>
              </a:spcBef>
            </a:pPr>
            <a:r>
              <a:rPr lang="en-GB" sz="2000" b="1" dirty="0"/>
              <a:t>PGS.TS. </a:t>
            </a:r>
            <a:r>
              <a:rPr lang="en-GB" sz="2000" b="1" dirty="0" err="1"/>
              <a:t>Dương</a:t>
            </a:r>
            <a:r>
              <a:rPr lang="en-GB" sz="2000" b="1" dirty="0"/>
              <a:t> </a:t>
            </a:r>
            <a:r>
              <a:rPr lang="en-GB" sz="2000" b="1" dirty="0" err="1"/>
              <a:t>Tuấn</a:t>
            </a:r>
            <a:r>
              <a:rPr lang="en-GB" sz="2000" b="1" dirty="0"/>
              <a:t> </a:t>
            </a:r>
            <a:r>
              <a:rPr lang="en-GB" sz="2000" b="1" dirty="0" err="1"/>
              <a:t>Anh</a:t>
            </a:r>
            <a:endParaRPr lang="en-GB" sz="2000" b="1" dirty="0"/>
          </a:p>
          <a:p>
            <a:pPr eaLnBrk="1" hangingPunct="1">
              <a:spcBef>
                <a:spcPts val="0"/>
              </a:spcBef>
            </a:pPr>
            <a:r>
              <a:rPr lang="en-GB" sz="2000" b="1" dirty="0"/>
              <a:t>7/2021</a:t>
            </a:r>
            <a:r>
              <a:rPr lang="en-GB" sz="3200" b="1" dirty="0"/>
              <a:t> </a:t>
            </a:r>
          </a:p>
          <a:p>
            <a:pPr eaLnBrk="1" hangingPunct="1"/>
            <a:endParaRPr lang="en-GB" sz="3200" b="1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371600" y="990600"/>
            <a:ext cx="64008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chemeClr val="tx1"/>
                </a:solidFill>
                <a:latin typeface="+mn-lt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GB" sz="3200" b="1" dirty="0" err="1"/>
              <a:t>Chương</a:t>
            </a:r>
            <a:r>
              <a:rPr lang="en-GB" sz="3200" b="1" dirty="0"/>
              <a:t> 5 </a:t>
            </a:r>
          </a:p>
          <a:p>
            <a:pPr eaLnBrk="1" hangingPunct="1"/>
            <a:endParaRPr lang="en-GB" sz="32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533400"/>
          </a:xfrm>
        </p:spPr>
        <p:txBody>
          <a:bodyPr/>
          <a:lstStyle/>
          <a:p>
            <a:r>
              <a:rPr lang="vi-VN" sz="3200" spc="20" dirty="0">
                <a:solidFill>
                  <a:srgbClr val="000000"/>
                </a:solidFill>
              </a:rPr>
              <a:t>Các </a:t>
            </a:r>
            <a:r>
              <a:rPr lang="vi-VN" sz="3200" spc="15" dirty="0">
                <a:solidFill>
                  <a:srgbClr val="000000"/>
                </a:solidFill>
              </a:rPr>
              <a:t>bước </a:t>
            </a:r>
            <a:r>
              <a:rPr lang="vi-VN" sz="3200" dirty="0">
                <a:solidFill>
                  <a:srgbClr val="000000"/>
                </a:solidFill>
              </a:rPr>
              <a:t>xây </a:t>
            </a:r>
            <a:r>
              <a:rPr lang="vi-VN" sz="3200" spc="5" dirty="0">
                <a:solidFill>
                  <a:srgbClr val="000000"/>
                </a:solidFill>
              </a:rPr>
              <a:t>dựng </a:t>
            </a:r>
            <a:r>
              <a:rPr lang="vi-VN" sz="3200" spc="15" dirty="0">
                <a:solidFill>
                  <a:srgbClr val="000000"/>
                </a:solidFill>
              </a:rPr>
              <a:t>mô </a:t>
            </a:r>
            <a:r>
              <a:rPr lang="vi-VN" sz="3200" spc="5" dirty="0">
                <a:solidFill>
                  <a:srgbClr val="000000"/>
                </a:solidFill>
              </a:rPr>
              <a:t>hình </a:t>
            </a:r>
            <a:r>
              <a:rPr lang="vi-VN" sz="3200" spc="20" dirty="0">
                <a:solidFill>
                  <a:srgbClr val="000000"/>
                </a:solidFill>
              </a:rPr>
              <a:t>học</a:t>
            </a:r>
            <a:r>
              <a:rPr lang="vi-VN" sz="3200" spc="-335" dirty="0">
                <a:solidFill>
                  <a:srgbClr val="000000"/>
                </a:solidFill>
              </a:rPr>
              <a:t> </a:t>
            </a:r>
            <a:r>
              <a:rPr lang="vi-VN" sz="3200" spc="10" dirty="0">
                <a:solidFill>
                  <a:srgbClr val="000000"/>
                </a:solidFill>
              </a:rPr>
              <a:t>máy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68" y="1905000"/>
            <a:ext cx="3352800" cy="4114800"/>
          </a:xfrm>
        </p:spPr>
        <p:txBody>
          <a:bodyPr/>
          <a:lstStyle/>
          <a:p>
            <a:pPr marL="241300" indent="-229235">
              <a:spcBef>
                <a:spcPts val="1150"/>
              </a:spcBef>
              <a:tabLst>
                <a:tab pos="241935" algn="l"/>
              </a:tabLst>
            </a:pPr>
            <a:r>
              <a:rPr lang="vi-VN" sz="2000" spc="30" dirty="0">
                <a:latin typeface="Arial"/>
                <a:cs typeface="Arial"/>
              </a:rPr>
              <a:t>Thu </a:t>
            </a:r>
            <a:r>
              <a:rPr lang="vi-VN" sz="2000" dirty="0">
                <a:latin typeface="Arial"/>
                <a:cs typeface="Arial"/>
              </a:rPr>
              <a:t>thập </a:t>
            </a:r>
            <a:r>
              <a:rPr lang="vi-VN" sz="2000" spc="30" dirty="0">
                <a:latin typeface="Arial"/>
                <a:cs typeface="Arial"/>
              </a:rPr>
              <a:t>dữ</a:t>
            </a:r>
            <a:r>
              <a:rPr lang="vi-VN" sz="2000" spc="15" dirty="0">
                <a:latin typeface="Arial"/>
                <a:cs typeface="Arial"/>
              </a:rPr>
              <a:t> </a:t>
            </a:r>
            <a:r>
              <a:rPr lang="vi-VN" sz="2000" spc="-50" dirty="0">
                <a:latin typeface="Arial"/>
                <a:cs typeface="Arial"/>
              </a:rPr>
              <a:t>liệu</a:t>
            </a:r>
            <a:endParaRPr lang="vi-VN" sz="2000" dirty="0">
              <a:latin typeface="Arial"/>
              <a:cs typeface="Arial"/>
            </a:endParaRPr>
          </a:p>
          <a:p>
            <a:pPr marL="241300" indent="-229235">
              <a:spcBef>
                <a:spcPts val="1055"/>
              </a:spcBef>
              <a:tabLst>
                <a:tab pos="241935" algn="l"/>
              </a:tabLst>
            </a:pPr>
            <a:r>
              <a:rPr lang="vi-VN" sz="2000" spc="20" dirty="0">
                <a:latin typeface="Arial"/>
                <a:cs typeface="Arial"/>
              </a:rPr>
              <a:t>Chuẩn </a:t>
            </a:r>
            <a:r>
              <a:rPr lang="vi-VN" sz="2000" spc="25" dirty="0">
                <a:latin typeface="Arial"/>
                <a:cs typeface="Arial"/>
              </a:rPr>
              <a:t>bị </a:t>
            </a:r>
            <a:r>
              <a:rPr lang="vi-VN" sz="2000" spc="30" dirty="0">
                <a:latin typeface="Arial"/>
                <a:cs typeface="Arial"/>
              </a:rPr>
              <a:t>dữ</a:t>
            </a:r>
            <a:r>
              <a:rPr lang="vi-VN" sz="2000" spc="-65" dirty="0">
                <a:latin typeface="Arial"/>
                <a:cs typeface="Arial"/>
              </a:rPr>
              <a:t> </a:t>
            </a:r>
            <a:r>
              <a:rPr lang="vi-VN" sz="2000" spc="-50" dirty="0">
                <a:latin typeface="Arial"/>
                <a:cs typeface="Arial"/>
              </a:rPr>
              <a:t>liệu</a:t>
            </a:r>
            <a:endParaRPr lang="vi-VN" sz="2000" dirty="0">
              <a:latin typeface="Arial"/>
              <a:cs typeface="Arial"/>
            </a:endParaRPr>
          </a:p>
          <a:p>
            <a:pPr marL="241300" indent="-229235">
              <a:spcBef>
                <a:spcPts val="1135"/>
              </a:spcBef>
              <a:tabLst>
                <a:tab pos="241935" algn="l"/>
              </a:tabLst>
            </a:pPr>
            <a:r>
              <a:rPr lang="vi-VN" sz="2000" spc="30" dirty="0">
                <a:latin typeface="Arial"/>
                <a:cs typeface="Arial"/>
              </a:rPr>
              <a:t>Lựa </a:t>
            </a:r>
            <a:r>
              <a:rPr lang="vi-VN" sz="2000" spc="35" dirty="0">
                <a:latin typeface="Arial"/>
                <a:cs typeface="Arial"/>
              </a:rPr>
              <a:t>chọn </a:t>
            </a:r>
            <a:r>
              <a:rPr lang="vi-VN" sz="2000" spc="20" dirty="0">
                <a:latin typeface="Arial"/>
                <a:cs typeface="Arial"/>
              </a:rPr>
              <a:t>mô</a:t>
            </a:r>
            <a:r>
              <a:rPr lang="vi-VN" sz="2000" spc="-25" dirty="0">
                <a:latin typeface="Arial"/>
                <a:cs typeface="Arial"/>
              </a:rPr>
              <a:t> </a:t>
            </a:r>
            <a:r>
              <a:rPr lang="vi-VN" sz="2000" dirty="0">
                <a:latin typeface="Arial"/>
                <a:cs typeface="Arial"/>
              </a:rPr>
              <a:t>hình</a:t>
            </a:r>
          </a:p>
          <a:p>
            <a:pPr marL="241300" indent="-229235">
              <a:spcBef>
                <a:spcPts val="1050"/>
              </a:spcBef>
              <a:tabLst>
                <a:tab pos="241935" algn="l"/>
              </a:tabLst>
            </a:pPr>
            <a:r>
              <a:rPr lang="vi-VN" sz="2000" spc="15" dirty="0">
                <a:latin typeface="Arial"/>
                <a:cs typeface="Arial"/>
              </a:rPr>
              <a:t>Huấn </a:t>
            </a:r>
            <a:r>
              <a:rPr lang="vi-VN" sz="2000" spc="-35" dirty="0">
                <a:latin typeface="Arial"/>
                <a:cs typeface="Arial"/>
              </a:rPr>
              <a:t>luyện </a:t>
            </a:r>
            <a:r>
              <a:rPr lang="vi-VN" sz="2000" spc="25" dirty="0">
                <a:latin typeface="Arial"/>
                <a:cs typeface="Arial"/>
              </a:rPr>
              <a:t>mô</a:t>
            </a:r>
            <a:r>
              <a:rPr lang="vi-VN" sz="2000" spc="-305" dirty="0">
                <a:latin typeface="Arial"/>
                <a:cs typeface="Arial"/>
              </a:rPr>
              <a:t> </a:t>
            </a:r>
            <a:r>
              <a:rPr lang="vi-VN" sz="2000" dirty="0">
                <a:latin typeface="Arial"/>
                <a:cs typeface="Arial"/>
              </a:rPr>
              <a:t>hình</a:t>
            </a:r>
          </a:p>
          <a:p>
            <a:pPr marL="241300" indent="-229235">
              <a:spcBef>
                <a:spcPts val="1060"/>
              </a:spcBef>
              <a:tabLst>
                <a:tab pos="241935" algn="l"/>
              </a:tabLst>
            </a:pPr>
            <a:r>
              <a:rPr lang="vi-VN" sz="2000" spc="15" dirty="0">
                <a:latin typeface="Arial"/>
                <a:cs typeface="Arial"/>
              </a:rPr>
              <a:t>Đánh </a:t>
            </a:r>
            <a:r>
              <a:rPr lang="vi-VN" sz="2000" spc="-10" dirty="0">
                <a:latin typeface="Arial"/>
                <a:cs typeface="Arial"/>
              </a:rPr>
              <a:t>giá </a:t>
            </a:r>
            <a:r>
              <a:rPr lang="vi-VN" sz="2000" spc="20" dirty="0">
                <a:latin typeface="Arial"/>
                <a:cs typeface="Arial"/>
              </a:rPr>
              <a:t>mô</a:t>
            </a:r>
            <a:r>
              <a:rPr lang="vi-VN" sz="2000" spc="175" dirty="0">
                <a:latin typeface="Arial"/>
                <a:cs typeface="Arial"/>
              </a:rPr>
              <a:t> </a:t>
            </a:r>
            <a:r>
              <a:rPr lang="vi-VN" sz="2000" dirty="0">
                <a:latin typeface="Arial"/>
                <a:cs typeface="Arial"/>
              </a:rPr>
              <a:t>hình</a:t>
            </a:r>
          </a:p>
          <a:p>
            <a:pPr marL="241300" indent="-229235">
              <a:spcBef>
                <a:spcPts val="1055"/>
              </a:spcBef>
              <a:tabLst>
                <a:tab pos="241935" algn="l"/>
              </a:tabLst>
            </a:pPr>
            <a:r>
              <a:rPr lang="vi-VN" sz="2000" spc="15" dirty="0">
                <a:latin typeface="Arial"/>
                <a:cs typeface="Arial"/>
              </a:rPr>
              <a:t>Thay </a:t>
            </a:r>
            <a:r>
              <a:rPr lang="vi-VN" sz="2000" spc="30" dirty="0">
                <a:latin typeface="Arial"/>
                <a:cs typeface="Arial"/>
              </a:rPr>
              <a:t>đổi </a:t>
            </a:r>
            <a:r>
              <a:rPr lang="vi-VN" sz="2000" spc="5" dirty="0">
                <a:latin typeface="Arial"/>
                <a:cs typeface="Arial"/>
              </a:rPr>
              <a:t>tham </a:t>
            </a:r>
            <a:r>
              <a:rPr lang="vi-VN" sz="2000" spc="10" dirty="0">
                <a:latin typeface="Arial"/>
                <a:cs typeface="Arial"/>
              </a:rPr>
              <a:t>số/mô</a:t>
            </a:r>
            <a:r>
              <a:rPr lang="vi-VN" sz="2000" spc="114" dirty="0">
                <a:latin typeface="Arial"/>
                <a:cs typeface="Arial"/>
              </a:rPr>
              <a:t> </a:t>
            </a:r>
            <a:r>
              <a:rPr lang="vi-VN" sz="2000" dirty="0">
                <a:latin typeface="Arial"/>
                <a:cs typeface="Arial"/>
              </a:rPr>
              <a:t>hình</a:t>
            </a:r>
          </a:p>
          <a:p>
            <a:pPr marL="241300" indent="-229235">
              <a:spcBef>
                <a:spcPts val="1060"/>
              </a:spcBef>
              <a:tabLst>
                <a:tab pos="241935" algn="l"/>
              </a:tabLst>
            </a:pPr>
            <a:r>
              <a:rPr lang="vi-VN" sz="2000" spc="25" dirty="0">
                <a:latin typeface="Arial"/>
                <a:cs typeface="Arial"/>
              </a:rPr>
              <a:t>Áp </a:t>
            </a:r>
            <a:r>
              <a:rPr lang="vi-VN" sz="2000" spc="35" dirty="0">
                <a:latin typeface="Arial"/>
                <a:cs typeface="Arial"/>
              </a:rPr>
              <a:t>dụng </a:t>
            </a:r>
            <a:r>
              <a:rPr lang="vi-VN" sz="2000" spc="20" dirty="0">
                <a:latin typeface="Arial"/>
                <a:cs typeface="Arial"/>
              </a:rPr>
              <a:t>mô</a:t>
            </a:r>
            <a:r>
              <a:rPr lang="vi-VN" sz="2000" spc="-30" dirty="0">
                <a:latin typeface="Arial"/>
                <a:cs typeface="Arial"/>
              </a:rPr>
              <a:t> </a:t>
            </a:r>
            <a:r>
              <a:rPr lang="vi-VN" sz="2000" dirty="0">
                <a:latin typeface="Arial"/>
                <a:cs typeface="Arial"/>
              </a:rPr>
              <a:t>hình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63052-3BD3-4EB3-9136-2088A2A72B60}" type="slidenum">
              <a:rPr lang="en-GB" smtClean="0"/>
              <a:pPr>
                <a:defRPr/>
              </a:pPr>
              <a:t>10</a:t>
            </a:fld>
            <a:endParaRPr lang="en-GB"/>
          </a:p>
        </p:txBody>
      </p:sp>
      <p:sp>
        <p:nvSpPr>
          <p:cNvPr id="5" name="object 4"/>
          <p:cNvSpPr/>
          <p:nvPr/>
        </p:nvSpPr>
        <p:spPr>
          <a:xfrm>
            <a:off x="2963840" y="1603612"/>
            <a:ext cx="6147780" cy="35610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TextBox 5"/>
          <p:cNvSpPr txBox="1"/>
          <p:nvPr/>
        </p:nvSpPr>
        <p:spPr>
          <a:xfrm>
            <a:off x="1524000" y="5791200"/>
            <a:ext cx="678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Hình</a:t>
            </a:r>
            <a:r>
              <a:rPr lang="en-US" b="1" dirty="0"/>
              <a:t> 5.6 </a:t>
            </a:r>
            <a:r>
              <a:rPr lang="en-US" b="1" dirty="0" err="1"/>
              <a:t>Quá</a:t>
            </a:r>
            <a:r>
              <a:rPr lang="en-US" b="1" dirty="0"/>
              <a:t> </a:t>
            </a:r>
            <a:r>
              <a:rPr lang="en-US" b="1" dirty="0" err="1"/>
              <a:t>trình</a:t>
            </a:r>
            <a:r>
              <a:rPr lang="en-US" b="1" dirty="0"/>
              <a:t> </a:t>
            </a:r>
            <a:r>
              <a:rPr lang="en-US" b="1" dirty="0" err="1"/>
              <a:t>xây</a:t>
            </a:r>
            <a:r>
              <a:rPr lang="en-US" b="1" dirty="0"/>
              <a:t> </a:t>
            </a:r>
            <a:r>
              <a:rPr lang="en-US" b="1" dirty="0" err="1"/>
              <a:t>dựng</a:t>
            </a:r>
            <a:r>
              <a:rPr lang="en-US" b="1" dirty="0"/>
              <a:t> </a:t>
            </a:r>
            <a:r>
              <a:rPr lang="en-US" b="1" dirty="0" err="1"/>
              <a:t>mô</a:t>
            </a:r>
            <a:r>
              <a:rPr lang="en-US" b="1" dirty="0"/>
              <a:t> </a:t>
            </a:r>
            <a:r>
              <a:rPr lang="en-US" b="1" dirty="0" err="1"/>
              <a:t>hình</a:t>
            </a:r>
            <a:r>
              <a:rPr lang="en-US" b="1" dirty="0"/>
              <a:t> </a:t>
            </a:r>
            <a:r>
              <a:rPr lang="en-US" b="1" dirty="0" err="1"/>
              <a:t>học</a:t>
            </a:r>
            <a:r>
              <a:rPr lang="en-US" b="1" dirty="0"/>
              <a:t> </a:t>
            </a:r>
            <a:r>
              <a:rPr lang="en-US" b="1" dirty="0" err="1"/>
              <a:t>máy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04448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609600"/>
          </a:xfrm>
        </p:spPr>
        <p:txBody>
          <a:bodyPr/>
          <a:lstStyle/>
          <a:p>
            <a:r>
              <a:rPr lang="en-US" sz="3200" spc="15" dirty="0">
                <a:solidFill>
                  <a:srgbClr val="000000"/>
                </a:solidFill>
              </a:rPr>
              <a:t>2. Thu </a:t>
            </a:r>
            <a:r>
              <a:rPr lang="en-US" sz="3200" spc="10" dirty="0" err="1">
                <a:solidFill>
                  <a:srgbClr val="000000"/>
                </a:solidFill>
              </a:rPr>
              <a:t>thập</a:t>
            </a:r>
            <a:r>
              <a:rPr lang="en-US" sz="3200" spc="10" dirty="0">
                <a:solidFill>
                  <a:srgbClr val="000000"/>
                </a:solidFill>
              </a:rPr>
              <a:t> </a:t>
            </a:r>
            <a:r>
              <a:rPr lang="en-US" sz="3200" spc="20" dirty="0" err="1">
                <a:solidFill>
                  <a:srgbClr val="000000"/>
                </a:solidFill>
              </a:rPr>
              <a:t>dữ</a:t>
            </a:r>
            <a:r>
              <a:rPr lang="en-US" sz="3200" spc="20" dirty="0">
                <a:solidFill>
                  <a:srgbClr val="000000"/>
                </a:solidFill>
              </a:rPr>
              <a:t> </a:t>
            </a:r>
            <a:r>
              <a:rPr lang="en-US" sz="3200" spc="5" dirty="0" err="1">
                <a:solidFill>
                  <a:srgbClr val="000000"/>
                </a:solidFill>
              </a:rPr>
              <a:t>liệu</a:t>
            </a:r>
            <a:r>
              <a:rPr lang="en-US" sz="3200" spc="5" dirty="0">
                <a:solidFill>
                  <a:srgbClr val="000000"/>
                </a:solidFill>
              </a:rPr>
              <a:t> </a:t>
            </a:r>
            <a:r>
              <a:rPr lang="en-US" sz="3200" spc="15" dirty="0">
                <a:solidFill>
                  <a:srgbClr val="000000"/>
                </a:solidFill>
              </a:rPr>
              <a:t>(Data</a:t>
            </a:r>
            <a:r>
              <a:rPr lang="en-US" sz="3200" spc="-305" dirty="0">
                <a:solidFill>
                  <a:srgbClr val="000000"/>
                </a:solidFill>
              </a:rPr>
              <a:t> </a:t>
            </a:r>
            <a:r>
              <a:rPr lang="en-US" sz="3200" spc="10" dirty="0">
                <a:solidFill>
                  <a:srgbClr val="000000"/>
                </a:solidFill>
              </a:rPr>
              <a:t>Collection)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41300" marR="5080" indent="-229235">
              <a:lnSpc>
                <a:spcPct val="102400"/>
              </a:lnSpc>
              <a:spcBef>
                <a:spcPts val="45"/>
              </a:spcBef>
              <a:tabLst>
                <a:tab pos="241935" algn="l"/>
              </a:tabLst>
            </a:pPr>
            <a:r>
              <a:rPr lang="vi-VN" spc="10" dirty="0">
                <a:latin typeface="Arial"/>
                <a:cs typeface="Arial"/>
              </a:rPr>
              <a:t>Chất </a:t>
            </a:r>
            <a:r>
              <a:rPr lang="vi-VN" dirty="0">
                <a:latin typeface="Arial"/>
                <a:cs typeface="Arial"/>
              </a:rPr>
              <a:t>lượng </a:t>
            </a:r>
            <a:r>
              <a:rPr lang="vi-VN" spc="-45" dirty="0">
                <a:latin typeface="Arial"/>
                <a:cs typeface="Arial"/>
              </a:rPr>
              <a:t>và </a:t>
            </a:r>
            <a:r>
              <a:rPr lang="vi-VN" spc="35" dirty="0">
                <a:latin typeface="Arial"/>
                <a:cs typeface="Arial"/>
              </a:rPr>
              <a:t>khối </a:t>
            </a:r>
            <a:r>
              <a:rPr lang="vi-VN" dirty="0">
                <a:latin typeface="Arial"/>
                <a:cs typeface="Arial"/>
              </a:rPr>
              <a:t>lượng </a:t>
            </a:r>
            <a:r>
              <a:rPr lang="vi-VN" spc="30" dirty="0">
                <a:latin typeface="Arial"/>
                <a:cs typeface="Arial"/>
              </a:rPr>
              <a:t>dữ </a:t>
            </a:r>
            <a:r>
              <a:rPr lang="vi-VN" spc="-50" dirty="0">
                <a:latin typeface="Arial"/>
                <a:cs typeface="Arial"/>
              </a:rPr>
              <a:t>liệu </a:t>
            </a:r>
            <a:r>
              <a:rPr lang="en-US" spc="-50" dirty="0" err="1">
                <a:latin typeface="Arial"/>
                <a:cs typeface="Arial"/>
              </a:rPr>
              <a:t>thu</a:t>
            </a:r>
            <a:r>
              <a:rPr lang="en-US" spc="-50" dirty="0">
                <a:latin typeface="Arial"/>
                <a:cs typeface="Arial"/>
              </a:rPr>
              <a:t> </a:t>
            </a:r>
            <a:r>
              <a:rPr lang="en-US" spc="-50" dirty="0" err="1">
                <a:latin typeface="Arial"/>
                <a:cs typeface="Arial"/>
              </a:rPr>
              <a:t>thập</a:t>
            </a:r>
            <a:r>
              <a:rPr lang="en-US" spc="-50" dirty="0">
                <a:latin typeface="Arial"/>
                <a:cs typeface="Arial"/>
              </a:rPr>
              <a:t> </a:t>
            </a:r>
            <a:r>
              <a:rPr lang="en-US" spc="-50" dirty="0" err="1">
                <a:latin typeface="Arial"/>
                <a:cs typeface="Arial"/>
              </a:rPr>
              <a:t>được</a:t>
            </a:r>
            <a:r>
              <a:rPr lang="en-US" spc="-50" dirty="0">
                <a:latin typeface="Arial"/>
                <a:cs typeface="Arial"/>
              </a:rPr>
              <a:t> </a:t>
            </a:r>
            <a:r>
              <a:rPr lang="vi-VN" spc="10" dirty="0">
                <a:latin typeface="Arial"/>
                <a:cs typeface="Arial"/>
              </a:rPr>
              <a:t>ảnh </a:t>
            </a:r>
            <a:r>
              <a:rPr lang="vi-VN" spc="25" dirty="0">
                <a:latin typeface="Arial"/>
                <a:cs typeface="Arial"/>
              </a:rPr>
              <a:t>hưởng </a:t>
            </a:r>
            <a:r>
              <a:rPr lang="vi-VN" dirty="0">
                <a:latin typeface="Arial"/>
                <a:cs typeface="Arial"/>
              </a:rPr>
              <a:t>trực </a:t>
            </a:r>
            <a:r>
              <a:rPr lang="vi-VN" spc="-35" dirty="0">
                <a:latin typeface="Arial"/>
                <a:cs typeface="Arial"/>
              </a:rPr>
              <a:t>tiếp </a:t>
            </a:r>
            <a:r>
              <a:rPr lang="vi-VN" spc="10" dirty="0">
                <a:latin typeface="Arial"/>
                <a:cs typeface="Arial"/>
              </a:rPr>
              <a:t>đến </a:t>
            </a:r>
            <a:r>
              <a:rPr lang="vi-VN" spc="25" dirty="0">
                <a:latin typeface="Arial"/>
                <a:cs typeface="Arial"/>
              </a:rPr>
              <a:t>mô  </a:t>
            </a:r>
            <a:r>
              <a:rPr lang="vi-VN" dirty="0">
                <a:latin typeface="Arial"/>
                <a:cs typeface="Arial"/>
              </a:rPr>
              <a:t>hình </a:t>
            </a:r>
            <a:r>
              <a:rPr lang="vi-VN" spc="30" dirty="0">
                <a:latin typeface="Arial"/>
                <a:cs typeface="Arial"/>
              </a:rPr>
              <a:t>học</a:t>
            </a:r>
            <a:r>
              <a:rPr lang="vi-VN" spc="105" dirty="0">
                <a:latin typeface="Arial"/>
                <a:cs typeface="Arial"/>
              </a:rPr>
              <a:t> </a:t>
            </a:r>
            <a:r>
              <a:rPr lang="vi-VN" spc="5" dirty="0">
                <a:latin typeface="Arial"/>
                <a:cs typeface="Arial"/>
              </a:rPr>
              <a:t>máy</a:t>
            </a:r>
            <a:endParaRPr lang="vi-VN" dirty="0">
              <a:latin typeface="Arial"/>
              <a:cs typeface="Arial"/>
            </a:endParaRPr>
          </a:p>
          <a:p>
            <a:pPr marL="241300" indent="-229235">
              <a:spcBef>
                <a:spcPts val="1055"/>
              </a:spcBef>
              <a:tabLst>
                <a:tab pos="241935" algn="l"/>
              </a:tabLst>
            </a:pPr>
            <a:r>
              <a:rPr lang="vi-VN" spc="25" dirty="0">
                <a:latin typeface="Arial"/>
                <a:cs typeface="Arial"/>
              </a:rPr>
              <a:t>Dữ </a:t>
            </a:r>
            <a:r>
              <a:rPr lang="vi-VN" spc="-50" dirty="0">
                <a:latin typeface="Arial"/>
                <a:cs typeface="Arial"/>
              </a:rPr>
              <a:t>liệu </a:t>
            </a:r>
            <a:r>
              <a:rPr lang="vi-VN" spc="15" dirty="0">
                <a:latin typeface="Arial"/>
                <a:cs typeface="Arial"/>
              </a:rPr>
              <a:t>thực </a:t>
            </a:r>
            <a:r>
              <a:rPr lang="vi-VN" dirty="0">
                <a:latin typeface="Arial"/>
                <a:cs typeface="Arial"/>
              </a:rPr>
              <a:t>tế </a:t>
            </a:r>
            <a:r>
              <a:rPr lang="vi-VN" spc="5" dirty="0">
                <a:latin typeface="Arial"/>
                <a:cs typeface="Arial"/>
              </a:rPr>
              <a:t>hay </a:t>
            </a:r>
            <a:r>
              <a:rPr lang="vi-VN" spc="30" dirty="0">
                <a:latin typeface="Arial"/>
                <a:cs typeface="Arial"/>
              </a:rPr>
              <a:t>dữ </a:t>
            </a:r>
            <a:r>
              <a:rPr lang="vi-VN" spc="-50" dirty="0">
                <a:latin typeface="Arial"/>
                <a:cs typeface="Arial"/>
              </a:rPr>
              <a:t>liệu </a:t>
            </a:r>
            <a:r>
              <a:rPr lang="vi-VN" spc="40" dirty="0">
                <a:latin typeface="Arial"/>
                <a:cs typeface="Arial"/>
              </a:rPr>
              <a:t>phòng</a:t>
            </a:r>
            <a:r>
              <a:rPr lang="vi-VN" spc="790" dirty="0">
                <a:latin typeface="Arial"/>
                <a:cs typeface="Arial"/>
              </a:rPr>
              <a:t> </a:t>
            </a:r>
            <a:r>
              <a:rPr lang="vi-VN" spc="-35" dirty="0">
                <a:latin typeface="Arial"/>
                <a:cs typeface="Arial"/>
              </a:rPr>
              <a:t>lab</a:t>
            </a:r>
            <a:endParaRPr lang="vi-VN" dirty="0">
              <a:latin typeface="Arial"/>
              <a:cs typeface="Arial"/>
            </a:endParaRPr>
          </a:p>
          <a:p>
            <a:pPr marL="241300" indent="-229235">
              <a:spcBef>
                <a:spcPts val="1060"/>
              </a:spcBef>
              <a:tabLst>
                <a:tab pos="241935" algn="l"/>
              </a:tabLst>
            </a:pPr>
            <a:r>
              <a:rPr lang="vi-VN" spc="25" dirty="0">
                <a:latin typeface="Arial"/>
                <a:cs typeface="Arial"/>
              </a:rPr>
              <a:t>Dữ </a:t>
            </a:r>
            <a:r>
              <a:rPr lang="vi-VN" spc="-50" dirty="0">
                <a:latin typeface="Arial"/>
                <a:cs typeface="Arial"/>
              </a:rPr>
              <a:t>liệu </a:t>
            </a:r>
            <a:r>
              <a:rPr lang="vi-VN" spc="15" dirty="0">
                <a:latin typeface="Arial"/>
                <a:cs typeface="Arial"/>
              </a:rPr>
              <a:t>thực </a:t>
            </a:r>
            <a:r>
              <a:rPr lang="vi-VN" spc="-15" dirty="0">
                <a:latin typeface="Arial"/>
                <a:cs typeface="Arial"/>
              </a:rPr>
              <a:t>tế: </a:t>
            </a:r>
            <a:r>
              <a:rPr lang="vi-VN" spc="30" dirty="0">
                <a:latin typeface="Arial"/>
                <a:cs typeface="Arial"/>
              </a:rPr>
              <a:t>dữ </a:t>
            </a:r>
            <a:r>
              <a:rPr lang="vi-VN" spc="-50" dirty="0">
                <a:latin typeface="Arial"/>
                <a:cs typeface="Arial"/>
              </a:rPr>
              <a:t>liệu </a:t>
            </a:r>
            <a:r>
              <a:rPr lang="vi-VN" spc="35" dirty="0">
                <a:latin typeface="Arial"/>
                <a:cs typeface="Arial"/>
              </a:rPr>
              <a:t>của </a:t>
            </a:r>
            <a:r>
              <a:rPr lang="vi-VN" spc="10" dirty="0">
                <a:latin typeface="Arial"/>
                <a:cs typeface="Arial"/>
              </a:rPr>
              <a:t>bạn </a:t>
            </a:r>
            <a:r>
              <a:rPr lang="vi-VN" spc="5" dirty="0">
                <a:latin typeface="Arial"/>
                <a:cs typeface="Arial"/>
              </a:rPr>
              <a:t>hay </a:t>
            </a:r>
            <a:r>
              <a:rPr lang="vi-VN" spc="30" dirty="0">
                <a:latin typeface="Arial"/>
                <a:cs typeface="Arial"/>
              </a:rPr>
              <a:t>dữ </a:t>
            </a:r>
            <a:r>
              <a:rPr lang="vi-VN" spc="-50" dirty="0">
                <a:latin typeface="Arial"/>
                <a:cs typeface="Arial"/>
              </a:rPr>
              <a:t>liệu </a:t>
            </a:r>
            <a:r>
              <a:rPr lang="vi-VN" spc="35" dirty="0">
                <a:latin typeface="Arial"/>
                <a:cs typeface="Arial"/>
              </a:rPr>
              <a:t>nguồn</a:t>
            </a:r>
            <a:r>
              <a:rPr lang="vi-VN" spc="375" dirty="0">
                <a:latin typeface="Arial"/>
                <a:cs typeface="Arial"/>
              </a:rPr>
              <a:t> </a:t>
            </a:r>
            <a:r>
              <a:rPr lang="vi-VN" spc="15" dirty="0">
                <a:latin typeface="Arial"/>
                <a:cs typeface="Arial"/>
              </a:rPr>
              <a:t>khác</a:t>
            </a:r>
            <a:endParaRPr lang="vi-VN" dirty="0">
              <a:latin typeface="Arial"/>
              <a:cs typeface="Arial"/>
            </a:endParaRPr>
          </a:p>
          <a:p>
            <a:pPr marL="241300" indent="-229235">
              <a:spcBef>
                <a:spcPts val="1130"/>
              </a:spcBef>
              <a:tabLst>
                <a:tab pos="241935" algn="l"/>
              </a:tabLst>
            </a:pPr>
            <a:r>
              <a:rPr lang="vi-VN" spc="15" dirty="0">
                <a:latin typeface="Arial"/>
                <a:cs typeface="Arial"/>
              </a:rPr>
              <a:t>Đánh </a:t>
            </a:r>
            <a:r>
              <a:rPr lang="vi-VN" spc="-10" dirty="0">
                <a:latin typeface="Arial"/>
                <a:cs typeface="Arial"/>
              </a:rPr>
              <a:t>giá </a:t>
            </a:r>
            <a:r>
              <a:rPr lang="vi-VN" spc="30" dirty="0">
                <a:latin typeface="Arial"/>
                <a:cs typeface="Arial"/>
              </a:rPr>
              <a:t>dữ </a:t>
            </a:r>
            <a:r>
              <a:rPr lang="vi-VN" spc="-35" dirty="0">
                <a:latin typeface="Arial"/>
                <a:cs typeface="Arial"/>
              </a:rPr>
              <a:t>liệu: </a:t>
            </a:r>
            <a:r>
              <a:rPr lang="vi-VN" spc="30" dirty="0">
                <a:latin typeface="Arial"/>
                <a:cs typeface="Arial"/>
              </a:rPr>
              <a:t>độ </a:t>
            </a:r>
            <a:r>
              <a:rPr lang="vi-VN" spc="-15" dirty="0">
                <a:latin typeface="Arial"/>
                <a:cs typeface="Arial"/>
              </a:rPr>
              <a:t>lớn, </a:t>
            </a:r>
            <a:r>
              <a:rPr lang="vi-VN" spc="35" dirty="0">
                <a:latin typeface="Arial"/>
                <a:cs typeface="Arial"/>
              </a:rPr>
              <a:t>nguồn, </a:t>
            </a:r>
            <a:r>
              <a:rPr lang="vi-VN" spc="30" dirty="0">
                <a:latin typeface="Arial"/>
                <a:cs typeface="Arial"/>
              </a:rPr>
              <a:t>độ phức </a:t>
            </a:r>
            <a:r>
              <a:rPr lang="vi-VN" dirty="0">
                <a:latin typeface="Arial"/>
                <a:cs typeface="Arial"/>
              </a:rPr>
              <a:t>tạp, </a:t>
            </a:r>
            <a:r>
              <a:rPr lang="vi-VN" spc="30" dirty="0">
                <a:latin typeface="Arial"/>
                <a:cs typeface="Arial"/>
              </a:rPr>
              <a:t>độ </a:t>
            </a:r>
            <a:r>
              <a:rPr lang="vi-VN" dirty="0">
                <a:latin typeface="Arial"/>
                <a:cs typeface="Arial"/>
              </a:rPr>
              <a:t>mất mát</a:t>
            </a:r>
            <a:r>
              <a:rPr lang="vi-VN" spc="10" dirty="0">
                <a:latin typeface="Arial"/>
                <a:cs typeface="Arial"/>
              </a:rPr>
              <a:t> </a:t>
            </a:r>
            <a:r>
              <a:rPr lang="vi-VN" spc="30" dirty="0">
                <a:latin typeface="Arial"/>
                <a:cs typeface="Arial"/>
              </a:rPr>
              <a:t>…</a:t>
            </a:r>
            <a:endParaRPr lang="vi-VN" dirty="0">
              <a:latin typeface="Arial"/>
              <a:cs typeface="Arial"/>
            </a:endParaRPr>
          </a:p>
          <a:p>
            <a:pPr marL="241300" indent="-229235">
              <a:spcBef>
                <a:spcPts val="1055"/>
              </a:spcBef>
              <a:tabLst>
                <a:tab pos="241935" algn="l"/>
              </a:tabLst>
            </a:pPr>
            <a:r>
              <a:rPr lang="vi-VN" spc="30" dirty="0">
                <a:latin typeface="Arial"/>
                <a:cs typeface="Arial"/>
              </a:rPr>
              <a:t>Lưu </a:t>
            </a:r>
            <a:r>
              <a:rPr lang="vi-VN" spc="-5" dirty="0">
                <a:latin typeface="Arial"/>
                <a:cs typeface="Arial"/>
              </a:rPr>
              <a:t>trữ </a:t>
            </a:r>
            <a:r>
              <a:rPr lang="vi-VN" spc="30" dirty="0">
                <a:latin typeface="Arial"/>
                <a:cs typeface="Arial"/>
              </a:rPr>
              <a:t>dữ </a:t>
            </a:r>
            <a:r>
              <a:rPr lang="vi-VN" spc="-35" dirty="0">
                <a:latin typeface="Arial"/>
                <a:cs typeface="Arial"/>
              </a:rPr>
              <a:t>liệu: </a:t>
            </a:r>
            <a:r>
              <a:rPr lang="vi-VN" i="1" spc="5" dirty="0">
                <a:latin typeface="Arial"/>
                <a:cs typeface="Arial"/>
              </a:rPr>
              <a:t>Tập </a:t>
            </a:r>
            <a:r>
              <a:rPr lang="vi-VN" i="1" spc="10" dirty="0">
                <a:latin typeface="Arial"/>
                <a:cs typeface="Arial"/>
              </a:rPr>
              <a:t>trung</a:t>
            </a:r>
            <a:r>
              <a:rPr lang="en-US" i="1" spc="10" dirty="0">
                <a:latin typeface="Arial"/>
                <a:cs typeface="Arial"/>
              </a:rPr>
              <a:t> </a:t>
            </a:r>
            <a:r>
              <a:rPr lang="en-US" spc="10" dirty="0">
                <a:latin typeface="Arial"/>
                <a:cs typeface="Arial"/>
              </a:rPr>
              <a:t>(centralized)</a:t>
            </a:r>
            <a:r>
              <a:rPr lang="vi-VN" spc="10" dirty="0">
                <a:latin typeface="Arial"/>
                <a:cs typeface="Arial"/>
              </a:rPr>
              <a:t> </a:t>
            </a:r>
            <a:r>
              <a:rPr lang="vi-VN" spc="5" dirty="0">
                <a:latin typeface="Arial"/>
                <a:cs typeface="Arial"/>
              </a:rPr>
              <a:t>hay </a:t>
            </a:r>
            <a:r>
              <a:rPr lang="vi-VN" i="1" spc="15" dirty="0">
                <a:latin typeface="Arial"/>
                <a:cs typeface="Arial"/>
              </a:rPr>
              <a:t>phân</a:t>
            </a:r>
            <a:r>
              <a:rPr lang="vi-VN" i="1" spc="-190" dirty="0">
                <a:latin typeface="Arial"/>
                <a:cs typeface="Arial"/>
              </a:rPr>
              <a:t> </a:t>
            </a:r>
            <a:r>
              <a:rPr lang="vi-VN" i="1" spc="-15" dirty="0">
                <a:latin typeface="Arial"/>
                <a:cs typeface="Arial"/>
              </a:rPr>
              <a:t>tán</a:t>
            </a:r>
            <a:r>
              <a:rPr lang="en-US" i="1" spc="-15" dirty="0">
                <a:latin typeface="Arial"/>
                <a:cs typeface="Arial"/>
              </a:rPr>
              <a:t> </a:t>
            </a:r>
            <a:r>
              <a:rPr lang="en-US" spc="-15" dirty="0">
                <a:latin typeface="Arial"/>
                <a:cs typeface="Arial"/>
              </a:rPr>
              <a:t>(distributed)</a:t>
            </a:r>
            <a:endParaRPr lang="vi-VN" dirty="0">
              <a:latin typeface="Arial"/>
              <a:cs typeface="Arial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63052-3BD3-4EB3-9136-2088A2A72B60}" type="slidenum">
              <a:rPr lang="en-GB" smtClean="0"/>
              <a:pPr>
                <a:defRPr/>
              </a:pPr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64184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609600"/>
          </a:xfrm>
        </p:spPr>
        <p:txBody>
          <a:bodyPr/>
          <a:lstStyle/>
          <a:p>
            <a:r>
              <a:rPr lang="en-US" sz="3200" spc="25" dirty="0" err="1">
                <a:solidFill>
                  <a:srgbClr val="000000"/>
                </a:solidFill>
              </a:rPr>
              <a:t>Chuẩn</a:t>
            </a:r>
            <a:r>
              <a:rPr lang="en-US" sz="3200" spc="25" dirty="0">
                <a:solidFill>
                  <a:srgbClr val="000000"/>
                </a:solidFill>
              </a:rPr>
              <a:t> </a:t>
            </a:r>
            <a:r>
              <a:rPr lang="en-US" sz="3200" spc="15" dirty="0" err="1">
                <a:solidFill>
                  <a:srgbClr val="000000"/>
                </a:solidFill>
              </a:rPr>
              <a:t>bị</a:t>
            </a:r>
            <a:r>
              <a:rPr lang="en-US" sz="3200" spc="15" dirty="0">
                <a:solidFill>
                  <a:srgbClr val="000000"/>
                </a:solidFill>
              </a:rPr>
              <a:t> </a:t>
            </a:r>
            <a:r>
              <a:rPr lang="en-US" sz="3200" spc="20" dirty="0" err="1">
                <a:solidFill>
                  <a:srgbClr val="000000"/>
                </a:solidFill>
              </a:rPr>
              <a:t>dữ</a:t>
            </a:r>
            <a:r>
              <a:rPr lang="en-US" sz="3200" spc="20" dirty="0">
                <a:solidFill>
                  <a:srgbClr val="000000"/>
                </a:solidFill>
              </a:rPr>
              <a:t> </a:t>
            </a:r>
            <a:r>
              <a:rPr lang="en-US" sz="3200" spc="5" dirty="0" err="1">
                <a:solidFill>
                  <a:srgbClr val="000000"/>
                </a:solidFill>
              </a:rPr>
              <a:t>liệu</a:t>
            </a:r>
            <a:r>
              <a:rPr lang="en-US" sz="3200" spc="5" dirty="0">
                <a:solidFill>
                  <a:srgbClr val="000000"/>
                </a:solidFill>
              </a:rPr>
              <a:t> </a:t>
            </a:r>
            <a:r>
              <a:rPr lang="en-US" sz="3200" spc="15" dirty="0">
                <a:solidFill>
                  <a:srgbClr val="000000"/>
                </a:solidFill>
              </a:rPr>
              <a:t>(Data</a:t>
            </a:r>
            <a:r>
              <a:rPr lang="en-US" sz="3200" spc="-400" dirty="0">
                <a:solidFill>
                  <a:srgbClr val="000000"/>
                </a:solidFill>
              </a:rPr>
              <a:t> </a:t>
            </a:r>
            <a:r>
              <a:rPr lang="en-US" sz="3200" spc="10" dirty="0">
                <a:solidFill>
                  <a:srgbClr val="000000"/>
                </a:solidFill>
              </a:rPr>
              <a:t>Preparation)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86542"/>
            <a:ext cx="7772400" cy="5290457"/>
          </a:xfrm>
        </p:spPr>
        <p:txBody>
          <a:bodyPr/>
          <a:lstStyle/>
          <a:p>
            <a:pPr marL="241300" indent="-229235">
              <a:spcBef>
                <a:spcPts val="785"/>
              </a:spcBef>
              <a:tabLst>
                <a:tab pos="241935" algn="l"/>
              </a:tabLst>
            </a:pPr>
            <a:r>
              <a:rPr lang="vi-VN" spc="25" dirty="0">
                <a:latin typeface="Arial"/>
                <a:cs typeface="Arial"/>
              </a:rPr>
              <a:t>Lý </a:t>
            </a:r>
            <a:r>
              <a:rPr lang="vi-VN" spc="30" dirty="0">
                <a:latin typeface="Arial"/>
                <a:cs typeface="Arial"/>
              </a:rPr>
              <a:t>do </a:t>
            </a:r>
            <a:r>
              <a:rPr lang="vi-VN" spc="25" dirty="0">
                <a:latin typeface="Arial"/>
                <a:cs typeface="Arial"/>
              </a:rPr>
              <a:t>chuẩn bị </a:t>
            </a:r>
            <a:r>
              <a:rPr lang="vi-VN" spc="30" dirty="0">
                <a:latin typeface="Arial"/>
                <a:cs typeface="Arial"/>
              </a:rPr>
              <a:t>dữ</a:t>
            </a:r>
            <a:r>
              <a:rPr lang="vi-VN" spc="-25" dirty="0">
                <a:latin typeface="Arial"/>
                <a:cs typeface="Arial"/>
              </a:rPr>
              <a:t> </a:t>
            </a:r>
            <a:r>
              <a:rPr lang="vi-VN" spc="-50" dirty="0">
                <a:latin typeface="Arial"/>
                <a:cs typeface="Arial"/>
              </a:rPr>
              <a:t>liệu</a:t>
            </a:r>
            <a:endParaRPr lang="vi-VN" dirty="0">
              <a:latin typeface="Arial"/>
              <a:cs typeface="Arial"/>
            </a:endParaRPr>
          </a:p>
          <a:p>
            <a:pPr marL="699135" lvl="1" indent="-229870">
              <a:lnSpc>
                <a:spcPct val="100000"/>
              </a:lnSpc>
              <a:spcBef>
                <a:spcPts val="580"/>
              </a:spcBef>
              <a:buChar char="•"/>
              <a:tabLst>
                <a:tab pos="699770" algn="l"/>
              </a:tabLst>
            </a:pPr>
            <a:r>
              <a:rPr lang="vi-VN" sz="2200" spc="-5" dirty="0">
                <a:latin typeface="Arial"/>
                <a:cs typeface="Arial"/>
              </a:rPr>
              <a:t>Phù </a:t>
            </a:r>
            <a:r>
              <a:rPr lang="vi-VN" sz="2200" dirty="0">
                <a:latin typeface="Arial"/>
                <a:cs typeface="Arial"/>
              </a:rPr>
              <a:t>hợp </a:t>
            </a:r>
            <a:r>
              <a:rPr lang="vi-VN" sz="2200" spc="-25" dirty="0">
                <a:latin typeface="Arial"/>
                <a:cs typeface="Arial"/>
              </a:rPr>
              <a:t>với </a:t>
            </a:r>
            <a:r>
              <a:rPr lang="vi-VN" sz="2200" spc="-5" dirty="0">
                <a:latin typeface="Arial"/>
                <a:cs typeface="Arial"/>
              </a:rPr>
              <a:t>thuật </a:t>
            </a:r>
            <a:r>
              <a:rPr lang="vi-VN" sz="2200" spc="-25" dirty="0">
                <a:latin typeface="Arial"/>
                <a:cs typeface="Arial"/>
              </a:rPr>
              <a:t>toán, </a:t>
            </a:r>
            <a:r>
              <a:rPr lang="vi-VN" sz="2200" spc="-15" dirty="0">
                <a:latin typeface="Arial"/>
                <a:cs typeface="Arial"/>
              </a:rPr>
              <a:t>công</a:t>
            </a:r>
            <a:r>
              <a:rPr lang="vi-VN" sz="2200" spc="285" dirty="0">
                <a:latin typeface="Arial"/>
                <a:cs typeface="Arial"/>
              </a:rPr>
              <a:t> </a:t>
            </a:r>
            <a:r>
              <a:rPr lang="vi-VN" sz="2200" dirty="0">
                <a:latin typeface="Arial"/>
                <a:cs typeface="Arial"/>
              </a:rPr>
              <a:t>cụ</a:t>
            </a:r>
          </a:p>
          <a:p>
            <a:pPr marL="699135" lvl="1" indent="-229870">
              <a:lnSpc>
                <a:spcPct val="100000"/>
              </a:lnSpc>
              <a:spcBef>
                <a:spcPts val="500"/>
              </a:spcBef>
              <a:buChar char="•"/>
              <a:tabLst>
                <a:tab pos="699770" algn="l"/>
              </a:tabLst>
            </a:pPr>
            <a:r>
              <a:rPr lang="vi-VN" sz="2200" spc="-5" dirty="0">
                <a:latin typeface="Arial"/>
                <a:cs typeface="Arial"/>
              </a:rPr>
              <a:t>Dữ </a:t>
            </a:r>
            <a:r>
              <a:rPr lang="vi-VN" sz="2200" spc="-25" dirty="0">
                <a:latin typeface="Arial"/>
                <a:cs typeface="Arial"/>
              </a:rPr>
              <a:t>liệu </a:t>
            </a:r>
            <a:r>
              <a:rPr lang="vi-VN" sz="2200" spc="-10" dirty="0">
                <a:latin typeface="Arial"/>
                <a:cs typeface="Arial"/>
              </a:rPr>
              <a:t>không sạch: không </a:t>
            </a:r>
            <a:r>
              <a:rPr lang="vi-VN" sz="2200" spc="-20" dirty="0">
                <a:latin typeface="Arial"/>
                <a:cs typeface="Arial"/>
              </a:rPr>
              <a:t>đầy </a:t>
            </a:r>
            <a:r>
              <a:rPr lang="vi-VN" sz="2200" spc="5" dirty="0">
                <a:latin typeface="Arial"/>
                <a:cs typeface="Arial"/>
              </a:rPr>
              <a:t>đủ, </a:t>
            </a:r>
            <a:r>
              <a:rPr lang="vi-VN" sz="2200" spc="-10" dirty="0">
                <a:latin typeface="Arial"/>
                <a:cs typeface="Arial"/>
              </a:rPr>
              <a:t>nhiễu, không nhất</a:t>
            </a:r>
            <a:r>
              <a:rPr lang="vi-VN" sz="2200" spc="395" dirty="0">
                <a:latin typeface="Arial"/>
                <a:cs typeface="Arial"/>
              </a:rPr>
              <a:t> </a:t>
            </a:r>
            <a:r>
              <a:rPr lang="vi-VN" sz="2200" spc="-30" dirty="0">
                <a:latin typeface="Arial"/>
                <a:cs typeface="Arial"/>
              </a:rPr>
              <a:t>quán</a:t>
            </a:r>
            <a:endParaRPr lang="vi-VN" sz="2200" dirty="0">
              <a:latin typeface="Arial"/>
              <a:cs typeface="Arial"/>
            </a:endParaRPr>
          </a:p>
          <a:p>
            <a:pPr marL="241300" indent="-229235">
              <a:spcBef>
                <a:spcPts val="1050"/>
              </a:spcBef>
              <a:tabLst>
                <a:tab pos="241935" algn="l"/>
              </a:tabLst>
            </a:pPr>
            <a:r>
              <a:rPr lang="vi-VN" spc="5" dirty="0">
                <a:latin typeface="Arial"/>
                <a:cs typeface="Arial"/>
              </a:rPr>
              <a:t>Các </a:t>
            </a:r>
            <a:r>
              <a:rPr lang="vi-VN" spc="-40" dirty="0">
                <a:latin typeface="Arial"/>
                <a:cs typeface="Arial"/>
              </a:rPr>
              <a:t>vấn </a:t>
            </a:r>
            <a:r>
              <a:rPr lang="vi-VN" spc="30" dirty="0">
                <a:latin typeface="Arial"/>
                <a:cs typeface="Arial"/>
              </a:rPr>
              <a:t>đề </a:t>
            </a:r>
            <a:r>
              <a:rPr lang="en-US" spc="30" dirty="0">
                <a:latin typeface="Arial"/>
                <a:cs typeface="Arial"/>
              </a:rPr>
              <a:t>(</a:t>
            </a:r>
            <a:r>
              <a:rPr lang="en-US" spc="30" dirty="0" err="1">
                <a:latin typeface="Arial"/>
                <a:cs typeface="Arial"/>
              </a:rPr>
              <a:t>công</a:t>
            </a:r>
            <a:r>
              <a:rPr lang="en-US" spc="30" dirty="0">
                <a:latin typeface="Arial"/>
                <a:cs typeface="Arial"/>
              </a:rPr>
              <a:t> </a:t>
            </a:r>
            <a:r>
              <a:rPr lang="en-US" spc="30" dirty="0" err="1">
                <a:latin typeface="Arial"/>
                <a:cs typeface="Arial"/>
              </a:rPr>
              <a:t>tác</a:t>
            </a:r>
            <a:r>
              <a:rPr lang="en-US" spc="30" dirty="0">
                <a:latin typeface="Arial"/>
                <a:cs typeface="Arial"/>
              </a:rPr>
              <a:t>) </a:t>
            </a:r>
            <a:r>
              <a:rPr lang="vi-VN" spc="10" dirty="0">
                <a:latin typeface="Arial"/>
                <a:cs typeface="Arial"/>
              </a:rPr>
              <a:t>trong </a:t>
            </a:r>
            <a:r>
              <a:rPr lang="vi-VN" spc="20" dirty="0">
                <a:latin typeface="Arial"/>
                <a:cs typeface="Arial"/>
              </a:rPr>
              <a:t>chuẩn </a:t>
            </a:r>
            <a:r>
              <a:rPr lang="vi-VN" spc="25" dirty="0">
                <a:latin typeface="Arial"/>
                <a:cs typeface="Arial"/>
              </a:rPr>
              <a:t>bị </a:t>
            </a:r>
            <a:r>
              <a:rPr lang="vi-VN" spc="30" dirty="0">
                <a:latin typeface="Arial"/>
                <a:cs typeface="Arial"/>
              </a:rPr>
              <a:t>dữ</a:t>
            </a:r>
            <a:r>
              <a:rPr lang="vi-VN" spc="370" dirty="0">
                <a:latin typeface="Arial"/>
                <a:cs typeface="Arial"/>
              </a:rPr>
              <a:t> </a:t>
            </a:r>
            <a:r>
              <a:rPr lang="vi-VN" spc="-50" dirty="0">
                <a:latin typeface="Arial"/>
                <a:cs typeface="Arial"/>
              </a:rPr>
              <a:t>liệu</a:t>
            </a:r>
            <a:endParaRPr lang="vi-VN" dirty="0">
              <a:latin typeface="Arial"/>
              <a:cs typeface="Arial"/>
            </a:endParaRPr>
          </a:p>
          <a:p>
            <a:pPr marL="699135" lvl="1" indent="-229870">
              <a:lnSpc>
                <a:spcPct val="100000"/>
              </a:lnSpc>
              <a:spcBef>
                <a:spcPts val="505"/>
              </a:spcBef>
              <a:buChar char="•"/>
              <a:tabLst>
                <a:tab pos="699770" algn="l"/>
              </a:tabLst>
            </a:pPr>
            <a:r>
              <a:rPr lang="en-US" sz="2200" spc="-20" dirty="0" err="1">
                <a:latin typeface="Arial"/>
                <a:cs typeface="Arial"/>
              </a:rPr>
              <a:t>Thăm</a:t>
            </a:r>
            <a:r>
              <a:rPr lang="en-US" sz="2200" spc="-20" dirty="0">
                <a:latin typeface="Arial"/>
                <a:cs typeface="Arial"/>
              </a:rPr>
              <a:t> </a:t>
            </a:r>
            <a:r>
              <a:rPr lang="en-US" sz="2200" spc="-20" dirty="0" err="1">
                <a:latin typeface="Arial"/>
                <a:cs typeface="Arial"/>
              </a:rPr>
              <a:t>dò</a:t>
            </a:r>
            <a:r>
              <a:rPr lang="vi-VN" sz="2200" spc="-20" dirty="0">
                <a:latin typeface="Arial"/>
                <a:cs typeface="Arial"/>
              </a:rPr>
              <a:t> </a:t>
            </a:r>
            <a:r>
              <a:rPr lang="vi-VN" sz="2200" spc="-30" dirty="0">
                <a:latin typeface="Arial"/>
                <a:cs typeface="Arial"/>
              </a:rPr>
              <a:t>dữ</a:t>
            </a:r>
            <a:r>
              <a:rPr lang="vi-VN" sz="2200" spc="204" dirty="0">
                <a:latin typeface="Arial"/>
                <a:cs typeface="Arial"/>
              </a:rPr>
              <a:t> </a:t>
            </a:r>
            <a:r>
              <a:rPr lang="vi-VN" sz="2200" spc="-20" dirty="0">
                <a:latin typeface="Arial"/>
                <a:cs typeface="Arial"/>
              </a:rPr>
              <a:t>liệu</a:t>
            </a:r>
            <a:endParaRPr lang="vi-VN" sz="2200" dirty="0">
              <a:latin typeface="Arial"/>
              <a:cs typeface="Arial"/>
            </a:endParaRPr>
          </a:p>
          <a:p>
            <a:pPr marL="699135" lvl="1" indent="-229870">
              <a:lnSpc>
                <a:spcPct val="100000"/>
              </a:lnSpc>
              <a:spcBef>
                <a:spcPts val="500"/>
              </a:spcBef>
              <a:buChar char="•"/>
              <a:tabLst>
                <a:tab pos="699770" algn="l"/>
              </a:tabLst>
            </a:pPr>
            <a:r>
              <a:rPr lang="vi-VN" sz="2200" spc="-15" dirty="0">
                <a:latin typeface="Arial"/>
                <a:cs typeface="Arial"/>
              </a:rPr>
              <a:t>Làm sạch </a:t>
            </a:r>
            <a:r>
              <a:rPr lang="vi-VN" sz="2200" spc="-30" dirty="0">
                <a:latin typeface="Arial"/>
                <a:cs typeface="Arial"/>
              </a:rPr>
              <a:t>dữ</a:t>
            </a:r>
            <a:r>
              <a:rPr lang="vi-VN" sz="2200" spc="190" dirty="0">
                <a:latin typeface="Arial"/>
                <a:cs typeface="Arial"/>
              </a:rPr>
              <a:t> </a:t>
            </a:r>
            <a:r>
              <a:rPr lang="vi-VN" sz="2200" spc="-20" dirty="0">
                <a:latin typeface="Arial"/>
                <a:cs typeface="Arial"/>
              </a:rPr>
              <a:t>liệu</a:t>
            </a:r>
            <a:endParaRPr lang="vi-VN" sz="2200" dirty="0">
              <a:latin typeface="Arial"/>
              <a:cs typeface="Arial"/>
            </a:endParaRPr>
          </a:p>
          <a:p>
            <a:pPr marL="699135" lvl="1" indent="-229870">
              <a:lnSpc>
                <a:spcPct val="100000"/>
              </a:lnSpc>
              <a:spcBef>
                <a:spcPts val="500"/>
              </a:spcBef>
              <a:buChar char="•"/>
              <a:tabLst>
                <a:tab pos="699770" algn="l"/>
              </a:tabLst>
            </a:pPr>
            <a:r>
              <a:rPr lang="vi-VN" sz="2200" spc="-10" dirty="0">
                <a:latin typeface="Arial"/>
                <a:cs typeface="Arial"/>
              </a:rPr>
              <a:t>Tích </a:t>
            </a:r>
            <a:r>
              <a:rPr lang="vi-VN" sz="2200" spc="5" dirty="0">
                <a:latin typeface="Arial"/>
                <a:cs typeface="Arial"/>
              </a:rPr>
              <a:t>hợp </a:t>
            </a:r>
            <a:r>
              <a:rPr lang="vi-VN" sz="2200" spc="-30" dirty="0">
                <a:latin typeface="Arial"/>
                <a:cs typeface="Arial"/>
              </a:rPr>
              <a:t>dữ</a:t>
            </a:r>
            <a:r>
              <a:rPr lang="vi-VN" sz="2200" spc="85" dirty="0">
                <a:latin typeface="Arial"/>
                <a:cs typeface="Arial"/>
              </a:rPr>
              <a:t> </a:t>
            </a:r>
            <a:r>
              <a:rPr lang="vi-VN" sz="2200" spc="-25" dirty="0">
                <a:latin typeface="Arial"/>
                <a:cs typeface="Arial"/>
              </a:rPr>
              <a:t>liệu</a:t>
            </a:r>
            <a:endParaRPr lang="vi-VN" sz="2200" dirty="0">
              <a:latin typeface="Arial"/>
              <a:cs typeface="Arial"/>
            </a:endParaRPr>
          </a:p>
          <a:p>
            <a:pPr marL="699135" lvl="1" indent="-229870">
              <a:lnSpc>
                <a:spcPct val="100000"/>
              </a:lnSpc>
              <a:spcBef>
                <a:spcPts val="500"/>
              </a:spcBef>
              <a:buChar char="•"/>
              <a:tabLst>
                <a:tab pos="699770" algn="l"/>
              </a:tabLst>
            </a:pPr>
            <a:r>
              <a:rPr lang="vi-VN" sz="2200" spc="-25" dirty="0">
                <a:latin typeface="Arial"/>
                <a:cs typeface="Arial"/>
              </a:rPr>
              <a:t>Biến </a:t>
            </a:r>
            <a:r>
              <a:rPr lang="vi-VN" sz="2200" spc="-15" dirty="0">
                <a:latin typeface="Arial"/>
                <a:cs typeface="Arial"/>
              </a:rPr>
              <a:t>đổi, </a:t>
            </a:r>
            <a:r>
              <a:rPr lang="vi-VN" sz="2200" spc="5" dirty="0">
                <a:latin typeface="Arial"/>
                <a:cs typeface="Arial"/>
              </a:rPr>
              <a:t>rời </a:t>
            </a:r>
            <a:r>
              <a:rPr lang="vi-VN" sz="2200" spc="-15" dirty="0">
                <a:latin typeface="Arial"/>
                <a:cs typeface="Arial"/>
              </a:rPr>
              <a:t>rạc </a:t>
            </a:r>
            <a:r>
              <a:rPr lang="vi-VN" sz="2200" spc="-20" dirty="0">
                <a:latin typeface="Arial"/>
                <a:cs typeface="Arial"/>
              </a:rPr>
              <a:t>hóa </a:t>
            </a:r>
            <a:r>
              <a:rPr lang="vi-VN" sz="2200" spc="-35" dirty="0">
                <a:latin typeface="Arial"/>
                <a:cs typeface="Arial"/>
              </a:rPr>
              <a:t>và </a:t>
            </a:r>
            <a:r>
              <a:rPr lang="vi-VN" sz="2200" spc="-10" dirty="0">
                <a:latin typeface="Arial"/>
                <a:cs typeface="Arial"/>
              </a:rPr>
              <a:t>chuẩn </a:t>
            </a:r>
            <a:r>
              <a:rPr lang="vi-VN" sz="2200" spc="-20" dirty="0">
                <a:latin typeface="Arial"/>
                <a:cs typeface="Arial"/>
              </a:rPr>
              <a:t>hóa </a:t>
            </a:r>
            <a:r>
              <a:rPr lang="en-US" sz="2200" spc="-20" dirty="0">
                <a:latin typeface="Arial"/>
                <a:cs typeface="Arial"/>
              </a:rPr>
              <a:t>(normalize) </a:t>
            </a:r>
            <a:r>
              <a:rPr lang="vi-VN" sz="2200" spc="-30" dirty="0">
                <a:latin typeface="Arial"/>
                <a:cs typeface="Arial"/>
              </a:rPr>
              <a:t>dữ</a:t>
            </a:r>
            <a:r>
              <a:rPr lang="vi-VN" sz="2200" spc="515" dirty="0">
                <a:latin typeface="Arial"/>
                <a:cs typeface="Arial"/>
              </a:rPr>
              <a:t> </a:t>
            </a:r>
            <a:r>
              <a:rPr lang="vi-VN" sz="2200" spc="-25" dirty="0">
                <a:latin typeface="Arial"/>
                <a:cs typeface="Arial"/>
              </a:rPr>
              <a:t>liệu</a:t>
            </a:r>
            <a:endParaRPr lang="vi-VN" sz="2200" dirty="0">
              <a:latin typeface="Arial"/>
              <a:cs typeface="Arial"/>
            </a:endParaRPr>
          </a:p>
          <a:p>
            <a:pPr marL="699135" lvl="1" indent="-229870">
              <a:lnSpc>
                <a:spcPct val="100000"/>
              </a:lnSpc>
              <a:spcBef>
                <a:spcPts val="500"/>
              </a:spcBef>
              <a:buChar char="•"/>
              <a:tabLst>
                <a:tab pos="699770" algn="l"/>
              </a:tabLst>
            </a:pPr>
            <a:r>
              <a:rPr lang="vi-VN" sz="2200" spc="-25" dirty="0">
                <a:latin typeface="Arial"/>
                <a:cs typeface="Arial"/>
              </a:rPr>
              <a:t>Cân </a:t>
            </a:r>
            <a:r>
              <a:rPr lang="vi-VN" sz="2200" spc="-30" dirty="0">
                <a:latin typeface="Arial"/>
                <a:cs typeface="Arial"/>
              </a:rPr>
              <a:t>bằng dữ</a:t>
            </a:r>
            <a:r>
              <a:rPr lang="vi-VN" sz="2200" spc="275" dirty="0">
                <a:latin typeface="Arial"/>
                <a:cs typeface="Arial"/>
              </a:rPr>
              <a:t> </a:t>
            </a:r>
            <a:r>
              <a:rPr lang="vi-VN" sz="2200" spc="-20" dirty="0">
                <a:latin typeface="Arial"/>
                <a:cs typeface="Arial"/>
              </a:rPr>
              <a:t>liệu</a:t>
            </a:r>
            <a:endParaRPr lang="vi-VN" sz="2200" dirty="0">
              <a:latin typeface="Arial"/>
              <a:cs typeface="Arial"/>
            </a:endParaRPr>
          </a:p>
          <a:p>
            <a:pPr marL="699135" lvl="1" indent="-229870">
              <a:lnSpc>
                <a:spcPct val="100000"/>
              </a:lnSpc>
              <a:spcBef>
                <a:spcPts val="500"/>
              </a:spcBef>
              <a:buChar char="•"/>
              <a:tabLst>
                <a:tab pos="699770" algn="l"/>
              </a:tabLst>
            </a:pPr>
            <a:r>
              <a:rPr lang="vi-VN" sz="2200" dirty="0">
                <a:latin typeface="Arial"/>
                <a:cs typeface="Arial"/>
              </a:rPr>
              <a:t>Rút </a:t>
            </a:r>
            <a:r>
              <a:rPr lang="vi-VN" sz="2200" spc="-40" dirty="0">
                <a:latin typeface="Arial"/>
                <a:cs typeface="Arial"/>
              </a:rPr>
              <a:t>gọn </a:t>
            </a:r>
            <a:r>
              <a:rPr lang="vi-VN" sz="2200" spc="-5" dirty="0">
                <a:latin typeface="Arial"/>
                <a:cs typeface="Arial"/>
              </a:rPr>
              <a:t>thuộc</a:t>
            </a:r>
            <a:r>
              <a:rPr lang="vi-VN" sz="2200" spc="145" dirty="0">
                <a:latin typeface="Arial"/>
                <a:cs typeface="Arial"/>
              </a:rPr>
              <a:t> </a:t>
            </a:r>
            <a:r>
              <a:rPr lang="vi-VN" sz="2200" spc="5" dirty="0">
                <a:latin typeface="Arial"/>
                <a:cs typeface="Arial"/>
              </a:rPr>
              <a:t>tính</a:t>
            </a:r>
            <a:endParaRPr lang="en-US" sz="2200" spc="5" dirty="0">
              <a:latin typeface="Arial"/>
              <a:cs typeface="Arial"/>
            </a:endParaRPr>
          </a:p>
          <a:p>
            <a:pPr marL="299085" indent="-229870">
              <a:spcBef>
                <a:spcPts val="500"/>
              </a:spcBef>
              <a:tabLst>
                <a:tab pos="699770" algn="l"/>
              </a:tabLst>
            </a:pPr>
            <a:r>
              <a:rPr lang="en-US" sz="2600" spc="5" dirty="0" err="1">
                <a:latin typeface="Arial"/>
                <a:cs typeface="Arial"/>
              </a:rPr>
              <a:t>Ghi</a:t>
            </a:r>
            <a:r>
              <a:rPr lang="en-US" sz="2600" spc="5" dirty="0">
                <a:latin typeface="Arial"/>
                <a:cs typeface="Arial"/>
              </a:rPr>
              <a:t> </a:t>
            </a:r>
            <a:r>
              <a:rPr lang="en-US" sz="2600" spc="5" dirty="0" err="1">
                <a:latin typeface="Arial"/>
                <a:cs typeface="Arial"/>
              </a:rPr>
              <a:t>chú</a:t>
            </a:r>
            <a:r>
              <a:rPr lang="en-US" sz="2600" spc="5" dirty="0">
                <a:latin typeface="Arial"/>
                <a:cs typeface="Arial"/>
              </a:rPr>
              <a:t>: </a:t>
            </a:r>
            <a:r>
              <a:rPr lang="en-US" sz="2600" spc="5" dirty="0" err="1">
                <a:latin typeface="Arial"/>
                <a:cs typeface="Arial"/>
              </a:rPr>
              <a:t>dữ</a:t>
            </a:r>
            <a:r>
              <a:rPr lang="en-US" sz="2600" spc="5" dirty="0">
                <a:latin typeface="Arial"/>
                <a:cs typeface="Arial"/>
              </a:rPr>
              <a:t> </a:t>
            </a:r>
            <a:r>
              <a:rPr lang="en-US" sz="2600" spc="5" dirty="0" err="1">
                <a:latin typeface="Arial"/>
                <a:cs typeface="Arial"/>
              </a:rPr>
              <a:t>liệu</a:t>
            </a:r>
            <a:r>
              <a:rPr lang="en-US" sz="2600" spc="5" dirty="0">
                <a:latin typeface="Arial"/>
                <a:cs typeface="Arial"/>
              </a:rPr>
              <a:t> </a:t>
            </a:r>
            <a:r>
              <a:rPr lang="en-US" sz="2600" spc="5" dirty="0" err="1">
                <a:latin typeface="Arial"/>
                <a:cs typeface="Arial"/>
              </a:rPr>
              <a:t>liên</a:t>
            </a:r>
            <a:r>
              <a:rPr lang="en-US" sz="2600" spc="5" dirty="0">
                <a:latin typeface="Arial"/>
                <a:cs typeface="Arial"/>
              </a:rPr>
              <a:t> </a:t>
            </a:r>
            <a:r>
              <a:rPr lang="en-US" sz="2600" spc="5" dirty="0" err="1">
                <a:latin typeface="Arial"/>
                <a:cs typeface="Arial"/>
              </a:rPr>
              <a:t>tục</a:t>
            </a:r>
            <a:r>
              <a:rPr lang="en-US" sz="2600" spc="5" dirty="0">
                <a:latin typeface="Arial"/>
                <a:cs typeface="Arial"/>
              </a:rPr>
              <a:t>, </a:t>
            </a:r>
            <a:r>
              <a:rPr lang="en-US" sz="2600" spc="5" dirty="0" err="1">
                <a:latin typeface="Arial"/>
                <a:cs typeface="Arial"/>
              </a:rPr>
              <a:t>dữ</a:t>
            </a:r>
            <a:r>
              <a:rPr lang="en-US" sz="2600" spc="5" dirty="0">
                <a:latin typeface="Arial"/>
                <a:cs typeface="Arial"/>
              </a:rPr>
              <a:t> </a:t>
            </a:r>
            <a:r>
              <a:rPr lang="en-US" sz="2600" spc="5" dirty="0" err="1">
                <a:latin typeface="Arial"/>
                <a:cs typeface="Arial"/>
              </a:rPr>
              <a:t>liệu</a:t>
            </a:r>
            <a:r>
              <a:rPr lang="en-US" sz="2600" spc="5" dirty="0">
                <a:latin typeface="Arial"/>
                <a:cs typeface="Arial"/>
              </a:rPr>
              <a:t> </a:t>
            </a:r>
            <a:r>
              <a:rPr lang="en-US" sz="2600" spc="5" dirty="0" err="1">
                <a:latin typeface="Arial"/>
                <a:cs typeface="Arial"/>
              </a:rPr>
              <a:t>rời</a:t>
            </a:r>
            <a:r>
              <a:rPr lang="en-US" sz="2600" spc="5" dirty="0">
                <a:latin typeface="Arial"/>
                <a:cs typeface="Arial"/>
              </a:rPr>
              <a:t> </a:t>
            </a:r>
            <a:r>
              <a:rPr lang="en-US" sz="2600" spc="5" dirty="0" err="1">
                <a:latin typeface="Arial"/>
                <a:cs typeface="Arial"/>
              </a:rPr>
              <a:t>rạc</a:t>
            </a:r>
            <a:endParaRPr lang="vi-VN" sz="2600" dirty="0">
              <a:latin typeface="Arial"/>
              <a:cs typeface="Arial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63052-3BD3-4EB3-9136-2088A2A72B60}" type="slidenum">
              <a:rPr lang="en-GB" smtClean="0"/>
              <a:pPr>
                <a:defRPr/>
              </a:pPr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24631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pc="20" dirty="0">
                <a:solidFill>
                  <a:srgbClr val="000000"/>
                </a:solidFill>
              </a:rPr>
              <a:t>Thăm dò dữ </a:t>
            </a:r>
            <a:r>
              <a:rPr lang="pt-BR" spc="5" dirty="0">
                <a:solidFill>
                  <a:srgbClr val="000000"/>
                </a:solidFill>
              </a:rPr>
              <a:t>liệu </a:t>
            </a:r>
            <a:r>
              <a:rPr lang="pt-BR" spc="15" dirty="0">
                <a:solidFill>
                  <a:srgbClr val="000000"/>
                </a:solidFill>
              </a:rPr>
              <a:t>(Data</a:t>
            </a:r>
            <a:r>
              <a:rPr lang="pt-BR" spc="-380" dirty="0">
                <a:solidFill>
                  <a:srgbClr val="000000"/>
                </a:solidFill>
              </a:rPr>
              <a:t> </a:t>
            </a:r>
            <a:r>
              <a:rPr lang="pt-BR" spc="10" dirty="0">
                <a:solidFill>
                  <a:srgbClr val="000000"/>
                </a:solidFill>
              </a:rPr>
              <a:t>exploration)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48" y="1924528"/>
            <a:ext cx="3415352" cy="2571272"/>
          </a:xfrm>
        </p:spPr>
        <p:txBody>
          <a:bodyPr/>
          <a:lstStyle/>
          <a:p>
            <a:pPr marL="241300" marR="121285" indent="-229235">
              <a:lnSpc>
                <a:spcPct val="102400"/>
              </a:lnSpc>
              <a:spcBef>
                <a:spcPts val="50"/>
              </a:spcBef>
              <a:tabLst>
                <a:tab pos="241935" algn="l"/>
              </a:tabLst>
            </a:pPr>
            <a:r>
              <a:rPr lang="vi-VN" i="1" spc="35" dirty="0">
                <a:latin typeface="Arial"/>
                <a:cs typeface="Arial"/>
              </a:rPr>
              <a:t>Thuộc </a:t>
            </a:r>
            <a:r>
              <a:rPr lang="vi-VN" i="1" spc="-15" dirty="0">
                <a:latin typeface="Arial"/>
                <a:cs typeface="Arial"/>
              </a:rPr>
              <a:t>tính </a:t>
            </a:r>
            <a:r>
              <a:rPr lang="en-US" i="1" spc="-15" dirty="0" err="1">
                <a:latin typeface="Arial"/>
                <a:cs typeface="Arial"/>
              </a:rPr>
              <a:t>nào</a:t>
            </a:r>
            <a:r>
              <a:rPr lang="en-US" i="1" spc="-15" dirty="0">
                <a:latin typeface="Arial"/>
                <a:cs typeface="Arial"/>
              </a:rPr>
              <a:t> </a:t>
            </a:r>
            <a:r>
              <a:rPr lang="vi-VN" spc="10" dirty="0">
                <a:latin typeface="Arial"/>
                <a:cs typeface="Arial"/>
              </a:rPr>
              <a:t>ảnh </a:t>
            </a:r>
            <a:r>
              <a:rPr lang="vi-VN" spc="25" dirty="0">
                <a:latin typeface="Arial"/>
                <a:cs typeface="Arial"/>
              </a:rPr>
              <a:t>hưởng </a:t>
            </a:r>
            <a:r>
              <a:rPr lang="vi-VN" spc="-10" dirty="0">
                <a:latin typeface="Arial"/>
                <a:cs typeface="Arial"/>
              </a:rPr>
              <a:t>tới  quyết</a:t>
            </a:r>
            <a:r>
              <a:rPr lang="vi-VN" spc="185" dirty="0">
                <a:latin typeface="Arial"/>
                <a:cs typeface="Arial"/>
              </a:rPr>
              <a:t> </a:t>
            </a:r>
            <a:r>
              <a:rPr lang="vi-VN" dirty="0">
                <a:latin typeface="Arial"/>
                <a:cs typeface="Arial"/>
              </a:rPr>
              <a:t>định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phân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lớp</a:t>
            </a:r>
            <a:endParaRPr lang="vi-VN" dirty="0">
              <a:latin typeface="Arial"/>
              <a:cs typeface="Arial"/>
            </a:endParaRPr>
          </a:p>
          <a:p>
            <a:pPr marL="241300" indent="-229235">
              <a:spcBef>
                <a:spcPts val="1055"/>
              </a:spcBef>
              <a:tabLst>
                <a:tab pos="241935" algn="l"/>
              </a:tabLst>
            </a:pPr>
            <a:r>
              <a:rPr lang="vi-VN" spc="25" dirty="0">
                <a:latin typeface="Arial"/>
                <a:cs typeface="Arial"/>
              </a:rPr>
              <a:t>Mối </a:t>
            </a:r>
            <a:r>
              <a:rPr lang="vi-VN" spc="-50" dirty="0">
                <a:latin typeface="Arial"/>
                <a:cs typeface="Arial"/>
              </a:rPr>
              <a:t>liên </a:t>
            </a:r>
            <a:r>
              <a:rPr lang="vi-VN" spc="25" dirty="0">
                <a:latin typeface="Arial"/>
                <a:cs typeface="Arial"/>
              </a:rPr>
              <a:t>hệ </a:t>
            </a:r>
            <a:r>
              <a:rPr lang="vi-VN" dirty="0">
                <a:latin typeface="Arial"/>
                <a:cs typeface="Arial"/>
              </a:rPr>
              <a:t>giữa </a:t>
            </a:r>
            <a:r>
              <a:rPr lang="vi-VN" spc="10" dirty="0">
                <a:latin typeface="Arial"/>
                <a:cs typeface="Arial"/>
              </a:rPr>
              <a:t>các</a:t>
            </a:r>
            <a:r>
              <a:rPr lang="vi-VN" spc="-275" dirty="0">
                <a:latin typeface="Arial"/>
                <a:cs typeface="Arial"/>
              </a:rPr>
              <a:t> </a:t>
            </a:r>
            <a:r>
              <a:rPr lang="vi-VN" spc="20" dirty="0">
                <a:latin typeface="Arial"/>
                <a:cs typeface="Arial"/>
              </a:rPr>
              <a:t>thuộc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vi-VN" spc="-15" dirty="0">
                <a:latin typeface="Arial"/>
                <a:cs typeface="Arial"/>
              </a:rPr>
              <a:t>tính</a:t>
            </a:r>
            <a:endParaRPr lang="vi-VN" dirty="0">
              <a:latin typeface="Arial"/>
              <a:cs typeface="Arial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63052-3BD3-4EB3-9136-2088A2A72B60}" type="slidenum">
              <a:rPr lang="en-GB" smtClean="0"/>
              <a:pPr>
                <a:defRPr/>
              </a:pPr>
              <a:t>13</a:t>
            </a:fld>
            <a:endParaRPr lang="en-GB"/>
          </a:p>
        </p:txBody>
      </p:sp>
      <p:sp>
        <p:nvSpPr>
          <p:cNvPr id="5" name="object 2"/>
          <p:cNvSpPr/>
          <p:nvPr/>
        </p:nvSpPr>
        <p:spPr>
          <a:xfrm>
            <a:off x="3429000" y="1815927"/>
            <a:ext cx="5693391" cy="41276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TextBox 5"/>
          <p:cNvSpPr txBox="1"/>
          <p:nvPr/>
        </p:nvSpPr>
        <p:spPr>
          <a:xfrm>
            <a:off x="762000" y="5486400"/>
            <a:ext cx="3276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/>
              <a:t>Hình</a:t>
            </a:r>
            <a:r>
              <a:rPr lang="en-US" sz="2000" b="1" dirty="0"/>
              <a:t> 5.7 </a:t>
            </a:r>
            <a:r>
              <a:rPr lang="en-US" sz="2000" b="1" dirty="0" err="1"/>
              <a:t>Mối</a:t>
            </a:r>
            <a:r>
              <a:rPr lang="en-US" sz="2000" b="1" dirty="0"/>
              <a:t> </a:t>
            </a:r>
            <a:r>
              <a:rPr lang="en-US" sz="2000" b="1" dirty="0" err="1"/>
              <a:t>tương</a:t>
            </a:r>
            <a:r>
              <a:rPr lang="en-US" sz="2000" b="1" dirty="0"/>
              <a:t> </a:t>
            </a:r>
            <a:r>
              <a:rPr lang="en-US" sz="2000" b="1" dirty="0" err="1"/>
              <a:t>quan</a:t>
            </a:r>
            <a:r>
              <a:rPr lang="en-US" sz="2000" b="1" dirty="0"/>
              <a:t> </a:t>
            </a:r>
            <a:r>
              <a:rPr lang="en-US" sz="2000" b="1" dirty="0" err="1"/>
              <a:t>giữa</a:t>
            </a:r>
            <a:r>
              <a:rPr lang="en-US" sz="2000" b="1" dirty="0"/>
              <a:t> </a:t>
            </a:r>
            <a:r>
              <a:rPr lang="en-US" sz="2000" b="1" dirty="0" err="1"/>
              <a:t>các</a:t>
            </a:r>
            <a:r>
              <a:rPr lang="en-US" sz="2000" b="1" dirty="0"/>
              <a:t> </a:t>
            </a:r>
            <a:r>
              <a:rPr lang="en-US" sz="2000" b="1" dirty="0" err="1"/>
              <a:t>thuộc</a:t>
            </a:r>
            <a:r>
              <a:rPr lang="en-US" sz="2000" b="1" dirty="0"/>
              <a:t> </a:t>
            </a:r>
            <a:r>
              <a:rPr lang="en-US" sz="2000" b="1" dirty="0" err="1"/>
              <a:t>tính</a:t>
            </a:r>
            <a:r>
              <a:rPr lang="en-US" sz="2000" b="1" dirty="0"/>
              <a:t> </a:t>
            </a:r>
            <a:r>
              <a:rPr lang="en-US" sz="2000" b="1" dirty="0" err="1"/>
              <a:t>của</a:t>
            </a:r>
            <a:r>
              <a:rPr lang="en-US" sz="2000" b="1" dirty="0"/>
              <a:t> </a:t>
            </a:r>
            <a:r>
              <a:rPr lang="en-US" sz="2000" b="1" dirty="0" err="1"/>
              <a:t>bộ</a:t>
            </a:r>
            <a:r>
              <a:rPr lang="en-US" sz="2000" b="1" dirty="0"/>
              <a:t> </a:t>
            </a:r>
            <a:r>
              <a:rPr lang="en-US" sz="2000" b="1" dirty="0" err="1"/>
              <a:t>dữ</a:t>
            </a:r>
            <a:r>
              <a:rPr lang="en-US" sz="2000" b="1" dirty="0"/>
              <a:t> </a:t>
            </a:r>
            <a:r>
              <a:rPr lang="en-US" sz="2000" b="1" dirty="0" err="1"/>
              <a:t>liệu</a:t>
            </a:r>
            <a:r>
              <a:rPr lang="en-US" sz="2000" b="1" dirty="0"/>
              <a:t> Wine Quality</a:t>
            </a:r>
          </a:p>
        </p:txBody>
      </p:sp>
    </p:spTree>
    <p:extLst>
      <p:ext uri="{BB962C8B-B14F-4D97-AF65-F5344CB8AC3E}">
        <p14:creationId xmlns:p14="http://schemas.microsoft.com/office/powerpoint/2010/main" val="20997458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609600"/>
          </a:xfrm>
        </p:spPr>
        <p:txBody>
          <a:bodyPr/>
          <a:lstStyle/>
          <a:p>
            <a:r>
              <a:rPr lang="en-US" sz="3200" spc="25" dirty="0" err="1">
                <a:solidFill>
                  <a:srgbClr val="000000"/>
                </a:solidFill>
              </a:rPr>
              <a:t>Làm</a:t>
            </a:r>
            <a:r>
              <a:rPr lang="en-US" sz="3200" spc="25" dirty="0">
                <a:solidFill>
                  <a:srgbClr val="000000"/>
                </a:solidFill>
              </a:rPr>
              <a:t> </a:t>
            </a:r>
            <a:r>
              <a:rPr lang="en-US" sz="3200" spc="30" dirty="0" err="1">
                <a:solidFill>
                  <a:srgbClr val="000000"/>
                </a:solidFill>
              </a:rPr>
              <a:t>sạch</a:t>
            </a:r>
            <a:r>
              <a:rPr lang="en-US" sz="3200" spc="30" dirty="0">
                <a:solidFill>
                  <a:srgbClr val="000000"/>
                </a:solidFill>
              </a:rPr>
              <a:t> </a:t>
            </a:r>
            <a:r>
              <a:rPr lang="en-US" sz="3200" spc="20" dirty="0" err="1">
                <a:solidFill>
                  <a:srgbClr val="000000"/>
                </a:solidFill>
              </a:rPr>
              <a:t>dữ</a:t>
            </a:r>
            <a:r>
              <a:rPr lang="en-US" sz="3200" spc="20" dirty="0">
                <a:solidFill>
                  <a:srgbClr val="000000"/>
                </a:solidFill>
              </a:rPr>
              <a:t> </a:t>
            </a:r>
            <a:r>
              <a:rPr lang="en-US" sz="3200" spc="5" dirty="0" err="1">
                <a:solidFill>
                  <a:srgbClr val="000000"/>
                </a:solidFill>
              </a:rPr>
              <a:t>liệu</a:t>
            </a:r>
            <a:r>
              <a:rPr lang="en-US" sz="3200" spc="5" dirty="0">
                <a:solidFill>
                  <a:srgbClr val="000000"/>
                </a:solidFill>
              </a:rPr>
              <a:t> </a:t>
            </a:r>
            <a:r>
              <a:rPr lang="en-US" sz="3200" spc="15" dirty="0">
                <a:solidFill>
                  <a:srgbClr val="000000"/>
                </a:solidFill>
              </a:rPr>
              <a:t>(Data</a:t>
            </a:r>
            <a:r>
              <a:rPr lang="en-US" sz="3200" spc="-465" dirty="0">
                <a:solidFill>
                  <a:srgbClr val="000000"/>
                </a:solidFill>
              </a:rPr>
              <a:t> </a:t>
            </a:r>
            <a:r>
              <a:rPr lang="en-US" sz="3200" spc="20" dirty="0">
                <a:solidFill>
                  <a:srgbClr val="000000"/>
                </a:solidFill>
              </a:rPr>
              <a:t>cleansing)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7800"/>
            <a:ext cx="7772400" cy="4648200"/>
          </a:xfrm>
        </p:spPr>
        <p:txBody>
          <a:bodyPr/>
          <a:lstStyle/>
          <a:p>
            <a:pPr marL="241300" indent="-229235">
              <a:spcBef>
                <a:spcPts val="760"/>
              </a:spcBef>
              <a:tabLst>
                <a:tab pos="241935" algn="l"/>
              </a:tabLst>
            </a:pPr>
            <a:r>
              <a:rPr lang="vi-VN" sz="2600" spc="5" dirty="0">
                <a:latin typeface="Arial"/>
                <a:cs typeface="Arial"/>
              </a:rPr>
              <a:t>Dữ </a:t>
            </a:r>
            <a:r>
              <a:rPr lang="vi-VN" sz="2600" spc="-50" dirty="0">
                <a:latin typeface="Arial"/>
                <a:cs typeface="Arial"/>
              </a:rPr>
              <a:t>liệu </a:t>
            </a:r>
            <a:r>
              <a:rPr lang="vi-VN" sz="2600" spc="-30" dirty="0">
                <a:latin typeface="Arial"/>
                <a:cs typeface="Arial"/>
              </a:rPr>
              <a:t>mất </a:t>
            </a:r>
            <a:r>
              <a:rPr lang="vi-VN" sz="2600" spc="-5" dirty="0">
                <a:latin typeface="Arial"/>
                <a:cs typeface="Arial"/>
              </a:rPr>
              <a:t>mát </a:t>
            </a:r>
            <a:r>
              <a:rPr lang="vi-VN" sz="2600" dirty="0">
                <a:latin typeface="Arial"/>
                <a:cs typeface="Arial"/>
              </a:rPr>
              <a:t>(missing</a:t>
            </a:r>
            <a:r>
              <a:rPr lang="vi-VN" sz="2600" spc="275" dirty="0">
                <a:latin typeface="Arial"/>
                <a:cs typeface="Arial"/>
              </a:rPr>
              <a:t> </a:t>
            </a:r>
            <a:r>
              <a:rPr lang="vi-VN" sz="2600" spc="-40" dirty="0">
                <a:latin typeface="Arial"/>
                <a:cs typeface="Arial"/>
              </a:rPr>
              <a:t>data)</a:t>
            </a:r>
            <a:endParaRPr lang="vi-VN" sz="2600" dirty="0">
              <a:latin typeface="Arial"/>
              <a:cs typeface="Arial"/>
            </a:endParaRPr>
          </a:p>
          <a:p>
            <a:pPr marL="699135" lvl="1" indent="-229870">
              <a:lnSpc>
                <a:spcPct val="100000"/>
              </a:lnSpc>
              <a:spcBef>
                <a:spcPts val="560"/>
              </a:spcBef>
              <a:buChar char="•"/>
              <a:tabLst>
                <a:tab pos="698500" algn="l"/>
                <a:tab pos="699770" algn="l"/>
              </a:tabLst>
            </a:pPr>
            <a:r>
              <a:rPr lang="vi-VN" sz="2150" spc="-5" dirty="0">
                <a:latin typeface="Arial"/>
                <a:cs typeface="Arial"/>
              </a:rPr>
              <a:t>Vì </a:t>
            </a:r>
            <a:r>
              <a:rPr lang="vi-VN" sz="2150" spc="30" dirty="0">
                <a:latin typeface="Arial"/>
                <a:cs typeface="Arial"/>
              </a:rPr>
              <a:t>một lý </a:t>
            </a:r>
            <a:r>
              <a:rPr lang="vi-VN" sz="2150" spc="5" dirty="0">
                <a:latin typeface="Arial"/>
                <a:cs typeface="Arial"/>
              </a:rPr>
              <a:t>do </a:t>
            </a:r>
            <a:r>
              <a:rPr lang="vi-VN" sz="2150" spc="10" dirty="0">
                <a:latin typeface="Arial"/>
                <a:cs typeface="Arial"/>
              </a:rPr>
              <a:t>nào đó </a:t>
            </a:r>
            <a:r>
              <a:rPr lang="vi-VN" sz="2150" spc="50" dirty="0">
                <a:latin typeface="Arial"/>
                <a:cs typeface="Arial"/>
              </a:rPr>
              <a:t>mà </a:t>
            </a:r>
            <a:r>
              <a:rPr lang="vi-VN" sz="2150" spc="10" dirty="0">
                <a:latin typeface="Arial"/>
                <a:cs typeface="Arial"/>
              </a:rPr>
              <a:t>dữ </a:t>
            </a:r>
            <a:r>
              <a:rPr lang="vi-VN" sz="2150" spc="25" dirty="0">
                <a:latin typeface="Arial"/>
                <a:cs typeface="Arial"/>
              </a:rPr>
              <a:t>liệu </a:t>
            </a:r>
            <a:r>
              <a:rPr lang="vi-VN" sz="2150" spc="5" dirty="0">
                <a:latin typeface="Arial"/>
                <a:cs typeface="Arial"/>
              </a:rPr>
              <a:t>bị </a:t>
            </a:r>
            <a:r>
              <a:rPr lang="vi-VN" sz="2150" spc="30" dirty="0">
                <a:latin typeface="Arial"/>
                <a:cs typeface="Arial"/>
              </a:rPr>
              <a:t>mất mát</a:t>
            </a:r>
            <a:r>
              <a:rPr lang="vi-VN" sz="2150" spc="35" dirty="0">
                <a:latin typeface="Arial"/>
                <a:cs typeface="Arial"/>
              </a:rPr>
              <a:t> </a:t>
            </a:r>
            <a:r>
              <a:rPr lang="vi-VN" sz="2150" spc="15" dirty="0">
                <a:latin typeface="Arial"/>
                <a:cs typeface="Arial"/>
              </a:rPr>
              <a:t>(dữ</a:t>
            </a:r>
            <a:endParaRPr lang="vi-VN" sz="2150" dirty="0">
              <a:latin typeface="Arial"/>
              <a:cs typeface="Arial"/>
            </a:endParaRPr>
          </a:p>
          <a:p>
            <a:pPr marL="699135">
              <a:lnSpc>
                <a:spcPct val="100000"/>
              </a:lnSpc>
              <a:spcBef>
                <a:spcPts val="45"/>
              </a:spcBef>
            </a:pPr>
            <a:r>
              <a:rPr lang="vi-VN" sz="2150" spc="25" dirty="0">
                <a:latin typeface="Arial"/>
                <a:cs typeface="Arial"/>
              </a:rPr>
              <a:t>liệu </a:t>
            </a:r>
            <a:r>
              <a:rPr lang="vi-VN" sz="2150" dirty="0">
                <a:latin typeface="Arial"/>
                <a:cs typeface="Arial"/>
              </a:rPr>
              <a:t>không được </a:t>
            </a:r>
            <a:r>
              <a:rPr lang="vi-VN" sz="2150" spc="5" dirty="0">
                <a:latin typeface="Arial"/>
                <a:cs typeface="Arial"/>
              </a:rPr>
              <a:t>thu </a:t>
            </a:r>
            <a:r>
              <a:rPr lang="vi-VN" sz="2150" dirty="0">
                <a:latin typeface="Arial"/>
                <a:cs typeface="Arial"/>
              </a:rPr>
              <a:t>thập, </a:t>
            </a:r>
            <a:r>
              <a:rPr lang="vi-VN" sz="2150" spc="15" dirty="0">
                <a:latin typeface="Arial"/>
                <a:cs typeface="Arial"/>
              </a:rPr>
              <a:t>lỗi </a:t>
            </a:r>
            <a:r>
              <a:rPr lang="vi-VN" sz="2150" spc="10" dirty="0">
                <a:latin typeface="Arial"/>
                <a:cs typeface="Arial"/>
              </a:rPr>
              <a:t>lưu </a:t>
            </a:r>
            <a:r>
              <a:rPr lang="vi-VN" sz="2150" spc="15" dirty="0">
                <a:latin typeface="Arial"/>
                <a:cs typeface="Arial"/>
              </a:rPr>
              <a:t>trữ</a:t>
            </a:r>
            <a:r>
              <a:rPr lang="vi-VN" sz="2150" spc="395" dirty="0">
                <a:latin typeface="Arial"/>
                <a:cs typeface="Arial"/>
              </a:rPr>
              <a:t> </a:t>
            </a:r>
            <a:r>
              <a:rPr lang="vi-VN" sz="2150" dirty="0">
                <a:latin typeface="Arial"/>
                <a:cs typeface="Arial"/>
              </a:rPr>
              <a:t>...)</a:t>
            </a:r>
          </a:p>
          <a:p>
            <a:pPr marL="699135" lvl="1" indent="-229870">
              <a:lnSpc>
                <a:spcPct val="100000"/>
              </a:lnSpc>
              <a:spcBef>
                <a:spcPts val="575"/>
              </a:spcBef>
              <a:buChar char="•"/>
              <a:tabLst>
                <a:tab pos="698500" algn="l"/>
                <a:tab pos="699770" algn="l"/>
              </a:tabLst>
            </a:pPr>
            <a:r>
              <a:rPr lang="vi-VN" sz="2150" spc="-20" dirty="0">
                <a:latin typeface="Arial"/>
                <a:cs typeface="Arial"/>
              </a:rPr>
              <a:t>Một </a:t>
            </a:r>
            <a:r>
              <a:rPr lang="vi-VN" sz="2150" spc="-30" dirty="0">
                <a:latin typeface="Arial"/>
                <a:cs typeface="Arial"/>
              </a:rPr>
              <a:t>vài </a:t>
            </a:r>
            <a:r>
              <a:rPr lang="vi-VN" sz="2150" spc="10" dirty="0">
                <a:latin typeface="Arial"/>
                <a:cs typeface="Arial"/>
              </a:rPr>
              <a:t>giải</a:t>
            </a:r>
            <a:r>
              <a:rPr lang="vi-VN" sz="2150" spc="-145" dirty="0">
                <a:latin typeface="Arial"/>
                <a:cs typeface="Arial"/>
              </a:rPr>
              <a:t> </a:t>
            </a:r>
            <a:r>
              <a:rPr lang="vi-VN" sz="2150" dirty="0">
                <a:latin typeface="Arial"/>
                <a:cs typeface="Arial"/>
              </a:rPr>
              <a:t>pháp:</a:t>
            </a:r>
          </a:p>
          <a:p>
            <a:pPr marL="1156335" lvl="2" indent="-229235">
              <a:spcBef>
                <a:spcPts val="575"/>
              </a:spcBef>
              <a:tabLst>
                <a:tab pos="1156335" algn="l"/>
                <a:tab pos="1156970" algn="l"/>
              </a:tabLst>
            </a:pPr>
            <a:r>
              <a:rPr lang="vi-VN" sz="1850" spc="25" dirty="0">
                <a:latin typeface="Arial"/>
                <a:cs typeface="Arial"/>
              </a:rPr>
              <a:t>Bỏ </a:t>
            </a:r>
            <a:r>
              <a:rPr lang="vi-VN" sz="1850" spc="15" dirty="0">
                <a:latin typeface="Arial"/>
                <a:cs typeface="Arial"/>
              </a:rPr>
              <a:t>qua bản ghi hoặc thuộc </a:t>
            </a:r>
            <a:r>
              <a:rPr lang="vi-VN" sz="1850" spc="10" dirty="0">
                <a:latin typeface="Arial"/>
                <a:cs typeface="Arial"/>
              </a:rPr>
              <a:t>tính </a:t>
            </a:r>
            <a:r>
              <a:rPr lang="vi-VN" sz="1850" spc="25" dirty="0">
                <a:latin typeface="Arial"/>
                <a:cs typeface="Arial"/>
              </a:rPr>
              <a:t>chứa </a:t>
            </a:r>
            <a:r>
              <a:rPr lang="vi-VN" sz="1850" spc="15" dirty="0">
                <a:latin typeface="Arial"/>
                <a:cs typeface="Arial"/>
              </a:rPr>
              <a:t>thông tin </a:t>
            </a:r>
            <a:r>
              <a:rPr lang="vi-VN" sz="1850" spc="10" dirty="0">
                <a:latin typeface="Arial"/>
                <a:cs typeface="Arial"/>
              </a:rPr>
              <a:t>bị</a:t>
            </a:r>
            <a:r>
              <a:rPr lang="vi-VN" sz="1850" spc="275" dirty="0">
                <a:latin typeface="Arial"/>
                <a:cs typeface="Arial"/>
              </a:rPr>
              <a:t> </a:t>
            </a:r>
            <a:r>
              <a:rPr lang="vi-VN" sz="1850" spc="45" dirty="0">
                <a:latin typeface="Arial"/>
                <a:cs typeface="Arial"/>
              </a:rPr>
              <a:t>mất</a:t>
            </a:r>
            <a:r>
              <a:rPr lang="en-US" sz="1850" dirty="0">
                <a:latin typeface="Arial"/>
                <a:cs typeface="Arial"/>
              </a:rPr>
              <a:t> </a:t>
            </a:r>
            <a:r>
              <a:rPr lang="vi-VN" sz="1850" spc="45" dirty="0">
                <a:latin typeface="Arial"/>
                <a:cs typeface="Arial"/>
              </a:rPr>
              <a:t>mát</a:t>
            </a:r>
            <a:endParaRPr lang="vi-VN" sz="1850" dirty="0">
              <a:latin typeface="Arial"/>
              <a:cs typeface="Arial"/>
            </a:endParaRPr>
          </a:p>
          <a:p>
            <a:pPr marL="1156335" lvl="2" indent="-229235">
              <a:spcBef>
                <a:spcPts val="555"/>
              </a:spcBef>
              <a:tabLst>
                <a:tab pos="1156335" algn="l"/>
                <a:tab pos="1156970" algn="l"/>
              </a:tabLst>
            </a:pPr>
            <a:r>
              <a:rPr lang="vi-VN" sz="1850" spc="20" dirty="0">
                <a:latin typeface="Arial"/>
                <a:cs typeface="Arial"/>
              </a:rPr>
              <a:t>Điền </a:t>
            </a:r>
            <a:r>
              <a:rPr lang="vi-VN" sz="1850" spc="15" dirty="0">
                <a:latin typeface="Arial"/>
                <a:cs typeface="Arial"/>
              </a:rPr>
              <a:t>thông tin </a:t>
            </a:r>
            <a:r>
              <a:rPr lang="vi-VN" sz="1850" spc="30" dirty="0">
                <a:latin typeface="Arial"/>
                <a:cs typeface="Arial"/>
              </a:rPr>
              <a:t>mới </a:t>
            </a:r>
            <a:r>
              <a:rPr lang="vi-VN" sz="1850" spc="-20" dirty="0">
                <a:latin typeface="Arial"/>
                <a:cs typeface="Arial"/>
              </a:rPr>
              <a:t>với: </a:t>
            </a:r>
            <a:r>
              <a:rPr lang="vi-VN" sz="1850" spc="15" dirty="0">
                <a:latin typeface="Arial"/>
                <a:cs typeface="Arial"/>
              </a:rPr>
              <a:t>ngẫu </a:t>
            </a:r>
            <a:r>
              <a:rPr lang="vi-VN" sz="1850" spc="20" dirty="0">
                <a:latin typeface="Arial"/>
                <a:cs typeface="Arial"/>
              </a:rPr>
              <a:t>nhiên </a:t>
            </a:r>
            <a:r>
              <a:rPr lang="vi-VN" sz="1850" spc="15" dirty="0">
                <a:latin typeface="Arial"/>
                <a:cs typeface="Arial"/>
              </a:rPr>
              <a:t>hoặc </a:t>
            </a:r>
            <a:r>
              <a:rPr lang="vi-VN" sz="1850" spc="25" dirty="0">
                <a:latin typeface="Arial"/>
                <a:cs typeface="Arial"/>
              </a:rPr>
              <a:t>liên</a:t>
            </a:r>
            <a:r>
              <a:rPr lang="vi-VN" sz="1850" spc="-190" dirty="0">
                <a:latin typeface="Arial"/>
                <a:cs typeface="Arial"/>
              </a:rPr>
              <a:t> </a:t>
            </a:r>
            <a:r>
              <a:rPr lang="vi-VN" sz="1850" spc="20" dirty="0">
                <a:latin typeface="Arial"/>
                <a:cs typeface="Arial"/>
              </a:rPr>
              <a:t>quan</a:t>
            </a:r>
            <a:r>
              <a:rPr lang="en-US" sz="1850" dirty="0">
                <a:latin typeface="Arial"/>
                <a:cs typeface="Arial"/>
              </a:rPr>
              <a:t> </a:t>
            </a:r>
            <a:r>
              <a:rPr lang="vi-VN" sz="1850" spc="15" dirty="0">
                <a:latin typeface="Arial"/>
                <a:cs typeface="Arial"/>
              </a:rPr>
              <a:t>đến </a:t>
            </a:r>
            <a:r>
              <a:rPr lang="vi-VN" sz="1850" spc="25" dirty="0">
                <a:latin typeface="Arial"/>
                <a:cs typeface="Arial"/>
              </a:rPr>
              <a:t>các </a:t>
            </a:r>
            <a:r>
              <a:rPr lang="vi-VN" sz="1850" spc="15" dirty="0">
                <a:latin typeface="Arial"/>
                <a:cs typeface="Arial"/>
              </a:rPr>
              <a:t>dữ </a:t>
            </a:r>
            <a:r>
              <a:rPr lang="vi-VN" sz="1850" spc="25" dirty="0">
                <a:latin typeface="Arial"/>
                <a:cs typeface="Arial"/>
              </a:rPr>
              <a:t>liệu </a:t>
            </a:r>
            <a:r>
              <a:rPr lang="vi-VN" sz="1850" spc="-15" dirty="0">
                <a:latin typeface="Arial"/>
                <a:cs typeface="Arial"/>
              </a:rPr>
              <a:t>xung</a:t>
            </a:r>
            <a:r>
              <a:rPr lang="vi-VN" sz="1850" spc="175" dirty="0">
                <a:latin typeface="Arial"/>
                <a:cs typeface="Arial"/>
              </a:rPr>
              <a:t> </a:t>
            </a:r>
            <a:r>
              <a:rPr lang="vi-VN" sz="1850" spc="20" dirty="0">
                <a:latin typeface="Arial"/>
                <a:cs typeface="Arial"/>
              </a:rPr>
              <a:t>quanh</a:t>
            </a:r>
            <a:endParaRPr lang="vi-VN" sz="1850" dirty="0">
              <a:latin typeface="Arial"/>
              <a:cs typeface="Arial"/>
            </a:endParaRPr>
          </a:p>
          <a:p>
            <a:pPr marL="241300" indent="-229235">
              <a:spcBef>
                <a:spcPts val="1010"/>
              </a:spcBef>
              <a:tabLst>
                <a:tab pos="241935" algn="l"/>
              </a:tabLst>
            </a:pPr>
            <a:r>
              <a:rPr lang="vi-VN" sz="2600" spc="5" dirty="0">
                <a:latin typeface="Arial"/>
                <a:cs typeface="Arial"/>
              </a:rPr>
              <a:t>Dữ </a:t>
            </a:r>
            <a:r>
              <a:rPr lang="vi-VN" sz="2600" spc="-50" dirty="0">
                <a:latin typeface="Arial"/>
                <a:cs typeface="Arial"/>
              </a:rPr>
              <a:t>liệu </a:t>
            </a:r>
            <a:r>
              <a:rPr lang="vi-VN" sz="2600" spc="30" dirty="0">
                <a:latin typeface="Arial"/>
                <a:cs typeface="Arial"/>
              </a:rPr>
              <a:t>có </a:t>
            </a:r>
            <a:r>
              <a:rPr lang="vi-VN" sz="2600" spc="-35" dirty="0">
                <a:latin typeface="Arial"/>
                <a:cs typeface="Arial"/>
              </a:rPr>
              <a:t>nhiễu</a:t>
            </a:r>
            <a:r>
              <a:rPr lang="en-US" sz="2600" spc="-35" dirty="0">
                <a:latin typeface="Arial"/>
                <a:cs typeface="Arial"/>
              </a:rPr>
              <a:t> (noisy data)</a:t>
            </a:r>
            <a:r>
              <a:rPr lang="vi-VN" sz="2600" spc="-35" dirty="0">
                <a:latin typeface="Arial"/>
                <a:cs typeface="Arial"/>
              </a:rPr>
              <a:t>: </a:t>
            </a:r>
            <a:r>
              <a:rPr lang="vi-VN" sz="2600" spc="-20" dirty="0">
                <a:latin typeface="Arial"/>
                <a:cs typeface="Arial"/>
              </a:rPr>
              <a:t>giá </a:t>
            </a:r>
            <a:r>
              <a:rPr lang="vi-VN" sz="2600" spc="15" dirty="0">
                <a:latin typeface="Arial"/>
                <a:cs typeface="Arial"/>
              </a:rPr>
              <a:t>trị </a:t>
            </a:r>
            <a:r>
              <a:rPr lang="vi-VN" sz="2600" dirty="0">
                <a:latin typeface="Arial"/>
                <a:cs typeface="Arial"/>
              </a:rPr>
              <a:t>không </a:t>
            </a:r>
            <a:r>
              <a:rPr lang="vi-VN" sz="2600" spc="-10" dirty="0">
                <a:latin typeface="Arial"/>
                <a:cs typeface="Arial"/>
              </a:rPr>
              <a:t>phù </a:t>
            </a:r>
            <a:r>
              <a:rPr lang="vi-VN" sz="2600" dirty="0">
                <a:latin typeface="Arial"/>
                <a:cs typeface="Arial"/>
              </a:rPr>
              <a:t>hợp</a:t>
            </a:r>
            <a:r>
              <a:rPr lang="vi-VN" sz="2600" spc="450" dirty="0">
                <a:latin typeface="Arial"/>
                <a:cs typeface="Arial"/>
              </a:rPr>
              <a:t> </a:t>
            </a:r>
            <a:r>
              <a:rPr lang="vi-VN" sz="2600" spc="25" dirty="0">
                <a:latin typeface="Arial"/>
                <a:cs typeface="Arial"/>
              </a:rPr>
              <a:t>...</a:t>
            </a:r>
            <a:endParaRPr lang="vi-VN" sz="2600" dirty="0">
              <a:latin typeface="Arial"/>
              <a:cs typeface="Arial"/>
            </a:endParaRPr>
          </a:p>
          <a:p>
            <a:pPr marL="241300" indent="-229235">
              <a:spcBef>
                <a:spcPts val="935"/>
              </a:spcBef>
              <a:tabLst>
                <a:tab pos="241935" algn="l"/>
              </a:tabLst>
            </a:pPr>
            <a:r>
              <a:rPr lang="vi-VN" sz="2600" spc="5" dirty="0">
                <a:latin typeface="Arial"/>
                <a:cs typeface="Arial"/>
              </a:rPr>
              <a:t>Dữ </a:t>
            </a:r>
            <a:r>
              <a:rPr lang="vi-VN" sz="2600" spc="-50" dirty="0">
                <a:latin typeface="Arial"/>
                <a:cs typeface="Arial"/>
              </a:rPr>
              <a:t>liệu </a:t>
            </a:r>
            <a:r>
              <a:rPr lang="vi-VN" sz="2600" spc="5" dirty="0">
                <a:latin typeface="Arial"/>
                <a:cs typeface="Arial"/>
              </a:rPr>
              <a:t>trùng</a:t>
            </a:r>
            <a:r>
              <a:rPr lang="vi-VN" sz="2600" spc="155" dirty="0">
                <a:latin typeface="Arial"/>
                <a:cs typeface="Arial"/>
              </a:rPr>
              <a:t> </a:t>
            </a:r>
            <a:r>
              <a:rPr lang="vi-VN" sz="2600" spc="-45" dirty="0">
                <a:latin typeface="Arial"/>
                <a:cs typeface="Arial"/>
              </a:rPr>
              <a:t>lặp</a:t>
            </a:r>
            <a:endParaRPr lang="vi-VN" sz="2600" dirty="0">
              <a:latin typeface="Arial"/>
              <a:cs typeface="Arial"/>
            </a:endParaRPr>
          </a:p>
          <a:p>
            <a:pPr marL="699135" lvl="1" indent="-229870">
              <a:lnSpc>
                <a:spcPct val="100000"/>
              </a:lnSpc>
              <a:spcBef>
                <a:spcPts val="635"/>
              </a:spcBef>
              <a:buChar char="•"/>
              <a:tabLst>
                <a:tab pos="698500" algn="l"/>
                <a:tab pos="699770" algn="l"/>
              </a:tabLst>
            </a:pPr>
            <a:r>
              <a:rPr lang="vi-VN" sz="2150" dirty="0">
                <a:latin typeface="Arial"/>
                <a:cs typeface="Arial"/>
              </a:rPr>
              <a:t>Xảy </a:t>
            </a:r>
            <a:r>
              <a:rPr lang="vi-VN" sz="2150" spc="20" dirty="0">
                <a:latin typeface="Arial"/>
                <a:cs typeface="Arial"/>
              </a:rPr>
              <a:t>ra </a:t>
            </a:r>
            <a:r>
              <a:rPr lang="vi-VN" sz="2150" spc="-5" dirty="0">
                <a:latin typeface="Arial"/>
                <a:cs typeface="Arial"/>
              </a:rPr>
              <a:t>khi </a:t>
            </a:r>
            <a:r>
              <a:rPr lang="vi-VN" sz="2150" spc="5" dirty="0">
                <a:latin typeface="Arial"/>
                <a:cs typeface="Arial"/>
              </a:rPr>
              <a:t>tổng </a:t>
            </a:r>
            <a:r>
              <a:rPr lang="vi-VN" sz="2150" spc="10" dirty="0">
                <a:latin typeface="Arial"/>
                <a:cs typeface="Arial"/>
              </a:rPr>
              <a:t>hợp </a:t>
            </a:r>
            <a:r>
              <a:rPr lang="vi-VN" sz="2150" spc="15" dirty="0">
                <a:latin typeface="Arial"/>
                <a:cs typeface="Arial"/>
              </a:rPr>
              <a:t>nhiều </a:t>
            </a:r>
            <a:r>
              <a:rPr lang="vi-VN" sz="2150" spc="5" dirty="0">
                <a:latin typeface="Arial"/>
                <a:cs typeface="Arial"/>
              </a:rPr>
              <a:t>nguồn </a:t>
            </a:r>
            <a:r>
              <a:rPr lang="vi-VN" sz="2150" spc="20" dirty="0">
                <a:latin typeface="Arial"/>
                <a:cs typeface="Arial"/>
              </a:rPr>
              <a:t>tin </a:t>
            </a:r>
            <a:r>
              <a:rPr lang="vi-VN" sz="2150" dirty="0">
                <a:latin typeface="Arial"/>
                <a:cs typeface="Arial"/>
              </a:rPr>
              <a:t>khác</a:t>
            </a:r>
            <a:r>
              <a:rPr lang="vi-VN" sz="2150" spc="525" dirty="0">
                <a:latin typeface="Arial"/>
                <a:cs typeface="Arial"/>
              </a:rPr>
              <a:t> </a:t>
            </a:r>
            <a:r>
              <a:rPr lang="vi-VN" sz="2150" spc="5" dirty="0">
                <a:latin typeface="Arial"/>
                <a:cs typeface="Arial"/>
              </a:rPr>
              <a:t>nhau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63052-3BD3-4EB3-9136-2088A2A72B60}" type="slidenum">
              <a:rPr lang="en-GB" smtClean="0"/>
              <a:pPr>
                <a:defRPr/>
              </a:pPr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21552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FDB1AE-9639-4037-B492-DB21C5BF6D3F}" type="slidenum">
              <a:rPr lang="en-US" altLang="en-US"/>
              <a:pPr>
                <a:defRPr/>
              </a:pPr>
              <a:t>15</a:t>
            </a:fld>
            <a:endParaRPr lang="en-US" altLang="en-US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533400"/>
          </a:xfrm>
        </p:spPr>
        <p:txBody>
          <a:bodyPr/>
          <a:lstStyle/>
          <a:p>
            <a:pPr eaLnBrk="1" hangingPunct="1"/>
            <a:r>
              <a:rPr lang="en-US" sz="3200" dirty="0">
                <a:solidFill>
                  <a:srgbClr val="FF0000"/>
                </a:solidFill>
              </a:rPr>
              <a:t>3.Biểu </a:t>
            </a:r>
            <a:r>
              <a:rPr lang="en-US" sz="3200" dirty="0" err="1">
                <a:solidFill>
                  <a:srgbClr val="FF0000"/>
                </a:solidFill>
              </a:rPr>
              <a:t>diễn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mẫu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trong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Học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Máy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229600" cy="45307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b="1" i="1" dirty="0" err="1"/>
              <a:t>mẫu</a:t>
            </a:r>
            <a:r>
              <a:rPr lang="en-US" sz="2400" dirty="0"/>
              <a:t> (pattern )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thể</a:t>
            </a:r>
            <a:r>
              <a:rPr lang="en-US" sz="2400" dirty="0"/>
              <a:t> </a:t>
            </a:r>
            <a:r>
              <a:rPr lang="en-US" sz="2400" dirty="0" err="1"/>
              <a:t>là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đối</a:t>
            </a:r>
            <a:r>
              <a:rPr lang="en-US" sz="2400" dirty="0"/>
              <a:t> </a:t>
            </a:r>
            <a:r>
              <a:rPr lang="en-US" sz="2400" dirty="0" err="1"/>
              <a:t>tượng</a:t>
            </a:r>
            <a:r>
              <a:rPr lang="en-US" sz="2400" dirty="0"/>
              <a:t> </a:t>
            </a:r>
            <a:r>
              <a:rPr lang="en-US" sz="2400" dirty="0" err="1"/>
              <a:t>cụ</a:t>
            </a:r>
            <a:r>
              <a:rPr lang="en-US" sz="2400" dirty="0"/>
              <a:t> </a:t>
            </a:r>
            <a:r>
              <a:rPr lang="en-US" sz="2400" dirty="0" err="1"/>
              <a:t>thể</a:t>
            </a:r>
            <a:r>
              <a:rPr lang="en-US" sz="2400" dirty="0"/>
              <a:t> hay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khái</a:t>
            </a:r>
            <a:r>
              <a:rPr lang="en-US" sz="2400" dirty="0"/>
              <a:t> </a:t>
            </a:r>
            <a:r>
              <a:rPr lang="en-US" sz="2400" dirty="0" err="1"/>
              <a:t>niệm</a:t>
            </a:r>
            <a:r>
              <a:rPr lang="en-US" sz="2400" dirty="0"/>
              <a:t> </a:t>
            </a:r>
            <a:r>
              <a:rPr lang="en-US" sz="2400" dirty="0" err="1"/>
              <a:t>trừu</a:t>
            </a:r>
            <a:r>
              <a:rPr lang="en-US" sz="2400" dirty="0"/>
              <a:t> </a:t>
            </a:r>
            <a:r>
              <a:rPr lang="en-US" sz="2400" dirty="0" err="1"/>
              <a:t>tượng</a:t>
            </a:r>
            <a:r>
              <a:rPr lang="en-US" sz="2400" dirty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err="1"/>
              <a:t>Tùy</a:t>
            </a:r>
            <a:r>
              <a:rPr lang="en-US" sz="2400" dirty="0"/>
              <a:t> </a:t>
            </a:r>
            <a:r>
              <a:rPr lang="en-US" sz="2400" dirty="0" err="1"/>
              <a:t>theo</a:t>
            </a:r>
            <a:r>
              <a:rPr lang="en-US" sz="2400" dirty="0"/>
              <a:t> </a:t>
            </a:r>
            <a:r>
              <a:rPr lang="en-US" sz="2400" dirty="0" err="1"/>
              <a:t>bài</a:t>
            </a:r>
            <a:r>
              <a:rPr lang="en-US" sz="2400" dirty="0"/>
              <a:t> </a:t>
            </a:r>
            <a:r>
              <a:rPr lang="en-US" sz="2400" dirty="0" err="1"/>
              <a:t>toán</a:t>
            </a:r>
            <a:r>
              <a:rPr lang="en-US" sz="2400" dirty="0"/>
              <a:t> </a:t>
            </a:r>
            <a:r>
              <a:rPr lang="en-US" sz="2400" dirty="0" err="1"/>
              <a:t>phân</a:t>
            </a:r>
            <a:r>
              <a:rPr lang="en-US" sz="2400" dirty="0"/>
              <a:t> </a:t>
            </a:r>
            <a:r>
              <a:rPr lang="en-US" sz="2400" dirty="0" err="1"/>
              <a:t>lớp</a:t>
            </a:r>
            <a:r>
              <a:rPr lang="en-US" sz="2400" dirty="0"/>
              <a:t>,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số</a:t>
            </a:r>
            <a:r>
              <a:rPr lang="en-US" sz="2400" dirty="0"/>
              <a:t> </a:t>
            </a:r>
            <a:r>
              <a:rPr lang="en-US" i="1" dirty="0" err="1"/>
              <a:t>đặc</a:t>
            </a:r>
            <a:r>
              <a:rPr lang="en-US" i="1" dirty="0"/>
              <a:t> </a:t>
            </a:r>
            <a:r>
              <a:rPr lang="en-US" i="1" dirty="0" err="1"/>
              <a:t>trưng</a:t>
            </a:r>
            <a:r>
              <a:rPr lang="en-US" i="1" dirty="0"/>
              <a:t> </a:t>
            </a:r>
            <a:r>
              <a:rPr lang="en-US" i="1" dirty="0" err="1"/>
              <a:t>có</a:t>
            </a:r>
            <a:r>
              <a:rPr lang="en-US" i="1" dirty="0"/>
              <a:t> </a:t>
            </a:r>
            <a:r>
              <a:rPr lang="en-US" i="1" dirty="0" err="1"/>
              <a:t>tính</a:t>
            </a:r>
            <a:r>
              <a:rPr lang="en-US" i="1" dirty="0"/>
              <a:t> </a:t>
            </a:r>
            <a:r>
              <a:rPr lang="en-US" i="1" dirty="0" err="1"/>
              <a:t>phân</a:t>
            </a:r>
            <a:r>
              <a:rPr lang="en-US" i="1" dirty="0"/>
              <a:t> </a:t>
            </a:r>
            <a:r>
              <a:rPr lang="en-US" i="1" dirty="0" err="1"/>
              <a:t>biệt</a:t>
            </a:r>
            <a:r>
              <a:rPr lang="en-US" dirty="0"/>
              <a:t> (</a:t>
            </a:r>
            <a:r>
              <a:rPr lang="en-US" sz="2400" dirty="0"/>
              <a:t>distinguishing features )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mẫu</a:t>
            </a:r>
            <a:r>
              <a:rPr lang="en-US" sz="2400" dirty="0"/>
              <a:t> </a:t>
            </a:r>
            <a:r>
              <a:rPr lang="en-US" sz="2400" dirty="0" err="1"/>
              <a:t>sẽ</a:t>
            </a:r>
            <a:r>
              <a:rPr lang="en-US" sz="2400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.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trưng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b="1" i="1" dirty="0" err="1"/>
              <a:t>thuộc</a:t>
            </a:r>
            <a:r>
              <a:rPr lang="en-US" b="1" i="1" dirty="0"/>
              <a:t> </a:t>
            </a:r>
            <a:r>
              <a:rPr lang="en-US" b="1" i="1" dirty="0" err="1"/>
              <a:t>tính</a:t>
            </a:r>
            <a:r>
              <a:rPr lang="en-US" sz="2400" b="1" dirty="0"/>
              <a:t> </a:t>
            </a:r>
            <a:r>
              <a:rPr lang="en-US" sz="2400" dirty="0"/>
              <a:t>(attributes).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mẫu</a:t>
            </a:r>
            <a:r>
              <a:rPr lang="en-US" sz="2400" dirty="0"/>
              <a:t> </a:t>
            </a:r>
            <a:r>
              <a:rPr lang="en-US" sz="2400" dirty="0" err="1"/>
              <a:t>là</a:t>
            </a:r>
            <a:r>
              <a:rPr lang="en-US" sz="2400" dirty="0"/>
              <a:t> </a:t>
            </a:r>
            <a:r>
              <a:rPr lang="en-US" sz="2400" dirty="0" err="1"/>
              <a:t>sự</a:t>
            </a:r>
            <a:r>
              <a:rPr lang="en-US" sz="2400" dirty="0"/>
              <a:t> </a:t>
            </a:r>
            <a:r>
              <a:rPr lang="en-US" sz="2400" dirty="0" err="1"/>
              <a:t>biểu</a:t>
            </a:r>
            <a:r>
              <a:rPr lang="en-US" sz="2400" dirty="0"/>
              <a:t> </a:t>
            </a:r>
            <a:r>
              <a:rPr lang="en-US" sz="2400" dirty="0" err="1"/>
              <a:t>diễn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đối</a:t>
            </a:r>
            <a:r>
              <a:rPr lang="en-US" sz="2400" dirty="0"/>
              <a:t> </a:t>
            </a:r>
            <a:r>
              <a:rPr lang="en-US" sz="2400" dirty="0" err="1"/>
              <a:t>tượng</a:t>
            </a:r>
            <a:r>
              <a:rPr lang="en-US" sz="2400" dirty="0"/>
              <a:t> </a:t>
            </a:r>
            <a:r>
              <a:rPr lang="en-US" sz="2400" dirty="0" err="1"/>
              <a:t>bằng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trị</a:t>
            </a:r>
            <a:r>
              <a:rPr lang="en-US" sz="2400" dirty="0"/>
              <a:t> </a:t>
            </a:r>
            <a:r>
              <a:rPr lang="en-US" sz="2400" dirty="0" err="1"/>
              <a:t>thuộc</a:t>
            </a:r>
            <a:r>
              <a:rPr lang="en-US" sz="2400" dirty="0"/>
              <a:t> </a:t>
            </a:r>
            <a:r>
              <a:rPr lang="en-US" sz="2400" dirty="0" err="1"/>
              <a:t>tính</a:t>
            </a:r>
            <a:r>
              <a:rPr lang="en-US" sz="2400" dirty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err="1"/>
              <a:t>Việc</a:t>
            </a:r>
            <a:r>
              <a:rPr lang="en-US" sz="2400" dirty="0"/>
              <a:t> </a:t>
            </a:r>
            <a:r>
              <a:rPr lang="en-US" sz="2400" i="1" dirty="0" err="1"/>
              <a:t>lựa</a:t>
            </a:r>
            <a:r>
              <a:rPr lang="en-US" sz="2400" i="1" dirty="0"/>
              <a:t> </a:t>
            </a:r>
            <a:r>
              <a:rPr lang="en-US" sz="2400" i="1" dirty="0" err="1"/>
              <a:t>chọn</a:t>
            </a:r>
            <a:r>
              <a:rPr lang="en-US" sz="2400" i="1" dirty="0"/>
              <a:t> </a:t>
            </a:r>
            <a:r>
              <a:rPr lang="en-US" sz="2400" i="1" dirty="0" err="1"/>
              <a:t>thuộc</a:t>
            </a:r>
            <a:r>
              <a:rPr lang="en-US" sz="2400" i="1" dirty="0"/>
              <a:t> </a:t>
            </a:r>
            <a:r>
              <a:rPr lang="en-US" sz="2400" i="1" dirty="0" err="1"/>
              <a:t>tính</a:t>
            </a:r>
            <a:r>
              <a:rPr lang="en-US" sz="2400" i="1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i="1" dirty="0" err="1"/>
              <a:t>cách</a:t>
            </a:r>
            <a:r>
              <a:rPr lang="en-US" sz="2400" i="1" dirty="0"/>
              <a:t> </a:t>
            </a:r>
            <a:r>
              <a:rPr lang="en-US" sz="2400" i="1" dirty="0" err="1"/>
              <a:t>biểu</a:t>
            </a:r>
            <a:r>
              <a:rPr lang="en-US" sz="2400" i="1" dirty="0"/>
              <a:t> </a:t>
            </a:r>
            <a:r>
              <a:rPr lang="en-US" sz="2400" i="1" dirty="0" err="1"/>
              <a:t>diễn</a:t>
            </a:r>
            <a:r>
              <a:rPr lang="en-US" sz="2400" i="1" dirty="0"/>
              <a:t> </a:t>
            </a:r>
            <a:r>
              <a:rPr lang="en-US" sz="2400" i="1" dirty="0" err="1"/>
              <a:t>mẫu</a:t>
            </a:r>
            <a:r>
              <a:rPr lang="en-US" sz="2400" dirty="0"/>
              <a:t> </a:t>
            </a:r>
            <a:r>
              <a:rPr lang="en-US" sz="2400" dirty="0" err="1"/>
              <a:t>là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bước</a:t>
            </a:r>
            <a:r>
              <a:rPr lang="en-US" sz="2400" dirty="0"/>
              <a:t> </a:t>
            </a:r>
            <a:r>
              <a:rPr lang="en-US" sz="2400" dirty="0" err="1"/>
              <a:t>quan</a:t>
            </a:r>
            <a:r>
              <a:rPr lang="en-US" sz="2400" dirty="0"/>
              <a:t> </a:t>
            </a:r>
            <a:r>
              <a:rPr lang="en-US" sz="2400" dirty="0" err="1"/>
              <a:t>trọng</a:t>
            </a:r>
            <a:r>
              <a:rPr lang="en-US" sz="2400" dirty="0"/>
              <a:t> </a:t>
            </a:r>
            <a:r>
              <a:rPr lang="en-US" sz="2400" dirty="0" err="1"/>
              <a:t>trong</a:t>
            </a:r>
            <a:r>
              <a:rPr lang="en-US" sz="2400" dirty="0"/>
              <a:t> </a:t>
            </a:r>
            <a:r>
              <a:rPr lang="en-US" sz="2400" dirty="0" err="1"/>
              <a:t>bài</a:t>
            </a:r>
            <a:r>
              <a:rPr lang="en-US" sz="2400" dirty="0"/>
              <a:t> </a:t>
            </a:r>
            <a:r>
              <a:rPr lang="en-US" sz="2400" dirty="0" err="1"/>
              <a:t>toán</a:t>
            </a:r>
            <a:r>
              <a:rPr lang="en-US" sz="2400" dirty="0"/>
              <a:t> </a:t>
            </a:r>
            <a:r>
              <a:rPr lang="en-US" sz="2400" dirty="0" err="1"/>
              <a:t>phân</a:t>
            </a:r>
            <a:r>
              <a:rPr lang="en-US" sz="2400" dirty="0"/>
              <a:t> </a:t>
            </a:r>
            <a:r>
              <a:rPr lang="en-US" sz="2400" dirty="0" err="1"/>
              <a:t>lớp</a:t>
            </a:r>
            <a:r>
              <a:rPr lang="en-US" sz="2400" dirty="0"/>
              <a:t>. 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cách</a:t>
            </a:r>
            <a:r>
              <a:rPr lang="en-US" sz="2400" dirty="0"/>
              <a:t> </a:t>
            </a:r>
            <a:r>
              <a:rPr lang="en-US" sz="2400" dirty="0" err="1"/>
              <a:t>biểu</a:t>
            </a:r>
            <a:r>
              <a:rPr lang="en-US" sz="2400" dirty="0"/>
              <a:t> </a:t>
            </a:r>
            <a:r>
              <a:rPr lang="en-US" sz="2400" dirty="0" err="1"/>
              <a:t>diễn</a:t>
            </a:r>
            <a:r>
              <a:rPr lang="en-US" sz="2400" dirty="0"/>
              <a:t> </a:t>
            </a:r>
            <a:r>
              <a:rPr lang="en-US" sz="2400" dirty="0" err="1"/>
              <a:t>tốt</a:t>
            </a:r>
            <a:r>
              <a:rPr lang="en-US" sz="2400" dirty="0"/>
              <a:t> </a:t>
            </a:r>
            <a:r>
              <a:rPr lang="en-US" sz="2400" dirty="0" err="1"/>
              <a:t>là</a:t>
            </a:r>
            <a:r>
              <a:rPr lang="en-US" sz="2400" dirty="0"/>
              <a:t> </a:t>
            </a:r>
            <a:r>
              <a:rPr lang="en-US" sz="2400" dirty="0" err="1"/>
              <a:t>cách</a:t>
            </a:r>
            <a:r>
              <a:rPr lang="en-US" sz="2400" dirty="0"/>
              <a:t> </a:t>
            </a:r>
            <a:r>
              <a:rPr lang="en-US" sz="2400" dirty="0" err="1"/>
              <a:t>biểu</a:t>
            </a:r>
            <a:r>
              <a:rPr lang="en-US" sz="2400" dirty="0"/>
              <a:t> </a:t>
            </a:r>
            <a:r>
              <a:rPr lang="en-US" sz="2400" dirty="0" err="1"/>
              <a:t>diễn</a:t>
            </a:r>
            <a:r>
              <a:rPr lang="en-US" sz="2400" dirty="0"/>
              <a:t> </a:t>
            </a:r>
            <a:r>
              <a:rPr lang="en-US" sz="2400" dirty="0" err="1"/>
              <a:t>mà</a:t>
            </a:r>
            <a:r>
              <a:rPr lang="en-US" sz="2400" dirty="0"/>
              <a:t> </a:t>
            </a:r>
            <a:r>
              <a:rPr lang="en-US" sz="2400" dirty="0" err="1"/>
              <a:t>tận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r>
              <a:rPr lang="en-US" sz="2400" dirty="0"/>
              <a:t> </a:t>
            </a:r>
            <a:r>
              <a:rPr lang="en-US" sz="2400" dirty="0" err="1"/>
              <a:t>những</a:t>
            </a:r>
            <a:r>
              <a:rPr lang="en-US" sz="2400" dirty="0"/>
              <a:t> </a:t>
            </a:r>
            <a:r>
              <a:rPr lang="en-US" sz="2400" dirty="0" err="1"/>
              <a:t>thuộc</a:t>
            </a:r>
            <a:r>
              <a:rPr lang="en-US" sz="2400" dirty="0"/>
              <a:t> </a:t>
            </a:r>
            <a:r>
              <a:rPr lang="en-US" sz="2400" dirty="0" err="1"/>
              <a:t>tính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khả</a:t>
            </a:r>
            <a:r>
              <a:rPr lang="en-US" sz="2400" dirty="0"/>
              <a:t> </a:t>
            </a:r>
            <a:r>
              <a:rPr lang="en-US" sz="2400" dirty="0" err="1"/>
              <a:t>năng</a:t>
            </a:r>
            <a:r>
              <a:rPr lang="en-US" sz="2400" dirty="0"/>
              <a:t> </a:t>
            </a:r>
            <a:r>
              <a:rPr lang="en-US" sz="2400" dirty="0" err="1"/>
              <a:t>phân</a:t>
            </a:r>
            <a:r>
              <a:rPr lang="en-US" sz="2400" dirty="0"/>
              <a:t> </a:t>
            </a:r>
            <a:r>
              <a:rPr lang="en-US" sz="2400" dirty="0" err="1"/>
              <a:t>biệt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thu</a:t>
            </a:r>
            <a:r>
              <a:rPr lang="en-US" sz="2400" dirty="0"/>
              <a:t> </a:t>
            </a:r>
            <a:r>
              <a:rPr lang="en-US" sz="2400" dirty="0" err="1"/>
              <a:t>giảm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 chi </a:t>
            </a:r>
            <a:r>
              <a:rPr lang="en-US" sz="2400" dirty="0" err="1"/>
              <a:t>phí</a:t>
            </a:r>
            <a:r>
              <a:rPr lang="en-US" sz="2400" dirty="0"/>
              <a:t> </a:t>
            </a:r>
            <a:r>
              <a:rPr lang="en-US" sz="2400" dirty="0" err="1"/>
              <a:t>tính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. 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sz="2400" dirty="0"/>
          </a:p>
          <a:p>
            <a:pPr eaLnBrk="1" hangingPunct="1">
              <a:lnSpc>
                <a:spcPct val="9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555161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0A1F76-3543-4045-9754-2F4D164F605E}" type="slidenum">
              <a:rPr lang="en-US" altLang="en-US"/>
              <a:pPr>
                <a:defRPr/>
              </a:pPr>
              <a:t>16</a:t>
            </a:fld>
            <a:endParaRPr lang="en-US" altLang="en-US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09600"/>
          </a:xfrm>
        </p:spPr>
        <p:txBody>
          <a:bodyPr/>
          <a:lstStyle/>
          <a:p>
            <a:pPr algn="l" eaLnBrk="1" hangingPunct="1"/>
            <a:r>
              <a:rPr lang="en-US" sz="2800" b="1" dirty="0" err="1"/>
              <a:t>Mẫu</a:t>
            </a:r>
            <a:r>
              <a:rPr lang="en-US" sz="2800" b="1" dirty="0"/>
              <a:t> </a:t>
            </a:r>
            <a:r>
              <a:rPr lang="en-US" sz="2800" b="1" dirty="0" err="1"/>
              <a:t>được</a:t>
            </a:r>
            <a:r>
              <a:rPr lang="en-US" sz="2800" b="1" dirty="0"/>
              <a:t> </a:t>
            </a:r>
            <a:r>
              <a:rPr lang="en-US" sz="2800" b="1" dirty="0" err="1"/>
              <a:t>biểu</a:t>
            </a:r>
            <a:r>
              <a:rPr lang="en-US" sz="2800" b="1" dirty="0"/>
              <a:t> </a:t>
            </a:r>
            <a:r>
              <a:rPr lang="en-US" sz="2800" b="1" dirty="0" err="1"/>
              <a:t>diễn</a:t>
            </a:r>
            <a:r>
              <a:rPr lang="en-US" sz="2800" b="1" dirty="0"/>
              <a:t> </a:t>
            </a:r>
            <a:r>
              <a:rPr lang="en-US" sz="2800" b="1" dirty="0" err="1"/>
              <a:t>như</a:t>
            </a:r>
            <a:r>
              <a:rPr lang="en-US" sz="2800" b="1" dirty="0"/>
              <a:t> </a:t>
            </a:r>
            <a:r>
              <a:rPr lang="en-US" sz="2800" b="1" dirty="0" err="1"/>
              <a:t>là</a:t>
            </a:r>
            <a:r>
              <a:rPr lang="en-US" sz="2800" b="1" dirty="0"/>
              <a:t> vector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4800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200" dirty="0" err="1"/>
              <a:t>Mỗi</a:t>
            </a:r>
            <a:r>
              <a:rPr lang="en-US" sz="2200" dirty="0"/>
              <a:t> </a:t>
            </a:r>
            <a:r>
              <a:rPr lang="en-US" sz="2200" dirty="0" err="1"/>
              <a:t>thành</a:t>
            </a:r>
            <a:r>
              <a:rPr lang="en-US" sz="2200" dirty="0"/>
              <a:t> </a:t>
            </a:r>
            <a:r>
              <a:rPr lang="en-US" sz="2200" dirty="0" err="1"/>
              <a:t>phần</a:t>
            </a:r>
            <a:r>
              <a:rPr lang="en-US" sz="2200" dirty="0"/>
              <a:t> </a:t>
            </a:r>
            <a:r>
              <a:rPr lang="en-US" sz="2200" dirty="0" err="1"/>
              <a:t>của</a:t>
            </a:r>
            <a:r>
              <a:rPr lang="en-US" sz="2200" dirty="0"/>
              <a:t> vector </a:t>
            </a:r>
            <a:r>
              <a:rPr lang="en-US" sz="2200" dirty="0" err="1"/>
              <a:t>có</a:t>
            </a:r>
            <a:r>
              <a:rPr lang="en-US" sz="2200" dirty="0"/>
              <a:t> </a:t>
            </a:r>
            <a:r>
              <a:rPr lang="en-US" sz="2200" dirty="0" err="1"/>
              <a:t>thể</a:t>
            </a:r>
            <a:r>
              <a:rPr lang="en-US" sz="2200" dirty="0"/>
              <a:t> </a:t>
            </a:r>
            <a:r>
              <a:rPr lang="en-US" sz="2200" dirty="0" err="1"/>
              <a:t>biểu</a:t>
            </a:r>
            <a:r>
              <a:rPr lang="en-US" sz="2200" dirty="0"/>
              <a:t> </a:t>
            </a:r>
            <a:r>
              <a:rPr lang="en-US" sz="2200" dirty="0" err="1"/>
              <a:t>diễn</a:t>
            </a:r>
            <a:r>
              <a:rPr lang="en-US" sz="2200" dirty="0"/>
              <a:t> </a:t>
            </a:r>
            <a:r>
              <a:rPr lang="en-US" sz="2200" dirty="0" err="1"/>
              <a:t>một</a:t>
            </a:r>
            <a:r>
              <a:rPr lang="en-US" sz="2200" dirty="0"/>
              <a:t> </a:t>
            </a:r>
            <a:r>
              <a:rPr lang="en-US" sz="2200" dirty="0" err="1"/>
              <a:t>thuộc</a:t>
            </a:r>
            <a:r>
              <a:rPr lang="en-US" sz="2200" dirty="0"/>
              <a:t> </a:t>
            </a:r>
            <a:r>
              <a:rPr lang="en-US" sz="2200" dirty="0" err="1"/>
              <a:t>tính</a:t>
            </a:r>
            <a:r>
              <a:rPr lang="en-US" sz="2200" dirty="0"/>
              <a:t> </a:t>
            </a:r>
            <a:r>
              <a:rPr lang="en-US" sz="2200" dirty="0" err="1"/>
              <a:t>của</a:t>
            </a:r>
            <a:r>
              <a:rPr lang="en-US" sz="2200" dirty="0"/>
              <a:t> </a:t>
            </a:r>
            <a:r>
              <a:rPr lang="en-US" sz="2200" dirty="0" err="1"/>
              <a:t>mẫu</a:t>
            </a:r>
            <a:r>
              <a:rPr lang="en-US" sz="2200" dirty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sz="2200" u="sng" dirty="0" err="1"/>
              <a:t>Thí</a:t>
            </a:r>
            <a:r>
              <a:rPr lang="en-US" sz="2200" u="sng" dirty="0"/>
              <a:t> </a:t>
            </a:r>
            <a:r>
              <a:rPr lang="en-US" sz="2200" u="sng" dirty="0" err="1"/>
              <a:t>dụ</a:t>
            </a:r>
            <a:r>
              <a:rPr lang="en-US" sz="2200" dirty="0"/>
              <a:t>: </a:t>
            </a:r>
            <a:r>
              <a:rPr lang="en-US" sz="2200" dirty="0" err="1"/>
              <a:t>Các</a:t>
            </a:r>
            <a:r>
              <a:rPr lang="en-US" sz="2200" dirty="0"/>
              <a:t> </a:t>
            </a:r>
            <a:r>
              <a:rPr lang="en-US" sz="2200" dirty="0" err="1"/>
              <a:t>đối</a:t>
            </a:r>
            <a:r>
              <a:rPr lang="en-US" sz="2200" dirty="0"/>
              <a:t> </a:t>
            </a:r>
            <a:r>
              <a:rPr lang="en-US" sz="2200" dirty="0" err="1"/>
              <a:t>tượng</a:t>
            </a:r>
            <a:r>
              <a:rPr lang="en-US" sz="2200" dirty="0"/>
              <a:t> </a:t>
            </a:r>
            <a:r>
              <a:rPr lang="en-US" sz="2200" dirty="0" err="1"/>
              <a:t>hình</a:t>
            </a:r>
            <a:r>
              <a:rPr lang="en-US" sz="2200" dirty="0"/>
              <a:t> </a:t>
            </a:r>
            <a:r>
              <a:rPr lang="en-US" sz="2200" dirty="0" err="1"/>
              <a:t>cầu</a:t>
            </a:r>
            <a:r>
              <a:rPr lang="en-US" sz="2200" dirty="0"/>
              <a:t>, (30, 1) </a:t>
            </a:r>
            <a:r>
              <a:rPr lang="en-US" sz="2200" dirty="0" err="1"/>
              <a:t>diễn</a:t>
            </a:r>
            <a:r>
              <a:rPr lang="en-US" sz="2200" dirty="0"/>
              <a:t> </a:t>
            </a:r>
            <a:r>
              <a:rPr lang="en-US" sz="2200" dirty="0" err="1"/>
              <a:t>tả</a:t>
            </a:r>
            <a:r>
              <a:rPr lang="en-US" sz="2200" dirty="0"/>
              <a:t> </a:t>
            </a:r>
            <a:r>
              <a:rPr lang="en-US" sz="2200" dirty="0" err="1"/>
              <a:t>một</a:t>
            </a:r>
            <a:r>
              <a:rPr lang="en-US" sz="2200" dirty="0"/>
              <a:t> </a:t>
            </a:r>
            <a:r>
              <a:rPr lang="en-US" sz="2200" dirty="0" err="1"/>
              <a:t>đối</a:t>
            </a:r>
            <a:r>
              <a:rPr lang="en-US" sz="2200" dirty="0"/>
              <a:t> </a:t>
            </a:r>
            <a:r>
              <a:rPr lang="en-US" sz="2200" dirty="0" err="1"/>
              <a:t>tượng</a:t>
            </a:r>
            <a:r>
              <a:rPr lang="en-US" sz="2200" dirty="0"/>
              <a:t> </a:t>
            </a:r>
            <a:r>
              <a:rPr lang="en-US" sz="2200" dirty="0" err="1"/>
              <a:t>hình</a:t>
            </a:r>
            <a:r>
              <a:rPr lang="en-US" sz="2200" dirty="0"/>
              <a:t> </a:t>
            </a:r>
            <a:r>
              <a:rPr lang="en-US" sz="2200" dirty="0" err="1"/>
              <a:t>cầu</a:t>
            </a:r>
            <a:r>
              <a:rPr lang="en-US" sz="2200" dirty="0"/>
              <a:t> </a:t>
            </a:r>
            <a:r>
              <a:rPr lang="en-US" sz="2200" dirty="0" err="1"/>
              <a:t>có</a:t>
            </a:r>
            <a:r>
              <a:rPr lang="en-US" sz="2200" dirty="0"/>
              <a:t> </a:t>
            </a:r>
            <a:r>
              <a:rPr lang="en-US" sz="2200" i="1" dirty="0" err="1"/>
              <a:t>trọng</a:t>
            </a:r>
            <a:r>
              <a:rPr lang="en-US" sz="2200" i="1" dirty="0"/>
              <a:t> </a:t>
            </a:r>
            <a:r>
              <a:rPr lang="en-US" sz="2200" i="1" dirty="0" err="1"/>
              <a:t>lượng</a:t>
            </a:r>
            <a:r>
              <a:rPr lang="en-US" sz="2200" i="1" dirty="0"/>
              <a:t> </a:t>
            </a:r>
            <a:r>
              <a:rPr lang="en-US" sz="2200" dirty="0"/>
              <a:t>30 </a:t>
            </a:r>
            <a:r>
              <a:rPr lang="en-US" sz="2200" dirty="0" err="1"/>
              <a:t>và</a:t>
            </a:r>
            <a:r>
              <a:rPr lang="en-US" sz="2200" dirty="0"/>
              <a:t> </a:t>
            </a:r>
            <a:r>
              <a:rPr lang="en-US" sz="2200" i="1" dirty="0" err="1"/>
              <a:t>đường</a:t>
            </a:r>
            <a:r>
              <a:rPr lang="en-US" sz="2200" i="1" dirty="0"/>
              <a:t> </a:t>
            </a:r>
            <a:r>
              <a:rPr lang="en-US" sz="2200" i="1" dirty="0" err="1"/>
              <a:t>kính</a:t>
            </a:r>
            <a:r>
              <a:rPr lang="en-US" sz="2200" i="1" dirty="0"/>
              <a:t> </a:t>
            </a:r>
            <a:r>
              <a:rPr lang="en-US" sz="2200" dirty="0" err="1"/>
              <a:t>là</a:t>
            </a:r>
            <a:r>
              <a:rPr lang="en-US" sz="2200" dirty="0"/>
              <a:t> 1.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200" dirty="0"/>
              <a:t>    Cho </a:t>
            </a:r>
            <a:r>
              <a:rPr lang="en-US" sz="2200" dirty="0" err="1"/>
              <a:t>một</a:t>
            </a:r>
            <a:r>
              <a:rPr lang="en-US" sz="2200" dirty="0"/>
              <a:t> </a:t>
            </a:r>
            <a:r>
              <a:rPr lang="en-US" sz="2200" dirty="0" err="1"/>
              <a:t>tập</a:t>
            </a:r>
            <a:r>
              <a:rPr lang="en-US" sz="2200" dirty="0"/>
              <a:t> </a:t>
            </a:r>
            <a:r>
              <a:rPr lang="en-US" sz="2200" dirty="0" err="1"/>
              <a:t>mẫu</a:t>
            </a:r>
            <a:r>
              <a:rPr lang="en-US" sz="2200" dirty="0"/>
              <a:t> </a:t>
            </a:r>
            <a:r>
              <a:rPr lang="en-US" sz="2200" dirty="0" err="1"/>
              <a:t>như</a:t>
            </a:r>
            <a:r>
              <a:rPr lang="en-US" sz="2200" dirty="0"/>
              <a:t> </a:t>
            </a:r>
            <a:r>
              <a:rPr lang="en-US" sz="2200" dirty="0" err="1"/>
              <a:t>sau</a:t>
            </a:r>
            <a:r>
              <a:rPr lang="en-US" sz="2200" dirty="0"/>
              <a:t>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200" dirty="0"/>
              <a:t>   1.0, 1.0, </a:t>
            </a:r>
            <a:r>
              <a:rPr lang="en-US" sz="2200" dirty="0">
                <a:solidFill>
                  <a:srgbClr val="FF0000"/>
                </a:solidFill>
              </a:rPr>
              <a:t>1</a:t>
            </a:r>
            <a:r>
              <a:rPr lang="en-US" sz="2200" dirty="0"/>
              <a:t>		1.0, 2.0, </a:t>
            </a:r>
            <a:r>
              <a:rPr lang="en-US" sz="2200" dirty="0">
                <a:solidFill>
                  <a:srgbClr val="FF0000"/>
                </a:solidFill>
              </a:rPr>
              <a:t>1</a:t>
            </a:r>
            <a:r>
              <a:rPr lang="en-US" sz="2200" dirty="0"/>
              <a:t>		2.0, 1.0, </a:t>
            </a:r>
            <a:r>
              <a:rPr lang="en-US" sz="2200" dirty="0">
                <a:solidFill>
                  <a:srgbClr val="FF0000"/>
                </a:solidFill>
              </a:rPr>
              <a:t>1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200" dirty="0"/>
              <a:t>    2.0, 2.0, </a:t>
            </a:r>
            <a:r>
              <a:rPr lang="en-US" sz="2200" dirty="0">
                <a:solidFill>
                  <a:srgbClr val="FF0000"/>
                </a:solidFill>
              </a:rPr>
              <a:t>1</a:t>
            </a:r>
            <a:r>
              <a:rPr lang="en-US" sz="2200" dirty="0"/>
              <a:t>		4.0, 1.0, </a:t>
            </a:r>
            <a:r>
              <a:rPr lang="en-US" sz="2200" dirty="0">
                <a:solidFill>
                  <a:srgbClr val="FF0000"/>
                </a:solidFill>
              </a:rPr>
              <a:t>2</a:t>
            </a:r>
            <a:r>
              <a:rPr lang="en-US" sz="2200" dirty="0"/>
              <a:t>		5.0, 1.0, </a:t>
            </a:r>
            <a:r>
              <a:rPr lang="en-US" sz="2200" dirty="0">
                <a:solidFill>
                  <a:srgbClr val="FF0000"/>
                </a:solidFill>
              </a:rPr>
              <a:t>2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200" dirty="0"/>
              <a:t>    4.0, 2.0, </a:t>
            </a:r>
            <a:r>
              <a:rPr lang="en-US" sz="2200" dirty="0">
                <a:solidFill>
                  <a:srgbClr val="FF0000"/>
                </a:solidFill>
              </a:rPr>
              <a:t>2</a:t>
            </a:r>
            <a:r>
              <a:rPr lang="en-US" sz="2200" dirty="0"/>
              <a:t>		5.0, 2.0, </a:t>
            </a:r>
            <a:r>
              <a:rPr lang="en-US" sz="2200" dirty="0">
                <a:solidFill>
                  <a:srgbClr val="FF0000"/>
                </a:solidFill>
              </a:rPr>
              <a:t>2</a:t>
            </a:r>
            <a:r>
              <a:rPr lang="en-US" sz="2200" dirty="0"/>
              <a:t>		1.0, 4.0, </a:t>
            </a:r>
            <a:r>
              <a:rPr lang="en-US" sz="2200" dirty="0">
                <a:solidFill>
                  <a:srgbClr val="FF0000"/>
                </a:solidFill>
              </a:rPr>
              <a:t>2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200" dirty="0"/>
              <a:t>    1.0, 5.0, </a:t>
            </a:r>
            <a:r>
              <a:rPr lang="en-US" sz="2200" dirty="0">
                <a:solidFill>
                  <a:srgbClr val="FF0000"/>
                </a:solidFill>
              </a:rPr>
              <a:t>2</a:t>
            </a:r>
            <a:r>
              <a:rPr lang="en-US" sz="2200" dirty="0"/>
              <a:t>		2.0, 4.0, </a:t>
            </a:r>
            <a:r>
              <a:rPr lang="en-US" sz="2200" dirty="0">
                <a:solidFill>
                  <a:srgbClr val="FF0000"/>
                </a:solidFill>
              </a:rPr>
              <a:t>2</a:t>
            </a:r>
            <a:r>
              <a:rPr lang="en-US" sz="2200" dirty="0"/>
              <a:t>		2.0, 5.0, </a:t>
            </a:r>
            <a:r>
              <a:rPr lang="en-US" sz="2200" dirty="0">
                <a:solidFill>
                  <a:srgbClr val="FF0000"/>
                </a:solidFill>
              </a:rPr>
              <a:t>2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200" dirty="0"/>
              <a:t>    4.0, 4.0, </a:t>
            </a:r>
            <a:r>
              <a:rPr lang="en-US" sz="2200" dirty="0">
                <a:solidFill>
                  <a:srgbClr val="FF0000"/>
                </a:solidFill>
              </a:rPr>
              <a:t>1</a:t>
            </a:r>
            <a:r>
              <a:rPr lang="en-US" sz="2200" dirty="0"/>
              <a:t>		5.0, 5.0, </a:t>
            </a:r>
            <a:r>
              <a:rPr lang="en-US" sz="2200" dirty="0">
                <a:solidFill>
                  <a:srgbClr val="FF0000"/>
                </a:solidFill>
              </a:rPr>
              <a:t>1</a:t>
            </a:r>
            <a:r>
              <a:rPr lang="en-US" sz="2200" dirty="0"/>
              <a:t>		4.0, 5.0, </a:t>
            </a:r>
            <a:r>
              <a:rPr lang="en-US" sz="2200" dirty="0">
                <a:solidFill>
                  <a:srgbClr val="FF0000"/>
                </a:solidFill>
              </a:rPr>
              <a:t>1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200" dirty="0"/>
              <a:t>    5.0, 4.0, </a:t>
            </a:r>
            <a:r>
              <a:rPr lang="en-US" sz="2200" dirty="0">
                <a:solidFill>
                  <a:srgbClr val="FF0000"/>
                </a:solidFill>
              </a:rPr>
              <a:t>1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200" dirty="0">
                <a:solidFill>
                  <a:srgbClr val="FF0000"/>
                </a:solidFill>
              </a:rPr>
              <a:t>    </a:t>
            </a:r>
            <a:r>
              <a:rPr lang="en-US" sz="2200" dirty="0" err="1"/>
              <a:t>Thành</a:t>
            </a:r>
            <a:r>
              <a:rPr lang="en-US" sz="2200" dirty="0"/>
              <a:t> </a:t>
            </a:r>
            <a:r>
              <a:rPr lang="en-US" sz="2200" dirty="0" err="1"/>
              <a:t>phần</a:t>
            </a:r>
            <a:r>
              <a:rPr lang="en-US" sz="2200" dirty="0"/>
              <a:t> </a:t>
            </a:r>
            <a:r>
              <a:rPr lang="en-US" sz="2200" dirty="0" err="1"/>
              <a:t>thứ</a:t>
            </a:r>
            <a:r>
              <a:rPr lang="en-US" sz="2200" dirty="0"/>
              <a:t> 3 </a:t>
            </a:r>
            <a:r>
              <a:rPr lang="en-US" sz="2200" dirty="0" err="1"/>
              <a:t>là</a:t>
            </a:r>
            <a:r>
              <a:rPr lang="en-US" sz="2200" dirty="0"/>
              <a:t> </a:t>
            </a:r>
            <a:r>
              <a:rPr lang="en-US" sz="2200" i="1" dirty="0" err="1"/>
              <a:t>nhãn</a:t>
            </a:r>
            <a:r>
              <a:rPr lang="en-US" sz="2200" i="1" dirty="0"/>
              <a:t> </a:t>
            </a:r>
            <a:r>
              <a:rPr lang="en-US" sz="2200" i="1" dirty="0" err="1"/>
              <a:t>lớp</a:t>
            </a:r>
            <a:r>
              <a:rPr lang="en-US" sz="2200" i="1" dirty="0"/>
              <a:t> </a:t>
            </a:r>
            <a:r>
              <a:rPr lang="en-US" sz="2200" dirty="0" err="1"/>
              <a:t>của</a:t>
            </a:r>
            <a:r>
              <a:rPr lang="en-US" sz="2200" dirty="0"/>
              <a:t> </a:t>
            </a:r>
            <a:r>
              <a:rPr lang="en-US" sz="2200" dirty="0" err="1"/>
              <a:t>mẫu</a:t>
            </a:r>
            <a:r>
              <a:rPr lang="en-US" sz="2200" dirty="0"/>
              <a:t>.</a:t>
            </a:r>
            <a:endParaRPr lang="en-US" sz="2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10892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381000"/>
            <a:ext cx="7772400" cy="400050"/>
          </a:xfrm>
        </p:spPr>
        <p:txBody>
          <a:bodyPr/>
          <a:lstStyle/>
          <a:p>
            <a:r>
              <a:rPr lang="en-US" dirty="0" err="1"/>
              <a:t>Thí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1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63052-3BD3-4EB3-9136-2088A2A72B60}" type="slidenum">
              <a:rPr lang="en-GB" smtClean="0"/>
              <a:pPr>
                <a:defRPr/>
              </a:pPr>
              <a:t>17</a:t>
            </a:fld>
            <a:endParaRPr lang="en-GB"/>
          </a:p>
        </p:txBody>
      </p:sp>
      <p:pic>
        <p:nvPicPr>
          <p:cNvPr id="5122" name="Picture 2" descr="E:\AI_Huflit\Sample_dat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000" y="781050"/>
            <a:ext cx="7366000" cy="529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16012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533400"/>
          </a:xfrm>
        </p:spPr>
        <p:txBody>
          <a:bodyPr/>
          <a:lstStyle/>
          <a:p>
            <a:r>
              <a:rPr lang="en-US" sz="3200" dirty="0" err="1">
                <a:solidFill>
                  <a:srgbClr val="FF0000"/>
                </a:solidFill>
              </a:rPr>
              <a:t>Thí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dụ</a:t>
            </a:r>
            <a:r>
              <a:rPr lang="en-US" sz="3200" dirty="0">
                <a:solidFill>
                  <a:srgbClr val="FF0000"/>
                </a:solidFill>
              </a:rPr>
              <a:t> 2 </a:t>
            </a:r>
            <a:r>
              <a:rPr lang="en-US" sz="3200" dirty="0" err="1">
                <a:solidFill>
                  <a:srgbClr val="FF0000"/>
                </a:solidFill>
              </a:rPr>
              <a:t>về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dữ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liệu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0" y="1828800"/>
            <a:ext cx="4343400" cy="4114800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:</a:t>
            </a:r>
          </a:p>
          <a:p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tục</a:t>
            </a:r>
            <a:r>
              <a:rPr lang="en-US" dirty="0"/>
              <a:t> (continuous)</a:t>
            </a:r>
          </a:p>
          <a:p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rời</a:t>
            </a:r>
            <a:r>
              <a:rPr lang="en-US" dirty="0"/>
              <a:t> </a:t>
            </a:r>
            <a:r>
              <a:rPr lang="en-US" dirty="0" err="1"/>
              <a:t>rạc</a:t>
            </a:r>
            <a:r>
              <a:rPr lang="en-US" dirty="0"/>
              <a:t> (categorical)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63052-3BD3-4EB3-9136-2088A2A72B60}" type="slidenum">
              <a:rPr lang="en-GB" smtClean="0"/>
              <a:pPr>
                <a:defRPr/>
              </a:pPr>
              <a:t>18</a:t>
            </a:fld>
            <a:endParaRPr lang="en-GB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8892957"/>
              </p:ext>
            </p:extLst>
          </p:nvPr>
        </p:nvGraphicFramePr>
        <p:xfrm>
          <a:off x="152400" y="1219200"/>
          <a:ext cx="4559300" cy="487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5405628" imgH="5782056" progId="Word.Document.8">
                  <p:embed/>
                </p:oleObj>
              </mc:Choice>
              <mc:Fallback>
                <p:oleObj name="Document" r:id="rId2" imgW="5405628" imgH="5782056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1219200"/>
                        <a:ext cx="4559300" cy="487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699152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85EB8B-DAF2-424D-B9AC-6DFC660F75A0}" type="slidenum">
              <a:rPr lang="en-US" altLang="en-US"/>
              <a:pPr>
                <a:defRPr/>
              </a:pPr>
              <a:t>19</a:t>
            </a:fld>
            <a:endParaRPr lang="en-US" altLang="en-US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636587"/>
          </a:xfrm>
        </p:spPr>
        <p:txBody>
          <a:bodyPr/>
          <a:lstStyle/>
          <a:p>
            <a:pPr eaLnBrk="1" hangingPunct="1"/>
            <a:r>
              <a:rPr lang="en-US" sz="3200" b="1" dirty="0" err="1"/>
              <a:t>Mẫu</a:t>
            </a:r>
            <a:r>
              <a:rPr lang="en-US" sz="3200" b="1" dirty="0"/>
              <a:t> </a:t>
            </a:r>
            <a:r>
              <a:rPr lang="en-US" sz="3200" b="1" dirty="0" err="1"/>
              <a:t>được</a:t>
            </a:r>
            <a:r>
              <a:rPr lang="en-US" sz="3200" b="1" dirty="0"/>
              <a:t> </a:t>
            </a:r>
            <a:r>
              <a:rPr lang="en-US" sz="3200" b="1" dirty="0" err="1"/>
              <a:t>biểu</a:t>
            </a:r>
            <a:r>
              <a:rPr lang="en-US" sz="3200" b="1" dirty="0"/>
              <a:t> </a:t>
            </a:r>
            <a:r>
              <a:rPr lang="en-US" sz="3200" b="1" dirty="0" err="1"/>
              <a:t>diễn</a:t>
            </a:r>
            <a:r>
              <a:rPr lang="en-US" sz="3200" b="1" dirty="0"/>
              <a:t> </a:t>
            </a:r>
            <a:r>
              <a:rPr lang="en-US" sz="3200" b="1" dirty="0" err="1"/>
              <a:t>như</a:t>
            </a:r>
            <a:r>
              <a:rPr lang="en-US" sz="3200" b="1" dirty="0"/>
              <a:t> </a:t>
            </a:r>
            <a:r>
              <a:rPr lang="en-US" sz="3200" b="1" dirty="0" err="1"/>
              <a:t>là</a:t>
            </a:r>
            <a:r>
              <a:rPr lang="en-US" sz="3200" b="1" dirty="0"/>
              <a:t> </a:t>
            </a:r>
            <a:r>
              <a:rPr lang="en-US" sz="3200" b="1" dirty="0" err="1"/>
              <a:t>một</a:t>
            </a:r>
            <a:r>
              <a:rPr lang="en-US" sz="3200" b="1" dirty="0"/>
              <a:t> </a:t>
            </a:r>
            <a:r>
              <a:rPr lang="en-US" sz="3200" b="1" dirty="0" err="1"/>
              <a:t>dòng</a:t>
            </a:r>
            <a:r>
              <a:rPr lang="en-US" sz="3200" b="1" dirty="0"/>
              <a:t> </a:t>
            </a:r>
            <a:r>
              <a:rPr lang="en-US" sz="3200" b="1" dirty="0" err="1"/>
              <a:t>ký</a:t>
            </a:r>
            <a:r>
              <a:rPr lang="en-US" sz="3200" b="1" dirty="0"/>
              <a:t> </a:t>
            </a:r>
            <a:r>
              <a:rPr lang="en-US" sz="3200" b="1" dirty="0" err="1"/>
              <a:t>tự</a:t>
            </a:r>
            <a:endParaRPr lang="en-US" sz="3200" b="1" dirty="0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4419600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b="1" i="1" dirty="0" err="1"/>
              <a:t>dòng</a:t>
            </a:r>
            <a:r>
              <a:rPr lang="en-US" sz="2400" b="1" i="1" dirty="0"/>
              <a:t> </a:t>
            </a:r>
            <a:r>
              <a:rPr lang="en-US" sz="2400" b="1" i="1" dirty="0" err="1"/>
              <a:t>ký</a:t>
            </a:r>
            <a:r>
              <a:rPr lang="en-US" sz="2400" b="1" i="1" dirty="0"/>
              <a:t> </a:t>
            </a:r>
            <a:r>
              <a:rPr lang="en-US" sz="2400" b="1" i="1" dirty="0" err="1"/>
              <a:t>tự</a:t>
            </a:r>
            <a:r>
              <a:rPr lang="en-US" sz="2400" b="1" i="1" dirty="0"/>
              <a:t> </a:t>
            </a:r>
            <a:r>
              <a:rPr lang="en-US" sz="2400" dirty="0"/>
              <a:t>(string)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thể</a:t>
            </a:r>
            <a:r>
              <a:rPr lang="en-US" sz="2400" dirty="0"/>
              <a:t> </a:t>
            </a:r>
            <a:r>
              <a:rPr lang="en-US" sz="2400" dirty="0" err="1"/>
              <a:t>biểu</a:t>
            </a:r>
            <a:r>
              <a:rPr lang="en-US" sz="2400" dirty="0"/>
              <a:t> </a:t>
            </a:r>
            <a:r>
              <a:rPr lang="en-US" sz="2400" dirty="0" err="1"/>
              <a:t>diễn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câu</a:t>
            </a:r>
            <a:r>
              <a:rPr lang="en-US" sz="2400" dirty="0"/>
              <a:t> </a:t>
            </a:r>
            <a:r>
              <a:rPr lang="en-US" sz="2400" dirty="0" err="1"/>
              <a:t>trong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ngôn</a:t>
            </a:r>
            <a:r>
              <a:rPr lang="en-US" sz="2400" dirty="0"/>
              <a:t> </a:t>
            </a:r>
            <a:r>
              <a:rPr lang="en-US" sz="2400" dirty="0" err="1"/>
              <a:t>ngữ</a:t>
            </a:r>
            <a:r>
              <a:rPr lang="en-US" sz="2400" dirty="0"/>
              <a:t>.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sz="2400" u="sng" dirty="0" err="1"/>
              <a:t>Thí</a:t>
            </a:r>
            <a:r>
              <a:rPr lang="en-US" sz="2400" u="sng" dirty="0"/>
              <a:t> </a:t>
            </a:r>
            <a:r>
              <a:rPr lang="en-US" sz="2400" u="sng" dirty="0" err="1"/>
              <a:t>dụ</a:t>
            </a:r>
            <a:r>
              <a:rPr lang="en-US" sz="2400" u="sng" dirty="0"/>
              <a:t> 1</a:t>
            </a:r>
            <a:r>
              <a:rPr lang="en-US" sz="2400" dirty="0"/>
              <a:t>: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trình</a:t>
            </a:r>
            <a:r>
              <a:rPr lang="en-US" sz="2400" dirty="0"/>
              <a:t> </a:t>
            </a:r>
            <a:r>
              <a:rPr lang="en-US" sz="2400" dirty="0" err="1"/>
              <a:t>tự</a:t>
            </a:r>
            <a:r>
              <a:rPr lang="en-US" sz="2400" dirty="0"/>
              <a:t> </a:t>
            </a:r>
            <a:r>
              <a:rPr lang="en-US" sz="2400" dirty="0" err="1"/>
              <a:t>sinh</a:t>
            </a:r>
            <a:r>
              <a:rPr lang="en-US" sz="2400" dirty="0"/>
              <a:t> </a:t>
            </a:r>
            <a:r>
              <a:rPr lang="en-US" sz="2400" dirty="0" err="1"/>
              <a:t>học</a:t>
            </a:r>
            <a:r>
              <a:rPr lang="en-US" sz="2400" dirty="0"/>
              <a:t> DNA hay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trình</a:t>
            </a:r>
            <a:r>
              <a:rPr lang="en-US" sz="2400" dirty="0"/>
              <a:t> </a:t>
            </a:r>
            <a:r>
              <a:rPr lang="en-US" sz="2400" dirty="0" err="1"/>
              <a:t>tự</a:t>
            </a:r>
            <a:r>
              <a:rPr lang="en-US" sz="2400" dirty="0"/>
              <a:t> protein.</a:t>
            </a:r>
          </a:p>
          <a:p>
            <a:pPr eaLnBrk="1" hangingPunct="1">
              <a:defRPr/>
            </a:pPr>
            <a:r>
              <a:rPr lang="en-US" sz="2400" dirty="0" err="1"/>
              <a:t>Mỗi</a:t>
            </a:r>
            <a:r>
              <a:rPr lang="en-US" sz="2400" dirty="0"/>
              <a:t> </a:t>
            </a:r>
            <a:r>
              <a:rPr lang="en-US" sz="2400" i="1" dirty="0"/>
              <a:t>gen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thể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định</a:t>
            </a:r>
            <a:r>
              <a:rPr lang="en-US" sz="2400" dirty="0"/>
              <a:t> </a:t>
            </a:r>
            <a:r>
              <a:rPr lang="en-US" sz="2400" dirty="0" err="1"/>
              <a:t>nghĩa</a:t>
            </a:r>
            <a:r>
              <a:rPr lang="en-US" sz="2400" dirty="0"/>
              <a:t> </a:t>
            </a:r>
            <a:r>
              <a:rPr lang="en-US" sz="2400" dirty="0" err="1"/>
              <a:t>như</a:t>
            </a:r>
            <a:r>
              <a:rPr lang="en-US" sz="2400" dirty="0"/>
              <a:t> </a:t>
            </a:r>
            <a:r>
              <a:rPr lang="en-US" sz="2400" dirty="0" err="1"/>
              <a:t>là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vùng</a:t>
            </a:r>
            <a:r>
              <a:rPr lang="en-US" sz="2400" dirty="0"/>
              <a:t> </a:t>
            </a:r>
            <a:r>
              <a:rPr lang="en-US" sz="2400" dirty="0" err="1"/>
              <a:t>trong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nhiễm</a:t>
            </a:r>
            <a:r>
              <a:rPr lang="en-US" sz="2400" dirty="0"/>
              <a:t> </a:t>
            </a:r>
            <a:r>
              <a:rPr lang="en-US" sz="2400" dirty="0" err="1"/>
              <a:t>sắc</a:t>
            </a:r>
            <a:r>
              <a:rPr lang="en-US" sz="2400" dirty="0"/>
              <a:t> </a:t>
            </a:r>
            <a:r>
              <a:rPr lang="en-US" sz="2400" dirty="0" err="1"/>
              <a:t>thể</a:t>
            </a:r>
            <a:r>
              <a:rPr lang="en-US" sz="2400" dirty="0"/>
              <a:t> DNA </a:t>
            </a:r>
            <a:r>
              <a:rPr lang="en-US" sz="2400" dirty="0" err="1"/>
              <a:t>với</a:t>
            </a:r>
            <a:r>
              <a:rPr lang="en-US" sz="2400" dirty="0"/>
              <a:t> 4 </a:t>
            </a:r>
            <a:r>
              <a:rPr lang="en-US" sz="2400" dirty="0" err="1"/>
              <a:t>yếu</a:t>
            </a:r>
            <a:r>
              <a:rPr lang="en-US" sz="2400" dirty="0"/>
              <a:t> </a:t>
            </a:r>
            <a:r>
              <a:rPr lang="en-US" sz="2400" dirty="0" err="1"/>
              <a:t>tố</a:t>
            </a:r>
            <a:r>
              <a:rPr lang="en-US" sz="2400" dirty="0"/>
              <a:t> nitrogen: </a:t>
            </a:r>
            <a:r>
              <a:rPr lang="en-US" sz="2400" dirty="0" err="1"/>
              <a:t>adeline</a:t>
            </a:r>
            <a:r>
              <a:rPr lang="en-US" sz="2400" dirty="0"/>
              <a:t>, guanine, cytosine and thymine, </a:t>
            </a:r>
            <a:r>
              <a:rPr lang="en-US" sz="2400" dirty="0" err="1"/>
              <a:t>mà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ký</a:t>
            </a:r>
            <a:r>
              <a:rPr lang="en-US" sz="2400" dirty="0"/>
              <a:t> </a:t>
            </a:r>
            <a:r>
              <a:rPr lang="en-US" sz="2400" dirty="0" err="1"/>
              <a:t>hiệu</a:t>
            </a:r>
            <a:r>
              <a:rPr lang="en-US" sz="2400" dirty="0"/>
              <a:t> </a:t>
            </a:r>
            <a:r>
              <a:rPr lang="en-US" sz="2400" dirty="0" err="1"/>
              <a:t>là</a:t>
            </a:r>
            <a:r>
              <a:rPr lang="en-US" sz="2400" dirty="0"/>
              <a:t> A, G, C </a:t>
            </a:r>
            <a:r>
              <a:rPr lang="en-US" sz="2400" dirty="0" err="1"/>
              <a:t>và</a:t>
            </a:r>
            <a:r>
              <a:rPr lang="en-US" sz="2400" dirty="0"/>
              <a:t> T.</a:t>
            </a:r>
          </a:p>
          <a:p>
            <a:pPr eaLnBrk="1" hangingPunct="1">
              <a:defRPr/>
            </a:pP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dữ</a:t>
            </a:r>
            <a:r>
              <a:rPr lang="en-US" sz="2400" dirty="0"/>
              <a:t> </a:t>
            </a:r>
            <a:r>
              <a:rPr lang="en-US" sz="2400" dirty="0" err="1"/>
              <a:t>liệu</a:t>
            </a:r>
            <a:r>
              <a:rPr lang="en-US" sz="2400" dirty="0"/>
              <a:t> </a:t>
            </a:r>
            <a:r>
              <a:rPr lang="en-US" sz="2400" dirty="0" err="1"/>
              <a:t>về</a:t>
            </a:r>
            <a:r>
              <a:rPr lang="en-US" sz="2400" dirty="0"/>
              <a:t> gen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thể</a:t>
            </a:r>
            <a:r>
              <a:rPr lang="en-US" sz="2400" dirty="0"/>
              <a:t> </a:t>
            </a:r>
            <a:r>
              <a:rPr lang="en-US" sz="2400" dirty="0" err="1"/>
              <a:t>biểu</a:t>
            </a:r>
            <a:r>
              <a:rPr lang="en-US" sz="2400" dirty="0"/>
              <a:t> </a:t>
            </a:r>
            <a:r>
              <a:rPr lang="en-US" sz="2400" dirty="0" err="1"/>
              <a:t>diễn</a:t>
            </a:r>
            <a:r>
              <a:rPr lang="en-US" sz="2400" dirty="0"/>
              <a:t> </a:t>
            </a:r>
            <a:r>
              <a:rPr lang="en-US" sz="2400" dirty="0" err="1"/>
              <a:t>như</a:t>
            </a:r>
            <a:r>
              <a:rPr lang="en-US" sz="2400" dirty="0"/>
              <a:t> </a:t>
            </a:r>
            <a:r>
              <a:rPr lang="en-US" sz="2400" dirty="0" err="1"/>
              <a:t>là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chuỗi</a:t>
            </a:r>
            <a:r>
              <a:rPr lang="en-US" sz="2400" dirty="0"/>
              <a:t>, </a:t>
            </a:r>
            <a:r>
              <a:rPr lang="en-US" sz="2400" dirty="0" err="1"/>
              <a:t>chẳng</a:t>
            </a:r>
            <a:r>
              <a:rPr lang="en-US" sz="2400" dirty="0"/>
              <a:t> </a:t>
            </a:r>
            <a:r>
              <a:rPr lang="en-US" sz="2400" dirty="0" err="1"/>
              <a:t>hạn</a:t>
            </a:r>
            <a:r>
              <a:rPr lang="en-US" sz="2400" dirty="0"/>
              <a:t> </a:t>
            </a:r>
            <a:r>
              <a:rPr lang="en-US" sz="2400" dirty="0" err="1"/>
              <a:t>như</a:t>
            </a:r>
            <a:r>
              <a:rPr lang="en-US" sz="2400" dirty="0"/>
              <a:t>:  GAAGTCCAG…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400" u="sng" dirty="0" err="1"/>
              <a:t>Thí</a:t>
            </a:r>
            <a:r>
              <a:rPr lang="en-US" sz="2400" u="sng" dirty="0"/>
              <a:t> </a:t>
            </a:r>
            <a:r>
              <a:rPr lang="en-US" sz="2400" u="sng" dirty="0" err="1"/>
              <a:t>dụ</a:t>
            </a:r>
            <a:r>
              <a:rPr lang="en-US" sz="2400" u="sng" dirty="0"/>
              <a:t> 2</a:t>
            </a:r>
            <a:r>
              <a:rPr lang="en-US" sz="2400" dirty="0"/>
              <a:t>: </a:t>
            </a:r>
            <a:r>
              <a:rPr lang="en-US" sz="2400" dirty="0" err="1"/>
              <a:t>Xử</a:t>
            </a:r>
            <a:r>
              <a:rPr lang="en-US" sz="2400" dirty="0"/>
              <a:t> </a:t>
            </a:r>
            <a:r>
              <a:rPr lang="en-US" sz="2400" dirty="0" err="1"/>
              <a:t>lý</a:t>
            </a:r>
            <a:r>
              <a:rPr lang="en-US" sz="2400" dirty="0"/>
              <a:t> </a:t>
            </a:r>
            <a:r>
              <a:rPr lang="en-US" sz="2400" dirty="0" err="1"/>
              <a:t>ngôn</a:t>
            </a:r>
            <a:r>
              <a:rPr lang="en-US" sz="2400" dirty="0"/>
              <a:t> </a:t>
            </a:r>
            <a:r>
              <a:rPr lang="en-US" sz="2400" dirty="0" err="1"/>
              <a:t>ngữ</a:t>
            </a:r>
            <a:r>
              <a:rPr lang="en-US" sz="2400" dirty="0"/>
              <a:t> </a:t>
            </a:r>
            <a:r>
              <a:rPr lang="en-US" sz="2400" dirty="0" err="1"/>
              <a:t>tự</a:t>
            </a:r>
            <a:r>
              <a:rPr lang="en-US" sz="2400" dirty="0"/>
              <a:t> </a:t>
            </a:r>
            <a:r>
              <a:rPr lang="en-US" sz="2400" dirty="0" err="1"/>
              <a:t>nhiên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04843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Nội</a:t>
            </a:r>
            <a:r>
              <a:rPr lang="en-US" dirty="0"/>
              <a:t> dung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máy</a:t>
            </a:r>
            <a:endParaRPr lang="en-US" dirty="0"/>
          </a:p>
          <a:p>
            <a:r>
              <a:rPr lang="en-US" dirty="0"/>
              <a:t>2. Thu </a:t>
            </a:r>
            <a:r>
              <a:rPr lang="en-US" dirty="0" err="1"/>
              <a:t>thập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  <a:p>
            <a:r>
              <a:rPr lang="en-US" dirty="0"/>
              <a:t>3.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mẫu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máy</a:t>
            </a:r>
            <a:endParaRPr lang="en-US" dirty="0"/>
          </a:p>
          <a:p>
            <a:r>
              <a:rPr lang="en-US" dirty="0"/>
              <a:t>4.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đo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</a:t>
            </a:r>
            <a:r>
              <a:rPr lang="en-US" dirty="0" err="1"/>
              <a:t>cách</a:t>
            </a:r>
            <a:endParaRPr lang="en-US" dirty="0"/>
          </a:p>
          <a:p>
            <a:r>
              <a:rPr lang="en-US" dirty="0"/>
              <a:t>5. </a:t>
            </a:r>
            <a:r>
              <a:rPr lang="en-US" dirty="0" err="1"/>
              <a:t>Tiền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63052-3BD3-4EB3-9136-2088A2A72B60}" type="slidenum">
              <a:rPr lang="en-GB" smtClean="0"/>
              <a:pPr>
                <a:defRPr/>
              </a:pPr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36618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F8A111-1441-4B92-8FE6-65100890BAB3}" type="slidenum">
              <a:rPr lang="en-US" altLang="en-US"/>
              <a:pPr>
                <a:defRPr/>
              </a:pPr>
              <a:t>20</a:t>
            </a:fld>
            <a:endParaRPr lang="en-US" altLang="en-US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09600"/>
          </a:xfrm>
        </p:spPr>
        <p:txBody>
          <a:bodyPr/>
          <a:lstStyle/>
          <a:p>
            <a:pPr eaLnBrk="1" hangingPunct="1"/>
            <a:r>
              <a:rPr lang="en-US" sz="3200" dirty="0">
                <a:solidFill>
                  <a:srgbClr val="FF0000"/>
                </a:solidFill>
              </a:rPr>
              <a:t>4. </a:t>
            </a:r>
            <a:r>
              <a:rPr lang="en-US" sz="3200" dirty="0" err="1">
                <a:solidFill>
                  <a:srgbClr val="FF0000"/>
                </a:solidFill>
              </a:rPr>
              <a:t>Độ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đo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tương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tự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4495800"/>
          </a:xfrm>
        </p:spPr>
        <p:txBody>
          <a:bodyPr/>
          <a:lstStyle/>
          <a:p>
            <a:pPr eaLnBrk="1" hangingPunct="1"/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mẫu</a:t>
            </a:r>
            <a:r>
              <a:rPr lang="en-US" dirty="0"/>
              <a:t>, 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cần</a:t>
            </a:r>
            <a:r>
              <a:rPr lang="en-US" dirty="0"/>
              <a:t> so </a:t>
            </a:r>
            <a:r>
              <a:rPr lang="en-US" dirty="0" err="1"/>
              <a:t>sánh</a:t>
            </a: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chuẩn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. </a:t>
            </a:r>
            <a:endParaRPr lang="en-US" sz="2400" dirty="0"/>
          </a:p>
          <a:p>
            <a:pPr eaLnBrk="1" hangingPunct="1"/>
            <a:r>
              <a:rPr lang="en-US" sz="2400" dirty="0" err="1"/>
              <a:t>Khi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mẫu</a:t>
            </a:r>
            <a:r>
              <a:rPr lang="en-US" sz="2400" dirty="0"/>
              <a:t> </a:t>
            </a:r>
            <a:r>
              <a:rPr lang="en-US" sz="2400" dirty="0" err="1"/>
              <a:t>mới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xem</a:t>
            </a:r>
            <a:r>
              <a:rPr lang="en-US" sz="2400" dirty="0"/>
              <a:t> </a:t>
            </a:r>
            <a:r>
              <a:rPr lang="en-US" sz="2400" dirty="0" err="1"/>
              <a:t>xét</a:t>
            </a:r>
            <a:r>
              <a:rPr lang="en-US" sz="2400" dirty="0"/>
              <a:t> </a:t>
            </a:r>
            <a:r>
              <a:rPr lang="en-US" sz="2400" dirty="0" err="1"/>
              <a:t>để</a:t>
            </a:r>
            <a:r>
              <a:rPr lang="en-US" sz="2400" dirty="0"/>
              <a:t> </a:t>
            </a:r>
            <a:r>
              <a:rPr lang="en-US" sz="2400" dirty="0" err="1"/>
              <a:t>phân</a:t>
            </a:r>
            <a:r>
              <a:rPr lang="en-US" sz="2400" dirty="0"/>
              <a:t> </a:t>
            </a:r>
            <a:r>
              <a:rPr lang="en-US" sz="2400" dirty="0" err="1"/>
              <a:t>lớp</a:t>
            </a:r>
            <a:r>
              <a:rPr lang="en-US" sz="2400" dirty="0"/>
              <a:t>,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mẫu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so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mẫu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huấn</a:t>
            </a:r>
            <a:r>
              <a:rPr lang="en-US" dirty="0"/>
              <a:t> </a:t>
            </a:r>
            <a:r>
              <a:rPr lang="en-US" dirty="0" err="1"/>
              <a:t>luyện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.</a:t>
            </a:r>
            <a:endParaRPr lang="en-US" sz="2400" dirty="0"/>
          </a:p>
          <a:p>
            <a:pPr eaLnBrk="1" hangingPunct="1"/>
            <a:r>
              <a:rPr lang="en-US" sz="2400" dirty="0" err="1"/>
              <a:t>Trong</a:t>
            </a:r>
            <a:r>
              <a:rPr lang="en-US" sz="2400" dirty="0"/>
              <a:t> </a:t>
            </a:r>
            <a:r>
              <a:rPr lang="en-US" sz="2400" dirty="0" err="1"/>
              <a:t>học</a:t>
            </a:r>
            <a:r>
              <a:rPr lang="en-US" sz="2400" dirty="0"/>
              <a:t> </a:t>
            </a:r>
            <a:r>
              <a:rPr lang="en-US" sz="2400" dirty="0" err="1"/>
              <a:t>không</a:t>
            </a:r>
            <a:r>
              <a:rPr lang="en-US" sz="2400" dirty="0"/>
              <a:t> </a:t>
            </a:r>
            <a:r>
              <a:rPr lang="en-US" sz="2400" dirty="0" err="1"/>
              <a:t>giám</a:t>
            </a:r>
            <a:r>
              <a:rPr lang="en-US" sz="2400" dirty="0"/>
              <a:t> </a:t>
            </a:r>
            <a:r>
              <a:rPr lang="en-US" sz="2400" dirty="0" err="1"/>
              <a:t>sát</a:t>
            </a:r>
            <a:r>
              <a:rPr lang="en-US" sz="2400" dirty="0"/>
              <a:t> (</a:t>
            </a:r>
            <a:r>
              <a:rPr lang="en-US" sz="2400" dirty="0" err="1"/>
              <a:t>gom</a:t>
            </a:r>
            <a:r>
              <a:rPr lang="en-US" sz="2400" dirty="0"/>
              <a:t> </a:t>
            </a:r>
            <a:r>
              <a:rPr lang="en-US" sz="2400" dirty="0" err="1"/>
              <a:t>cụm</a:t>
            </a:r>
            <a:r>
              <a:rPr lang="en-US" sz="2400" dirty="0"/>
              <a:t>), </a:t>
            </a:r>
            <a:r>
              <a:rPr lang="en-US" sz="2400" dirty="0" err="1"/>
              <a:t>chúng</a:t>
            </a:r>
            <a:r>
              <a:rPr lang="en-US" sz="2400" dirty="0"/>
              <a:t> ta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mẫu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gom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.</a:t>
            </a:r>
            <a:endParaRPr lang="en-US" sz="2400" dirty="0"/>
          </a:p>
          <a:p>
            <a:pPr eaLnBrk="1" hangingPunct="1"/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số</a:t>
            </a:r>
            <a:r>
              <a:rPr lang="en-US" sz="2400" dirty="0"/>
              <a:t> </a:t>
            </a:r>
            <a:r>
              <a:rPr lang="en-US" b="1" i="1" dirty="0" err="1"/>
              <a:t>độ</a:t>
            </a:r>
            <a:r>
              <a:rPr lang="en-US" b="1" i="1" dirty="0"/>
              <a:t> </a:t>
            </a:r>
            <a:r>
              <a:rPr lang="en-US" b="1" i="1" dirty="0" err="1"/>
              <a:t>đo</a:t>
            </a:r>
            <a:r>
              <a:rPr lang="en-US" b="1" i="1" dirty="0"/>
              <a:t> </a:t>
            </a:r>
            <a:r>
              <a:rPr lang="en-US" b="1" i="1" dirty="0" err="1"/>
              <a:t>tương</a:t>
            </a:r>
            <a:r>
              <a:rPr lang="en-US" b="1" i="1" dirty="0"/>
              <a:t> </a:t>
            </a:r>
            <a:r>
              <a:rPr lang="en-US" b="1" i="1" dirty="0" err="1"/>
              <a:t>tự</a:t>
            </a:r>
            <a:r>
              <a:rPr lang="en-US" b="1" i="1" dirty="0"/>
              <a:t> </a:t>
            </a:r>
            <a:r>
              <a:rPr lang="en-US" dirty="0"/>
              <a:t>(</a:t>
            </a:r>
            <a:r>
              <a:rPr lang="en-US" sz="2400" dirty="0"/>
              <a:t>similarity measure)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b="1" i="1" dirty="0" err="1"/>
              <a:t>độ</a:t>
            </a:r>
            <a:r>
              <a:rPr lang="en-US" sz="2400" b="1" i="1" dirty="0"/>
              <a:t> </a:t>
            </a:r>
            <a:r>
              <a:rPr lang="en-US" sz="2400" b="1" i="1" dirty="0" err="1"/>
              <a:t>đo</a:t>
            </a:r>
            <a:r>
              <a:rPr lang="en-US" sz="2400" b="1" i="1" dirty="0"/>
              <a:t> </a:t>
            </a:r>
            <a:r>
              <a:rPr lang="en-US" sz="2400" b="1" i="1" dirty="0" err="1"/>
              <a:t>khoảng</a:t>
            </a:r>
            <a:r>
              <a:rPr lang="en-US" sz="2400" b="1" i="1" dirty="0"/>
              <a:t> </a:t>
            </a:r>
            <a:r>
              <a:rPr lang="en-US" sz="2400" b="1" i="1" dirty="0" err="1"/>
              <a:t>cách</a:t>
            </a:r>
            <a:r>
              <a:rPr lang="en-US" sz="2400" b="1" i="1" dirty="0"/>
              <a:t> </a:t>
            </a:r>
            <a:r>
              <a:rPr lang="en-US" sz="2400" dirty="0"/>
              <a:t>(distance measure, dissimilarity measure)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243831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516D78-D3C2-46EA-B484-4DCBFC82747E}" type="slidenum">
              <a:rPr lang="en-US" altLang="en-US"/>
              <a:pPr>
                <a:defRPr/>
              </a:pPr>
              <a:t>21</a:t>
            </a:fld>
            <a:endParaRPr lang="en-US" altLang="en-US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09600"/>
          </a:xfrm>
        </p:spPr>
        <p:txBody>
          <a:bodyPr/>
          <a:lstStyle/>
          <a:p>
            <a:pPr eaLnBrk="1" hangingPunct="1"/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đo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</a:t>
            </a:r>
            <a:r>
              <a:rPr lang="en-US" dirty="0" err="1"/>
              <a:t>cách</a:t>
            </a:r>
            <a:endParaRPr lang="en-US" dirty="0"/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530725"/>
          </a:xfrm>
        </p:spPr>
        <p:txBody>
          <a:bodyPr/>
          <a:lstStyle/>
          <a:p>
            <a:pPr eaLnBrk="1" hangingPunct="1"/>
            <a:r>
              <a:rPr lang="en-US" b="1" i="1" dirty="0" err="1"/>
              <a:t>Đ</a:t>
            </a:r>
            <a:r>
              <a:rPr lang="en-US" sz="2400" b="1" i="1" dirty="0" err="1"/>
              <a:t>ộ</a:t>
            </a:r>
            <a:r>
              <a:rPr lang="en-US" sz="2400" b="1" i="1" dirty="0"/>
              <a:t> </a:t>
            </a:r>
            <a:r>
              <a:rPr lang="en-US" sz="2400" b="1" i="1" dirty="0" err="1"/>
              <a:t>đo</a:t>
            </a:r>
            <a:r>
              <a:rPr lang="en-US" sz="2400" b="1" i="1" dirty="0"/>
              <a:t> </a:t>
            </a:r>
            <a:r>
              <a:rPr lang="en-US" sz="2400" b="1" i="1" dirty="0" err="1"/>
              <a:t>khoảnh</a:t>
            </a:r>
            <a:r>
              <a:rPr lang="en-US" sz="2400" b="1" i="1" dirty="0"/>
              <a:t> </a:t>
            </a:r>
            <a:r>
              <a:rPr lang="en-US" sz="2400" b="1" i="1" dirty="0" err="1"/>
              <a:t>cách</a:t>
            </a:r>
            <a:r>
              <a:rPr lang="en-US" sz="2400" b="1" i="1" dirty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dùng</a:t>
            </a:r>
            <a:r>
              <a:rPr lang="en-US" sz="2400" dirty="0"/>
              <a:t> </a:t>
            </a:r>
            <a:r>
              <a:rPr lang="en-US" sz="2400" dirty="0" err="1"/>
              <a:t>để</a:t>
            </a:r>
            <a:r>
              <a:rPr lang="en-US" sz="2400" dirty="0"/>
              <a:t> </a:t>
            </a:r>
            <a:r>
              <a:rPr lang="en-US" sz="2400" dirty="0" err="1"/>
              <a:t>đo</a:t>
            </a:r>
            <a:r>
              <a:rPr lang="en-US" sz="2400" dirty="0"/>
              <a:t> </a:t>
            </a:r>
            <a:r>
              <a:rPr lang="en-US" sz="2400" dirty="0" err="1"/>
              <a:t>độ</a:t>
            </a:r>
            <a:r>
              <a:rPr lang="en-US" sz="2400" dirty="0"/>
              <a:t> </a:t>
            </a:r>
            <a:r>
              <a:rPr lang="en-US" sz="2400" dirty="0" err="1"/>
              <a:t>khác</a:t>
            </a:r>
            <a:r>
              <a:rPr lang="en-US" sz="2400" dirty="0"/>
              <a:t> </a:t>
            </a:r>
            <a:r>
              <a:rPr lang="en-US" sz="2400" dirty="0" err="1"/>
              <a:t>biệt</a:t>
            </a:r>
            <a:r>
              <a:rPr lang="en-US" sz="2400" dirty="0"/>
              <a:t> </a:t>
            </a:r>
            <a:r>
              <a:rPr lang="en-US" sz="2400" dirty="0" err="1"/>
              <a:t>giữa</a:t>
            </a:r>
            <a:r>
              <a:rPr lang="en-US" sz="2400" dirty="0"/>
              <a:t> </a:t>
            </a:r>
            <a:r>
              <a:rPr lang="en-US" sz="2400" dirty="0" err="1"/>
              <a:t>hai</a:t>
            </a:r>
            <a:r>
              <a:rPr lang="en-US" sz="2400" dirty="0"/>
              <a:t> </a:t>
            </a:r>
            <a:r>
              <a:rPr lang="en-US" sz="2400" dirty="0" err="1"/>
              <a:t>biểu</a:t>
            </a:r>
            <a:r>
              <a:rPr lang="en-US" sz="2400" dirty="0"/>
              <a:t> </a:t>
            </a:r>
            <a:r>
              <a:rPr lang="en-US" sz="2400" dirty="0" err="1"/>
              <a:t>diễn</a:t>
            </a:r>
            <a:r>
              <a:rPr lang="en-US" sz="2400" dirty="0"/>
              <a:t> </a:t>
            </a:r>
            <a:r>
              <a:rPr lang="en-US" dirty="0" err="1"/>
              <a:t>mẫu</a:t>
            </a:r>
            <a:r>
              <a:rPr lang="en-US" dirty="0"/>
              <a:t>.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mẫu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gần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.</a:t>
            </a:r>
            <a:endParaRPr lang="en-US" sz="2400" dirty="0"/>
          </a:p>
          <a:p>
            <a:pPr eaLnBrk="1" hangingPunct="1"/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độ</a:t>
            </a:r>
            <a:r>
              <a:rPr lang="en-US" sz="2400" dirty="0"/>
              <a:t> </a:t>
            </a:r>
            <a:r>
              <a:rPr lang="en-US" dirty="0" err="1"/>
              <a:t>đo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sz="2400" dirty="0"/>
              <a:t> </a:t>
            </a:r>
            <a:r>
              <a:rPr lang="en-US" sz="2400" b="1" i="1" dirty="0"/>
              <a:t>metric</a:t>
            </a:r>
            <a:r>
              <a:rPr lang="en-US" sz="2400" dirty="0"/>
              <a:t>  hay </a:t>
            </a:r>
            <a:r>
              <a:rPr lang="en-US" sz="2400" b="1" i="1" dirty="0" err="1"/>
              <a:t>không</a:t>
            </a:r>
            <a:r>
              <a:rPr lang="en-US" sz="2400" b="1" i="1" dirty="0"/>
              <a:t> metric</a:t>
            </a:r>
            <a:r>
              <a:rPr lang="en-US" sz="2400" dirty="0"/>
              <a:t>.</a:t>
            </a:r>
          </a:p>
          <a:p>
            <a:pPr eaLnBrk="1" hangingPunct="1"/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độ</a:t>
            </a:r>
            <a:r>
              <a:rPr lang="en-US" sz="2400" dirty="0"/>
              <a:t> </a:t>
            </a:r>
            <a:r>
              <a:rPr lang="en-US" sz="2400" dirty="0" err="1"/>
              <a:t>đo</a:t>
            </a:r>
            <a:r>
              <a:rPr lang="en-US" sz="2400" dirty="0"/>
              <a:t> metric </a:t>
            </a:r>
            <a:r>
              <a:rPr lang="en-US" sz="2400" dirty="0" err="1"/>
              <a:t>phải</a:t>
            </a:r>
            <a:r>
              <a:rPr lang="en-US" sz="2400" dirty="0"/>
              <a:t> </a:t>
            </a:r>
            <a:r>
              <a:rPr lang="en-US" sz="2400" dirty="0" err="1"/>
              <a:t>thỏa</a:t>
            </a:r>
            <a:r>
              <a:rPr lang="en-US" sz="2400" dirty="0"/>
              <a:t> </a:t>
            </a:r>
            <a:r>
              <a:rPr lang="en-US" sz="2400" dirty="0" err="1"/>
              <a:t>mãn</a:t>
            </a:r>
            <a:r>
              <a:rPr lang="en-US" sz="2400" dirty="0"/>
              <a:t> </a:t>
            </a:r>
            <a:r>
              <a:rPr lang="en-US" sz="2400" dirty="0" err="1"/>
              <a:t>ba</a:t>
            </a:r>
            <a:r>
              <a:rPr lang="en-US" sz="2400" dirty="0"/>
              <a:t> </a:t>
            </a:r>
            <a:r>
              <a:rPr lang="en-US" sz="2400" dirty="0" err="1"/>
              <a:t>tính</a:t>
            </a:r>
            <a:r>
              <a:rPr lang="en-US" sz="2400" dirty="0"/>
              <a:t> </a:t>
            </a:r>
            <a:r>
              <a:rPr lang="en-US" sz="2400" dirty="0" err="1"/>
              <a:t>chất</a:t>
            </a:r>
            <a:r>
              <a:rPr lang="en-US" sz="2400" dirty="0"/>
              <a:t> </a:t>
            </a:r>
            <a:r>
              <a:rPr lang="en-US" sz="2400" dirty="0" err="1"/>
              <a:t>sau</a:t>
            </a:r>
            <a:r>
              <a:rPr lang="en-US" sz="2400" dirty="0"/>
              <a:t>: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dirty="0"/>
              <a:t>   1.  </a:t>
            </a:r>
            <a:r>
              <a:rPr lang="en-US" sz="2400" dirty="0" err="1"/>
              <a:t>Tính</a:t>
            </a:r>
            <a:r>
              <a:rPr lang="en-US" sz="2400" dirty="0"/>
              <a:t> </a:t>
            </a:r>
            <a:r>
              <a:rPr lang="en-US" sz="2400" dirty="0" err="1"/>
              <a:t>phản</a:t>
            </a:r>
            <a:r>
              <a:rPr lang="en-US" sz="2400" dirty="0"/>
              <a:t> </a:t>
            </a:r>
            <a:r>
              <a:rPr lang="en-US" sz="2400" dirty="0" err="1"/>
              <a:t>xạ</a:t>
            </a:r>
            <a:r>
              <a:rPr lang="en-US" sz="2400" dirty="0"/>
              <a:t> </a:t>
            </a:r>
            <a:r>
              <a:rPr lang="en-US" sz="2400" i="1" dirty="0"/>
              <a:t> </a:t>
            </a:r>
            <a:r>
              <a:rPr lang="en-US" sz="2400" dirty="0"/>
              <a:t>(reflexivity)  </a:t>
            </a:r>
            <a:r>
              <a:rPr lang="en-US" sz="2400" i="1" dirty="0"/>
              <a:t>d</a:t>
            </a:r>
            <a:r>
              <a:rPr lang="en-US" sz="2400" dirty="0"/>
              <a:t>(</a:t>
            </a:r>
            <a:r>
              <a:rPr lang="en-US" sz="2400" dirty="0" err="1"/>
              <a:t>x,</a:t>
            </a:r>
            <a:r>
              <a:rPr lang="en-US" sz="2400" i="1" dirty="0" err="1"/>
              <a:t>x</a:t>
            </a:r>
            <a:r>
              <a:rPr lang="en-US" sz="2400" dirty="0"/>
              <a:t>) = 0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dirty="0"/>
              <a:t>    2.  </a:t>
            </a:r>
            <a:r>
              <a:rPr lang="en-US" sz="2400" dirty="0" err="1"/>
              <a:t>Tính</a:t>
            </a:r>
            <a:r>
              <a:rPr lang="en-US" sz="2400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xứng</a:t>
            </a:r>
            <a:r>
              <a:rPr lang="en-US" dirty="0"/>
              <a:t> (</a:t>
            </a:r>
            <a:r>
              <a:rPr lang="en-US" dirty="0" err="1"/>
              <a:t>s</a:t>
            </a:r>
            <a:r>
              <a:rPr lang="en-US" sz="2400" dirty="0" err="1"/>
              <a:t>ymmetricity</a:t>
            </a:r>
            <a:r>
              <a:rPr lang="en-US" sz="2400" dirty="0"/>
              <a:t>):  </a:t>
            </a:r>
            <a:r>
              <a:rPr lang="en-US" sz="2400" i="1" dirty="0"/>
              <a:t>d</a:t>
            </a:r>
            <a:r>
              <a:rPr lang="en-US" sz="2400" dirty="0"/>
              <a:t>(</a:t>
            </a:r>
            <a:r>
              <a:rPr lang="en-US" sz="2400" i="1" dirty="0"/>
              <a:t>x</a:t>
            </a:r>
            <a:r>
              <a:rPr lang="en-US" sz="2400" dirty="0"/>
              <a:t>, </a:t>
            </a:r>
            <a:r>
              <a:rPr lang="en-US" sz="2400" i="1" dirty="0"/>
              <a:t>y</a:t>
            </a:r>
            <a:r>
              <a:rPr lang="en-US" sz="2400" dirty="0"/>
              <a:t>) = </a:t>
            </a:r>
            <a:r>
              <a:rPr lang="en-US" sz="2400" i="1" dirty="0"/>
              <a:t>d</a:t>
            </a:r>
            <a:r>
              <a:rPr lang="en-US" sz="2400" dirty="0"/>
              <a:t>(</a:t>
            </a:r>
            <a:r>
              <a:rPr lang="en-US" sz="2400" i="1" dirty="0"/>
              <a:t>y</a:t>
            </a:r>
            <a:r>
              <a:rPr lang="en-US" sz="2400" dirty="0"/>
              <a:t>, </a:t>
            </a:r>
            <a:r>
              <a:rPr lang="en-US" sz="2400" i="1" dirty="0"/>
              <a:t>x</a:t>
            </a:r>
            <a:r>
              <a:rPr lang="en-US" sz="2400" dirty="0"/>
              <a:t>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dirty="0"/>
              <a:t>    3. </a:t>
            </a:r>
            <a:r>
              <a:rPr lang="en-US" sz="2400" dirty="0" err="1"/>
              <a:t>Bất</a:t>
            </a:r>
            <a:r>
              <a:rPr lang="en-US" sz="2400" dirty="0"/>
              <a:t> </a:t>
            </a:r>
            <a:r>
              <a:rPr lang="en-US" sz="2400" dirty="0" err="1"/>
              <a:t>đẳng</a:t>
            </a:r>
            <a:r>
              <a:rPr lang="en-US" sz="2400" dirty="0"/>
              <a:t> </a:t>
            </a:r>
            <a:r>
              <a:rPr lang="en-US" sz="2400" dirty="0" err="1"/>
              <a:t>thức</a:t>
            </a:r>
            <a:r>
              <a:rPr lang="en-US" sz="2400" dirty="0"/>
              <a:t> tam </a:t>
            </a:r>
            <a:r>
              <a:rPr lang="en-US" sz="2400" dirty="0" err="1"/>
              <a:t>giác</a:t>
            </a:r>
            <a:r>
              <a:rPr lang="en-US" sz="2400" dirty="0"/>
              <a:t> (Triangular inequality): 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i="1" dirty="0"/>
              <a:t>                     </a:t>
            </a:r>
            <a:r>
              <a:rPr lang="en-US" sz="2400" i="1" dirty="0"/>
              <a:t>d</a:t>
            </a:r>
            <a:r>
              <a:rPr lang="en-US" sz="2400" dirty="0"/>
              <a:t>(</a:t>
            </a:r>
            <a:r>
              <a:rPr lang="en-US" sz="2400" i="1" dirty="0"/>
              <a:t>x</a:t>
            </a:r>
            <a:r>
              <a:rPr lang="en-US" sz="2400" dirty="0"/>
              <a:t>, </a:t>
            </a:r>
            <a:r>
              <a:rPr lang="en-US" sz="2400" i="1" dirty="0"/>
              <a:t>y</a:t>
            </a:r>
            <a:r>
              <a:rPr lang="en-US" sz="2400" dirty="0"/>
              <a:t>) </a:t>
            </a:r>
            <a:r>
              <a:rPr lang="en-US" sz="2400" dirty="0">
                <a:sym typeface="Symbol" pitchFamily="18" charset="2"/>
              </a:rPr>
              <a:t> </a:t>
            </a:r>
            <a:r>
              <a:rPr lang="en-US" sz="2400" i="1" dirty="0">
                <a:sym typeface="Symbol" pitchFamily="18" charset="2"/>
              </a:rPr>
              <a:t>d</a:t>
            </a:r>
            <a:r>
              <a:rPr lang="en-US" sz="2400" dirty="0">
                <a:sym typeface="Symbol" pitchFamily="18" charset="2"/>
              </a:rPr>
              <a:t>(</a:t>
            </a:r>
            <a:r>
              <a:rPr lang="en-US" sz="2400" i="1" dirty="0">
                <a:sym typeface="Symbol" pitchFamily="18" charset="2"/>
              </a:rPr>
              <a:t>x</a:t>
            </a:r>
            <a:r>
              <a:rPr lang="en-US" sz="2400" dirty="0">
                <a:sym typeface="Symbol" pitchFamily="18" charset="2"/>
              </a:rPr>
              <a:t>, </a:t>
            </a:r>
            <a:r>
              <a:rPr lang="en-US" sz="2400" i="1" dirty="0">
                <a:sym typeface="Symbol" pitchFamily="18" charset="2"/>
              </a:rPr>
              <a:t>z</a:t>
            </a:r>
            <a:r>
              <a:rPr lang="en-US" sz="2400" dirty="0">
                <a:sym typeface="Symbol" pitchFamily="18" charset="2"/>
              </a:rPr>
              <a:t>) + </a:t>
            </a:r>
            <a:r>
              <a:rPr lang="en-US" sz="2400" i="1" dirty="0">
                <a:sym typeface="Symbol" pitchFamily="18" charset="2"/>
              </a:rPr>
              <a:t>d</a:t>
            </a:r>
            <a:r>
              <a:rPr lang="en-US" sz="2400" dirty="0">
                <a:sym typeface="Symbol" pitchFamily="18" charset="2"/>
              </a:rPr>
              <a:t>(</a:t>
            </a:r>
            <a:r>
              <a:rPr lang="en-US" sz="2400" i="1" dirty="0">
                <a:sym typeface="Symbol" pitchFamily="18" charset="2"/>
              </a:rPr>
              <a:t>z</a:t>
            </a:r>
            <a:r>
              <a:rPr lang="en-US" sz="2400" dirty="0">
                <a:sym typeface="Symbol" pitchFamily="18" charset="2"/>
              </a:rPr>
              <a:t>, </a:t>
            </a:r>
            <a:r>
              <a:rPr lang="en-US" sz="2400" i="1" dirty="0">
                <a:sym typeface="Symbol" pitchFamily="18" charset="2"/>
              </a:rPr>
              <a:t>y</a:t>
            </a:r>
            <a:r>
              <a:rPr lang="en-US" sz="2400" dirty="0">
                <a:sym typeface="Symbol" pitchFamily="18" charset="2"/>
              </a:rPr>
              <a:t>)</a:t>
            </a:r>
          </a:p>
          <a:p>
            <a:pPr eaLnBrk="1" hangingPunct="1">
              <a:buFont typeface="Wingdings" pitchFamily="2" charset="2"/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985980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8E5F9C-7A7A-4E9E-914C-6A3D90CCA257}" type="slidenum">
              <a:rPr lang="en-US" altLang="en-US"/>
              <a:pPr>
                <a:defRPr/>
              </a:pPr>
              <a:t>22</a:t>
            </a:fld>
            <a:endParaRPr lang="en-US" altLang="en-US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471714" y="152400"/>
            <a:ext cx="8229600" cy="560387"/>
          </a:xfrm>
        </p:spPr>
        <p:txBody>
          <a:bodyPr/>
          <a:lstStyle/>
          <a:p>
            <a:pPr eaLnBrk="1" hangingPunct="1"/>
            <a:r>
              <a:rPr lang="en-US" sz="3200" dirty="0" err="1"/>
              <a:t>Độ</a:t>
            </a:r>
            <a:r>
              <a:rPr lang="en-US" sz="3200" dirty="0"/>
              <a:t> </a:t>
            </a:r>
            <a:r>
              <a:rPr lang="en-US" sz="3200" dirty="0" err="1"/>
              <a:t>đo</a:t>
            </a:r>
            <a:r>
              <a:rPr lang="en-US" sz="3200" dirty="0"/>
              <a:t> </a:t>
            </a:r>
            <a:r>
              <a:rPr lang="en-US" sz="3200" dirty="0" err="1"/>
              <a:t>khoảng</a:t>
            </a:r>
            <a:r>
              <a:rPr lang="en-US" sz="3200" dirty="0"/>
              <a:t> </a:t>
            </a:r>
            <a:r>
              <a:rPr lang="en-US" sz="3200" dirty="0" err="1"/>
              <a:t>cách</a:t>
            </a:r>
            <a:r>
              <a:rPr lang="en-US" sz="3200" dirty="0"/>
              <a:t> (</a:t>
            </a:r>
            <a:r>
              <a:rPr lang="en-US" sz="3200" dirty="0" err="1"/>
              <a:t>tt</a:t>
            </a:r>
            <a:r>
              <a:rPr lang="en-US" sz="3200" dirty="0"/>
              <a:t>.)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8420100" cy="9144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en-US" sz="2200" dirty="0" err="1"/>
              <a:t>Một</a:t>
            </a:r>
            <a:r>
              <a:rPr lang="en-US" sz="2200" dirty="0"/>
              <a:t> </a:t>
            </a:r>
            <a:r>
              <a:rPr lang="en-US" sz="2200" dirty="0" err="1"/>
              <a:t>độ</a:t>
            </a:r>
            <a:r>
              <a:rPr lang="en-US" sz="2200" dirty="0"/>
              <a:t> </a:t>
            </a:r>
            <a:r>
              <a:rPr lang="en-US" sz="2200" dirty="0" err="1"/>
              <a:t>đo</a:t>
            </a:r>
            <a:r>
              <a:rPr lang="en-US" sz="2200" dirty="0"/>
              <a:t> </a:t>
            </a:r>
            <a:r>
              <a:rPr lang="en-US" sz="2200" dirty="0" err="1"/>
              <a:t>khoảng</a:t>
            </a:r>
            <a:r>
              <a:rPr lang="en-US" sz="2200" dirty="0"/>
              <a:t> </a:t>
            </a:r>
            <a:r>
              <a:rPr lang="en-US" sz="2200" dirty="0" err="1"/>
              <a:t>cách</a:t>
            </a:r>
            <a:r>
              <a:rPr lang="en-US" sz="2200" dirty="0"/>
              <a:t> </a:t>
            </a:r>
            <a:r>
              <a:rPr lang="en-US" sz="2200" dirty="0" err="1"/>
              <a:t>có</a:t>
            </a:r>
            <a:r>
              <a:rPr lang="en-US" sz="2200" dirty="0"/>
              <a:t> </a:t>
            </a:r>
            <a:r>
              <a:rPr lang="en-US" sz="2200" dirty="0" err="1"/>
              <a:t>tính</a:t>
            </a:r>
            <a:r>
              <a:rPr lang="en-US" sz="2200" dirty="0"/>
              <a:t> metric </a:t>
            </a:r>
            <a:r>
              <a:rPr lang="en-US" sz="2200" dirty="0" err="1"/>
              <a:t>là</a:t>
            </a:r>
            <a:r>
              <a:rPr lang="en-US" sz="2200" dirty="0"/>
              <a:t> </a:t>
            </a:r>
            <a:r>
              <a:rPr lang="en-US" sz="2200" dirty="0" err="1"/>
              <a:t>độ</a:t>
            </a:r>
            <a:r>
              <a:rPr lang="en-US" sz="2200" dirty="0"/>
              <a:t> </a:t>
            </a:r>
            <a:r>
              <a:rPr lang="en-US" sz="2200" dirty="0" err="1"/>
              <a:t>đo</a:t>
            </a:r>
            <a:r>
              <a:rPr lang="en-US" sz="2200" dirty="0"/>
              <a:t> </a:t>
            </a:r>
            <a:r>
              <a:rPr lang="en-US" sz="2200" dirty="0" err="1"/>
              <a:t>Minkowski</a:t>
            </a:r>
            <a:r>
              <a:rPr lang="en-US" sz="2200" dirty="0"/>
              <a:t> metric, </a:t>
            </a:r>
            <a:r>
              <a:rPr lang="en-US" sz="2200" dirty="0" err="1"/>
              <a:t>với</a:t>
            </a:r>
            <a:r>
              <a:rPr lang="en-US" sz="2200" dirty="0"/>
              <a:t> </a:t>
            </a:r>
            <a:r>
              <a:rPr lang="en-US" sz="2200" dirty="0" err="1"/>
              <a:t>công</a:t>
            </a:r>
            <a:r>
              <a:rPr lang="en-US" sz="2200" dirty="0"/>
              <a:t> </a:t>
            </a:r>
            <a:r>
              <a:rPr lang="en-US" sz="2200" dirty="0" err="1"/>
              <a:t>thức</a:t>
            </a:r>
            <a:r>
              <a:rPr lang="en-US" sz="2200" dirty="0"/>
              <a:t> </a:t>
            </a:r>
            <a:r>
              <a:rPr lang="en-US" sz="2200" dirty="0" err="1"/>
              <a:t>tính</a:t>
            </a:r>
            <a:r>
              <a:rPr lang="en-US" sz="2200" dirty="0"/>
              <a:t> </a:t>
            </a:r>
            <a:r>
              <a:rPr lang="en-US" sz="2200" dirty="0" err="1"/>
              <a:t>như</a:t>
            </a:r>
            <a:r>
              <a:rPr lang="en-US" sz="2200" dirty="0"/>
              <a:t> </a:t>
            </a:r>
            <a:r>
              <a:rPr lang="en-US" sz="2200" dirty="0" err="1"/>
              <a:t>sau</a:t>
            </a:r>
            <a:endParaRPr lang="en-US" sz="2200" dirty="0"/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536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1316269"/>
              </p:ext>
            </p:extLst>
          </p:nvPr>
        </p:nvGraphicFramePr>
        <p:xfrm>
          <a:off x="1905000" y="1600200"/>
          <a:ext cx="3581400" cy="1081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803400" imgH="546100" progId="Equation.3">
                  <p:embed/>
                </p:oleObj>
              </mc:Choice>
              <mc:Fallback>
                <p:oleObj name="Equation" r:id="rId2" imgW="1803400" imgH="546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1600200"/>
                        <a:ext cx="3581400" cy="1081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7" name="Text Box 6"/>
          <p:cNvSpPr txBox="1">
            <a:spLocks noChangeArrowheads="1"/>
          </p:cNvSpPr>
          <p:nvPr/>
        </p:nvSpPr>
        <p:spPr bwMode="auto">
          <a:xfrm>
            <a:off x="381000" y="2895600"/>
            <a:ext cx="8610600" cy="16158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200" dirty="0" err="1"/>
              <a:t>Khi</a:t>
            </a:r>
            <a:r>
              <a:rPr lang="en-US" sz="2200" dirty="0"/>
              <a:t> </a:t>
            </a:r>
            <a:r>
              <a:rPr lang="en-US" sz="2200" i="1" dirty="0"/>
              <a:t>m</a:t>
            </a:r>
            <a:r>
              <a:rPr lang="en-US" sz="2200" dirty="0"/>
              <a:t> = 1 </a:t>
            </a:r>
            <a:r>
              <a:rPr lang="en-US" sz="2200" dirty="0" err="1"/>
              <a:t>độ</a:t>
            </a:r>
            <a:r>
              <a:rPr lang="en-US" sz="2200" dirty="0"/>
              <a:t> </a:t>
            </a:r>
            <a:r>
              <a:rPr lang="en-US" sz="2200" dirty="0" err="1"/>
              <a:t>đo</a:t>
            </a:r>
            <a:r>
              <a:rPr lang="en-US" sz="2200" dirty="0"/>
              <a:t> </a:t>
            </a:r>
            <a:r>
              <a:rPr lang="en-US" sz="2200" dirty="0" err="1"/>
              <a:t>được</a:t>
            </a:r>
            <a:r>
              <a:rPr lang="en-US" sz="2200" dirty="0"/>
              <a:t> </a:t>
            </a:r>
            <a:r>
              <a:rPr lang="en-US" sz="2200" dirty="0" err="1"/>
              <a:t>gọi</a:t>
            </a:r>
            <a:r>
              <a:rPr lang="en-US" sz="2200" dirty="0"/>
              <a:t> </a:t>
            </a:r>
            <a:r>
              <a:rPr lang="en-US" sz="2200" dirty="0" err="1"/>
              <a:t>là</a:t>
            </a:r>
            <a:r>
              <a:rPr lang="en-US" sz="2200" dirty="0"/>
              <a:t> </a:t>
            </a:r>
            <a:r>
              <a:rPr lang="en-US" sz="2200" dirty="0" err="1"/>
              <a:t>độ</a:t>
            </a:r>
            <a:r>
              <a:rPr lang="en-US" sz="2200" dirty="0"/>
              <a:t> </a:t>
            </a:r>
            <a:r>
              <a:rPr lang="en-US" sz="2200" dirty="0" err="1"/>
              <a:t>đo</a:t>
            </a:r>
            <a:r>
              <a:rPr lang="en-US" sz="2200" dirty="0"/>
              <a:t> </a:t>
            </a:r>
            <a:r>
              <a:rPr lang="en-US" sz="2200" dirty="0" err="1"/>
              <a:t>khoảng</a:t>
            </a:r>
            <a:r>
              <a:rPr lang="en-US" sz="2200" dirty="0"/>
              <a:t> </a:t>
            </a:r>
            <a:r>
              <a:rPr lang="en-US" sz="2200" dirty="0" err="1"/>
              <a:t>cách</a:t>
            </a:r>
            <a:r>
              <a:rPr lang="en-US" sz="2200" dirty="0"/>
              <a:t> </a:t>
            </a:r>
            <a:r>
              <a:rPr lang="en-US" sz="2200" b="1" i="1" dirty="0"/>
              <a:t>Manhattan  </a:t>
            </a:r>
            <a:r>
              <a:rPr lang="en-US" sz="2200" dirty="0" err="1"/>
              <a:t>hoặc</a:t>
            </a:r>
            <a:r>
              <a:rPr lang="en-US" sz="2200" dirty="0"/>
              <a:t> </a:t>
            </a:r>
            <a:r>
              <a:rPr lang="en-US" sz="2200" dirty="0" err="1"/>
              <a:t>khoảng</a:t>
            </a:r>
            <a:r>
              <a:rPr lang="en-US" sz="2200" dirty="0"/>
              <a:t> </a:t>
            </a:r>
            <a:r>
              <a:rPr lang="en-US" sz="2200" dirty="0" err="1"/>
              <a:t>cách</a:t>
            </a:r>
            <a:r>
              <a:rPr lang="en-US" sz="2200" dirty="0"/>
              <a:t> </a:t>
            </a:r>
            <a:r>
              <a:rPr lang="en-US" sz="2200" i="1" dirty="0"/>
              <a:t>L</a:t>
            </a:r>
            <a:r>
              <a:rPr lang="en-US" sz="2200" i="1" baseline="-25000" dirty="0"/>
              <a:t>1</a:t>
            </a:r>
            <a:r>
              <a:rPr lang="en-US" sz="2200" dirty="0"/>
              <a:t>.</a:t>
            </a:r>
          </a:p>
          <a:p>
            <a:pPr eaLnBrk="1" hangingPunct="1">
              <a:spcBef>
                <a:spcPct val="50000"/>
              </a:spcBef>
            </a:pPr>
            <a:r>
              <a:rPr lang="en-US" sz="2200" dirty="0" err="1"/>
              <a:t>Một</a:t>
            </a:r>
            <a:r>
              <a:rPr lang="en-US" sz="2200" dirty="0"/>
              <a:t> </a:t>
            </a:r>
            <a:r>
              <a:rPr lang="en-US" sz="2200" dirty="0" err="1"/>
              <a:t>độ</a:t>
            </a:r>
            <a:r>
              <a:rPr lang="en-US" sz="2200" dirty="0"/>
              <a:t> </a:t>
            </a:r>
            <a:r>
              <a:rPr lang="en-US" sz="2200" dirty="0" err="1"/>
              <a:t>đo</a:t>
            </a:r>
            <a:r>
              <a:rPr lang="en-US" sz="2200" dirty="0"/>
              <a:t> </a:t>
            </a:r>
            <a:r>
              <a:rPr lang="en-US" sz="2200" dirty="0" err="1"/>
              <a:t>khoảng</a:t>
            </a:r>
            <a:r>
              <a:rPr lang="en-US" sz="2200" dirty="0"/>
              <a:t> </a:t>
            </a:r>
            <a:r>
              <a:rPr lang="en-US" sz="2200" dirty="0" err="1"/>
              <a:t>cách</a:t>
            </a:r>
            <a:r>
              <a:rPr lang="en-US" sz="2200" dirty="0"/>
              <a:t> </a:t>
            </a:r>
            <a:r>
              <a:rPr lang="en-US" sz="2200" dirty="0" err="1"/>
              <a:t>rất</a:t>
            </a:r>
            <a:r>
              <a:rPr lang="en-US" sz="2200" dirty="0"/>
              <a:t> </a:t>
            </a:r>
            <a:r>
              <a:rPr lang="en-US" sz="2200" dirty="0" err="1"/>
              <a:t>phổ</a:t>
            </a:r>
            <a:r>
              <a:rPr lang="en-US" sz="2200" dirty="0"/>
              <a:t> </a:t>
            </a:r>
            <a:r>
              <a:rPr lang="en-US" sz="2200" dirty="0" err="1"/>
              <a:t>biến</a:t>
            </a:r>
            <a:r>
              <a:rPr lang="en-US" sz="2200" dirty="0"/>
              <a:t> </a:t>
            </a:r>
            <a:r>
              <a:rPr lang="en-US" sz="2200" dirty="0" err="1"/>
              <a:t>là</a:t>
            </a:r>
            <a:r>
              <a:rPr lang="en-US" sz="2200" dirty="0"/>
              <a:t> </a:t>
            </a:r>
            <a:r>
              <a:rPr lang="en-US" sz="2200" dirty="0" err="1"/>
              <a:t>độ</a:t>
            </a:r>
            <a:r>
              <a:rPr lang="en-US" sz="2200" dirty="0"/>
              <a:t> </a:t>
            </a:r>
            <a:r>
              <a:rPr lang="en-US" sz="2200" dirty="0" err="1"/>
              <a:t>đo</a:t>
            </a:r>
            <a:r>
              <a:rPr lang="en-US" sz="2200" dirty="0"/>
              <a:t> </a:t>
            </a:r>
            <a:r>
              <a:rPr lang="en-US" sz="2200" b="1" i="1" dirty="0"/>
              <a:t>Euclid  </a:t>
            </a:r>
            <a:r>
              <a:rPr lang="en-US" sz="2200" dirty="0"/>
              <a:t>t </a:t>
            </a:r>
            <a:r>
              <a:rPr lang="en-US" sz="2200" dirty="0" err="1"/>
              <a:t>hoặc</a:t>
            </a:r>
            <a:r>
              <a:rPr lang="en-US" sz="2200" dirty="0"/>
              <a:t> </a:t>
            </a:r>
            <a:r>
              <a:rPr lang="en-US" sz="2200" dirty="0" err="1"/>
              <a:t>độ</a:t>
            </a:r>
            <a:r>
              <a:rPr lang="en-US" sz="2200" dirty="0"/>
              <a:t> </a:t>
            </a:r>
            <a:r>
              <a:rPr lang="en-US" sz="2200" dirty="0" err="1"/>
              <a:t>đo</a:t>
            </a:r>
            <a:r>
              <a:rPr lang="en-US" sz="2200" dirty="0"/>
              <a:t> </a:t>
            </a:r>
            <a:r>
              <a:rPr lang="en-US" sz="2200" i="1" dirty="0"/>
              <a:t>L</a:t>
            </a:r>
            <a:r>
              <a:rPr lang="en-US" sz="2200" i="1" baseline="-25000" dirty="0"/>
              <a:t>2</a:t>
            </a:r>
            <a:r>
              <a:rPr lang="en-US" sz="2200" dirty="0"/>
              <a:t> </a:t>
            </a:r>
            <a:r>
              <a:rPr lang="en-US" sz="2200" dirty="0" err="1"/>
              <a:t>khi</a:t>
            </a:r>
            <a:r>
              <a:rPr lang="en-US" sz="2200" dirty="0"/>
              <a:t> </a:t>
            </a:r>
            <a:r>
              <a:rPr lang="en-US" sz="2200" i="1" dirty="0"/>
              <a:t>m</a:t>
            </a:r>
            <a:r>
              <a:rPr lang="en-US" sz="2200" dirty="0"/>
              <a:t> = 2.</a:t>
            </a:r>
          </a:p>
        </p:txBody>
      </p:sp>
      <p:sp>
        <p:nvSpPr>
          <p:cNvPr id="1536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536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338897"/>
              </p:ext>
            </p:extLst>
          </p:nvPr>
        </p:nvGraphicFramePr>
        <p:xfrm>
          <a:off x="1295400" y="4343400"/>
          <a:ext cx="6324600" cy="598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124200" imgH="292100" progId="Equation.3">
                  <p:embed/>
                </p:oleObj>
              </mc:Choice>
              <mc:Fallback>
                <p:oleObj name="Equation" r:id="rId4" imgW="3124200" imgH="292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4343400"/>
                        <a:ext cx="6324600" cy="598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457200" y="4953000"/>
            <a:ext cx="8229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lnSpc>
                <a:spcPct val="90000"/>
              </a:lnSpc>
              <a:buNone/>
            </a:pPr>
            <a:r>
              <a:rPr lang="en-US" sz="2200" dirty="0" err="1"/>
              <a:t>Thí</a:t>
            </a:r>
            <a:r>
              <a:rPr lang="en-US" sz="2200" dirty="0"/>
              <a:t> </a:t>
            </a:r>
            <a:r>
              <a:rPr lang="en-US" sz="2200" dirty="0" err="1"/>
              <a:t>dụ</a:t>
            </a:r>
            <a:r>
              <a:rPr lang="en-US" sz="2200" dirty="0"/>
              <a:t>: </a:t>
            </a:r>
            <a:r>
              <a:rPr lang="en-US" sz="2200" i="1" dirty="0"/>
              <a:t>X</a:t>
            </a:r>
            <a:r>
              <a:rPr lang="en-US" sz="2200" dirty="0"/>
              <a:t> = (4, 1, 3) </a:t>
            </a:r>
            <a:r>
              <a:rPr lang="en-US" sz="2200" dirty="0" err="1"/>
              <a:t>và</a:t>
            </a:r>
            <a:r>
              <a:rPr lang="en-US" sz="2200" dirty="0"/>
              <a:t> </a:t>
            </a:r>
            <a:r>
              <a:rPr lang="en-US" sz="2200" i="1" dirty="0"/>
              <a:t>Y</a:t>
            </a:r>
            <a:r>
              <a:rPr lang="en-US" sz="2200" dirty="0"/>
              <a:t> = (2, 5, 1), </a:t>
            </a:r>
            <a:r>
              <a:rPr lang="en-US" sz="2200" dirty="0" err="1"/>
              <a:t>độ</a:t>
            </a:r>
            <a:r>
              <a:rPr lang="en-US" sz="2200" dirty="0"/>
              <a:t> </a:t>
            </a:r>
            <a:r>
              <a:rPr lang="en-US" sz="2200" dirty="0" err="1"/>
              <a:t>đo</a:t>
            </a:r>
            <a:r>
              <a:rPr lang="en-US" sz="2200" dirty="0"/>
              <a:t> </a:t>
            </a:r>
            <a:r>
              <a:rPr lang="en-US" sz="2200" dirty="0" err="1"/>
              <a:t>khoảng</a:t>
            </a:r>
            <a:r>
              <a:rPr lang="en-US" sz="2200" dirty="0"/>
              <a:t> </a:t>
            </a:r>
            <a:r>
              <a:rPr lang="en-US" sz="2200" dirty="0" err="1"/>
              <a:t>cách</a:t>
            </a:r>
            <a:r>
              <a:rPr lang="en-US" sz="2200" dirty="0"/>
              <a:t> Euclid </a:t>
            </a:r>
            <a:r>
              <a:rPr lang="en-US" sz="2200" dirty="0" err="1"/>
              <a:t>sẽ</a:t>
            </a:r>
            <a:r>
              <a:rPr lang="en-US" sz="2200" dirty="0"/>
              <a:t> </a:t>
            </a:r>
            <a:r>
              <a:rPr lang="en-US" sz="2200" dirty="0" err="1"/>
              <a:t>là</a:t>
            </a:r>
            <a:r>
              <a:rPr lang="en-US" sz="2200" dirty="0"/>
              <a:t>: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1261424"/>
              </p:ext>
            </p:extLst>
          </p:nvPr>
        </p:nvGraphicFramePr>
        <p:xfrm>
          <a:off x="1600200" y="5791200"/>
          <a:ext cx="5257800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781300" imgH="279400" progId="Equation.3">
                  <p:embed/>
                </p:oleObj>
              </mc:Choice>
              <mc:Fallback>
                <p:oleObj name="Equation" r:id="rId6" imgW="2781300" imgH="279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5791200"/>
                        <a:ext cx="5257800" cy="522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191589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685800"/>
          </a:xfrm>
        </p:spPr>
        <p:txBody>
          <a:bodyPr/>
          <a:lstStyle/>
          <a:p>
            <a:r>
              <a:rPr lang="en-US" sz="3200" spc="5" dirty="0">
                <a:solidFill>
                  <a:srgbClr val="000000"/>
                </a:solidFill>
              </a:rPr>
              <a:t>5. </a:t>
            </a:r>
            <a:r>
              <a:rPr lang="en-US" sz="3200" spc="5" dirty="0" err="1">
                <a:solidFill>
                  <a:srgbClr val="000000"/>
                </a:solidFill>
              </a:rPr>
              <a:t>Tiền</a:t>
            </a:r>
            <a:r>
              <a:rPr lang="en-US" sz="3200" spc="5" dirty="0">
                <a:solidFill>
                  <a:srgbClr val="000000"/>
                </a:solidFill>
              </a:rPr>
              <a:t> </a:t>
            </a:r>
            <a:r>
              <a:rPr lang="en-US" sz="3200" spc="5" dirty="0" err="1">
                <a:solidFill>
                  <a:srgbClr val="000000"/>
                </a:solidFill>
              </a:rPr>
              <a:t>xử</a:t>
            </a:r>
            <a:r>
              <a:rPr lang="en-US" sz="3200" spc="5" dirty="0">
                <a:solidFill>
                  <a:srgbClr val="000000"/>
                </a:solidFill>
              </a:rPr>
              <a:t> </a:t>
            </a:r>
            <a:r>
              <a:rPr lang="en-US" sz="3200" spc="5" dirty="0" err="1">
                <a:solidFill>
                  <a:srgbClr val="000000"/>
                </a:solidFill>
              </a:rPr>
              <a:t>lý</a:t>
            </a:r>
            <a:r>
              <a:rPr lang="vi-VN" sz="3200" spc="20" dirty="0">
                <a:solidFill>
                  <a:srgbClr val="000000"/>
                </a:solidFill>
              </a:rPr>
              <a:t> dữ</a:t>
            </a:r>
            <a:r>
              <a:rPr lang="vi-VN" sz="3200" spc="-204" dirty="0">
                <a:solidFill>
                  <a:srgbClr val="000000"/>
                </a:solidFill>
              </a:rPr>
              <a:t> </a:t>
            </a:r>
            <a:r>
              <a:rPr lang="vi-VN" sz="3200" spc="5" dirty="0">
                <a:solidFill>
                  <a:srgbClr val="000000"/>
                </a:solidFill>
              </a:rPr>
              <a:t>liệu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41300" indent="-229235">
              <a:spcBef>
                <a:spcPts val="785"/>
              </a:spcBef>
              <a:tabLst>
                <a:tab pos="241935" algn="l"/>
              </a:tabLst>
            </a:pPr>
            <a:r>
              <a:rPr lang="vi-VN" sz="2750" b="1" i="1" spc="10" dirty="0">
                <a:latin typeface="Arial"/>
                <a:cs typeface="Arial"/>
              </a:rPr>
              <a:t>Rời </a:t>
            </a:r>
            <a:r>
              <a:rPr lang="vi-VN" sz="2750" b="1" i="1" spc="-15" dirty="0">
                <a:latin typeface="Arial"/>
                <a:cs typeface="Arial"/>
              </a:rPr>
              <a:t>rạc </a:t>
            </a:r>
            <a:r>
              <a:rPr lang="vi-VN" sz="2750" b="1" i="1" spc="35" dirty="0">
                <a:latin typeface="Arial"/>
                <a:cs typeface="Arial"/>
              </a:rPr>
              <a:t>hóa</a:t>
            </a:r>
            <a:r>
              <a:rPr lang="vi-VN" sz="2750" b="1" i="1" spc="150" dirty="0">
                <a:latin typeface="Arial"/>
                <a:cs typeface="Arial"/>
              </a:rPr>
              <a:t> </a:t>
            </a:r>
            <a:r>
              <a:rPr lang="vi-VN" sz="2750" dirty="0">
                <a:latin typeface="Arial"/>
                <a:cs typeface="Arial"/>
              </a:rPr>
              <a:t>(discretization)</a:t>
            </a:r>
          </a:p>
          <a:p>
            <a:pPr marL="699135" lvl="1" indent="-229235">
              <a:lnSpc>
                <a:spcPct val="100000"/>
              </a:lnSpc>
              <a:spcBef>
                <a:spcPts val="580"/>
              </a:spcBef>
              <a:buChar char="•"/>
              <a:tabLst>
                <a:tab pos="699135" algn="l"/>
              </a:tabLst>
            </a:pPr>
            <a:r>
              <a:rPr lang="vi-VN" sz="2400" spc="-25" dirty="0">
                <a:latin typeface="Arial"/>
                <a:cs typeface="Arial"/>
              </a:rPr>
              <a:t>Biến </a:t>
            </a:r>
            <a:r>
              <a:rPr lang="vi-VN" sz="2400" spc="-20" dirty="0">
                <a:latin typeface="Arial"/>
                <a:cs typeface="Arial"/>
              </a:rPr>
              <a:t>đổi </a:t>
            </a:r>
            <a:r>
              <a:rPr lang="vi-VN" sz="2400" spc="-30" dirty="0">
                <a:latin typeface="Arial"/>
                <a:cs typeface="Arial"/>
              </a:rPr>
              <a:t>dữ </a:t>
            </a:r>
            <a:r>
              <a:rPr lang="vi-VN" sz="2400" spc="-20" dirty="0">
                <a:latin typeface="Arial"/>
                <a:cs typeface="Arial"/>
              </a:rPr>
              <a:t>liệu </a:t>
            </a:r>
            <a:r>
              <a:rPr lang="vi-VN" sz="2400" dirty="0">
                <a:latin typeface="Arial"/>
                <a:cs typeface="Arial"/>
              </a:rPr>
              <a:t>từ </a:t>
            </a:r>
            <a:r>
              <a:rPr lang="vi-VN" sz="2400" spc="-30" dirty="0">
                <a:latin typeface="Arial"/>
                <a:cs typeface="Arial"/>
              </a:rPr>
              <a:t>dạng </a:t>
            </a:r>
            <a:r>
              <a:rPr lang="vi-VN" sz="2400" spc="-20" dirty="0">
                <a:latin typeface="Arial"/>
                <a:cs typeface="Arial"/>
              </a:rPr>
              <a:t>liên </a:t>
            </a:r>
            <a:r>
              <a:rPr lang="vi-VN" sz="2400" spc="5" dirty="0">
                <a:latin typeface="Arial"/>
                <a:cs typeface="Arial"/>
              </a:rPr>
              <a:t>tục </a:t>
            </a:r>
            <a:r>
              <a:rPr lang="vi-VN" sz="2400" spc="-5" dirty="0">
                <a:latin typeface="Arial"/>
                <a:cs typeface="Arial"/>
              </a:rPr>
              <a:t>(continuous) </a:t>
            </a:r>
            <a:r>
              <a:rPr lang="vi-VN" sz="2400" spc="-15" dirty="0">
                <a:latin typeface="Arial"/>
                <a:cs typeface="Arial"/>
              </a:rPr>
              <a:t>sang </a:t>
            </a:r>
            <a:r>
              <a:rPr lang="vi-VN" sz="2400" spc="5" dirty="0">
                <a:latin typeface="Arial"/>
                <a:cs typeface="Arial"/>
              </a:rPr>
              <a:t>rời </a:t>
            </a:r>
            <a:r>
              <a:rPr lang="vi-VN" sz="2400" spc="-15" dirty="0">
                <a:latin typeface="Arial"/>
                <a:cs typeface="Arial"/>
              </a:rPr>
              <a:t>rạc</a:t>
            </a:r>
            <a:r>
              <a:rPr lang="vi-VN" sz="2400" spc="45" dirty="0">
                <a:latin typeface="Arial"/>
                <a:cs typeface="Arial"/>
              </a:rPr>
              <a:t> </a:t>
            </a:r>
            <a:r>
              <a:rPr lang="vi-VN" sz="2400" spc="-15" dirty="0">
                <a:latin typeface="Arial"/>
                <a:cs typeface="Arial"/>
              </a:rPr>
              <a:t>(discrete)</a:t>
            </a:r>
            <a:endParaRPr lang="vi-VN" sz="2400" dirty="0">
              <a:latin typeface="Arial"/>
              <a:cs typeface="Arial"/>
            </a:endParaRPr>
          </a:p>
          <a:p>
            <a:pPr marL="699135" lvl="1" indent="-229235">
              <a:lnSpc>
                <a:spcPct val="100000"/>
              </a:lnSpc>
              <a:spcBef>
                <a:spcPts val="500"/>
              </a:spcBef>
              <a:buChar char="•"/>
              <a:tabLst>
                <a:tab pos="699135" algn="l"/>
              </a:tabLst>
            </a:pPr>
            <a:r>
              <a:rPr lang="vi-VN" sz="2400" spc="-15" dirty="0">
                <a:latin typeface="Arial"/>
                <a:cs typeface="Arial"/>
              </a:rPr>
              <a:t>Nhiều </a:t>
            </a:r>
            <a:r>
              <a:rPr lang="vi-VN" sz="2400" spc="-35" dirty="0">
                <a:latin typeface="Arial"/>
                <a:cs typeface="Arial"/>
              </a:rPr>
              <a:t>model </a:t>
            </a:r>
            <a:r>
              <a:rPr lang="vi-VN" sz="2400" spc="-45" dirty="0">
                <a:latin typeface="Arial"/>
                <a:cs typeface="Arial"/>
              </a:rPr>
              <a:t>yêu </a:t>
            </a:r>
            <a:r>
              <a:rPr lang="vi-VN" sz="2400" spc="-20" dirty="0">
                <a:latin typeface="Arial"/>
                <a:cs typeface="Arial"/>
              </a:rPr>
              <a:t>cầu </a:t>
            </a:r>
            <a:r>
              <a:rPr lang="vi-VN" sz="2400" spc="-30" dirty="0">
                <a:latin typeface="Arial"/>
                <a:cs typeface="Arial"/>
              </a:rPr>
              <a:t>dữ </a:t>
            </a:r>
            <a:r>
              <a:rPr lang="vi-VN" sz="2400" spc="-25" dirty="0">
                <a:latin typeface="Arial"/>
                <a:cs typeface="Arial"/>
              </a:rPr>
              <a:t>liệu </a:t>
            </a:r>
            <a:r>
              <a:rPr lang="vi-VN" sz="2400" dirty="0">
                <a:latin typeface="Arial"/>
                <a:cs typeface="Arial"/>
              </a:rPr>
              <a:t>ở </a:t>
            </a:r>
            <a:r>
              <a:rPr lang="vi-VN" sz="2400" spc="-30" dirty="0">
                <a:latin typeface="Arial"/>
                <a:cs typeface="Arial"/>
              </a:rPr>
              <a:t>dạng </a:t>
            </a:r>
            <a:r>
              <a:rPr lang="vi-VN" sz="2400" spc="5" dirty="0">
                <a:latin typeface="Arial"/>
                <a:cs typeface="Arial"/>
              </a:rPr>
              <a:t>rời</a:t>
            </a:r>
            <a:r>
              <a:rPr lang="vi-VN" sz="2400" spc="365" dirty="0">
                <a:latin typeface="Arial"/>
                <a:cs typeface="Arial"/>
              </a:rPr>
              <a:t> </a:t>
            </a:r>
            <a:r>
              <a:rPr lang="vi-VN" sz="2400" spc="-15" dirty="0">
                <a:latin typeface="Arial"/>
                <a:cs typeface="Arial"/>
              </a:rPr>
              <a:t>rạc: </a:t>
            </a:r>
            <a:r>
              <a:rPr lang="vi-VN" sz="2400" spc="-20" dirty="0">
                <a:latin typeface="Arial"/>
                <a:cs typeface="Arial"/>
              </a:rPr>
              <a:t>cây </a:t>
            </a:r>
            <a:r>
              <a:rPr lang="vi-VN" sz="2400" spc="-30" dirty="0">
                <a:latin typeface="Arial"/>
                <a:cs typeface="Arial"/>
              </a:rPr>
              <a:t>phân </a:t>
            </a:r>
            <a:r>
              <a:rPr lang="vi-VN" sz="2400" spc="-5" dirty="0">
                <a:latin typeface="Arial"/>
                <a:cs typeface="Arial"/>
              </a:rPr>
              <a:t>lớp</a:t>
            </a:r>
            <a:r>
              <a:rPr lang="en-US" sz="2400" spc="-5" dirty="0">
                <a:latin typeface="Arial"/>
                <a:cs typeface="Arial"/>
              </a:rPr>
              <a:t> (</a:t>
            </a:r>
            <a:r>
              <a:rPr lang="en-US" sz="2400" spc="-5" dirty="0" err="1">
                <a:latin typeface="Arial"/>
                <a:cs typeface="Arial"/>
              </a:rPr>
              <a:t>cây</a:t>
            </a:r>
            <a:r>
              <a:rPr lang="en-US" sz="2400" spc="-5" dirty="0">
                <a:latin typeface="Arial"/>
                <a:cs typeface="Arial"/>
              </a:rPr>
              <a:t> </a:t>
            </a:r>
            <a:r>
              <a:rPr lang="en-US" sz="2400" spc="-5" dirty="0" err="1">
                <a:latin typeface="Arial"/>
                <a:cs typeface="Arial"/>
              </a:rPr>
              <a:t>quyết</a:t>
            </a:r>
            <a:r>
              <a:rPr lang="en-US" sz="2400" spc="-5" dirty="0">
                <a:latin typeface="Arial"/>
                <a:cs typeface="Arial"/>
              </a:rPr>
              <a:t> </a:t>
            </a:r>
            <a:r>
              <a:rPr lang="en-US" sz="2400" spc="-5" dirty="0" err="1">
                <a:latin typeface="Arial"/>
                <a:cs typeface="Arial"/>
              </a:rPr>
              <a:t>định</a:t>
            </a:r>
            <a:r>
              <a:rPr lang="en-US" sz="2400" spc="-5" dirty="0">
                <a:latin typeface="Arial"/>
                <a:cs typeface="Arial"/>
              </a:rPr>
              <a:t>)</a:t>
            </a:r>
            <a:endParaRPr lang="vi-VN" sz="2400" dirty="0">
              <a:latin typeface="Arial"/>
              <a:cs typeface="Arial"/>
            </a:endParaRPr>
          </a:p>
          <a:p>
            <a:pPr marL="699135" lvl="1" indent="-229235">
              <a:lnSpc>
                <a:spcPct val="100000"/>
              </a:lnSpc>
              <a:spcBef>
                <a:spcPts val="500"/>
              </a:spcBef>
              <a:buChar char="•"/>
              <a:tabLst>
                <a:tab pos="699135" algn="l"/>
              </a:tabLst>
            </a:pPr>
            <a:r>
              <a:rPr lang="vi-VN" sz="2400" dirty="0">
                <a:latin typeface="Arial"/>
                <a:cs typeface="Arial"/>
              </a:rPr>
              <a:t>Cho </a:t>
            </a:r>
            <a:r>
              <a:rPr lang="vi-VN" sz="2400" spc="-30" dirty="0">
                <a:latin typeface="Arial"/>
                <a:cs typeface="Arial"/>
              </a:rPr>
              <a:t>phép </a:t>
            </a:r>
            <a:r>
              <a:rPr lang="vi-VN" sz="2400" spc="5" dirty="0">
                <a:latin typeface="Arial"/>
                <a:cs typeface="Arial"/>
              </a:rPr>
              <a:t>thu </a:t>
            </a:r>
            <a:r>
              <a:rPr lang="vi-VN" sz="2400" spc="-45" dirty="0">
                <a:latin typeface="Arial"/>
                <a:cs typeface="Arial"/>
              </a:rPr>
              <a:t>gọn </a:t>
            </a:r>
            <a:r>
              <a:rPr lang="vi-VN" sz="2400" spc="-30" dirty="0">
                <a:latin typeface="Arial"/>
                <a:cs typeface="Arial"/>
              </a:rPr>
              <a:t>dữ</a:t>
            </a:r>
            <a:r>
              <a:rPr lang="vi-VN" sz="2400" spc="340" dirty="0">
                <a:latin typeface="Arial"/>
                <a:cs typeface="Arial"/>
              </a:rPr>
              <a:t> </a:t>
            </a:r>
            <a:r>
              <a:rPr lang="vi-VN" sz="2400" spc="-25" dirty="0">
                <a:latin typeface="Arial"/>
                <a:cs typeface="Arial"/>
              </a:rPr>
              <a:t>liệu</a:t>
            </a:r>
            <a:endParaRPr lang="vi-VN" sz="2400" dirty="0">
              <a:latin typeface="Arial"/>
              <a:cs typeface="Arial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63052-3BD3-4EB3-9136-2088A2A72B60}" type="slidenum">
              <a:rPr lang="en-GB" smtClean="0"/>
              <a:pPr>
                <a:defRPr/>
              </a:pPr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50554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533400"/>
          </a:xfrm>
        </p:spPr>
        <p:txBody>
          <a:bodyPr/>
          <a:lstStyle/>
          <a:p>
            <a:r>
              <a:rPr lang="vi-VN" sz="3200" spc="5" dirty="0">
                <a:solidFill>
                  <a:srgbClr val="000000"/>
                </a:solidFill>
              </a:rPr>
              <a:t>Biến </a:t>
            </a:r>
            <a:r>
              <a:rPr lang="vi-VN" sz="3200" spc="20" dirty="0">
                <a:solidFill>
                  <a:srgbClr val="000000"/>
                </a:solidFill>
              </a:rPr>
              <a:t>đổi dữ</a:t>
            </a:r>
            <a:r>
              <a:rPr lang="vi-VN" sz="3200" spc="-204" dirty="0">
                <a:solidFill>
                  <a:srgbClr val="000000"/>
                </a:solidFill>
              </a:rPr>
              <a:t> </a:t>
            </a:r>
            <a:r>
              <a:rPr lang="vi-VN" sz="3200" spc="5" dirty="0">
                <a:solidFill>
                  <a:srgbClr val="000000"/>
                </a:solidFill>
              </a:rPr>
              <a:t>liệu</a:t>
            </a:r>
            <a:r>
              <a:rPr lang="en-US" sz="3200" spc="5" dirty="0">
                <a:solidFill>
                  <a:srgbClr val="000000"/>
                </a:solidFill>
              </a:rPr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838200"/>
            <a:ext cx="8077200" cy="4648200"/>
          </a:xfrm>
        </p:spPr>
        <p:txBody>
          <a:bodyPr/>
          <a:lstStyle/>
          <a:p>
            <a:pPr marL="241300" indent="-229235">
              <a:spcBef>
                <a:spcPts val="350"/>
              </a:spcBef>
              <a:tabLst>
                <a:tab pos="241935" algn="l"/>
              </a:tabLst>
            </a:pPr>
            <a:r>
              <a:rPr lang="vi-VN" b="1" spc="20" dirty="0">
                <a:latin typeface="Arial"/>
                <a:cs typeface="Arial"/>
              </a:rPr>
              <a:t>Chuẩn </a:t>
            </a:r>
            <a:r>
              <a:rPr lang="vi-VN" b="1" spc="35" dirty="0">
                <a:latin typeface="Arial"/>
                <a:cs typeface="Arial"/>
              </a:rPr>
              <a:t>hóa </a:t>
            </a:r>
            <a:r>
              <a:rPr lang="vi-VN" b="1" spc="30" dirty="0">
                <a:latin typeface="Arial"/>
                <a:cs typeface="Arial"/>
              </a:rPr>
              <a:t>dữ </a:t>
            </a:r>
            <a:r>
              <a:rPr lang="vi-VN" b="1" spc="-50" dirty="0">
                <a:latin typeface="Arial"/>
                <a:cs typeface="Arial"/>
              </a:rPr>
              <a:t>liệu</a:t>
            </a:r>
            <a:r>
              <a:rPr lang="vi-VN" b="1" spc="260" dirty="0">
                <a:latin typeface="Arial"/>
                <a:cs typeface="Arial"/>
              </a:rPr>
              <a:t> </a:t>
            </a:r>
            <a:r>
              <a:rPr lang="vi-VN" dirty="0">
                <a:latin typeface="Arial"/>
                <a:cs typeface="Arial"/>
              </a:rPr>
              <a:t>(normalization)</a:t>
            </a:r>
          </a:p>
          <a:p>
            <a:pPr marL="699135" marR="5080" lvl="1" indent="-229235">
              <a:lnSpc>
                <a:spcPct val="90000"/>
              </a:lnSpc>
              <a:spcBef>
                <a:spcPts val="495"/>
              </a:spcBef>
              <a:buChar char="•"/>
              <a:tabLst>
                <a:tab pos="699770" algn="l"/>
              </a:tabLst>
            </a:pPr>
            <a:r>
              <a:rPr lang="vi-VN" sz="2400" spc="-10" dirty="0">
                <a:latin typeface="Arial"/>
                <a:cs typeface="Arial"/>
              </a:rPr>
              <a:t>Với nhiều </a:t>
            </a:r>
            <a:r>
              <a:rPr lang="vi-VN" sz="2400" spc="10" dirty="0">
                <a:latin typeface="Arial"/>
                <a:cs typeface="Arial"/>
              </a:rPr>
              <a:t>mô </a:t>
            </a:r>
            <a:r>
              <a:rPr lang="vi-VN" sz="2400" spc="5" dirty="0">
                <a:latin typeface="Arial"/>
                <a:cs typeface="Arial"/>
              </a:rPr>
              <a:t>hình </a:t>
            </a:r>
            <a:r>
              <a:rPr lang="vi-VN" sz="2400" i="1" spc="-35" dirty="0">
                <a:latin typeface="Arial"/>
                <a:cs typeface="Arial"/>
              </a:rPr>
              <a:t>dựa </a:t>
            </a:r>
            <a:r>
              <a:rPr lang="vi-VN" sz="2400" i="1" spc="-10" dirty="0">
                <a:latin typeface="Arial"/>
                <a:cs typeface="Arial"/>
              </a:rPr>
              <a:t>trên </a:t>
            </a:r>
            <a:r>
              <a:rPr lang="vi-VN" sz="2400" i="1" spc="5" dirty="0">
                <a:latin typeface="Arial"/>
                <a:cs typeface="Arial"/>
              </a:rPr>
              <a:t>độ đo </a:t>
            </a:r>
            <a:r>
              <a:rPr lang="vi-VN" sz="2400" i="1" spc="-20" dirty="0">
                <a:latin typeface="Arial"/>
                <a:cs typeface="Arial"/>
              </a:rPr>
              <a:t>khoảng </a:t>
            </a:r>
            <a:r>
              <a:rPr lang="vi-VN" sz="2400" i="1" spc="-15" dirty="0">
                <a:latin typeface="Arial"/>
                <a:cs typeface="Arial"/>
              </a:rPr>
              <a:t>cách </a:t>
            </a:r>
            <a:r>
              <a:rPr lang="vi-VN" sz="2400" spc="-25" dirty="0">
                <a:latin typeface="Arial"/>
                <a:cs typeface="Arial"/>
              </a:rPr>
              <a:t>(distance-based  </a:t>
            </a:r>
            <a:r>
              <a:rPr lang="vi-VN" sz="2400" spc="-15" dirty="0">
                <a:latin typeface="Arial"/>
                <a:cs typeface="Arial"/>
              </a:rPr>
              <a:t>method), </a:t>
            </a:r>
            <a:r>
              <a:rPr lang="vi-VN" sz="2400" spc="-40" dirty="0">
                <a:latin typeface="Arial"/>
                <a:cs typeface="Arial"/>
              </a:rPr>
              <a:t>việc </a:t>
            </a:r>
            <a:r>
              <a:rPr lang="vi-VN" sz="2400" spc="-10" dirty="0">
                <a:latin typeface="Arial"/>
                <a:cs typeface="Arial"/>
              </a:rPr>
              <a:t>chuẩn </a:t>
            </a:r>
            <a:r>
              <a:rPr lang="vi-VN" sz="2400" spc="-20" dirty="0">
                <a:latin typeface="Arial"/>
                <a:cs typeface="Arial"/>
              </a:rPr>
              <a:t>hóa </a:t>
            </a:r>
            <a:r>
              <a:rPr lang="vi-VN" sz="2400" spc="-15" dirty="0">
                <a:latin typeface="Arial"/>
                <a:cs typeface="Arial"/>
              </a:rPr>
              <a:t>giúp </a:t>
            </a:r>
            <a:r>
              <a:rPr lang="vi-VN" sz="2400" dirty="0">
                <a:latin typeface="Arial"/>
                <a:cs typeface="Arial"/>
              </a:rPr>
              <a:t>cho </a:t>
            </a:r>
            <a:r>
              <a:rPr lang="vi-VN" sz="2400" spc="-20" dirty="0">
                <a:latin typeface="Arial"/>
                <a:cs typeface="Arial"/>
              </a:rPr>
              <a:t>các </a:t>
            </a:r>
            <a:r>
              <a:rPr lang="vi-VN" sz="2400" spc="-5" dirty="0">
                <a:latin typeface="Arial"/>
                <a:cs typeface="Arial"/>
              </a:rPr>
              <a:t>thuộc </a:t>
            </a:r>
            <a:r>
              <a:rPr lang="vi-VN" sz="2400" spc="5" dirty="0">
                <a:latin typeface="Arial"/>
                <a:cs typeface="Arial"/>
              </a:rPr>
              <a:t>tính </a:t>
            </a:r>
            <a:r>
              <a:rPr lang="vi-VN" sz="2400" dirty="0">
                <a:latin typeface="Arial"/>
                <a:cs typeface="Arial"/>
              </a:rPr>
              <a:t>có sự </a:t>
            </a:r>
            <a:r>
              <a:rPr lang="vi-VN" sz="2400" spc="-20" dirty="0">
                <a:latin typeface="Arial"/>
                <a:cs typeface="Arial"/>
              </a:rPr>
              <a:t>ảnh </a:t>
            </a:r>
            <a:r>
              <a:rPr lang="vi-VN" sz="2400" spc="-5" dirty="0">
                <a:latin typeface="Arial"/>
                <a:cs typeface="Arial"/>
              </a:rPr>
              <a:t>hưởng </a:t>
            </a:r>
            <a:r>
              <a:rPr lang="vi-VN" sz="2400" spc="-20" dirty="0">
                <a:latin typeface="Arial"/>
                <a:cs typeface="Arial"/>
              </a:rPr>
              <a:t>cân  </a:t>
            </a:r>
            <a:r>
              <a:rPr lang="vi-VN" sz="2400" spc="-30" dirty="0">
                <a:latin typeface="Arial"/>
                <a:cs typeface="Arial"/>
              </a:rPr>
              <a:t>bằng </a:t>
            </a:r>
            <a:r>
              <a:rPr lang="vi-VN" sz="2400" spc="-25" dirty="0">
                <a:latin typeface="Arial"/>
                <a:cs typeface="Arial"/>
              </a:rPr>
              <a:t>với</a:t>
            </a:r>
            <a:r>
              <a:rPr lang="vi-VN" sz="2400" spc="190" dirty="0">
                <a:latin typeface="Arial"/>
                <a:cs typeface="Arial"/>
              </a:rPr>
              <a:t> </a:t>
            </a:r>
            <a:r>
              <a:rPr lang="vi-VN" sz="2400" spc="-10" dirty="0">
                <a:latin typeface="Arial"/>
                <a:cs typeface="Arial"/>
              </a:rPr>
              <a:t>nhau</a:t>
            </a:r>
            <a:endParaRPr lang="vi-VN" sz="2400" dirty="0">
              <a:latin typeface="Arial"/>
              <a:cs typeface="Arial"/>
            </a:endParaRPr>
          </a:p>
          <a:p>
            <a:pPr marL="1156335" lvl="2" indent="-229235">
              <a:spcBef>
                <a:spcPts val="295"/>
              </a:spcBef>
              <a:tabLst>
                <a:tab pos="1156335" algn="l"/>
                <a:tab pos="1156970" algn="l"/>
              </a:tabLst>
            </a:pPr>
            <a:r>
              <a:rPr lang="vi-VN" sz="2000" spc="-25" dirty="0">
                <a:latin typeface="Arial"/>
                <a:cs typeface="Arial"/>
              </a:rPr>
              <a:t>Ví</a:t>
            </a:r>
            <a:r>
              <a:rPr lang="vi-VN" sz="2000" dirty="0">
                <a:latin typeface="Arial"/>
                <a:cs typeface="Arial"/>
              </a:rPr>
              <a:t> </a:t>
            </a:r>
            <a:r>
              <a:rPr lang="vi-VN" sz="2000" spc="10" dirty="0">
                <a:latin typeface="Arial"/>
                <a:cs typeface="Arial"/>
              </a:rPr>
              <a:t>dụ</a:t>
            </a:r>
            <a:r>
              <a:rPr lang="vi-VN" sz="2000" spc="-35" dirty="0">
                <a:latin typeface="Arial"/>
                <a:cs typeface="Arial"/>
              </a:rPr>
              <a:t> </a:t>
            </a:r>
            <a:r>
              <a:rPr lang="vi-VN" sz="2000" spc="15" dirty="0">
                <a:latin typeface="Arial"/>
                <a:cs typeface="Arial"/>
              </a:rPr>
              <a:t>tuổi</a:t>
            </a:r>
            <a:r>
              <a:rPr lang="vi-VN" sz="2000" spc="-35" dirty="0">
                <a:latin typeface="Arial"/>
                <a:cs typeface="Arial"/>
              </a:rPr>
              <a:t> </a:t>
            </a:r>
            <a:r>
              <a:rPr lang="vi-VN" sz="2000" spc="30" dirty="0">
                <a:latin typeface="Arial"/>
                <a:cs typeface="Arial"/>
              </a:rPr>
              <a:t>từ</a:t>
            </a:r>
            <a:r>
              <a:rPr lang="vi-VN" sz="2000" spc="-114" dirty="0">
                <a:latin typeface="Arial"/>
                <a:cs typeface="Arial"/>
              </a:rPr>
              <a:t> </a:t>
            </a:r>
            <a:r>
              <a:rPr lang="vi-VN" sz="2000" spc="5" dirty="0">
                <a:latin typeface="Arial"/>
                <a:cs typeface="Arial"/>
              </a:rPr>
              <a:t>0-99,</a:t>
            </a:r>
            <a:r>
              <a:rPr lang="vi-VN" sz="2000" spc="-75" dirty="0">
                <a:latin typeface="Arial"/>
                <a:cs typeface="Arial"/>
              </a:rPr>
              <a:t> </a:t>
            </a:r>
            <a:r>
              <a:rPr lang="vi-VN" sz="2000" spc="15" dirty="0">
                <a:latin typeface="Arial"/>
                <a:cs typeface="Arial"/>
              </a:rPr>
              <a:t>lương</a:t>
            </a:r>
            <a:r>
              <a:rPr lang="vi-VN" sz="2000" spc="-35" dirty="0">
                <a:latin typeface="Arial"/>
                <a:cs typeface="Arial"/>
              </a:rPr>
              <a:t> </a:t>
            </a:r>
            <a:r>
              <a:rPr lang="vi-VN" sz="2000" spc="30" dirty="0">
                <a:latin typeface="Arial"/>
                <a:cs typeface="Arial"/>
              </a:rPr>
              <a:t>từ</a:t>
            </a:r>
            <a:r>
              <a:rPr lang="vi-VN" sz="2000" spc="-114" dirty="0">
                <a:latin typeface="Arial"/>
                <a:cs typeface="Arial"/>
              </a:rPr>
              <a:t> </a:t>
            </a:r>
            <a:r>
              <a:rPr lang="vi-VN" sz="2000" spc="15" dirty="0">
                <a:latin typeface="Arial"/>
                <a:cs typeface="Arial"/>
              </a:rPr>
              <a:t>1</a:t>
            </a:r>
            <a:r>
              <a:rPr lang="vi-VN" sz="2000" spc="-40" dirty="0">
                <a:latin typeface="Arial"/>
                <a:cs typeface="Arial"/>
              </a:rPr>
              <a:t> </a:t>
            </a:r>
            <a:r>
              <a:rPr lang="vi-VN" sz="2000" spc="15" dirty="0">
                <a:latin typeface="Arial"/>
                <a:cs typeface="Arial"/>
              </a:rPr>
              <a:t>triệu</a:t>
            </a:r>
            <a:r>
              <a:rPr lang="vi-VN" sz="2000" spc="-105" dirty="0">
                <a:latin typeface="Arial"/>
                <a:cs typeface="Arial"/>
              </a:rPr>
              <a:t> </a:t>
            </a:r>
            <a:r>
              <a:rPr lang="vi-VN" sz="2000" spc="-20" dirty="0">
                <a:latin typeface="Arial"/>
                <a:cs typeface="Arial"/>
              </a:rPr>
              <a:t>VNĐ</a:t>
            </a:r>
            <a:r>
              <a:rPr lang="vi-VN" sz="2000" spc="75" dirty="0">
                <a:latin typeface="Arial"/>
                <a:cs typeface="Arial"/>
              </a:rPr>
              <a:t> </a:t>
            </a:r>
            <a:r>
              <a:rPr lang="vi-VN" sz="2000" spc="25" dirty="0">
                <a:latin typeface="Arial"/>
                <a:cs typeface="Arial"/>
              </a:rPr>
              <a:t>tới</a:t>
            </a:r>
            <a:r>
              <a:rPr lang="vi-VN" sz="2000" spc="-105" dirty="0">
                <a:latin typeface="Arial"/>
                <a:cs typeface="Arial"/>
              </a:rPr>
              <a:t> </a:t>
            </a:r>
            <a:r>
              <a:rPr lang="vi-VN" sz="2000" spc="15" dirty="0">
                <a:latin typeface="Arial"/>
                <a:cs typeface="Arial"/>
              </a:rPr>
              <a:t>1</a:t>
            </a:r>
            <a:r>
              <a:rPr lang="vi-VN" sz="2000" spc="40" dirty="0">
                <a:latin typeface="Arial"/>
                <a:cs typeface="Arial"/>
              </a:rPr>
              <a:t> </a:t>
            </a:r>
            <a:r>
              <a:rPr lang="vi-VN" sz="2000" spc="20" dirty="0">
                <a:latin typeface="Arial"/>
                <a:cs typeface="Arial"/>
              </a:rPr>
              <a:t>tỉ</a:t>
            </a:r>
            <a:r>
              <a:rPr lang="vi-VN" sz="2000" spc="-110" dirty="0">
                <a:latin typeface="Arial"/>
                <a:cs typeface="Arial"/>
              </a:rPr>
              <a:t> </a:t>
            </a:r>
            <a:r>
              <a:rPr lang="vi-VN" sz="2000" spc="-20" dirty="0">
                <a:latin typeface="Arial"/>
                <a:cs typeface="Arial"/>
              </a:rPr>
              <a:t>VNĐ</a:t>
            </a:r>
            <a:endParaRPr lang="vi-VN" sz="2000" dirty="0">
              <a:latin typeface="Arial"/>
              <a:cs typeface="Arial"/>
            </a:endParaRPr>
          </a:p>
          <a:p>
            <a:pPr marL="699135" lvl="1" indent="-229870">
              <a:lnSpc>
                <a:spcPts val="2755"/>
              </a:lnSpc>
              <a:spcBef>
                <a:spcPts val="204"/>
              </a:spcBef>
              <a:buChar char="•"/>
              <a:tabLst>
                <a:tab pos="699770" algn="l"/>
              </a:tabLst>
            </a:pPr>
            <a:r>
              <a:rPr lang="vi-VN" sz="2400" spc="-10" dirty="0">
                <a:latin typeface="Arial"/>
                <a:cs typeface="Arial"/>
              </a:rPr>
              <a:t>Chuẩn </a:t>
            </a:r>
            <a:r>
              <a:rPr lang="vi-VN" sz="2400" spc="-20" dirty="0">
                <a:latin typeface="Arial"/>
                <a:cs typeface="Arial"/>
              </a:rPr>
              <a:t>hóa các </a:t>
            </a:r>
            <a:r>
              <a:rPr lang="vi-VN" sz="2400" spc="-10" dirty="0">
                <a:latin typeface="Arial"/>
                <a:cs typeface="Arial"/>
              </a:rPr>
              <a:t>thuộc </a:t>
            </a:r>
            <a:r>
              <a:rPr lang="vi-VN" sz="2400" spc="5" dirty="0">
                <a:latin typeface="Arial"/>
                <a:cs typeface="Arial"/>
              </a:rPr>
              <a:t>tính </a:t>
            </a:r>
            <a:r>
              <a:rPr lang="vi-VN" sz="2400" spc="-35" dirty="0">
                <a:latin typeface="Arial"/>
                <a:cs typeface="Arial"/>
              </a:rPr>
              <a:t>về </a:t>
            </a:r>
            <a:r>
              <a:rPr lang="vi-VN" sz="2400" spc="-20" dirty="0">
                <a:latin typeface="Arial"/>
                <a:cs typeface="Arial"/>
              </a:rPr>
              <a:t>các khoảng </a:t>
            </a:r>
            <a:r>
              <a:rPr lang="vi-VN" sz="2400" spc="-5" dirty="0">
                <a:latin typeface="Arial"/>
                <a:cs typeface="Arial"/>
              </a:rPr>
              <a:t>tương </a:t>
            </a:r>
            <a:r>
              <a:rPr lang="vi-VN" sz="2400" dirty="0">
                <a:latin typeface="Arial"/>
                <a:cs typeface="Arial"/>
              </a:rPr>
              <a:t>tự </a:t>
            </a:r>
            <a:r>
              <a:rPr lang="vi-VN" sz="2400" spc="-10" dirty="0">
                <a:latin typeface="Arial"/>
                <a:cs typeface="Arial"/>
              </a:rPr>
              <a:t>nhau </a:t>
            </a:r>
            <a:r>
              <a:rPr lang="vi-VN" sz="2400" spc="-30" dirty="0">
                <a:latin typeface="Arial"/>
                <a:cs typeface="Arial"/>
              </a:rPr>
              <a:t>hoặc </a:t>
            </a:r>
            <a:r>
              <a:rPr lang="vi-VN" sz="2400" spc="-15" dirty="0">
                <a:latin typeface="Arial"/>
                <a:cs typeface="Arial"/>
              </a:rPr>
              <a:t>miền</a:t>
            </a:r>
            <a:r>
              <a:rPr lang="vi-VN" sz="2400" spc="95" dirty="0">
                <a:latin typeface="Arial"/>
                <a:cs typeface="Arial"/>
              </a:rPr>
              <a:t> </a:t>
            </a:r>
            <a:r>
              <a:rPr lang="vi-VN" sz="2400" spc="-25" dirty="0">
                <a:latin typeface="Arial"/>
                <a:cs typeface="Arial"/>
              </a:rPr>
              <a:t>giá</a:t>
            </a:r>
            <a:r>
              <a:rPr lang="en-US" sz="2400" dirty="0">
                <a:latin typeface="Arial"/>
                <a:cs typeface="Arial"/>
              </a:rPr>
              <a:t> </a:t>
            </a:r>
            <a:r>
              <a:rPr lang="vi-VN" sz="2400" spc="10" dirty="0">
                <a:latin typeface="Arial"/>
                <a:cs typeface="Arial"/>
              </a:rPr>
              <a:t>trị </a:t>
            </a:r>
            <a:r>
              <a:rPr lang="vi-VN" sz="2400" dirty="0">
                <a:latin typeface="Arial"/>
                <a:cs typeface="Arial"/>
              </a:rPr>
              <a:t>từ 0 tới</a:t>
            </a:r>
            <a:r>
              <a:rPr lang="vi-VN" sz="2400" spc="-95" dirty="0">
                <a:latin typeface="Arial"/>
                <a:cs typeface="Arial"/>
              </a:rPr>
              <a:t> </a:t>
            </a:r>
            <a:r>
              <a:rPr lang="vi-VN" sz="2400" dirty="0">
                <a:latin typeface="Arial"/>
                <a:cs typeface="Arial"/>
              </a:rPr>
              <a:t>1</a:t>
            </a:r>
          </a:p>
          <a:p>
            <a:pPr marL="699135" lvl="1" indent="-229870">
              <a:lnSpc>
                <a:spcPct val="100000"/>
              </a:lnSpc>
              <a:spcBef>
                <a:spcPts val="200"/>
              </a:spcBef>
              <a:buChar char="•"/>
              <a:tabLst>
                <a:tab pos="699770" algn="l"/>
              </a:tabLst>
            </a:pPr>
            <a:r>
              <a:rPr lang="vi-VN" sz="2400" spc="-25" dirty="0">
                <a:latin typeface="Arial"/>
                <a:cs typeface="Arial"/>
              </a:rPr>
              <a:t>Các </a:t>
            </a:r>
            <a:r>
              <a:rPr lang="vi-VN" sz="2400" spc="-10" dirty="0">
                <a:latin typeface="Arial"/>
                <a:cs typeface="Arial"/>
              </a:rPr>
              <a:t>phương</a:t>
            </a:r>
            <a:r>
              <a:rPr lang="vi-VN" sz="2400" spc="114" dirty="0">
                <a:latin typeface="Arial"/>
                <a:cs typeface="Arial"/>
              </a:rPr>
              <a:t> </a:t>
            </a:r>
            <a:r>
              <a:rPr lang="vi-VN" sz="2400" spc="-35" dirty="0">
                <a:latin typeface="Arial"/>
                <a:cs typeface="Arial"/>
              </a:rPr>
              <a:t>pháp:</a:t>
            </a:r>
            <a:endParaRPr lang="vi-VN" sz="2400" dirty="0">
              <a:latin typeface="Arial"/>
              <a:cs typeface="Arial"/>
            </a:endParaRPr>
          </a:p>
          <a:p>
            <a:pPr marL="1156335" lvl="2" indent="-229235">
              <a:spcBef>
                <a:spcPts val="300"/>
              </a:spcBef>
              <a:tabLst>
                <a:tab pos="1156335" algn="l"/>
                <a:tab pos="1156970" algn="l"/>
              </a:tabLst>
            </a:pPr>
            <a:r>
              <a:rPr lang="vi-VN" sz="2000" dirty="0">
                <a:latin typeface="Arial"/>
                <a:cs typeface="Arial"/>
              </a:rPr>
              <a:t>min-max</a:t>
            </a:r>
            <a:r>
              <a:rPr lang="vi-VN" sz="2000" spc="-75" dirty="0">
                <a:latin typeface="Arial"/>
                <a:cs typeface="Arial"/>
              </a:rPr>
              <a:t> </a:t>
            </a:r>
            <a:r>
              <a:rPr lang="vi-VN" sz="2000" dirty="0">
                <a:latin typeface="Arial"/>
                <a:cs typeface="Arial"/>
              </a:rPr>
              <a:t>normalization</a:t>
            </a:r>
          </a:p>
          <a:p>
            <a:pPr lvl="2">
              <a:buFont typeface="Arial"/>
              <a:buChar char="•"/>
            </a:pPr>
            <a:endParaRPr lang="vi-VN" sz="2200" dirty="0">
              <a:latin typeface="Arial"/>
              <a:cs typeface="Arial"/>
            </a:endParaRPr>
          </a:p>
          <a:p>
            <a:pPr marL="914400" lvl="2" indent="0">
              <a:spcBef>
                <a:spcPts val="40"/>
              </a:spcBef>
              <a:buNone/>
            </a:pPr>
            <a:endParaRPr lang="vi-VN" sz="2600" dirty="0">
              <a:latin typeface="Arial"/>
              <a:cs typeface="Arial"/>
            </a:endParaRPr>
          </a:p>
          <a:p>
            <a:pPr marL="1156335" lvl="2" indent="-229235">
              <a:spcBef>
                <a:spcPts val="5"/>
              </a:spcBef>
              <a:tabLst>
                <a:tab pos="1156335" algn="l"/>
                <a:tab pos="1156970" algn="l"/>
              </a:tabLst>
            </a:pPr>
            <a:r>
              <a:rPr lang="vi-VN" sz="2000" spc="15" dirty="0">
                <a:latin typeface="Arial"/>
                <a:cs typeface="Arial"/>
              </a:rPr>
              <a:t>z-score </a:t>
            </a:r>
            <a:r>
              <a:rPr lang="vi-VN" sz="2000" spc="5" dirty="0">
                <a:latin typeface="Arial"/>
                <a:cs typeface="Arial"/>
              </a:rPr>
              <a:t>normalization</a:t>
            </a:r>
            <a:r>
              <a:rPr lang="vi-VN" sz="2000" spc="-240" dirty="0">
                <a:latin typeface="Arial"/>
                <a:cs typeface="Arial"/>
              </a:rPr>
              <a:t> </a:t>
            </a:r>
            <a:r>
              <a:rPr lang="vi-VN" sz="2000" spc="5" dirty="0">
                <a:latin typeface="Arial"/>
                <a:cs typeface="Arial"/>
              </a:rPr>
              <a:t>(standardization)</a:t>
            </a:r>
            <a:endParaRPr lang="vi-VN" sz="2000" dirty="0">
              <a:latin typeface="Arial"/>
              <a:cs typeface="Arial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63052-3BD3-4EB3-9136-2088A2A72B60}" type="slidenum">
              <a:rPr lang="en-GB" smtClean="0"/>
              <a:pPr>
                <a:defRPr/>
              </a:pPr>
              <a:t>24</a:t>
            </a:fld>
            <a:endParaRPr lang="en-GB"/>
          </a:p>
        </p:txBody>
      </p:sp>
      <p:sp>
        <p:nvSpPr>
          <p:cNvPr id="5" name="object 5"/>
          <p:cNvSpPr/>
          <p:nvPr/>
        </p:nvSpPr>
        <p:spPr>
          <a:xfrm>
            <a:off x="4648200" y="4162165"/>
            <a:ext cx="2432124" cy="5998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4"/>
          <p:cNvSpPr/>
          <p:nvPr/>
        </p:nvSpPr>
        <p:spPr>
          <a:xfrm>
            <a:off x="5880184" y="5360483"/>
            <a:ext cx="1080712" cy="46185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630719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02718D-4572-4703-8F21-6B78A7739844}" type="slidenum">
              <a:rPr lang="en-US" altLang="en-US"/>
              <a:pPr>
                <a:defRPr/>
              </a:pPr>
              <a:t>25</a:t>
            </a:fld>
            <a:endParaRPr lang="en-US" altLang="en-US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772400" cy="609600"/>
          </a:xfrm>
        </p:spPr>
        <p:txBody>
          <a:bodyPr/>
          <a:lstStyle/>
          <a:p>
            <a:pPr eaLnBrk="1" hangingPunct="1"/>
            <a:r>
              <a:rPr lang="en-US" sz="2800" dirty="0">
                <a:solidFill>
                  <a:schemeClr val="tx1"/>
                </a:solidFill>
              </a:rPr>
              <a:t>Thu </a:t>
            </a:r>
            <a:r>
              <a:rPr lang="en-US" sz="2800" dirty="0" err="1">
                <a:solidFill>
                  <a:schemeClr val="tx1"/>
                </a:solidFill>
              </a:rPr>
              <a:t>gọn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dữ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liệu</a:t>
            </a:r>
            <a:r>
              <a:rPr lang="en-US" sz="2800" dirty="0">
                <a:solidFill>
                  <a:schemeClr val="tx1"/>
                </a:solidFill>
              </a:rPr>
              <a:t> (data reduction)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514032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giám</a:t>
            </a:r>
            <a:r>
              <a:rPr lang="en-US" dirty="0"/>
              <a:t> </a:t>
            </a:r>
            <a:r>
              <a:rPr lang="en-US" dirty="0" err="1"/>
              <a:t>sát</a:t>
            </a:r>
            <a:r>
              <a:rPr lang="en-US" dirty="0"/>
              <a:t>,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mẫu</a:t>
            </a:r>
            <a:r>
              <a:rPr lang="en-US" dirty="0"/>
              <a:t> </a:t>
            </a:r>
            <a:r>
              <a:rPr lang="en-US" dirty="0" err="1"/>
              <a:t>huấn</a:t>
            </a:r>
            <a:r>
              <a:rPr lang="en-US" dirty="0"/>
              <a:t> </a:t>
            </a:r>
            <a:r>
              <a:rPr lang="en-US" dirty="0" err="1"/>
              <a:t>luyện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mẫu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gắn</a:t>
            </a:r>
            <a:r>
              <a:rPr lang="en-US" dirty="0"/>
              <a:t> </a:t>
            </a:r>
            <a:r>
              <a:rPr lang="en-US" dirty="0" err="1"/>
              <a:t>nhãn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huấn</a:t>
            </a:r>
            <a:r>
              <a:rPr lang="en-US" dirty="0"/>
              <a:t> </a:t>
            </a:r>
            <a:r>
              <a:rPr lang="en-US" dirty="0" err="1"/>
              <a:t>luyện</a:t>
            </a:r>
            <a:r>
              <a:rPr lang="en-US" dirty="0"/>
              <a:t> </a:t>
            </a:r>
            <a:r>
              <a:rPr lang="en-US" dirty="0" err="1"/>
              <a:t>khá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gây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chi </a:t>
            </a:r>
            <a:r>
              <a:rPr lang="en-US" dirty="0" err="1"/>
              <a:t>phí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, do </a:t>
            </a:r>
            <a:r>
              <a:rPr lang="en-US" dirty="0" err="1"/>
              <a:t>đó</a:t>
            </a:r>
            <a:r>
              <a:rPr lang="en-US" dirty="0"/>
              <a:t>,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thu</a:t>
            </a:r>
            <a:r>
              <a:rPr lang="en-US" dirty="0"/>
              <a:t> </a:t>
            </a:r>
            <a:r>
              <a:rPr lang="en-US" dirty="0" err="1"/>
              <a:t>gọn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huấn</a:t>
            </a:r>
            <a:r>
              <a:rPr lang="en-US" dirty="0"/>
              <a:t> </a:t>
            </a:r>
            <a:r>
              <a:rPr lang="en-US" dirty="0" err="1"/>
              <a:t>luyện</a:t>
            </a:r>
            <a:r>
              <a:rPr lang="en-US" dirty="0"/>
              <a:t>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dirty="0"/>
              <a:t>Cho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vài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thu</a:t>
            </a:r>
            <a:r>
              <a:rPr lang="en-US" dirty="0"/>
              <a:t> </a:t>
            </a:r>
            <a:r>
              <a:rPr lang="en-US" dirty="0" err="1"/>
              <a:t>gọn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huấn</a:t>
            </a:r>
            <a:r>
              <a:rPr lang="en-US" dirty="0"/>
              <a:t> </a:t>
            </a:r>
            <a:r>
              <a:rPr lang="en-US" dirty="0" err="1"/>
              <a:t>luyện</a:t>
            </a:r>
            <a:r>
              <a:rPr lang="en-US" dirty="0"/>
              <a:t>:</a:t>
            </a:r>
          </a:p>
          <a:p>
            <a:pPr eaLnBrk="1" hangingPunct="1">
              <a:lnSpc>
                <a:spcPct val="80000"/>
              </a:lnSpc>
            </a:pPr>
            <a:r>
              <a:rPr lang="en-US" dirty="0"/>
              <a:t>1.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đại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(representative)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.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200" dirty="0" err="1"/>
              <a:t>Là</a:t>
            </a:r>
            <a:r>
              <a:rPr lang="en-US" sz="2200" dirty="0"/>
              <a:t> </a:t>
            </a:r>
            <a:r>
              <a:rPr lang="en-US" sz="2200" dirty="0" err="1"/>
              <a:t>phần</a:t>
            </a:r>
            <a:r>
              <a:rPr lang="en-US" sz="2200" dirty="0"/>
              <a:t> </a:t>
            </a:r>
            <a:r>
              <a:rPr lang="en-US" sz="2200" dirty="0" err="1"/>
              <a:t>tử</a:t>
            </a:r>
            <a:r>
              <a:rPr lang="en-US" sz="2200" dirty="0"/>
              <a:t> </a:t>
            </a:r>
            <a:r>
              <a:rPr lang="en-US" sz="2200" dirty="0" err="1"/>
              <a:t>trung</a:t>
            </a:r>
            <a:r>
              <a:rPr lang="en-US" sz="2200" dirty="0"/>
              <a:t> </a:t>
            </a:r>
            <a:r>
              <a:rPr lang="en-US" sz="2200" dirty="0" err="1"/>
              <a:t>bình</a:t>
            </a:r>
            <a:r>
              <a:rPr lang="en-US" sz="2200" dirty="0"/>
              <a:t> (centroid) </a:t>
            </a:r>
            <a:r>
              <a:rPr lang="en-US" sz="2200" dirty="0" err="1"/>
              <a:t>của</a:t>
            </a:r>
            <a:r>
              <a:rPr lang="en-US" sz="2200" dirty="0"/>
              <a:t> </a:t>
            </a:r>
            <a:r>
              <a:rPr lang="en-US" sz="2200" dirty="0" err="1"/>
              <a:t>các</a:t>
            </a:r>
            <a:r>
              <a:rPr lang="en-US" sz="2200" dirty="0"/>
              <a:t> </a:t>
            </a:r>
            <a:r>
              <a:rPr lang="en-US" sz="2200" dirty="0" err="1"/>
              <a:t>mẫu</a:t>
            </a:r>
            <a:r>
              <a:rPr lang="en-US" sz="2200" dirty="0"/>
              <a:t> </a:t>
            </a:r>
            <a:r>
              <a:rPr lang="en-US" sz="2200" dirty="0" err="1"/>
              <a:t>trong</a:t>
            </a:r>
            <a:r>
              <a:rPr lang="en-US" sz="2200" dirty="0"/>
              <a:t> </a:t>
            </a:r>
            <a:r>
              <a:rPr lang="en-US" sz="2200" dirty="0" err="1"/>
              <a:t>một</a:t>
            </a:r>
            <a:r>
              <a:rPr lang="en-US" sz="2200" dirty="0"/>
              <a:t> </a:t>
            </a:r>
            <a:r>
              <a:rPr lang="en-US" sz="2200" dirty="0" err="1"/>
              <a:t>lớp</a:t>
            </a:r>
            <a:r>
              <a:rPr lang="en-US" sz="2200" dirty="0"/>
              <a:t>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200" dirty="0" err="1"/>
              <a:t>Là</a:t>
            </a:r>
            <a:r>
              <a:rPr lang="en-US" sz="2200" dirty="0"/>
              <a:t> </a:t>
            </a:r>
            <a:r>
              <a:rPr lang="en-US" sz="2200" dirty="0" err="1"/>
              <a:t>phần</a:t>
            </a:r>
            <a:r>
              <a:rPr lang="en-US" sz="2200" dirty="0"/>
              <a:t> </a:t>
            </a:r>
            <a:r>
              <a:rPr lang="en-US" sz="2200" dirty="0" err="1"/>
              <a:t>tử</a:t>
            </a:r>
            <a:r>
              <a:rPr lang="en-US" sz="2200" dirty="0"/>
              <a:t> </a:t>
            </a:r>
            <a:r>
              <a:rPr lang="en-US" sz="2200" dirty="0" err="1"/>
              <a:t>medoid</a:t>
            </a:r>
            <a:r>
              <a:rPr lang="en-US" sz="2200" dirty="0"/>
              <a:t> (</a:t>
            </a:r>
            <a:r>
              <a:rPr lang="en-US" sz="2200" dirty="0" err="1"/>
              <a:t>phần</a:t>
            </a:r>
            <a:r>
              <a:rPr lang="en-US" sz="2200" dirty="0"/>
              <a:t> </a:t>
            </a:r>
            <a:r>
              <a:rPr lang="en-US" sz="2200" dirty="0" err="1"/>
              <a:t>tử</a:t>
            </a:r>
            <a:r>
              <a:rPr lang="en-US" sz="2200" dirty="0"/>
              <a:t> ở </a:t>
            </a:r>
            <a:r>
              <a:rPr lang="en-US" sz="2200" dirty="0" err="1"/>
              <a:t>vị</a:t>
            </a:r>
            <a:r>
              <a:rPr lang="en-US" sz="2200" dirty="0"/>
              <a:t> </a:t>
            </a:r>
            <a:r>
              <a:rPr lang="en-US" sz="2200" dirty="0" err="1"/>
              <a:t>trí</a:t>
            </a:r>
            <a:r>
              <a:rPr lang="en-US" sz="2200" dirty="0"/>
              <a:t> </a:t>
            </a:r>
            <a:r>
              <a:rPr lang="en-US" sz="2200" dirty="0" err="1"/>
              <a:t>trung</a:t>
            </a:r>
            <a:r>
              <a:rPr lang="en-US" sz="2200" dirty="0"/>
              <a:t> </a:t>
            </a:r>
            <a:r>
              <a:rPr lang="en-US" sz="2200" dirty="0" err="1"/>
              <a:t>tâm</a:t>
            </a:r>
            <a:r>
              <a:rPr lang="en-US" sz="2200" dirty="0"/>
              <a:t> </a:t>
            </a:r>
            <a:r>
              <a:rPr lang="en-US" sz="2200" dirty="0" err="1"/>
              <a:t>nhất</a:t>
            </a:r>
            <a:r>
              <a:rPr lang="en-US" sz="2200" dirty="0"/>
              <a:t>) </a:t>
            </a:r>
            <a:r>
              <a:rPr lang="en-US" sz="2200" dirty="0" err="1"/>
              <a:t>của</a:t>
            </a:r>
            <a:r>
              <a:rPr lang="en-US" sz="2200" dirty="0"/>
              <a:t> </a:t>
            </a:r>
            <a:r>
              <a:rPr lang="en-US" sz="2200" dirty="0" err="1"/>
              <a:t>các</a:t>
            </a:r>
            <a:r>
              <a:rPr lang="en-US" sz="2200" dirty="0"/>
              <a:t> </a:t>
            </a:r>
            <a:r>
              <a:rPr lang="en-US" sz="2200" dirty="0" err="1"/>
              <a:t>mẫu</a:t>
            </a:r>
            <a:r>
              <a:rPr lang="en-US" sz="2200" dirty="0"/>
              <a:t> </a:t>
            </a:r>
            <a:r>
              <a:rPr lang="en-US" sz="2200" dirty="0" err="1"/>
              <a:t>trong</a:t>
            </a:r>
            <a:r>
              <a:rPr lang="en-US" sz="2200" dirty="0"/>
              <a:t> </a:t>
            </a:r>
            <a:r>
              <a:rPr lang="en-US" sz="2200" dirty="0" err="1"/>
              <a:t>một</a:t>
            </a:r>
            <a:r>
              <a:rPr lang="en-US" sz="2200" dirty="0"/>
              <a:t> </a:t>
            </a:r>
            <a:r>
              <a:rPr lang="en-US" sz="2200" dirty="0" err="1"/>
              <a:t>lớp</a:t>
            </a:r>
            <a:r>
              <a:rPr lang="en-US" sz="2200" dirty="0"/>
              <a:t>.</a:t>
            </a:r>
          </a:p>
          <a:p>
            <a:pPr eaLnBrk="1" hangingPunct="1">
              <a:lnSpc>
                <a:spcPct val="80000"/>
              </a:lnSpc>
            </a:pPr>
            <a:r>
              <a:rPr lang="en-US" dirty="0"/>
              <a:t>2.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đại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200" dirty="0" err="1"/>
              <a:t>Các</a:t>
            </a:r>
            <a:r>
              <a:rPr lang="en-US" sz="2200" dirty="0"/>
              <a:t> </a:t>
            </a:r>
            <a:r>
              <a:rPr lang="en-US" sz="2200" dirty="0" err="1"/>
              <a:t>mẫu</a:t>
            </a:r>
            <a:r>
              <a:rPr lang="en-US" sz="2200" dirty="0"/>
              <a:t> </a:t>
            </a:r>
            <a:r>
              <a:rPr lang="en-US" sz="2200" dirty="0" err="1"/>
              <a:t>trong</a:t>
            </a:r>
            <a:r>
              <a:rPr lang="en-US" sz="2200" dirty="0"/>
              <a:t> </a:t>
            </a:r>
            <a:r>
              <a:rPr lang="en-US" sz="2200" dirty="0" err="1"/>
              <a:t>mỗi</a:t>
            </a:r>
            <a:r>
              <a:rPr lang="en-US" sz="2200" dirty="0"/>
              <a:t> </a:t>
            </a:r>
            <a:r>
              <a:rPr lang="en-US" sz="2200" dirty="0" err="1"/>
              <a:t>lớp</a:t>
            </a:r>
            <a:r>
              <a:rPr lang="en-US" sz="2200" dirty="0"/>
              <a:t> </a:t>
            </a:r>
            <a:r>
              <a:rPr lang="en-US" sz="2200" dirty="0" err="1"/>
              <a:t>được</a:t>
            </a:r>
            <a:r>
              <a:rPr lang="en-US" sz="2200" dirty="0"/>
              <a:t> </a:t>
            </a:r>
            <a:r>
              <a:rPr lang="en-US" sz="2200" dirty="0" err="1"/>
              <a:t>gom</a:t>
            </a:r>
            <a:r>
              <a:rPr lang="en-US" sz="2200" dirty="0"/>
              <a:t> </a:t>
            </a:r>
            <a:r>
              <a:rPr lang="en-US" sz="2200" dirty="0" err="1"/>
              <a:t>cụm</a:t>
            </a:r>
            <a:r>
              <a:rPr lang="en-US" sz="2200" dirty="0"/>
              <a:t> </a:t>
            </a:r>
            <a:r>
              <a:rPr lang="en-US" sz="2200" dirty="0" err="1"/>
              <a:t>thành</a:t>
            </a:r>
            <a:r>
              <a:rPr lang="en-US" sz="2200" dirty="0"/>
              <a:t> </a:t>
            </a:r>
            <a:r>
              <a:rPr lang="en-US" sz="2200" i="1" dirty="0"/>
              <a:t>k</a:t>
            </a:r>
            <a:r>
              <a:rPr lang="en-US" sz="2200" dirty="0"/>
              <a:t> </a:t>
            </a:r>
            <a:r>
              <a:rPr lang="en-US" sz="2200" dirty="0" err="1"/>
              <a:t>cụm</a:t>
            </a:r>
            <a:r>
              <a:rPr lang="en-US" sz="2200" dirty="0"/>
              <a:t> </a:t>
            </a:r>
            <a:r>
              <a:rPr lang="en-US" sz="2200" dirty="0" err="1"/>
              <a:t>và</a:t>
            </a:r>
            <a:r>
              <a:rPr lang="en-US" sz="2200" dirty="0"/>
              <a:t> </a:t>
            </a:r>
            <a:r>
              <a:rPr lang="en-US" sz="2200" i="1" dirty="0"/>
              <a:t>k</a:t>
            </a:r>
            <a:r>
              <a:rPr lang="en-US" sz="2200" dirty="0"/>
              <a:t> </a:t>
            </a:r>
            <a:r>
              <a:rPr lang="en-US" sz="2200" dirty="0" err="1"/>
              <a:t>phần</a:t>
            </a:r>
            <a:r>
              <a:rPr lang="en-US" sz="2200" dirty="0"/>
              <a:t> </a:t>
            </a:r>
            <a:r>
              <a:rPr lang="en-US" sz="2200" dirty="0" err="1"/>
              <a:t>tử</a:t>
            </a:r>
            <a:r>
              <a:rPr lang="en-US" sz="2200" dirty="0"/>
              <a:t> </a:t>
            </a:r>
            <a:r>
              <a:rPr lang="en-US" sz="2200" dirty="0" err="1"/>
              <a:t>trung</a:t>
            </a:r>
            <a:r>
              <a:rPr lang="en-US" sz="2200" dirty="0"/>
              <a:t> </a:t>
            </a:r>
            <a:r>
              <a:rPr lang="en-US" sz="2200" dirty="0" err="1"/>
              <a:t>tâm</a:t>
            </a:r>
            <a:r>
              <a:rPr lang="en-US" sz="2200" dirty="0"/>
              <a:t> </a:t>
            </a:r>
            <a:r>
              <a:rPr lang="en-US" sz="2200" dirty="0" err="1"/>
              <a:t>cụm</a:t>
            </a:r>
            <a:r>
              <a:rPr lang="en-US" sz="2200" dirty="0"/>
              <a:t> (centroid) </a:t>
            </a:r>
            <a:r>
              <a:rPr lang="en-US" sz="2200" dirty="0" err="1"/>
              <a:t>được</a:t>
            </a:r>
            <a:r>
              <a:rPr lang="en-US" sz="2200" dirty="0"/>
              <a:t> </a:t>
            </a:r>
            <a:r>
              <a:rPr lang="en-US" sz="2200" dirty="0" err="1"/>
              <a:t>chọn</a:t>
            </a:r>
            <a:r>
              <a:rPr lang="en-US" sz="2200" dirty="0"/>
              <a:t> </a:t>
            </a:r>
            <a:r>
              <a:rPr lang="en-US" sz="2200" dirty="0" err="1"/>
              <a:t>làm</a:t>
            </a:r>
            <a:r>
              <a:rPr lang="en-US" sz="2200" dirty="0"/>
              <a:t> </a:t>
            </a:r>
            <a:r>
              <a:rPr lang="en-US" sz="2200" dirty="0" err="1"/>
              <a:t>những</a:t>
            </a:r>
            <a:r>
              <a:rPr lang="en-US" sz="2200" dirty="0"/>
              <a:t> </a:t>
            </a:r>
            <a:r>
              <a:rPr lang="en-US" sz="2200" dirty="0" err="1"/>
              <a:t>phần</a:t>
            </a:r>
            <a:r>
              <a:rPr lang="en-US" sz="2200" dirty="0"/>
              <a:t> </a:t>
            </a:r>
            <a:r>
              <a:rPr lang="en-US" sz="2200" dirty="0" err="1"/>
              <a:t>tử</a:t>
            </a:r>
            <a:r>
              <a:rPr lang="en-US" sz="2200" dirty="0"/>
              <a:t> </a:t>
            </a:r>
            <a:r>
              <a:rPr lang="en-US" sz="2200" dirty="0" err="1"/>
              <a:t>đại</a:t>
            </a:r>
            <a:r>
              <a:rPr lang="en-US" sz="2200" dirty="0"/>
              <a:t> </a:t>
            </a:r>
            <a:r>
              <a:rPr lang="en-US" sz="2200" dirty="0" err="1"/>
              <a:t>diện</a:t>
            </a:r>
            <a:r>
              <a:rPr lang="en-US" sz="2200" dirty="0"/>
              <a:t> </a:t>
            </a:r>
            <a:r>
              <a:rPr lang="en-US" sz="2200" dirty="0" err="1"/>
              <a:t>cho</a:t>
            </a:r>
            <a:r>
              <a:rPr lang="en-US" sz="2200" dirty="0"/>
              <a:t> </a:t>
            </a:r>
            <a:r>
              <a:rPr lang="en-US" sz="2200" dirty="0" err="1"/>
              <a:t>lớp</a:t>
            </a:r>
            <a:r>
              <a:rPr lang="en-US" sz="2200" dirty="0"/>
              <a:t> </a:t>
            </a:r>
            <a:r>
              <a:rPr lang="en-US" sz="2200" dirty="0" err="1"/>
              <a:t>đó</a:t>
            </a:r>
            <a:r>
              <a:rPr lang="en-US" sz="2200" dirty="0"/>
              <a:t>.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588675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err="1">
                <a:solidFill>
                  <a:srgbClr val="FF0000"/>
                </a:solidFill>
              </a:rPr>
              <a:t>Cách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tính</a:t>
            </a:r>
            <a:r>
              <a:rPr lang="en-US" sz="2800" dirty="0">
                <a:solidFill>
                  <a:srgbClr val="FF0000"/>
                </a:solidFill>
              </a:rPr>
              <a:t> centroid </a:t>
            </a:r>
            <a:r>
              <a:rPr lang="en-US" sz="2800" dirty="0" err="1">
                <a:solidFill>
                  <a:srgbClr val="FF0000"/>
                </a:solidFill>
              </a:rPr>
              <a:t>của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một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nhóm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mẫu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Xét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cụm</a:t>
            </a:r>
            <a:r>
              <a:rPr lang="en-US" dirty="0"/>
              <a:t> hay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mẫu</a:t>
            </a:r>
            <a:r>
              <a:rPr lang="en-US" dirty="0"/>
              <a:t> </a:t>
            </a:r>
            <a:r>
              <a:rPr lang="en-US" dirty="0" err="1"/>
              <a:t>gồm</a:t>
            </a:r>
            <a:r>
              <a:rPr lang="en-US" dirty="0"/>
              <a:t> 5 </a:t>
            </a:r>
            <a:r>
              <a:rPr lang="en-US" dirty="0" err="1"/>
              <a:t>mẫu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X1 = (1, 1), X2 = (1, 2), X3 = (2, 1), </a:t>
            </a:r>
          </a:p>
          <a:p>
            <a:pPr marL="0" indent="0">
              <a:buNone/>
            </a:pPr>
            <a:r>
              <a:rPr lang="en-US" dirty="0"/>
              <a:t>X4 = (1.6, 1.4), X5 = (2, 2).</a:t>
            </a:r>
          </a:p>
          <a:p>
            <a:pPr marL="0" indent="0">
              <a:buNone/>
            </a:pPr>
            <a:r>
              <a:rPr lang="en-US" dirty="0"/>
              <a:t>Centroid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cụm</a:t>
            </a:r>
            <a:r>
              <a:rPr lang="en-US" dirty="0"/>
              <a:t> </a:t>
            </a:r>
            <a:r>
              <a:rPr lang="en-US" dirty="0" err="1"/>
              <a:t>nêu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mẫu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>
                <a:sym typeface="Symbol"/>
              </a:rPr>
              <a:t> = (1/5)[(1,1)</a:t>
            </a:r>
            <a:r>
              <a:rPr lang="en-US" dirty="0"/>
              <a:t> + (1, 2) + (2, 1) + (1.6, 1.4) + (2,2)]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>
                <a:sym typeface="Symbol"/>
              </a:rPr>
              <a:t> = (1.52, 1.48).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63052-3BD3-4EB3-9136-2088A2A72B60}" type="slidenum">
              <a:rPr lang="en-GB" smtClean="0"/>
              <a:pPr>
                <a:defRPr/>
              </a:pPr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25793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7772400" cy="609600"/>
          </a:xfrm>
        </p:spPr>
        <p:txBody>
          <a:bodyPr/>
          <a:lstStyle/>
          <a:p>
            <a:r>
              <a:rPr lang="en-US" sz="3200" spc="20" dirty="0" err="1">
                <a:solidFill>
                  <a:srgbClr val="000000"/>
                </a:solidFill>
              </a:rPr>
              <a:t>Lựa</a:t>
            </a:r>
            <a:r>
              <a:rPr lang="en-US" sz="3200" spc="20" dirty="0">
                <a:solidFill>
                  <a:srgbClr val="000000"/>
                </a:solidFill>
              </a:rPr>
              <a:t> </a:t>
            </a:r>
            <a:r>
              <a:rPr lang="en-US" sz="3200" spc="20" dirty="0" err="1">
                <a:solidFill>
                  <a:srgbClr val="000000"/>
                </a:solidFill>
              </a:rPr>
              <a:t>chọn</a:t>
            </a:r>
            <a:r>
              <a:rPr lang="en-US" sz="3200" spc="20" dirty="0">
                <a:solidFill>
                  <a:srgbClr val="000000"/>
                </a:solidFill>
              </a:rPr>
              <a:t> </a:t>
            </a:r>
            <a:r>
              <a:rPr lang="en-US" sz="3200" spc="10" dirty="0" err="1">
                <a:solidFill>
                  <a:srgbClr val="000000"/>
                </a:solidFill>
              </a:rPr>
              <a:t>thuộc</a:t>
            </a:r>
            <a:r>
              <a:rPr lang="en-US" sz="3200" spc="10" dirty="0">
                <a:solidFill>
                  <a:srgbClr val="000000"/>
                </a:solidFill>
              </a:rPr>
              <a:t> </a:t>
            </a:r>
            <a:r>
              <a:rPr lang="en-US" sz="3200" spc="-10" dirty="0" err="1">
                <a:solidFill>
                  <a:srgbClr val="000000"/>
                </a:solidFill>
              </a:rPr>
              <a:t>tính</a:t>
            </a:r>
            <a:r>
              <a:rPr lang="en-US" sz="3200" spc="-10" dirty="0">
                <a:solidFill>
                  <a:srgbClr val="000000"/>
                </a:solidFill>
              </a:rPr>
              <a:t> </a:t>
            </a:r>
            <a:r>
              <a:rPr lang="en-US" sz="3200" spc="15" dirty="0">
                <a:solidFill>
                  <a:srgbClr val="000000"/>
                </a:solidFill>
              </a:rPr>
              <a:t>(Feature</a:t>
            </a:r>
            <a:r>
              <a:rPr lang="en-US" sz="3200" spc="-409" dirty="0">
                <a:solidFill>
                  <a:srgbClr val="000000"/>
                </a:solidFill>
              </a:rPr>
              <a:t> </a:t>
            </a:r>
            <a:r>
              <a:rPr lang="en-US" sz="3200" spc="10" dirty="0">
                <a:solidFill>
                  <a:srgbClr val="000000"/>
                </a:solidFill>
              </a:rPr>
              <a:t>Selection)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24" y="1219200"/>
            <a:ext cx="4191000" cy="4876800"/>
          </a:xfrm>
        </p:spPr>
        <p:txBody>
          <a:bodyPr/>
          <a:lstStyle/>
          <a:p>
            <a:pPr marL="241300" marR="5080" indent="-229235">
              <a:lnSpc>
                <a:spcPct val="102400"/>
              </a:lnSpc>
              <a:spcBef>
                <a:spcPts val="45"/>
              </a:spcBef>
              <a:tabLst>
                <a:tab pos="241935" algn="l"/>
              </a:tabLst>
            </a:pPr>
            <a:r>
              <a:rPr lang="en-US" b="1" i="1" spc="25" dirty="0" err="1">
                <a:latin typeface="Arial"/>
                <a:cs typeface="Arial"/>
              </a:rPr>
              <a:t>Lựa</a:t>
            </a:r>
            <a:r>
              <a:rPr lang="en-US" b="1" i="1" spc="25" dirty="0">
                <a:latin typeface="Arial"/>
                <a:cs typeface="Arial"/>
              </a:rPr>
              <a:t> </a:t>
            </a:r>
            <a:r>
              <a:rPr lang="en-US" b="1" i="1" spc="25" dirty="0" err="1">
                <a:latin typeface="Arial"/>
                <a:cs typeface="Arial"/>
              </a:rPr>
              <a:t>chọn</a:t>
            </a:r>
            <a:r>
              <a:rPr lang="vi-VN" b="1" i="1" spc="35" dirty="0">
                <a:latin typeface="Arial"/>
                <a:cs typeface="Arial"/>
              </a:rPr>
              <a:t> </a:t>
            </a:r>
            <a:r>
              <a:rPr lang="vi-VN" b="1" i="1" spc="25" dirty="0">
                <a:latin typeface="Arial"/>
                <a:cs typeface="Arial"/>
              </a:rPr>
              <a:t>thuộc </a:t>
            </a:r>
            <a:r>
              <a:rPr lang="vi-VN" b="1" i="1" spc="-15" dirty="0">
                <a:latin typeface="Arial"/>
                <a:cs typeface="Arial"/>
              </a:rPr>
              <a:t>tính </a:t>
            </a:r>
            <a:r>
              <a:rPr lang="vi-VN" spc="-40" dirty="0">
                <a:latin typeface="Arial"/>
                <a:cs typeface="Arial"/>
              </a:rPr>
              <a:t>là </a:t>
            </a:r>
            <a:r>
              <a:rPr lang="vi-VN" spc="35" dirty="0">
                <a:latin typeface="Arial"/>
                <a:cs typeface="Arial"/>
              </a:rPr>
              <a:t>quá </a:t>
            </a:r>
            <a:r>
              <a:rPr lang="vi-VN" spc="-15" dirty="0">
                <a:latin typeface="Arial"/>
                <a:cs typeface="Arial"/>
              </a:rPr>
              <a:t>trình </a:t>
            </a:r>
            <a:r>
              <a:rPr lang="vi-VN" spc="35" dirty="0">
                <a:latin typeface="Arial"/>
                <a:cs typeface="Arial"/>
              </a:rPr>
              <a:t>chọn  </a:t>
            </a:r>
            <a:r>
              <a:rPr lang="vi-VN" spc="-15" dirty="0">
                <a:latin typeface="Arial"/>
                <a:cs typeface="Arial"/>
              </a:rPr>
              <a:t>tập </a:t>
            </a:r>
            <a:r>
              <a:rPr lang="vi-VN" spc="35" dirty="0">
                <a:latin typeface="Arial"/>
                <a:cs typeface="Arial"/>
              </a:rPr>
              <a:t>con </a:t>
            </a:r>
            <a:r>
              <a:rPr lang="vi-VN" spc="10" dirty="0">
                <a:latin typeface="Arial"/>
                <a:cs typeface="Arial"/>
              </a:rPr>
              <a:t>tối </a:t>
            </a:r>
            <a:r>
              <a:rPr lang="vi-VN" spc="20" dirty="0">
                <a:latin typeface="Arial"/>
                <a:cs typeface="Arial"/>
              </a:rPr>
              <a:t>ưu </a:t>
            </a:r>
            <a:r>
              <a:rPr lang="vi-VN" spc="10" dirty="0">
                <a:latin typeface="Arial"/>
                <a:cs typeface="Arial"/>
              </a:rPr>
              <a:t>các </a:t>
            </a:r>
            <a:r>
              <a:rPr lang="vi-VN" spc="25" dirty="0">
                <a:latin typeface="Arial"/>
                <a:cs typeface="Arial"/>
              </a:rPr>
              <a:t>thuộc </a:t>
            </a:r>
            <a:r>
              <a:rPr lang="vi-VN" spc="-15" dirty="0">
                <a:latin typeface="Arial"/>
                <a:cs typeface="Arial"/>
              </a:rPr>
              <a:t>tính </a:t>
            </a:r>
            <a:r>
              <a:rPr lang="vi-VN" dirty="0">
                <a:latin typeface="Arial"/>
                <a:cs typeface="Arial"/>
              </a:rPr>
              <a:t>theo </a:t>
            </a:r>
            <a:r>
              <a:rPr lang="vi-VN" spc="25" dirty="0">
                <a:latin typeface="Arial"/>
                <a:cs typeface="Arial"/>
              </a:rPr>
              <a:t>một  </a:t>
            </a:r>
            <a:r>
              <a:rPr lang="vi-VN" spc="-5" dirty="0">
                <a:latin typeface="Arial"/>
                <a:cs typeface="Arial"/>
              </a:rPr>
              <a:t>số </a:t>
            </a:r>
            <a:r>
              <a:rPr lang="vi-VN" spc="-15" dirty="0">
                <a:latin typeface="Arial"/>
                <a:cs typeface="Arial"/>
              </a:rPr>
              <a:t>điều kiện </a:t>
            </a:r>
            <a:r>
              <a:rPr lang="vi-VN" spc="15" dirty="0">
                <a:latin typeface="Arial"/>
                <a:cs typeface="Arial"/>
              </a:rPr>
              <a:t>nhất</a:t>
            </a:r>
            <a:r>
              <a:rPr lang="vi-VN" spc="480" dirty="0">
                <a:latin typeface="Arial"/>
                <a:cs typeface="Arial"/>
              </a:rPr>
              <a:t> </a:t>
            </a:r>
            <a:r>
              <a:rPr lang="vi-VN" spc="10" dirty="0">
                <a:latin typeface="Arial"/>
                <a:cs typeface="Arial"/>
              </a:rPr>
              <a:t>định.</a:t>
            </a:r>
            <a:endParaRPr lang="vi-VN" dirty="0">
              <a:latin typeface="Arial"/>
              <a:cs typeface="Arial"/>
            </a:endParaRPr>
          </a:p>
          <a:p>
            <a:pPr marL="241300" indent="-229235">
              <a:spcBef>
                <a:spcPts val="1055"/>
              </a:spcBef>
              <a:tabLst>
                <a:tab pos="241935" algn="l"/>
              </a:tabLst>
            </a:pPr>
            <a:r>
              <a:rPr lang="vi-VN" spc="5" dirty="0">
                <a:latin typeface="Arial"/>
                <a:cs typeface="Arial"/>
              </a:rPr>
              <a:t>Tại </a:t>
            </a:r>
            <a:r>
              <a:rPr lang="vi-VN" spc="-15" dirty="0">
                <a:latin typeface="Arial"/>
                <a:cs typeface="Arial"/>
              </a:rPr>
              <a:t>sao </a:t>
            </a:r>
            <a:r>
              <a:rPr lang="vi-VN" spc="15" dirty="0">
                <a:latin typeface="Arial"/>
                <a:cs typeface="Arial"/>
              </a:rPr>
              <a:t>phải </a:t>
            </a:r>
            <a:r>
              <a:rPr lang="en-US" spc="15" dirty="0" err="1">
                <a:latin typeface="Arial"/>
                <a:cs typeface="Arial"/>
              </a:rPr>
              <a:t>lựa</a:t>
            </a:r>
            <a:r>
              <a:rPr lang="en-US" spc="15" dirty="0">
                <a:latin typeface="Arial"/>
                <a:cs typeface="Arial"/>
              </a:rPr>
              <a:t> </a:t>
            </a:r>
            <a:r>
              <a:rPr lang="en-US" spc="15" dirty="0" err="1">
                <a:latin typeface="Arial"/>
                <a:cs typeface="Arial"/>
              </a:rPr>
              <a:t>chọn</a:t>
            </a:r>
            <a:r>
              <a:rPr lang="en-US" spc="15" dirty="0">
                <a:latin typeface="Arial"/>
                <a:cs typeface="Arial"/>
              </a:rPr>
              <a:t> </a:t>
            </a:r>
            <a:r>
              <a:rPr lang="en-US" spc="15" dirty="0" err="1">
                <a:latin typeface="Arial"/>
                <a:cs typeface="Arial"/>
              </a:rPr>
              <a:t>đặc</a:t>
            </a:r>
            <a:r>
              <a:rPr lang="en-US" spc="15" dirty="0">
                <a:latin typeface="Arial"/>
                <a:cs typeface="Arial"/>
              </a:rPr>
              <a:t> </a:t>
            </a:r>
            <a:r>
              <a:rPr lang="en-US" spc="15" dirty="0" err="1">
                <a:latin typeface="Arial"/>
                <a:cs typeface="Arial"/>
              </a:rPr>
              <a:t>trưng</a:t>
            </a:r>
            <a:r>
              <a:rPr lang="en-US" spc="15" dirty="0">
                <a:latin typeface="Arial"/>
                <a:cs typeface="Arial"/>
              </a:rPr>
              <a:t>:</a:t>
            </a:r>
            <a:endParaRPr lang="vi-VN" dirty="0">
              <a:latin typeface="Arial"/>
              <a:cs typeface="Arial"/>
            </a:endParaRPr>
          </a:p>
          <a:p>
            <a:pPr marL="699135" marR="55880" lvl="1" indent="-229235">
              <a:lnSpc>
                <a:spcPct val="101699"/>
              </a:lnSpc>
              <a:spcBef>
                <a:spcPts val="459"/>
              </a:spcBef>
              <a:buChar char="•"/>
              <a:tabLst>
                <a:tab pos="699770" algn="l"/>
              </a:tabLst>
            </a:pPr>
            <a:r>
              <a:rPr lang="vi-VN" spc="-25" dirty="0">
                <a:latin typeface="Arial"/>
                <a:cs typeface="Arial"/>
              </a:rPr>
              <a:t>Tăng </a:t>
            </a:r>
            <a:r>
              <a:rPr lang="vi-VN" spc="-15" dirty="0">
                <a:latin typeface="Arial"/>
                <a:cs typeface="Arial"/>
              </a:rPr>
              <a:t>hiệu </a:t>
            </a:r>
            <a:r>
              <a:rPr lang="vi-VN" spc="-20" dirty="0">
                <a:latin typeface="Arial"/>
                <a:cs typeface="Arial"/>
              </a:rPr>
              <a:t>quả </a:t>
            </a:r>
            <a:r>
              <a:rPr lang="vi-VN" dirty="0">
                <a:latin typeface="Arial"/>
                <a:cs typeface="Arial"/>
              </a:rPr>
              <a:t>của </a:t>
            </a:r>
            <a:r>
              <a:rPr lang="vi-VN" spc="10" dirty="0">
                <a:latin typeface="Arial"/>
                <a:cs typeface="Arial"/>
              </a:rPr>
              <a:t>mô </a:t>
            </a:r>
            <a:r>
              <a:rPr lang="vi-VN" spc="5" dirty="0">
                <a:latin typeface="Arial"/>
                <a:cs typeface="Arial"/>
              </a:rPr>
              <a:t>hình: </a:t>
            </a:r>
            <a:r>
              <a:rPr lang="vi-VN" spc="-10" dirty="0">
                <a:latin typeface="Arial"/>
                <a:cs typeface="Arial"/>
              </a:rPr>
              <a:t>tăng </a:t>
            </a:r>
            <a:r>
              <a:rPr lang="vi-VN" spc="-20" dirty="0">
                <a:latin typeface="Arial"/>
                <a:cs typeface="Arial"/>
              </a:rPr>
              <a:t>tốc độ,  </a:t>
            </a:r>
            <a:r>
              <a:rPr lang="vi-VN" spc="5" dirty="0">
                <a:latin typeface="Arial"/>
                <a:cs typeface="Arial"/>
              </a:rPr>
              <a:t>độ chính </a:t>
            </a:r>
            <a:r>
              <a:rPr lang="vi-VN" spc="-70" dirty="0">
                <a:latin typeface="Arial"/>
                <a:cs typeface="Arial"/>
              </a:rPr>
              <a:t>xác </a:t>
            </a:r>
            <a:r>
              <a:rPr lang="vi-VN" spc="-40" dirty="0">
                <a:latin typeface="Arial"/>
                <a:cs typeface="Arial"/>
              </a:rPr>
              <a:t>và </a:t>
            </a:r>
            <a:r>
              <a:rPr lang="vi-VN" spc="-35" dirty="0">
                <a:latin typeface="Arial"/>
                <a:cs typeface="Arial"/>
              </a:rPr>
              <a:t>giảm </a:t>
            </a:r>
            <a:r>
              <a:rPr lang="vi-VN" spc="5" dirty="0">
                <a:latin typeface="Arial"/>
                <a:cs typeface="Arial"/>
              </a:rPr>
              <a:t>độ </a:t>
            </a:r>
            <a:r>
              <a:rPr lang="vi-VN" spc="-20" dirty="0">
                <a:latin typeface="Arial"/>
                <a:cs typeface="Arial"/>
              </a:rPr>
              <a:t>phức</a:t>
            </a:r>
            <a:r>
              <a:rPr lang="vi-VN" spc="-70" dirty="0">
                <a:latin typeface="Arial"/>
                <a:cs typeface="Arial"/>
              </a:rPr>
              <a:t> </a:t>
            </a:r>
            <a:r>
              <a:rPr lang="vi-VN" spc="-20" dirty="0">
                <a:latin typeface="Arial"/>
                <a:cs typeface="Arial"/>
              </a:rPr>
              <a:t>tạp</a:t>
            </a:r>
            <a:endParaRPr lang="vi-VN" dirty="0">
              <a:latin typeface="Arial"/>
              <a:cs typeface="Arial"/>
            </a:endParaRPr>
          </a:p>
          <a:p>
            <a:pPr marL="699135" lvl="1" indent="-229870">
              <a:lnSpc>
                <a:spcPct val="100000"/>
              </a:lnSpc>
              <a:spcBef>
                <a:spcPts val="500"/>
              </a:spcBef>
              <a:buChar char="•"/>
              <a:tabLst>
                <a:tab pos="699770" algn="l"/>
              </a:tabLst>
            </a:pPr>
            <a:r>
              <a:rPr lang="vi-VN" spc="-30" dirty="0">
                <a:latin typeface="Arial"/>
                <a:cs typeface="Arial"/>
              </a:rPr>
              <a:t>Trực quan </a:t>
            </a:r>
            <a:r>
              <a:rPr lang="vi-VN" spc="-20" dirty="0">
                <a:latin typeface="Arial"/>
                <a:cs typeface="Arial"/>
              </a:rPr>
              <a:t>hóa </a:t>
            </a:r>
            <a:r>
              <a:rPr lang="vi-VN" spc="-30" dirty="0">
                <a:latin typeface="Arial"/>
                <a:cs typeface="Arial"/>
              </a:rPr>
              <a:t>dữ</a:t>
            </a:r>
            <a:r>
              <a:rPr lang="vi-VN" spc="310" dirty="0">
                <a:latin typeface="Arial"/>
                <a:cs typeface="Arial"/>
              </a:rPr>
              <a:t> </a:t>
            </a:r>
            <a:r>
              <a:rPr lang="vi-VN" spc="-20" dirty="0">
                <a:latin typeface="Arial"/>
                <a:cs typeface="Arial"/>
              </a:rPr>
              <a:t>liệu</a:t>
            </a:r>
            <a:endParaRPr lang="vi-VN" dirty="0">
              <a:latin typeface="Arial"/>
              <a:cs typeface="Arial"/>
            </a:endParaRPr>
          </a:p>
          <a:p>
            <a:pPr marL="699135" marR="456565" lvl="1" indent="-229235">
              <a:lnSpc>
                <a:spcPts val="2850"/>
              </a:lnSpc>
              <a:spcBef>
                <a:spcPts val="620"/>
              </a:spcBef>
              <a:buChar char="•"/>
              <a:tabLst>
                <a:tab pos="699770" algn="l"/>
              </a:tabLst>
            </a:pPr>
            <a:r>
              <a:rPr lang="vi-VN" spc="-15" dirty="0">
                <a:latin typeface="Arial"/>
                <a:cs typeface="Arial"/>
              </a:rPr>
              <a:t>Giảm </a:t>
            </a:r>
            <a:r>
              <a:rPr lang="vi-VN" spc="-20" dirty="0">
                <a:latin typeface="Arial"/>
                <a:cs typeface="Arial"/>
              </a:rPr>
              <a:t>bớt </a:t>
            </a:r>
            <a:r>
              <a:rPr lang="vi-VN" spc="-10" dirty="0">
                <a:latin typeface="Arial"/>
                <a:cs typeface="Arial"/>
              </a:rPr>
              <a:t>nhiễu </a:t>
            </a:r>
            <a:r>
              <a:rPr lang="vi-VN" spc="-40" dirty="0">
                <a:latin typeface="Arial"/>
                <a:cs typeface="Arial"/>
              </a:rPr>
              <a:t>và </a:t>
            </a:r>
            <a:r>
              <a:rPr lang="vi-VN" dirty="0">
                <a:latin typeface="Arial"/>
                <a:cs typeface="Arial"/>
              </a:rPr>
              <a:t>những </a:t>
            </a:r>
            <a:r>
              <a:rPr lang="vi-VN" spc="-20" dirty="0">
                <a:latin typeface="Arial"/>
                <a:cs typeface="Arial"/>
              </a:rPr>
              <a:t>ảnh </a:t>
            </a:r>
            <a:r>
              <a:rPr lang="vi-VN" dirty="0">
                <a:latin typeface="Arial"/>
                <a:cs typeface="Arial"/>
              </a:rPr>
              <a:t>hưởng  </a:t>
            </a:r>
            <a:r>
              <a:rPr lang="vi-VN" spc="-10" dirty="0">
                <a:latin typeface="Arial"/>
                <a:cs typeface="Arial"/>
              </a:rPr>
              <a:t>không </a:t>
            </a:r>
            <a:r>
              <a:rPr lang="vi-VN" spc="-20" dirty="0">
                <a:latin typeface="Arial"/>
                <a:cs typeface="Arial"/>
              </a:rPr>
              <a:t>cần</a:t>
            </a:r>
            <a:r>
              <a:rPr lang="vi-VN" spc="114" dirty="0">
                <a:latin typeface="Arial"/>
                <a:cs typeface="Arial"/>
              </a:rPr>
              <a:t> </a:t>
            </a:r>
            <a:r>
              <a:rPr lang="vi-VN" spc="-10" dirty="0">
                <a:latin typeface="Arial"/>
                <a:cs typeface="Arial"/>
              </a:rPr>
              <a:t>thiết</a:t>
            </a:r>
            <a:endParaRPr lang="vi-VN" dirty="0">
              <a:latin typeface="Arial"/>
              <a:cs typeface="Arial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63052-3BD3-4EB3-9136-2088A2A72B60}" type="slidenum">
              <a:rPr lang="en-GB" smtClean="0"/>
              <a:pPr>
                <a:defRPr/>
              </a:pPr>
              <a:t>27</a:t>
            </a:fld>
            <a:endParaRPr lang="en-GB"/>
          </a:p>
        </p:txBody>
      </p:sp>
      <p:graphicFrame>
        <p:nvGraphicFramePr>
          <p:cNvPr id="5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7419227"/>
              </p:ext>
            </p:extLst>
          </p:nvPr>
        </p:nvGraphicFramePr>
        <p:xfrm>
          <a:off x="4343400" y="1905000"/>
          <a:ext cx="4571365" cy="33908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0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37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4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70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6422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ED7C30"/>
                      </a:solidFill>
                      <a:prstDash val="solid"/>
                    </a:lnR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ED7C30"/>
                      </a:solidFill>
                      <a:prstDash val="solid"/>
                    </a:lnL>
                    <a:lnR w="19050">
                      <a:solidFill>
                        <a:srgbClr val="ED7C30"/>
                      </a:solidFill>
                      <a:prstDash val="solid"/>
                    </a:lnR>
                    <a:lnT w="19050">
                      <a:solidFill>
                        <a:srgbClr val="ED7C30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ED7C30"/>
                      </a:solidFill>
                      <a:prstDash val="solid"/>
                    </a:lnL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1294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800" b="1" spc="-1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984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800" b="1" spc="-7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Nhiệt</a:t>
                      </a:r>
                      <a:r>
                        <a:rPr sz="1800" b="1" spc="-17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8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độ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984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ED7C30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11620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800" b="1" spc="-1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Đau</a:t>
                      </a:r>
                      <a:r>
                        <a:rPr sz="1800" b="1" spc="-14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9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đầu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9845" marB="0">
                    <a:lnL w="19050">
                      <a:solidFill>
                        <a:srgbClr val="ED7C30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800" b="1" spc="-1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Nôn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9906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800" b="1" spc="-9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mửa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984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ED7C30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11112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800" b="1" spc="-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Cúm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9845" marB="0">
                    <a:lnL w="19050">
                      <a:solidFill>
                        <a:srgbClr val="ED7C30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8563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-95" dirty="0">
                          <a:latin typeface="Arial"/>
                          <a:cs typeface="Arial"/>
                        </a:rPr>
                        <a:t>High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ED7C30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11620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-90" dirty="0">
                          <a:latin typeface="Arial"/>
                          <a:cs typeface="Arial"/>
                        </a:rPr>
                        <a:t>High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4" marB="0">
                    <a:lnL w="19050">
                      <a:solidFill>
                        <a:srgbClr val="ED7C30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-254" dirty="0">
                          <a:latin typeface="Arial"/>
                          <a:cs typeface="Arial"/>
                        </a:rPr>
                        <a:t>Yes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ED7C30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1111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-254" dirty="0">
                          <a:latin typeface="Arial"/>
                          <a:cs typeface="Arial"/>
                        </a:rPr>
                        <a:t>Yes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4" marB="0">
                    <a:lnL w="19050">
                      <a:solidFill>
                        <a:srgbClr val="ED7C30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8594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95" dirty="0">
                          <a:latin typeface="Arial"/>
                          <a:cs typeface="Arial"/>
                        </a:rPr>
                        <a:t>High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ED7C30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1162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100" dirty="0">
                          <a:latin typeface="Arial"/>
                          <a:cs typeface="Arial"/>
                        </a:rPr>
                        <a:t>Low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9050">
                      <a:solidFill>
                        <a:srgbClr val="ED7C30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5" dirty="0">
                          <a:latin typeface="Arial"/>
                          <a:cs typeface="Arial"/>
                        </a:rPr>
                        <a:t>No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ED7C30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11112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60" dirty="0">
                          <a:latin typeface="Arial"/>
                          <a:cs typeface="Arial"/>
                        </a:rPr>
                        <a:t>No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9050">
                      <a:solidFill>
                        <a:srgbClr val="ED7C30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8456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100" dirty="0">
                          <a:latin typeface="Arial"/>
                          <a:cs typeface="Arial"/>
                        </a:rPr>
                        <a:t>Low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ED7C30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11620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90" dirty="0">
                          <a:latin typeface="Arial"/>
                          <a:cs typeface="Arial"/>
                        </a:rPr>
                        <a:t>High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ED7C30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254" dirty="0">
                          <a:latin typeface="Arial"/>
                          <a:cs typeface="Arial"/>
                        </a:rPr>
                        <a:t>Yes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ED7C30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11112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254" dirty="0">
                          <a:latin typeface="Arial"/>
                          <a:cs typeface="Arial"/>
                        </a:rPr>
                        <a:t>Yes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ED7C30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8588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100" dirty="0">
                          <a:latin typeface="Arial"/>
                          <a:cs typeface="Arial"/>
                        </a:rPr>
                        <a:t>Low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ED7C30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1162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100" dirty="0">
                          <a:latin typeface="Arial"/>
                          <a:cs typeface="Arial"/>
                        </a:rPr>
                        <a:t>Low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ED7C30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60" dirty="0">
                          <a:latin typeface="Arial"/>
                          <a:cs typeface="Arial"/>
                        </a:rPr>
                        <a:t>No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ED7C30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11112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60" dirty="0">
                          <a:latin typeface="Arial"/>
                          <a:cs typeface="Arial"/>
                        </a:rPr>
                        <a:t>No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9050">
                      <a:solidFill>
                        <a:srgbClr val="ED7C30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1182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ED7C30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ED7C30"/>
                      </a:solidFill>
                      <a:prstDash val="solid"/>
                    </a:lnL>
                    <a:lnR w="19050">
                      <a:solidFill>
                        <a:srgbClr val="ED7C30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ED7C3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ED7C30"/>
                      </a:solidFill>
                      <a:prstDash val="solid"/>
                    </a:lnL>
                    <a:lnT w="19050">
                      <a:solidFill>
                        <a:srgbClr val="FFFFFF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09262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DAF09B-2E00-4C2E-A473-13CBBA1B63BB}" type="slidenum">
              <a:rPr lang="en-US" altLang="en-US"/>
              <a:pPr>
                <a:defRPr/>
              </a:pPr>
              <a:t>28</a:t>
            </a:fld>
            <a:endParaRPr lang="en-US" altLang="en-US"/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560387"/>
          </a:xfrm>
        </p:spPr>
        <p:txBody>
          <a:bodyPr/>
          <a:lstStyle/>
          <a:p>
            <a:pPr eaLnBrk="1" hangingPunct="1"/>
            <a:r>
              <a:rPr lang="en-US" sz="2800" dirty="0" err="1">
                <a:solidFill>
                  <a:schemeClr val="tx1"/>
                </a:solidFill>
              </a:rPr>
              <a:t>Lựa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chọn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thuộc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tính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bằng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Tìm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kiếm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vét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cạn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9600" cy="5410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200" dirty="0" err="1"/>
              <a:t>Một</a:t>
            </a:r>
            <a:r>
              <a:rPr lang="en-US" sz="2200" dirty="0"/>
              <a:t> </a:t>
            </a:r>
            <a:r>
              <a:rPr lang="en-US" sz="2200" dirty="0" err="1"/>
              <a:t>phương</a:t>
            </a:r>
            <a:r>
              <a:rPr lang="en-US" sz="2200" dirty="0"/>
              <a:t> </a:t>
            </a:r>
            <a:r>
              <a:rPr lang="en-US" sz="2200" dirty="0" err="1"/>
              <a:t>pháp</a:t>
            </a:r>
            <a:r>
              <a:rPr lang="en-US" sz="2200" dirty="0"/>
              <a:t> </a:t>
            </a:r>
            <a:r>
              <a:rPr lang="en-US" sz="2200" dirty="0" err="1"/>
              <a:t>trực</a:t>
            </a:r>
            <a:r>
              <a:rPr lang="en-US" sz="2200" dirty="0"/>
              <a:t> </a:t>
            </a:r>
            <a:r>
              <a:rPr lang="en-US" sz="2200" dirty="0" err="1"/>
              <a:t>tiếp</a:t>
            </a:r>
            <a:r>
              <a:rPr lang="en-US" sz="2200" dirty="0"/>
              <a:t> </a:t>
            </a:r>
            <a:r>
              <a:rPr lang="en-US" sz="2200" dirty="0" err="1"/>
              <a:t>nhất</a:t>
            </a:r>
            <a:r>
              <a:rPr lang="en-US" sz="2200" dirty="0"/>
              <a:t> </a:t>
            </a:r>
            <a:r>
              <a:rPr lang="en-US" sz="2200" dirty="0" err="1"/>
              <a:t>cho</a:t>
            </a:r>
            <a:r>
              <a:rPr lang="en-US" sz="2200" dirty="0"/>
              <a:t> </a:t>
            </a:r>
            <a:r>
              <a:rPr lang="en-US" sz="2200" dirty="0" err="1"/>
              <a:t>bài</a:t>
            </a:r>
            <a:r>
              <a:rPr lang="en-US" sz="2200" dirty="0"/>
              <a:t> </a:t>
            </a:r>
            <a:r>
              <a:rPr lang="en-US" sz="2200" dirty="0" err="1"/>
              <a:t>toán</a:t>
            </a:r>
            <a:r>
              <a:rPr lang="en-US" sz="2200" dirty="0"/>
              <a:t> </a:t>
            </a:r>
            <a:r>
              <a:rPr lang="en-US" sz="2200" dirty="0" err="1"/>
              <a:t>lựa</a:t>
            </a:r>
            <a:r>
              <a:rPr lang="en-US" sz="2200" dirty="0"/>
              <a:t> </a:t>
            </a:r>
            <a:r>
              <a:rPr lang="en-US" sz="2200" dirty="0" err="1"/>
              <a:t>chọn</a:t>
            </a:r>
            <a:r>
              <a:rPr lang="en-US" sz="2200" dirty="0"/>
              <a:t> </a:t>
            </a:r>
            <a:r>
              <a:rPr lang="en-US" sz="2200" dirty="0" err="1"/>
              <a:t>tập</a:t>
            </a:r>
            <a:r>
              <a:rPr lang="en-US" sz="2200" dirty="0"/>
              <a:t> con </a:t>
            </a:r>
            <a:r>
              <a:rPr lang="en-US" sz="2200" dirty="0" err="1"/>
              <a:t>thuộc</a:t>
            </a:r>
            <a:r>
              <a:rPr lang="en-US" sz="2200" dirty="0"/>
              <a:t> </a:t>
            </a:r>
            <a:r>
              <a:rPr lang="en-US" sz="2200" dirty="0" err="1"/>
              <a:t>tính</a:t>
            </a:r>
            <a:r>
              <a:rPr lang="en-US" sz="2200" dirty="0"/>
              <a:t> </a:t>
            </a:r>
            <a:r>
              <a:rPr lang="en-US" sz="2200" dirty="0" err="1"/>
              <a:t>là</a:t>
            </a:r>
            <a:r>
              <a:rPr lang="en-US" sz="2200" dirty="0"/>
              <a:t> </a:t>
            </a:r>
            <a:r>
              <a:rPr lang="en-US" sz="2200" dirty="0" err="1"/>
              <a:t>dùng</a:t>
            </a:r>
            <a:r>
              <a:rPr lang="en-US" sz="2200" dirty="0"/>
              <a:t> </a:t>
            </a:r>
            <a:r>
              <a:rPr lang="en-US" sz="2200" dirty="0" err="1"/>
              <a:t>giải</a:t>
            </a:r>
            <a:r>
              <a:rPr lang="en-US" sz="2200" dirty="0"/>
              <a:t> </a:t>
            </a:r>
            <a:r>
              <a:rPr lang="en-US" sz="2200" dirty="0" err="1"/>
              <a:t>thuật</a:t>
            </a:r>
            <a:r>
              <a:rPr lang="en-US" sz="2200" dirty="0"/>
              <a:t> </a:t>
            </a:r>
            <a:r>
              <a:rPr lang="en-US" sz="2200" b="1" i="1" dirty="0" err="1"/>
              <a:t>tìm</a:t>
            </a:r>
            <a:r>
              <a:rPr lang="en-US" sz="2200" b="1" i="1" dirty="0"/>
              <a:t> </a:t>
            </a:r>
            <a:r>
              <a:rPr lang="en-US" sz="2200" b="1" i="1" dirty="0" err="1"/>
              <a:t>kiếm</a:t>
            </a:r>
            <a:r>
              <a:rPr lang="en-US" sz="2200" b="1" i="1" dirty="0"/>
              <a:t> </a:t>
            </a:r>
            <a:r>
              <a:rPr lang="en-US" sz="2200" b="1" i="1" dirty="0" err="1"/>
              <a:t>vét</a:t>
            </a:r>
            <a:r>
              <a:rPr lang="en-US" sz="2200" b="1" i="1" dirty="0"/>
              <a:t> </a:t>
            </a:r>
            <a:r>
              <a:rPr lang="en-US" sz="2200" b="1" i="1" dirty="0" err="1"/>
              <a:t>cạn</a:t>
            </a:r>
            <a:r>
              <a:rPr lang="en-US" sz="2200" b="1" i="1" dirty="0"/>
              <a:t> </a:t>
            </a:r>
            <a:r>
              <a:rPr lang="en-US" sz="2200" dirty="0"/>
              <a:t>(exhaustive search).</a:t>
            </a:r>
          </a:p>
          <a:p>
            <a:pPr eaLnBrk="1" hangingPunct="1">
              <a:lnSpc>
                <a:spcPct val="90000"/>
              </a:lnSpc>
            </a:pPr>
            <a:r>
              <a:rPr lang="en-US" sz="2200" dirty="0" err="1"/>
              <a:t>Giải</a:t>
            </a:r>
            <a:r>
              <a:rPr lang="en-US" sz="2200" dirty="0"/>
              <a:t> </a:t>
            </a:r>
            <a:r>
              <a:rPr lang="en-US" sz="2200" dirty="0" err="1"/>
              <a:t>thuật</a:t>
            </a:r>
            <a:r>
              <a:rPr lang="en-US" sz="2200" dirty="0"/>
              <a:t> </a:t>
            </a:r>
            <a:r>
              <a:rPr lang="en-US" sz="2200" dirty="0" err="1"/>
              <a:t>sẽ</a:t>
            </a:r>
            <a:r>
              <a:rPr lang="en-US" sz="2200" dirty="0"/>
              <a:t> </a:t>
            </a:r>
            <a:r>
              <a:rPr lang="en-US" sz="2200" dirty="0" err="1"/>
              <a:t>duyệt</a:t>
            </a:r>
            <a:r>
              <a:rPr lang="en-US" sz="2200" dirty="0"/>
              <a:t> qua </a:t>
            </a:r>
            <a:r>
              <a:rPr lang="en-US" sz="2200" dirty="0" err="1"/>
              <a:t>tất</a:t>
            </a:r>
            <a:r>
              <a:rPr lang="en-US" sz="2200" dirty="0"/>
              <a:t> </a:t>
            </a:r>
            <a:r>
              <a:rPr lang="en-US" sz="2200" dirty="0" err="1"/>
              <a:t>cả</a:t>
            </a:r>
            <a:r>
              <a:rPr lang="en-US" sz="2200" dirty="0"/>
              <a:t> </a:t>
            </a:r>
            <a:r>
              <a:rPr lang="en-US" sz="2200" dirty="0" err="1"/>
              <a:t>các</a:t>
            </a:r>
            <a:r>
              <a:rPr lang="en-US" sz="2200" dirty="0"/>
              <a:t> </a:t>
            </a:r>
            <a:r>
              <a:rPr lang="en-US" sz="2200" dirty="0" err="1"/>
              <a:t>tập</a:t>
            </a:r>
            <a:r>
              <a:rPr lang="en-US" sz="2200" dirty="0"/>
              <a:t> con </a:t>
            </a:r>
            <a:r>
              <a:rPr lang="en-US" sz="2200" dirty="0" err="1"/>
              <a:t>thuộc</a:t>
            </a:r>
            <a:r>
              <a:rPr lang="en-US" sz="2200" dirty="0"/>
              <a:t> </a:t>
            </a:r>
            <a:r>
              <a:rPr lang="en-US" sz="2200" dirty="0" err="1"/>
              <a:t>tính</a:t>
            </a:r>
            <a:r>
              <a:rPr lang="en-US" sz="2200" dirty="0"/>
              <a:t> </a:t>
            </a:r>
            <a:r>
              <a:rPr lang="en-US" sz="2200" dirty="0" err="1"/>
              <a:t>và</a:t>
            </a:r>
            <a:r>
              <a:rPr lang="en-US" sz="2200" dirty="0"/>
              <a:t> </a:t>
            </a:r>
            <a:r>
              <a:rPr lang="en-US" sz="2200" dirty="0" err="1"/>
              <a:t>tìm</a:t>
            </a:r>
            <a:r>
              <a:rPr lang="en-US" sz="2200" dirty="0"/>
              <a:t> </a:t>
            </a:r>
            <a:r>
              <a:rPr lang="en-US" sz="2200" dirty="0" err="1"/>
              <a:t>ra</a:t>
            </a:r>
            <a:r>
              <a:rPr lang="en-US" sz="2200" dirty="0"/>
              <a:t> </a:t>
            </a:r>
            <a:r>
              <a:rPr lang="en-US" sz="2200" dirty="0" err="1"/>
              <a:t>tập</a:t>
            </a:r>
            <a:r>
              <a:rPr lang="en-US" sz="2200" dirty="0"/>
              <a:t> con </a:t>
            </a:r>
            <a:r>
              <a:rPr lang="en-US" sz="2200" dirty="0" err="1"/>
              <a:t>nào</a:t>
            </a:r>
            <a:r>
              <a:rPr lang="en-US" sz="2200" dirty="0"/>
              <a:t> </a:t>
            </a:r>
            <a:r>
              <a:rPr lang="en-US" sz="2200" dirty="0" err="1"/>
              <a:t>tốt</a:t>
            </a:r>
            <a:r>
              <a:rPr lang="en-US" sz="2200" dirty="0"/>
              <a:t> </a:t>
            </a:r>
            <a:r>
              <a:rPr lang="en-US" sz="2200" dirty="0" err="1"/>
              <a:t>nhất</a:t>
            </a:r>
            <a:r>
              <a:rPr lang="en-US" sz="2200" dirty="0"/>
              <a:t> </a:t>
            </a:r>
            <a:r>
              <a:rPr lang="en-US" sz="2200" dirty="0" err="1"/>
              <a:t>cho</a:t>
            </a:r>
            <a:r>
              <a:rPr lang="en-US" sz="2200" dirty="0"/>
              <a:t> </a:t>
            </a:r>
            <a:r>
              <a:rPr lang="en-US" sz="2200" dirty="0" err="1"/>
              <a:t>quá</a:t>
            </a:r>
            <a:r>
              <a:rPr lang="en-US" sz="2200" dirty="0"/>
              <a:t> </a:t>
            </a:r>
            <a:r>
              <a:rPr lang="en-US" sz="2200" dirty="0" err="1"/>
              <a:t>trình</a:t>
            </a:r>
            <a:r>
              <a:rPr lang="en-US" sz="2200" dirty="0"/>
              <a:t> </a:t>
            </a:r>
            <a:r>
              <a:rPr lang="en-US" sz="2200" dirty="0" err="1"/>
              <a:t>phân</a:t>
            </a:r>
            <a:r>
              <a:rPr lang="en-US" sz="2200" dirty="0"/>
              <a:t> </a:t>
            </a:r>
            <a:r>
              <a:rPr lang="en-US" sz="2200" dirty="0" err="1"/>
              <a:t>lớp</a:t>
            </a:r>
            <a:r>
              <a:rPr lang="en-US" sz="2200" dirty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sz="2200" dirty="0" err="1"/>
              <a:t>Nếu</a:t>
            </a:r>
            <a:r>
              <a:rPr lang="en-US" sz="2200" dirty="0"/>
              <a:t> </a:t>
            </a:r>
            <a:r>
              <a:rPr lang="en-US" sz="2200" dirty="0" err="1"/>
              <a:t>mỗi</a:t>
            </a:r>
            <a:r>
              <a:rPr lang="en-US" sz="2200" dirty="0"/>
              <a:t> </a:t>
            </a:r>
            <a:r>
              <a:rPr lang="en-US" sz="2200" dirty="0" err="1"/>
              <a:t>mẫu</a:t>
            </a:r>
            <a:r>
              <a:rPr lang="en-US" sz="2200" dirty="0"/>
              <a:t> </a:t>
            </a:r>
            <a:r>
              <a:rPr lang="en-US" sz="2200" dirty="0" err="1"/>
              <a:t>có</a:t>
            </a:r>
            <a:r>
              <a:rPr lang="en-US" sz="2200" dirty="0"/>
              <a:t> </a:t>
            </a:r>
            <a:r>
              <a:rPr lang="en-US" sz="2200" i="1" dirty="0"/>
              <a:t>d</a:t>
            </a:r>
            <a:r>
              <a:rPr lang="en-US" sz="2200" dirty="0"/>
              <a:t> </a:t>
            </a:r>
            <a:r>
              <a:rPr lang="en-US" sz="2200" dirty="0" err="1"/>
              <a:t>thuộc</a:t>
            </a:r>
            <a:r>
              <a:rPr lang="en-US" sz="2200" dirty="0"/>
              <a:t> </a:t>
            </a:r>
            <a:r>
              <a:rPr lang="en-US" sz="2200" dirty="0" err="1"/>
              <a:t>tính</a:t>
            </a:r>
            <a:r>
              <a:rPr lang="en-US" sz="2200" dirty="0"/>
              <a:t> </a:t>
            </a:r>
            <a:r>
              <a:rPr lang="en-US" sz="2200" dirty="0" err="1"/>
              <a:t>và</a:t>
            </a:r>
            <a:r>
              <a:rPr lang="en-US" sz="2200" dirty="0"/>
              <a:t> </a:t>
            </a:r>
            <a:r>
              <a:rPr lang="en-US" sz="2200" dirty="0" err="1"/>
              <a:t>một</a:t>
            </a:r>
            <a:r>
              <a:rPr lang="en-US" sz="2200" dirty="0"/>
              <a:t> </a:t>
            </a:r>
            <a:r>
              <a:rPr lang="en-US" sz="2200" dirty="0" err="1"/>
              <a:t>tập</a:t>
            </a:r>
            <a:r>
              <a:rPr lang="en-US" sz="2200" dirty="0"/>
              <a:t> con </a:t>
            </a:r>
            <a:r>
              <a:rPr lang="en-US" sz="2200" dirty="0" err="1"/>
              <a:t>gồm</a:t>
            </a:r>
            <a:r>
              <a:rPr lang="en-US" sz="2200" dirty="0"/>
              <a:t> </a:t>
            </a:r>
            <a:r>
              <a:rPr lang="en-US" sz="2200" i="1" dirty="0"/>
              <a:t>m</a:t>
            </a:r>
            <a:r>
              <a:rPr lang="en-US" sz="2200" dirty="0"/>
              <a:t> </a:t>
            </a:r>
            <a:r>
              <a:rPr lang="en-US" sz="2200" dirty="0" err="1"/>
              <a:t>thuộc</a:t>
            </a:r>
            <a:r>
              <a:rPr lang="en-US" sz="2200" dirty="0"/>
              <a:t> </a:t>
            </a:r>
            <a:r>
              <a:rPr lang="en-US" sz="2200" dirty="0" err="1"/>
              <a:t>tính</a:t>
            </a:r>
            <a:r>
              <a:rPr lang="en-US" sz="2200" dirty="0"/>
              <a:t> </a:t>
            </a:r>
            <a:r>
              <a:rPr lang="en-US" sz="2200" dirty="0" err="1"/>
              <a:t>mà</a:t>
            </a:r>
            <a:r>
              <a:rPr lang="en-US" sz="2200" dirty="0"/>
              <a:t> </a:t>
            </a:r>
            <a:r>
              <a:rPr lang="en-US" sz="2200" dirty="0" err="1"/>
              <a:t>đem</a:t>
            </a:r>
            <a:r>
              <a:rPr lang="en-US" sz="2200" dirty="0"/>
              <a:t> </a:t>
            </a:r>
            <a:r>
              <a:rPr lang="en-US" sz="2200" dirty="0" err="1"/>
              <a:t>lại</a:t>
            </a:r>
            <a:r>
              <a:rPr lang="en-US" sz="2200" dirty="0"/>
              <a:t> </a:t>
            </a:r>
            <a:r>
              <a:rPr lang="en-US" sz="2200" dirty="0" err="1"/>
              <a:t>sai</a:t>
            </a:r>
            <a:r>
              <a:rPr lang="en-US" sz="2200" dirty="0"/>
              <a:t> </a:t>
            </a:r>
            <a:r>
              <a:rPr lang="en-US" sz="2200" dirty="0" err="1"/>
              <a:t>số</a:t>
            </a:r>
            <a:r>
              <a:rPr lang="en-US" sz="2200" dirty="0"/>
              <a:t> </a:t>
            </a:r>
            <a:r>
              <a:rPr lang="en-US" sz="2200" dirty="0" err="1"/>
              <a:t>phân</a:t>
            </a:r>
            <a:r>
              <a:rPr lang="en-US" sz="2200" dirty="0"/>
              <a:t> </a:t>
            </a:r>
            <a:r>
              <a:rPr lang="en-US" sz="2200" dirty="0" err="1"/>
              <a:t>lớp</a:t>
            </a:r>
            <a:r>
              <a:rPr lang="en-US" sz="2200" dirty="0"/>
              <a:t> </a:t>
            </a:r>
            <a:r>
              <a:rPr lang="en-US" sz="2200" dirty="0" err="1"/>
              <a:t>nhỏ</a:t>
            </a:r>
            <a:r>
              <a:rPr lang="en-US" sz="2200" dirty="0"/>
              <a:t> </a:t>
            </a:r>
            <a:r>
              <a:rPr lang="en-US" sz="2200" dirty="0" err="1"/>
              <a:t>nhất</a:t>
            </a:r>
            <a:r>
              <a:rPr lang="en-US" sz="2200" dirty="0"/>
              <a:t>, </a:t>
            </a:r>
            <a:r>
              <a:rPr lang="en-US" sz="2200" dirty="0" err="1"/>
              <a:t>thì</a:t>
            </a:r>
            <a:r>
              <a:rPr lang="en-US" sz="2200" dirty="0"/>
              <a:t> </a:t>
            </a:r>
            <a:r>
              <a:rPr lang="en-US" sz="2200" dirty="0" err="1"/>
              <a:t>quá</a:t>
            </a:r>
            <a:r>
              <a:rPr lang="en-US" sz="2200" dirty="0"/>
              <a:t> </a:t>
            </a:r>
            <a:r>
              <a:rPr lang="en-US" sz="2200" dirty="0" err="1"/>
              <a:t>trình</a:t>
            </a:r>
            <a:r>
              <a:rPr lang="en-US" sz="2200" dirty="0"/>
              <a:t> </a:t>
            </a:r>
            <a:r>
              <a:rPr lang="en-US" sz="2200" dirty="0" err="1"/>
              <a:t>tìm</a:t>
            </a:r>
            <a:r>
              <a:rPr lang="en-US" sz="2200" dirty="0"/>
              <a:t> </a:t>
            </a:r>
            <a:r>
              <a:rPr lang="en-US" sz="2200" dirty="0" err="1"/>
              <a:t>kiếm</a:t>
            </a:r>
            <a:r>
              <a:rPr lang="en-US" sz="2200" dirty="0"/>
              <a:t> </a:t>
            </a:r>
            <a:r>
              <a:rPr lang="en-US" sz="2200" dirty="0" err="1"/>
              <a:t>sẽ</a:t>
            </a:r>
            <a:r>
              <a:rPr lang="en-US" sz="2200" dirty="0"/>
              <a:t> </a:t>
            </a:r>
            <a:r>
              <a:rPr lang="en-US" sz="2200" dirty="0" err="1"/>
              <a:t>duyệt</a:t>
            </a:r>
            <a:r>
              <a:rPr lang="en-US" sz="2200" dirty="0"/>
              <a:t> qua </a:t>
            </a:r>
            <a:r>
              <a:rPr lang="en-US" sz="2200" dirty="0" err="1"/>
              <a:t>tất</a:t>
            </a:r>
            <a:r>
              <a:rPr lang="en-US" sz="2200" dirty="0"/>
              <a:t> </a:t>
            </a:r>
            <a:r>
              <a:rPr lang="en-US" sz="2200" dirty="0" err="1"/>
              <a:t>cả</a:t>
            </a:r>
            <a:r>
              <a:rPr lang="en-US" sz="2200" dirty="0"/>
              <a:t> </a:t>
            </a:r>
            <a:r>
              <a:rPr lang="en-US" sz="2200" i="1" dirty="0"/>
              <a:t>C</a:t>
            </a:r>
            <a:r>
              <a:rPr lang="en-US" sz="2200" dirty="0"/>
              <a:t>(</a:t>
            </a:r>
            <a:r>
              <a:rPr lang="en-US" sz="2200" i="1" dirty="0" err="1"/>
              <a:t>m</a:t>
            </a:r>
            <a:r>
              <a:rPr lang="en-US" sz="2200" dirty="0" err="1"/>
              <a:t>,</a:t>
            </a:r>
            <a:r>
              <a:rPr lang="en-US" sz="2200" i="1" dirty="0" err="1"/>
              <a:t>d</a:t>
            </a:r>
            <a:r>
              <a:rPr lang="en-US" sz="2200" dirty="0"/>
              <a:t>) </a:t>
            </a:r>
            <a:r>
              <a:rPr lang="en-US" sz="2200" dirty="0" err="1"/>
              <a:t>tập</a:t>
            </a:r>
            <a:r>
              <a:rPr lang="en-US" sz="2200" dirty="0"/>
              <a:t> con </a:t>
            </a:r>
            <a:r>
              <a:rPr lang="en-US" sz="2200" dirty="0" err="1"/>
              <a:t>với</a:t>
            </a:r>
            <a:r>
              <a:rPr lang="en-US" sz="2200" dirty="0"/>
              <a:t> m </a:t>
            </a:r>
            <a:r>
              <a:rPr lang="en-US" sz="2200" dirty="0" err="1"/>
              <a:t>thuộc</a:t>
            </a:r>
            <a:r>
              <a:rPr lang="en-US" sz="2200" dirty="0"/>
              <a:t> </a:t>
            </a:r>
            <a:r>
              <a:rPr lang="en-US" sz="2200" dirty="0" err="1"/>
              <a:t>tính</a:t>
            </a:r>
            <a:r>
              <a:rPr lang="en-US" sz="2200" dirty="0"/>
              <a:t> </a:t>
            </a:r>
            <a:r>
              <a:rPr lang="en-US" sz="2200" dirty="0" err="1"/>
              <a:t>khả</a:t>
            </a:r>
            <a:r>
              <a:rPr lang="en-US" sz="2200" dirty="0"/>
              <a:t> </a:t>
            </a:r>
            <a:r>
              <a:rPr lang="en-US" sz="2200" dirty="0" err="1"/>
              <a:t>hữu</a:t>
            </a:r>
            <a:r>
              <a:rPr lang="en-US" sz="2200" dirty="0"/>
              <a:t> </a:t>
            </a:r>
            <a:r>
              <a:rPr lang="en-US" sz="2200" dirty="0" err="1"/>
              <a:t>và</a:t>
            </a:r>
            <a:r>
              <a:rPr lang="en-US" sz="2200" dirty="0"/>
              <a:t> </a:t>
            </a:r>
            <a:r>
              <a:rPr lang="en-US" sz="2200" dirty="0" err="1"/>
              <a:t>tìm</a:t>
            </a:r>
            <a:r>
              <a:rPr lang="en-US" sz="2200" dirty="0"/>
              <a:t> </a:t>
            </a:r>
            <a:r>
              <a:rPr lang="en-US" sz="2200" dirty="0" err="1"/>
              <a:t>ra</a:t>
            </a:r>
            <a:r>
              <a:rPr lang="en-US" sz="2200" dirty="0"/>
              <a:t> </a:t>
            </a:r>
            <a:r>
              <a:rPr lang="en-US" sz="2200" dirty="0" err="1"/>
              <a:t>tập</a:t>
            </a:r>
            <a:r>
              <a:rPr lang="en-US" sz="2200" dirty="0"/>
              <a:t> con </a:t>
            </a:r>
            <a:r>
              <a:rPr lang="en-US" sz="2200" dirty="0" err="1"/>
              <a:t>nào</a:t>
            </a:r>
            <a:r>
              <a:rPr lang="en-US" sz="2200" dirty="0"/>
              <a:t> </a:t>
            </a:r>
            <a:r>
              <a:rPr lang="en-US" sz="2200" dirty="0" err="1"/>
              <a:t>đạt</a:t>
            </a:r>
            <a:r>
              <a:rPr lang="en-US" sz="2200" dirty="0"/>
              <a:t> </a:t>
            </a:r>
            <a:r>
              <a:rPr lang="en-US" sz="2200" i="1" dirty="0" err="1"/>
              <a:t>hàm</a:t>
            </a:r>
            <a:r>
              <a:rPr lang="en-US" sz="2200" i="1" dirty="0"/>
              <a:t> </a:t>
            </a:r>
            <a:r>
              <a:rPr lang="en-US" sz="2200" i="1" dirty="0" err="1"/>
              <a:t>đánh</a:t>
            </a:r>
            <a:r>
              <a:rPr lang="en-US" sz="2200" i="1" dirty="0"/>
              <a:t> </a:t>
            </a:r>
            <a:r>
              <a:rPr lang="en-US" sz="2200" i="1" dirty="0" err="1"/>
              <a:t>giá</a:t>
            </a:r>
            <a:r>
              <a:rPr lang="en-US" sz="2200" i="1" dirty="0"/>
              <a:t> J</a:t>
            </a:r>
            <a:r>
              <a:rPr lang="en-US" sz="2200" dirty="0"/>
              <a:t>(.) </a:t>
            </a:r>
            <a:r>
              <a:rPr lang="en-US" sz="2200" dirty="0" err="1"/>
              <a:t>cao</a:t>
            </a:r>
            <a:r>
              <a:rPr lang="en-US" sz="2200" dirty="0"/>
              <a:t> </a:t>
            </a:r>
            <a:r>
              <a:rPr lang="en-US" sz="2200" dirty="0" err="1"/>
              <a:t>nhất</a:t>
            </a:r>
            <a:r>
              <a:rPr lang="en-US" sz="2200" dirty="0"/>
              <a:t>, </a:t>
            </a:r>
            <a:r>
              <a:rPr lang="en-US" sz="2200" dirty="0" err="1"/>
              <a:t>với</a:t>
            </a:r>
            <a:r>
              <a:rPr lang="en-US" sz="2200" dirty="0"/>
              <a:t> </a:t>
            </a:r>
            <a:r>
              <a:rPr lang="en-US" sz="2200" i="1" dirty="0"/>
              <a:t>J</a:t>
            </a:r>
            <a:r>
              <a:rPr lang="en-US" sz="2200" dirty="0"/>
              <a:t> = (1- </a:t>
            </a:r>
            <a:r>
              <a:rPr lang="en-US" sz="2200" i="1" dirty="0" err="1"/>
              <a:t>P</a:t>
            </a:r>
            <a:r>
              <a:rPr lang="en-US" sz="2200" i="1" baseline="-25000" dirty="0" err="1"/>
              <a:t>e</a:t>
            </a:r>
            <a:r>
              <a:rPr lang="en-US" sz="2200" dirty="0"/>
              <a:t>).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200" dirty="0"/>
              <a:t>             </a:t>
            </a:r>
            <a:r>
              <a:rPr lang="en-US" sz="2200" i="1" dirty="0" err="1"/>
              <a:t>P</a:t>
            </a:r>
            <a:r>
              <a:rPr lang="en-US" sz="2200" i="1" baseline="-25000" dirty="0" err="1"/>
              <a:t>e</a:t>
            </a:r>
            <a:r>
              <a:rPr lang="en-US" sz="2200" dirty="0"/>
              <a:t> : </a:t>
            </a:r>
            <a:r>
              <a:rPr lang="en-US" sz="2200" dirty="0" err="1"/>
              <a:t>xác</a:t>
            </a:r>
            <a:r>
              <a:rPr lang="en-US" sz="2200" dirty="0"/>
              <a:t> </a:t>
            </a:r>
            <a:r>
              <a:rPr lang="en-US" sz="2200" dirty="0" err="1"/>
              <a:t>xuất</a:t>
            </a:r>
            <a:r>
              <a:rPr lang="en-US" sz="2200" dirty="0"/>
              <a:t> </a:t>
            </a:r>
            <a:r>
              <a:rPr lang="en-US" sz="2200" dirty="0" err="1"/>
              <a:t>phân</a:t>
            </a:r>
            <a:r>
              <a:rPr lang="en-US" sz="2200" dirty="0"/>
              <a:t> </a:t>
            </a:r>
            <a:r>
              <a:rPr lang="en-US" sz="2200" dirty="0" err="1"/>
              <a:t>lớp</a:t>
            </a:r>
            <a:r>
              <a:rPr lang="en-US" sz="2200" dirty="0"/>
              <a:t> </a:t>
            </a:r>
            <a:r>
              <a:rPr lang="en-US" sz="2200" dirty="0" err="1"/>
              <a:t>sai</a:t>
            </a:r>
            <a:r>
              <a:rPr lang="en-US" sz="2200" dirty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sz="2200" dirty="0" err="1"/>
              <a:t>Kỹ</a:t>
            </a:r>
            <a:r>
              <a:rPr lang="en-US" sz="2200" dirty="0"/>
              <a:t> </a:t>
            </a:r>
            <a:r>
              <a:rPr lang="en-US" sz="2200" dirty="0" err="1"/>
              <a:t>thuật</a:t>
            </a:r>
            <a:r>
              <a:rPr lang="en-US" sz="2200" dirty="0"/>
              <a:t> </a:t>
            </a:r>
            <a:r>
              <a:rPr lang="en-US" sz="2200" dirty="0" err="1"/>
              <a:t>này</a:t>
            </a:r>
            <a:r>
              <a:rPr lang="en-US" sz="2200" dirty="0"/>
              <a:t> </a:t>
            </a:r>
            <a:r>
              <a:rPr lang="en-US" sz="2200" dirty="0" err="1"/>
              <a:t>không</a:t>
            </a:r>
            <a:r>
              <a:rPr lang="en-US" sz="2200" dirty="0"/>
              <a:t> </a:t>
            </a:r>
            <a:r>
              <a:rPr lang="en-US" sz="2200" dirty="0" err="1"/>
              <a:t>khả</a:t>
            </a:r>
            <a:r>
              <a:rPr lang="en-US" sz="2200" dirty="0"/>
              <a:t> </a:t>
            </a:r>
            <a:r>
              <a:rPr lang="en-US" sz="2200" dirty="0" err="1"/>
              <a:t>thi</a:t>
            </a:r>
            <a:r>
              <a:rPr lang="en-US" sz="2200" dirty="0"/>
              <a:t> </a:t>
            </a:r>
            <a:r>
              <a:rPr lang="en-US" sz="2200" dirty="0" err="1"/>
              <a:t>ngay</a:t>
            </a:r>
            <a:r>
              <a:rPr lang="en-US" sz="2200" dirty="0"/>
              <a:t> </a:t>
            </a:r>
            <a:r>
              <a:rPr lang="en-US" sz="2200" dirty="0" err="1"/>
              <a:t>cả</a:t>
            </a:r>
            <a:r>
              <a:rPr lang="en-US" sz="2200" dirty="0"/>
              <a:t> </a:t>
            </a:r>
            <a:r>
              <a:rPr lang="en-US" sz="2200" dirty="0" err="1"/>
              <a:t>trong</a:t>
            </a:r>
            <a:r>
              <a:rPr lang="en-US" sz="2200" dirty="0"/>
              <a:t> </a:t>
            </a:r>
            <a:r>
              <a:rPr lang="en-US" sz="2200" dirty="0" err="1"/>
              <a:t>trường</a:t>
            </a:r>
            <a:r>
              <a:rPr lang="en-US" sz="2200" dirty="0"/>
              <a:t> </a:t>
            </a:r>
            <a:r>
              <a:rPr lang="en-US" sz="2200" dirty="0" err="1"/>
              <a:t>hợp</a:t>
            </a:r>
            <a:r>
              <a:rPr lang="en-US" sz="2200" dirty="0"/>
              <a:t> </a:t>
            </a:r>
            <a:r>
              <a:rPr lang="en-US" sz="2200" dirty="0" err="1"/>
              <a:t>giá</a:t>
            </a:r>
            <a:r>
              <a:rPr lang="en-US" sz="2200" dirty="0"/>
              <a:t> </a:t>
            </a:r>
            <a:r>
              <a:rPr lang="en-US" sz="2200" dirty="0" err="1"/>
              <a:t>trị</a:t>
            </a:r>
            <a:r>
              <a:rPr lang="en-US" sz="2200" dirty="0"/>
              <a:t> </a:t>
            </a:r>
            <a:r>
              <a:rPr lang="en-US" sz="2200" dirty="0" err="1"/>
              <a:t>của</a:t>
            </a:r>
            <a:r>
              <a:rPr lang="en-US" sz="2200" dirty="0"/>
              <a:t> </a:t>
            </a:r>
            <a:r>
              <a:rPr lang="en-US" sz="2200" i="1" dirty="0"/>
              <a:t>d</a:t>
            </a:r>
            <a:r>
              <a:rPr lang="en-US" sz="2200" dirty="0"/>
              <a:t> </a:t>
            </a:r>
            <a:r>
              <a:rPr lang="en-US" sz="2200" dirty="0" err="1"/>
              <a:t>và</a:t>
            </a:r>
            <a:r>
              <a:rPr lang="en-US" sz="2200" dirty="0"/>
              <a:t> </a:t>
            </a:r>
            <a:r>
              <a:rPr lang="en-US" sz="2200" i="1" dirty="0"/>
              <a:t>m</a:t>
            </a:r>
            <a:r>
              <a:rPr lang="en-US" sz="2200" dirty="0"/>
              <a:t> </a:t>
            </a:r>
            <a:r>
              <a:rPr lang="en-US" sz="2200" dirty="0" err="1"/>
              <a:t>tương</a:t>
            </a:r>
            <a:r>
              <a:rPr lang="en-US" sz="2200" dirty="0"/>
              <a:t> </a:t>
            </a:r>
            <a:r>
              <a:rPr lang="en-US" sz="2200" dirty="0" err="1"/>
              <a:t>đối</a:t>
            </a:r>
            <a:r>
              <a:rPr lang="en-US" sz="2200" dirty="0"/>
              <a:t> </a:t>
            </a:r>
            <a:r>
              <a:rPr lang="en-US" sz="2200" dirty="0" err="1"/>
              <a:t>nhỏ</a:t>
            </a:r>
            <a:r>
              <a:rPr lang="en-US" sz="2200" dirty="0"/>
              <a:t>. </a:t>
            </a:r>
            <a:r>
              <a:rPr lang="en-US" sz="2200" dirty="0" err="1"/>
              <a:t>Thí</a:t>
            </a:r>
            <a:r>
              <a:rPr lang="en-US" sz="2200" dirty="0"/>
              <a:t> </a:t>
            </a:r>
            <a:r>
              <a:rPr lang="en-US" sz="2200" dirty="0" err="1"/>
              <a:t>dụ</a:t>
            </a:r>
            <a:r>
              <a:rPr lang="en-US" sz="2200" dirty="0"/>
              <a:t> </a:t>
            </a:r>
            <a:r>
              <a:rPr lang="en-US" sz="2200" dirty="0" err="1"/>
              <a:t>khi</a:t>
            </a:r>
            <a:r>
              <a:rPr lang="en-US" sz="2200" dirty="0"/>
              <a:t> </a:t>
            </a:r>
            <a:r>
              <a:rPr lang="en-US" sz="2200" i="1" dirty="0"/>
              <a:t>d</a:t>
            </a:r>
            <a:r>
              <a:rPr lang="en-US" sz="2200" dirty="0"/>
              <a:t> = 24 </a:t>
            </a:r>
            <a:r>
              <a:rPr lang="en-US" sz="2200" dirty="0" err="1"/>
              <a:t>và</a:t>
            </a:r>
            <a:r>
              <a:rPr lang="en-US" sz="2200" dirty="0"/>
              <a:t> </a:t>
            </a:r>
            <a:r>
              <a:rPr lang="en-US" sz="2200" i="1" dirty="0"/>
              <a:t>m</a:t>
            </a:r>
            <a:r>
              <a:rPr lang="en-US" sz="2200" dirty="0"/>
              <a:t> =12, </a:t>
            </a:r>
            <a:r>
              <a:rPr lang="en-US" sz="2200" dirty="0" err="1"/>
              <a:t>xấp</a:t>
            </a:r>
            <a:r>
              <a:rPr lang="en-US" sz="2200" dirty="0"/>
              <a:t> </a:t>
            </a:r>
            <a:r>
              <a:rPr lang="en-US" sz="2200" dirty="0" err="1"/>
              <a:t>xỉ</a:t>
            </a:r>
            <a:r>
              <a:rPr lang="en-US" sz="2200" dirty="0"/>
              <a:t> 2.7 </a:t>
            </a:r>
            <a:r>
              <a:rPr lang="en-US" sz="2200" dirty="0" err="1"/>
              <a:t>triệu</a:t>
            </a:r>
            <a:r>
              <a:rPr lang="en-US" sz="2200" dirty="0"/>
              <a:t> </a:t>
            </a:r>
            <a:r>
              <a:rPr lang="en-US" sz="2200" dirty="0" err="1"/>
              <a:t>tập</a:t>
            </a:r>
            <a:r>
              <a:rPr lang="en-US" sz="2200" dirty="0"/>
              <a:t> con </a:t>
            </a:r>
            <a:r>
              <a:rPr lang="en-US" sz="2200" dirty="0" err="1"/>
              <a:t>thuộc</a:t>
            </a:r>
            <a:r>
              <a:rPr lang="en-US" sz="2200" dirty="0"/>
              <a:t> </a:t>
            </a:r>
            <a:r>
              <a:rPr lang="en-US" sz="2200" dirty="0" err="1"/>
              <a:t>tính</a:t>
            </a:r>
            <a:r>
              <a:rPr lang="en-US" sz="2200" dirty="0"/>
              <a:t> </a:t>
            </a:r>
            <a:r>
              <a:rPr lang="en-US" sz="2200" dirty="0" err="1"/>
              <a:t>khác</a:t>
            </a:r>
            <a:r>
              <a:rPr lang="en-US" sz="2200" dirty="0"/>
              <a:t> </a:t>
            </a:r>
            <a:r>
              <a:rPr lang="en-US" sz="2200" dirty="0" err="1"/>
              <a:t>nhau</a:t>
            </a:r>
            <a:r>
              <a:rPr lang="en-US" sz="2200" dirty="0"/>
              <a:t> </a:t>
            </a:r>
            <a:r>
              <a:rPr lang="en-US" sz="2200" dirty="0" err="1"/>
              <a:t>phải</a:t>
            </a:r>
            <a:r>
              <a:rPr lang="en-US" sz="2200" dirty="0"/>
              <a:t> </a:t>
            </a:r>
            <a:r>
              <a:rPr lang="en-US" sz="2200" dirty="0" err="1"/>
              <a:t>xem</a:t>
            </a:r>
            <a:r>
              <a:rPr lang="en-US" sz="2200" dirty="0"/>
              <a:t> </a:t>
            </a:r>
            <a:r>
              <a:rPr lang="en-US" sz="2200" dirty="0" err="1"/>
              <a:t>xét</a:t>
            </a:r>
            <a:r>
              <a:rPr lang="en-US" sz="2200" dirty="0"/>
              <a:t>.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2200" dirty="0"/>
              <a:t>                            C(</a:t>
            </a:r>
            <a:r>
              <a:rPr lang="en-US" sz="2200" dirty="0" err="1"/>
              <a:t>m,d</a:t>
            </a:r>
            <a:r>
              <a:rPr lang="en-US" sz="2200" dirty="0"/>
              <a:t>) = d!/[(d-m)!m!]</a:t>
            </a:r>
          </a:p>
          <a:p>
            <a:pPr eaLnBrk="1" hangingPunct="1">
              <a:lnSpc>
                <a:spcPct val="90000"/>
              </a:lnSpc>
            </a:pPr>
            <a:endParaRPr lang="en-US" sz="2200" baseline="30000" dirty="0"/>
          </a:p>
          <a:p>
            <a:pPr eaLnBrk="1" hangingPunct="1">
              <a:lnSpc>
                <a:spcPct val="90000"/>
              </a:lnSpc>
            </a:pPr>
            <a:endParaRPr lang="en-US" sz="2200" baseline="30000" dirty="0"/>
          </a:p>
        </p:txBody>
      </p:sp>
    </p:spTree>
    <p:extLst>
      <p:ext uri="{BB962C8B-B14F-4D97-AF65-F5344CB8AC3E}">
        <p14:creationId xmlns:p14="http://schemas.microsoft.com/office/powerpoint/2010/main" val="17276307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457200"/>
          </a:xfrm>
        </p:spPr>
        <p:txBody>
          <a:bodyPr/>
          <a:lstStyle/>
          <a:p>
            <a:r>
              <a:rPr lang="en-US" sz="3200" dirty="0">
                <a:solidFill>
                  <a:schemeClr val="tx1"/>
                </a:solidFill>
              </a:rPr>
              <a:t>Filter </a:t>
            </a:r>
            <a:r>
              <a:rPr lang="en-US" sz="3200" dirty="0" err="1">
                <a:solidFill>
                  <a:schemeClr val="tx1"/>
                </a:solidFill>
              </a:rPr>
              <a:t>và</a:t>
            </a:r>
            <a:r>
              <a:rPr lang="en-US" sz="3200" dirty="0">
                <a:solidFill>
                  <a:schemeClr val="tx1"/>
                </a:solidFill>
              </a:rPr>
              <a:t> wrapper</a:t>
            </a:r>
          </a:p>
        </p:txBody>
      </p:sp>
      <p:sp>
        <p:nvSpPr>
          <p:cNvPr id="57347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30725"/>
          </a:xfrm>
        </p:spPr>
        <p:txBody>
          <a:bodyPr/>
          <a:lstStyle/>
          <a:p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số</a:t>
            </a:r>
            <a:r>
              <a:rPr lang="en-US" sz="2400" dirty="0"/>
              <a:t> </a:t>
            </a:r>
            <a:r>
              <a:rPr lang="en-US" sz="2400" dirty="0" err="1"/>
              <a:t>phương</a:t>
            </a:r>
            <a:r>
              <a:rPr lang="en-US" sz="2400" dirty="0"/>
              <a:t> </a:t>
            </a:r>
            <a:r>
              <a:rPr lang="en-US" sz="2400" dirty="0" err="1"/>
              <a:t>pháp</a:t>
            </a:r>
            <a:r>
              <a:rPr lang="en-US" sz="2400" dirty="0"/>
              <a:t> </a:t>
            </a:r>
            <a:r>
              <a:rPr lang="en-US" sz="2400" dirty="0" err="1"/>
              <a:t>khả</a:t>
            </a:r>
            <a:r>
              <a:rPr lang="en-US" sz="2400" dirty="0"/>
              <a:t> </a:t>
            </a:r>
            <a:r>
              <a:rPr lang="en-US" sz="2400" dirty="0" err="1"/>
              <a:t>thi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thu</a:t>
            </a:r>
            <a:r>
              <a:rPr lang="en-US" dirty="0"/>
              <a:t> </a:t>
            </a:r>
            <a:r>
              <a:rPr lang="en-US" dirty="0" err="1"/>
              <a:t>gọn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sz="2400" dirty="0"/>
              <a:t>. </a:t>
            </a:r>
            <a:r>
              <a:rPr lang="en-US" sz="2400" dirty="0" err="1"/>
              <a:t>Về</a:t>
            </a:r>
            <a:r>
              <a:rPr lang="en-US" sz="2400" dirty="0"/>
              <a:t> </a:t>
            </a:r>
            <a:r>
              <a:rPr lang="en-US" sz="2400" dirty="0" err="1"/>
              <a:t>tổng</a:t>
            </a:r>
            <a:r>
              <a:rPr lang="en-US" sz="2400" dirty="0"/>
              <a:t> </a:t>
            </a:r>
            <a:r>
              <a:rPr lang="en-US" sz="2400" dirty="0" err="1"/>
              <a:t>quát</a:t>
            </a:r>
            <a:r>
              <a:rPr lang="en-US" sz="2400" dirty="0"/>
              <a:t>,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hai</a:t>
            </a:r>
            <a:r>
              <a:rPr lang="en-US" sz="2400" dirty="0"/>
              <a:t> </a:t>
            </a:r>
            <a:r>
              <a:rPr lang="en-US" sz="2400" dirty="0" err="1"/>
              <a:t>loại</a:t>
            </a:r>
            <a:r>
              <a:rPr lang="en-US" sz="2400" dirty="0"/>
              <a:t> </a:t>
            </a:r>
            <a:r>
              <a:rPr lang="en-US" sz="2400" dirty="0" err="1"/>
              <a:t>phương</a:t>
            </a:r>
            <a:r>
              <a:rPr lang="en-US" sz="2400" dirty="0"/>
              <a:t> </a:t>
            </a:r>
            <a:r>
              <a:rPr lang="en-US" sz="2400" dirty="0" err="1"/>
              <a:t>pháp</a:t>
            </a:r>
            <a:r>
              <a:rPr lang="en-US" sz="2400" dirty="0"/>
              <a:t> </a:t>
            </a:r>
            <a:r>
              <a:rPr lang="en-US" sz="2400" dirty="0" err="1"/>
              <a:t>thu</a:t>
            </a:r>
            <a:r>
              <a:rPr lang="en-US" sz="2400" dirty="0"/>
              <a:t> </a:t>
            </a:r>
            <a:r>
              <a:rPr lang="en-US" sz="2400" dirty="0" err="1"/>
              <a:t>gọn</a:t>
            </a:r>
            <a:r>
              <a:rPr lang="en-US" sz="2400" dirty="0"/>
              <a:t> </a:t>
            </a:r>
            <a:r>
              <a:rPr lang="en-US" sz="2400" dirty="0" err="1"/>
              <a:t>thuộc</a:t>
            </a:r>
            <a:r>
              <a:rPr lang="en-US" sz="2400" dirty="0"/>
              <a:t> </a:t>
            </a:r>
            <a:r>
              <a:rPr lang="en-US" sz="2400" dirty="0" err="1"/>
              <a:t>tính</a:t>
            </a:r>
            <a:r>
              <a:rPr lang="en-US" sz="2400" dirty="0"/>
              <a:t>: </a:t>
            </a:r>
            <a:r>
              <a:rPr lang="en-US" sz="2400" i="1" dirty="0"/>
              <a:t>filter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i="1" dirty="0"/>
              <a:t>wrapper</a:t>
            </a:r>
            <a:r>
              <a:rPr lang="en-US" sz="2400" dirty="0"/>
              <a:t>.</a:t>
            </a:r>
          </a:p>
          <a:p>
            <a:r>
              <a:rPr lang="en-US" sz="2400" dirty="0" err="1"/>
              <a:t>Với</a:t>
            </a:r>
            <a:r>
              <a:rPr lang="en-US" sz="2400" dirty="0"/>
              <a:t> </a:t>
            </a:r>
            <a:r>
              <a:rPr lang="en-US" sz="2400" dirty="0" err="1"/>
              <a:t>phương</a:t>
            </a:r>
            <a:r>
              <a:rPr lang="en-US" sz="2400" dirty="0"/>
              <a:t> </a:t>
            </a:r>
            <a:r>
              <a:rPr lang="en-US" sz="2400" dirty="0" err="1"/>
              <a:t>pháp</a:t>
            </a:r>
            <a:r>
              <a:rPr lang="en-US" sz="2400" b="1" i="1" dirty="0" err="1"/>
              <a:t>filter</a:t>
            </a:r>
            <a:r>
              <a:rPr lang="en-US" sz="2400" dirty="0"/>
              <a:t> ,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thuộc</a:t>
            </a:r>
            <a:r>
              <a:rPr lang="en-US" sz="2400" dirty="0"/>
              <a:t> </a:t>
            </a:r>
            <a:r>
              <a:rPr lang="en-US" sz="2400" dirty="0" err="1"/>
              <a:t>tính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sàng</a:t>
            </a:r>
            <a:r>
              <a:rPr lang="en-US" sz="2400" dirty="0"/>
              <a:t> </a:t>
            </a:r>
            <a:r>
              <a:rPr lang="en-US" sz="2400" dirty="0" err="1"/>
              <a:t>lọc</a:t>
            </a:r>
            <a:r>
              <a:rPr lang="en-US" sz="2400" dirty="0"/>
              <a:t> </a:t>
            </a:r>
            <a:r>
              <a:rPr lang="en-US" sz="2400" dirty="0" err="1"/>
              <a:t>độc</a:t>
            </a:r>
            <a:r>
              <a:rPr lang="en-US" sz="2400" dirty="0"/>
              <a:t> </a:t>
            </a:r>
            <a:r>
              <a:rPr lang="en-US" sz="2400" dirty="0" err="1"/>
              <a:t>lập</a:t>
            </a:r>
            <a:r>
              <a:rPr lang="en-US" sz="2400" dirty="0"/>
              <a:t> </a:t>
            </a:r>
            <a:r>
              <a:rPr lang="en-US" sz="2400" dirty="0" err="1"/>
              <a:t>đối</a:t>
            </a:r>
            <a:r>
              <a:rPr lang="en-US" sz="2400" dirty="0"/>
              <a:t> </a:t>
            </a:r>
            <a:r>
              <a:rPr lang="en-US" sz="2400" dirty="0" err="1"/>
              <a:t>với</a:t>
            </a:r>
            <a:r>
              <a:rPr lang="en-US" sz="2400" dirty="0"/>
              <a:t> </a:t>
            </a:r>
            <a:r>
              <a:rPr lang="en-US" sz="2400" dirty="0" err="1"/>
              <a:t>giải</a:t>
            </a:r>
            <a:r>
              <a:rPr lang="en-US" sz="2400" dirty="0"/>
              <a:t> </a:t>
            </a:r>
            <a:r>
              <a:rPr lang="en-US" sz="2400" dirty="0" err="1"/>
              <a:t>thuật</a:t>
            </a:r>
            <a:r>
              <a:rPr lang="en-US" sz="2400" dirty="0"/>
              <a:t> </a:t>
            </a:r>
            <a:r>
              <a:rPr lang="en-US" sz="2400" dirty="0" err="1"/>
              <a:t>phân</a:t>
            </a:r>
            <a:r>
              <a:rPr lang="en-US" sz="2400" dirty="0"/>
              <a:t> </a:t>
            </a:r>
            <a:r>
              <a:rPr lang="en-US" sz="2400" dirty="0" err="1"/>
              <a:t>lớp</a:t>
            </a:r>
            <a:r>
              <a:rPr lang="en-US" sz="2400" dirty="0"/>
              <a:t>. </a:t>
            </a:r>
          </a:p>
          <a:p>
            <a:pPr lvl="1"/>
            <a:r>
              <a:rPr lang="en-US" sz="2200" dirty="0" err="1"/>
              <a:t>Tiêu</a:t>
            </a:r>
            <a:r>
              <a:rPr lang="en-US" sz="2200" dirty="0"/>
              <a:t> </a:t>
            </a:r>
            <a:r>
              <a:rPr lang="en-US" sz="2200" dirty="0" err="1"/>
              <a:t>chí</a:t>
            </a:r>
            <a:r>
              <a:rPr lang="en-US" sz="2200" dirty="0"/>
              <a:t> </a:t>
            </a:r>
            <a:r>
              <a:rPr lang="en-US" sz="2200" dirty="0" err="1"/>
              <a:t>đánh</a:t>
            </a:r>
            <a:r>
              <a:rPr lang="en-US" sz="2200" dirty="0"/>
              <a:t> </a:t>
            </a:r>
            <a:r>
              <a:rPr lang="en-US" sz="2200" dirty="0" err="1"/>
              <a:t>giá</a:t>
            </a:r>
            <a:r>
              <a:rPr lang="en-US" sz="2200" dirty="0"/>
              <a:t> </a:t>
            </a:r>
            <a:r>
              <a:rPr lang="en-US" sz="2200" dirty="0" err="1"/>
              <a:t>được</a:t>
            </a:r>
            <a:r>
              <a:rPr lang="en-US" sz="2200" dirty="0"/>
              <a:t> </a:t>
            </a:r>
            <a:r>
              <a:rPr lang="en-US" sz="2200" dirty="0" err="1"/>
              <a:t>dùng</a:t>
            </a:r>
            <a:r>
              <a:rPr lang="en-US" sz="2200" dirty="0"/>
              <a:t> </a:t>
            </a:r>
            <a:r>
              <a:rPr lang="en-US" sz="2200" dirty="0" err="1"/>
              <a:t>trong</a:t>
            </a:r>
            <a:r>
              <a:rPr lang="en-US" sz="2200" dirty="0"/>
              <a:t> filter </a:t>
            </a:r>
            <a:r>
              <a:rPr lang="en-US" sz="2200" dirty="0" err="1"/>
              <a:t>không</a:t>
            </a:r>
            <a:r>
              <a:rPr lang="en-US" sz="2200" dirty="0"/>
              <a:t> </a:t>
            </a:r>
            <a:r>
              <a:rPr lang="en-US" sz="2200" dirty="0" err="1"/>
              <a:t>dựa</a:t>
            </a:r>
            <a:r>
              <a:rPr lang="en-US" sz="2200" dirty="0"/>
              <a:t> </a:t>
            </a:r>
            <a:r>
              <a:rPr lang="en-US" sz="2200" dirty="0" err="1"/>
              <a:t>vào</a:t>
            </a:r>
            <a:r>
              <a:rPr lang="en-US" sz="2200" dirty="0"/>
              <a:t> </a:t>
            </a:r>
            <a:r>
              <a:rPr lang="en-US" sz="2200" dirty="0" err="1"/>
              <a:t>sai</a:t>
            </a:r>
            <a:r>
              <a:rPr lang="en-US" sz="2200" dirty="0"/>
              <a:t> </a:t>
            </a:r>
            <a:r>
              <a:rPr lang="en-US" sz="2200" dirty="0" err="1"/>
              <a:t>số</a:t>
            </a:r>
            <a:r>
              <a:rPr lang="en-US" sz="2200" dirty="0"/>
              <a:t> </a:t>
            </a:r>
            <a:r>
              <a:rPr lang="en-US" sz="2200" dirty="0" err="1"/>
              <a:t>phân</a:t>
            </a:r>
            <a:r>
              <a:rPr lang="en-US" sz="2200" dirty="0"/>
              <a:t> </a:t>
            </a:r>
            <a:r>
              <a:rPr lang="en-US" sz="2200" dirty="0" err="1"/>
              <a:t>lớp</a:t>
            </a:r>
            <a:r>
              <a:rPr lang="en-US" sz="2200" dirty="0"/>
              <a:t>. </a:t>
            </a:r>
            <a:r>
              <a:rPr lang="en-US" sz="2200" dirty="0" err="1"/>
              <a:t>Tiêu</a:t>
            </a:r>
            <a:r>
              <a:rPr lang="en-US" sz="2200" dirty="0"/>
              <a:t> </a:t>
            </a:r>
            <a:r>
              <a:rPr lang="en-US" sz="2200" dirty="0" err="1"/>
              <a:t>chí</a:t>
            </a:r>
            <a:r>
              <a:rPr lang="en-US" sz="2200" dirty="0"/>
              <a:t> </a:t>
            </a:r>
            <a:r>
              <a:rPr lang="en-US" sz="2200" dirty="0" err="1"/>
              <a:t>này</a:t>
            </a:r>
            <a:r>
              <a:rPr lang="en-US" sz="2200" dirty="0"/>
              <a:t> </a:t>
            </a:r>
            <a:r>
              <a:rPr lang="en-US" sz="2200" dirty="0" err="1"/>
              <a:t>được</a:t>
            </a:r>
            <a:r>
              <a:rPr lang="en-US" sz="2200" dirty="0"/>
              <a:t> </a:t>
            </a:r>
            <a:r>
              <a:rPr lang="en-US" sz="2200" dirty="0" err="1"/>
              <a:t>vào</a:t>
            </a:r>
            <a:r>
              <a:rPr lang="en-US" sz="2200" dirty="0"/>
              <a:t> </a:t>
            </a:r>
            <a:r>
              <a:rPr lang="en-US" sz="2200" dirty="0" err="1"/>
              <a:t>đặc</a:t>
            </a:r>
            <a:r>
              <a:rPr lang="en-US" sz="2200" dirty="0"/>
              <a:t> </a:t>
            </a:r>
            <a:r>
              <a:rPr lang="en-US" sz="2200" dirty="0" err="1"/>
              <a:t>tính</a:t>
            </a:r>
            <a:r>
              <a:rPr lang="en-US" sz="2200" dirty="0"/>
              <a:t> </a:t>
            </a:r>
            <a:r>
              <a:rPr lang="en-US" sz="2200" dirty="0" err="1"/>
              <a:t>tổng</a:t>
            </a:r>
            <a:r>
              <a:rPr lang="en-US" sz="2200" dirty="0"/>
              <a:t> </a:t>
            </a:r>
            <a:r>
              <a:rPr lang="en-US" sz="2200" dirty="0" err="1"/>
              <a:t>quát</a:t>
            </a:r>
            <a:r>
              <a:rPr lang="en-US" sz="2200" dirty="0"/>
              <a:t> </a:t>
            </a:r>
            <a:r>
              <a:rPr lang="en-US" sz="2200" dirty="0" err="1"/>
              <a:t>của</a:t>
            </a:r>
            <a:r>
              <a:rPr lang="en-US" sz="2200" dirty="0"/>
              <a:t> </a:t>
            </a:r>
            <a:r>
              <a:rPr lang="en-US" sz="2200" dirty="0" err="1"/>
              <a:t>dữ</a:t>
            </a:r>
            <a:r>
              <a:rPr lang="en-US" sz="2200" dirty="0"/>
              <a:t> </a:t>
            </a:r>
            <a:r>
              <a:rPr lang="en-US" sz="2200" dirty="0" err="1"/>
              <a:t>liệu</a:t>
            </a:r>
            <a:r>
              <a:rPr lang="en-US" sz="2200" dirty="0"/>
              <a:t>.</a:t>
            </a:r>
          </a:p>
          <a:p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sz="2400" b="1" i="1" dirty="0"/>
              <a:t>wrapper</a:t>
            </a:r>
            <a:r>
              <a:rPr lang="en-US" sz="2400" dirty="0"/>
              <a:t> , </a:t>
            </a:r>
            <a:r>
              <a:rPr lang="en-US" sz="2400" dirty="0" err="1"/>
              <a:t>giải</a:t>
            </a:r>
            <a:r>
              <a:rPr lang="en-US" sz="2400" dirty="0"/>
              <a:t> </a:t>
            </a:r>
            <a:r>
              <a:rPr lang="en-US" sz="2400" dirty="0" err="1"/>
              <a:t>thuật</a:t>
            </a:r>
            <a:r>
              <a:rPr lang="en-US" sz="2400" dirty="0"/>
              <a:t> </a:t>
            </a:r>
            <a:r>
              <a:rPr lang="en-US" sz="2400" dirty="0" err="1"/>
              <a:t>lựa</a:t>
            </a:r>
            <a:r>
              <a:rPr lang="en-US" sz="2400" dirty="0"/>
              <a:t> </a:t>
            </a:r>
            <a:r>
              <a:rPr lang="en-US" sz="2400" dirty="0" err="1"/>
              <a:t>chọn</a:t>
            </a:r>
            <a:r>
              <a:rPr lang="en-US" sz="2400" dirty="0"/>
              <a:t> </a:t>
            </a:r>
            <a:r>
              <a:rPr lang="en-US" sz="2400" dirty="0" err="1"/>
              <a:t>thuộc</a:t>
            </a:r>
            <a:r>
              <a:rPr lang="en-US" sz="2400" dirty="0"/>
              <a:t> </a:t>
            </a:r>
            <a:r>
              <a:rPr lang="en-US" sz="2400" dirty="0" err="1"/>
              <a:t>tính</a:t>
            </a:r>
            <a:r>
              <a:rPr lang="en-US" sz="2400" dirty="0"/>
              <a:t> </a:t>
            </a:r>
            <a:r>
              <a:rPr lang="en-US" sz="2400" dirty="0" err="1"/>
              <a:t>tìm</a:t>
            </a:r>
            <a:r>
              <a:rPr lang="en-US" sz="2400" dirty="0"/>
              <a:t> </a:t>
            </a:r>
            <a:r>
              <a:rPr lang="en-US" sz="2400" dirty="0" err="1"/>
              <a:t>kiếm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tập</a:t>
            </a:r>
            <a:r>
              <a:rPr lang="en-US" sz="2400" dirty="0"/>
              <a:t> con </a:t>
            </a:r>
            <a:r>
              <a:rPr lang="en-US" sz="2400" dirty="0" err="1"/>
              <a:t>tốt</a:t>
            </a:r>
            <a:r>
              <a:rPr lang="en-US" sz="2400" dirty="0"/>
              <a:t> </a:t>
            </a:r>
            <a:r>
              <a:rPr lang="en-US" sz="2400" dirty="0" err="1"/>
              <a:t>nhất</a:t>
            </a:r>
            <a:r>
              <a:rPr lang="en-US" sz="2400" dirty="0"/>
              <a:t> </a:t>
            </a:r>
            <a:r>
              <a:rPr lang="en-US" sz="2400" dirty="0" err="1"/>
              <a:t>dựa</a:t>
            </a:r>
            <a:r>
              <a:rPr lang="en-US" sz="2400" dirty="0"/>
              <a:t> </a:t>
            </a:r>
            <a:r>
              <a:rPr lang="en-US" sz="2400" dirty="0" err="1"/>
              <a:t>vào</a:t>
            </a:r>
            <a:r>
              <a:rPr lang="en-US" sz="2400" dirty="0"/>
              <a:t> </a:t>
            </a:r>
            <a:r>
              <a:rPr lang="en-US" sz="2400" dirty="0" err="1"/>
              <a:t>giải</a:t>
            </a:r>
            <a:r>
              <a:rPr lang="en-US" sz="2400" dirty="0"/>
              <a:t> </a:t>
            </a:r>
            <a:r>
              <a:rPr lang="en-US" sz="2400" dirty="0" err="1"/>
              <a:t>thuật</a:t>
            </a:r>
            <a:r>
              <a:rPr lang="en-US" sz="2400" dirty="0"/>
              <a:t> </a:t>
            </a:r>
            <a:r>
              <a:rPr lang="en-US" sz="2400" dirty="0" err="1"/>
              <a:t>phân</a:t>
            </a:r>
            <a:r>
              <a:rPr lang="en-US" sz="2400" dirty="0"/>
              <a:t> </a:t>
            </a:r>
            <a:r>
              <a:rPr lang="en-US" sz="2400" dirty="0" err="1"/>
              <a:t>lớp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coi</a:t>
            </a:r>
            <a:r>
              <a:rPr lang="en-US" sz="2400" dirty="0"/>
              <a:t> </a:t>
            </a:r>
            <a:r>
              <a:rPr lang="en-US" sz="2400" dirty="0" err="1"/>
              <a:t>nó</a:t>
            </a:r>
            <a:r>
              <a:rPr lang="en-US" sz="2400" dirty="0"/>
              <a:t> </a:t>
            </a:r>
            <a:r>
              <a:rPr lang="en-US" sz="2400" dirty="0" err="1"/>
              <a:t>như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phần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hàm</a:t>
            </a:r>
            <a:r>
              <a:rPr lang="en-US" sz="2400" dirty="0"/>
              <a:t> </a:t>
            </a:r>
            <a:r>
              <a:rPr lang="en-US" sz="2400" dirty="0" err="1"/>
              <a:t>đánh</a:t>
            </a:r>
            <a:r>
              <a:rPr lang="en-US" sz="2400" dirty="0"/>
              <a:t> </a:t>
            </a:r>
            <a:r>
              <a:rPr lang="en-US" sz="2400" dirty="0" err="1"/>
              <a:t>giá</a:t>
            </a:r>
            <a:r>
              <a:rPr lang="en-US" sz="2400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2A0A89-23BE-43B5-8F00-F430B7B830AB}" type="slidenum">
              <a:rPr lang="en-US" altLang="en-US" smtClean="0"/>
              <a:pPr>
                <a:defRPr/>
              </a:pPr>
              <a:t>29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1866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1. Giới thiệu về Học Máy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495800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đích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b="1" i="1" dirty="0" err="1"/>
              <a:t>học</a:t>
            </a:r>
            <a:r>
              <a:rPr lang="en-US" b="1" i="1" dirty="0"/>
              <a:t> </a:t>
            </a:r>
            <a:r>
              <a:rPr lang="en-US" b="1" i="1" dirty="0" err="1"/>
              <a:t>máy</a:t>
            </a:r>
            <a:r>
              <a:rPr lang="en-US" b="1" i="1" dirty="0"/>
              <a:t> </a:t>
            </a:r>
            <a:r>
              <a:rPr lang="en-US" dirty="0"/>
              <a:t>(machine learning)</a:t>
            </a:r>
          </a:p>
          <a:p>
            <a:pPr>
              <a:defRPr/>
            </a:pPr>
            <a:r>
              <a:rPr lang="vi-VN" b="1" dirty="0"/>
              <a:t>Học</a:t>
            </a:r>
            <a:r>
              <a:rPr lang="en-US" b="1" dirty="0"/>
              <a:t> </a:t>
            </a:r>
            <a:r>
              <a:rPr lang="vi-VN" b="1" dirty="0"/>
              <a:t>máy</a:t>
            </a:r>
            <a:r>
              <a:rPr lang="vi-VN" dirty="0"/>
              <a:t>: cho</a:t>
            </a:r>
            <a:r>
              <a:rPr lang="en-US" dirty="0"/>
              <a:t> </a:t>
            </a:r>
            <a:r>
              <a:rPr lang="vi-VN" dirty="0"/>
              <a:t>phép</a:t>
            </a:r>
            <a:r>
              <a:rPr lang="en-US" dirty="0"/>
              <a:t> </a:t>
            </a:r>
            <a:r>
              <a:rPr lang="vi-VN" dirty="0"/>
              <a:t>chương</a:t>
            </a:r>
            <a:r>
              <a:rPr lang="en-US" dirty="0"/>
              <a:t> </a:t>
            </a:r>
            <a:r>
              <a:rPr lang="vi-VN" dirty="0"/>
              <a:t>trình</a:t>
            </a:r>
            <a:r>
              <a:rPr lang="en-US" dirty="0"/>
              <a:t> </a:t>
            </a:r>
            <a:r>
              <a:rPr lang="vi-VN" dirty="0"/>
              <a:t>có</a:t>
            </a:r>
            <a:r>
              <a:rPr lang="en-US" dirty="0"/>
              <a:t> </a:t>
            </a:r>
            <a:r>
              <a:rPr lang="vi-VN" dirty="0"/>
              <a:t>khả</a:t>
            </a:r>
            <a:r>
              <a:rPr lang="en-US" dirty="0"/>
              <a:t> </a:t>
            </a:r>
            <a:r>
              <a:rPr lang="vi-VN" dirty="0"/>
              <a:t>năng</a:t>
            </a:r>
            <a:r>
              <a:rPr lang="en-US" dirty="0"/>
              <a:t> </a:t>
            </a:r>
            <a:r>
              <a:rPr lang="vi-VN" dirty="0"/>
              <a:t>tự</a:t>
            </a:r>
            <a:r>
              <a:rPr lang="en-US" dirty="0"/>
              <a:t> </a:t>
            </a:r>
            <a:r>
              <a:rPr lang="vi-VN" dirty="0"/>
              <a:t>động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vi-VN" dirty="0"/>
              <a:t>, tối</a:t>
            </a:r>
            <a:r>
              <a:rPr lang="en-US" dirty="0"/>
              <a:t> </a:t>
            </a:r>
            <a:r>
              <a:rPr lang="vi-VN" dirty="0"/>
              <a:t>ưu hóa</a:t>
            </a:r>
            <a:r>
              <a:rPr lang="en-US" dirty="0"/>
              <a:t> </a:t>
            </a:r>
            <a:r>
              <a:rPr lang="vi-VN" dirty="0"/>
              <a:t>dựa</a:t>
            </a:r>
            <a:r>
              <a:rPr lang="en-US" dirty="0"/>
              <a:t> </a:t>
            </a:r>
            <a:r>
              <a:rPr lang="vi-VN" dirty="0"/>
              <a:t>trên</a:t>
            </a:r>
            <a:r>
              <a:rPr lang="en-US" dirty="0"/>
              <a:t> </a:t>
            </a:r>
            <a:r>
              <a:rPr lang="vi-VN" dirty="0"/>
              <a:t>dữ</a:t>
            </a:r>
            <a:r>
              <a:rPr lang="en-US" dirty="0"/>
              <a:t> </a:t>
            </a:r>
            <a:r>
              <a:rPr lang="vi-VN" dirty="0"/>
              <a:t>liệu</a:t>
            </a:r>
            <a:r>
              <a:rPr lang="en-US" dirty="0"/>
              <a:t> </a:t>
            </a:r>
            <a:r>
              <a:rPr lang="vi-VN" dirty="0"/>
              <a:t>hoặc</a:t>
            </a:r>
            <a:r>
              <a:rPr lang="en-US" dirty="0"/>
              <a:t> </a:t>
            </a:r>
            <a:r>
              <a:rPr lang="vi-VN" dirty="0"/>
              <a:t>kinh</a:t>
            </a:r>
            <a:r>
              <a:rPr lang="en-US" dirty="0"/>
              <a:t> </a:t>
            </a:r>
            <a:r>
              <a:rPr lang="vi-VN" dirty="0"/>
              <a:t>nghiệm</a:t>
            </a:r>
            <a:r>
              <a:rPr lang="en-US" dirty="0"/>
              <a:t> </a:t>
            </a:r>
            <a:r>
              <a:rPr lang="vi-VN" dirty="0"/>
              <a:t>thay</a:t>
            </a:r>
            <a:r>
              <a:rPr lang="en-US" dirty="0"/>
              <a:t> </a:t>
            </a:r>
            <a:r>
              <a:rPr lang="vi-VN" dirty="0"/>
              <a:t>vì</a:t>
            </a:r>
            <a:r>
              <a:rPr lang="en-US" dirty="0"/>
              <a:t> </a:t>
            </a:r>
            <a:r>
              <a:rPr lang="vi-VN" dirty="0"/>
              <a:t>các</a:t>
            </a:r>
            <a:r>
              <a:rPr lang="en-US" dirty="0"/>
              <a:t> </a:t>
            </a:r>
            <a:r>
              <a:rPr lang="vi-VN" dirty="0"/>
              <a:t>thuật</a:t>
            </a:r>
            <a:r>
              <a:rPr lang="en-US" dirty="0"/>
              <a:t> </a:t>
            </a:r>
            <a:r>
              <a:rPr lang="vi-VN" dirty="0"/>
              <a:t>toán.</a:t>
            </a:r>
          </a:p>
          <a:p>
            <a:pPr>
              <a:defRPr/>
            </a:pPr>
            <a:r>
              <a:rPr lang="en-US" dirty="0" err="1"/>
              <a:t>Học</a:t>
            </a:r>
            <a:r>
              <a:rPr lang="en-US" dirty="0"/>
              <a:t> (learning)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:</a:t>
            </a:r>
          </a:p>
          <a:p>
            <a:pPr lvl="1" indent="-342900">
              <a:defRPr/>
            </a:pPr>
            <a:r>
              <a:rPr lang="vi-VN" dirty="0"/>
              <a:t>Tri thức</a:t>
            </a:r>
            <a:r>
              <a:rPr lang="en-US" dirty="0"/>
              <a:t> </a:t>
            </a:r>
            <a:r>
              <a:rPr lang="vi-VN" dirty="0"/>
              <a:t>con người</a:t>
            </a:r>
            <a:r>
              <a:rPr lang="en-US" dirty="0"/>
              <a:t> </a:t>
            </a:r>
            <a:r>
              <a:rPr lang="vi-VN" dirty="0"/>
              <a:t>không</a:t>
            </a:r>
            <a:r>
              <a:rPr lang="en-US" dirty="0"/>
              <a:t> </a:t>
            </a:r>
            <a:r>
              <a:rPr lang="vi-VN" dirty="0"/>
              <a:t>hoặc</a:t>
            </a:r>
            <a:r>
              <a:rPr lang="en-US" dirty="0"/>
              <a:t> </a:t>
            </a:r>
            <a:r>
              <a:rPr lang="vi-VN" dirty="0"/>
              <a:t>chưa có</a:t>
            </a:r>
          </a:p>
          <a:p>
            <a:pPr lvl="1">
              <a:defRPr/>
            </a:pPr>
            <a:r>
              <a:rPr lang="vi-VN" dirty="0"/>
              <a:t>Con người</a:t>
            </a:r>
            <a:r>
              <a:rPr lang="en-US" dirty="0"/>
              <a:t> </a:t>
            </a:r>
            <a:r>
              <a:rPr lang="vi-VN" dirty="0"/>
              <a:t>không</a:t>
            </a:r>
            <a:r>
              <a:rPr lang="en-US" dirty="0"/>
              <a:t> </a:t>
            </a:r>
            <a:r>
              <a:rPr lang="vi-VN" dirty="0"/>
              <a:t>thể</a:t>
            </a:r>
            <a:r>
              <a:rPr lang="en-US" dirty="0"/>
              <a:t> </a:t>
            </a:r>
            <a:r>
              <a:rPr lang="vi-VN" dirty="0"/>
              <a:t>giải</a:t>
            </a:r>
            <a:r>
              <a:rPr lang="en-US" dirty="0"/>
              <a:t> </a:t>
            </a:r>
            <a:r>
              <a:rPr lang="vi-VN" dirty="0"/>
              <a:t>thích</a:t>
            </a:r>
            <a:r>
              <a:rPr lang="en-US" dirty="0"/>
              <a:t> </a:t>
            </a:r>
            <a:r>
              <a:rPr lang="vi-VN" dirty="0"/>
              <a:t>tri thức</a:t>
            </a:r>
            <a:r>
              <a:rPr lang="en-US" dirty="0"/>
              <a:t> </a:t>
            </a:r>
            <a:r>
              <a:rPr lang="vi-VN" dirty="0"/>
              <a:t>của</a:t>
            </a:r>
            <a:r>
              <a:rPr lang="en-US" dirty="0"/>
              <a:t> </a:t>
            </a:r>
            <a:r>
              <a:rPr lang="vi-VN" dirty="0"/>
              <a:t>mình</a:t>
            </a:r>
            <a:r>
              <a:rPr lang="en-US" dirty="0"/>
              <a:t>.</a:t>
            </a:r>
            <a:endParaRPr lang="vi-VN" dirty="0"/>
          </a:p>
          <a:p>
            <a:pPr lvl="1">
              <a:defRPr/>
            </a:pPr>
            <a:r>
              <a:rPr lang="vi-VN" dirty="0"/>
              <a:t>Giải</a:t>
            </a:r>
            <a:r>
              <a:rPr lang="en-US" dirty="0"/>
              <a:t> </a:t>
            </a:r>
            <a:r>
              <a:rPr lang="vi-VN" dirty="0"/>
              <a:t>pháp</a:t>
            </a:r>
            <a:r>
              <a:rPr lang="en-US" dirty="0"/>
              <a:t> </a:t>
            </a:r>
            <a:r>
              <a:rPr lang="vi-VN" dirty="0"/>
              <a:t>cần</a:t>
            </a:r>
            <a:r>
              <a:rPr lang="en-US" dirty="0"/>
              <a:t> </a:t>
            </a:r>
            <a:r>
              <a:rPr lang="vi-VN" dirty="0"/>
              <a:t>thay</a:t>
            </a:r>
            <a:r>
              <a:rPr lang="en-US" dirty="0"/>
              <a:t> </a:t>
            </a:r>
            <a:r>
              <a:rPr lang="vi-VN" dirty="0"/>
              <a:t>đổi</a:t>
            </a:r>
            <a:r>
              <a:rPr lang="en-US" dirty="0"/>
              <a:t> </a:t>
            </a:r>
            <a:r>
              <a:rPr lang="vi-VN" dirty="0"/>
              <a:t>liên</a:t>
            </a:r>
            <a:r>
              <a:rPr lang="en-US" dirty="0"/>
              <a:t> </a:t>
            </a:r>
            <a:r>
              <a:rPr lang="vi-VN" dirty="0"/>
              <a:t>tục</a:t>
            </a:r>
          </a:p>
          <a:p>
            <a:pPr lvl="1">
              <a:defRPr/>
            </a:pPr>
            <a:r>
              <a:rPr lang="vi-VN" dirty="0"/>
              <a:t>Giải</a:t>
            </a:r>
            <a:r>
              <a:rPr lang="en-US" dirty="0"/>
              <a:t> </a:t>
            </a:r>
            <a:r>
              <a:rPr lang="vi-VN" dirty="0"/>
              <a:t>pháp</a:t>
            </a:r>
            <a:r>
              <a:rPr lang="en-US" dirty="0"/>
              <a:t> </a:t>
            </a:r>
            <a:r>
              <a:rPr lang="vi-VN" dirty="0"/>
              <a:t>cho</a:t>
            </a:r>
            <a:r>
              <a:rPr lang="en-US" dirty="0"/>
              <a:t> </a:t>
            </a:r>
            <a:r>
              <a:rPr lang="vi-VN" dirty="0"/>
              <a:t>các</a:t>
            </a:r>
            <a:r>
              <a:rPr lang="en-US" dirty="0"/>
              <a:t> </a:t>
            </a:r>
            <a:r>
              <a:rPr lang="vi-VN" dirty="0"/>
              <a:t>trường</a:t>
            </a:r>
            <a:r>
              <a:rPr lang="en-US" dirty="0"/>
              <a:t> </a:t>
            </a:r>
            <a:r>
              <a:rPr lang="vi-VN" dirty="0"/>
              <a:t>hợp</a:t>
            </a:r>
            <a:r>
              <a:rPr lang="en-US" dirty="0"/>
              <a:t> </a:t>
            </a:r>
            <a:r>
              <a:rPr lang="vi-VN" dirty="0"/>
              <a:t>đặc</a:t>
            </a:r>
            <a:r>
              <a:rPr lang="en-US" dirty="0"/>
              <a:t> </a:t>
            </a:r>
            <a:r>
              <a:rPr lang="vi-VN" dirty="0"/>
              <a:t>biệt</a:t>
            </a:r>
            <a:r>
              <a:rPr lang="en-US" dirty="0"/>
              <a:t> </a:t>
            </a:r>
            <a:r>
              <a:rPr lang="vi-VN" dirty="0"/>
              <a:t>(đối</a:t>
            </a:r>
            <a:r>
              <a:rPr lang="en-US" dirty="0"/>
              <a:t> </a:t>
            </a:r>
            <a:r>
              <a:rPr lang="vi-VN" dirty="0"/>
              <a:t>với</a:t>
            </a:r>
            <a:r>
              <a:rPr lang="en-US" dirty="0"/>
              <a:t> </a:t>
            </a:r>
            <a:r>
              <a:rPr lang="vi-VN" dirty="0"/>
              <a:t>từng</a:t>
            </a:r>
            <a:r>
              <a:rPr lang="en-US" dirty="0"/>
              <a:t> </a:t>
            </a:r>
            <a:r>
              <a:rPr lang="vi-VN" dirty="0"/>
              <a:t>người</a:t>
            </a:r>
            <a:r>
              <a:rPr lang="en-US" dirty="0"/>
              <a:t> </a:t>
            </a:r>
            <a:r>
              <a:rPr lang="vi-VN" dirty="0"/>
              <a:t>sử</a:t>
            </a:r>
            <a:r>
              <a:rPr lang="en-US" dirty="0"/>
              <a:t> </a:t>
            </a:r>
            <a:r>
              <a:rPr lang="vi-VN" dirty="0"/>
              <a:t>dụng)</a:t>
            </a:r>
          </a:p>
          <a:p>
            <a:pPr marL="0" indent="0">
              <a:buFontTx/>
              <a:buNone/>
              <a:defRPr/>
            </a:pPr>
            <a:endParaRPr lang="en-US" dirty="0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23AFE3CA-01B9-4033-AED4-0C2655E4456B}" type="slidenum">
              <a:rPr lang="en-GB" sz="1400" smtClean="0"/>
              <a:pPr eaLnBrk="1" hangingPunct="1"/>
              <a:t>3</a:t>
            </a:fld>
            <a:endParaRPr lang="en-GB" sz="1400"/>
          </a:p>
        </p:txBody>
      </p:sp>
    </p:spTree>
    <p:extLst>
      <p:ext uri="{BB962C8B-B14F-4D97-AF65-F5344CB8AC3E}">
        <p14:creationId xmlns:p14="http://schemas.microsoft.com/office/powerpoint/2010/main" val="20587503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1139825"/>
          </a:xfrm>
        </p:spPr>
        <p:txBody>
          <a:bodyPr/>
          <a:lstStyle/>
          <a:p>
            <a:r>
              <a:rPr lang="en-US" sz="2800" dirty="0">
                <a:solidFill>
                  <a:srgbClr val="FF0000"/>
                </a:solidFill>
              </a:rPr>
              <a:t>Filter </a:t>
            </a:r>
            <a:r>
              <a:rPr lang="en-US" sz="2800" dirty="0" err="1">
                <a:solidFill>
                  <a:srgbClr val="FF0000"/>
                </a:solidFill>
              </a:rPr>
              <a:t>và</a:t>
            </a:r>
            <a:r>
              <a:rPr lang="en-US" sz="2800" dirty="0">
                <a:solidFill>
                  <a:srgbClr val="FF0000"/>
                </a:solidFill>
              </a:rPr>
              <a:t> wrapper (</a:t>
            </a:r>
            <a:r>
              <a:rPr lang="en-US" sz="2800" dirty="0" err="1">
                <a:solidFill>
                  <a:srgbClr val="FF0000"/>
                </a:solidFill>
              </a:rPr>
              <a:t>tt</a:t>
            </a:r>
            <a:r>
              <a:rPr lang="en-US" sz="2800" dirty="0">
                <a:solidFill>
                  <a:srgbClr val="FF0000"/>
                </a:solidFill>
              </a:rPr>
              <a:t>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725C23-0719-439C-B812-142A0CB00A7C}" type="slidenum">
              <a:rPr lang="en-US" altLang="en-US" smtClean="0"/>
              <a:pPr>
                <a:defRPr/>
              </a:pPr>
              <a:t>30</a:t>
            </a:fld>
            <a:endParaRPr lang="en-US" altLang="en-US"/>
          </a:p>
        </p:txBody>
      </p:sp>
      <p:pic>
        <p:nvPicPr>
          <p:cNvPr id="58372" name="Picture 2" descr="E:\Machine_Learning\filter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5800" y="1371600"/>
            <a:ext cx="6018213" cy="1219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373" name="Picture 3" descr="E:\Machine_Learning\wrapp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819400"/>
            <a:ext cx="5905500" cy="238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374" name="TextBox 4"/>
          <p:cNvSpPr txBox="1">
            <a:spLocks noChangeArrowheads="1"/>
          </p:cNvSpPr>
          <p:nvPr/>
        </p:nvSpPr>
        <p:spPr bwMode="auto">
          <a:xfrm>
            <a:off x="761999" y="5334000"/>
            <a:ext cx="708501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dirty="0" err="1"/>
              <a:t>Hình</a:t>
            </a:r>
            <a:r>
              <a:rPr lang="en-US" dirty="0"/>
              <a:t> 5.9: (a)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Filter, (b)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Wrapper</a:t>
            </a:r>
          </a:p>
        </p:txBody>
      </p:sp>
      <p:sp>
        <p:nvSpPr>
          <p:cNvPr id="58375" name="TextBox 5"/>
          <p:cNvSpPr txBox="1">
            <a:spLocks noChangeArrowheads="1"/>
          </p:cNvSpPr>
          <p:nvPr/>
        </p:nvSpPr>
        <p:spPr bwMode="auto">
          <a:xfrm>
            <a:off x="7391400" y="1828800"/>
            <a:ext cx="762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/>
              <a:t>(a)</a:t>
            </a:r>
          </a:p>
        </p:txBody>
      </p:sp>
      <p:sp>
        <p:nvSpPr>
          <p:cNvPr id="58376" name="TextBox 6"/>
          <p:cNvSpPr txBox="1">
            <a:spLocks noChangeArrowheads="1"/>
          </p:cNvSpPr>
          <p:nvPr/>
        </p:nvSpPr>
        <p:spPr bwMode="auto">
          <a:xfrm>
            <a:off x="7389813" y="3581400"/>
            <a:ext cx="914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/>
              <a:t>(b)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293056" y="1566005"/>
            <a:ext cx="1676400" cy="64633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/>
              <a:t>Classification algorithm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411905" y="2935069"/>
            <a:ext cx="1676400" cy="64633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/>
              <a:t>Classification algorithm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362200" y="4572000"/>
            <a:ext cx="2438400" cy="35394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700" b="1" dirty="0"/>
              <a:t>Classification algorithm</a:t>
            </a:r>
          </a:p>
        </p:txBody>
      </p:sp>
    </p:spTree>
    <p:extLst>
      <p:ext uri="{BB962C8B-B14F-4D97-AF65-F5344CB8AC3E}">
        <p14:creationId xmlns:p14="http://schemas.microsoft.com/office/powerpoint/2010/main" val="20927935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F8DFA3-5B59-40C4-A885-84D8841C7C62}" type="slidenum">
              <a:rPr lang="en-US" altLang="en-US"/>
              <a:pPr>
                <a:defRPr/>
              </a:pPr>
              <a:t>31</a:t>
            </a:fld>
            <a:endParaRPr lang="en-US" altLang="en-US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533400"/>
          </a:xfrm>
        </p:spPr>
        <p:txBody>
          <a:bodyPr/>
          <a:lstStyle/>
          <a:p>
            <a:pPr eaLnBrk="1" hangingPunct="1"/>
            <a:r>
              <a:rPr lang="en-US" sz="2800" dirty="0" err="1">
                <a:solidFill>
                  <a:srgbClr val="FF0000"/>
                </a:solidFill>
              </a:rPr>
              <a:t>Rút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trích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thuộc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tính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5307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200" i="1" dirty="0" err="1"/>
              <a:t>Rút</a:t>
            </a:r>
            <a:r>
              <a:rPr lang="en-US" sz="2200" i="1" dirty="0"/>
              <a:t> </a:t>
            </a:r>
            <a:r>
              <a:rPr lang="en-US" sz="2200" i="1" dirty="0" err="1"/>
              <a:t>trích</a:t>
            </a:r>
            <a:r>
              <a:rPr lang="en-US" sz="2200" i="1" dirty="0"/>
              <a:t> </a:t>
            </a:r>
            <a:r>
              <a:rPr lang="en-US" sz="2200" i="1" dirty="0" err="1"/>
              <a:t>thuộc</a:t>
            </a:r>
            <a:r>
              <a:rPr lang="en-US" sz="2200" i="1" dirty="0"/>
              <a:t> </a:t>
            </a:r>
            <a:r>
              <a:rPr lang="en-US" sz="2200" i="1" dirty="0" err="1"/>
              <a:t>tính</a:t>
            </a:r>
            <a:r>
              <a:rPr lang="en-US" sz="2200" dirty="0"/>
              <a:t>: (attribute extraction) </a:t>
            </a:r>
            <a:r>
              <a:rPr lang="en-US" sz="2200" dirty="0" err="1"/>
              <a:t>là</a:t>
            </a:r>
            <a:r>
              <a:rPr lang="en-US" sz="2200" dirty="0"/>
              <a:t> </a:t>
            </a:r>
            <a:r>
              <a:rPr lang="en-US" sz="2200" dirty="0" err="1"/>
              <a:t>rút</a:t>
            </a:r>
            <a:r>
              <a:rPr lang="en-US" sz="2200" dirty="0"/>
              <a:t> </a:t>
            </a:r>
            <a:r>
              <a:rPr lang="en-US" sz="2200" dirty="0" err="1"/>
              <a:t>trích</a:t>
            </a:r>
            <a:r>
              <a:rPr lang="en-US" sz="2200" dirty="0"/>
              <a:t> </a:t>
            </a:r>
            <a:r>
              <a:rPr lang="en-US" sz="2200" dirty="0" err="1"/>
              <a:t>những</a:t>
            </a:r>
            <a:r>
              <a:rPr lang="en-US" sz="2200" dirty="0"/>
              <a:t> </a:t>
            </a:r>
            <a:r>
              <a:rPr lang="en-US" sz="2200" dirty="0" err="1"/>
              <a:t>đặc</a:t>
            </a:r>
            <a:r>
              <a:rPr lang="en-US" sz="2200" dirty="0"/>
              <a:t> </a:t>
            </a:r>
            <a:r>
              <a:rPr lang="en-US" sz="2200" dirty="0" err="1"/>
              <a:t>trưng</a:t>
            </a:r>
            <a:r>
              <a:rPr lang="en-US" sz="2200" dirty="0"/>
              <a:t> </a:t>
            </a:r>
            <a:r>
              <a:rPr lang="en-US" sz="2200" dirty="0" err="1"/>
              <a:t>có</a:t>
            </a:r>
            <a:r>
              <a:rPr lang="en-US" sz="2200" dirty="0"/>
              <a:t> ý </a:t>
            </a:r>
            <a:r>
              <a:rPr lang="en-US" sz="2200" dirty="0" err="1"/>
              <a:t>nghĩa</a:t>
            </a:r>
            <a:r>
              <a:rPr lang="en-US" sz="2200" dirty="0"/>
              <a:t> </a:t>
            </a:r>
            <a:r>
              <a:rPr lang="en-US" sz="2200" dirty="0" err="1"/>
              <a:t>từ</a:t>
            </a:r>
            <a:r>
              <a:rPr lang="en-US" sz="2200" dirty="0"/>
              <a:t> </a:t>
            </a:r>
            <a:r>
              <a:rPr lang="en-US" sz="2200" dirty="0" err="1"/>
              <a:t>dữ</a:t>
            </a:r>
            <a:r>
              <a:rPr lang="en-US" sz="2200" dirty="0"/>
              <a:t> </a:t>
            </a:r>
            <a:r>
              <a:rPr lang="en-US" sz="2200" dirty="0" err="1"/>
              <a:t>liệu</a:t>
            </a:r>
            <a:r>
              <a:rPr lang="en-US" sz="2200" dirty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sz="2200" dirty="0" err="1"/>
              <a:t>Rút</a:t>
            </a:r>
            <a:r>
              <a:rPr lang="en-US" sz="2200" dirty="0"/>
              <a:t> </a:t>
            </a:r>
            <a:r>
              <a:rPr lang="en-US" sz="2200" dirty="0" err="1"/>
              <a:t>trích</a:t>
            </a:r>
            <a:r>
              <a:rPr lang="en-US" sz="2200" dirty="0"/>
              <a:t> </a:t>
            </a:r>
            <a:r>
              <a:rPr lang="en-US" sz="2200" dirty="0" err="1"/>
              <a:t>thuộc</a:t>
            </a:r>
            <a:r>
              <a:rPr lang="en-US" sz="2200" dirty="0"/>
              <a:t> </a:t>
            </a:r>
            <a:r>
              <a:rPr lang="en-US" sz="2200" dirty="0" err="1"/>
              <a:t>tính</a:t>
            </a:r>
            <a:r>
              <a:rPr lang="en-US" sz="2200" dirty="0"/>
              <a:t> </a:t>
            </a:r>
            <a:r>
              <a:rPr lang="en-US" sz="2200" dirty="0" err="1"/>
              <a:t>đem</a:t>
            </a:r>
            <a:r>
              <a:rPr lang="en-US" sz="2200" dirty="0"/>
              <a:t> </a:t>
            </a:r>
            <a:r>
              <a:rPr lang="en-US" sz="2200" dirty="0" err="1"/>
              <a:t>lại</a:t>
            </a:r>
            <a:r>
              <a:rPr lang="en-US" sz="2200" dirty="0"/>
              <a:t> </a:t>
            </a:r>
            <a:r>
              <a:rPr lang="en-US" sz="2200" dirty="0" err="1"/>
              <a:t>những</a:t>
            </a:r>
            <a:r>
              <a:rPr lang="en-US" sz="2200" dirty="0"/>
              <a:t> </a:t>
            </a:r>
            <a:r>
              <a:rPr lang="en-US" sz="2200" dirty="0" err="1"/>
              <a:t>thuộc</a:t>
            </a:r>
            <a:r>
              <a:rPr lang="en-US" sz="2200" dirty="0"/>
              <a:t> </a:t>
            </a:r>
            <a:r>
              <a:rPr lang="en-US" sz="2200" dirty="0" err="1"/>
              <a:t>tính</a:t>
            </a:r>
            <a:r>
              <a:rPr lang="en-US" sz="2200" dirty="0"/>
              <a:t> </a:t>
            </a:r>
            <a:r>
              <a:rPr lang="en-US" sz="2200" dirty="0" err="1"/>
              <a:t>mới</a:t>
            </a:r>
            <a:r>
              <a:rPr lang="en-US" sz="2200" dirty="0"/>
              <a:t> </a:t>
            </a:r>
            <a:r>
              <a:rPr lang="en-US" sz="2200" dirty="0" err="1"/>
              <a:t>khác</a:t>
            </a:r>
            <a:r>
              <a:rPr lang="en-US" sz="2200" dirty="0"/>
              <a:t> </a:t>
            </a:r>
            <a:r>
              <a:rPr lang="en-US" sz="2200" dirty="0" err="1"/>
              <a:t>với</a:t>
            </a:r>
            <a:r>
              <a:rPr lang="en-US" sz="2200" dirty="0"/>
              <a:t> </a:t>
            </a:r>
            <a:r>
              <a:rPr lang="en-US" sz="2200" dirty="0" err="1"/>
              <a:t>tập</a:t>
            </a:r>
            <a:r>
              <a:rPr lang="en-US" sz="2200" dirty="0"/>
              <a:t> </a:t>
            </a:r>
            <a:r>
              <a:rPr lang="en-US" sz="2200" dirty="0" err="1"/>
              <a:t>thuộc</a:t>
            </a:r>
            <a:r>
              <a:rPr lang="en-US" sz="2200" dirty="0"/>
              <a:t> </a:t>
            </a:r>
            <a:r>
              <a:rPr lang="en-US" sz="2200" dirty="0" err="1"/>
              <a:t>tính</a:t>
            </a:r>
            <a:r>
              <a:rPr lang="en-US" sz="2200" dirty="0"/>
              <a:t> ban </a:t>
            </a:r>
            <a:r>
              <a:rPr lang="en-US" sz="2200" dirty="0" err="1"/>
              <a:t>đầu</a:t>
            </a:r>
            <a:r>
              <a:rPr lang="en-US" sz="2200" dirty="0"/>
              <a:t> </a:t>
            </a:r>
            <a:r>
              <a:rPr lang="en-US" sz="2200" dirty="0" err="1"/>
              <a:t>và</a:t>
            </a:r>
            <a:r>
              <a:rPr lang="en-US" sz="2200" dirty="0"/>
              <a:t> </a:t>
            </a:r>
            <a:r>
              <a:rPr lang="en-US" sz="2200" dirty="0" err="1"/>
              <a:t>số</a:t>
            </a:r>
            <a:r>
              <a:rPr lang="en-US" sz="2200" dirty="0"/>
              <a:t> </a:t>
            </a:r>
            <a:r>
              <a:rPr lang="en-US" sz="2200" dirty="0" err="1"/>
              <a:t>lượng</a:t>
            </a:r>
            <a:r>
              <a:rPr lang="en-US" sz="2200" dirty="0"/>
              <a:t> </a:t>
            </a:r>
            <a:r>
              <a:rPr lang="en-US" sz="2200" dirty="0" err="1"/>
              <a:t>thuộc</a:t>
            </a:r>
            <a:r>
              <a:rPr lang="en-US" sz="2200" dirty="0"/>
              <a:t> </a:t>
            </a:r>
            <a:r>
              <a:rPr lang="en-US" sz="2200" dirty="0" err="1"/>
              <a:t>tính</a:t>
            </a:r>
            <a:r>
              <a:rPr lang="en-US" sz="2200" dirty="0"/>
              <a:t> </a:t>
            </a:r>
            <a:r>
              <a:rPr lang="en-US" sz="2200" dirty="0" err="1"/>
              <a:t>có</a:t>
            </a:r>
            <a:r>
              <a:rPr lang="en-US" sz="2200" dirty="0"/>
              <a:t> </a:t>
            </a:r>
            <a:r>
              <a:rPr lang="en-US" sz="2200" dirty="0" err="1"/>
              <a:t>thể</a:t>
            </a:r>
            <a:r>
              <a:rPr lang="en-US" sz="2200" dirty="0"/>
              <a:t> </a:t>
            </a:r>
            <a:r>
              <a:rPr lang="en-US" sz="2200" dirty="0" err="1"/>
              <a:t>ít</a:t>
            </a:r>
            <a:r>
              <a:rPr lang="en-US" sz="2200" dirty="0"/>
              <a:t> </a:t>
            </a:r>
            <a:r>
              <a:rPr lang="en-US" sz="2200" dirty="0" err="1"/>
              <a:t>hơn</a:t>
            </a:r>
            <a:r>
              <a:rPr lang="en-US" sz="2200" dirty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sz="2200" dirty="0" err="1"/>
              <a:t>Thí</a:t>
            </a:r>
            <a:r>
              <a:rPr lang="en-US" sz="2200" dirty="0"/>
              <a:t> </a:t>
            </a:r>
            <a:r>
              <a:rPr lang="en-US" sz="2200" dirty="0" err="1"/>
              <a:t>dụ</a:t>
            </a:r>
            <a:r>
              <a:rPr lang="en-US" sz="2200" dirty="0"/>
              <a:t>: </a:t>
            </a:r>
            <a:r>
              <a:rPr lang="en-US" sz="2200" dirty="0" err="1"/>
              <a:t>tập</a:t>
            </a:r>
            <a:r>
              <a:rPr lang="en-US" sz="2200" dirty="0"/>
              <a:t> </a:t>
            </a:r>
            <a:r>
              <a:rPr lang="en-US" sz="2200" dirty="0" err="1"/>
              <a:t>thuộc</a:t>
            </a:r>
            <a:r>
              <a:rPr lang="en-US" sz="2200" dirty="0"/>
              <a:t> </a:t>
            </a:r>
            <a:r>
              <a:rPr lang="en-US" sz="2200" dirty="0" err="1"/>
              <a:t>tính</a:t>
            </a:r>
            <a:r>
              <a:rPr lang="en-US" sz="2200" dirty="0"/>
              <a:t> ban </a:t>
            </a:r>
            <a:r>
              <a:rPr lang="en-US" sz="2200" dirty="0" err="1"/>
              <a:t>đầu</a:t>
            </a:r>
            <a:r>
              <a:rPr lang="en-US" sz="2200" dirty="0"/>
              <a:t> </a:t>
            </a:r>
            <a:r>
              <a:rPr lang="en-US" sz="2200" dirty="0" err="1"/>
              <a:t>là</a:t>
            </a:r>
            <a:r>
              <a:rPr lang="en-US" sz="2200" dirty="0"/>
              <a:t> A,B,C. </a:t>
            </a:r>
            <a:r>
              <a:rPr lang="en-US" sz="2200" dirty="0" err="1"/>
              <a:t>Sau</a:t>
            </a:r>
            <a:r>
              <a:rPr lang="en-US" sz="2200" dirty="0"/>
              <a:t> </a:t>
            </a:r>
            <a:r>
              <a:rPr lang="en-US" sz="2200" dirty="0" err="1"/>
              <a:t>khi</a:t>
            </a:r>
            <a:r>
              <a:rPr lang="en-US" sz="2200" dirty="0"/>
              <a:t> </a:t>
            </a:r>
            <a:r>
              <a:rPr lang="en-US" sz="2200" dirty="0" err="1"/>
              <a:t>rút</a:t>
            </a:r>
            <a:r>
              <a:rPr lang="en-US" sz="2200" dirty="0"/>
              <a:t> </a:t>
            </a:r>
            <a:r>
              <a:rPr lang="en-US" sz="2200" dirty="0" err="1"/>
              <a:t>trích</a:t>
            </a:r>
            <a:r>
              <a:rPr lang="en-US" sz="2200" dirty="0"/>
              <a:t> </a:t>
            </a:r>
            <a:r>
              <a:rPr lang="en-US" sz="2200" dirty="0" err="1"/>
              <a:t>thộc</a:t>
            </a:r>
            <a:r>
              <a:rPr lang="en-US" sz="2200" dirty="0"/>
              <a:t> </a:t>
            </a:r>
            <a:r>
              <a:rPr lang="en-US" sz="2200" dirty="0" err="1"/>
              <a:t>tính</a:t>
            </a:r>
            <a:r>
              <a:rPr lang="en-US" sz="2200" dirty="0"/>
              <a:t>, ta </a:t>
            </a:r>
            <a:r>
              <a:rPr lang="en-US" sz="2200" dirty="0" err="1"/>
              <a:t>đạt</a:t>
            </a:r>
            <a:r>
              <a:rPr lang="en-US" sz="2200" dirty="0"/>
              <a:t> </a:t>
            </a:r>
            <a:r>
              <a:rPr lang="en-US" sz="2200" dirty="0" err="1"/>
              <a:t>được</a:t>
            </a:r>
            <a:r>
              <a:rPr lang="en-US" sz="2200" dirty="0"/>
              <a:t> </a:t>
            </a:r>
            <a:r>
              <a:rPr lang="en-US" sz="2200" dirty="0" err="1"/>
              <a:t>các</a:t>
            </a:r>
            <a:r>
              <a:rPr lang="en-US" sz="2200" dirty="0"/>
              <a:t> </a:t>
            </a:r>
            <a:r>
              <a:rPr lang="en-US" sz="2200" dirty="0" err="1"/>
              <a:t>thuộc</a:t>
            </a:r>
            <a:r>
              <a:rPr lang="en-US" sz="2200" dirty="0"/>
              <a:t> </a:t>
            </a:r>
            <a:r>
              <a:rPr lang="en-US" sz="2200" dirty="0" err="1"/>
              <a:t>tính</a:t>
            </a:r>
            <a:r>
              <a:rPr lang="en-US" sz="2200" dirty="0"/>
              <a:t> </a:t>
            </a:r>
            <a:r>
              <a:rPr lang="en-US" sz="2200" dirty="0" err="1"/>
              <a:t>mới</a:t>
            </a:r>
            <a:r>
              <a:rPr lang="en-US" sz="2200" dirty="0"/>
              <a:t> X, Y.</a:t>
            </a:r>
          </a:p>
          <a:p>
            <a:pPr eaLnBrk="1" hangingPunct="1">
              <a:lnSpc>
                <a:spcPct val="90000"/>
              </a:lnSpc>
            </a:pPr>
            <a:r>
              <a:rPr lang="en-US" sz="2200" dirty="0" err="1"/>
              <a:t>Một</a:t>
            </a:r>
            <a:r>
              <a:rPr lang="en-US" sz="2200" dirty="0"/>
              <a:t> </a:t>
            </a:r>
            <a:r>
              <a:rPr lang="en-US" sz="2200" dirty="0" err="1"/>
              <a:t>phương</a:t>
            </a:r>
            <a:r>
              <a:rPr lang="en-US" sz="2200" dirty="0"/>
              <a:t> </a:t>
            </a:r>
            <a:r>
              <a:rPr lang="en-US" sz="2200" dirty="0" err="1"/>
              <a:t>pháp</a:t>
            </a:r>
            <a:r>
              <a:rPr lang="en-US" sz="2200" dirty="0"/>
              <a:t> </a:t>
            </a:r>
            <a:r>
              <a:rPr lang="en-US" sz="2200" dirty="0" err="1"/>
              <a:t>rút</a:t>
            </a:r>
            <a:r>
              <a:rPr lang="en-US" sz="2200" dirty="0"/>
              <a:t> </a:t>
            </a:r>
            <a:r>
              <a:rPr lang="en-US" sz="2200" dirty="0" err="1"/>
              <a:t>trích</a:t>
            </a:r>
            <a:r>
              <a:rPr lang="en-US" sz="2200" dirty="0"/>
              <a:t> </a:t>
            </a:r>
            <a:r>
              <a:rPr lang="en-US" sz="2200" dirty="0" err="1"/>
              <a:t>thuộc</a:t>
            </a:r>
            <a:r>
              <a:rPr lang="en-US" sz="2200" dirty="0"/>
              <a:t> </a:t>
            </a:r>
            <a:r>
              <a:rPr lang="en-US" sz="2200" dirty="0" err="1"/>
              <a:t>tính</a:t>
            </a:r>
            <a:r>
              <a:rPr lang="en-US" sz="2200" dirty="0"/>
              <a:t> </a:t>
            </a:r>
            <a:r>
              <a:rPr lang="en-US" sz="2200" dirty="0" err="1"/>
              <a:t>nổi</a:t>
            </a:r>
            <a:r>
              <a:rPr lang="en-US" sz="2200" dirty="0"/>
              <a:t> </a:t>
            </a:r>
            <a:r>
              <a:rPr lang="en-US" sz="2200" dirty="0" err="1"/>
              <a:t>tiếng</a:t>
            </a:r>
            <a:r>
              <a:rPr lang="en-US" sz="2200" dirty="0"/>
              <a:t> </a:t>
            </a:r>
            <a:r>
              <a:rPr lang="en-US" sz="2200" dirty="0" err="1"/>
              <a:t>là</a:t>
            </a:r>
            <a:r>
              <a:rPr lang="en-US" sz="2200" dirty="0"/>
              <a:t> </a:t>
            </a:r>
            <a:r>
              <a:rPr lang="en-US" sz="2200" dirty="0" err="1"/>
              <a:t>phương</a:t>
            </a:r>
            <a:r>
              <a:rPr lang="en-US" sz="2200" dirty="0"/>
              <a:t> </a:t>
            </a:r>
            <a:r>
              <a:rPr lang="en-US" sz="2200" dirty="0" err="1"/>
              <a:t>pháp</a:t>
            </a:r>
            <a:r>
              <a:rPr lang="en-US" sz="2200" dirty="0"/>
              <a:t>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err="1"/>
              <a:t>Phân</a:t>
            </a:r>
            <a:r>
              <a:rPr lang="en-US" sz="2000" dirty="0"/>
              <a:t> </a:t>
            </a:r>
            <a:r>
              <a:rPr lang="en-US" sz="2000" dirty="0" err="1"/>
              <a:t>tích</a:t>
            </a:r>
            <a:r>
              <a:rPr lang="en-US" sz="2000" dirty="0"/>
              <a:t> </a:t>
            </a:r>
            <a:r>
              <a:rPr lang="en-US" sz="2000" dirty="0" err="1"/>
              <a:t>thành</a:t>
            </a:r>
            <a:r>
              <a:rPr lang="en-US" sz="2000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(</a:t>
            </a:r>
            <a:r>
              <a:rPr lang="en-US" sz="2000" dirty="0"/>
              <a:t>Principal Component Analysis -PCA)</a:t>
            </a:r>
          </a:p>
        </p:txBody>
      </p:sp>
    </p:spTree>
    <p:extLst>
      <p:ext uri="{BB962C8B-B14F-4D97-AF65-F5344CB8AC3E}">
        <p14:creationId xmlns:p14="http://schemas.microsoft.com/office/powerpoint/2010/main" val="20131248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7A71F5-35B7-4811-B269-1F947FDD142E}" type="slidenum">
              <a:rPr lang="en-US" altLang="en-US"/>
              <a:pPr>
                <a:defRPr/>
              </a:pPr>
              <a:t>32</a:t>
            </a:fld>
            <a:endParaRPr lang="en-US" altLang="en-US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85800"/>
          </a:xfrm>
        </p:spPr>
        <p:txBody>
          <a:bodyPr/>
          <a:lstStyle/>
          <a:p>
            <a:pPr eaLnBrk="1" hangingPunct="1"/>
            <a:r>
              <a:rPr lang="en-US" sz="2800" b="1" dirty="0" err="1">
                <a:solidFill>
                  <a:srgbClr val="FF0000"/>
                </a:solidFill>
              </a:rPr>
              <a:t>Dữ</a:t>
            </a:r>
            <a:r>
              <a:rPr lang="en-US" sz="2800" b="1" dirty="0">
                <a:solidFill>
                  <a:srgbClr val="FF0000"/>
                </a:solidFill>
              </a:rPr>
              <a:t> </a:t>
            </a:r>
            <a:r>
              <a:rPr lang="en-US" sz="2800" b="1" dirty="0" err="1">
                <a:solidFill>
                  <a:srgbClr val="FF0000"/>
                </a:solidFill>
              </a:rPr>
              <a:t>liệu</a:t>
            </a:r>
            <a:r>
              <a:rPr lang="en-US" sz="2800" b="1" dirty="0">
                <a:solidFill>
                  <a:srgbClr val="FF0000"/>
                </a:solidFill>
              </a:rPr>
              <a:t> </a:t>
            </a:r>
            <a:r>
              <a:rPr lang="en-US" sz="2800" b="1" dirty="0" err="1">
                <a:solidFill>
                  <a:srgbClr val="FF0000"/>
                </a:solidFill>
              </a:rPr>
              <a:t>mẫu</a:t>
            </a:r>
            <a:r>
              <a:rPr lang="en-US" sz="2800" b="1" dirty="0">
                <a:solidFill>
                  <a:srgbClr val="FF0000"/>
                </a:solidFill>
              </a:rPr>
              <a:t> </a:t>
            </a:r>
            <a:r>
              <a:rPr lang="en-US" sz="2800" b="1" dirty="0" err="1">
                <a:solidFill>
                  <a:srgbClr val="FF0000"/>
                </a:solidFill>
              </a:rPr>
              <a:t>để</a:t>
            </a:r>
            <a:r>
              <a:rPr lang="en-US" sz="2800" b="1" dirty="0">
                <a:solidFill>
                  <a:srgbClr val="FF0000"/>
                </a:solidFill>
              </a:rPr>
              <a:t> </a:t>
            </a:r>
            <a:r>
              <a:rPr lang="en-US" sz="2800" b="1" dirty="0" err="1">
                <a:solidFill>
                  <a:srgbClr val="FF0000"/>
                </a:solidFill>
              </a:rPr>
              <a:t>thực</a:t>
            </a:r>
            <a:r>
              <a:rPr lang="en-US" sz="2800" b="1" dirty="0">
                <a:solidFill>
                  <a:srgbClr val="FF0000"/>
                </a:solidFill>
              </a:rPr>
              <a:t> </a:t>
            </a:r>
            <a:r>
              <a:rPr lang="en-US" sz="2800" b="1" dirty="0" err="1">
                <a:solidFill>
                  <a:srgbClr val="FF0000"/>
                </a:solidFill>
              </a:rPr>
              <a:t>nghiệm</a:t>
            </a:r>
            <a:r>
              <a:rPr lang="en-US" sz="2800" b="1" dirty="0">
                <a:solidFill>
                  <a:srgbClr val="FF0000"/>
                </a:solidFill>
              </a:rPr>
              <a:t> </a:t>
            </a:r>
            <a:r>
              <a:rPr lang="en-US" sz="2800" b="1" dirty="0" err="1">
                <a:solidFill>
                  <a:srgbClr val="FF0000"/>
                </a:solidFill>
              </a:rPr>
              <a:t>về</a:t>
            </a:r>
            <a:r>
              <a:rPr lang="en-US" sz="2800" b="1" dirty="0">
                <a:solidFill>
                  <a:srgbClr val="FF0000"/>
                </a:solidFill>
              </a:rPr>
              <a:t> </a:t>
            </a:r>
            <a:r>
              <a:rPr lang="en-US" sz="2800" b="1" dirty="0" err="1">
                <a:solidFill>
                  <a:srgbClr val="FF0000"/>
                </a:solidFill>
              </a:rPr>
              <a:t>học</a:t>
            </a:r>
            <a:r>
              <a:rPr lang="en-US" sz="2800" b="1" dirty="0">
                <a:solidFill>
                  <a:srgbClr val="FF0000"/>
                </a:solidFill>
              </a:rPr>
              <a:t> </a:t>
            </a:r>
            <a:r>
              <a:rPr lang="en-US" sz="2800" b="1" dirty="0" err="1">
                <a:solidFill>
                  <a:srgbClr val="FF0000"/>
                </a:solidFill>
              </a:rPr>
              <a:t>máy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458200" cy="39624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rất</a:t>
            </a:r>
            <a:r>
              <a:rPr lang="en-US" sz="2400" dirty="0"/>
              <a:t> </a:t>
            </a:r>
            <a:r>
              <a:rPr lang="en-US" sz="2400" dirty="0" err="1"/>
              <a:t>nhiều</a:t>
            </a:r>
            <a:r>
              <a:rPr lang="en-US" sz="2400" dirty="0"/>
              <a:t> </a:t>
            </a:r>
            <a:r>
              <a:rPr lang="en-US" sz="2400" dirty="0" err="1"/>
              <a:t>bộ</a:t>
            </a:r>
            <a:r>
              <a:rPr lang="en-US" sz="2400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mẫu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nghiệm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,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sẵn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web </a:t>
            </a:r>
            <a:r>
              <a:rPr lang="en-US" dirty="0" err="1"/>
              <a:t>trên</a:t>
            </a:r>
            <a:r>
              <a:rPr lang="en-US" sz="2400" dirty="0"/>
              <a:t> Internet.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trang</a:t>
            </a:r>
            <a:r>
              <a:rPr lang="en-US" sz="2400" dirty="0"/>
              <a:t> </a:t>
            </a:r>
            <a:r>
              <a:rPr lang="en-US" dirty="0"/>
              <a:t>web </a:t>
            </a:r>
            <a:r>
              <a:rPr lang="en-US" dirty="0" err="1"/>
              <a:t>rất</a:t>
            </a:r>
            <a:r>
              <a:rPr lang="en-US" dirty="0"/>
              <a:t> </a:t>
            </a:r>
            <a:r>
              <a:rPr lang="en-US" dirty="0" err="1"/>
              <a:t>nổi</a:t>
            </a:r>
            <a:r>
              <a:rPr lang="en-US" dirty="0"/>
              <a:t> </a:t>
            </a:r>
            <a:r>
              <a:rPr lang="en-US" dirty="0" err="1"/>
              <a:t>tiếng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mẫu</a:t>
            </a:r>
            <a:r>
              <a:rPr lang="en-US" dirty="0"/>
              <a:t> </a:t>
            </a:r>
            <a:r>
              <a:rPr lang="en-US" dirty="0" err="1"/>
              <a:t>dành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web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Đại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sz="2400" dirty="0"/>
              <a:t> California, Irvine:</a:t>
            </a:r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400" dirty="0"/>
              <a:t>     http://archive.ics.uci.edu/ml/datasets/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sz="2400" dirty="0"/>
          </a:p>
          <a:p>
            <a:pPr eaLnBrk="1" hangingPunct="1">
              <a:lnSpc>
                <a:spcPct val="80000"/>
              </a:lnSpc>
              <a:defRPr/>
            </a:pP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bộ</a:t>
            </a:r>
            <a:r>
              <a:rPr lang="en-US" sz="2400" dirty="0"/>
              <a:t> </a:t>
            </a:r>
            <a:r>
              <a:rPr lang="en-US" sz="2400" dirty="0" err="1"/>
              <a:t>dữ</a:t>
            </a:r>
            <a:r>
              <a:rPr lang="en-US" sz="2400" dirty="0"/>
              <a:t> </a:t>
            </a:r>
            <a:r>
              <a:rPr lang="en-US" sz="2400" dirty="0" err="1"/>
              <a:t>liệu</a:t>
            </a:r>
            <a:r>
              <a:rPr lang="en-US" sz="2400" dirty="0"/>
              <a:t> </a:t>
            </a:r>
            <a:r>
              <a:rPr lang="en-US" sz="2400" dirty="0" err="1"/>
              <a:t>dành</a:t>
            </a:r>
            <a:r>
              <a:rPr lang="en-US" sz="2400" dirty="0"/>
              <a:t> </a:t>
            </a:r>
            <a:r>
              <a:rPr lang="en-US" sz="2400" dirty="0" err="1"/>
              <a:t>cho</a:t>
            </a:r>
            <a:r>
              <a:rPr lang="en-US" sz="2400" dirty="0"/>
              <a:t> </a:t>
            </a:r>
            <a:r>
              <a:rPr lang="en-US" sz="2400" dirty="0" err="1"/>
              <a:t>khai</a:t>
            </a:r>
            <a:r>
              <a:rPr lang="en-US" sz="2400" dirty="0"/>
              <a:t> </a:t>
            </a:r>
            <a:r>
              <a:rPr lang="en-US" sz="2400" dirty="0" err="1"/>
              <a:t>phá</a:t>
            </a:r>
            <a:r>
              <a:rPr lang="en-US" sz="2400" dirty="0"/>
              <a:t> </a:t>
            </a:r>
            <a:r>
              <a:rPr lang="en-US" sz="2400" dirty="0" err="1"/>
              <a:t>dữ</a:t>
            </a:r>
            <a:r>
              <a:rPr lang="en-US" sz="2400" dirty="0"/>
              <a:t> </a:t>
            </a:r>
            <a:r>
              <a:rPr lang="en-US" sz="2400" dirty="0" err="1"/>
              <a:t>liệu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dirty="0"/>
              <a:t>ở 2 </a:t>
            </a:r>
            <a:r>
              <a:rPr lang="en-US" dirty="0" err="1"/>
              <a:t>trang</a:t>
            </a:r>
            <a:r>
              <a:rPr lang="en-US" dirty="0"/>
              <a:t> web</a:t>
            </a:r>
            <a:endParaRPr lang="en-US" sz="2400" dirty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400" dirty="0"/>
              <a:t>    kdd.ics.uci.edu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dirty="0"/>
              <a:t>    </a:t>
            </a:r>
            <a:endParaRPr lang="en-US" sz="2400" dirty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400" dirty="0"/>
              <a:t>    www.kdnuggets.com/datasets/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sz="2400" dirty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400" dirty="0" err="1"/>
              <a:t>kdd</a:t>
            </a:r>
            <a:r>
              <a:rPr lang="en-US" sz="2400" dirty="0"/>
              <a:t>: </a:t>
            </a:r>
            <a:r>
              <a:rPr lang="en-US" sz="2400" dirty="0" err="1"/>
              <a:t>viết</a:t>
            </a:r>
            <a:r>
              <a:rPr lang="en-US" sz="2400" dirty="0"/>
              <a:t> </a:t>
            </a:r>
            <a:r>
              <a:rPr lang="en-US" sz="2400" dirty="0" err="1"/>
              <a:t>tắt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từ</a:t>
            </a:r>
            <a:r>
              <a:rPr lang="en-US" sz="2400" dirty="0"/>
              <a:t> </a:t>
            </a:r>
            <a:r>
              <a:rPr lang="en-US" sz="2400" i="1" dirty="0"/>
              <a:t>knowledge discovery and data mining</a:t>
            </a:r>
          </a:p>
        </p:txBody>
      </p:sp>
    </p:spTree>
    <p:extLst>
      <p:ext uri="{BB962C8B-B14F-4D97-AF65-F5344CB8AC3E}">
        <p14:creationId xmlns:p14="http://schemas.microsoft.com/office/powerpoint/2010/main" val="2988350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533400"/>
          </a:xfrm>
        </p:spPr>
        <p:txBody>
          <a:bodyPr/>
          <a:lstStyle/>
          <a:p>
            <a:r>
              <a:rPr lang="en-US" sz="3200">
                <a:solidFill>
                  <a:srgbClr val="FF0000"/>
                </a:solidFill>
              </a:rPr>
              <a:t>Học máy và nhận dạng mẫu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85800" y="914400"/>
            <a:ext cx="7772400" cy="5181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 </a:t>
            </a:r>
            <a:r>
              <a:rPr lang="en-US" dirty="0" err="1"/>
              <a:t>nghi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vi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sao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vi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ngày</a:t>
            </a:r>
            <a:r>
              <a:rPr lang="en-US" dirty="0"/>
              <a:t> </a:t>
            </a:r>
            <a:r>
              <a:rPr lang="en-US" dirty="0" err="1"/>
              <a:t>càng</a:t>
            </a:r>
            <a:r>
              <a:rPr lang="en-US" dirty="0"/>
              <a:t> </a:t>
            </a:r>
            <a:r>
              <a:rPr lang="en-US" dirty="0" err="1"/>
              <a:t>trở</a:t>
            </a:r>
            <a:r>
              <a:rPr lang="en-US" dirty="0"/>
              <a:t>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,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đo</a:t>
            </a:r>
            <a:r>
              <a:rPr lang="en-US" dirty="0"/>
              <a:t> </a:t>
            </a: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i="1" dirty="0" err="1"/>
              <a:t>mức</a:t>
            </a:r>
            <a:r>
              <a:rPr lang="en-US" i="1" dirty="0"/>
              <a:t> </a:t>
            </a:r>
            <a:r>
              <a:rPr lang="en-US" i="1" dirty="0" err="1"/>
              <a:t>độ</a:t>
            </a:r>
            <a:r>
              <a:rPr lang="en-US" i="1" dirty="0"/>
              <a:t>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vi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lựa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vi </a:t>
            </a:r>
            <a:r>
              <a:rPr lang="en-US" dirty="0" err="1"/>
              <a:t>đúng</a:t>
            </a:r>
            <a:r>
              <a:rPr lang="en-US" dirty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err="1"/>
              <a:t>Thông</a:t>
            </a:r>
            <a:r>
              <a:rPr lang="en-US" dirty="0"/>
              <a:t> qua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,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b="1" i="1" dirty="0" err="1"/>
              <a:t>nhận</a:t>
            </a:r>
            <a:r>
              <a:rPr lang="en-US" b="1" i="1" dirty="0"/>
              <a:t> </a:t>
            </a:r>
            <a:r>
              <a:rPr lang="en-US" b="1" i="1" dirty="0" err="1"/>
              <a:t>dạng</a:t>
            </a:r>
            <a:r>
              <a:rPr lang="en-US" b="1" i="1" dirty="0"/>
              <a:t> </a:t>
            </a:r>
            <a:r>
              <a:rPr lang="en-US" b="1" i="1" dirty="0" err="1"/>
              <a:t>mẫu</a:t>
            </a:r>
            <a:r>
              <a:rPr lang="en-US" b="1" i="1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. 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vậy</a:t>
            </a:r>
            <a:r>
              <a:rPr lang="en-US" dirty="0"/>
              <a:t>,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b="1" i="1" dirty="0" err="1"/>
              <a:t>nhận</a:t>
            </a:r>
            <a:r>
              <a:rPr lang="en-US" b="1" i="1" dirty="0"/>
              <a:t> </a:t>
            </a:r>
            <a:r>
              <a:rPr lang="en-US" b="1" i="1" dirty="0" err="1"/>
              <a:t>dạng</a:t>
            </a:r>
            <a:r>
              <a:rPr lang="en-US" b="1" i="1" dirty="0"/>
              <a:t> </a:t>
            </a:r>
            <a:r>
              <a:rPr lang="en-US" b="1" i="1" dirty="0" err="1"/>
              <a:t>mẫu</a:t>
            </a:r>
            <a:r>
              <a:rPr lang="en-US" b="1" dirty="0"/>
              <a:t> </a:t>
            </a:r>
            <a:r>
              <a:rPr lang="en-US" dirty="0"/>
              <a:t>(pattern recognition).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,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mẫu</a:t>
            </a:r>
            <a:r>
              <a:rPr lang="en-US" dirty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mẫu</a:t>
            </a:r>
            <a:r>
              <a:rPr lang="en-US" dirty="0"/>
              <a:t>,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</a:t>
            </a:r>
            <a:r>
              <a:rPr lang="en-US" b="1" i="1" dirty="0" err="1"/>
              <a:t>mẫu</a:t>
            </a:r>
            <a:r>
              <a:rPr lang="en-US" dirty="0"/>
              <a:t> (pattern)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b="1" i="1" dirty="0" err="1"/>
              <a:t>phân</a:t>
            </a:r>
            <a:r>
              <a:rPr lang="en-US" b="1" i="1" dirty="0"/>
              <a:t> </a:t>
            </a:r>
            <a:r>
              <a:rPr lang="en-US" b="1" i="1" dirty="0" err="1"/>
              <a:t>loại</a:t>
            </a:r>
            <a:r>
              <a:rPr lang="en-US" b="1" i="1" dirty="0"/>
              <a:t> </a:t>
            </a:r>
            <a:r>
              <a:rPr lang="en-US" dirty="0"/>
              <a:t>(classify).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9B8636AB-E4D6-4A1D-B835-C42264784E19}" type="slidenum">
              <a:rPr lang="en-GB" sz="1400" smtClean="0"/>
              <a:pPr eaLnBrk="1" hangingPunct="1"/>
              <a:t>4</a:t>
            </a:fld>
            <a:endParaRPr lang="en-GB" sz="1400"/>
          </a:p>
        </p:txBody>
      </p:sp>
    </p:spTree>
    <p:extLst>
      <p:ext uri="{BB962C8B-B14F-4D97-AF65-F5344CB8AC3E}">
        <p14:creationId xmlns:p14="http://schemas.microsoft.com/office/powerpoint/2010/main" val="3122134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Các phương pháp của học máy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 err="1"/>
              <a:t>Học</a:t>
            </a:r>
            <a:r>
              <a:rPr lang="en-US" b="1" i="1" dirty="0"/>
              <a:t> </a:t>
            </a:r>
            <a:r>
              <a:rPr lang="en-US" b="1" i="1" dirty="0" err="1"/>
              <a:t>có</a:t>
            </a:r>
            <a:r>
              <a:rPr lang="en-US" b="1" i="1" dirty="0"/>
              <a:t> </a:t>
            </a:r>
            <a:r>
              <a:rPr lang="en-US" b="1" i="1" dirty="0" err="1"/>
              <a:t>giám</a:t>
            </a:r>
            <a:r>
              <a:rPr lang="en-US" b="1" i="1" dirty="0"/>
              <a:t> </a:t>
            </a:r>
            <a:r>
              <a:rPr lang="en-US" b="1" i="1" dirty="0" err="1"/>
              <a:t>sát</a:t>
            </a:r>
            <a:r>
              <a:rPr lang="en-US" b="1" i="1" dirty="0"/>
              <a:t> </a:t>
            </a:r>
            <a:r>
              <a:rPr lang="en-US" dirty="0"/>
              <a:t>(supervised learning)</a:t>
            </a:r>
          </a:p>
          <a:p>
            <a:r>
              <a:rPr lang="en-US" b="1" i="1" dirty="0" err="1"/>
              <a:t>Học</a:t>
            </a:r>
            <a:r>
              <a:rPr lang="en-US" b="1" i="1" dirty="0"/>
              <a:t> </a:t>
            </a:r>
            <a:r>
              <a:rPr lang="en-US" b="1" i="1" dirty="0" err="1"/>
              <a:t>không</a:t>
            </a:r>
            <a:r>
              <a:rPr lang="en-US" b="1" i="1" dirty="0"/>
              <a:t> </a:t>
            </a:r>
            <a:r>
              <a:rPr lang="en-US" b="1" i="1" dirty="0" err="1"/>
              <a:t>giám</a:t>
            </a:r>
            <a:r>
              <a:rPr lang="en-US" b="1" i="1" dirty="0"/>
              <a:t> </a:t>
            </a:r>
            <a:r>
              <a:rPr lang="en-US" b="1" i="1" dirty="0" err="1"/>
              <a:t>sát</a:t>
            </a:r>
            <a:r>
              <a:rPr lang="en-US" b="1" i="1" dirty="0"/>
              <a:t> </a:t>
            </a:r>
            <a:r>
              <a:rPr lang="en-US" dirty="0"/>
              <a:t>(unsupervised learning)</a:t>
            </a:r>
          </a:p>
          <a:p>
            <a:r>
              <a:rPr lang="en-US" b="1" i="1" dirty="0" err="1"/>
              <a:t>Học</a:t>
            </a:r>
            <a:r>
              <a:rPr lang="en-US" b="1" i="1" dirty="0"/>
              <a:t> </a:t>
            </a:r>
            <a:r>
              <a:rPr lang="en-US" b="1" i="1" dirty="0" err="1"/>
              <a:t>tăng</a:t>
            </a:r>
            <a:r>
              <a:rPr lang="en-US" b="1" i="1" dirty="0"/>
              <a:t> </a:t>
            </a:r>
            <a:r>
              <a:rPr lang="en-US" b="1" i="1" dirty="0" err="1"/>
              <a:t>cường</a:t>
            </a:r>
            <a:r>
              <a:rPr lang="en-US" b="1" i="1" dirty="0"/>
              <a:t> </a:t>
            </a:r>
            <a:r>
              <a:rPr lang="en-US" dirty="0"/>
              <a:t>(</a:t>
            </a:r>
            <a:r>
              <a:rPr lang="en-US" dirty="0" err="1"/>
              <a:t>reenforcement</a:t>
            </a:r>
            <a:r>
              <a:rPr lang="en-US" dirty="0"/>
              <a:t> learning)</a:t>
            </a:r>
          </a:p>
          <a:p>
            <a:r>
              <a:rPr lang="en-US" b="1" i="1" dirty="0" err="1"/>
              <a:t>Học</a:t>
            </a:r>
            <a:r>
              <a:rPr lang="en-US" b="1" i="1" dirty="0"/>
              <a:t> </a:t>
            </a:r>
            <a:r>
              <a:rPr lang="en-US" b="1" i="1" dirty="0" err="1"/>
              <a:t>chuyển</a:t>
            </a:r>
            <a:r>
              <a:rPr lang="en-US" b="1" i="1" dirty="0"/>
              <a:t> </a:t>
            </a:r>
            <a:r>
              <a:rPr lang="en-US" b="1" i="1" dirty="0" err="1"/>
              <a:t>giao</a:t>
            </a:r>
            <a:r>
              <a:rPr lang="en-US" b="1" i="1" dirty="0"/>
              <a:t> </a:t>
            </a:r>
            <a:r>
              <a:rPr lang="en-US" dirty="0"/>
              <a:t>(transfer learning)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DFC041F6-86D9-4352-8827-339D71C9F26B}" type="slidenum">
              <a:rPr lang="en-GB" sz="1400" smtClean="0"/>
              <a:pPr eaLnBrk="1" hangingPunct="1"/>
              <a:t>5</a:t>
            </a:fld>
            <a:endParaRPr lang="en-GB" sz="1400"/>
          </a:p>
        </p:txBody>
      </p:sp>
    </p:spTree>
    <p:extLst>
      <p:ext uri="{BB962C8B-B14F-4D97-AF65-F5344CB8AC3E}">
        <p14:creationId xmlns:p14="http://schemas.microsoft.com/office/powerpoint/2010/main" val="2872595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457200"/>
          </a:xfrm>
        </p:spPr>
        <p:txBody>
          <a:bodyPr/>
          <a:lstStyle/>
          <a:p>
            <a:r>
              <a:rPr lang="en-US" sz="3200">
                <a:solidFill>
                  <a:srgbClr val="FF0000"/>
                </a:solidFill>
              </a:rPr>
              <a:t>Các phương pháp của học máy</a:t>
            </a:r>
          </a:p>
        </p:txBody>
      </p:sp>
      <p:sp>
        <p:nvSpPr>
          <p:cNvPr id="819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8530DC8E-7CB4-4043-B332-28B4E85E03D0}" type="slidenum">
              <a:rPr lang="en-GB" sz="1400" smtClean="0"/>
              <a:pPr eaLnBrk="1" hangingPunct="1"/>
              <a:t>6</a:t>
            </a:fld>
            <a:endParaRPr lang="en-GB" sz="1400"/>
          </a:p>
        </p:txBody>
      </p:sp>
      <p:sp>
        <p:nvSpPr>
          <p:cNvPr id="8196" name="object 4"/>
          <p:cNvSpPr>
            <a:spLocks noChangeArrowheads="1"/>
          </p:cNvSpPr>
          <p:nvPr/>
        </p:nvSpPr>
        <p:spPr bwMode="auto">
          <a:xfrm>
            <a:off x="685800" y="1371600"/>
            <a:ext cx="7192963" cy="48768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81000" y="6096000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Hình</a:t>
            </a:r>
            <a:r>
              <a:rPr lang="en-US" dirty="0"/>
              <a:t> 5.1</a:t>
            </a:r>
          </a:p>
        </p:txBody>
      </p:sp>
    </p:spTree>
    <p:extLst>
      <p:ext uri="{BB962C8B-B14F-4D97-AF65-F5344CB8AC3E}">
        <p14:creationId xmlns:p14="http://schemas.microsoft.com/office/powerpoint/2010/main" val="2647894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7772400" cy="457200"/>
          </a:xfrm>
        </p:spPr>
        <p:txBody>
          <a:bodyPr/>
          <a:lstStyle/>
          <a:p>
            <a:r>
              <a:rPr lang="en-US" sz="3200">
                <a:solidFill>
                  <a:srgbClr val="FF0000"/>
                </a:solidFill>
              </a:rPr>
              <a:t>Học Máy và các lãnh vực liên quan</a:t>
            </a:r>
          </a:p>
        </p:txBody>
      </p:sp>
      <p:sp>
        <p:nvSpPr>
          <p:cNvPr id="1126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6F76C24D-7B8C-457A-B7C5-E672C41E8C7B}" type="slidenum">
              <a:rPr lang="en-GB" sz="1400" smtClean="0"/>
              <a:pPr eaLnBrk="1" hangingPunct="1"/>
              <a:t>7</a:t>
            </a:fld>
            <a:endParaRPr lang="en-GB" sz="1400"/>
          </a:p>
        </p:txBody>
      </p:sp>
      <p:pic>
        <p:nvPicPr>
          <p:cNvPr id="11268" name="Picture 2" descr="E:\AI_Huflit\ML_Related_field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812" y="1047750"/>
            <a:ext cx="587375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28600" y="5943600"/>
            <a:ext cx="213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Hình</a:t>
            </a:r>
            <a:r>
              <a:rPr lang="en-US" dirty="0"/>
              <a:t> 5.2</a:t>
            </a:r>
          </a:p>
        </p:txBody>
      </p:sp>
    </p:spTree>
    <p:extLst>
      <p:ext uri="{BB962C8B-B14F-4D97-AF65-F5344CB8AC3E}">
        <p14:creationId xmlns:p14="http://schemas.microsoft.com/office/powerpoint/2010/main" val="102639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7772400" cy="533400"/>
          </a:xfrm>
        </p:spPr>
        <p:txBody>
          <a:bodyPr/>
          <a:lstStyle/>
          <a:p>
            <a:r>
              <a:rPr lang="en-US" sz="2800" dirty="0" err="1">
                <a:solidFill>
                  <a:srgbClr val="FF0000"/>
                </a:solidFill>
              </a:rPr>
              <a:t>Học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máy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và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khai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phá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dữ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liệu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14400"/>
            <a:ext cx="5334000" cy="4856389"/>
          </a:xfrm>
        </p:spPr>
        <p:txBody>
          <a:bodyPr/>
          <a:lstStyle/>
          <a:p>
            <a:r>
              <a:rPr lang="en-US" sz="2200" b="1" dirty="0" err="1"/>
              <a:t>Khai</a:t>
            </a:r>
            <a:r>
              <a:rPr lang="en-US" sz="2200" b="1" dirty="0"/>
              <a:t> </a:t>
            </a:r>
            <a:r>
              <a:rPr lang="en-US" sz="2200" b="1" dirty="0" err="1"/>
              <a:t>phá</a:t>
            </a:r>
            <a:r>
              <a:rPr lang="en-US" sz="2200" b="1" dirty="0"/>
              <a:t> </a:t>
            </a:r>
            <a:r>
              <a:rPr lang="en-US" sz="2200" b="1" dirty="0" err="1"/>
              <a:t>dữ</a:t>
            </a:r>
            <a:r>
              <a:rPr lang="en-US" sz="2200" b="1" dirty="0"/>
              <a:t> </a:t>
            </a:r>
            <a:r>
              <a:rPr lang="en-US" sz="2200" b="1" dirty="0" err="1"/>
              <a:t>liệu</a:t>
            </a:r>
            <a:r>
              <a:rPr lang="en-US" sz="2200" b="1" dirty="0"/>
              <a:t> </a:t>
            </a:r>
            <a:r>
              <a:rPr lang="en-US" sz="2200" dirty="0"/>
              <a:t>(data mining) </a:t>
            </a:r>
            <a:r>
              <a:rPr lang="en-US" sz="2200" dirty="0" err="1"/>
              <a:t>từ</a:t>
            </a:r>
            <a:r>
              <a:rPr lang="en-US" sz="2200" dirty="0"/>
              <a:t> </a:t>
            </a:r>
            <a:r>
              <a:rPr lang="en-US" sz="2200" dirty="0" err="1"/>
              <a:t>cơ</a:t>
            </a:r>
            <a:r>
              <a:rPr lang="en-US" sz="2200" dirty="0"/>
              <a:t> </a:t>
            </a:r>
            <a:r>
              <a:rPr lang="en-US" sz="2200" dirty="0" err="1"/>
              <a:t>sở</a:t>
            </a:r>
            <a:r>
              <a:rPr lang="en-US" sz="2200" dirty="0"/>
              <a:t> </a:t>
            </a:r>
            <a:r>
              <a:rPr lang="en-US" sz="2200" dirty="0" err="1"/>
              <a:t>dữ</a:t>
            </a:r>
            <a:r>
              <a:rPr lang="en-US" sz="2200" dirty="0"/>
              <a:t> </a:t>
            </a:r>
            <a:r>
              <a:rPr lang="en-US" sz="2200" dirty="0" err="1"/>
              <a:t>liệu</a:t>
            </a:r>
            <a:r>
              <a:rPr lang="en-US" sz="2200" dirty="0"/>
              <a:t> </a:t>
            </a:r>
            <a:r>
              <a:rPr lang="en-US" sz="2200" dirty="0" err="1"/>
              <a:t>là</a:t>
            </a:r>
            <a:r>
              <a:rPr lang="en-US" sz="2200" dirty="0"/>
              <a:t> </a:t>
            </a:r>
            <a:r>
              <a:rPr lang="en-US" sz="2200" dirty="0" err="1"/>
              <a:t>quá</a:t>
            </a:r>
            <a:r>
              <a:rPr lang="en-US" sz="2200" dirty="0"/>
              <a:t> </a:t>
            </a:r>
            <a:r>
              <a:rPr lang="en-US" sz="2200" dirty="0" err="1"/>
              <a:t>trình</a:t>
            </a:r>
            <a:r>
              <a:rPr lang="en-US" sz="2200" dirty="0"/>
              <a:t> </a:t>
            </a:r>
            <a:r>
              <a:rPr lang="en-US" sz="2200" dirty="0" err="1"/>
              <a:t>rút</a:t>
            </a:r>
            <a:r>
              <a:rPr lang="en-US" sz="2200" dirty="0"/>
              <a:t> </a:t>
            </a:r>
            <a:r>
              <a:rPr lang="en-US" sz="2200" dirty="0" err="1"/>
              <a:t>trích</a:t>
            </a:r>
            <a:r>
              <a:rPr lang="en-US" sz="2200" dirty="0"/>
              <a:t> </a:t>
            </a:r>
            <a:r>
              <a:rPr lang="en-US" sz="2200" dirty="0" err="1"/>
              <a:t>ra</a:t>
            </a:r>
            <a:r>
              <a:rPr lang="en-US" sz="2200" dirty="0"/>
              <a:t> </a:t>
            </a:r>
            <a:r>
              <a:rPr lang="en-US" sz="2200" dirty="0" err="1"/>
              <a:t>những</a:t>
            </a:r>
            <a:r>
              <a:rPr lang="en-US" sz="2200" dirty="0"/>
              <a:t> </a:t>
            </a:r>
            <a:r>
              <a:rPr lang="en-US" sz="2200" dirty="0" err="1"/>
              <a:t>thông</a:t>
            </a:r>
            <a:r>
              <a:rPr lang="en-US" sz="2200" dirty="0"/>
              <a:t> tin </a:t>
            </a:r>
            <a:r>
              <a:rPr lang="en-US" sz="2200" dirty="0" err="1"/>
              <a:t>có</a:t>
            </a:r>
            <a:r>
              <a:rPr lang="en-US" sz="2200" dirty="0"/>
              <a:t> ý </a:t>
            </a:r>
            <a:r>
              <a:rPr lang="en-US" sz="2200" dirty="0" err="1"/>
              <a:t>nghĩa</a:t>
            </a:r>
            <a:r>
              <a:rPr lang="en-US" sz="2200" dirty="0"/>
              <a:t>, </a:t>
            </a:r>
            <a:r>
              <a:rPr lang="en-US" sz="2200" dirty="0" err="1"/>
              <a:t>những</a:t>
            </a:r>
            <a:r>
              <a:rPr lang="en-US" sz="2200" dirty="0"/>
              <a:t> tri </a:t>
            </a:r>
            <a:r>
              <a:rPr lang="en-US" sz="2200" dirty="0" err="1"/>
              <a:t>thức</a:t>
            </a:r>
            <a:r>
              <a:rPr lang="en-US" sz="2200" dirty="0"/>
              <a:t> </a:t>
            </a:r>
            <a:r>
              <a:rPr lang="en-US" sz="2200" dirty="0" err="1"/>
              <a:t>hữu</a:t>
            </a:r>
            <a:r>
              <a:rPr lang="en-US" sz="2200" dirty="0"/>
              <a:t> </a:t>
            </a:r>
            <a:r>
              <a:rPr lang="en-US" sz="2200" dirty="0" err="1"/>
              <a:t>ích</a:t>
            </a:r>
            <a:r>
              <a:rPr lang="en-US" sz="2200" dirty="0"/>
              <a:t> </a:t>
            </a:r>
            <a:r>
              <a:rPr lang="en-US" sz="2200" dirty="0" err="1"/>
              <a:t>từ</a:t>
            </a:r>
            <a:r>
              <a:rPr lang="en-US" sz="2200" dirty="0"/>
              <a:t> </a:t>
            </a:r>
            <a:r>
              <a:rPr lang="en-US" sz="2200" dirty="0" err="1"/>
              <a:t>dữ</a:t>
            </a:r>
            <a:r>
              <a:rPr lang="en-US" sz="2200" dirty="0"/>
              <a:t> </a:t>
            </a:r>
            <a:r>
              <a:rPr lang="en-US" sz="2200" dirty="0" err="1"/>
              <a:t>liệu</a:t>
            </a:r>
            <a:r>
              <a:rPr lang="en-US" sz="2200" dirty="0"/>
              <a:t> </a:t>
            </a:r>
            <a:r>
              <a:rPr lang="en-US" sz="2200" dirty="0" err="1"/>
              <a:t>để</a:t>
            </a:r>
            <a:r>
              <a:rPr lang="en-US" sz="2200" dirty="0"/>
              <a:t> </a:t>
            </a:r>
            <a:r>
              <a:rPr lang="en-US" sz="2200" dirty="0" err="1"/>
              <a:t>hỗ</a:t>
            </a:r>
            <a:r>
              <a:rPr lang="en-US" sz="2200" dirty="0"/>
              <a:t> </a:t>
            </a:r>
            <a:r>
              <a:rPr lang="en-US" sz="2200" dirty="0" err="1"/>
              <a:t>trợ</a:t>
            </a:r>
            <a:r>
              <a:rPr lang="en-US" sz="2200" dirty="0"/>
              <a:t> </a:t>
            </a:r>
            <a:r>
              <a:rPr lang="en-US" sz="2200" dirty="0" err="1"/>
              <a:t>cho</a:t>
            </a:r>
            <a:r>
              <a:rPr lang="en-US" sz="2200" dirty="0"/>
              <a:t> </a:t>
            </a:r>
            <a:r>
              <a:rPr lang="en-US" sz="2200" dirty="0" err="1"/>
              <a:t>việc</a:t>
            </a:r>
            <a:r>
              <a:rPr lang="en-US" sz="2200" dirty="0"/>
              <a:t> </a:t>
            </a:r>
            <a:r>
              <a:rPr lang="en-US" sz="2200" dirty="0" err="1"/>
              <a:t>ra</a:t>
            </a:r>
            <a:r>
              <a:rPr lang="en-US" sz="2200" dirty="0"/>
              <a:t> </a:t>
            </a:r>
            <a:r>
              <a:rPr lang="en-US" sz="2200" dirty="0" err="1"/>
              <a:t>quyết</a:t>
            </a:r>
            <a:r>
              <a:rPr lang="en-US" sz="2200" dirty="0"/>
              <a:t> </a:t>
            </a:r>
            <a:r>
              <a:rPr lang="en-US" sz="2200" dirty="0" err="1"/>
              <a:t>định</a:t>
            </a:r>
            <a:r>
              <a:rPr lang="en-US" sz="2200" dirty="0"/>
              <a:t> </a:t>
            </a:r>
            <a:r>
              <a:rPr lang="en-US" sz="2200" dirty="0" err="1"/>
              <a:t>của</a:t>
            </a:r>
            <a:r>
              <a:rPr lang="en-US" sz="2200" dirty="0"/>
              <a:t> con </a:t>
            </a:r>
            <a:r>
              <a:rPr lang="en-US" sz="2200" dirty="0" err="1"/>
              <a:t>người</a:t>
            </a:r>
            <a:r>
              <a:rPr lang="en-US" sz="2200" dirty="0"/>
              <a:t>.</a:t>
            </a:r>
          </a:p>
          <a:p>
            <a:r>
              <a:rPr lang="en-US" sz="2200" dirty="0" err="1"/>
              <a:t>Khai</a:t>
            </a:r>
            <a:r>
              <a:rPr lang="en-US" sz="2200" dirty="0"/>
              <a:t> </a:t>
            </a:r>
            <a:r>
              <a:rPr lang="en-US" sz="2200" dirty="0" err="1"/>
              <a:t>phá</a:t>
            </a:r>
            <a:r>
              <a:rPr lang="en-US" sz="2200" dirty="0"/>
              <a:t> </a:t>
            </a:r>
            <a:r>
              <a:rPr lang="en-US" sz="2200" dirty="0" err="1"/>
              <a:t>dữ</a:t>
            </a:r>
            <a:r>
              <a:rPr lang="en-US" sz="2200" dirty="0"/>
              <a:t> </a:t>
            </a:r>
            <a:r>
              <a:rPr lang="en-US" sz="2200" dirty="0" err="1"/>
              <a:t>liệu</a:t>
            </a:r>
            <a:r>
              <a:rPr lang="en-US" sz="2200" dirty="0"/>
              <a:t> (data mining) = </a:t>
            </a:r>
            <a:r>
              <a:rPr lang="en-US" sz="2200" b="1" dirty="0" err="1"/>
              <a:t>khám</a:t>
            </a:r>
            <a:r>
              <a:rPr lang="en-US" sz="2200" b="1" dirty="0"/>
              <a:t> </a:t>
            </a:r>
            <a:r>
              <a:rPr lang="en-US" sz="2200" b="1" dirty="0" err="1"/>
              <a:t>phá</a:t>
            </a:r>
            <a:r>
              <a:rPr lang="en-US" sz="2200" b="1" dirty="0"/>
              <a:t> tri </a:t>
            </a:r>
            <a:r>
              <a:rPr lang="en-US" sz="2200" b="1" dirty="0" err="1"/>
              <a:t>thức</a:t>
            </a:r>
            <a:r>
              <a:rPr lang="en-US" sz="2200" dirty="0"/>
              <a:t> (knowledge discovery)</a:t>
            </a:r>
          </a:p>
          <a:p>
            <a:r>
              <a:rPr lang="en-US" sz="2200" dirty="0" err="1"/>
              <a:t>Khai</a:t>
            </a:r>
            <a:r>
              <a:rPr lang="en-US" sz="2200" dirty="0"/>
              <a:t> </a:t>
            </a:r>
            <a:r>
              <a:rPr lang="en-US" sz="2200" dirty="0" err="1"/>
              <a:t>phá</a:t>
            </a:r>
            <a:r>
              <a:rPr lang="en-US" sz="2200" dirty="0"/>
              <a:t> </a:t>
            </a:r>
            <a:r>
              <a:rPr lang="en-US" sz="2200" dirty="0" err="1"/>
              <a:t>dữ</a:t>
            </a:r>
            <a:r>
              <a:rPr lang="en-US" sz="2200" dirty="0"/>
              <a:t> </a:t>
            </a:r>
            <a:r>
              <a:rPr lang="en-US" sz="2200" dirty="0" err="1"/>
              <a:t>liệu</a:t>
            </a:r>
            <a:r>
              <a:rPr lang="en-US" sz="2200" dirty="0"/>
              <a:t> </a:t>
            </a:r>
            <a:r>
              <a:rPr lang="en-US" sz="2200" dirty="0" err="1"/>
              <a:t>đã</a:t>
            </a:r>
            <a:r>
              <a:rPr lang="en-US" sz="2200" dirty="0"/>
              <a:t> </a:t>
            </a:r>
            <a:r>
              <a:rPr lang="en-US" sz="2200" dirty="0" err="1"/>
              <a:t>vận</a:t>
            </a:r>
            <a:r>
              <a:rPr lang="en-US" sz="2200" dirty="0"/>
              <a:t> </a:t>
            </a:r>
            <a:r>
              <a:rPr lang="en-US" sz="2200" dirty="0" err="1"/>
              <a:t>dụng</a:t>
            </a:r>
            <a:r>
              <a:rPr lang="en-US" sz="2200" dirty="0"/>
              <a:t> </a:t>
            </a:r>
            <a:r>
              <a:rPr lang="en-US" sz="2200" dirty="0" err="1"/>
              <a:t>những</a:t>
            </a:r>
            <a:r>
              <a:rPr lang="en-US" sz="2200" dirty="0"/>
              <a:t> </a:t>
            </a:r>
            <a:r>
              <a:rPr lang="en-US" sz="2200" dirty="0" err="1"/>
              <a:t>thành</a:t>
            </a:r>
            <a:r>
              <a:rPr lang="en-US" sz="2200" dirty="0"/>
              <a:t> </a:t>
            </a:r>
            <a:r>
              <a:rPr lang="en-US" sz="2200" dirty="0" err="1"/>
              <a:t>tựu</a:t>
            </a:r>
            <a:r>
              <a:rPr lang="en-US" sz="2200" dirty="0"/>
              <a:t> </a:t>
            </a:r>
            <a:r>
              <a:rPr lang="en-US" sz="2200" dirty="0" err="1"/>
              <a:t>của</a:t>
            </a:r>
            <a:r>
              <a:rPr lang="en-US" sz="2200" dirty="0"/>
              <a:t> </a:t>
            </a:r>
            <a:r>
              <a:rPr lang="en-US" sz="2200" dirty="0" err="1"/>
              <a:t>lãnh</a:t>
            </a:r>
            <a:r>
              <a:rPr lang="en-US" sz="2200" dirty="0"/>
              <a:t> </a:t>
            </a:r>
            <a:r>
              <a:rPr lang="en-US" sz="2200" dirty="0" err="1"/>
              <a:t>vực</a:t>
            </a:r>
            <a:r>
              <a:rPr lang="en-US" sz="2200" dirty="0"/>
              <a:t> </a:t>
            </a:r>
            <a:r>
              <a:rPr lang="en-US" sz="2200" b="1" dirty="0" err="1"/>
              <a:t>học</a:t>
            </a:r>
            <a:r>
              <a:rPr lang="en-US" sz="2200" b="1" dirty="0"/>
              <a:t> </a:t>
            </a:r>
            <a:r>
              <a:rPr lang="en-US" sz="2200" b="1" dirty="0" err="1"/>
              <a:t>máy</a:t>
            </a:r>
            <a:r>
              <a:rPr lang="en-US" sz="2200" b="1" dirty="0"/>
              <a:t> </a:t>
            </a:r>
            <a:r>
              <a:rPr lang="en-US" sz="2200" dirty="0" err="1"/>
              <a:t>vào</a:t>
            </a:r>
            <a:r>
              <a:rPr lang="en-US" sz="2200" dirty="0"/>
              <a:t> </a:t>
            </a:r>
            <a:r>
              <a:rPr lang="en-US" sz="2200" dirty="0" err="1"/>
              <a:t>các</a:t>
            </a:r>
            <a:r>
              <a:rPr lang="en-US" sz="2200" dirty="0"/>
              <a:t> </a:t>
            </a:r>
            <a:r>
              <a:rPr lang="en-US" sz="2200" dirty="0" err="1"/>
              <a:t>công</a:t>
            </a:r>
            <a:r>
              <a:rPr lang="en-US" sz="2200" dirty="0"/>
              <a:t> </a:t>
            </a:r>
            <a:r>
              <a:rPr lang="en-US" sz="2200" dirty="0" err="1"/>
              <a:t>tác</a:t>
            </a:r>
            <a:r>
              <a:rPr lang="en-US" sz="2200" dirty="0"/>
              <a:t> </a:t>
            </a:r>
            <a:r>
              <a:rPr lang="en-US" sz="2200" dirty="0" err="1"/>
              <a:t>khai</a:t>
            </a:r>
            <a:r>
              <a:rPr lang="en-US" sz="2200" dirty="0"/>
              <a:t> </a:t>
            </a:r>
            <a:r>
              <a:rPr lang="en-US" sz="2200" dirty="0" err="1"/>
              <a:t>phá</a:t>
            </a:r>
            <a:r>
              <a:rPr lang="en-US" sz="2200" dirty="0"/>
              <a:t> </a:t>
            </a:r>
            <a:r>
              <a:rPr lang="en-US" sz="2200" dirty="0" err="1"/>
              <a:t>dữ</a:t>
            </a:r>
            <a:r>
              <a:rPr lang="en-US" sz="2200" dirty="0"/>
              <a:t> </a:t>
            </a:r>
            <a:r>
              <a:rPr lang="en-US" sz="2200" dirty="0" err="1"/>
              <a:t>liệu</a:t>
            </a:r>
            <a:r>
              <a:rPr lang="en-US" sz="2200" dirty="0"/>
              <a:t>.</a:t>
            </a:r>
          </a:p>
          <a:p>
            <a:r>
              <a:rPr lang="en-US" sz="2200" dirty="0" err="1"/>
              <a:t>Khai</a:t>
            </a:r>
            <a:r>
              <a:rPr lang="en-US" sz="2200" dirty="0"/>
              <a:t> </a:t>
            </a:r>
            <a:r>
              <a:rPr lang="en-US" sz="2200" dirty="0" err="1"/>
              <a:t>phá</a:t>
            </a:r>
            <a:r>
              <a:rPr lang="en-US" sz="2200" dirty="0"/>
              <a:t> </a:t>
            </a:r>
            <a:r>
              <a:rPr lang="en-US" sz="2200" dirty="0" err="1"/>
              <a:t>dữ</a:t>
            </a:r>
            <a:r>
              <a:rPr lang="en-US" sz="2200" dirty="0"/>
              <a:t> </a:t>
            </a:r>
            <a:r>
              <a:rPr lang="en-US" sz="2200" dirty="0" err="1"/>
              <a:t>liệu</a:t>
            </a:r>
            <a:r>
              <a:rPr lang="en-US" sz="2200" dirty="0"/>
              <a:t> </a:t>
            </a:r>
            <a:r>
              <a:rPr lang="en-US" sz="2200" dirty="0" err="1"/>
              <a:t>và</a:t>
            </a:r>
            <a:r>
              <a:rPr lang="en-US" sz="2200" dirty="0"/>
              <a:t> </a:t>
            </a:r>
            <a:r>
              <a:rPr lang="en-US" sz="2200" dirty="0" err="1"/>
              <a:t>học</a:t>
            </a:r>
            <a:r>
              <a:rPr lang="en-US" sz="2200" dirty="0"/>
              <a:t> </a:t>
            </a:r>
            <a:r>
              <a:rPr lang="en-US" sz="2200" dirty="0" err="1"/>
              <a:t>máy</a:t>
            </a:r>
            <a:r>
              <a:rPr lang="en-US" sz="2200" dirty="0"/>
              <a:t> </a:t>
            </a:r>
            <a:r>
              <a:rPr lang="en-US" sz="2200" dirty="0" err="1"/>
              <a:t>là</a:t>
            </a:r>
            <a:r>
              <a:rPr lang="en-US" sz="2200" dirty="0"/>
              <a:t> </a:t>
            </a:r>
            <a:r>
              <a:rPr lang="en-US" sz="2200" dirty="0" err="1"/>
              <a:t>hai</a:t>
            </a:r>
            <a:r>
              <a:rPr lang="en-US" sz="2200" dirty="0"/>
              <a:t> </a:t>
            </a:r>
            <a:r>
              <a:rPr lang="en-US" sz="2200" dirty="0" err="1"/>
              <a:t>lãnh</a:t>
            </a:r>
            <a:r>
              <a:rPr lang="en-US" sz="2200" dirty="0"/>
              <a:t> </a:t>
            </a:r>
            <a:r>
              <a:rPr lang="en-US" sz="2200" dirty="0" err="1"/>
              <a:t>vực</a:t>
            </a:r>
            <a:r>
              <a:rPr lang="en-US" sz="2200" dirty="0"/>
              <a:t> </a:t>
            </a:r>
            <a:r>
              <a:rPr lang="en-US" sz="2200" dirty="0" err="1"/>
              <a:t>có</a:t>
            </a:r>
            <a:r>
              <a:rPr lang="en-US" sz="2200" dirty="0"/>
              <a:t> </a:t>
            </a:r>
            <a:r>
              <a:rPr lang="en-US" sz="2200" dirty="0" err="1"/>
              <a:t>mối</a:t>
            </a:r>
            <a:r>
              <a:rPr lang="en-US" sz="2200" dirty="0"/>
              <a:t> </a:t>
            </a:r>
            <a:r>
              <a:rPr lang="en-US" sz="2200" dirty="0" err="1"/>
              <a:t>liên</a:t>
            </a:r>
            <a:r>
              <a:rPr lang="en-US" sz="2200" dirty="0"/>
              <a:t> </a:t>
            </a:r>
            <a:r>
              <a:rPr lang="en-US" sz="2200" dirty="0" err="1"/>
              <a:t>hệ</a:t>
            </a:r>
            <a:r>
              <a:rPr lang="en-US" sz="2200" dirty="0"/>
              <a:t> </a:t>
            </a:r>
            <a:r>
              <a:rPr lang="en-US" sz="2200" dirty="0" err="1"/>
              <a:t>chặt</a:t>
            </a:r>
            <a:r>
              <a:rPr lang="en-US" sz="2200" dirty="0"/>
              <a:t> </a:t>
            </a:r>
            <a:r>
              <a:rPr lang="en-US" sz="2200" dirty="0" err="1"/>
              <a:t>chẽ</a:t>
            </a:r>
            <a:r>
              <a:rPr lang="en-US" sz="2200" dirty="0"/>
              <a:t> </a:t>
            </a:r>
            <a:r>
              <a:rPr lang="en-US" sz="2200" dirty="0" err="1"/>
              <a:t>với</a:t>
            </a:r>
            <a:r>
              <a:rPr lang="en-US" sz="2200" dirty="0"/>
              <a:t> </a:t>
            </a:r>
            <a:r>
              <a:rPr lang="en-US" sz="2200" dirty="0" err="1"/>
              <a:t>nhau</a:t>
            </a:r>
            <a:r>
              <a:rPr lang="en-US" sz="2200" dirty="0"/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63052-3BD3-4EB3-9136-2088A2A72B60}" type="slidenum">
              <a:rPr lang="en-GB" smtClean="0"/>
              <a:pPr>
                <a:defRPr/>
              </a:pPr>
              <a:t>8</a:t>
            </a:fld>
            <a:endParaRPr lang="en-GB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1284514"/>
            <a:ext cx="3733800" cy="4289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867400" y="5943600"/>
            <a:ext cx="205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Hình</a:t>
            </a:r>
            <a:r>
              <a:rPr lang="en-US" dirty="0"/>
              <a:t> 5.4</a:t>
            </a:r>
          </a:p>
        </p:txBody>
      </p:sp>
    </p:spTree>
    <p:extLst>
      <p:ext uri="{BB962C8B-B14F-4D97-AF65-F5344CB8AC3E}">
        <p14:creationId xmlns:p14="http://schemas.microsoft.com/office/powerpoint/2010/main" val="36344975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915C8-04AD-4ADF-9A85-4D42AE4A8E19}" type="slidenum">
              <a:rPr lang="en-US"/>
              <a:pPr/>
              <a:t>9</a:t>
            </a:fld>
            <a:endParaRPr lang="en-US"/>
          </a:p>
        </p:txBody>
      </p:sp>
      <p:sp>
        <p:nvSpPr>
          <p:cNvPr id="64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0811" y="228600"/>
            <a:ext cx="7772400" cy="381000"/>
          </a:xfrm>
        </p:spPr>
        <p:txBody>
          <a:bodyPr/>
          <a:lstStyle/>
          <a:p>
            <a:r>
              <a:rPr lang="en-US" sz="2800" dirty="0" err="1">
                <a:solidFill>
                  <a:srgbClr val="FF0000"/>
                </a:solidFill>
              </a:rPr>
              <a:t>Quá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trình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khám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phá</a:t>
            </a:r>
            <a:r>
              <a:rPr lang="en-US" sz="2800" dirty="0">
                <a:solidFill>
                  <a:srgbClr val="FF0000"/>
                </a:solidFill>
              </a:rPr>
              <a:t> tri </a:t>
            </a:r>
            <a:r>
              <a:rPr lang="en-US" sz="2800" dirty="0" err="1">
                <a:solidFill>
                  <a:srgbClr val="FF0000"/>
                </a:solidFill>
              </a:rPr>
              <a:t>thức</a:t>
            </a:r>
            <a:r>
              <a:rPr lang="en-US" sz="2800" dirty="0">
                <a:solidFill>
                  <a:srgbClr val="FF0000"/>
                </a:solidFill>
              </a:rPr>
              <a:t> (</a:t>
            </a:r>
            <a:r>
              <a:rPr lang="en-US" sz="2800" dirty="0" err="1">
                <a:solidFill>
                  <a:srgbClr val="FF0000"/>
                </a:solidFill>
              </a:rPr>
              <a:t>khai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phá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dữ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liệu</a:t>
            </a:r>
            <a:r>
              <a:rPr lang="en-US" sz="2800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649220" name="AutoShape 4"/>
          <p:cNvSpPr>
            <a:spLocks noChangeArrowheads="1"/>
          </p:cNvSpPr>
          <p:nvPr/>
        </p:nvSpPr>
        <p:spPr bwMode="auto">
          <a:xfrm>
            <a:off x="762000" y="1447800"/>
            <a:ext cx="7467600" cy="5029200"/>
          </a:xfrm>
          <a:prstGeom prst="flowChartExtra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400" b="0">
              <a:latin typeface="Times New Roman" pitchFamily="18" charset="0"/>
            </a:endParaRPr>
          </a:p>
        </p:txBody>
      </p:sp>
      <p:sp>
        <p:nvSpPr>
          <p:cNvPr id="649221" name="Line 5"/>
          <p:cNvSpPr>
            <a:spLocks noChangeShapeType="1"/>
          </p:cNvSpPr>
          <p:nvPr/>
        </p:nvSpPr>
        <p:spPr bwMode="auto">
          <a:xfrm>
            <a:off x="1219200" y="5867400"/>
            <a:ext cx="6553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9222" name="Line 6"/>
          <p:cNvSpPr>
            <a:spLocks noChangeShapeType="1"/>
          </p:cNvSpPr>
          <p:nvPr/>
        </p:nvSpPr>
        <p:spPr bwMode="auto">
          <a:xfrm>
            <a:off x="1676400" y="5257800"/>
            <a:ext cx="563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9223" name="Line 7"/>
          <p:cNvSpPr>
            <a:spLocks noChangeShapeType="1"/>
          </p:cNvSpPr>
          <p:nvPr/>
        </p:nvSpPr>
        <p:spPr bwMode="auto">
          <a:xfrm>
            <a:off x="2209800" y="4495800"/>
            <a:ext cx="457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9224" name="Line 8"/>
          <p:cNvSpPr>
            <a:spLocks noChangeShapeType="1"/>
          </p:cNvSpPr>
          <p:nvPr/>
        </p:nvSpPr>
        <p:spPr bwMode="auto">
          <a:xfrm>
            <a:off x="2819400" y="3733800"/>
            <a:ext cx="335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9225" name="Line 9"/>
          <p:cNvSpPr>
            <a:spLocks noChangeShapeType="1"/>
          </p:cNvSpPr>
          <p:nvPr/>
        </p:nvSpPr>
        <p:spPr bwMode="auto">
          <a:xfrm>
            <a:off x="3429000" y="2895600"/>
            <a:ext cx="213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9226" name="Line 10"/>
          <p:cNvSpPr>
            <a:spLocks noChangeShapeType="1"/>
          </p:cNvSpPr>
          <p:nvPr/>
        </p:nvSpPr>
        <p:spPr bwMode="auto">
          <a:xfrm flipV="1">
            <a:off x="533400" y="1447800"/>
            <a:ext cx="0" cy="5029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9227" name="Line 11"/>
          <p:cNvSpPr>
            <a:spLocks noChangeShapeType="1"/>
          </p:cNvSpPr>
          <p:nvPr/>
        </p:nvSpPr>
        <p:spPr bwMode="auto">
          <a:xfrm flipV="1">
            <a:off x="8839200" y="1447800"/>
            <a:ext cx="0" cy="5029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9228" name="Text Box 12"/>
          <p:cNvSpPr txBox="1">
            <a:spLocks noChangeArrowheads="1"/>
          </p:cNvSpPr>
          <p:nvPr/>
        </p:nvSpPr>
        <p:spPr bwMode="auto">
          <a:xfrm>
            <a:off x="593725" y="1509713"/>
            <a:ext cx="1920875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>
                <a:latin typeface="Times New Roman" pitchFamily="18" charset="0"/>
              </a:rPr>
              <a:t>Increasing potential</a:t>
            </a:r>
          </a:p>
          <a:p>
            <a:r>
              <a:rPr lang="en-US" sz="1600">
                <a:latin typeface="Times New Roman" pitchFamily="18" charset="0"/>
              </a:rPr>
              <a:t>to support</a:t>
            </a:r>
          </a:p>
          <a:p>
            <a:r>
              <a:rPr lang="en-US" sz="1600">
                <a:latin typeface="Times New Roman" pitchFamily="18" charset="0"/>
              </a:rPr>
              <a:t>business decisions</a:t>
            </a:r>
          </a:p>
        </p:txBody>
      </p:sp>
      <p:sp>
        <p:nvSpPr>
          <p:cNvPr id="649229" name="Text Box 13"/>
          <p:cNvSpPr txBox="1">
            <a:spLocks noChangeArrowheads="1"/>
          </p:cNvSpPr>
          <p:nvPr/>
        </p:nvSpPr>
        <p:spPr bwMode="auto">
          <a:xfrm>
            <a:off x="7748588" y="1955800"/>
            <a:ext cx="10017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1600">
                <a:latin typeface="Times New Roman" pitchFamily="18" charset="0"/>
              </a:rPr>
              <a:t>End User</a:t>
            </a:r>
            <a:endParaRPr lang="en-US" sz="1600" b="0">
              <a:latin typeface="Times New Roman" pitchFamily="18" charset="0"/>
            </a:endParaRPr>
          </a:p>
        </p:txBody>
      </p:sp>
      <p:sp>
        <p:nvSpPr>
          <p:cNvPr id="649230" name="Text Box 14"/>
          <p:cNvSpPr txBox="1">
            <a:spLocks noChangeArrowheads="1"/>
          </p:cNvSpPr>
          <p:nvPr/>
        </p:nvSpPr>
        <p:spPr bwMode="auto">
          <a:xfrm>
            <a:off x="7751763" y="2946400"/>
            <a:ext cx="9525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1600">
                <a:latin typeface="Times New Roman" pitchFamily="18" charset="0"/>
              </a:rPr>
              <a:t>Business</a:t>
            </a:r>
          </a:p>
          <a:p>
            <a:pPr algn="r"/>
            <a:r>
              <a:rPr lang="en-US" sz="1600">
                <a:latin typeface="Times New Roman" pitchFamily="18" charset="0"/>
              </a:rPr>
              <a:t>  Analyst</a:t>
            </a:r>
          </a:p>
        </p:txBody>
      </p:sp>
      <p:sp>
        <p:nvSpPr>
          <p:cNvPr id="649231" name="Text Box 15"/>
          <p:cNvSpPr txBox="1">
            <a:spLocks noChangeArrowheads="1"/>
          </p:cNvSpPr>
          <p:nvPr/>
        </p:nvSpPr>
        <p:spPr bwMode="auto">
          <a:xfrm>
            <a:off x="7840663" y="3784600"/>
            <a:ext cx="855662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1600">
                <a:latin typeface="Times New Roman" pitchFamily="18" charset="0"/>
              </a:rPr>
              <a:t>     Data</a:t>
            </a:r>
          </a:p>
          <a:p>
            <a:pPr algn="r"/>
            <a:r>
              <a:rPr lang="en-US" sz="1600">
                <a:latin typeface="Times New Roman" pitchFamily="18" charset="0"/>
              </a:rPr>
              <a:t>Analyst</a:t>
            </a:r>
          </a:p>
        </p:txBody>
      </p:sp>
      <p:sp>
        <p:nvSpPr>
          <p:cNvPr id="649232" name="Text Box 16"/>
          <p:cNvSpPr txBox="1">
            <a:spLocks noChangeArrowheads="1"/>
          </p:cNvSpPr>
          <p:nvPr/>
        </p:nvSpPr>
        <p:spPr bwMode="auto">
          <a:xfrm>
            <a:off x="8102600" y="5689600"/>
            <a:ext cx="6111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1600">
                <a:latin typeface="Times New Roman" pitchFamily="18" charset="0"/>
              </a:rPr>
              <a:t>DBA</a:t>
            </a:r>
          </a:p>
        </p:txBody>
      </p:sp>
      <p:sp>
        <p:nvSpPr>
          <p:cNvPr id="649233" name="Text Box 17"/>
          <p:cNvSpPr txBox="1">
            <a:spLocks noChangeArrowheads="1"/>
          </p:cNvSpPr>
          <p:nvPr/>
        </p:nvSpPr>
        <p:spPr bwMode="auto">
          <a:xfrm>
            <a:off x="3962400" y="2057400"/>
            <a:ext cx="10985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>
                <a:latin typeface="Times New Roman" pitchFamily="18" charset="0"/>
              </a:rPr>
              <a:t>Making</a:t>
            </a:r>
          </a:p>
          <a:p>
            <a:r>
              <a:rPr lang="en-US">
                <a:latin typeface="Times New Roman" pitchFamily="18" charset="0"/>
              </a:rPr>
              <a:t>Decisions</a:t>
            </a:r>
          </a:p>
        </p:txBody>
      </p:sp>
      <p:sp>
        <p:nvSpPr>
          <p:cNvPr id="649234" name="Text Box 18"/>
          <p:cNvSpPr txBox="1">
            <a:spLocks noChangeArrowheads="1"/>
          </p:cNvSpPr>
          <p:nvPr/>
        </p:nvSpPr>
        <p:spPr bwMode="auto">
          <a:xfrm>
            <a:off x="3657600" y="2998788"/>
            <a:ext cx="19431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Data Presentation</a:t>
            </a:r>
          </a:p>
        </p:txBody>
      </p:sp>
      <p:sp>
        <p:nvSpPr>
          <p:cNvPr id="649235" name="Text Box 19"/>
          <p:cNvSpPr txBox="1">
            <a:spLocks noChangeArrowheads="1"/>
          </p:cNvSpPr>
          <p:nvPr/>
        </p:nvSpPr>
        <p:spPr bwMode="auto">
          <a:xfrm>
            <a:off x="3276600" y="3352800"/>
            <a:ext cx="25781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>
                <a:latin typeface="Times New Roman" pitchFamily="18" charset="0"/>
              </a:rPr>
              <a:t>Visualization Techniques</a:t>
            </a:r>
          </a:p>
        </p:txBody>
      </p:sp>
      <p:sp>
        <p:nvSpPr>
          <p:cNvPr id="649236" name="Text Box 20"/>
          <p:cNvSpPr txBox="1">
            <a:spLocks noChangeArrowheads="1"/>
          </p:cNvSpPr>
          <p:nvPr/>
        </p:nvSpPr>
        <p:spPr bwMode="auto">
          <a:xfrm>
            <a:off x="3870325" y="3771900"/>
            <a:ext cx="1422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CC3300"/>
                </a:solidFill>
                <a:latin typeface="Times New Roman" pitchFamily="18" charset="0"/>
              </a:rPr>
              <a:t>Data Mining</a:t>
            </a:r>
          </a:p>
        </p:txBody>
      </p:sp>
      <p:sp>
        <p:nvSpPr>
          <p:cNvPr id="649237" name="Text Box 21"/>
          <p:cNvSpPr txBox="1">
            <a:spLocks noChangeArrowheads="1"/>
          </p:cNvSpPr>
          <p:nvPr/>
        </p:nvSpPr>
        <p:spPr bwMode="auto">
          <a:xfrm>
            <a:off x="3581400" y="4038600"/>
            <a:ext cx="23241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>
                <a:latin typeface="Times New Roman" pitchFamily="18" charset="0"/>
              </a:rPr>
              <a:t>Information Discovery</a:t>
            </a:r>
          </a:p>
        </p:txBody>
      </p:sp>
      <p:sp>
        <p:nvSpPr>
          <p:cNvPr id="649238" name="Text Box 22"/>
          <p:cNvSpPr txBox="1">
            <a:spLocks noChangeArrowheads="1"/>
          </p:cNvSpPr>
          <p:nvPr/>
        </p:nvSpPr>
        <p:spPr bwMode="auto">
          <a:xfrm>
            <a:off x="3429000" y="4572000"/>
            <a:ext cx="28257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FF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Times New Roman" pitchFamily="18" charset="0"/>
              </a:rPr>
              <a:t>Data Exploration</a:t>
            </a:r>
          </a:p>
        </p:txBody>
      </p:sp>
      <p:sp>
        <p:nvSpPr>
          <p:cNvPr id="649239" name="Text Box 23"/>
          <p:cNvSpPr txBox="1">
            <a:spLocks noChangeArrowheads="1"/>
          </p:cNvSpPr>
          <p:nvPr/>
        </p:nvSpPr>
        <p:spPr bwMode="auto">
          <a:xfrm>
            <a:off x="3886200" y="5562600"/>
            <a:ext cx="1416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i="1">
                <a:latin typeface="Times New Roman" pitchFamily="18" charset="0"/>
              </a:rPr>
              <a:t>OLAP, MDA</a:t>
            </a:r>
          </a:p>
        </p:txBody>
      </p:sp>
      <p:sp>
        <p:nvSpPr>
          <p:cNvPr id="649240" name="Text Box 24"/>
          <p:cNvSpPr txBox="1">
            <a:spLocks noChangeArrowheads="1"/>
          </p:cNvSpPr>
          <p:nvPr/>
        </p:nvSpPr>
        <p:spPr bwMode="auto">
          <a:xfrm>
            <a:off x="2362200" y="4800600"/>
            <a:ext cx="43815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 dirty="0">
                <a:latin typeface="Times New Roman" pitchFamily="18" charset="0"/>
              </a:rPr>
              <a:t>Statistical Analysis, Querying and Reporting</a:t>
            </a:r>
            <a:endParaRPr lang="en-US" i="1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649241" name="Text Box 25"/>
          <p:cNvSpPr txBox="1">
            <a:spLocks noChangeArrowheads="1"/>
          </p:cNvSpPr>
          <p:nvPr/>
        </p:nvSpPr>
        <p:spPr bwMode="auto">
          <a:xfrm>
            <a:off x="3048000" y="5257800"/>
            <a:ext cx="3206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Data Warehouses / Data Marts</a:t>
            </a:r>
          </a:p>
        </p:txBody>
      </p:sp>
      <p:sp>
        <p:nvSpPr>
          <p:cNvPr id="649242" name="Text Box 26"/>
          <p:cNvSpPr txBox="1">
            <a:spLocks noChangeArrowheads="1"/>
          </p:cNvSpPr>
          <p:nvPr/>
        </p:nvSpPr>
        <p:spPr bwMode="auto">
          <a:xfrm>
            <a:off x="3810000" y="5867400"/>
            <a:ext cx="1473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Data Sources</a:t>
            </a:r>
            <a:endParaRPr lang="en-US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649243" name="Text Box 27"/>
          <p:cNvSpPr txBox="1">
            <a:spLocks noChangeArrowheads="1"/>
          </p:cNvSpPr>
          <p:nvPr/>
        </p:nvSpPr>
        <p:spPr bwMode="auto">
          <a:xfrm>
            <a:off x="1600200" y="6096000"/>
            <a:ext cx="6051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>
                <a:latin typeface="Times New Roman" pitchFamily="18" charset="0"/>
              </a:rPr>
              <a:t>Paper, Files, Information Providers, Database Systems, OLTP</a:t>
            </a:r>
          </a:p>
        </p:txBody>
      </p:sp>
      <p:sp>
        <p:nvSpPr>
          <p:cNvPr id="649244" name="Line 28"/>
          <p:cNvSpPr>
            <a:spLocks noChangeShapeType="1"/>
          </p:cNvSpPr>
          <p:nvPr/>
        </p:nvSpPr>
        <p:spPr bwMode="auto">
          <a:xfrm>
            <a:off x="457200" y="6477000"/>
            <a:ext cx="838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76200" y="762000"/>
            <a:ext cx="297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Hình</a:t>
            </a:r>
            <a:r>
              <a:rPr lang="en-US" dirty="0"/>
              <a:t> 5.5</a:t>
            </a:r>
          </a:p>
        </p:txBody>
      </p:sp>
    </p:spTree>
    <p:extLst>
      <p:ext uri="{BB962C8B-B14F-4D97-AF65-F5344CB8AC3E}">
        <p14:creationId xmlns:p14="http://schemas.microsoft.com/office/powerpoint/2010/main" val="2558235329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 Unicode MS"/>
        <a:ea typeface=""/>
        <a:cs typeface=""/>
      </a:majorFont>
      <a:minorFont>
        <a:latin typeface="Arial Unicode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8122</TotalTime>
  <Words>2842</Words>
  <Application>Microsoft Office PowerPoint</Application>
  <PresentationFormat>On-screen Show (4:3)</PresentationFormat>
  <Paragraphs>280</Paragraphs>
  <Slides>32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32</vt:i4>
      </vt:variant>
    </vt:vector>
  </HeadingPairs>
  <TitlesOfParts>
    <vt:vector size="40" baseType="lpstr">
      <vt:lpstr>Arial</vt:lpstr>
      <vt:lpstr>Arial Unicode MS</vt:lpstr>
      <vt:lpstr>Symbol</vt:lpstr>
      <vt:lpstr>Times New Roman</vt:lpstr>
      <vt:lpstr>Wingdings</vt:lpstr>
      <vt:lpstr>Default Design</vt:lpstr>
      <vt:lpstr>Document</vt:lpstr>
      <vt:lpstr>Equation</vt:lpstr>
      <vt:lpstr>Học Máy &amp; Khai Phá Dữ Liệu</vt:lpstr>
      <vt:lpstr>Nội dung</vt:lpstr>
      <vt:lpstr>1. Giới thiệu về Học Máy</vt:lpstr>
      <vt:lpstr>Học máy và nhận dạng mẫu</vt:lpstr>
      <vt:lpstr>Các phương pháp của học máy</vt:lpstr>
      <vt:lpstr>Các phương pháp của học máy</vt:lpstr>
      <vt:lpstr>Học Máy và các lãnh vực liên quan</vt:lpstr>
      <vt:lpstr>Học máy và khai phá dữ liệu</vt:lpstr>
      <vt:lpstr>Quá trình khám phá tri thức (khai phá dữ liệu)</vt:lpstr>
      <vt:lpstr>Các bước xây dựng mô hình học máy</vt:lpstr>
      <vt:lpstr>2. Thu thập dữ liệu (Data Collection)</vt:lpstr>
      <vt:lpstr>Chuẩn bị dữ liệu (Data Preparation)</vt:lpstr>
      <vt:lpstr>Thăm dò dữ liệu (Data exploration)</vt:lpstr>
      <vt:lpstr>Làm sạch dữ liệu (Data cleansing)</vt:lpstr>
      <vt:lpstr>3.Biểu diễn mẫu trong Học Máy</vt:lpstr>
      <vt:lpstr>Mẫu được biểu diễn như là vector</vt:lpstr>
      <vt:lpstr>PowerPoint Presentation</vt:lpstr>
      <vt:lpstr>Thí dụ 2 về dữ liệu</vt:lpstr>
      <vt:lpstr>Mẫu được biểu diễn như là một dòng ký tự</vt:lpstr>
      <vt:lpstr>4. Độ đo tương tự</vt:lpstr>
      <vt:lpstr>Độ đo khoảng cách</vt:lpstr>
      <vt:lpstr>Độ đo khoảng cách (tt.)</vt:lpstr>
      <vt:lpstr>5. Tiền xử lý dữ liệu</vt:lpstr>
      <vt:lpstr>Biến đổi dữ liệu </vt:lpstr>
      <vt:lpstr>Thu gọn dữ liệu (data reduction)</vt:lpstr>
      <vt:lpstr>Cách tính centroid của một nhóm mẫu</vt:lpstr>
      <vt:lpstr>Lựa chọn thuộc tính (Feature Selection)</vt:lpstr>
      <vt:lpstr>Lựa chọn thuộc tính bằng Tìm kiếm vét cạn</vt:lpstr>
      <vt:lpstr>Filter và wrapper</vt:lpstr>
      <vt:lpstr>Filter và wrapper (tt.)</vt:lpstr>
      <vt:lpstr>Rút trích thuộc tính</vt:lpstr>
      <vt:lpstr>Dữ liệu mẫu để thực nghiệm về học máy</vt:lpstr>
    </vt:vector>
  </TitlesOfParts>
  <Company>Truong Dai Hoc Bach Khoa TPHCM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Intelligence</dc:title>
  <dc:creator>Cao Hoang Tru</dc:creator>
  <cp:lastModifiedBy>Dương Tuấn Anh</cp:lastModifiedBy>
  <cp:revision>1518</cp:revision>
  <cp:lastPrinted>2020-11-02T00:58:39Z</cp:lastPrinted>
  <dcterms:created xsi:type="dcterms:W3CDTF">2004-02-07T23:51:55Z</dcterms:created>
  <dcterms:modified xsi:type="dcterms:W3CDTF">2024-06-09T15:07:31Z</dcterms:modified>
</cp:coreProperties>
</file>