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5"/>
  </p:notesMasterIdLst>
  <p:handoutMasterIdLst>
    <p:handoutMasterId r:id="rId96"/>
  </p:handoutMasterIdLst>
  <p:sldIdLst>
    <p:sldId id="256" r:id="rId2"/>
    <p:sldId id="355" r:id="rId3"/>
    <p:sldId id="288" r:id="rId4"/>
    <p:sldId id="318" r:id="rId5"/>
    <p:sldId id="290" r:id="rId6"/>
    <p:sldId id="291" r:id="rId7"/>
    <p:sldId id="292" r:id="rId8"/>
    <p:sldId id="294" r:id="rId9"/>
    <p:sldId id="295" r:id="rId10"/>
    <p:sldId id="296" r:id="rId11"/>
    <p:sldId id="297" r:id="rId12"/>
    <p:sldId id="289" r:id="rId13"/>
    <p:sldId id="298" r:id="rId14"/>
    <p:sldId id="299" r:id="rId15"/>
    <p:sldId id="300" r:id="rId16"/>
    <p:sldId id="301" r:id="rId17"/>
    <p:sldId id="302" r:id="rId18"/>
    <p:sldId id="303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51" r:id="rId29"/>
    <p:sldId id="304" r:id="rId30"/>
    <p:sldId id="343" r:id="rId31"/>
    <p:sldId id="305" r:id="rId32"/>
    <p:sldId id="306" r:id="rId33"/>
    <p:sldId id="307" r:id="rId34"/>
    <p:sldId id="308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86" r:id="rId46"/>
    <p:sldId id="387" r:id="rId47"/>
    <p:sldId id="388" r:id="rId48"/>
    <p:sldId id="389" r:id="rId49"/>
    <p:sldId id="390" r:id="rId50"/>
    <p:sldId id="391" r:id="rId51"/>
    <p:sldId id="392" r:id="rId52"/>
    <p:sldId id="393" r:id="rId53"/>
    <p:sldId id="368" r:id="rId54"/>
    <p:sldId id="369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81" r:id="rId67"/>
    <p:sldId id="403" r:id="rId68"/>
    <p:sldId id="404" r:id="rId69"/>
    <p:sldId id="382" r:id="rId70"/>
    <p:sldId id="383" r:id="rId71"/>
    <p:sldId id="406" r:id="rId72"/>
    <p:sldId id="384" r:id="rId73"/>
    <p:sldId id="385" r:id="rId74"/>
    <p:sldId id="334" r:id="rId75"/>
    <p:sldId id="335" r:id="rId76"/>
    <p:sldId id="342" r:id="rId77"/>
    <p:sldId id="336" r:id="rId78"/>
    <p:sldId id="337" r:id="rId79"/>
    <p:sldId id="338" r:id="rId80"/>
    <p:sldId id="339" r:id="rId81"/>
    <p:sldId id="340" r:id="rId82"/>
    <p:sldId id="407" r:id="rId83"/>
    <p:sldId id="408" r:id="rId84"/>
    <p:sldId id="409" r:id="rId85"/>
    <p:sldId id="410" r:id="rId86"/>
    <p:sldId id="411" r:id="rId87"/>
    <p:sldId id="412" r:id="rId88"/>
    <p:sldId id="413" r:id="rId89"/>
    <p:sldId id="394" r:id="rId90"/>
    <p:sldId id="395" r:id="rId91"/>
    <p:sldId id="396" r:id="rId92"/>
    <p:sldId id="397" r:id="rId93"/>
    <p:sldId id="402" r:id="rId94"/>
  </p:sldIdLst>
  <p:sldSz cx="9144000" cy="6858000" type="screen4x3"/>
  <p:notesSz cx="7053263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9900"/>
    <a:srgbClr val="6600CC"/>
    <a:srgbClr val="33CC33"/>
    <a:srgbClr val="CC6600"/>
    <a:srgbClr val="0000FF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3" autoAdjust="0"/>
    <p:restoredTop sz="94662" autoAdjust="0"/>
  </p:normalViewPr>
  <p:slideViewPr>
    <p:cSldViewPr>
      <p:cViewPr varScale="1">
        <p:scale>
          <a:sx n="59" d="100"/>
          <a:sy n="59" d="100"/>
        </p:scale>
        <p:origin x="132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130EC2CD-A2D3-472E-8697-DC44B97DE0A5}" type="datetimeFigureOut">
              <a:rPr lang="en-US"/>
              <a:pPr>
                <a:defRPr/>
              </a:pPr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150C411C-6567-4AE5-9FE7-62EED8AE1F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7325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21188"/>
            <a:ext cx="5173663" cy="41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C1F0D2-93D0-409B-9DC3-34E720ADC3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13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1F0D2-93D0-409B-9DC3-34E720ADC36D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0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23D68-1FBD-4549-816E-C0444F8368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99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9615-DDDD-4A96-9F1A-FCEE4040A7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65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49B4F-B98C-46C3-A395-32E78BFF43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793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11E2D-A88F-4B72-AA50-614341002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4674E-4C5B-4ADF-8ECD-5368454F37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35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76395-2799-4905-92A7-8BA77FEF1A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58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40810-92D3-4FD8-9E07-A07C1048A9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96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16495-BB2F-47FE-A379-A112C428CC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5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5CF0A-8FFB-4220-83B6-E4D84F423C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11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63FB4-16EA-47E0-ADC6-20CF136E6D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11BF-D950-4A72-9C2A-142B7F70C0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27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DE7C5-E2F6-4246-B6B0-A38331A0B2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42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BD34E65-B1B3-45B7-8988-C985E4A385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4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19400"/>
            <a:ext cx="8458200" cy="838200"/>
          </a:xfrm>
        </p:spPr>
        <p:txBody>
          <a:bodyPr/>
          <a:lstStyle/>
          <a:p>
            <a:pPr eaLnBrk="1" hangingPunct="1"/>
            <a:r>
              <a:rPr lang="en-GB" sz="4800" dirty="0" err="1">
                <a:solidFill>
                  <a:srgbClr val="FF0000"/>
                </a:solidFill>
              </a:rPr>
              <a:t>Phân</a:t>
            </a:r>
            <a:r>
              <a:rPr lang="en-GB" sz="4800" dirty="0">
                <a:solidFill>
                  <a:srgbClr val="FF0000"/>
                </a:solidFill>
              </a:rPr>
              <a:t> </a:t>
            </a:r>
            <a:r>
              <a:rPr lang="en-GB" sz="4800" dirty="0" err="1">
                <a:solidFill>
                  <a:srgbClr val="FF0000"/>
                </a:solidFill>
              </a:rPr>
              <a:t>lớp</a:t>
            </a:r>
            <a:endParaRPr lang="en-GB" sz="4800" dirty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838200"/>
            <a:ext cx="6400800" cy="685800"/>
          </a:xfrm>
        </p:spPr>
        <p:txBody>
          <a:bodyPr/>
          <a:lstStyle/>
          <a:p>
            <a:pPr eaLnBrk="1" hangingPunct="1"/>
            <a:r>
              <a:rPr lang="en-GB" sz="3200" b="1" dirty="0" err="1"/>
              <a:t>Chương</a:t>
            </a:r>
            <a:r>
              <a:rPr lang="en-GB" sz="3200" b="1" dirty="0"/>
              <a:t> 6 </a:t>
            </a:r>
          </a:p>
          <a:p>
            <a:pPr eaLnBrk="1" hangingPunct="1"/>
            <a:endParaRPr lang="en-GB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17914" y="4860333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PGS.TS. </a:t>
            </a:r>
            <a:r>
              <a:rPr lang="en-US" dirty="0" err="1">
                <a:latin typeface="+mn-lt"/>
              </a:rPr>
              <a:t>Dương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Tuấn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Anh</a:t>
            </a:r>
            <a:endParaRPr lang="en-US" dirty="0">
              <a:latin typeface="+mn-lt"/>
            </a:endParaRPr>
          </a:p>
          <a:p>
            <a:pPr algn="ctr"/>
            <a:r>
              <a:rPr lang="en-US" dirty="0">
                <a:latin typeface="+mn-lt"/>
              </a:rPr>
              <a:t>7/2021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k-NN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1E969-9749-4B1F-A39F-8AB797D79E2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1268" name="Picture 2" descr="E:\Machine_Learning\KN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71538"/>
            <a:ext cx="6662738" cy="545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56388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6.2 Minh </a:t>
            </a:r>
            <a:r>
              <a:rPr lang="en-US" dirty="0" err="1">
                <a:latin typeface="+mn-lt"/>
              </a:rPr>
              <a:t>họa</a:t>
            </a:r>
            <a:r>
              <a:rPr lang="en-US" dirty="0">
                <a:latin typeface="+mn-lt"/>
              </a:rPr>
              <a:t> k-NN</a:t>
            </a:r>
          </a:p>
        </p:txBody>
      </p:sp>
    </p:spTree>
    <p:extLst>
      <p:ext uri="{BB962C8B-B14F-4D97-AF65-F5344CB8AC3E}">
        <p14:creationId xmlns:p14="http://schemas.microsoft.com/office/powerpoint/2010/main" val="112949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DB286B-3B4C-457B-95F2-D17C9B298073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rgbClr val="FF0000"/>
                </a:solidFill>
              </a:rPr>
              <a:t>Thí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 ở </a:t>
            </a:r>
            <a:r>
              <a:rPr lang="en-US" sz="2200" dirty="0" err="1"/>
              <a:t>hình</a:t>
            </a:r>
            <a:r>
              <a:rPr lang="en-US" sz="2200" dirty="0"/>
              <a:t> 6.1, 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i="1" dirty="0"/>
              <a:t>k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5, </a:t>
            </a:r>
            <a:r>
              <a:rPr lang="en-US" sz="2200" dirty="0" err="1"/>
              <a:t>năm</a:t>
            </a:r>
            <a:r>
              <a:rPr lang="en-US" sz="2200" dirty="0"/>
              <a:t> </a:t>
            </a:r>
            <a:r>
              <a:rPr lang="en-US" sz="2200" dirty="0" err="1"/>
              <a:t>lân</a:t>
            </a:r>
            <a:r>
              <a:rPr lang="en-US" sz="2200" dirty="0"/>
              <a:t> </a:t>
            </a:r>
            <a:r>
              <a:rPr lang="en-US" sz="2200" dirty="0" err="1"/>
              <a:t>cận</a:t>
            </a:r>
            <a:r>
              <a:rPr lang="en-US" sz="2200" dirty="0"/>
              <a:t> </a:t>
            </a:r>
            <a:r>
              <a:rPr lang="en-US" sz="2200" dirty="0" err="1"/>
              <a:t>gần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i="1" dirty="0"/>
              <a:t>P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i="1" dirty="0"/>
              <a:t>X</a:t>
            </a:r>
            <a:r>
              <a:rPr lang="en-US" sz="2200" i="1" baseline="-25000" dirty="0"/>
              <a:t>16</a:t>
            </a:r>
            <a:r>
              <a:rPr lang="en-US" sz="2200" i="1" dirty="0"/>
              <a:t>, X</a:t>
            </a:r>
            <a:r>
              <a:rPr lang="en-US" sz="2200" i="1" baseline="-25000" dirty="0"/>
              <a:t>7</a:t>
            </a:r>
            <a:r>
              <a:rPr lang="en-US" sz="2200" i="1" dirty="0"/>
              <a:t>, X</a:t>
            </a:r>
            <a:r>
              <a:rPr lang="en-US" sz="2200" i="1" baseline="-25000" dirty="0"/>
              <a:t>14</a:t>
            </a:r>
            <a:r>
              <a:rPr lang="en-US" sz="2200" i="1" dirty="0"/>
              <a:t>, X</a:t>
            </a:r>
            <a:r>
              <a:rPr lang="en-US" sz="2200" i="1" baseline="-25000" dirty="0"/>
              <a:t>6</a:t>
            </a:r>
            <a:r>
              <a:rPr lang="en-US" sz="2200" dirty="0"/>
              <a:t> 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i="1" dirty="0"/>
              <a:t>X</a:t>
            </a:r>
            <a:r>
              <a:rPr lang="en-US" sz="2200" i="1" baseline="-25000" dirty="0"/>
              <a:t>17</a:t>
            </a:r>
            <a:r>
              <a:rPr lang="en-US" sz="2200" dirty="0"/>
              <a:t>.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5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3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i="1" dirty="0"/>
              <a:t>P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gán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3.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200" dirty="0"/>
          </a:p>
          <a:p>
            <a:pPr eaLnBrk="1" hangingPunct="1">
              <a:defRPr/>
            </a:pP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/>
              <a:t> 6.1</a:t>
            </a:r>
            <a:r>
              <a:rPr lang="en-US" sz="2200" dirty="0"/>
              <a:t>, 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i="1" dirty="0"/>
              <a:t>P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(4.2, 1.8), </a:t>
            </a:r>
            <a:r>
              <a:rPr lang="en-US" sz="2200" dirty="0" err="1"/>
              <a:t>lân</a:t>
            </a:r>
            <a:r>
              <a:rPr lang="en-US" sz="2200" dirty="0"/>
              <a:t> </a:t>
            </a:r>
            <a:r>
              <a:rPr lang="en-US" sz="2200" dirty="0" err="1"/>
              <a:t>cận</a:t>
            </a:r>
            <a:r>
              <a:rPr lang="en-US" sz="2200" dirty="0"/>
              <a:t> </a:t>
            </a:r>
            <a:r>
              <a:rPr lang="en-US" sz="2200" dirty="0" err="1"/>
              <a:t>gần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nó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i="1" dirty="0"/>
              <a:t>X</a:t>
            </a:r>
            <a:r>
              <a:rPr lang="en-US" sz="2200" i="1" baseline="-25000" dirty="0"/>
              <a:t>17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P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3 </a:t>
            </a:r>
            <a:r>
              <a:rPr lang="en-US" sz="2200" dirty="0" err="1"/>
              <a:t>nếu</a:t>
            </a:r>
            <a:r>
              <a:rPr lang="en-US" sz="2200" dirty="0"/>
              <a:t> 1-NN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. 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áp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k-NN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 dirty="0"/>
              <a:t>k</a:t>
            </a:r>
            <a:r>
              <a:rPr lang="en-US" sz="2200" dirty="0"/>
              <a:t> = 5 </a:t>
            </a:r>
            <a:r>
              <a:rPr lang="en-US" sz="2200" dirty="0" err="1"/>
              <a:t>thì</a:t>
            </a:r>
            <a:r>
              <a:rPr lang="en-US" sz="2200" dirty="0"/>
              <a:t> 5 </a:t>
            </a:r>
            <a:r>
              <a:rPr lang="en-US" sz="2200" dirty="0" err="1"/>
              <a:t>lân</a:t>
            </a:r>
            <a:r>
              <a:rPr lang="en-US" sz="2200" dirty="0"/>
              <a:t> </a:t>
            </a:r>
            <a:r>
              <a:rPr lang="en-US" sz="2200" dirty="0" err="1"/>
              <a:t>cận</a:t>
            </a:r>
            <a:r>
              <a:rPr lang="en-US" sz="2200" dirty="0"/>
              <a:t> </a:t>
            </a:r>
            <a:r>
              <a:rPr lang="en-US" sz="2200" dirty="0" err="1"/>
              <a:t>gần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P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i="1" dirty="0"/>
              <a:t>X</a:t>
            </a:r>
            <a:r>
              <a:rPr lang="en-US" sz="2200" i="1" baseline="-25000" dirty="0"/>
              <a:t>17</a:t>
            </a:r>
            <a:r>
              <a:rPr lang="en-US" sz="2200" dirty="0"/>
              <a:t> 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i="1" dirty="0"/>
              <a:t>X</a:t>
            </a:r>
            <a:r>
              <a:rPr lang="en-US" sz="2200" i="1" baseline="-25000" dirty="0"/>
              <a:t>16</a:t>
            </a:r>
            <a:r>
              <a:rPr lang="en-US" sz="2200" dirty="0"/>
              <a:t> (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3)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i="1" dirty="0"/>
              <a:t>X</a:t>
            </a:r>
            <a:r>
              <a:rPr lang="en-US" sz="2200" i="1" baseline="-25000" dirty="0"/>
              <a:t>8</a:t>
            </a:r>
            <a:r>
              <a:rPr lang="en-US" sz="2200" i="1" dirty="0"/>
              <a:t>, X</a:t>
            </a:r>
            <a:r>
              <a:rPr lang="en-US" sz="2200" i="1" baseline="-25000" dirty="0"/>
              <a:t>7</a:t>
            </a:r>
            <a:r>
              <a:rPr lang="en-US" sz="2200" dirty="0"/>
              <a:t>, 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i="1" dirty="0"/>
              <a:t>X</a:t>
            </a:r>
            <a:r>
              <a:rPr lang="en-US" sz="2200" i="1" baseline="-25000" dirty="0"/>
              <a:t>11</a:t>
            </a:r>
            <a:r>
              <a:rPr lang="en-US" sz="2200" dirty="0"/>
              <a:t> (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2). Theo </a:t>
            </a:r>
            <a:r>
              <a:rPr lang="en-US" sz="2200" dirty="0" err="1"/>
              <a:t>luật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,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i="1" dirty="0"/>
              <a:t>P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gán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2.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2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200" b="1" u="sng" dirty="0" err="1">
                <a:sym typeface="Symbol" pitchFamily="18" charset="2"/>
              </a:rPr>
              <a:t>Ghi</a:t>
            </a:r>
            <a:r>
              <a:rPr lang="en-US" sz="2200" b="1" u="sng" dirty="0">
                <a:sym typeface="Symbol" pitchFamily="18" charset="2"/>
              </a:rPr>
              <a:t> </a:t>
            </a:r>
            <a:r>
              <a:rPr lang="en-US" sz="2200" b="1" u="sng" dirty="0" err="1">
                <a:sym typeface="Symbol" pitchFamily="18" charset="2"/>
              </a:rPr>
              <a:t>chú</a:t>
            </a:r>
            <a:r>
              <a:rPr lang="en-US" sz="2200" b="1" dirty="0">
                <a:sym typeface="Symbol" pitchFamily="18" charset="2"/>
              </a:rPr>
              <a:t>:  </a:t>
            </a:r>
            <a:r>
              <a:rPr lang="en-US" sz="2200" dirty="0">
                <a:sym typeface="Symbol" pitchFamily="18" charset="2"/>
              </a:rPr>
              <a:t>K-NN </a:t>
            </a:r>
            <a:r>
              <a:rPr lang="en-US" sz="2200" dirty="0" err="1">
                <a:sym typeface="Symbol" pitchFamily="18" charset="2"/>
              </a:rPr>
              <a:t>là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một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trong</a:t>
            </a:r>
            <a:r>
              <a:rPr lang="en-US" sz="2200" dirty="0">
                <a:sym typeface="Symbol" pitchFamily="18" charset="2"/>
              </a:rPr>
              <a:t> 10  </a:t>
            </a:r>
            <a:r>
              <a:rPr lang="en-US" sz="2200" dirty="0" err="1">
                <a:sym typeface="Symbol" pitchFamily="18" charset="2"/>
              </a:rPr>
              <a:t>giải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thuật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nổi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tiếng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nhất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của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lãnh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vực</a:t>
            </a:r>
            <a:r>
              <a:rPr lang="en-US" sz="2200" dirty="0">
                <a:sym typeface="Symbol" pitchFamily="18" charset="2"/>
              </a:rPr>
              <a:t> Data Mining</a:t>
            </a:r>
            <a:endParaRPr lang="en-US" sz="2200" b="1" dirty="0"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3811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k-NN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(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28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dirty="0" err="1"/>
              <a:t>Cây</a:t>
            </a:r>
            <a:r>
              <a:rPr lang="en-US" i="1" dirty="0"/>
              <a:t> </a:t>
            </a:r>
            <a:r>
              <a:rPr lang="en-US" i="1" dirty="0" err="1"/>
              <a:t>quyết</a:t>
            </a:r>
            <a:r>
              <a:rPr lang="en-US" i="1" dirty="0"/>
              <a:t> </a:t>
            </a:r>
            <a:r>
              <a:rPr lang="en-US" i="1" dirty="0" err="1"/>
              <a:t>định</a:t>
            </a:r>
            <a:r>
              <a:rPr lang="en-US" i="1" dirty="0"/>
              <a:t> </a:t>
            </a:r>
            <a:r>
              <a:rPr lang="en-US" dirty="0"/>
              <a:t>(decision tree 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 err="1"/>
              <a:t>quyết</a:t>
            </a:r>
            <a:r>
              <a:rPr lang="en-US" i="1" dirty="0"/>
              <a:t> </a:t>
            </a:r>
            <a:r>
              <a:rPr lang="en-US" i="1" dirty="0" err="1"/>
              <a:t>định</a:t>
            </a:r>
            <a:r>
              <a:rPr lang="en-US" i="1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quả</a:t>
            </a:r>
            <a:r>
              <a:rPr lang="en-US" i="1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 err="1"/>
              <a:t>nhãn</a:t>
            </a:r>
            <a:r>
              <a:rPr lang="en-US" i="1" dirty="0"/>
              <a:t> </a:t>
            </a:r>
            <a:r>
              <a:rPr lang="en-US" i="1" dirty="0" err="1"/>
              <a:t>lớp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i="1" dirty="0" err="1"/>
              <a:t>cây</a:t>
            </a:r>
            <a:r>
              <a:rPr lang="en-US" i="1" dirty="0"/>
              <a:t> </a:t>
            </a:r>
            <a:r>
              <a:rPr lang="en-US" i="1" dirty="0" err="1"/>
              <a:t>quyết</a:t>
            </a:r>
            <a:r>
              <a:rPr lang="en-US" i="1" dirty="0"/>
              <a:t> </a:t>
            </a:r>
            <a:r>
              <a:rPr lang="en-US" i="1" dirty="0" err="1"/>
              <a:t>định</a:t>
            </a:r>
            <a:r>
              <a:rPr lang="en-US" i="1" dirty="0"/>
              <a:t> </a:t>
            </a:r>
            <a:r>
              <a:rPr lang="en-US" i="1" dirty="0" err="1"/>
              <a:t>nhị</a:t>
            </a:r>
            <a:r>
              <a:rPr lang="en-US" i="1" dirty="0"/>
              <a:t> </a:t>
            </a:r>
            <a:r>
              <a:rPr lang="en-US" i="1" dirty="0" err="1"/>
              <a:t>phân</a:t>
            </a:r>
            <a:r>
              <a:rPr lang="en-US" i="1" dirty="0"/>
              <a:t> </a:t>
            </a:r>
            <a:r>
              <a:rPr lang="en-US" dirty="0"/>
              <a:t>(binary</a:t>
            </a:r>
            <a:r>
              <a:rPr lang="en-US" i="1" dirty="0"/>
              <a:t> </a:t>
            </a:r>
            <a:r>
              <a:rPr lang="en-US" dirty="0"/>
              <a:t>decision tree),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ra.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“yes” hay “true”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kia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qủa</a:t>
            </a:r>
            <a:r>
              <a:rPr lang="en-US" dirty="0"/>
              <a:t> “no” hay “false”.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716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430E0-A021-45EB-8E56-4BEB0423C675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/>
          <a:lstStyle/>
          <a:p>
            <a:pPr eaLnBrk="1" hangingPunct="1"/>
            <a:r>
              <a:rPr lang="en-US" sz="3200" dirty="0" err="1">
                <a:solidFill>
                  <a:srgbClr val="FF0000"/>
                </a:solidFill>
              </a:rPr>
              <a:t>Cây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quyết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định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dựa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cây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cây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diễn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i="1" dirty="0" err="1"/>
              <a:t>trạng</a:t>
            </a:r>
            <a:r>
              <a:rPr lang="en-US" sz="2200" i="1" dirty="0"/>
              <a:t> </a:t>
            </a:r>
            <a:r>
              <a:rPr lang="en-US" sz="2200" i="1" dirty="0" err="1"/>
              <a:t>thái</a:t>
            </a:r>
            <a:r>
              <a:rPr lang="en-US" sz="2200" i="1" dirty="0"/>
              <a:t> </a:t>
            </a:r>
            <a:r>
              <a:rPr lang="en-US" sz="2200" dirty="0"/>
              <a:t>(status)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lá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nhãn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i="1" dirty="0" err="1"/>
              <a:t>luật</a:t>
            </a:r>
            <a:r>
              <a:rPr lang="en-US" sz="2200" i="1" dirty="0"/>
              <a:t> </a:t>
            </a:r>
            <a:r>
              <a:rPr lang="en-US" sz="2200" i="1" dirty="0" err="1"/>
              <a:t>phân</a:t>
            </a:r>
            <a:r>
              <a:rPr lang="en-US" sz="2200" i="1" dirty="0"/>
              <a:t> </a:t>
            </a:r>
            <a:r>
              <a:rPr lang="en-US" sz="2200" i="1" dirty="0" err="1"/>
              <a:t>lớp</a:t>
            </a:r>
            <a:r>
              <a:rPr lang="en-US" sz="2200" i="1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lối</a:t>
            </a:r>
            <a:r>
              <a:rPr lang="en-US" sz="2200" dirty="0"/>
              <a:t> </a:t>
            </a:r>
            <a:r>
              <a:rPr lang="en-US" sz="2200" dirty="0" err="1"/>
              <a:t>đi</a:t>
            </a:r>
            <a:r>
              <a:rPr lang="en-US" sz="2200" dirty="0"/>
              <a:t> (</a:t>
            </a:r>
            <a:r>
              <a:rPr lang="en-US" sz="2200" i="1" dirty="0"/>
              <a:t>path</a:t>
            </a:r>
            <a:r>
              <a:rPr lang="en-US" sz="2200" dirty="0"/>
              <a:t>)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rễ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lá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u="sng" dirty="0" err="1"/>
              <a:t>Thí</a:t>
            </a:r>
            <a:r>
              <a:rPr lang="en-US" sz="2200" u="sng" dirty="0"/>
              <a:t> </a:t>
            </a:r>
            <a:r>
              <a:rPr lang="en-US" sz="2200" u="sng" dirty="0" err="1"/>
              <a:t>dụ</a:t>
            </a:r>
            <a:r>
              <a:rPr lang="en-US" sz="2200" dirty="0"/>
              <a:t>: Cho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</a:t>
            </a:r>
            <a:r>
              <a:rPr lang="en-US" sz="2200" dirty="0" err="1"/>
              <a:t>ghi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ty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    </a:t>
            </a:r>
            <a:r>
              <a:rPr lang="en-US" sz="2200" dirty="0" err="1"/>
              <a:t>Tên</a:t>
            </a:r>
            <a:r>
              <a:rPr lang="en-US" sz="2200" dirty="0"/>
              <a:t>      </a:t>
            </a:r>
            <a:r>
              <a:rPr lang="en-US" sz="2200" dirty="0" err="1"/>
              <a:t>Tuổi</a:t>
            </a:r>
            <a:r>
              <a:rPr lang="en-US" sz="2200" dirty="0"/>
              <a:t>       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 		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trí</a:t>
            </a:r>
            <a:endParaRPr lang="en-US" sz="22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    -----------------------------------------------------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    Ram        55        B. Com.        Manager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    </a:t>
            </a:r>
            <a:r>
              <a:rPr lang="en-US" sz="2200" dirty="0" err="1"/>
              <a:t>Shyam</a:t>
            </a:r>
            <a:r>
              <a:rPr lang="en-US" sz="2200" dirty="0"/>
              <a:t>    30        B. Eng.          Manager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    Mohan   40         M.Sc.             Manager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0704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6DCED6-E448-4D7C-9BB3-667C0CA7C29C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6147" name="Picture 4" descr="DecisionTree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259" y="32656"/>
            <a:ext cx="4194712" cy="316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0" y="2133600"/>
            <a:ext cx="5156200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u="sng" dirty="0"/>
              <a:t>Manager</a:t>
            </a:r>
            <a:r>
              <a:rPr lang="en-US" sz="2000" dirty="0"/>
              <a:t>  </a:t>
            </a:r>
            <a:r>
              <a:rPr lang="en-US" sz="2000" u="sng" dirty="0"/>
              <a:t>No. of Assistants</a:t>
            </a:r>
            <a:r>
              <a:rPr lang="en-US" sz="2000" dirty="0"/>
              <a:t>  </a:t>
            </a:r>
            <a:r>
              <a:rPr lang="en-US" sz="2000" u="sng" dirty="0"/>
              <a:t>Mood</a:t>
            </a:r>
            <a:r>
              <a:rPr lang="en-US" sz="2000" dirty="0"/>
              <a:t>   </a:t>
            </a:r>
            <a:r>
              <a:rPr lang="en-US" sz="2000" u="sng" dirty="0"/>
              <a:t>Output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 err="1"/>
              <a:t>Shyam</a:t>
            </a:r>
            <a:r>
              <a:rPr lang="en-US" sz="2000" dirty="0"/>
              <a:t>              3                   No     Medium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 err="1"/>
              <a:t>Shyam</a:t>
            </a:r>
            <a:r>
              <a:rPr lang="en-US" sz="2000" dirty="0"/>
              <a:t>              5                   No     Medium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 err="1"/>
              <a:t>Shyam</a:t>
            </a:r>
            <a:r>
              <a:rPr lang="en-US" sz="2000" dirty="0"/>
              <a:t>              1                   Yes      High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Ram                  1                   Yes      Low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Ram                  5                   No       Low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Ram                  5                   Yes      Low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Mohan              1                    No       Low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Mohan             3                     Yes   Medium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Mohan             5                     No      High</a:t>
            </a: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5181600" y="3505200"/>
            <a:ext cx="381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/>
              <a:t>Hình</a:t>
            </a:r>
            <a:r>
              <a:rPr lang="en-US" sz="2000" b="1" dirty="0"/>
              <a:t> 6.3</a:t>
            </a:r>
            <a:r>
              <a:rPr lang="en-US" sz="2000" dirty="0"/>
              <a:t> </a:t>
            </a:r>
            <a:r>
              <a:rPr lang="en-US" sz="2000" dirty="0" err="1"/>
              <a:t>Cây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endParaRPr lang="en-US" sz="2000" dirty="0"/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457200" y="457200"/>
            <a:ext cx="548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Cho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5334000" y="4343400"/>
            <a:ext cx="3581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err="1"/>
              <a:t>Cây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suy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210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3CDDC-2CF5-42AC-BA9B-58A0190E7D2B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err="1"/>
              <a:t>Hiệu</a:t>
            </a:r>
            <a:r>
              <a:rPr lang="en-US" sz="2100" dirty="0"/>
              <a:t> </a:t>
            </a:r>
            <a:r>
              <a:rPr lang="en-US" sz="2100" dirty="0" err="1"/>
              <a:t>quả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manager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nhãn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(high, medium hay low). “Manager”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thuôc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rời</a:t>
            </a:r>
            <a:r>
              <a:rPr lang="en-US" sz="2100" dirty="0"/>
              <a:t> </a:t>
            </a:r>
            <a:r>
              <a:rPr lang="en-US" sz="2100" dirty="0" err="1"/>
              <a:t>rạc</a:t>
            </a:r>
            <a:r>
              <a:rPr lang="en-US" sz="2100" dirty="0"/>
              <a:t> (categorical attribute), “no. of assistants”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thuôc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(numerical attribute) </a:t>
            </a:r>
            <a:r>
              <a:rPr lang="en-US" sz="2100" dirty="0" err="1"/>
              <a:t>và</a:t>
            </a:r>
            <a:r>
              <a:rPr lang="en-US" sz="2100" dirty="0"/>
              <a:t> “mood”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bool</a:t>
            </a:r>
            <a:r>
              <a:rPr lang="en-US" sz="2100" dirty="0"/>
              <a:t> (</a:t>
            </a:r>
            <a:r>
              <a:rPr lang="en-US" sz="2100" dirty="0" err="1"/>
              <a:t>boolean</a:t>
            </a:r>
            <a:r>
              <a:rPr lang="en-US" sz="2100" dirty="0"/>
              <a:t> attribute).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u="sng" dirty="0" err="1"/>
              <a:t>Ghi</a:t>
            </a:r>
            <a:r>
              <a:rPr lang="en-US" sz="2100" u="sng" dirty="0"/>
              <a:t> </a:t>
            </a:r>
            <a:r>
              <a:rPr lang="en-US" sz="2100" u="sng" dirty="0" err="1"/>
              <a:t>chú</a:t>
            </a:r>
            <a:r>
              <a:rPr lang="en-US" sz="2100" dirty="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/>
              <a:t>Nhãn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gắn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nút</a:t>
            </a:r>
            <a:r>
              <a:rPr lang="en-US" sz="2100" dirty="0"/>
              <a:t> </a:t>
            </a:r>
            <a:r>
              <a:rPr lang="en-US" sz="2100" dirty="0" err="1"/>
              <a:t>lá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lối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rễ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lá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i="1" dirty="0" err="1"/>
              <a:t>luật</a:t>
            </a:r>
            <a:r>
              <a:rPr lang="en-US" sz="2000" i="1" dirty="0"/>
              <a:t> </a:t>
            </a:r>
            <a:r>
              <a:rPr lang="en-US" sz="2000" i="1" dirty="0" err="1"/>
              <a:t>phân</a:t>
            </a:r>
            <a:r>
              <a:rPr lang="en-US" sz="2000" i="1" dirty="0"/>
              <a:t> </a:t>
            </a:r>
            <a:r>
              <a:rPr lang="en-US" sz="2000" i="1" dirty="0" err="1"/>
              <a:t>lớp</a:t>
            </a:r>
            <a:r>
              <a:rPr lang="en-US" sz="2000" dirty="0"/>
              <a:t>, </a:t>
            </a:r>
            <a:r>
              <a:rPr lang="en-US" sz="2000" dirty="0" err="1"/>
              <a:t>thí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</a:t>
            </a:r>
            <a:endParaRPr lang="en-US" sz="2100" b="1" dirty="0"/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If</a:t>
            </a:r>
            <a:r>
              <a:rPr lang="en-US" sz="2000" dirty="0"/>
              <a:t> (Manager = Mohan” and “No. of assistants = 3) </a:t>
            </a:r>
            <a:r>
              <a:rPr lang="en-US" sz="2000" i="1" dirty="0"/>
              <a:t>then</a:t>
            </a:r>
            <a:r>
              <a:rPr lang="en-US" sz="2000" dirty="0"/>
              <a:t> (Output = medium)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/>
              <a:t>Mỗi</a:t>
            </a:r>
            <a:r>
              <a:rPr lang="en-US" sz="2100" dirty="0"/>
              <a:t> </a:t>
            </a:r>
            <a:r>
              <a:rPr lang="en-US" sz="2100" dirty="0" err="1"/>
              <a:t>nút</a:t>
            </a:r>
            <a:r>
              <a:rPr lang="en-US" sz="2100" dirty="0"/>
              <a:t> </a:t>
            </a:r>
            <a:r>
              <a:rPr lang="en-US" sz="2100" dirty="0" err="1"/>
              <a:t>nội</a:t>
            </a:r>
            <a:r>
              <a:rPr lang="en-US" sz="2100" dirty="0"/>
              <a:t> </a:t>
            </a:r>
            <a:r>
              <a:rPr lang="en-US" sz="2100" dirty="0" err="1"/>
              <a:t>liên</a:t>
            </a:r>
            <a:r>
              <a:rPr lang="en-US" sz="2100" dirty="0"/>
              <a:t> </a:t>
            </a:r>
            <a:r>
              <a:rPr lang="en-US" sz="2100" dirty="0" err="1"/>
              <a:t>quan</a:t>
            </a:r>
            <a:r>
              <a:rPr lang="en-US" sz="2100" dirty="0"/>
              <a:t> </a:t>
            </a:r>
            <a:r>
              <a:rPr lang="en-US" sz="2100" dirty="0" err="1"/>
              <a:t>đến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quyết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b="1" dirty="0" err="1"/>
              <a:t>Các</a:t>
            </a:r>
            <a:r>
              <a:rPr lang="en-US" sz="2100" b="1" dirty="0"/>
              <a:t> </a:t>
            </a:r>
            <a:r>
              <a:rPr lang="en-US" sz="2100" b="1" dirty="0" err="1"/>
              <a:t>thuộc</a:t>
            </a:r>
            <a:r>
              <a:rPr lang="en-US" sz="2100" b="1" dirty="0"/>
              <a:t> </a:t>
            </a:r>
            <a:r>
              <a:rPr lang="en-US" sz="2100" b="1" dirty="0" err="1"/>
              <a:t>tính</a:t>
            </a:r>
            <a:r>
              <a:rPr lang="en-US" sz="2100" b="1" dirty="0"/>
              <a:t> </a:t>
            </a:r>
            <a:r>
              <a:rPr lang="en-US" sz="2100" b="1" dirty="0" err="1"/>
              <a:t>không</a:t>
            </a:r>
            <a:r>
              <a:rPr lang="en-US" sz="2100" b="1" dirty="0"/>
              <a:t> </a:t>
            </a:r>
            <a:r>
              <a:rPr lang="en-US" sz="2100" b="1" dirty="0" err="1"/>
              <a:t>liên</a:t>
            </a:r>
            <a:r>
              <a:rPr lang="en-US" sz="2100" b="1" dirty="0"/>
              <a:t> </a:t>
            </a:r>
            <a:r>
              <a:rPr lang="en-US" sz="2100" b="1" dirty="0" err="1"/>
              <a:t>quan</a:t>
            </a:r>
            <a:endParaRPr lang="en-US" sz="2100" b="1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(</a:t>
            </a:r>
            <a:r>
              <a:rPr lang="en-US" sz="2000" dirty="0" err="1"/>
              <a:t>thí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tuổi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manager),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hề</a:t>
            </a:r>
            <a:r>
              <a:rPr lang="en-US" sz="2000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</a:t>
            </a:r>
            <a:r>
              <a:rPr lang="en-US" dirty="0" err="1"/>
              <a:t>irrelavent</a:t>
            </a:r>
            <a:r>
              <a:rPr lang="en-US" dirty="0"/>
              <a:t> attribute)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/>
              <a:t>Cả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rời</a:t>
            </a:r>
            <a:r>
              <a:rPr lang="en-US" sz="2100" dirty="0"/>
              <a:t> </a:t>
            </a:r>
            <a:r>
              <a:rPr lang="en-US" sz="2100" dirty="0" err="1"/>
              <a:t>rạc</a:t>
            </a:r>
            <a:r>
              <a:rPr lang="en-US" sz="2100" dirty="0"/>
              <a:t> </a:t>
            </a:r>
            <a:r>
              <a:rPr lang="en-US" sz="2100" dirty="0" err="1"/>
              <a:t>đều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dirty="0" err="1"/>
              <a:t>hiện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quyết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luật</a:t>
            </a:r>
            <a:r>
              <a:rPr lang="en-US" sz="2100" dirty="0"/>
              <a:t> </a:t>
            </a:r>
            <a:r>
              <a:rPr lang="en-US" sz="2100" dirty="0" err="1"/>
              <a:t>phân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err="1"/>
              <a:t>rút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 </a:t>
            </a:r>
            <a:r>
              <a:rPr lang="en-US" sz="2100" dirty="0" err="1"/>
              <a:t>từ</a:t>
            </a:r>
            <a:r>
              <a:rPr lang="en-US" sz="2100" dirty="0"/>
              <a:t> </a:t>
            </a: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quyết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thường</a:t>
            </a:r>
            <a:r>
              <a:rPr lang="en-US" sz="2100" dirty="0"/>
              <a:t> </a:t>
            </a:r>
            <a:r>
              <a:rPr lang="en-US" sz="2100" dirty="0" err="1"/>
              <a:t>đơn</a:t>
            </a:r>
            <a:r>
              <a:rPr lang="en-US" sz="2100" dirty="0"/>
              <a:t> </a:t>
            </a:r>
            <a:r>
              <a:rPr lang="en-US" sz="2100" dirty="0" err="1"/>
              <a:t>giản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dễ</a:t>
            </a:r>
            <a:r>
              <a:rPr lang="en-US" sz="2100" dirty="0"/>
              <a:t> </a:t>
            </a:r>
            <a:r>
              <a:rPr lang="en-US" sz="2100" dirty="0" err="1"/>
              <a:t>hiểu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1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C0A1-14A8-4595-9860-582DE2BA89D9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Xây</a:t>
            </a:r>
            <a:r>
              <a:rPr lang="en-US" sz="3200" b="1" dirty="0"/>
              <a:t> </a:t>
            </a:r>
            <a:r>
              <a:rPr lang="en-US" sz="3200" b="1" dirty="0" err="1"/>
              <a:t>dựng</a:t>
            </a:r>
            <a:r>
              <a:rPr lang="en-US" sz="3200" b="1" dirty="0"/>
              <a:t> </a:t>
            </a:r>
            <a:r>
              <a:rPr lang="en-US" sz="3200" b="1" dirty="0" err="1"/>
              <a:t>cây</a:t>
            </a:r>
            <a:r>
              <a:rPr lang="en-US" sz="3200" b="1" dirty="0"/>
              <a:t> </a:t>
            </a:r>
            <a:r>
              <a:rPr lang="en-US" sz="3200" b="1" dirty="0" err="1"/>
              <a:t>quyết</a:t>
            </a:r>
            <a:r>
              <a:rPr lang="en-US" sz="3200" b="1" dirty="0"/>
              <a:t> </a:t>
            </a:r>
            <a:r>
              <a:rPr lang="en-US" sz="3200" b="1" dirty="0" err="1"/>
              <a:t>định</a:t>
            </a:r>
            <a:endParaRPr lang="en-US" sz="3200" b="1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quyết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suy</a:t>
            </a:r>
            <a:r>
              <a:rPr lang="en-US" sz="2100" dirty="0"/>
              <a:t> </a:t>
            </a:r>
            <a:r>
              <a:rPr lang="en-US" sz="2100" dirty="0" err="1"/>
              <a:t>diễn</a:t>
            </a:r>
            <a:r>
              <a:rPr lang="en-US" sz="2100" dirty="0"/>
              <a:t> </a:t>
            </a:r>
            <a:r>
              <a:rPr lang="en-US" sz="2100" dirty="0" err="1"/>
              <a:t>từ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. Ta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gắn</a:t>
            </a:r>
            <a:r>
              <a:rPr lang="en-US" sz="2100" dirty="0"/>
              <a:t> </a:t>
            </a:r>
            <a:r>
              <a:rPr lang="en-US" sz="2100" dirty="0" err="1"/>
              <a:t>nhãn</a:t>
            </a:r>
            <a:r>
              <a:rPr lang="en-US" sz="2100" dirty="0"/>
              <a:t> </a:t>
            </a:r>
            <a:r>
              <a:rPr lang="en-US" sz="2100" dirty="0" err="1"/>
              <a:t>mà</a:t>
            </a:r>
            <a:r>
              <a:rPr lang="en-US" sz="2100" dirty="0"/>
              <a:t> </a:t>
            </a:r>
            <a:r>
              <a:rPr lang="en-US" sz="2100" dirty="0" err="1"/>
              <a:t>làm</a:t>
            </a:r>
            <a:r>
              <a:rPr lang="en-US" sz="2100" dirty="0"/>
              <a:t> </a:t>
            </a:r>
            <a:r>
              <a:rPr lang="en-US" sz="2100" dirty="0" err="1"/>
              <a:t>thành</a:t>
            </a:r>
            <a:r>
              <a:rPr lang="en-US" sz="2100" dirty="0"/>
              <a:t> </a:t>
            </a:r>
            <a:r>
              <a:rPr lang="en-US" sz="2100" b="1" i="1" dirty="0" err="1"/>
              <a:t>tập</a:t>
            </a:r>
            <a:r>
              <a:rPr lang="en-US" sz="2100" b="1" i="1" dirty="0"/>
              <a:t> </a:t>
            </a:r>
            <a:r>
              <a:rPr lang="en-US" sz="2100" b="1" i="1" dirty="0" err="1"/>
              <a:t>huấn</a:t>
            </a:r>
            <a:r>
              <a:rPr lang="en-US" sz="2100" b="1" i="1" dirty="0"/>
              <a:t> </a:t>
            </a:r>
            <a:r>
              <a:rPr lang="en-US" sz="2100" b="1" i="1" dirty="0" err="1"/>
              <a:t>luyện</a:t>
            </a:r>
            <a:r>
              <a:rPr lang="en-US" sz="2100" dirty="0"/>
              <a:t>. </a:t>
            </a: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quyết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xây</a:t>
            </a:r>
            <a:r>
              <a:rPr lang="en-US" sz="2100" dirty="0"/>
              <a:t> </a:t>
            </a:r>
            <a:r>
              <a:rPr lang="en-US" sz="2100" dirty="0" err="1"/>
              <a:t>dựng</a:t>
            </a:r>
            <a:r>
              <a:rPr lang="en-US" sz="2100" dirty="0"/>
              <a:t> </a:t>
            </a:r>
            <a:r>
              <a:rPr lang="en-US" sz="2100" dirty="0" err="1"/>
              <a:t>sao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nó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tương</a:t>
            </a:r>
            <a:r>
              <a:rPr lang="en-US" sz="2100" dirty="0"/>
              <a:t> </a:t>
            </a:r>
            <a:r>
              <a:rPr lang="en-US" sz="2100" dirty="0" err="1"/>
              <a:t>thích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quyết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tương</a:t>
            </a:r>
            <a:r>
              <a:rPr lang="en-US" sz="2100" dirty="0"/>
              <a:t> </a:t>
            </a:r>
            <a:r>
              <a:rPr lang="en-US" sz="2100" dirty="0" err="1"/>
              <a:t>ứng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giúp</a:t>
            </a:r>
            <a:r>
              <a:rPr lang="en-US" sz="2100" dirty="0"/>
              <a:t> </a:t>
            </a:r>
            <a:r>
              <a:rPr lang="en-US" sz="2100" dirty="0" err="1"/>
              <a:t>chúng</a:t>
            </a:r>
            <a:r>
              <a:rPr lang="en-US" sz="2100" dirty="0"/>
              <a:t> ta </a:t>
            </a:r>
            <a:r>
              <a:rPr lang="en-US" sz="2100" dirty="0" err="1"/>
              <a:t>mô</a:t>
            </a:r>
            <a:r>
              <a:rPr lang="en-US" sz="2100" dirty="0"/>
              <a:t> </a:t>
            </a:r>
            <a:r>
              <a:rPr lang="en-US" sz="2100" dirty="0" err="1"/>
              <a:t>tả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lượng</a:t>
            </a:r>
            <a:r>
              <a:rPr lang="en-US" sz="2100" dirty="0"/>
              <a:t> </a:t>
            </a:r>
            <a:r>
              <a:rPr lang="en-US" sz="2100" dirty="0" err="1"/>
              <a:t>lớn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hợp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cách</a:t>
            </a:r>
            <a:r>
              <a:rPr lang="en-US" sz="2100" dirty="0"/>
              <a:t> </a:t>
            </a:r>
            <a:r>
              <a:rPr lang="en-US" sz="2100" dirty="0" err="1"/>
              <a:t>gọn</a:t>
            </a:r>
            <a:r>
              <a:rPr lang="en-US" sz="2100" dirty="0"/>
              <a:t> </a:t>
            </a:r>
            <a:r>
              <a:rPr lang="en-US" sz="2100" dirty="0" err="1"/>
              <a:t>gàng</a:t>
            </a:r>
            <a:r>
              <a:rPr lang="en-US" sz="2100" dirty="0"/>
              <a:t>. </a:t>
            </a:r>
            <a:r>
              <a:rPr lang="en-US" sz="2100" dirty="0" err="1"/>
              <a:t>Đây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thí</a:t>
            </a:r>
            <a:r>
              <a:rPr lang="en-US" sz="2100" dirty="0"/>
              <a:t> </a:t>
            </a:r>
            <a:r>
              <a:rPr lang="en-US" sz="2100" dirty="0" err="1"/>
              <a:t>dụ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việc</a:t>
            </a:r>
            <a:r>
              <a:rPr lang="en-US" sz="2100" dirty="0"/>
              <a:t> </a:t>
            </a:r>
            <a:r>
              <a:rPr lang="en-US" sz="2100" b="1" i="1" dirty="0" err="1"/>
              <a:t>học</a:t>
            </a:r>
            <a:r>
              <a:rPr lang="en-US" sz="2100" b="1" i="1" dirty="0"/>
              <a:t> </a:t>
            </a:r>
            <a:r>
              <a:rPr lang="en-US" sz="2100" b="1" i="1" dirty="0" err="1"/>
              <a:t>bằng</a:t>
            </a:r>
            <a:r>
              <a:rPr lang="en-US" sz="2100" b="1" i="1" dirty="0"/>
              <a:t> </a:t>
            </a:r>
            <a:r>
              <a:rPr lang="en-US" sz="2100" b="1" i="1" dirty="0" err="1"/>
              <a:t>quy</a:t>
            </a:r>
            <a:r>
              <a:rPr lang="en-US" sz="2100" b="1" i="1" dirty="0"/>
              <a:t> </a:t>
            </a:r>
            <a:r>
              <a:rPr lang="en-US" sz="2100" b="1" i="1" dirty="0" err="1"/>
              <a:t>nạp</a:t>
            </a:r>
            <a:r>
              <a:rPr lang="en-US" sz="2100" b="1" i="1" dirty="0"/>
              <a:t> </a:t>
            </a:r>
            <a:r>
              <a:rPr lang="en-US" sz="2100" dirty="0"/>
              <a:t>(</a:t>
            </a:r>
            <a:r>
              <a:rPr lang="en-US" sz="2100" i="1" dirty="0"/>
              <a:t>inductive learning</a:t>
            </a:r>
            <a:r>
              <a:rPr lang="en-US" sz="2100" dirty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xây</a:t>
            </a:r>
            <a:r>
              <a:rPr lang="en-US" sz="2100" dirty="0"/>
              <a:t> </a:t>
            </a:r>
            <a:r>
              <a:rPr lang="en-US" sz="2100" dirty="0" err="1"/>
              <a:t>dựng</a:t>
            </a:r>
            <a:r>
              <a:rPr lang="en-US" sz="2100" dirty="0"/>
              <a:t> </a:t>
            </a: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quyết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,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sẽ</a:t>
            </a:r>
            <a:r>
              <a:rPr lang="en-US" sz="2100" dirty="0"/>
              <a:t> </a:t>
            </a:r>
            <a:r>
              <a:rPr lang="en-US" sz="2100" dirty="0" err="1"/>
              <a:t>phải</a:t>
            </a:r>
            <a:r>
              <a:rPr lang="en-US" sz="2100" dirty="0"/>
              <a:t> </a:t>
            </a:r>
            <a:r>
              <a:rPr lang="en-US" sz="2100" dirty="0" err="1"/>
              <a:t>lựa</a:t>
            </a:r>
            <a:r>
              <a:rPr lang="en-US" sz="2100" dirty="0"/>
              <a:t> </a:t>
            </a:r>
            <a:r>
              <a:rPr lang="en-US" sz="2100" dirty="0" err="1"/>
              <a:t>chọn</a:t>
            </a:r>
            <a:r>
              <a:rPr lang="en-US" sz="2100" dirty="0"/>
              <a:t> </a:t>
            </a:r>
            <a:r>
              <a:rPr lang="en-US" sz="2100" dirty="0" err="1"/>
              <a:t>tại</a:t>
            </a:r>
            <a:r>
              <a:rPr lang="en-US" sz="2100" dirty="0"/>
              <a:t> </a:t>
            </a:r>
            <a:r>
              <a:rPr lang="en-US" sz="2100" dirty="0" err="1"/>
              <a:t>mỗi</a:t>
            </a:r>
            <a:r>
              <a:rPr lang="en-US" sz="2100" dirty="0"/>
              <a:t> </a:t>
            </a:r>
            <a:r>
              <a:rPr lang="en-US" sz="2100" dirty="0" err="1"/>
              <a:t>nút</a:t>
            </a:r>
            <a:r>
              <a:rPr lang="en-US" sz="2100" dirty="0"/>
              <a:t> </a:t>
            </a:r>
            <a:r>
              <a:rPr lang="en-US" sz="2100" dirty="0" err="1"/>
              <a:t>nội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thực</a:t>
            </a:r>
            <a:r>
              <a:rPr lang="en-US" sz="2100" dirty="0"/>
              <a:t> </a:t>
            </a:r>
            <a:r>
              <a:rPr lang="en-US" sz="2100" dirty="0" err="1"/>
              <a:t>hiện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quyết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b="1" dirty="0" err="1"/>
              <a:t>Thuộc</a:t>
            </a:r>
            <a:r>
              <a:rPr lang="en-US" sz="2100" b="1" dirty="0"/>
              <a:t> </a:t>
            </a:r>
            <a:r>
              <a:rPr lang="en-US" sz="2100" b="1" dirty="0" err="1"/>
              <a:t>tính</a:t>
            </a:r>
            <a:r>
              <a:rPr lang="en-US" sz="2100" b="1" dirty="0"/>
              <a:t> </a:t>
            </a:r>
            <a:r>
              <a:rPr lang="en-US" sz="2100" b="1" dirty="0" err="1"/>
              <a:t>quan</a:t>
            </a:r>
            <a:r>
              <a:rPr lang="en-US" sz="2100" b="1" dirty="0"/>
              <a:t> </a:t>
            </a:r>
            <a:r>
              <a:rPr lang="en-US" sz="2100" b="1" dirty="0" err="1"/>
              <a:t>trọng</a:t>
            </a:r>
            <a:r>
              <a:rPr lang="en-US" sz="2100" b="1" dirty="0"/>
              <a:t> </a:t>
            </a:r>
            <a:r>
              <a:rPr lang="en-US" sz="2100" b="1" dirty="0" err="1"/>
              <a:t>nhất</a:t>
            </a:r>
            <a:r>
              <a:rPr lang="en-US" sz="2100" b="1" dirty="0"/>
              <a:t> </a:t>
            </a:r>
            <a:r>
              <a:rPr lang="en-US" sz="2100" dirty="0" err="1"/>
              <a:t>sẽ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chọn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 </a:t>
            </a:r>
            <a:r>
              <a:rPr lang="en-US" sz="2100" dirty="0" err="1"/>
              <a:t>quyết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tại</a:t>
            </a:r>
            <a:r>
              <a:rPr lang="en-US" sz="2100" dirty="0"/>
              <a:t> </a:t>
            </a:r>
            <a:r>
              <a:rPr lang="en-US" sz="2100" dirty="0" err="1"/>
              <a:t>nút</a:t>
            </a:r>
            <a:r>
              <a:rPr lang="en-US" sz="2100" dirty="0"/>
              <a:t> </a:t>
            </a:r>
            <a:r>
              <a:rPr lang="en-US" sz="2100" dirty="0" err="1"/>
              <a:t>rễ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quyết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/>
              <a:t>Tại</a:t>
            </a:r>
            <a:r>
              <a:rPr lang="en-US" sz="2100" dirty="0"/>
              <a:t> </a:t>
            </a:r>
            <a:r>
              <a:rPr lang="en-US" sz="2100" dirty="0" err="1"/>
              <a:t>mỗi</a:t>
            </a:r>
            <a:r>
              <a:rPr lang="en-US" sz="2100" dirty="0"/>
              <a:t> </a:t>
            </a:r>
            <a:r>
              <a:rPr lang="en-US" sz="2100" dirty="0" err="1"/>
              <a:t>nút</a:t>
            </a:r>
            <a:r>
              <a:rPr lang="en-US" sz="2100" dirty="0"/>
              <a:t>,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tương</a:t>
            </a:r>
            <a:r>
              <a:rPr lang="en-US" sz="2100" dirty="0"/>
              <a:t> </a:t>
            </a:r>
            <a:r>
              <a:rPr lang="en-US" sz="2100" dirty="0" err="1"/>
              <a:t>ứng</a:t>
            </a:r>
            <a:r>
              <a:rPr lang="en-US" sz="2100" dirty="0"/>
              <a:t> </a:t>
            </a:r>
            <a:r>
              <a:rPr lang="en-US" sz="2100" dirty="0" err="1"/>
              <a:t>sẽ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tách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mỗi</a:t>
            </a:r>
            <a:r>
              <a:rPr lang="en-US" sz="2100" dirty="0"/>
              <a:t> </a:t>
            </a:r>
            <a:r>
              <a:rPr lang="en-US" sz="2100" dirty="0" err="1"/>
              <a:t>kết</a:t>
            </a:r>
            <a:r>
              <a:rPr lang="en-US" sz="2100" dirty="0"/>
              <a:t> </a:t>
            </a:r>
            <a:r>
              <a:rPr lang="en-US" sz="2100" dirty="0" err="1"/>
              <a:t>quả</a:t>
            </a:r>
            <a:r>
              <a:rPr lang="en-US" sz="2100" dirty="0"/>
              <a:t> </a:t>
            </a:r>
            <a:r>
              <a:rPr lang="en-US" sz="2100" dirty="0" err="1"/>
              <a:t>sẽ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bài</a:t>
            </a:r>
            <a:r>
              <a:rPr lang="en-US" sz="2100" dirty="0"/>
              <a:t> </a:t>
            </a:r>
            <a:r>
              <a:rPr lang="en-US" sz="2100" dirty="0" err="1"/>
              <a:t>toán</a:t>
            </a:r>
            <a:r>
              <a:rPr lang="en-US" sz="2100" dirty="0"/>
              <a:t> </a:t>
            </a:r>
            <a:r>
              <a:rPr lang="en-US" sz="2100" dirty="0" err="1"/>
              <a:t>xây</a:t>
            </a:r>
            <a:r>
              <a:rPr lang="en-US" sz="2100" dirty="0"/>
              <a:t> </a:t>
            </a:r>
            <a:r>
              <a:rPr lang="en-US" sz="2100" dirty="0" err="1"/>
              <a:t>dựng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quyết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mới</a:t>
            </a:r>
            <a:r>
              <a:rPr lang="en-US" sz="2100" dirty="0"/>
              <a:t> </a:t>
            </a:r>
            <a:r>
              <a:rPr lang="en-US" sz="2100" dirty="0" err="1"/>
              <a:t>kế</a:t>
            </a:r>
            <a:r>
              <a:rPr lang="en-US" sz="2100" dirty="0"/>
              <a:t> </a:t>
            </a:r>
            <a:r>
              <a:rPr lang="en-US" sz="2100" dirty="0" err="1"/>
              <a:t>tiếp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b="1" dirty="0" err="1"/>
              <a:t>thuộc</a:t>
            </a:r>
            <a:r>
              <a:rPr lang="en-US" sz="2100" b="1" dirty="0"/>
              <a:t> </a:t>
            </a:r>
            <a:r>
              <a:rPr lang="en-US" sz="2100" b="1" dirty="0" err="1"/>
              <a:t>tính</a:t>
            </a:r>
            <a:r>
              <a:rPr lang="en-US" sz="2100" b="1" dirty="0"/>
              <a:t> </a:t>
            </a:r>
            <a:r>
              <a:rPr lang="en-US" sz="2100" b="1" dirty="0" err="1"/>
              <a:t>thực</a:t>
            </a:r>
            <a:r>
              <a:rPr lang="en-US" sz="2100" b="1" dirty="0"/>
              <a:t> </a:t>
            </a:r>
            <a:r>
              <a:rPr lang="en-US" sz="2100" b="1" dirty="0" err="1"/>
              <a:t>sự</a:t>
            </a:r>
            <a:r>
              <a:rPr lang="en-US" sz="2100" b="1" dirty="0"/>
              <a:t> </a:t>
            </a:r>
            <a:r>
              <a:rPr lang="en-US" sz="2100" b="1" dirty="0" err="1"/>
              <a:t>tốt</a:t>
            </a:r>
            <a:r>
              <a:rPr lang="en-US" sz="2100" b="1" dirty="0"/>
              <a:t> </a:t>
            </a:r>
            <a:r>
              <a:rPr lang="en-US" sz="2100" dirty="0" err="1"/>
              <a:t>sẽ</a:t>
            </a:r>
            <a:r>
              <a:rPr lang="en-US" sz="2100" dirty="0"/>
              <a:t> </a:t>
            </a:r>
            <a:r>
              <a:rPr lang="en-US" sz="2100" dirty="0" err="1"/>
              <a:t>phân</a:t>
            </a:r>
            <a:r>
              <a:rPr lang="en-US" sz="2100" dirty="0"/>
              <a:t> chia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tương</a:t>
            </a:r>
            <a:r>
              <a:rPr lang="en-US" sz="2100" dirty="0"/>
              <a:t> </a:t>
            </a:r>
            <a:r>
              <a:rPr lang="en-US" sz="2100" dirty="0" err="1"/>
              <a:t>ứng</a:t>
            </a:r>
            <a:r>
              <a:rPr lang="en-US" sz="2100" dirty="0"/>
              <a:t> </a:t>
            </a:r>
            <a:r>
              <a:rPr lang="en-US" sz="2100" dirty="0" err="1"/>
              <a:t>thành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dirty="0" err="1"/>
              <a:t>mà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về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err="1"/>
              <a:t>nhất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nào</a:t>
            </a:r>
            <a:r>
              <a:rPr lang="en-US" sz="2100" dirty="0"/>
              <a:t> </a:t>
            </a:r>
            <a:r>
              <a:rPr lang="en-US" sz="2100" dirty="0" err="1"/>
              <a:t>đấy</a:t>
            </a:r>
            <a:r>
              <a:rPr lang="en-US" sz="2100" dirty="0"/>
              <a:t> (</a:t>
            </a:r>
            <a:r>
              <a:rPr lang="en-US" sz="2100" dirty="0" err="1"/>
              <a:t>thi</a:t>
            </a:r>
            <a:r>
              <a:rPr lang="en-US" sz="2100" dirty="0"/>
              <a:t> </a:t>
            </a:r>
            <a:r>
              <a:rPr lang="en-US" sz="2100" dirty="0" err="1"/>
              <a:t>dụ</a:t>
            </a:r>
            <a:r>
              <a:rPr lang="en-US" sz="2100" dirty="0"/>
              <a:t> </a:t>
            </a:r>
            <a:r>
              <a:rPr lang="en-US" sz="2100" dirty="0" err="1"/>
              <a:t>toàn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 </a:t>
            </a:r>
            <a:r>
              <a:rPr lang="en-US" sz="2100" dirty="0" err="1"/>
              <a:t>mâu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err="1"/>
              <a:t>âm</a:t>
            </a:r>
            <a:r>
              <a:rPr lang="en-US" sz="2100" dirty="0"/>
              <a:t> hay </a:t>
            </a:r>
            <a:r>
              <a:rPr lang="en-US" sz="2100" dirty="0" err="1"/>
              <a:t>toàn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err="1"/>
              <a:t>dương</a:t>
            </a:r>
            <a:r>
              <a:rPr lang="en-US" sz="21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100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BAA3D-922C-4189-ABF0-0EF835AE4CD6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4188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Đo</a:t>
            </a:r>
            <a:r>
              <a:rPr lang="en-US" sz="3200" b="1" dirty="0"/>
              <a:t> </a:t>
            </a:r>
            <a:r>
              <a:rPr lang="en-US" sz="3200" b="1" dirty="0" err="1"/>
              <a:t>độ</a:t>
            </a:r>
            <a:r>
              <a:rPr lang="en-US" sz="3200" b="1" dirty="0"/>
              <a:t> </a:t>
            </a:r>
            <a:r>
              <a:rPr lang="en-US" sz="3200" b="1" dirty="0" err="1"/>
              <a:t>pha</a:t>
            </a:r>
            <a:r>
              <a:rPr lang="en-US" sz="3200" b="1" dirty="0"/>
              <a:t> </a:t>
            </a:r>
            <a:r>
              <a:rPr lang="en-US" sz="3200" b="1" dirty="0" err="1"/>
              <a:t>tạp</a:t>
            </a:r>
            <a:endParaRPr lang="en-US" sz="3200" b="1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82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,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dirty="0"/>
              <a:t>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i="1" dirty="0" err="1"/>
              <a:t>thuần</a:t>
            </a:r>
            <a:r>
              <a:rPr lang="en-US" i="1" dirty="0"/>
              <a:t> </a:t>
            </a:r>
            <a:r>
              <a:rPr lang="en-US" i="1" dirty="0" err="1"/>
              <a:t>nhất</a:t>
            </a:r>
            <a:r>
              <a:rPr lang="en-US" i="1" dirty="0"/>
              <a:t> </a:t>
            </a:r>
            <a:r>
              <a:rPr lang="en-US" dirty="0"/>
              <a:t>(pure)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con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thuần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con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đo</a:t>
            </a:r>
            <a:r>
              <a:rPr lang="en-US" sz="2400" dirty="0"/>
              <a:t> </a:t>
            </a:r>
            <a:r>
              <a:rPr lang="en-US" sz="2400" dirty="0" err="1"/>
              <a:t>lường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thuần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b="1" i="1" dirty="0" err="1"/>
              <a:t>độ</a:t>
            </a:r>
            <a:r>
              <a:rPr lang="en-US" b="1" i="1" dirty="0"/>
              <a:t> </a:t>
            </a:r>
            <a:r>
              <a:rPr lang="en-US" b="1" i="1" dirty="0" err="1"/>
              <a:t>pha</a:t>
            </a:r>
            <a:r>
              <a:rPr lang="en-US" b="1" i="1" dirty="0"/>
              <a:t> </a:t>
            </a:r>
            <a:r>
              <a:rPr lang="en-US" b="1" i="1" dirty="0" err="1"/>
              <a:t>tạp</a:t>
            </a:r>
            <a:r>
              <a:rPr lang="en-US" b="1" i="1" dirty="0"/>
              <a:t> </a:t>
            </a:r>
            <a:r>
              <a:rPr lang="en-US" dirty="0"/>
              <a:t>(i</a:t>
            </a:r>
            <a:r>
              <a:rPr lang="en-US" sz="2400" dirty="0"/>
              <a:t>mpurity)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ra.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ba</a:t>
            </a:r>
            <a:r>
              <a:rPr lang="en-US" sz="2400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1.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sz="2400" i="1" dirty="0"/>
              <a:t>Entropy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2. 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Gini</a:t>
            </a:r>
            <a:r>
              <a:rPr lang="en-US" sz="2400" dirty="0"/>
              <a:t> (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pha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sai</a:t>
            </a:r>
            <a:r>
              <a:rPr lang="en-US" sz="2400" dirty="0"/>
              <a:t> -Variance impurity)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3.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pha</a:t>
            </a:r>
            <a:r>
              <a:rPr lang="en-US" i="1" dirty="0"/>
              <a:t> </a:t>
            </a:r>
            <a:r>
              <a:rPr lang="en-US" i="1" dirty="0" err="1"/>
              <a:t>tạp</a:t>
            </a:r>
            <a:r>
              <a:rPr lang="en-US" i="1" dirty="0"/>
              <a:t> </a:t>
            </a:r>
            <a:r>
              <a:rPr lang="en-US" i="1" dirty="0" err="1"/>
              <a:t>phân</a:t>
            </a:r>
            <a:r>
              <a:rPr lang="en-US" i="1" dirty="0"/>
              <a:t> </a:t>
            </a:r>
            <a:r>
              <a:rPr lang="en-US" i="1" dirty="0" err="1"/>
              <a:t>lớp</a:t>
            </a:r>
            <a:r>
              <a:rPr lang="en-US" i="1" dirty="0"/>
              <a:t> </a:t>
            </a:r>
            <a:r>
              <a:rPr lang="en-US" i="1" dirty="0" err="1"/>
              <a:t>sai</a:t>
            </a:r>
            <a:endParaRPr lang="en-US" sz="2400" i="1" dirty="0"/>
          </a:p>
          <a:p>
            <a:pPr eaLnBrk="1" hangingPunct="1">
              <a:lnSpc>
                <a:spcPct val="90000"/>
              </a:lnSpc>
            </a:pPr>
            <a:endParaRPr lang="en-US" sz="2100" i="1" dirty="0"/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DBF072-1D28-4069-9360-828E61768DD3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4188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Đo</a:t>
            </a:r>
            <a:r>
              <a:rPr lang="en-US" sz="3200" b="1" dirty="0"/>
              <a:t> </a:t>
            </a:r>
            <a:r>
              <a:rPr lang="en-US" sz="3200" b="1" dirty="0" err="1"/>
              <a:t>độ</a:t>
            </a:r>
            <a:r>
              <a:rPr lang="en-US" sz="3200" b="1" dirty="0"/>
              <a:t> </a:t>
            </a:r>
            <a:r>
              <a:rPr lang="en-US" sz="3200" b="1" dirty="0" err="1"/>
              <a:t>pha</a:t>
            </a:r>
            <a:r>
              <a:rPr lang="en-US" sz="3200" b="1" dirty="0"/>
              <a:t> </a:t>
            </a:r>
            <a:r>
              <a:rPr lang="en-US" sz="3200" b="1" dirty="0" err="1"/>
              <a:t>tạp</a:t>
            </a:r>
            <a:r>
              <a:rPr lang="en-US" sz="3200" b="1" dirty="0"/>
              <a:t> entropy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đo</a:t>
            </a:r>
            <a:r>
              <a:rPr lang="en-US" sz="2200" dirty="0"/>
              <a:t> </a:t>
            </a:r>
            <a:r>
              <a:rPr lang="en-US" sz="2200" dirty="0" err="1"/>
              <a:t>pha</a:t>
            </a:r>
            <a:r>
              <a:rPr lang="en-US" sz="2200" dirty="0"/>
              <a:t> </a:t>
            </a:r>
            <a:r>
              <a:rPr lang="en-US" sz="2200" dirty="0" err="1"/>
              <a:t>tạp</a:t>
            </a:r>
            <a:r>
              <a:rPr lang="en-US" sz="2200" dirty="0"/>
              <a:t> Entropy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đo</a:t>
            </a:r>
            <a:r>
              <a:rPr lang="en-US" sz="2200" dirty="0"/>
              <a:t> </a:t>
            </a:r>
            <a:r>
              <a:rPr lang="en-US" sz="2200" dirty="0" err="1"/>
              <a:t>pha</a:t>
            </a:r>
            <a:r>
              <a:rPr lang="en-US" sz="2200" dirty="0"/>
              <a:t> </a:t>
            </a:r>
            <a:r>
              <a:rPr lang="en-US" sz="2200" dirty="0" err="1"/>
              <a:t>tạp</a:t>
            </a:r>
            <a:r>
              <a:rPr lang="en-US" sz="2200" dirty="0"/>
              <a:t> entropy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i="1" dirty="0"/>
              <a:t>N</a:t>
            </a:r>
            <a:r>
              <a:rPr lang="en-US" sz="2200" dirty="0"/>
              <a:t> 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i="1" dirty="0"/>
              <a:t>i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),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endParaRPr lang="en-US" sz="2200" dirty="0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57200" y="2971800"/>
            <a:ext cx="83820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tỉ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u="sng" dirty="0" err="1"/>
              <a:t>Thí</a:t>
            </a:r>
            <a:r>
              <a:rPr lang="en-US" sz="2000" u="sng" dirty="0"/>
              <a:t> </a:t>
            </a:r>
            <a:r>
              <a:rPr lang="en-US" sz="2000" u="sng" dirty="0" err="1"/>
              <a:t>dụ</a:t>
            </a:r>
            <a:r>
              <a:rPr lang="en-US" sz="2000" dirty="0"/>
              <a:t>: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N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10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tách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3 </a:t>
            </a:r>
            <a:r>
              <a:rPr lang="en-US" sz="2000" dirty="0" err="1"/>
              <a:t>lớp</a:t>
            </a:r>
            <a:r>
              <a:rPr lang="en-US" sz="2000" dirty="0"/>
              <a:t>.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4 </a:t>
            </a:r>
            <a:r>
              <a:rPr lang="en-US" sz="2000" dirty="0" err="1"/>
              <a:t>mẫu</a:t>
            </a:r>
            <a:r>
              <a:rPr lang="en-US" sz="2000" dirty="0"/>
              <a:t>,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5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1 </a:t>
            </a:r>
            <a:r>
              <a:rPr lang="en-US" sz="2000" dirty="0" err="1"/>
              <a:t>mẫu</a:t>
            </a:r>
            <a:r>
              <a:rPr lang="en-US" sz="2000" dirty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w</a:t>
            </a:r>
            <a:r>
              <a:rPr lang="en-US" sz="2000" i="1" baseline="-25000" dirty="0"/>
              <a:t>1</a:t>
            </a:r>
            <a:r>
              <a:rPr lang="en-US" sz="2000" dirty="0"/>
              <a:t>) = 4/10 = 0.4;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w</a:t>
            </a:r>
            <a:r>
              <a:rPr lang="en-US" sz="2000" i="1" baseline="-25000" dirty="0"/>
              <a:t>2</a:t>
            </a:r>
            <a:r>
              <a:rPr lang="en-US" sz="2000" dirty="0"/>
              <a:t>) = 5/10 = 0.5;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w</a:t>
            </a:r>
            <a:r>
              <a:rPr lang="en-US" sz="2000" i="1" baseline="-25000" dirty="0"/>
              <a:t>3</a:t>
            </a:r>
            <a:r>
              <a:rPr lang="en-US" sz="2000" dirty="0"/>
              <a:t>) = 1/10 = 0.1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pha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entropy </a:t>
            </a:r>
            <a:r>
              <a:rPr lang="en-US" sz="2000" i="1" dirty="0"/>
              <a:t>i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 = -0.4log0.4  - 0.5log0.5 – 0.1log0.1 = </a:t>
            </a:r>
            <a:r>
              <a:rPr lang="en-US" sz="2000" b="1" dirty="0"/>
              <a:t>1.36</a:t>
            </a:r>
            <a:r>
              <a:rPr lang="en-US" sz="2000" dirty="0"/>
              <a:t>.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713793"/>
              </p:ext>
            </p:extLst>
          </p:nvPr>
        </p:nvGraphicFramePr>
        <p:xfrm>
          <a:off x="2133599" y="2133600"/>
          <a:ext cx="348342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700" imgH="355600" progId="Equation.3">
                  <p:embed/>
                </p:oleObj>
              </mc:Choice>
              <mc:Fallback>
                <p:oleObj name="Equation" r:id="rId2" imgW="17907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599" y="2133600"/>
                        <a:ext cx="3483429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459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Nội</a:t>
            </a:r>
            <a:r>
              <a:rPr lang="en-US" dirty="0">
                <a:solidFill>
                  <a:srgbClr val="FF0000"/>
                </a:solidFill>
              </a:rPr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/>
              <a:t>1. 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k-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Naïve Bayes</a:t>
            </a:r>
          </a:p>
          <a:p>
            <a:r>
              <a:rPr lang="en-US" dirty="0"/>
              <a:t>6.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endParaRPr lang="en-US" dirty="0"/>
          </a:p>
          <a:p>
            <a:r>
              <a:rPr lang="en-US" dirty="0"/>
              <a:t>7.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r>
              <a:rPr lang="en-US"/>
              <a:t>8.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23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6557-F756-4E76-BED9-DB5317ED43E2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rgbClr val="FF0000"/>
                </a:solidFill>
              </a:rPr>
              <a:t>Thuộc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tính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nào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được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chọn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tại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một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nút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trong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cây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quyết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định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199"/>
            <a:ext cx="8458200" cy="244825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err="1"/>
              <a:t>Tại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nút</a:t>
            </a:r>
            <a:r>
              <a:rPr lang="en-US" sz="2100" dirty="0"/>
              <a:t> </a:t>
            </a:r>
            <a:r>
              <a:rPr lang="en-US" sz="2100" dirty="0" err="1"/>
              <a:t>nào</a:t>
            </a:r>
            <a:r>
              <a:rPr lang="en-US" sz="2100" dirty="0"/>
              <a:t> </a:t>
            </a:r>
            <a:r>
              <a:rPr lang="en-US" sz="2100" dirty="0" err="1"/>
              <a:t>đó</a:t>
            </a:r>
            <a:r>
              <a:rPr lang="en-US" sz="2100" dirty="0"/>
              <a:t>,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i="1" dirty="0"/>
              <a:t>N</a:t>
            </a:r>
            <a:r>
              <a:rPr lang="en-US" sz="2100" dirty="0"/>
              <a:t> 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chọn</a:t>
            </a:r>
            <a:r>
              <a:rPr lang="en-US" sz="2100" dirty="0"/>
              <a:t> 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này</a:t>
            </a:r>
            <a:r>
              <a:rPr lang="en-US" sz="2100" dirty="0"/>
              <a:t> </a:t>
            </a:r>
            <a:r>
              <a:rPr lang="en-US" sz="2100" dirty="0" err="1"/>
              <a:t>giúp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sự</a:t>
            </a:r>
            <a:r>
              <a:rPr lang="en-US" sz="2100" dirty="0"/>
              <a:t> </a:t>
            </a:r>
            <a:r>
              <a:rPr lang="en-US" sz="2100" dirty="0" err="1"/>
              <a:t>suy</a:t>
            </a:r>
            <a:r>
              <a:rPr lang="en-US" sz="2100" dirty="0"/>
              <a:t> </a:t>
            </a:r>
            <a:r>
              <a:rPr lang="en-US" sz="2100" dirty="0" err="1"/>
              <a:t>giảm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pha</a:t>
            </a:r>
            <a:r>
              <a:rPr lang="en-US" sz="2100" dirty="0"/>
              <a:t> </a:t>
            </a:r>
            <a:r>
              <a:rPr lang="en-US" sz="2100" dirty="0" err="1"/>
              <a:t>tạp</a:t>
            </a:r>
            <a:r>
              <a:rPr lang="en-US" sz="2100" dirty="0"/>
              <a:t> </a:t>
            </a:r>
            <a:r>
              <a:rPr lang="en-US" sz="2100" dirty="0" err="1"/>
              <a:t>càng</a:t>
            </a:r>
            <a:r>
              <a:rPr lang="en-US" sz="2100" dirty="0"/>
              <a:t> </a:t>
            </a:r>
            <a:r>
              <a:rPr lang="en-US" sz="2100" dirty="0" err="1"/>
              <a:t>nhiều</a:t>
            </a:r>
            <a:r>
              <a:rPr lang="en-US" sz="2100" dirty="0"/>
              <a:t> </a:t>
            </a:r>
            <a:r>
              <a:rPr lang="en-US" sz="2100" dirty="0" err="1"/>
              <a:t>càng</a:t>
            </a:r>
            <a:r>
              <a:rPr lang="en-US" sz="2100" dirty="0"/>
              <a:t> </a:t>
            </a:r>
            <a:r>
              <a:rPr lang="en-US" sz="2100" dirty="0" err="1"/>
              <a:t>tốt</a:t>
            </a:r>
            <a:r>
              <a:rPr lang="en-US" sz="2100" dirty="0"/>
              <a:t>. </a:t>
            </a:r>
            <a:r>
              <a:rPr lang="en-US" sz="2100" dirty="0" err="1"/>
              <a:t>Đối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nút</a:t>
            </a:r>
            <a:r>
              <a:rPr lang="en-US" sz="2100" dirty="0"/>
              <a:t> </a:t>
            </a:r>
            <a:r>
              <a:rPr lang="en-US" sz="2100" dirty="0" err="1"/>
              <a:t>mà</a:t>
            </a:r>
            <a:r>
              <a:rPr lang="en-US" sz="2100" dirty="0"/>
              <a:t> </a:t>
            </a:r>
            <a:r>
              <a:rPr lang="en-US" sz="2100" dirty="0" err="1"/>
              <a:t>tại</a:t>
            </a:r>
            <a:r>
              <a:rPr lang="en-US" sz="2100" dirty="0"/>
              <a:t> </a:t>
            </a:r>
            <a:r>
              <a:rPr lang="en-US" sz="2100" dirty="0" err="1"/>
              <a:t>đó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N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chọn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tách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 2 </a:t>
            </a:r>
            <a:r>
              <a:rPr lang="en-US" sz="2100" dirty="0" err="1"/>
              <a:t>nhánh</a:t>
            </a:r>
            <a:r>
              <a:rPr lang="en-US" sz="2100" dirty="0"/>
              <a:t>, </a:t>
            </a:r>
            <a:r>
              <a:rPr lang="en-US" sz="2100" i="1" dirty="0" err="1"/>
              <a:t>sự</a:t>
            </a:r>
            <a:r>
              <a:rPr lang="en-US" sz="2100" i="1" dirty="0"/>
              <a:t> </a:t>
            </a:r>
            <a:r>
              <a:rPr lang="en-US" sz="2100" i="1" dirty="0" err="1"/>
              <a:t>suy</a:t>
            </a:r>
            <a:r>
              <a:rPr lang="en-US" sz="2100" i="1" dirty="0"/>
              <a:t> </a:t>
            </a:r>
            <a:r>
              <a:rPr lang="en-US" sz="2100" i="1" dirty="0" err="1"/>
              <a:t>giảm</a:t>
            </a:r>
            <a:r>
              <a:rPr lang="en-US" sz="2100" i="1" dirty="0"/>
              <a:t> </a:t>
            </a:r>
            <a:r>
              <a:rPr lang="en-US" sz="2100" i="1" dirty="0" err="1"/>
              <a:t>độ</a:t>
            </a:r>
            <a:r>
              <a:rPr lang="en-US" sz="2100" i="1" dirty="0"/>
              <a:t> </a:t>
            </a:r>
            <a:r>
              <a:rPr lang="en-US" sz="2100" i="1" dirty="0" err="1"/>
              <a:t>pha</a:t>
            </a:r>
            <a:r>
              <a:rPr lang="en-US" sz="2100" i="1" dirty="0"/>
              <a:t> </a:t>
            </a:r>
            <a:r>
              <a:rPr lang="en-US" sz="2100" i="1" dirty="0" err="1"/>
              <a:t>tạp</a:t>
            </a:r>
            <a:r>
              <a:rPr lang="en-US" sz="2100" i="1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như</a:t>
            </a:r>
            <a:r>
              <a:rPr lang="en-US" sz="2100" dirty="0"/>
              <a:t> </a:t>
            </a:r>
            <a:r>
              <a:rPr lang="en-US" sz="2100" dirty="0" err="1"/>
              <a:t>sau</a:t>
            </a:r>
            <a:r>
              <a:rPr lang="en-US" sz="2100" dirty="0"/>
              <a:t>:</a:t>
            </a:r>
            <a:endParaRPr lang="en-US" sz="21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>
                <a:sym typeface="Symbol" pitchFamily="18" charset="2"/>
              </a:rPr>
              <a:t>               </a:t>
            </a:r>
            <a:r>
              <a:rPr lang="en-US" sz="2100" i="1" dirty="0">
                <a:sym typeface="Symbol" pitchFamily="18" charset="2"/>
              </a:rPr>
              <a:t></a:t>
            </a:r>
            <a:r>
              <a:rPr lang="en-US" sz="2100" i="1" dirty="0"/>
              <a:t>i</a:t>
            </a:r>
            <a:r>
              <a:rPr lang="en-US" sz="2100" dirty="0"/>
              <a:t>(</a:t>
            </a:r>
            <a:r>
              <a:rPr lang="en-US" sz="2100" i="1" dirty="0"/>
              <a:t>N</a:t>
            </a:r>
            <a:r>
              <a:rPr lang="en-US" sz="2100" dirty="0"/>
              <a:t>) = </a:t>
            </a:r>
            <a:r>
              <a:rPr lang="en-US" sz="2100" i="1" dirty="0"/>
              <a:t>i</a:t>
            </a:r>
            <a:r>
              <a:rPr lang="en-US" sz="2100" dirty="0"/>
              <a:t>(</a:t>
            </a:r>
            <a:r>
              <a:rPr lang="en-US" sz="2100" i="1" dirty="0"/>
              <a:t>N</a:t>
            </a:r>
            <a:r>
              <a:rPr lang="en-US" sz="2100" dirty="0"/>
              <a:t>) – </a:t>
            </a:r>
            <a:r>
              <a:rPr lang="en-US" sz="2100" i="1" dirty="0"/>
              <a:t>P</a:t>
            </a:r>
            <a:r>
              <a:rPr lang="en-US" sz="2100" i="1" baseline="-25000" dirty="0"/>
              <a:t>L</a:t>
            </a:r>
            <a:r>
              <a:rPr lang="en-US" sz="2100" dirty="0"/>
              <a:t>*</a:t>
            </a:r>
            <a:r>
              <a:rPr lang="en-US" sz="2100" i="1" dirty="0"/>
              <a:t>i</a:t>
            </a:r>
            <a:r>
              <a:rPr lang="en-US" sz="2100" dirty="0"/>
              <a:t>(</a:t>
            </a:r>
            <a:r>
              <a:rPr lang="en-US" sz="2100" i="1" dirty="0"/>
              <a:t>N</a:t>
            </a:r>
            <a:r>
              <a:rPr lang="en-US" sz="2100" i="1" baseline="-25000" dirty="0"/>
              <a:t>L</a:t>
            </a:r>
            <a:r>
              <a:rPr lang="en-US" sz="2100" dirty="0"/>
              <a:t>) – (1-</a:t>
            </a:r>
            <a:r>
              <a:rPr lang="en-US" sz="2100" i="1" dirty="0"/>
              <a:t>P</a:t>
            </a:r>
            <a:r>
              <a:rPr lang="en-US" sz="2100" i="1" baseline="-25000" dirty="0"/>
              <a:t>L</a:t>
            </a:r>
            <a:r>
              <a:rPr lang="en-US" sz="2100" dirty="0"/>
              <a:t>)*</a:t>
            </a:r>
            <a:r>
              <a:rPr lang="en-US" sz="2100" i="1" dirty="0"/>
              <a:t>i</a:t>
            </a:r>
            <a:r>
              <a:rPr lang="en-US" sz="2100" dirty="0"/>
              <a:t>(</a:t>
            </a:r>
            <a:r>
              <a:rPr lang="en-US" sz="2100" i="1" dirty="0"/>
              <a:t>N</a:t>
            </a:r>
            <a:r>
              <a:rPr lang="en-US" sz="2100" i="1" baseline="-25000" dirty="0"/>
              <a:t>R</a:t>
            </a:r>
            <a:r>
              <a:rPr lang="en-US" sz="21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i="1" dirty="0"/>
              <a:t>N</a:t>
            </a:r>
            <a:r>
              <a:rPr lang="en-US" sz="2100" i="1" baseline="-25000" dirty="0"/>
              <a:t>L</a:t>
            </a:r>
            <a:r>
              <a:rPr lang="en-US" sz="2100" dirty="0"/>
              <a:t> </a:t>
            </a:r>
            <a:r>
              <a:rPr lang="en-US" sz="2100" dirty="0" err="1"/>
              <a:t>tương</a:t>
            </a:r>
            <a:r>
              <a:rPr lang="en-US" sz="2100" dirty="0"/>
              <a:t> </a:t>
            </a:r>
            <a:r>
              <a:rPr lang="en-US" sz="2100" dirty="0" err="1"/>
              <a:t>ứng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nhánh</a:t>
            </a:r>
            <a:r>
              <a:rPr lang="en-US" sz="2100" dirty="0"/>
              <a:t> </a:t>
            </a:r>
            <a:r>
              <a:rPr lang="en-US" sz="2100" dirty="0" err="1"/>
              <a:t>bên</a:t>
            </a:r>
            <a:r>
              <a:rPr lang="en-US" sz="2100" dirty="0"/>
              <a:t> </a:t>
            </a:r>
            <a:r>
              <a:rPr lang="en-US" sz="2100" dirty="0" err="1"/>
              <a:t>trái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N</a:t>
            </a:r>
            <a:r>
              <a:rPr lang="en-US" sz="2100" i="1" baseline="-25000" dirty="0"/>
              <a:t>R</a:t>
            </a:r>
            <a:r>
              <a:rPr lang="en-US" sz="2100" dirty="0"/>
              <a:t> </a:t>
            </a:r>
            <a:r>
              <a:rPr lang="en-US" sz="2100" dirty="0" err="1"/>
              <a:t>tương</a:t>
            </a:r>
            <a:r>
              <a:rPr lang="en-US" sz="2100" dirty="0"/>
              <a:t> </a:t>
            </a:r>
            <a:r>
              <a:rPr lang="en-US" sz="2100" dirty="0" err="1"/>
              <a:t>ứng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nút</a:t>
            </a:r>
            <a:r>
              <a:rPr lang="en-US" sz="2100" dirty="0"/>
              <a:t> </a:t>
            </a:r>
            <a:r>
              <a:rPr lang="en-US" sz="2100" dirty="0" err="1"/>
              <a:t>bên</a:t>
            </a:r>
            <a:r>
              <a:rPr lang="en-US" sz="2100" dirty="0"/>
              <a:t> </a:t>
            </a:r>
            <a:r>
              <a:rPr lang="en-US" sz="2100" dirty="0" err="1"/>
              <a:t>phải</a:t>
            </a:r>
            <a:r>
              <a:rPr lang="en-US" sz="2100" dirty="0"/>
              <a:t>. </a:t>
            </a:r>
            <a:r>
              <a:rPr lang="en-US" sz="2100" i="1" dirty="0"/>
              <a:t>P</a:t>
            </a:r>
            <a:r>
              <a:rPr lang="en-US" sz="2100" i="1" baseline="-25000" dirty="0"/>
              <a:t>L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tỉ</a:t>
            </a:r>
            <a:r>
              <a:rPr lang="en-US" sz="2100" dirty="0"/>
              <a:t> </a:t>
            </a:r>
            <a:r>
              <a:rPr lang="en-US" sz="2100" dirty="0" err="1"/>
              <a:t>lệ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nhánh</a:t>
            </a:r>
            <a:r>
              <a:rPr lang="en-US" sz="2100" dirty="0"/>
              <a:t> </a:t>
            </a:r>
            <a:r>
              <a:rPr lang="en-US" sz="2100" dirty="0" err="1"/>
              <a:t>bên</a:t>
            </a:r>
            <a:r>
              <a:rPr lang="en-US" sz="2100" dirty="0"/>
              <a:t> </a:t>
            </a:r>
            <a:r>
              <a:rPr lang="en-US" sz="2100" dirty="0" err="1"/>
              <a:t>trái</a:t>
            </a:r>
            <a:r>
              <a:rPr lang="en-US" sz="2100" dirty="0"/>
              <a:t>. </a:t>
            </a:r>
            <a:r>
              <a:rPr lang="en-US" sz="2100" dirty="0" err="1"/>
              <a:t>Đối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nút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nhiều</a:t>
            </a:r>
            <a:r>
              <a:rPr lang="en-US" sz="2100" dirty="0"/>
              <a:t> </a:t>
            </a:r>
            <a:r>
              <a:rPr lang="en-US" sz="2100" dirty="0" err="1"/>
              <a:t>hơn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nhánh</a:t>
            </a:r>
            <a:r>
              <a:rPr lang="en-US" sz="2100" dirty="0"/>
              <a:t>, </a:t>
            </a:r>
            <a:r>
              <a:rPr lang="en-US" sz="2100" i="1" dirty="0" err="1"/>
              <a:t>sự</a:t>
            </a:r>
            <a:r>
              <a:rPr lang="en-US" sz="2100" i="1" dirty="0"/>
              <a:t> </a:t>
            </a:r>
            <a:r>
              <a:rPr lang="en-US" sz="2100" i="1" dirty="0" err="1"/>
              <a:t>suy</a:t>
            </a:r>
            <a:r>
              <a:rPr lang="en-US" sz="2100" i="1" dirty="0"/>
              <a:t> </a:t>
            </a:r>
            <a:r>
              <a:rPr lang="en-US" sz="2100" i="1" dirty="0" err="1"/>
              <a:t>giảm</a:t>
            </a:r>
            <a:r>
              <a:rPr lang="en-US" sz="2100" i="1" dirty="0"/>
              <a:t> </a:t>
            </a:r>
            <a:r>
              <a:rPr lang="en-US" sz="2100" i="1" dirty="0" err="1"/>
              <a:t>độ</a:t>
            </a:r>
            <a:r>
              <a:rPr lang="en-US" sz="2100" i="1" dirty="0"/>
              <a:t> </a:t>
            </a:r>
            <a:r>
              <a:rPr lang="en-US" sz="2100" i="1" dirty="0" err="1"/>
              <a:t>pha</a:t>
            </a:r>
            <a:r>
              <a:rPr lang="en-US" sz="2100" i="1" dirty="0"/>
              <a:t> </a:t>
            </a:r>
            <a:r>
              <a:rPr lang="en-US" sz="2100" i="1" dirty="0" err="1"/>
              <a:t>tạp</a:t>
            </a:r>
            <a:r>
              <a:rPr lang="en-US" sz="2100" i="1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như</a:t>
            </a:r>
            <a:r>
              <a:rPr lang="en-US" sz="2100" dirty="0"/>
              <a:t> </a:t>
            </a:r>
            <a:r>
              <a:rPr lang="en-US" sz="2100" dirty="0" err="1"/>
              <a:t>sau</a:t>
            </a:r>
            <a:r>
              <a:rPr lang="en-US" sz="2100" dirty="0"/>
              <a:t>:</a:t>
            </a:r>
            <a:endParaRPr lang="en-US" sz="21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100" dirty="0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448006"/>
              </p:ext>
            </p:extLst>
          </p:nvPr>
        </p:nvGraphicFramePr>
        <p:xfrm>
          <a:off x="2362200" y="3897312"/>
          <a:ext cx="33528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355600" progId="Equation.3">
                  <p:embed/>
                </p:oleObj>
              </mc:Choice>
              <mc:Fallback>
                <p:oleObj name="Equation" r:id="rId2" imgW="1752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897312"/>
                        <a:ext cx="33528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685800" y="4572000"/>
            <a:ext cx="81534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200" i="1" dirty="0" err="1"/>
              <a:t>N</a:t>
            </a:r>
            <a:r>
              <a:rPr lang="en-US" sz="2200" i="1" baseline="-25000" dirty="0" err="1"/>
              <a:t>j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nhánh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i="1" dirty="0"/>
              <a:t>j</a:t>
            </a:r>
            <a:r>
              <a:rPr lang="en-US" sz="2200" dirty="0"/>
              <a:t> 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i="1" dirty="0" err="1"/>
              <a:t>P</a:t>
            </a:r>
            <a:r>
              <a:rPr lang="en-US" sz="2200" i="1" baseline="-25000" dirty="0" err="1"/>
              <a:t>j</a:t>
            </a:r>
            <a:r>
              <a:rPr lang="en-US" sz="2200" i="1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tỉ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nhánh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i="1" dirty="0"/>
              <a:t>j</a:t>
            </a:r>
            <a:r>
              <a:rPr lang="en-US" sz="2200" dirty="0"/>
              <a:t>.</a:t>
            </a:r>
          </a:p>
          <a:p>
            <a:pPr eaLnBrk="1" hangingPunct="1"/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cực</a:t>
            </a:r>
            <a:r>
              <a:rPr lang="en-US" sz="2200" dirty="0"/>
              <a:t> </a:t>
            </a:r>
            <a:r>
              <a:rPr lang="en-US" sz="2200" dirty="0" err="1"/>
              <a:t>đại</a:t>
            </a:r>
            <a:r>
              <a:rPr lang="en-US" sz="2200" dirty="0"/>
              <a:t> </a:t>
            </a:r>
            <a:r>
              <a:rPr lang="en-US" sz="2200" i="1" dirty="0">
                <a:sym typeface="Symbol" pitchFamily="18" charset="2"/>
              </a:rPr>
              <a:t></a:t>
            </a:r>
            <a:r>
              <a:rPr lang="en-US" sz="2200" i="1" dirty="0"/>
              <a:t>i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)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654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18985-789F-4DAA-A3DB-A2E403A7EE48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/>
            <a:r>
              <a:rPr lang="en-US" sz="3200" dirty="0" err="1">
                <a:solidFill>
                  <a:srgbClr val="FF0000"/>
                </a:solidFill>
              </a:rPr>
              <a:t>Thí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dụ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err="1"/>
              <a:t>Xét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họp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gồm</a:t>
            </a:r>
            <a:r>
              <a:rPr lang="en-US" sz="2100" dirty="0"/>
              <a:t> 100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40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i="1" dirty="0"/>
              <a:t>C</a:t>
            </a:r>
            <a:r>
              <a:rPr lang="en-US" sz="2100" i="1" baseline="-25000" dirty="0"/>
              <a:t>1</a:t>
            </a:r>
            <a:r>
              <a:rPr lang="en-US" sz="2100" dirty="0"/>
              <a:t>, 30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i="1" dirty="0"/>
              <a:t>C</a:t>
            </a:r>
            <a:r>
              <a:rPr lang="en-US" sz="2100" i="1" baseline="-25000" dirty="0"/>
              <a:t>2</a:t>
            </a:r>
            <a:r>
              <a:rPr lang="en-US" sz="2100" dirty="0"/>
              <a:t>, </a:t>
            </a:r>
            <a:r>
              <a:rPr lang="en-US" sz="2100" dirty="0" err="1"/>
              <a:t>và</a:t>
            </a:r>
            <a:r>
              <a:rPr lang="en-US" sz="2100" dirty="0"/>
              <a:t> 30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i="1" dirty="0"/>
              <a:t>C</a:t>
            </a:r>
            <a:r>
              <a:rPr lang="en-US" sz="2100" i="1" baseline="-25000" dirty="0"/>
              <a:t>3</a:t>
            </a:r>
            <a:r>
              <a:rPr lang="en-US" sz="2100" dirty="0"/>
              <a:t>.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i="1" dirty="0"/>
              <a:t>X</a:t>
            </a:r>
            <a:r>
              <a:rPr lang="en-US" sz="2100" dirty="0"/>
              <a:t> </a:t>
            </a:r>
            <a:r>
              <a:rPr lang="en-US" sz="2100" dirty="0" err="1"/>
              <a:t>nào</a:t>
            </a:r>
            <a:r>
              <a:rPr lang="en-US" sz="2100" dirty="0"/>
              <a:t> </a:t>
            </a:r>
            <a:r>
              <a:rPr lang="en-US" sz="2100" dirty="0" err="1"/>
              <a:t>đó</a:t>
            </a:r>
            <a:r>
              <a:rPr lang="en-US" sz="2100" dirty="0"/>
              <a:t> </a:t>
            </a:r>
            <a:r>
              <a:rPr lang="en-US" sz="2100" dirty="0" err="1"/>
              <a:t>tách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này</a:t>
            </a:r>
            <a:r>
              <a:rPr lang="en-US" sz="2100" dirty="0"/>
              <a:t> </a:t>
            </a:r>
            <a:r>
              <a:rPr lang="en-US" sz="2100" dirty="0" err="1"/>
              <a:t>thành</a:t>
            </a:r>
            <a:r>
              <a:rPr lang="en-US" sz="2100" dirty="0"/>
              <a:t> 2 </a:t>
            </a:r>
            <a:r>
              <a:rPr lang="en-US" sz="2100" dirty="0" err="1"/>
              <a:t>nhánh</a:t>
            </a:r>
            <a:r>
              <a:rPr lang="en-US" sz="2100" dirty="0"/>
              <a:t>, </a:t>
            </a:r>
            <a:r>
              <a:rPr lang="en-US" sz="2100" i="1" dirty="0" err="1"/>
              <a:t>nhánh</a:t>
            </a:r>
            <a:r>
              <a:rPr lang="en-US" sz="2100" i="1" dirty="0"/>
              <a:t> </a:t>
            </a:r>
            <a:r>
              <a:rPr lang="en-US" sz="2100" i="1" dirty="0" err="1"/>
              <a:t>bên</a:t>
            </a:r>
            <a:r>
              <a:rPr lang="en-US" sz="2100" i="1" dirty="0"/>
              <a:t> </a:t>
            </a:r>
            <a:r>
              <a:rPr lang="en-US" sz="2100" i="1" dirty="0" err="1"/>
              <a:t>trái</a:t>
            </a:r>
            <a:r>
              <a:rPr lang="en-US" sz="2100" i="1" dirty="0"/>
              <a:t> </a:t>
            </a:r>
            <a:r>
              <a:rPr lang="en-US" sz="2100" dirty="0" err="1"/>
              <a:t>ứng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gồm</a:t>
            </a:r>
            <a:r>
              <a:rPr lang="en-US" sz="2100" dirty="0"/>
              <a:t> 60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 err="1"/>
              <a:t>nhánh</a:t>
            </a:r>
            <a:r>
              <a:rPr lang="en-US" sz="2100" i="1" dirty="0"/>
              <a:t> </a:t>
            </a:r>
            <a:r>
              <a:rPr lang="en-US" sz="2100" i="1" dirty="0" err="1"/>
              <a:t>bên</a:t>
            </a:r>
            <a:r>
              <a:rPr lang="en-US" sz="2100" i="1" dirty="0"/>
              <a:t> </a:t>
            </a:r>
            <a:r>
              <a:rPr lang="en-US" sz="2100" i="1" dirty="0" err="1"/>
              <a:t>phải</a:t>
            </a:r>
            <a:r>
              <a:rPr lang="en-US" sz="2100" i="1" dirty="0"/>
              <a:t> </a:t>
            </a:r>
            <a:r>
              <a:rPr lang="en-US" sz="2100" dirty="0" err="1"/>
              <a:t>ứng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gồm</a:t>
            </a:r>
            <a:r>
              <a:rPr lang="en-US" sz="2100" dirty="0"/>
              <a:t> 40 </a:t>
            </a:r>
            <a:r>
              <a:rPr lang="en-US" sz="2100" dirty="0" err="1"/>
              <a:t>mẫu</a:t>
            </a:r>
            <a:r>
              <a:rPr lang="en-US" sz="2100" dirty="0"/>
              <a:t>. </a:t>
            </a:r>
            <a:r>
              <a:rPr lang="en-US" sz="2100" dirty="0" err="1"/>
              <a:t>Nhánh</a:t>
            </a:r>
            <a:r>
              <a:rPr lang="en-US" sz="2100" dirty="0"/>
              <a:t> </a:t>
            </a:r>
            <a:r>
              <a:rPr lang="en-US" sz="2100" dirty="0" err="1"/>
              <a:t>bên</a:t>
            </a:r>
            <a:r>
              <a:rPr lang="en-US" sz="2100" dirty="0"/>
              <a:t> </a:t>
            </a:r>
            <a:r>
              <a:rPr lang="en-US" sz="2100" dirty="0" err="1"/>
              <a:t>trái</a:t>
            </a:r>
            <a:r>
              <a:rPr lang="en-US" sz="2100" dirty="0"/>
              <a:t> </a:t>
            </a:r>
            <a:r>
              <a:rPr lang="en-US" sz="2100" dirty="0" err="1"/>
              <a:t>gồm</a:t>
            </a:r>
            <a:r>
              <a:rPr lang="en-US" sz="2100" dirty="0"/>
              <a:t> 40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i="1" dirty="0"/>
              <a:t>C</a:t>
            </a:r>
            <a:r>
              <a:rPr lang="en-US" sz="2100" i="1" baseline="-25000" dirty="0"/>
              <a:t>1</a:t>
            </a:r>
            <a:r>
              <a:rPr lang="en-US" sz="2100" dirty="0"/>
              <a:t>, 10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 </a:t>
            </a:r>
            <a:r>
              <a:rPr lang="en-US" sz="2100" i="1" dirty="0"/>
              <a:t>C</a:t>
            </a:r>
            <a:r>
              <a:rPr lang="en-US" sz="2100" i="1" baseline="-25000" dirty="0"/>
              <a:t>2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10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i="1" dirty="0"/>
              <a:t>C</a:t>
            </a:r>
            <a:r>
              <a:rPr lang="en-US" sz="2100" i="1" baseline="-25000" dirty="0"/>
              <a:t>3</a:t>
            </a:r>
            <a:r>
              <a:rPr lang="en-US" sz="2100" dirty="0"/>
              <a:t>. </a:t>
            </a:r>
            <a:r>
              <a:rPr lang="en-US" sz="2100" dirty="0" err="1"/>
              <a:t>Nhánh</a:t>
            </a:r>
            <a:r>
              <a:rPr lang="en-US" sz="2100" dirty="0"/>
              <a:t> </a:t>
            </a:r>
            <a:r>
              <a:rPr lang="en-US" sz="2100" dirty="0" err="1"/>
              <a:t>bên</a:t>
            </a:r>
            <a:r>
              <a:rPr lang="en-US" sz="2100" dirty="0"/>
              <a:t> </a:t>
            </a:r>
            <a:r>
              <a:rPr lang="en-US" sz="2100" dirty="0" err="1"/>
              <a:t>phải</a:t>
            </a:r>
            <a:r>
              <a:rPr lang="en-US" sz="2100" dirty="0"/>
              <a:t> </a:t>
            </a:r>
            <a:r>
              <a:rPr lang="en-US" sz="2100" dirty="0" err="1"/>
              <a:t>gồm</a:t>
            </a:r>
            <a:r>
              <a:rPr lang="en-US" sz="2100" dirty="0"/>
              <a:t> 0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i="1" dirty="0"/>
              <a:t>C</a:t>
            </a:r>
            <a:r>
              <a:rPr lang="en-US" sz="2100" i="1" baseline="-25000" dirty="0"/>
              <a:t>1</a:t>
            </a:r>
            <a:r>
              <a:rPr lang="en-US" sz="2100" dirty="0"/>
              <a:t>, 20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i="1" dirty="0"/>
              <a:t>C</a:t>
            </a:r>
            <a:r>
              <a:rPr lang="en-US" sz="2100" i="1" baseline="-25000" dirty="0"/>
              <a:t>2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20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i="1" dirty="0"/>
              <a:t>C</a:t>
            </a:r>
            <a:r>
              <a:rPr lang="en-US" sz="2100" i="1" baseline="-25000" dirty="0"/>
              <a:t>3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1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	</a:t>
            </a:r>
            <a:r>
              <a:rPr lang="en-US" sz="2100" i="1" dirty="0"/>
              <a:t>X</a:t>
            </a:r>
            <a:r>
              <a:rPr lang="en-US" sz="2100" dirty="0"/>
              <a:t> = </a:t>
            </a:r>
            <a:r>
              <a:rPr lang="en-US" sz="2100" i="1" dirty="0"/>
              <a:t>a</a:t>
            </a:r>
            <a:r>
              <a:rPr lang="en-US" sz="2100" dirty="0"/>
              <a:t>         	 	</a:t>
            </a:r>
            <a:r>
              <a:rPr lang="en-US" sz="2100" i="1" dirty="0"/>
              <a:t>X</a:t>
            </a:r>
            <a:r>
              <a:rPr lang="en-US" sz="2100" dirty="0"/>
              <a:t> = </a:t>
            </a:r>
            <a:r>
              <a:rPr lang="en-US" sz="2100" i="1" dirty="0"/>
              <a:t>b</a:t>
            </a:r>
            <a:r>
              <a:rPr lang="en-US" sz="2100" dirty="0"/>
              <a:t>          	   </a:t>
            </a:r>
            <a:r>
              <a:rPr lang="en-US" sz="2100" dirty="0" err="1"/>
              <a:t>Tổng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          </a:t>
            </a:r>
            <a:r>
              <a:rPr lang="en-US" sz="2100" dirty="0" err="1"/>
              <a:t>Lớp</a:t>
            </a:r>
            <a:endParaRPr lang="en-US" sz="21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	</a:t>
            </a:r>
            <a:r>
              <a:rPr lang="en-US" sz="2100" dirty="0" err="1"/>
              <a:t>Nhánh</a:t>
            </a:r>
            <a:r>
              <a:rPr lang="en-US" sz="2100" dirty="0"/>
              <a:t> </a:t>
            </a:r>
            <a:r>
              <a:rPr lang="en-US" sz="2100" dirty="0" err="1"/>
              <a:t>bên</a:t>
            </a:r>
            <a:r>
              <a:rPr lang="en-US" sz="2100" dirty="0"/>
              <a:t> </a:t>
            </a:r>
            <a:r>
              <a:rPr lang="en-US" sz="2100" dirty="0" err="1"/>
              <a:t>trái</a:t>
            </a:r>
            <a:r>
              <a:rPr lang="en-US" sz="2100" dirty="0"/>
              <a:t>	</a:t>
            </a:r>
            <a:r>
              <a:rPr lang="en-US" sz="2100" dirty="0" err="1"/>
              <a:t>nhánh</a:t>
            </a:r>
            <a:r>
              <a:rPr lang="en-US" sz="2100" dirty="0"/>
              <a:t> </a:t>
            </a:r>
            <a:r>
              <a:rPr lang="en-US" sz="2100" dirty="0" err="1"/>
              <a:t>bên</a:t>
            </a:r>
            <a:r>
              <a:rPr lang="en-US" sz="2100" dirty="0"/>
              <a:t> </a:t>
            </a:r>
            <a:r>
              <a:rPr lang="en-US" sz="2100" dirty="0" err="1"/>
              <a:t>phải</a:t>
            </a:r>
            <a:endParaRPr lang="en-US" sz="21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	-------------------------------------------------------------------------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	40			0		      40		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	10			20		      30		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	10			20		      30		3</a:t>
            </a:r>
          </a:p>
        </p:txBody>
      </p:sp>
    </p:spTree>
    <p:extLst>
      <p:ext uri="{BB962C8B-B14F-4D97-AF65-F5344CB8AC3E}">
        <p14:creationId xmlns:p14="http://schemas.microsoft.com/office/powerpoint/2010/main" val="2231185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B7D44-FAEA-4BB2-91BC-EBB09DBB7D81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dirty="0"/>
              <a:t>  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entropy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N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- (40/100)log(40/100) –(30/100)log(30/100)-(30/100)log(30/100) = -0.4log0.4 – 0.3log0.3 – 0.3log0.3 = </a:t>
            </a:r>
            <a:r>
              <a:rPr lang="en-US" b="1" dirty="0"/>
              <a:t>1.38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entropy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i(N</a:t>
            </a:r>
            <a:r>
              <a:rPr lang="en-US" baseline="-25000" dirty="0"/>
              <a:t>L</a:t>
            </a:r>
            <a:r>
              <a:rPr lang="en-US" dirty="0"/>
              <a:t>):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-25000" dirty="0"/>
              <a:t>L</a:t>
            </a:r>
            <a:r>
              <a:rPr lang="en-US" dirty="0"/>
              <a:t>) = - (40/60)log(40/60) - (10/60)log(10/60) - (10/60)log(10/60) = 1.25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entropy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i(N</a:t>
            </a:r>
            <a:r>
              <a:rPr lang="en-US" baseline="-25000" dirty="0"/>
              <a:t>R</a:t>
            </a:r>
            <a:r>
              <a:rPr lang="en-US" dirty="0"/>
              <a:t>):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    </a:t>
            </a: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-25000" dirty="0"/>
              <a:t>R</a:t>
            </a:r>
            <a:r>
              <a:rPr lang="en-US" dirty="0"/>
              <a:t>) = - (20/40)log(20/40) - (20/40)log(20/40) = 1.0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N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    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</a:t>
            </a:r>
            <a:r>
              <a:rPr lang="en-US" i="1" dirty="0"/>
              <a:t>i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1.38 – (60/100)*1.25 - (40/100)*1.0 = 1.38 - 0.75 - 0.4 = </a:t>
            </a:r>
            <a:r>
              <a:rPr lang="en-US" b="1" dirty="0"/>
              <a:t>0.23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97634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AE42F-4B44-455B-B57C-232EAC3D81E5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/>
            <a:r>
              <a:rPr lang="en-US" sz="3200" dirty="0" err="1">
                <a:solidFill>
                  <a:srgbClr val="FF0000"/>
                </a:solidFill>
              </a:rPr>
              <a:t>Thí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dụ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về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xây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dựng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cây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quyết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định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064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/>
              <a:t>Cho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dữ</a:t>
            </a:r>
            <a:r>
              <a:rPr lang="en-US" sz="2100" dirty="0"/>
              <a:t> </a:t>
            </a:r>
            <a:r>
              <a:rPr lang="en-US" sz="2100" dirty="0" err="1"/>
              <a:t>liệu</a:t>
            </a:r>
            <a:r>
              <a:rPr lang="en-US" sz="2100" dirty="0"/>
              <a:t> </a:t>
            </a:r>
            <a:r>
              <a:rPr lang="en-US" sz="2100" dirty="0" err="1"/>
              <a:t>gồm</a:t>
            </a:r>
            <a:r>
              <a:rPr lang="en-US" sz="2100" dirty="0"/>
              <a:t> 12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như</a:t>
            </a:r>
            <a:r>
              <a:rPr lang="en-US" sz="2100" dirty="0"/>
              <a:t> </a:t>
            </a:r>
            <a:r>
              <a:rPr lang="en-US" sz="2100" dirty="0" err="1"/>
              <a:t>sau</a:t>
            </a:r>
            <a:r>
              <a:rPr lang="en-US" sz="2100" dirty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    Cook	Mood	Cuisine		Tasty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    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    </a:t>
            </a:r>
            <a:r>
              <a:rPr lang="en-US" sz="2100" dirty="0" err="1"/>
              <a:t>Sita</a:t>
            </a:r>
            <a:r>
              <a:rPr lang="en-US" sz="2100" dirty="0"/>
              <a:t> 		Bad	Indian		Yes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    </a:t>
            </a:r>
            <a:r>
              <a:rPr lang="en-US" sz="2100" dirty="0" err="1"/>
              <a:t>Sita</a:t>
            </a:r>
            <a:r>
              <a:rPr lang="en-US" sz="2100" dirty="0"/>
              <a:t>		Good	Continental	Yes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   </a:t>
            </a:r>
            <a:r>
              <a:rPr lang="en-US" sz="2100" dirty="0" err="1"/>
              <a:t>Asha</a:t>
            </a:r>
            <a:r>
              <a:rPr lang="en-US" sz="2100" dirty="0"/>
              <a:t>		Bad	Indian		No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   </a:t>
            </a:r>
            <a:r>
              <a:rPr lang="en-US" sz="2100" dirty="0" err="1"/>
              <a:t>Asha</a:t>
            </a:r>
            <a:r>
              <a:rPr lang="en-US" sz="2100" dirty="0"/>
              <a:t>		Good	Indian		Yes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   </a:t>
            </a:r>
            <a:r>
              <a:rPr lang="en-US" sz="2100" dirty="0" err="1"/>
              <a:t>Usha</a:t>
            </a:r>
            <a:r>
              <a:rPr lang="en-US" sz="2100" dirty="0"/>
              <a:t>		Bad	Indian		Yes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   </a:t>
            </a:r>
            <a:r>
              <a:rPr lang="en-US" sz="2100" dirty="0" err="1"/>
              <a:t>Usha</a:t>
            </a:r>
            <a:r>
              <a:rPr lang="en-US" sz="2100" dirty="0"/>
              <a:t>		Bad	Continental	No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   </a:t>
            </a:r>
            <a:r>
              <a:rPr lang="en-US" sz="2100" dirty="0" err="1"/>
              <a:t>Asha</a:t>
            </a:r>
            <a:r>
              <a:rPr lang="en-US" sz="2100" dirty="0"/>
              <a:t>		Bad	Continental	No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   </a:t>
            </a:r>
            <a:r>
              <a:rPr lang="en-US" sz="2100" dirty="0" err="1"/>
              <a:t>Asha</a:t>
            </a:r>
            <a:r>
              <a:rPr lang="en-US" sz="2100" dirty="0"/>
              <a:t>		Good	Continental	Yes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   </a:t>
            </a:r>
            <a:r>
              <a:rPr lang="en-US" sz="2100" dirty="0" err="1"/>
              <a:t>Usha</a:t>
            </a:r>
            <a:r>
              <a:rPr lang="en-US" sz="2100" dirty="0"/>
              <a:t>		Good	Indian		Yes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   </a:t>
            </a:r>
            <a:r>
              <a:rPr lang="en-US" sz="2100" dirty="0" err="1"/>
              <a:t>Usha</a:t>
            </a:r>
            <a:r>
              <a:rPr lang="en-US" sz="2100" dirty="0"/>
              <a:t>		Good	Continental	No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   </a:t>
            </a:r>
            <a:r>
              <a:rPr lang="en-US" sz="2100" dirty="0" err="1"/>
              <a:t>Sita</a:t>
            </a:r>
            <a:r>
              <a:rPr lang="en-US" sz="2100" dirty="0"/>
              <a:t>               	Good	Indian		Yes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   </a:t>
            </a:r>
            <a:r>
              <a:rPr lang="en-US" sz="2100" dirty="0" err="1"/>
              <a:t>Sita</a:t>
            </a:r>
            <a:r>
              <a:rPr lang="en-US" sz="2100" dirty="0"/>
              <a:t>		Bad	Continental	Yes</a:t>
            </a:r>
          </a:p>
          <a:p>
            <a:pPr eaLnBrk="1" hangingPunct="1">
              <a:lnSpc>
                <a:spcPct val="80000"/>
              </a:lnSpc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41031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D410B-D8C8-4819-AF3B-A82EE7D51257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99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dữ</a:t>
            </a:r>
            <a:r>
              <a:rPr lang="en-US" sz="2100" dirty="0"/>
              <a:t> </a:t>
            </a:r>
            <a:r>
              <a:rPr lang="en-US" sz="2100" dirty="0" err="1"/>
              <a:t>liệu</a:t>
            </a:r>
            <a:r>
              <a:rPr lang="en-US" sz="2100" dirty="0"/>
              <a:t> </a:t>
            </a:r>
            <a:r>
              <a:rPr lang="en-US" sz="2100" dirty="0" err="1"/>
              <a:t>này</a:t>
            </a:r>
            <a:r>
              <a:rPr lang="en-US" sz="2100" dirty="0"/>
              <a:t> </a:t>
            </a:r>
            <a:r>
              <a:rPr lang="en-US" sz="2100" dirty="0" err="1"/>
              <a:t>chỉ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, Tasty = yes and Tasty = no. </a:t>
            </a:r>
            <a:r>
              <a:rPr lang="en-US" sz="2100" dirty="0" err="1"/>
              <a:t>Tám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ứng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Tasty = yes </a:t>
            </a:r>
            <a:r>
              <a:rPr lang="en-US" sz="2100" dirty="0" err="1"/>
              <a:t>và</a:t>
            </a:r>
            <a:r>
              <a:rPr lang="en-US" sz="2100" dirty="0"/>
              <a:t> 4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ứng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Tasty = no.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pha</a:t>
            </a:r>
            <a:r>
              <a:rPr lang="en-US" sz="2100" dirty="0"/>
              <a:t> </a:t>
            </a:r>
            <a:r>
              <a:rPr lang="en-US" sz="2100" dirty="0" err="1"/>
              <a:t>tạp</a:t>
            </a:r>
            <a:r>
              <a:rPr lang="en-US" sz="2100" dirty="0"/>
              <a:t> entropy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dữ</a:t>
            </a:r>
            <a:r>
              <a:rPr lang="en-US" sz="2100" dirty="0"/>
              <a:t> </a:t>
            </a:r>
            <a:r>
              <a:rPr lang="en-US" sz="2100" dirty="0" err="1"/>
              <a:t>liệu</a:t>
            </a:r>
            <a:r>
              <a:rPr lang="en-US" sz="2100" dirty="0"/>
              <a:t> </a:t>
            </a:r>
            <a:r>
              <a:rPr lang="en-US" sz="2100" dirty="0" err="1"/>
              <a:t>này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   </a:t>
            </a:r>
            <a:r>
              <a:rPr lang="en-US" sz="2100" i="1" dirty="0"/>
              <a:t>i</a:t>
            </a:r>
            <a:r>
              <a:rPr lang="en-US" sz="2100" dirty="0"/>
              <a:t>(</a:t>
            </a:r>
            <a:r>
              <a:rPr lang="en-US" sz="2100" i="1" dirty="0"/>
              <a:t>N</a:t>
            </a:r>
            <a:r>
              <a:rPr lang="en-US" sz="2100" dirty="0"/>
              <a:t>) = - (4/12)log(4/12) – (8/12)log(8/12) = </a:t>
            </a:r>
            <a:r>
              <a:rPr lang="en-US" sz="2100" b="1" dirty="0"/>
              <a:t>0.918</a:t>
            </a:r>
            <a:endParaRPr lang="en-US" sz="21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100" dirty="0" err="1"/>
              <a:t>Hãy</a:t>
            </a:r>
            <a:r>
              <a:rPr lang="en-US" sz="2100" dirty="0"/>
              <a:t> </a:t>
            </a:r>
            <a:r>
              <a:rPr lang="en-US" sz="2100" dirty="0" err="1"/>
              <a:t>xem</a:t>
            </a:r>
            <a:r>
              <a:rPr lang="en-US" sz="2100" dirty="0"/>
              <a:t> </a:t>
            </a:r>
            <a:r>
              <a:rPr lang="en-US" sz="2100" dirty="0" err="1"/>
              <a:t>xét</a:t>
            </a:r>
            <a:r>
              <a:rPr lang="en-US" sz="2100" dirty="0"/>
              <a:t> </a:t>
            </a:r>
            <a:r>
              <a:rPr lang="en-US" sz="2100" dirty="0" err="1"/>
              <a:t>ba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tìm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nào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sự</a:t>
            </a:r>
            <a:r>
              <a:rPr lang="en-US" sz="2100" dirty="0"/>
              <a:t> </a:t>
            </a:r>
            <a:r>
              <a:rPr lang="en-US" sz="2100" dirty="0" err="1"/>
              <a:t>suy</a:t>
            </a:r>
            <a:r>
              <a:rPr lang="en-US" sz="2100" dirty="0"/>
              <a:t> </a:t>
            </a:r>
            <a:r>
              <a:rPr lang="en-US" sz="2100" dirty="0" err="1"/>
              <a:t>giảm</a:t>
            </a:r>
            <a:r>
              <a:rPr lang="en-US" sz="2100" dirty="0"/>
              <a:t> </a:t>
            </a:r>
            <a:r>
              <a:rPr lang="en-US" sz="2100" dirty="0" err="1"/>
              <a:t>về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pha</a:t>
            </a:r>
            <a:r>
              <a:rPr lang="en-US" sz="2100" dirty="0"/>
              <a:t> </a:t>
            </a:r>
            <a:r>
              <a:rPr lang="en-US" sz="2100" dirty="0" err="1"/>
              <a:t>tạp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nhất</a:t>
            </a:r>
            <a:r>
              <a:rPr lang="en-US" sz="2100" dirty="0"/>
              <a:t>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100" dirty="0"/>
              <a:t>1. </a:t>
            </a:r>
            <a:r>
              <a:rPr lang="en-US" sz="2100" b="1" dirty="0" err="1"/>
              <a:t>Thuộc</a:t>
            </a:r>
            <a:r>
              <a:rPr lang="en-US" sz="2100" b="1" dirty="0"/>
              <a:t> </a:t>
            </a:r>
            <a:r>
              <a:rPr lang="en-US" sz="2100" b="1" dirty="0" err="1"/>
              <a:t>tính</a:t>
            </a:r>
            <a:r>
              <a:rPr lang="en-US" sz="2100" b="1" dirty="0"/>
              <a:t> Cook</a:t>
            </a:r>
          </a:p>
          <a:p>
            <a:pPr marL="566738" lvl="1" indent="-219075" eaLnBrk="1" hangingPunct="1">
              <a:lnSpc>
                <a:spcPct val="90000"/>
              </a:lnSpc>
            </a:pPr>
            <a:r>
              <a:rPr lang="en-US" sz="2000" dirty="0"/>
              <a:t>(a) Cook = </a:t>
            </a:r>
            <a:r>
              <a:rPr lang="en-US" sz="2000" dirty="0" err="1"/>
              <a:t>Sita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4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2000" dirty="0"/>
              <a:t> Tasty = yes </a:t>
            </a:r>
            <a:r>
              <a:rPr lang="en-US" sz="2000" dirty="0" err="1"/>
              <a:t>và</a:t>
            </a:r>
            <a:r>
              <a:rPr lang="en-US" sz="2000" dirty="0"/>
              <a:t> 0 </a:t>
            </a:r>
            <a:r>
              <a:rPr lang="en-US" dirty="0" err="1"/>
              <a:t>mẫu</a:t>
            </a:r>
            <a:r>
              <a:rPr lang="en-US" sz="1800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800" dirty="0"/>
              <a:t> </a:t>
            </a:r>
            <a:r>
              <a:rPr lang="en-US" sz="2000" dirty="0"/>
              <a:t>Tasty = no. </a:t>
            </a:r>
            <a:r>
              <a:rPr lang="en-US" sz="2000" dirty="0" err="1"/>
              <a:t>Nhánh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pha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entropy </a:t>
            </a:r>
            <a:r>
              <a:rPr lang="en-US" sz="2000" dirty="0" err="1"/>
              <a:t>là</a:t>
            </a:r>
            <a:r>
              <a:rPr lang="en-US" sz="2000" dirty="0"/>
              <a:t> 0.</a:t>
            </a:r>
          </a:p>
          <a:p>
            <a:pPr marL="566738" lvl="1" indent="-219075" eaLnBrk="1" hangingPunct="1">
              <a:lnSpc>
                <a:spcPct val="90000"/>
              </a:lnSpc>
            </a:pPr>
            <a:r>
              <a:rPr lang="en-US" sz="2000" dirty="0"/>
              <a:t>(b) Cook = </a:t>
            </a:r>
            <a:r>
              <a:rPr lang="en-US" sz="2000" dirty="0" err="1"/>
              <a:t>Asha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2 </a:t>
            </a:r>
            <a:r>
              <a:rPr lang="en-US" dirty="0" err="1"/>
              <a:t>mẫu</a:t>
            </a:r>
            <a:r>
              <a:rPr lang="en-US" sz="1800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800" dirty="0"/>
              <a:t> </a:t>
            </a:r>
            <a:r>
              <a:rPr lang="en-US" sz="2000" dirty="0"/>
              <a:t>Tasty = yes </a:t>
            </a:r>
            <a:r>
              <a:rPr lang="en-US" sz="2000" dirty="0" err="1"/>
              <a:t>và</a:t>
            </a:r>
            <a:r>
              <a:rPr lang="en-US" sz="2000" dirty="0"/>
              <a:t> 2 </a:t>
            </a:r>
            <a:r>
              <a:rPr lang="en-US" dirty="0" err="1"/>
              <a:t>mẫu</a:t>
            </a:r>
            <a:r>
              <a:rPr lang="en-US" sz="1600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600" dirty="0"/>
              <a:t> </a:t>
            </a:r>
            <a:r>
              <a:rPr lang="en-US" sz="2000" dirty="0"/>
              <a:t>Tasty = no. </a:t>
            </a:r>
            <a:r>
              <a:rPr lang="en-US" sz="2000" dirty="0" err="1"/>
              <a:t>Nhánh</a:t>
            </a:r>
            <a:r>
              <a:rPr lang="en-US" sz="2000" dirty="0"/>
              <a:t> Cook = </a:t>
            </a:r>
            <a:r>
              <a:rPr lang="en-US" sz="2000" dirty="0" err="1"/>
              <a:t>Asha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pha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entropy </a:t>
            </a:r>
            <a:r>
              <a:rPr lang="en-US" sz="2000" dirty="0" err="1"/>
              <a:t>là</a:t>
            </a:r>
            <a:r>
              <a:rPr lang="en-US" sz="2000" dirty="0"/>
              <a:t>:</a:t>
            </a:r>
          </a:p>
          <a:p>
            <a:pPr marL="566738" lvl="1" indent="-219075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 </a:t>
            </a:r>
            <a:r>
              <a:rPr lang="en-US" sz="2000" i="1" dirty="0"/>
              <a:t>i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i="1" baseline="-25000" dirty="0"/>
              <a:t>A</a:t>
            </a:r>
            <a:r>
              <a:rPr lang="en-US" sz="2000" dirty="0"/>
              <a:t>) = -(2/4)log(2/4) – (2/4)log(2/4) = 1.0</a:t>
            </a:r>
          </a:p>
          <a:p>
            <a:pPr marL="566738" lvl="1" indent="-219075" eaLnBrk="1" hangingPunct="1">
              <a:lnSpc>
                <a:spcPct val="90000"/>
              </a:lnSpc>
            </a:pPr>
            <a:r>
              <a:rPr lang="en-US" sz="2000" dirty="0"/>
              <a:t>(c) Cook = </a:t>
            </a:r>
            <a:r>
              <a:rPr lang="en-US" sz="2000" dirty="0" err="1"/>
              <a:t>Usha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2 </a:t>
            </a:r>
            <a:r>
              <a:rPr lang="en-US" dirty="0" err="1"/>
              <a:t>mẫu</a:t>
            </a:r>
            <a:r>
              <a:rPr lang="en-US" sz="1600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600" dirty="0"/>
              <a:t> </a:t>
            </a:r>
            <a:r>
              <a:rPr lang="en-US" sz="2000" dirty="0"/>
              <a:t>Tasty = yes </a:t>
            </a:r>
            <a:r>
              <a:rPr lang="en-US" sz="2000" dirty="0" err="1"/>
              <a:t>và</a:t>
            </a:r>
            <a:r>
              <a:rPr lang="en-US" sz="2000" dirty="0"/>
              <a:t> 2 </a:t>
            </a:r>
            <a:r>
              <a:rPr lang="en-US" dirty="0" err="1"/>
              <a:t>mẫu</a:t>
            </a:r>
            <a:r>
              <a:rPr lang="en-US" sz="1600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600" dirty="0"/>
              <a:t> </a:t>
            </a:r>
            <a:r>
              <a:rPr lang="en-US" sz="2000" dirty="0"/>
              <a:t>Tasty = no. </a:t>
            </a:r>
            <a:r>
              <a:rPr lang="en-US" sz="2000" dirty="0" err="1"/>
              <a:t>Nhánh</a:t>
            </a:r>
            <a:r>
              <a:rPr lang="en-US" sz="2000" dirty="0"/>
              <a:t> Cook = </a:t>
            </a:r>
            <a:r>
              <a:rPr lang="en-US" sz="2000" dirty="0" err="1"/>
              <a:t>Usha</a:t>
            </a:r>
            <a:r>
              <a:rPr lang="en-US" sz="2000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entropy </a:t>
            </a:r>
            <a:r>
              <a:rPr lang="en-US" dirty="0" err="1"/>
              <a:t>là</a:t>
            </a:r>
            <a:endParaRPr lang="en-US" sz="2000" dirty="0"/>
          </a:p>
          <a:p>
            <a:pPr marL="566738" lvl="1" indent="-219075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 </a:t>
            </a:r>
            <a:r>
              <a:rPr lang="en-US" sz="2000" i="1" dirty="0"/>
              <a:t>i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i="1" baseline="-25000" dirty="0"/>
              <a:t>U</a:t>
            </a:r>
            <a:r>
              <a:rPr lang="en-US" sz="2000" dirty="0"/>
              <a:t>) = -(2/4)log(2/4) – (2/4)log(2/4) = 1.0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suy</a:t>
            </a:r>
            <a:r>
              <a:rPr lang="en-US" sz="2000" dirty="0"/>
              <a:t> </a:t>
            </a: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pha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Cook </a:t>
            </a:r>
            <a:r>
              <a:rPr lang="en-US" sz="2000" dirty="0" err="1"/>
              <a:t>là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 Gain(Cook) = 0.918 – (4/12)*1.0 – (4/12)*1.0 = 0</a:t>
            </a:r>
            <a:r>
              <a:rPr lang="en-US" sz="2000" b="1" dirty="0"/>
              <a:t>.251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1333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BFBCA-AFEE-4AAA-B7AA-502780DB963E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7372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100" dirty="0"/>
              <a:t>2</a:t>
            </a:r>
            <a:r>
              <a:rPr lang="en-US" sz="2100" b="1" dirty="0"/>
              <a:t>. </a:t>
            </a:r>
            <a:r>
              <a:rPr lang="en-US" sz="2100" b="1" dirty="0" err="1"/>
              <a:t>Thuộc</a:t>
            </a:r>
            <a:r>
              <a:rPr lang="en-US" sz="2100" b="1" dirty="0"/>
              <a:t> </a:t>
            </a:r>
            <a:r>
              <a:rPr lang="en-US" sz="2100" b="1" dirty="0" err="1"/>
              <a:t>tính</a:t>
            </a:r>
            <a:r>
              <a:rPr lang="en-US" sz="2100" b="1" dirty="0"/>
              <a:t> Mood</a:t>
            </a:r>
          </a:p>
          <a:p>
            <a:pPr marL="623888" lvl="1" indent="-276225" eaLnBrk="1" hangingPunct="1">
              <a:lnSpc>
                <a:spcPct val="80000"/>
              </a:lnSpc>
            </a:pPr>
            <a:r>
              <a:rPr lang="en-US" sz="2000" dirty="0"/>
              <a:t>(a) Mood = bad </a:t>
            </a:r>
            <a:r>
              <a:rPr lang="en-US" sz="2000" dirty="0" err="1"/>
              <a:t>có</a:t>
            </a:r>
            <a:r>
              <a:rPr lang="en-US" sz="2000" dirty="0"/>
              <a:t> 3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2000" dirty="0"/>
              <a:t> Tasty = yes </a:t>
            </a:r>
            <a:r>
              <a:rPr lang="en-US" sz="2000" dirty="0" err="1"/>
              <a:t>và</a:t>
            </a:r>
            <a:r>
              <a:rPr lang="en-US" sz="2000" dirty="0"/>
              <a:t> 3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800" dirty="0"/>
              <a:t> </a:t>
            </a:r>
            <a:r>
              <a:rPr lang="en-US" sz="2000" dirty="0"/>
              <a:t>Tasty = no.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sz="2000" dirty="0"/>
              <a:t> entropy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nhánh</a:t>
            </a:r>
            <a:r>
              <a:rPr lang="en-US" sz="2000" dirty="0"/>
              <a:t> Mood = bad </a:t>
            </a:r>
            <a:r>
              <a:rPr lang="en-US" sz="2000" dirty="0" err="1"/>
              <a:t>là</a:t>
            </a:r>
            <a:r>
              <a:rPr lang="en-US" sz="2000" dirty="0"/>
              <a:t>:</a:t>
            </a:r>
          </a:p>
          <a:p>
            <a:pPr marL="623888" lvl="1" indent="-2762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    </a:t>
            </a:r>
            <a:r>
              <a:rPr lang="en-US" sz="2000" i="1" dirty="0"/>
              <a:t>i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i="1" baseline="-25000" dirty="0"/>
              <a:t>B</a:t>
            </a:r>
            <a:r>
              <a:rPr lang="en-US" sz="2000" dirty="0"/>
              <a:t>) = -(3/6)log(3/6) – (3/6)log(3/6) = 1.0</a:t>
            </a:r>
          </a:p>
          <a:p>
            <a:pPr marL="623888" lvl="1" indent="-276225" eaLnBrk="1" hangingPunct="1">
              <a:lnSpc>
                <a:spcPct val="80000"/>
              </a:lnSpc>
            </a:pPr>
            <a:r>
              <a:rPr lang="en-US" sz="2000" dirty="0"/>
              <a:t>(b) Mood = good </a:t>
            </a:r>
            <a:r>
              <a:rPr lang="en-US" sz="2000" dirty="0" err="1"/>
              <a:t>có</a:t>
            </a:r>
            <a:r>
              <a:rPr lang="en-US" sz="2000" dirty="0"/>
              <a:t> 5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800" dirty="0"/>
              <a:t> </a:t>
            </a:r>
            <a:r>
              <a:rPr lang="en-US" sz="2000" dirty="0"/>
              <a:t>Tasty = yes </a:t>
            </a:r>
            <a:r>
              <a:rPr lang="en-US" sz="2000" dirty="0" err="1"/>
              <a:t>và</a:t>
            </a:r>
            <a:r>
              <a:rPr lang="en-US" sz="2000" dirty="0"/>
              <a:t> 1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800" dirty="0"/>
              <a:t> </a:t>
            </a:r>
            <a:r>
              <a:rPr lang="en-US" sz="2000" dirty="0"/>
              <a:t>Tasty = no.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entropy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sz="2000" dirty="0"/>
              <a:t>Mood = good </a:t>
            </a:r>
            <a:r>
              <a:rPr lang="en-US" sz="2000" dirty="0" err="1"/>
              <a:t>là</a:t>
            </a:r>
            <a:endParaRPr lang="en-US" sz="2000" dirty="0"/>
          </a:p>
          <a:p>
            <a:pPr marL="623888" lvl="1" indent="-2762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  </a:t>
            </a:r>
            <a:r>
              <a:rPr lang="en-US" sz="2000" i="1" dirty="0"/>
              <a:t>i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i="1" baseline="-25000" dirty="0"/>
              <a:t>G</a:t>
            </a:r>
            <a:r>
              <a:rPr lang="en-US" sz="2000" dirty="0"/>
              <a:t>) = -(1/6)log(1/6) – (5/6)log(</a:t>
            </a:r>
            <a:r>
              <a:rPr lang="en-US" sz="2000" dirty="0">
                <a:solidFill>
                  <a:srgbClr val="FF0000"/>
                </a:solidFill>
              </a:rPr>
              <a:t>5</a:t>
            </a:r>
            <a:r>
              <a:rPr lang="en-US" sz="2000" dirty="0"/>
              <a:t>/6) = 0.65</a:t>
            </a:r>
          </a:p>
          <a:p>
            <a:pPr marL="623888" lvl="1" indent="-2762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suy</a:t>
            </a:r>
            <a:r>
              <a:rPr lang="en-US" sz="2000" dirty="0"/>
              <a:t> </a:t>
            </a: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pha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Mood </a:t>
            </a:r>
            <a:r>
              <a:rPr lang="en-US" sz="2000" dirty="0" err="1"/>
              <a:t>là</a:t>
            </a:r>
            <a:r>
              <a:rPr lang="en-US" sz="2000" dirty="0"/>
              <a:t>:</a:t>
            </a:r>
          </a:p>
          <a:p>
            <a:pPr marL="623888" lvl="1" indent="-2762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  </a:t>
            </a:r>
            <a:r>
              <a:rPr lang="en-US" sz="2000" i="1" dirty="0"/>
              <a:t>Gain</a:t>
            </a:r>
            <a:r>
              <a:rPr lang="en-US" sz="2000" dirty="0"/>
              <a:t>(Mood) = 0.918 – (6/12)*0.65 – (6/12)*1.0 = </a:t>
            </a:r>
            <a:r>
              <a:rPr lang="en-US" sz="2000" b="1" dirty="0"/>
              <a:t>0.093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100" dirty="0"/>
              <a:t>3. </a:t>
            </a:r>
            <a:r>
              <a:rPr lang="en-US" sz="2100" b="1" dirty="0" err="1"/>
              <a:t>Thuộc</a:t>
            </a:r>
            <a:r>
              <a:rPr lang="en-US" sz="2100" b="1" dirty="0"/>
              <a:t> </a:t>
            </a:r>
            <a:r>
              <a:rPr lang="en-US" sz="2100" b="1" dirty="0" err="1"/>
              <a:t>tính</a:t>
            </a:r>
            <a:r>
              <a:rPr lang="en-US" sz="2100" b="1" dirty="0"/>
              <a:t> Cuisine</a:t>
            </a:r>
          </a:p>
          <a:p>
            <a:pPr marL="566738" lvl="1" indent="-219075" eaLnBrk="1" hangingPunct="1">
              <a:lnSpc>
                <a:spcPct val="80000"/>
              </a:lnSpc>
            </a:pPr>
            <a:r>
              <a:rPr lang="en-US" sz="2000" dirty="0"/>
              <a:t>(a) Cuisine = Indian </a:t>
            </a:r>
            <a:r>
              <a:rPr lang="en-US" sz="2000" dirty="0" err="1"/>
              <a:t>có</a:t>
            </a:r>
            <a:r>
              <a:rPr lang="en-US" sz="2000" dirty="0"/>
              <a:t> 5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600" dirty="0"/>
              <a:t> </a:t>
            </a:r>
            <a:r>
              <a:rPr lang="en-US" sz="2000" dirty="0"/>
              <a:t>Tasty = yes </a:t>
            </a:r>
            <a:r>
              <a:rPr lang="en-US" sz="2000" dirty="0" err="1"/>
              <a:t>và</a:t>
            </a:r>
            <a:r>
              <a:rPr lang="en-US" sz="2000" dirty="0"/>
              <a:t> 1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600" dirty="0"/>
              <a:t> </a:t>
            </a:r>
            <a:r>
              <a:rPr lang="en-US" sz="2000" dirty="0"/>
              <a:t>Tasty = no.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sz="2000" dirty="0"/>
              <a:t> entropy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sz="2000" dirty="0"/>
              <a:t> Cuisine = Indian </a:t>
            </a:r>
            <a:r>
              <a:rPr lang="en-US" sz="2000" dirty="0" err="1"/>
              <a:t>là</a:t>
            </a:r>
            <a:r>
              <a:rPr lang="en-US" sz="2000" dirty="0"/>
              <a:t>:</a:t>
            </a:r>
          </a:p>
          <a:p>
            <a:pPr marL="566738" lvl="1" indent="-2190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    </a:t>
            </a:r>
            <a:r>
              <a:rPr lang="en-US" sz="2000" i="1" dirty="0"/>
              <a:t>i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i="1" baseline="-25000" dirty="0"/>
              <a:t>I</a:t>
            </a:r>
            <a:r>
              <a:rPr lang="en-US" sz="2000" dirty="0"/>
              <a:t>) = -(1/6)log(1/6) – (5/6)log(5/6) = 0.65</a:t>
            </a:r>
          </a:p>
          <a:p>
            <a:pPr marL="566738" lvl="1" indent="-219075" eaLnBrk="1" hangingPunct="1">
              <a:lnSpc>
                <a:spcPct val="80000"/>
              </a:lnSpc>
            </a:pPr>
            <a:r>
              <a:rPr lang="en-US" sz="2000" dirty="0"/>
              <a:t>(a) Cuisine = Continental </a:t>
            </a:r>
            <a:r>
              <a:rPr lang="en-US" sz="2000" dirty="0" err="1"/>
              <a:t>có</a:t>
            </a:r>
            <a:r>
              <a:rPr lang="en-US" sz="2000" dirty="0"/>
              <a:t> 3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600" dirty="0"/>
              <a:t> </a:t>
            </a:r>
            <a:r>
              <a:rPr lang="en-US" sz="2000" dirty="0"/>
              <a:t> Tasty = yes </a:t>
            </a:r>
            <a:r>
              <a:rPr lang="en-US" sz="2000" dirty="0" err="1"/>
              <a:t>và</a:t>
            </a:r>
            <a:r>
              <a:rPr lang="en-US" sz="2000" dirty="0"/>
              <a:t> 3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sz="1600" dirty="0"/>
              <a:t> </a:t>
            </a:r>
            <a:r>
              <a:rPr lang="en-US" sz="2000" dirty="0"/>
              <a:t>Tasty = no.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entropy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sz="2000" dirty="0"/>
              <a:t> Cuisine = Continental </a:t>
            </a:r>
            <a:r>
              <a:rPr lang="en-US" dirty="0" err="1"/>
              <a:t>là</a:t>
            </a:r>
            <a:r>
              <a:rPr lang="en-US" sz="2000" dirty="0"/>
              <a:t>:</a:t>
            </a:r>
          </a:p>
          <a:p>
            <a:pPr marL="566738" lvl="1" indent="-21907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    </a:t>
            </a:r>
            <a:r>
              <a:rPr lang="en-US" sz="2000" i="1" dirty="0"/>
              <a:t>i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i="1" baseline="-25000" dirty="0"/>
              <a:t>C</a:t>
            </a:r>
            <a:r>
              <a:rPr lang="en-US" sz="2000" dirty="0"/>
              <a:t>) = -(3/6)log(3/6) – (3/6)log(3/6) = 1.0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Cuisine </a:t>
            </a:r>
            <a:r>
              <a:rPr lang="en-US" dirty="0" err="1"/>
              <a:t>là</a:t>
            </a:r>
            <a:r>
              <a:rPr lang="en-US" sz="2000" dirty="0"/>
              <a:t>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</a:t>
            </a:r>
            <a:r>
              <a:rPr lang="en-US" sz="2000" i="1" dirty="0"/>
              <a:t>Gain</a:t>
            </a:r>
            <a:r>
              <a:rPr lang="en-US" sz="2000" dirty="0"/>
              <a:t>(Cuisine) = 0.918 –(6/12)*0.65 – (6/12)*1.0 = </a:t>
            </a:r>
            <a:r>
              <a:rPr lang="en-US" sz="2000" b="1" dirty="0"/>
              <a:t>0.093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100" dirty="0"/>
          </a:p>
          <a:p>
            <a:pPr eaLnBrk="1" hangingPunct="1">
              <a:lnSpc>
                <a:spcPct val="80000"/>
              </a:lnSpc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1828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9EAC8-46D1-46FA-8749-F625AC50B1E6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300" dirty="0"/>
              <a:t> </a:t>
            </a:r>
            <a:r>
              <a:rPr lang="en-US" sz="2300" dirty="0" err="1"/>
              <a:t>Thuộc</a:t>
            </a:r>
            <a:r>
              <a:rPr lang="en-US" sz="2300" dirty="0"/>
              <a:t> </a:t>
            </a:r>
            <a:r>
              <a:rPr lang="en-US" sz="2300" dirty="0" err="1"/>
              <a:t>tính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sự</a:t>
            </a:r>
            <a:r>
              <a:rPr lang="en-US" sz="2300" dirty="0"/>
              <a:t> </a:t>
            </a:r>
            <a:r>
              <a:rPr lang="en-US" sz="2300" dirty="0" err="1"/>
              <a:t>suy</a:t>
            </a:r>
            <a:r>
              <a:rPr lang="en-US" sz="2300" dirty="0"/>
              <a:t> </a:t>
            </a:r>
            <a:r>
              <a:rPr lang="en-US" sz="2300" dirty="0" err="1"/>
              <a:t>giảm</a:t>
            </a:r>
            <a:r>
              <a:rPr lang="en-US" sz="2300" dirty="0"/>
              <a:t> </a:t>
            </a:r>
            <a:r>
              <a:rPr lang="en-US" sz="2300" dirty="0" err="1"/>
              <a:t>về</a:t>
            </a:r>
            <a:r>
              <a:rPr lang="en-US" sz="2300" dirty="0"/>
              <a:t> </a:t>
            </a:r>
            <a:r>
              <a:rPr lang="en-US" sz="2300" dirty="0" err="1"/>
              <a:t>độ</a:t>
            </a:r>
            <a:r>
              <a:rPr lang="en-US" sz="2300" dirty="0"/>
              <a:t> </a:t>
            </a:r>
            <a:r>
              <a:rPr lang="en-US" sz="2300" dirty="0" err="1"/>
              <a:t>pha</a:t>
            </a:r>
            <a:r>
              <a:rPr lang="en-US" sz="2300" dirty="0"/>
              <a:t> </a:t>
            </a:r>
            <a:r>
              <a:rPr lang="en-US" sz="2300" dirty="0" err="1"/>
              <a:t>tạp</a:t>
            </a:r>
            <a:r>
              <a:rPr lang="en-US" sz="2300" dirty="0"/>
              <a:t> </a:t>
            </a:r>
            <a:r>
              <a:rPr lang="en-US" sz="2300" dirty="0" err="1"/>
              <a:t>lớn</a:t>
            </a:r>
            <a:r>
              <a:rPr lang="en-US" sz="2300" dirty="0"/>
              <a:t> </a:t>
            </a:r>
            <a:r>
              <a:rPr lang="en-US" sz="2300" dirty="0" err="1"/>
              <a:t>nhất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thuộc</a:t>
            </a:r>
            <a:r>
              <a:rPr lang="en-US" sz="2300" dirty="0"/>
              <a:t> </a:t>
            </a:r>
            <a:r>
              <a:rPr lang="en-US" sz="2300" dirty="0" err="1"/>
              <a:t>tính</a:t>
            </a:r>
            <a:r>
              <a:rPr lang="en-US" sz="2300" dirty="0"/>
              <a:t> Cook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b="1" dirty="0"/>
              <a:t>Cook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chọn</a:t>
            </a:r>
            <a:r>
              <a:rPr lang="en-US" sz="2300" dirty="0"/>
              <a:t> </a:t>
            </a:r>
            <a:r>
              <a:rPr lang="en-US" sz="2300" dirty="0" err="1"/>
              <a:t>như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thuộc</a:t>
            </a:r>
            <a:r>
              <a:rPr lang="en-US" sz="2300" dirty="0"/>
              <a:t> </a:t>
            </a:r>
            <a:r>
              <a:rPr lang="en-US" sz="2300" dirty="0" err="1"/>
              <a:t>tính</a:t>
            </a:r>
            <a:r>
              <a:rPr lang="en-US" sz="2300" dirty="0"/>
              <a:t> </a:t>
            </a:r>
            <a:r>
              <a:rPr lang="en-US" sz="2300" dirty="0" err="1"/>
              <a:t>đầu</a:t>
            </a:r>
            <a:r>
              <a:rPr lang="en-US" sz="2300" dirty="0"/>
              <a:t> </a:t>
            </a:r>
            <a:r>
              <a:rPr lang="en-US" sz="2300" dirty="0" err="1"/>
              <a:t>tiên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</a:t>
            </a:r>
            <a:r>
              <a:rPr lang="en-US" sz="2300" dirty="0" err="1"/>
              <a:t>quyết</a:t>
            </a:r>
            <a:r>
              <a:rPr lang="en-US" sz="2300" dirty="0"/>
              <a:t> </a:t>
            </a:r>
            <a:r>
              <a:rPr lang="en-US" sz="2300" dirty="0" err="1"/>
              <a:t>định</a:t>
            </a:r>
            <a:r>
              <a:rPr lang="en-US" sz="2300" dirty="0"/>
              <a:t>. </a:t>
            </a:r>
            <a:r>
              <a:rPr lang="en-US" sz="2300" dirty="0" err="1"/>
              <a:t>Quá</a:t>
            </a:r>
            <a:r>
              <a:rPr lang="en-US" sz="2300" dirty="0"/>
              <a:t> </a:t>
            </a:r>
            <a:r>
              <a:rPr lang="en-US" sz="2300" dirty="0" err="1"/>
              <a:t>trình</a:t>
            </a:r>
            <a:r>
              <a:rPr lang="en-US" sz="2300" dirty="0"/>
              <a:t> </a:t>
            </a:r>
            <a:r>
              <a:rPr lang="en-US" sz="2300" dirty="0" err="1"/>
              <a:t>xây</a:t>
            </a:r>
            <a:r>
              <a:rPr lang="en-US" sz="2300" dirty="0"/>
              <a:t> </a:t>
            </a:r>
            <a:r>
              <a:rPr lang="en-US" sz="2300" dirty="0" err="1"/>
              <a:t>dựng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</a:t>
            </a:r>
            <a:r>
              <a:rPr lang="en-US" sz="2300" dirty="0" err="1"/>
              <a:t>quyết</a:t>
            </a:r>
            <a:r>
              <a:rPr lang="en-US" sz="2300" dirty="0"/>
              <a:t> </a:t>
            </a:r>
            <a:r>
              <a:rPr lang="en-US" sz="2300" dirty="0" err="1"/>
              <a:t>định</a:t>
            </a:r>
            <a:r>
              <a:rPr lang="en-US" sz="2300" dirty="0"/>
              <a:t> </a:t>
            </a:r>
            <a:r>
              <a:rPr lang="en-US" sz="2300" dirty="0" err="1"/>
              <a:t>tiếp</a:t>
            </a:r>
            <a:r>
              <a:rPr lang="en-US" sz="2300" dirty="0"/>
              <a:t> </a:t>
            </a:r>
            <a:r>
              <a:rPr lang="en-US" sz="2300" dirty="0" err="1"/>
              <a:t>diễn</a:t>
            </a:r>
            <a:r>
              <a:rPr lang="en-US" sz="2300" dirty="0"/>
              <a:t> </a:t>
            </a:r>
            <a:r>
              <a:rPr lang="en-US" sz="2300" dirty="0" err="1"/>
              <a:t>như</a:t>
            </a:r>
            <a:r>
              <a:rPr lang="en-US" sz="2300" dirty="0"/>
              <a:t> </a:t>
            </a:r>
            <a:r>
              <a:rPr lang="en-US" sz="2300" dirty="0" err="1"/>
              <a:t>sau</a:t>
            </a:r>
            <a:r>
              <a:rPr lang="en-US" sz="2300" dirty="0"/>
              <a:t>:</a:t>
            </a:r>
          </a:p>
          <a:p>
            <a:pPr marL="290513" indent="0" eaLnBrk="1" hangingPunct="1">
              <a:lnSpc>
                <a:spcPct val="80000"/>
              </a:lnSpc>
              <a:buNone/>
            </a:pPr>
            <a:r>
              <a:rPr lang="en-US" sz="2200" dirty="0"/>
              <a:t>1. </a:t>
            </a:r>
            <a:r>
              <a:rPr lang="en-US" sz="2200" dirty="0" err="1"/>
              <a:t>Nhánh</a:t>
            </a:r>
            <a:r>
              <a:rPr lang="en-US" sz="2200" dirty="0"/>
              <a:t> Cook = </a:t>
            </a:r>
            <a:r>
              <a:rPr lang="en-US" sz="2200" dirty="0" err="1"/>
              <a:t>Sita</a:t>
            </a:r>
            <a:endParaRPr lang="en-US" sz="2200" dirty="0"/>
          </a:p>
          <a:p>
            <a:pPr marL="566738" lvl="1" indent="-276225" eaLnBrk="1" hangingPunct="1">
              <a:lnSpc>
                <a:spcPct val="80000"/>
              </a:lnSpc>
            </a:pPr>
            <a:r>
              <a:rPr lang="en-US" sz="2100" dirty="0"/>
              <a:t>Cook = </a:t>
            </a:r>
            <a:r>
              <a:rPr lang="en-US" sz="2100" dirty="0" err="1"/>
              <a:t>Sita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4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Tasty = yes </a:t>
            </a:r>
            <a:r>
              <a:rPr lang="en-US" sz="2100" dirty="0" err="1"/>
              <a:t>và</a:t>
            </a:r>
            <a:r>
              <a:rPr lang="en-US" sz="2100" dirty="0"/>
              <a:t> 0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Tasty = no, </a:t>
            </a:r>
            <a:r>
              <a:rPr lang="en-US" sz="2100" dirty="0" err="1"/>
              <a:t>nên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pha</a:t>
            </a:r>
            <a:r>
              <a:rPr lang="en-US" sz="2100" dirty="0"/>
              <a:t> </a:t>
            </a:r>
            <a:r>
              <a:rPr lang="en-US" sz="2100" dirty="0" err="1"/>
              <a:t>tạp</a:t>
            </a:r>
            <a:r>
              <a:rPr lang="en-US" sz="2100" dirty="0"/>
              <a:t> entropy = 0. </a:t>
            </a:r>
            <a:r>
              <a:rPr lang="en-US" sz="2100" dirty="0" err="1"/>
              <a:t>Nhánh</a:t>
            </a:r>
            <a:r>
              <a:rPr lang="en-US" sz="2100" dirty="0"/>
              <a:t> </a:t>
            </a:r>
            <a:r>
              <a:rPr lang="en-US" sz="2100" dirty="0" err="1"/>
              <a:t>này</a:t>
            </a:r>
            <a:r>
              <a:rPr lang="en-US" sz="2100" dirty="0"/>
              <a:t> </a:t>
            </a:r>
            <a:r>
              <a:rPr lang="en-US" sz="2100" dirty="0" err="1"/>
              <a:t>đi</a:t>
            </a:r>
            <a:r>
              <a:rPr lang="en-US" sz="2100" dirty="0"/>
              <a:t> </a:t>
            </a:r>
            <a:r>
              <a:rPr lang="en-US" sz="2100" dirty="0" err="1"/>
              <a:t>tới</a:t>
            </a:r>
            <a:r>
              <a:rPr lang="en-US" sz="2100" dirty="0"/>
              <a:t> 1 </a:t>
            </a:r>
            <a:r>
              <a:rPr lang="en-US" sz="2100" dirty="0" err="1"/>
              <a:t>nút</a:t>
            </a:r>
            <a:r>
              <a:rPr lang="en-US" sz="2100" dirty="0"/>
              <a:t> </a:t>
            </a:r>
            <a:r>
              <a:rPr lang="en-US" sz="2100" dirty="0" err="1"/>
              <a:t>lá</a:t>
            </a:r>
            <a:r>
              <a:rPr lang="en-US" sz="2100" dirty="0"/>
              <a:t>.</a:t>
            </a:r>
          </a:p>
          <a:p>
            <a:pPr marL="290513" indent="0" eaLnBrk="1" hangingPunct="1">
              <a:lnSpc>
                <a:spcPct val="80000"/>
              </a:lnSpc>
              <a:buNone/>
            </a:pPr>
            <a:r>
              <a:rPr lang="en-US" sz="2200" dirty="0"/>
              <a:t>2. </a:t>
            </a:r>
            <a:r>
              <a:rPr lang="en-US" sz="2200" dirty="0" err="1"/>
              <a:t>Nhánh</a:t>
            </a:r>
            <a:r>
              <a:rPr lang="en-US" sz="2200" dirty="0"/>
              <a:t> Cook = </a:t>
            </a:r>
            <a:r>
              <a:rPr lang="en-US" sz="2200" dirty="0" err="1"/>
              <a:t>Asha</a:t>
            </a:r>
            <a:endParaRPr lang="en-US" sz="2200" dirty="0"/>
          </a:p>
          <a:p>
            <a:pPr marL="566738" lvl="1" indent="-2762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dirty="0"/>
              <a:t>    </a:t>
            </a:r>
            <a:r>
              <a:rPr lang="en-US" sz="2100" dirty="0"/>
              <a:t>Cook = </a:t>
            </a:r>
            <a:r>
              <a:rPr lang="en-US" sz="2100" dirty="0" err="1"/>
              <a:t>Asha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2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Tasty = yes </a:t>
            </a:r>
            <a:r>
              <a:rPr lang="en-US" sz="2100" dirty="0" err="1"/>
              <a:t>và</a:t>
            </a:r>
            <a:r>
              <a:rPr lang="en-US" sz="2100" dirty="0"/>
              <a:t> 2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Tasty = no.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pha</a:t>
            </a:r>
            <a:r>
              <a:rPr lang="en-US" sz="2100" dirty="0"/>
              <a:t> </a:t>
            </a:r>
            <a:r>
              <a:rPr lang="en-US" sz="2100" dirty="0" err="1"/>
              <a:t>tạp</a:t>
            </a:r>
            <a:r>
              <a:rPr lang="en-US" sz="2100" dirty="0"/>
              <a:t> entropy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nhánh</a:t>
            </a:r>
            <a:r>
              <a:rPr lang="en-US" sz="2100" dirty="0"/>
              <a:t> Cook = </a:t>
            </a:r>
            <a:r>
              <a:rPr lang="en-US" sz="2100" dirty="0" err="1"/>
              <a:t>Asha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:</a:t>
            </a:r>
          </a:p>
          <a:p>
            <a:pPr marL="566738" lvl="1" indent="-2762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         </a:t>
            </a:r>
            <a:r>
              <a:rPr lang="en-US" sz="2100" i="1" dirty="0"/>
              <a:t>i</a:t>
            </a:r>
            <a:r>
              <a:rPr lang="en-US" sz="2100" dirty="0"/>
              <a:t>(</a:t>
            </a:r>
            <a:r>
              <a:rPr lang="en-US" sz="2100" i="1" dirty="0"/>
              <a:t>N</a:t>
            </a:r>
            <a:r>
              <a:rPr lang="en-US" sz="2100" dirty="0"/>
              <a:t>) = -(2/4)log(2/4) – (2/4)log(2/4) = 1.0</a:t>
            </a:r>
          </a:p>
          <a:p>
            <a:pPr marL="566738" lvl="1" indent="-276225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  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tách</a:t>
            </a:r>
            <a:r>
              <a:rPr lang="en-US" sz="2100" dirty="0"/>
              <a:t> </a:t>
            </a:r>
            <a:r>
              <a:rPr lang="en-US" sz="2100" dirty="0" err="1"/>
              <a:t>nút</a:t>
            </a:r>
            <a:r>
              <a:rPr lang="en-US" sz="2100" dirty="0"/>
              <a:t> </a:t>
            </a:r>
            <a:r>
              <a:rPr lang="en-US" sz="2100" dirty="0" err="1"/>
              <a:t>ứng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nhánh</a:t>
            </a:r>
            <a:r>
              <a:rPr lang="en-US" sz="2100" dirty="0"/>
              <a:t> </a:t>
            </a:r>
            <a:r>
              <a:rPr lang="en-US" sz="2100" dirty="0" err="1"/>
              <a:t>này</a:t>
            </a:r>
            <a:r>
              <a:rPr lang="en-US" sz="2100" dirty="0"/>
              <a:t>, ta </a:t>
            </a:r>
            <a:r>
              <a:rPr lang="en-US" sz="2100" dirty="0" err="1"/>
              <a:t>có</a:t>
            </a:r>
            <a:r>
              <a:rPr lang="en-US" sz="2100" dirty="0"/>
              <a:t> 2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chọn</a:t>
            </a:r>
            <a:r>
              <a:rPr lang="en-US" sz="2100" dirty="0"/>
              <a:t>:</a:t>
            </a:r>
          </a:p>
          <a:p>
            <a:pPr marL="1146175" lvl="3" indent="-3476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(a)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Mood</a:t>
            </a:r>
          </a:p>
          <a:p>
            <a:pPr marL="1146175" lvl="3" indent="-3476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Mood = bad </a:t>
            </a:r>
            <a:r>
              <a:rPr lang="en-US" sz="2000" dirty="0" err="1"/>
              <a:t>có</a:t>
            </a:r>
            <a:r>
              <a:rPr lang="en-US" sz="2000" dirty="0"/>
              <a:t> 0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Tasty = yes </a:t>
            </a:r>
            <a:r>
              <a:rPr lang="en-US" sz="2000" dirty="0" err="1"/>
              <a:t>và</a:t>
            </a:r>
            <a:r>
              <a:rPr lang="en-US" sz="2000" dirty="0"/>
              <a:t> 2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Tasty = no,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pha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entropy </a:t>
            </a:r>
            <a:r>
              <a:rPr lang="en-US" sz="2000" dirty="0" err="1"/>
              <a:t>bằng</a:t>
            </a:r>
            <a:r>
              <a:rPr lang="en-US" sz="2000" dirty="0"/>
              <a:t> 0. Mood = good </a:t>
            </a:r>
            <a:r>
              <a:rPr lang="en-US" sz="2000" dirty="0" err="1"/>
              <a:t>có</a:t>
            </a:r>
            <a:r>
              <a:rPr lang="en-US" sz="2000" dirty="0"/>
              <a:t> 2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 Tasty = yes </a:t>
            </a:r>
            <a:r>
              <a:rPr lang="en-US" sz="2000" dirty="0" err="1"/>
              <a:t>và</a:t>
            </a:r>
            <a:r>
              <a:rPr lang="en-US" sz="2000" dirty="0"/>
              <a:t> 0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Tasty = no,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pha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entropy </a:t>
            </a:r>
            <a:r>
              <a:rPr lang="en-US" sz="2000" dirty="0" err="1"/>
              <a:t>là</a:t>
            </a:r>
            <a:r>
              <a:rPr lang="en-US" sz="2000" dirty="0"/>
              <a:t> 0. </a:t>
            </a:r>
          </a:p>
          <a:p>
            <a:pPr marL="1146175" lvl="3" indent="-347663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</a:t>
            </a:r>
            <a:r>
              <a:rPr lang="en-US" sz="2000" i="1" dirty="0"/>
              <a:t>gain</a:t>
            </a:r>
            <a:r>
              <a:rPr lang="en-US" sz="2000" dirty="0"/>
              <a:t>(Mood) = 1.0  – 0 – 0 = </a:t>
            </a:r>
            <a:r>
              <a:rPr lang="en-US" sz="2000" b="1" dirty="0"/>
              <a:t>1</a:t>
            </a:r>
            <a:r>
              <a:rPr lang="en-US" sz="2000" dirty="0"/>
              <a:t>.</a:t>
            </a:r>
          </a:p>
          <a:p>
            <a:pPr marL="1404938" lvl="3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1205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9EB0E-415F-43BB-B92E-A1E3EB217B0C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marL="1146175" lvl="3" indent="-1158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(b)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Cuisine</a:t>
            </a:r>
          </a:p>
          <a:p>
            <a:pPr marL="1146175" lvl="3" indent="-1158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Cuisine = Indian </a:t>
            </a:r>
            <a:r>
              <a:rPr lang="en-US" sz="2000" dirty="0" err="1"/>
              <a:t>có</a:t>
            </a:r>
            <a:r>
              <a:rPr lang="en-US" sz="2000" dirty="0"/>
              <a:t> 1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Tasty = yes </a:t>
            </a:r>
            <a:r>
              <a:rPr lang="en-US" sz="2000" dirty="0" err="1"/>
              <a:t>và</a:t>
            </a:r>
            <a:r>
              <a:rPr lang="en-US" sz="2000" dirty="0"/>
              <a:t> 1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Tasty = no.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pha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entropy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nhánh</a:t>
            </a:r>
            <a:r>
              <a:rPr lang="en-US" sz="2000" dirty="0"/>
              <a:t> Cuisine = Indian </a:t>
            </a:r>
            <a:r>
              <a:rPr lang="en-US" sz="2000" dirty="0" err="1"/>
              <a:t>là</a:t>
            </a:r>
            <a:r>
              <a:rPr lang="en-US" sz="2000" dirty="0"/>
              <a:t>:</a:t>
            </a:r>
          </a:p>
          <a:p>
            <a:pPr marL="1146175" lvl="3" indent="-12223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 </a:t>
            </a:r>
            <a:r>
              <a:rPr lang="en-US" sz="2000" i="1" dirty="0"/>
              <a:t>i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 = -(1/2)log(1/2) – (1/2)log(1/2) = 1.    </a:t>
            </a:r>
          </a:p>
          <a:p>
            <a:pPr marL="1146175" lvl="3" indent="-12223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Cuisine = Continental </a:t>
            </a:r>
            <a:r>
              <a:rPr lang="en-US" sz="2000" dirty="0" err="1"/>
              <a:t>có</a:t>
            </a:r>
            <a:r>
              <a:rPr lang="en-US" sz="2000" dirty="0"/>
              <a:t> 1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Tasty = yes </a:t>
            </a:r>
            <a:r>
              <a:rPr lang="en-US" sz="2000" dirty="0" err="1"/>
              <a:t>và</a:t>
            </a:r>
            <a:r>
              <a:rPr lang="en-US" sz="2000" dirty="0"/>
              <a:t> 1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Tasty = no.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pha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entropy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nhánh</a:t>
            </a:r>
            <a:r>
              <a:rPr lang="en-US" sz="2000" dirty="0"/>
              <a:t> Cuisine = Continental  </a:t>
            </a:r>
            <a:r>
              <a:rPr lang="en-US" sz="2000" dirty="0" err="1"/>
              <a:t>là</a:t>
            </a:r>
            <a:r>
              <a:rPr lang="en-US" sz="2000" dirty="0"/>
              <a:t>:</a:t>
            </a:r>
          </a:p>
          <a:p>
            <a:pPr marL="1146175" lvl="3" indent="-12223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 </a:t>
            </a:r>
            <a:r>
              <a:rPr lang="en-US" sz="2000" i="1" dirty="0"/>
              <a:t>i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 = -(1/2)log(1/2) – (1/2)log(1/2) = 1.</a:t>
            </a:r>
          </a:p>
          <a:p>
            <a:pPr marL="671512" lvl="2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/>
              <a:t>    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suy</a:t>
            </a:r>
            <a:r>
              <a:rPr lang="en-US" sz="2000" dirty="0"/>
              <a:t> </a:t>
            </a: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pha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endParaRPr lang="en-US" sz="2000" dirty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/>
              <a:t>           </a:t>
            </a:r>
            <a:r>
              <a:rPr lang="en-US" sz="2000" i="1" dirty="0"/>
              <a:t>Gain</a:t>
            </a:r>
            <a:r>
              <a:rPr lang="en-US" sz="2000" dirty="0"/>
              <a:t>(</a:t>
            </a:r>
            <a:r>
              <a:rPr lang="en-US" sz="2000" i="1" dirty="0"/>
              <a:t>Cuisine</a:t>
            </a:r>
            <a:r>
              <a:rPr lang="en-US" sz="2000" dirty="0"/>
              <a:t>) = 1.0 –(2/4)*1.0 – (2/4)*1 = </a:t>
            </a:r>
            <a:r>
              <a:rPr lang="en-US" sz="2000" b="1" dirty="0"/>
              <a:t>0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/>
              <a:t>           </a:t>
            </a:r>
            <a:r>
              <a:rPr lang="en-US" sz="2000" dirty="0" err="1"/>
              <a:t>Vì</a:t>
            </a:r>
            <a:r>
              <a:rPr lang="en-US" sz="2000" dirty="0"/>
              <a:t> Mood 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suy</a:t>
            </a:r>
            <a:r>
              <a:rPr lang="en-US" sz="2000" dirty="0"/>
              <a:t> </a:t>
            </a: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pha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Cuisine </a:t>
            </a:r>
            <a:r>
              <a:rPr lang="en-US" sz="2000" dirty="0" err="1"/>
              <a:t>nên</a:t>
            </a:r>
            <a:r>
              <a:rPr lang="en-US" sz="2000" dirty="0"/>
              <a:t> Mood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nhánh</a:t>
            </a:r>
            <a:r>
              <a:rPr lang="en-US" sz="2000" dirty="0"/>
              <a:t> Cook = </a:t>
            </a:r>
            <a:r>
              <a:rPr lang="en-US" sz="2000" dirty="0" err="1"/>
              <a:t>Asha</a:t>
            </a:r>
            <a:r>
              <a:rPr lang="en-US" sz="2000" dirty="0"/>
              <a:t>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000" dirty="0"/>
              <a:t>   3.</a:t>
            </a:r>
            <a:r>
              <a:rPr lang="en-US" sz="2400" dirty="0"/>
              <a:t> </a:t>
            </a:r>
            <a:r>
              <a:rPr lang="en-US" sz="2400" dirty="0" err="1"/>
              <a:t>Nhánh</a:t>
            </a:r>
            <a:r>
              <a:rPr lang="en-US" sz="2400" dirty="0"/>
              <a:t> </a:t>
            </a:r>
            <a:r>
              <a:rPr lang="en-US" sz="2200" dirty="0"/>
              <a:t>Cook = </a:t>
            </a:r>
            <a:r>
              <a:rPr lang="en-US" sz="2200" dirty="0" err="1"/>
              <a:t>Usha</a:t>
            </a:r>
            <a:endParaRPr lang="en-US" sz="2200" dirty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nhánh</a:t>
            </a:r>
            <a:r>
              <a:rPr lang="en-US" sz="2100" dirty="0"/>
              <a:t> </a:t>
            </a:r>
            <a:r>
              <a:rPr lang="en-US" sz="2100" dirty="0" err="1"/>
              <a:t>này</a:t>
            </a:r>
            <a:r>
              <a:rPr lang="en-US" sz="2100" dirty="0"/>
              <a:t>, </a:t>
            </a:r>
            <a:r>
              <a:rPr lang="en-US" sz="2100" dirty="0" err="1"/>
              <a:t>chúng</a:t>
            </a:r>
            <a:r>
              <a:rPr lang="en-US" sz="2100" dirty="0"/>
              <a:t> ta </a:t>
            </a:r>
            <a:r>
              <a:rPr lang="en-US" sz="2100" dirty="0" err="1"/>
              <a:t>cũng</a:t>
            </a:r>
            <a:r>
              <a:rPr lang="en-US" sz="2100" dirty="0"/>
              <a:t> </a:t>
            </a:r>
            <a:r>
              <a:rPr lang="en-US" sz="2100" dirty="0" err="1"/>
              <a:t>sẽ</a:t>
            </a:r>
            <a:r>
              <a:rPr lang="en-US" sz="2100" dirty="0"/>
              <a:t> </a:t>
            </a:r>
            <a:r>
              <a:rPr lang="en-US" sz="2100" dirty="0" err="1"/>
              <a:t>xây</a:t>
            </a:r>
            <a:r>
              <a:rPr lang="en-US" sz="2100" dirty="0"/>
              <a:t> </a:t>
            </a:r>
            <a:r>
              <a:rPr lang="en-US" sz="2100" dirty="0" err="1"/>
              <a:t>dựng</a:t>
            </a:r>
            <a:r>
              <a:rPr lang="en-US" sz="2100" dirty="0"/>
              <a:t> </a:t>
            </a: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cùng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quá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sự</a:t>
            </a:r>
            <a:r>
              <a:rPr lang="en-US" sz="2100" dirty="0"/>
              <a:t> </a:t>
            </a:r>
            <a:r>
              <a:rPr lang="en-US" sz="2000" dirty="0" err="1"/>
              <a:t>suy</a:t>
            </a:r>
            <a:r>
              <a:rPr lang="en-US" sz="2000" dirty="0"/>
              <a:t> </a:t>
            </a: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pha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100" dirty="0"/>
              <a:t> Cuisine </a:t>
            </a:r>
            <a:r>
              <a:rPr lang="en-US" sz="2100" dirty="0" err="1"/>
              <a:t>và</a:t>
            </a:r>
            <a:r>
              <a:rPr lang="en-US" sz="2100" dirty="0"/>
              <a:t> Cuisine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chọn</a:t>
            </a:r>
            <a:r>
              <a:rPr lang="en-US" sz="2100" dirty="0"/>
              <a:t> </a:t>
            </a:r>
            <a:r>
              <a:rPr lang="en-US" sz="2100" dirty="0" err="1"/>
              <a:t>tiếp</a:t>
            </a:r>
            <a:r>
              <a:rPr lang="en-US" sz="2100" dirty="0"/>
              <a:t> </a:t>
            </a:r>
            <a:r>
              <a:rPr lang="en-US" sz="2100" dirty="0" err="1"/>
              <a:t>theo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nhánh</a:t>
            </a:r>
            <a:r>
              <a:rPr lang="en-US" sz="2100" dirty="0"/>
              <a:t> Cook = </a:t>
            </a:r>
            <a:r>
              <a:rPr lang="en-US" sz="2100" dirty="0" err="1"/>
              <a:t>Usha</a:t>
            </a:r>
            <a:r>
              <a:rPr lang="en-US" sz="2100" dirty="0"/>
              <a:t>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0220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Cây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quyết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định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của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thí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dụ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39624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Cây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cuối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thí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6.4. </a:t>
            </a:r>
          </a:p>
          <a:p>
            <a:pPr marL="0" indent="0">
              <a:buNone/>
            </a:pP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Cook = </a:t>
            </a:r>
            <a:r>
              <a:rPr lang="en-US" sz="2000" dirty="0" err="1"/>
              <a:t>Sita</a:t>
            </a:r>
            <a:r>
              <a:rPr lang="en-US" sz="2000" dirty="0"/>
              <a:t>, </a:t>
            </a:r>
            <a:r>
              <a:rPr lang="en-US" sz="2000" dirty="0" err="1"/>
              <a:t>chúng</a:t>
            </a:r>
            <a:r>
              <a:rPr lang="en-US" sz="2000" dirty="0"/>
              <a:t> ta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i="1" dirty="0"/>
              <a:t>mood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i="1" dirty="0"/>
              <a:t>cuisine</a:t>
            </a:r>
            <a:r>
              <a:rPr lang="en-US" sz="2000" dirty="0"/>
              <a:t> 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đưa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 err="1"/>
              <a:t>Nếu</a:t>
            </a:r>
            <a:r>
              <a:rPr lang="en-US" sz="2000" dirty="0"/>
              <a:t> Cook = </a:t>
            </a:r>
            <a:r>
              <a:rPr lang="en-US" sz="2000" dirty="0" err="1"/>
              <a:t>Asha</a:t>
            </a:r>
            <a:r>
              <a:rPr lang="en-US" sz="2000" dirty="0"/>
              <a:t>,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i="1" dirty="0"/>
              <a:t>cuisine</a:t>
            </a:r>
            <a:r>
              <a:rPr lang="en-US" sz="2000" dirty="0"/>
              <a:t> 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dư</a:t>
            </a:r>
            <a:r>
              <a:rPr lang="en-US" sz="2000" dirty="0"/>
              <a:t> </a:t>
            </a:r>
            <a:r>
              <a:rPr lang="en-US" sz="2000" dirty="0" err="1"/>
              <a:t>thừa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Cook = </a:t>
            </a:r>
            <a:r>
              <a:rPr lang="en-US" sz="2000" dirty="0" err="1"/>
              <a:t>Usha</a:t>
            </a:r>
            <a:r>
              <a:rPr lang="en-US" sz="2000" dirty="0"/>
              <a:t>,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i="1" dirty="0"/>
              <a:t>mood</a:t>
            </a:r>
            <a:r>
              <a:rPr lang="en-US" sz="2000" dirty="0"/>
              <a:t> 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dư</a:t>
            </a:r>
            <a:r>
              <a:rPr lang="en-US" sz="2000" dirty="0"/>
              <a:t> </a:t>
            </a:r>
            <a:r>
              <a:rPr lang="en-US" sz="2000" dirty="0" err="1"/>
              <a:t>thừa</a:t>
            </a:r>
            <a:r>
              <a:rPr lang="en-US" sz="2000" dirty="0"/>
              <a:t>.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lá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nhãn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pic>
        <p:nvPicPr>
          <p:cNvPr id="5" name="Picture 4" descr="DecisionTree_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14400"/>
            <a:ext cx="4945077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0" y="4800600"/>
            <a:ext cx="33766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/>
              <a:t>Hình</a:t>
            </a:r>
            <a:r>
              <a:rPr lang="en-US" sz="2000" b="1" dirty="0"/>
              <a:t> 6.4</a:t>
            </a:r>
            <a:r>
              <a:rPr lang="en-US" sz="2000" dirty="0"/>
              <a:t> </a:t>
            </a:r>
            <a:r>
              <a:rPr lang="en-US" sz="2000" dirty="0" err="1"/>
              <a:t>Cây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53340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Từ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cây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quyết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định</a:t>
            </a:r>
            <a:r>
              <a:rPr lang="en-US" sz="2000" dirty="0">
                <a:latin typeface="+mn-lt"/>
              </a:rPr>
              <a:t> ở </a:t>
            </a:r>
            <a:r>
              <a:rPr lang="en-US" sz="2000" dirty="0" err="1">
                <a:latin typeface="+mn-lt"/>
              </a:rPr>
              <a:t>Hình</a:t>
            </a:r>
            <a:r>
              <a:rPr lang="en-US" sz="2000">
                <a:latin typeface="+mn-lt"/>
              </a:rPr>
              <a:t> 6.4</a:t>
            </a:r>
            <a:r>
              <a:rPr lang="en-US" sz="2000" dirty="0">
                <a:latin typeface="+mn-lt"/>
              </a:rPr>
              <a:t>, ta </a:t>
            </a:r>
            <a:r>
              <a:rPr lang="en-US" sz="2000" dirty="0" err="1">
                <a:latin typeface="+mn-lt"/>
              </a:rPr>
              <a:t>có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thể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rút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các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i="1" dirty="0" err="1">
                <a:latin typeface="+mn-lt"/>
              </a:rPr>
              <a:t>luật</a:t>
            </a:r>
            <a:r>
              <a:rPr lang="en-US" sz="2000" b="1" i="1" dirty="0">
                <a:latin typeface="+mn-lt"/>
              </a:rPr>
              <a:t> </a:t>
            </a:r>
            <a:r>
              <a:rPr lang="en-US" sz="2000" b="1" i="1" dirty="0" err="1">
                <a:latin typeface="+mn-lt"/>
              </a:rPr>
              <a:t>phân</a:t>
            </a:r>
            <a:r>
              <a:rPr lang="en-US" sz="2000" b="1" i="1" dirty="0">
                <a:latin typeface="+mn-lt"/>
              </a:rPr>
              <a:t> </a:t>
            </a:r>
            <a:r>
              <a:rPr lang="en-US" sz="2000" b="1" i="1" dirty="0" err="1">
                <a:latin typeface="+mn-lt"/>
              </a:rPr>
              <a:t>lớp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thí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dụ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như</a:t>
            </a:r>
            <a:r>
              <a:rPr lang="en-US" sz="2000" dirty="0">
                <a:latin typeface="+mn-lt"/>
              </a:rPr>
              <a:t>:</a:t>
            </a:r>
          </a:p>
          <a:p>
            <a:r>
              <a:rPr lang="en-US" sz="2000" b="1" dirty="0">
                <a:latin typeface="+mn-lt"/>
              </a:rPr>
              <a:t>If</a:t>
            </a:r>
            <a:r>
              <a:rPr lang="en-US" sz="2000" dirty="0">
                <a:latin typeface="+mn-lt"/>
              </a:rPr>
              <a:t> Cook = </a:t>
            </a:r>
            <a:r>
              <a:rPr lang="en-US" sz="2000" dirty="0" err="1">
                <a:latin typeface="+mn-lt"/>
              </a:rPr>
              <a:t>Asha</a:t>
            </a:r>
            <a:r>
              <a:rPr lang="en-US" sz="2000" dirty="0">
                <a:latin typeface="+mn-lt"/>
              </a:rPr>
              <a:t> and Mood = bad </a:t>
            </a:r>
            <a:r>
              <a:rPr lang="en-US" sz="2000" b="1" dirty="0">
                <a:latin typeface="+mn-lt"/>
              </a:rPr>
              <a:t>then</a:t>
            </a:r>
            <a:r>
              <a:rPr lang="en-US" sz="2000" dirty="0">
                <a:latin typeface="+mn-lt"/>
              </a:rPr>
              <a:t> Tasty = No</a:t>
            </a:r>
          </a:p>
        </p:txBody>
      </p:sp>
    </p:spTree>
    <p:extLst>
      <p:ext uri="{BB962C8B-B14F-4D97-AF65-F5344CB8AC3E}">
        <p14:creationId xmlns:p14="http://schemas.microsoft.com/office/powerpoint/2010/main" val="792046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612F05-D1C6-40F3-93D3-3B272EFF8ADF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324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/>
              <a:t>Procedure</a:t>
            </a:r>
            <a:r>
              <a:rPr lang="en-US" sz="1900" dirty="0"/>
              <a:t> </a:t>
            </a:r>
            <a:r>
              <a:rPr lang="en-US" sz="1900" dirty="0" err="1"/>
              <a:t>Build_tree</a:t>
            </a:r>
            <a:r>
              <a:rPr lang="en-US" sz="1900" dirty="0"/>
              <a:t>(</a:t>
            </a:r>
            <a:r>
              <a:rPr lang="en-US" sz="1900" i="1" dirty="0"/>
              <a:t>Records</a:t>
            </a:r>
            <a:r>
              <a:rPr lang="en-US" sz="1900" dirty="0"/>
              <a:t>, </a:t>
            </a:r>
            <a:r>
              <a:rPr lang="en-US" sz="1900" i="1" dirty="0"/>
              <a:t>Attributes</a:t>
            </a:r>
            <a:r>
              <a:rPr lang="en-US" sz="1900" dirty="0"/>
              <a:t>);</a:t>
            </a:r>
            <a:endParaRPr lang="en-US" sz="1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/>
              <a:t>Begin</a:t>
            </a:r>
            <a:endParaRPr lang="en-US" sz="1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(1)   Create a node </a:t>
            </a:r>
            <a:r>
              <a:rPr lang="en-US" sz="1900" i="1" dirty="0"/>
              <a:t>N</a:t>
            </a:r>
            <a:r>
              <a:rPr lang="en-US" sz="19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(2)   </a:t>
            </a:r>
            <a:r>
              <a:rPr lang="en-US" sz="1900" b="1" dirty="0"/>
              <a:t>If</a:t>
            </a:r>
            <a:r>
              <a:rPr lang="en-US" sz="1900" dirty="0"/>
              <a:t> all </a:t>
            </a:r>
            <a:r>
              <a:rPr lang="en-US" sz="1900" i="1" dirty="0"/>
              <a:t>Records</a:t>
            </a:r>
            <a:r>
              <a:rPr lang="en-US" sz="1900" dirty="0"/>
              <a:t> belong to the same class, </a:t>
            </a:r>
            <a:r>
              <a:rPr lang="en-US" sz="1900" i="1" dirty="0"/>
              <a:t>C</a:t>
            </a:r>
            <a:r>
              <a:rPr lang="en-US" sz="1900" dirty="0"/>
              <a:t> </a:t>
            </a:r>
            <a:r>
              <a:rPr lang="en-US" sz="1900" b="1" dirty="0"/>
              <a:t>then</a:t>
            </a:r>
            <a:endParaRPr lang="en-US" sz="1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(3)    Return </a:t>
            </a:r>
            <a:r>
              <a:rPr lang="en-US" sz="1900" i="1" dirty="0"/>
              <a:t>N</a:t>
            </a:r>
            <a:r>
              <a:rPr lang="en-US" sz="1900" dirty="0"/>
              <a:t> as a leaf node with the class label </a:t>
            </a:r>
            <a:r>
              <a:rPr lang="en-US" sz="1900" i="1" dirty="0"/>
              <a:t>C</a:t>
            </a:r>
            <a:r>
              <a:rPr lang="en-US" sz="19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(4)   </a:t>
            </a:r>
            <a:r>
              <a:rPr lang="en-US" sz="1900" b="1" dirty="0"/>
              <a:t>If </a:t>
            </a:r>
            <a:r>
              <a:rPr lang="en-US" sz="1900" i="1" dirty="0"/>
              <a:t>Attributes</a:t>
            </a:r>
            <a:r>
              <a:rPr lang="en-US" sz="1900" dirty="0"/>
              <a:t> is empty </a:t>
            </a:r>
            <a:r>
              <a:rPr lang="en-US" sz="1900" b="1" dirty="0"/>
              <a:t>then</a:t>
            </a:r>
            <a:endParaRPr lang="en-US" sz="1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(5)       Return </a:t>
            </a:r>
            <a:r>
              <a:rPr lang="en-US" sz="1900" i="1" dirty="0"/>
              <a:t>N</a:t>
            </a:r>
            <a:r>
              <a:rPr lang="en-US" sz="1900" dirty="0"/>
              <a:t> as a leaf node with the class label </a:t>
            </a:r>
            <a:r>
              <a:rPr lang="en-US" sz="1900" i="1" dirty="0"/>
              <a:t>C</a:t>
            </a:r>
            <a:r>
              <a:rPr lang="en-US" sz="1900" dirty="0"/>
              <a:t>, such that the majority of </a:t>
            </a:r>
            <a:r>
              <a:rPr lang="en-US" sz="1900" i="1" dirty="0"/>
              <a:t>Records</a:t>
            </a:r>
            <a:r>
              <a:rPr lang="en-US" sz="1900" dirty="0"/>
              <a:t> belong to it;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(6)   select attributes </a:t>
            </a:r>
            <a:r>
              <a:rPr lang="en-US" sz="1900" i="1" dirty="0"/>
              <a:t>A</a:t>
            </a:r>
            <a:r>
              <a:rPr lang="en-US" sz="1900" i="1" baseline="-25000" dirty="0"/>
              <a:t>i</a:t>
            </a:r>
            <a:r>
              <a:rPr lang="en-US" sz="1900" dirty="0"/>
              <a:t> (the splitting attribute) from </a:t>
            </a:r>
            <a:r>
              <a:rPr lang="en-US" sz="1900" i="1" dirty="0"/>
              <a:t>Attributes</a:t>
            </a:r>
            <a:r>
              <a:rPr lang="en-US" sz="19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(7)   label node </a:t>
            </a:r>
            <a:r>
              <a:rPr lang="en-US" sz="1900" i="1" dirty="0"/>
              <a:t>N</a:t>
            </a:r>
            <a:r>
              <a:rPr lang="en-US" sz="1900" dirty="0"/>
              <a:t> with </a:t>
            </a:r>
            <a:r>
              <a:rPr lang="en-US" sz="1900" i="1" dirty="0"/>
              <a:t>A</a:t>
            </a:r>
            <a:r>
              <a:rPr lang="en-US" sz="1900" i="1" baseline="-25000" dirty="0"/>
              <a:t>i</a:t>
            </a:r>
            <a:r>
              <a:rPr lang="en-US" sz="19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(8)   </a:t>
            </a:r>
            <a:r>
              <a:rPr lang="en-US" sz="1900" b="1" dirty="0"/>
              <a:t>for</a:t>
            </a:r>
            <a:r>
              <a:rPr lang="en-US" sz="1900" dirty="0"/>
              <a:t> each known value </a:t>
            </a:r>
            <a:r>
              <a:rPr lang="en-US" sz="1900" i="1" dirty="0" err="1"/>
              <a:t>a</a:t>
            </a:r>
            <a:r>
              <a:rPr lang="en-US" sz="1900" i="1" baseline="-25000" dirty="0" err="1"/>
              <a:t>j</a:t>
            </a:r>
            <a:r>
              <a:rPr lang="en-US" sz="1900" dirty="0"/>
              <a:t> of </a:t>
            </a:r>
            <a:r>
              <a:rPr lang="en-US" sz="1900" i="1" dirty="0"/>
              <a:t>A</a:t>
            </a:r>
            <a:r>
              <a:rPr lang="en-US" sz="1900" i="1" baseline="-25000" dirty="0"/>
              <a:t>i</a:t>
            </a:r>
            <a:r>
              <a:rPr lang="en-US" sz="1900" dirty="0"/>
              <a:t> </a:t>
            </a:r>
            <a:r>
              <a:rPr lang="en-US" sz="1900" b="1" dirty="0"/>
              <a:t>do</a:t>
            </a:r>
            <a:endParaRPr lang="en-US" sz="1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       </a:t>
            </a:r>
            <a:r>
              <a:rPr lang="en-US" sz="1900" b="1" dirty="0"/>
              <a:t>begin</a:t>
            </a:r>
            <a:endParaRPr lang="en-US" sz="1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(9)       add a branch for node </a:t>
            </a:r>
            <a:r>
              <a:rPr lang="en-US" sz="1900" i="1" dirty="0"/>
              <a:t>N</a:t>
            </a:r>
            <a:r>
              <a:rPr lang="en-US" sz="1900" dirty="0"/>
              <a:t> for the condition </a:t>
            </a:r>
            <a:r>
              <a:rPr lang="en-US" sz="1900" i="1" dirty="0"/>
              <a:t>A</a:t>
            </a:r>
            <a:r>
              <a:rPr lang="en-US" sz="1900" i="1" baseline="-25000" dirty="0"/>
              <a:t>i</a:t>
            </a:r>
            <a:r>
              <a:rPr lang="en-US" sz="1900" i="1" dirty="0"/>
              <a:t> </a:t>
            </a:r>
            <a:r>
              <a:rPr lang="en-US" sz="1900" dirty="0"/>
              <a:t>= </a:t>
            </a:r>
            <a:r>
              <a:rPr lang="en-US" sz="1900" i="1" dirty="0" err="1"/>
              <a:t>a</a:t>
            </a:r>
            <a:r>
              <a:rPr lang="en-US" sz="1900" i="1" baseline="-25000" dirty="0" err="1"/>
              <a:t>j</a:t>
            </a:r>
            <a:r>
              <a:rPr lang="en-US" sz="19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(10)     </a:t>
            </a:r>
            <a:r>
              <a:rPr lang="en-US" sz="1900" i="1" dirty="0" err="1"/>
              <a:t>S</a:t>
            </a:r>
            <a:r>
              <a:rPr lang="en-US" sz="1900" i="1" baseline="-25000" dirty="0" err="1"/>
              <a:t>j</a:t>
            </a:r>
            <a:r>
              <a:rPr lang="en-US" sz="1900" dirty="0"/>
              <a:t> = subset of </a:t>
            </a:r>
            <a:r>
              <a:rPr lang="en-US" sz="1900" i="1" dirty="0"/>
              <a:t>Records</a:t>
            </a:r>
            <a:r>
              <a:rPr lang="en-US" sz="1900" dirty="0"/>
              <a:t> where </a:t>
            </a:r>
            <a:r>
              <a:rPr lang="en-US" sz="1900" i="1" dirty="0"/>
              <a:t>A</a:t>
            </a:r>
            <a:r>
              <a:rPr lang="en-US" sz="1900" i="1" baseline="-25000" dirty="0"/>
              <a:t>i</a:t>
            </a:r>
            <a:r>
              <a:rPr lang="en-US" sz="1900" dirty="0"/>
              <a:t> = </a:t>
            </a:r>
            <a:r>
              <a:rPr lang="en-US" sz="1900" i="1" dirty="0" err="1"/>
              <a:t>a</a:t>
            </a:r>
            <a:r>
              <a:rPr lang="en-US" sz="1900" i="1" baseline="-25000" dirty="0" err="1"/>
              <a:t>j</a:t>
            </a:r>
            <a:r>
              <a:rPr lang="en-US" sz="19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(11)     </a:t>
            </a:r>
            <a:r>
              <a:rPr lang="en-US" sz="1900" b="1" dirty="0"/>
              <a:t>If </a:t>
            </a:r>
            <a:r>
              <a:rPr lang="en-US" sz="1900" i="1" dirty="0" err="1"/>
              <a:t>S</a:t>
            </a:r>
            <a:r>
              <a:rPr lang="en-US" sz="1900" i="1" baseline="-25000" dirty="0" err="1"/>
              <a:t>j</a:t>
            </a:r>
            <a:r>
              <a:rPr lang="en-US" sz="1900" i="1" dirty="0"/>
              <a:t> </a:t>
            </a:r>
            <a:r>
              <a:rPr lang="en-US" sz="1900" dirty="0"/>
              <a:t>is empty </a:t>
            </a:r>
            <a:r>
              <a:rPr lang="en-US" sz="1900" b="1" dirty="0"/>
              <a:t>then</a:t>
            </a:r>
            <a:endParaRPr lang="en-US" sz="1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(12)         Add a leaf </a:t>
            </a:r>
            <a:r>
              <a:rPr lang="en-US" sz="1900" i="1" dirty="0"/>
              <a:t>L</a:t>
            </a:r>
            <a:r>
              <a:rPr lang="en-US" sz="1900" dirty="0"/>
              <a:t> with class label </a:t>
            </a:r>
            <a:r>
              <a:rPr lang="en-US" sz="1900" i="1" dirty="0"/>
              <a:t>C</a:t>
            </a:r>
            <a:r>
              <a:rPr lang="en-US" sz="1900" dirty="0"/>
              <a:t>, such that the majority of </a:t>
            </a:r>
            <a:r>
              <a:rPr lang="en-US" sz="1900" i="1" dirty="0"/>
              <a:t>Records</a:t>
            </a:r>
            <a:r>
              <a:rPr lang="en-US" sz="1900" dirty="0"/>
              <a:t> belong to it and return </a:t>
            </a:r>
            <a:r>
              <a:rPr lang="en-US" sz="1900" i="1" dirty="0"/>
              <a:t>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           </a:t>
            </a:r>
            <a:r>
              <a:rPr lang="en-US" sz="1900" b="1" dirty="0"/>
              <a:t>else</a:t>
            </a:r>
            <a:endParaRPr lang="en-US" sz="1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(13)          Add the node return by </a:t>
            </a:r>
            <a:r>
              <a:rPr lang="en-US" sz="1900" dirty="0" err="1"/>
              <a:t>Build_tree</a:t>
            </a:r>
            <a:r>
              <a:rPr lang="en-US" sz="1900" dirty="0"/>
              <a:t>(</a:t>
            </a:r>
            <a:r>
              <a:rPr lang="en-US" sz="1900" i="1" dirty="0" err="1"/>
              <a:t>S</a:t>
            </a:r>
            <a:r>
              <a:rPr lang="en-US" sz="1900" i="1" baseline="-25000" dirty="0" err="1"/>
              <a:t>j</a:t>
            </a:r>
            <a:r>
              <a:rPr lang="en-US" sz="1900" dirty="0"/>
              <a:t>, </a:t>
            </a:r>
            <a:r>
              <a:rPr lang="en-US" sz="1900" i="1" dirty="0"/>
              <a:t>Attribute</a:t>
            </a:r>
            <a:r>
              <a:rPr lang="en-US" sz="1900" dirty="0"/>
              <a:t>s – </a:t>
            </a:r>
            <a:r>
              <a:rPr lang="en-US" sz="1900" i="1" dirty="0"/>
              <a:t>A</a:t>
            </a:r>
            <a:r>
              <a:rPr lang="en-US" sz="1900" i="1" baseline="-25000" dirty="0"/>
              <a:t>i</a:t>
            </a:r>
            <a:r>
              <a:rPr lang="en-US" sz="1900" dirty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       </a:t>
            </a:r>
            <a:r>
              <a:rPr lang="en-US" sz="1900" b="1" dirty="0"/>
              <a:t>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/>
              <a:t>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7597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52578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: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huấn</a:t>
            </a:r>
            <a:r>
              <a:rPr lang="en-US" sz="2400" dirty="0"/>
              <a:t> </a:t>
            </a:r>
            <a:r>
              <a:rPr lang="en-US" sz="2400" dirty="0" err="1"/>
              <a:t>luyện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gắn</a:t>
            </a:r>
            <a:r>
              <a:rPr lang="en-US" sz="2400" dirty="0"/>
              <a:t> </a:t>
            </a:r>
            <a:r>
              <a:rPr lang="en-US" sz="2400" dirty="0" err="1"/>
              <a:t>nhãn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huấn</a:t>
            </a:r>
            <a:r>
              <a:rPr lang="en-US" sz="2400" dirty="0"/>
              <a:t> </a:t>
            </a:r>
            <a:r>
              <a:rPr lang="en-US" sz="2400" dirty="0" err="1"/>
              <a:t>luyện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i="1" dirty="0" err="1"/>
              <a:t>tổng</a:t>
            </a:r>
            <a:r>
              <a:rPr lang="en-US" sz="2400" i="1" dirty="0"/>
              <a:t> </a:t>
            </a:r>
            <a:r>
              <a:rPr lang="en-US" sz="2400" i="1" dirty="0" err="1"/>
              <a:t>quát</a:t>
            </a:r>
            <a:r>
              <a:rPr lang="en-US" sz="2400" i="1" dirty="0"/>
              <a:t> </a:t>
            </a:r>
            <a:r>
              <a:rPr lang="en-US" sz="2400" i="1" dirty="0" err="1"/>
              <a:t>hóa</a:t>
            </a:r>
            <a:r>
              <a:rPr lang="en-US" sz="2400" i="1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gán</a:t>
            </a:r>
            <a:r>
              <a:rPr lang="en-US" sz="2400" dirty="0"/>
              <a:t> </a:t>
            </a:r>
            <a:r>
              <a:rPr lang="en-US" sz="2400" dirty="0" err="1"/>
              <a:t>nhãn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đưa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.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i="1" dirty="0" err="1"/>
              <a:t>học</a:t>
            </a:r>
            <a:r>
              <a:rPr lang="en-US" sz="2400" i="1" dirty="0"/>
              <a:t> </a:t>
            </a:r>
            <a:r>
              <a:rPr lang="en-US" sz="2400" i="1" dirty="0" err="1"/>
              <a:t>từ</a:t>
            </a:r>
            <a:r>
              <a:rPr lang="en-US" sz="2400" i="1" dirty="0"/>
              <a:t> </a:t>
            </a:r>
            <a:r>
              <a:rPr lang="en-US" sz="2400" i="1" dirty="0" err="1"/>
              <a:t>mẫu</a:t>
            </a:r>
            <a:r>
              <a:rPr lang="en-US" sz="2400" dirty="0"/>
              <a:t> (instance-based learning) 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(Classification)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K-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(k-nearest neighbor)</a:t>
            </a:r>
          </a:p>
          <a:p>
            <a:pPr lvl="1"/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(decision tree)</a:t>
            </a:r>
          </a:p>
          <a:p>
            <a:pPr lvl="1"/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(artificial neural network)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139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Giải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thuật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chọn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thuộc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tính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tách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91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</a:t>
            </a:r>
            <a:r>
              <a:rPr lang="en-US" dirty="0"/>
              <a:t>. </a:t>
            </a:r>
            <a:r>
              <a:rPr lang="en-US" dirty="0" err="1"/>
              <a:t>Tính</a:t>
            </a:r>
            <a:r>
              <a:rPr lang="en-US" dirty="0"/>
              <a:t> entropy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869439"/>
              </p:ext>
            </p:extLst>
          </p:nvPr>
        </p:nvGraphicFramePr>
        <p:xfrm>
          <a:off x="2611438" y="2209800"/>
          <a:ext cx="30051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355320" progId="Equation.3">
                  <p:embed/>
                </p:oleObj>
              </mc:Choice>
              <mc:Fallback>
                <p:oleObj name="Equation" r:id="rId2" imgW="1765080" imgH="355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2209800"/>
                        <a:ext cx="300513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28956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    </a:t>
            </a:r>
            <a:r>
              <a:rPr lang="en-US" i="1" dirty="0">
                <a:latin typeface="+mn-lt"/>
              </a:rPr>
              <a:t>P</a:t>
            </a:r>
            <a:r>
              <a:rPr lang="en-US" dirty="0">
                <a:latin typeface="+mn-lt"/>
              </a:rPr>
              <a:t>(</a:t>
            </a:r>
            <a:r>
              <a:rPr lang="en-US" i="1" dirty="0" err="1">
                <a:latin typeface="+mn-lt"/>
              </a:rPr>
              <a:t>w</a:t>
            </a:r>
            <a:r>
              <a:rPr lang="en-US" i="1" baseline="-25000" dirty="0" err="1">
                <a:latin typeface="+mn-lt"/>
              </a:rPr>
              <a:t>j</a:t>
            </a:r>
            <a:r>
              <a:rPr lang="en-US" dirty="0">
                <a:latin typeface="+mn-lt"/>
              </a:rPr>
              <a:t>) </a:t>
            </a:r>
            <a:r>
              <a:rPr lang="en-US" dirty="0" err="1">
                <a:latin typeface="+mn-lt"/>
              </a:rPr>
              <a:t>tỉ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lệ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mẫu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thuộc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về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lớp</a:t>
            </a:r>
            <a:r>
              <a:rPr lang="en-US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w</a:t>
            </a:r>
            <a:r>
              <a:rPr lang="en-US" i="1" baseline="-25000" dirty="0" err="1">
                <a:latin typeface="+mn-lt"/>
              </a:rPr>
              <a:t>j</a:t>
            </a:r>
            <a:r>
              <a:rPr lang="en-US" baseline="-25000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đối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toàn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tập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T</a:t>
            </a:r>
            <a:r>
              <a:rPr lang="en-US" dirty="0">
                <a:latin typeface="+mn-lt"/>
              </a:rPr>
              <a:t>.</a:t>
            </a:r>
          </a:p>
          <a:p>
            <a:r>
              <a:rPr lang="en-US" b="1" dirty="0">
                <a:latin typeface="+mn-lt"/>
              </a:rPr>
              <a:t>2</a:t>
            </a:r>
            <a:r>
              <a:rPr lang="en-US" dirty="0">
                <a:latin typeface="+mn-lt"/>
              </a:rPr>
              <a:t>. </a:t>
            </a:r>
            <a:r>
              <a:rPr lang="en-US" dirty="0" err="1">
                <a:latin typeface="+mn-lt"/>
              </a:rPr>
              <a:t>Đối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mỗi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thuộc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tính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a</a:t>
            </a:r>
            <a:r>
              <a:rPr lang="en-US" dirty="0">
                <a:latin typeface="+mn-lt"/>
              </a:rPr>
              <a:t>, chia </a:t>
            </a:r>
            <a:r>
              <a:rPr lang="en-US" dirty="0" err="1">
                <a:latin typeface="+mn-lt"/>
              </a:rPr>
              <a:t>tập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mẫu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thành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tập</a:t>
            </a:r>
            <a:r>
              <a:rPr lang="en-US" dirty="0">
                <a:latin typeface="+mn-lt"/>
              </a:rPr>
              <a:t> con </a:t>
            </a:r>
            <a:r>
              <a:rPr lang="en-US" i="1" dirty="0">
                <a:latin typeface="+mn-lt"/>
              </a:rPr>
              <a:t>T</a:t>
            </a:r>
            <a:r>
              <a:rPr lang="en-US" i="1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tỉ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lệ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mẫu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những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sau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  (i) </a:t>
            </a:r>
            <a:r>
              <a:rPr lang="en-US" dirty="0" err="1">
                <a:latin typeface="+mn-lt"/>
              </a:rPr>
              <a:t>Tính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  <a:sym typeface="Symbol"/>
              </a:rPr>
              <a:t>độ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pha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tạp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>
                <a:latin typeface="+mn-lt"/>
              </a:rPr>
              <a:t>entropy </a:t>
            </a:r>
            <a:r>
              <a:rPr lang="en-US" i="1" dirty="0">
                <a:sym typeface="Symbol"/>
              </a:rPr>
              <a:t>i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T</a:t>
            </a:r>
            <a:r>
              <a:rPr lang="en-US" i="1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)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mỗi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tập</a:t>
            </a:r>
            <a:r>
              <a:rPr lang="en-US" dirty="0">
                <a:latin typeface="+mn-lt"/>
              </a:rPr>
              <a:t> con </a:t>
            </a:r>
            <a:r>
              <a:rPr lang="en-US" i="1" dirty="0">
                <a:latin typeface="+mn-lt"/>
              </a:rPr>
              <a:t>T</a:t>
            </a:r>
            <a:r>
              <a:rPr lang="en-US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>
                <a:latin typeface="+mn-lt"/>
              </a:rPr>
              <a:t>   (ii) </a:t>
            </a:r>
            <a:r>
              <a:rPr lang="en-US" dirty="0" err="1">
                <a:latin typeface="+mn-lt"/>
              </a:rPr>
              <a:t>Tính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  <a:sym typeface="Symbol"/>
              </a:rPr>
              <a:t>độ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pha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tạp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>
                <a:latin typeface="+mn-lt"/>
              </a:rPr>
              <a:t>entropy: </a:t>
            </a:r>
            <a:r>
              <a:rPr lang="en-US" i="1" dirty="0">
                <a:latin typeface="+mn-lt"/>
              </a:rPr>
              <a:t>i</a:t>
            </a:r>
            <a:r>
              <a:rPr lang="en-US" dirty="0">
                <a:latin typeface="+mn-lt"/>
              </a:rPr>
              <a:t>(</a:t>
            </a:r>
            <a:r>
              <a:rPr lang="en-US" i="1" dirty="0">
                <a:latin typeface="+mn-lt"/>
              </a:rPr>
              <a:t>a</a:t>
            </a:r>
            <a:r>
              <a:rPr lang="en-US" dirty="0">
                <a:latin typeface="+mn-lt"/>
              </a:rPr>
              <a:t>) = </a:t>
            </a:r>
            <a:r>
              <a:rPr lang="en-US" dirty="0">
                <a:latin typeface="+mn-lt"/>
                <a:sym typeface="Symbol"/>
              </a:rPr>
              <a:t></a:t>
            </a:r>
            <a:r>
              <a:rPr lang="en-US" baseline="-25000" dirty="0">
                <a:latin typeface="+mn-lt"/>
                <a:sym typeface="Symbol"/>
              </a:rPr>
              <a:t>i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i="1" dirty="0" err="1">
                <a:latin typeface="+mn-lt"/>
                <a:sym typeface="Symbol"/>
              </a:rPr>
              <a:t>P</a:t>
            </a:r>
            <a:r>
              <a:rPr lang="en-US" i="1" baseline="-25000" dirty="0" err="1">
                <a:latin typeface="+mn-lt"/>
                <a:sym typeface="Symbol"/>
              </a:rPr>
              <a:t>i</a:t>
            </a:r>
            <a:r>
              <a:rPr lang="en-US" dirty="0" err="1">
                <a:latin typeface="+mn-lt"/>
                <a:sym typeface="Symbol"/>
              </a:rPr>
              <a:t>.</a:t>
            </a:r>
            <a:r>
              <a:rPr lang="en-US" i="1" dirty="0" err="1">
                <a:latin typeface="+mn-lt"/>
                <a:sym typeface="Symbol"/>
              </a:rPr>
              <a:t>i</a:t>
            </a:r>
            <a:r>
              <a:rPr lang="en-US" dirty="0">
                <a:latin typeface="+mn-lt"/>
                <a:sym typeface="Symbol"/>
              </a:rPr>
              <a:t>(</a:t>
            </a:r>
            <a:r>
              <a:rPr lang="en-US" i="1" dirty="0">
                <a:latin typeface="+mn-lt"/>
                <a:sym typeface="Symbol"/>
              </a:rPr>
              <a:t>T</a:t>
            </a:r>
            <a:r>
              <a:rPr lang="en-US" i="1" baseline="-25000" dirty="0">
                <a:latin typeface="+mn-lt"/>
                <a:sym typeface="Symbol"/>
              </a:rPr>
              <a:t>i</a:t>
            </a:r>
            <a:r>
              <a:rPr lang="en-US" dirty="0">
                <a:latin typeface="+mn-lt"/>
                <a:sym typeface="Symbol"/>
              </a:rPr>
              <a:t>)</a:t>
            </a:r>
          </a:p>
          <a:p>
            <a:r>
              <a:rPr lang="en-US" dirty="0">
                <a:latin typeface="+mn-lt"/>
                <a:sym typeface="Symbol"/>
              </a:rPr>
              <a:t>   (iii) </a:t>
            </a:r>
            <a:r>
              <a:rPr lang="en-US" dirty="0" err="1">
                <a:latin typeface="+mn-lt"/>
                <a:sym typeface="Symbol"/>
              </a:rPr>
              <a:t>Tính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mức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suy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giảm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về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độ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pha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tạp</a:t>
            </a:r>
            <a:r>
              <a:rPr lang="en-US" dirty="0">
                <a:latin typeface="+mn-lt"/>
                <a:sym typeface="Symbol"/>
              </a:rPr>
              <a:t>: </a:t>
            </a:r>
            <a:r>
              <a:rPr lang="en-US" i="1" dirty="0">
                <a:latin typeface="+mn-lt"/>
                <a:sym typeface="Symbol"/>
              </a:rPr>
              <a:t>i</a:t>
            </a:r>
            <a:r>
              <a:rPr lang="en-US" dirty="0">
                <a:latin typeface="+mn-lt"/>
                <a:sym typeface="Symbol"/>
              </a:rPr>
              <a:t>(a) = </a:t>
            </a:r>
            <a:r>
              <a:rPr lang="en-US" i="1" dirty="0">
                <a:latin typeface="+mn-lt"/>
                <a:sym typeface="Symbol"/>
              </a:rPr>
              <a:t>i</a:t>
            </a:r>
            <a:r>
              <a:rPr lang="en-US" dirty="0">
                <a:latin typeface="+mn-lt"/>
                <a:sym typeface="Symbol"/>
              </a:rPr>
              <a:t>(</a:t>
            </a:r>
            <a:r>
              <a:rPr lang="en-US" i="1" dirty="0">
                <a:latin typeface="+mn-lt"/>
                <a:sym typeface="Symbol"/>
              </a:rPr>
              <a:t>T</a:t>
            </a:r>
            <a:r>
              <a:rPr lang="en-US" dirty="0">
                <a:latin typeface="+mn-lt"/>
                <a:sym typeface="Symbol"/>
              </a:rPr>
              <a:t>) - </a:t>
            </a:r>
            <a:r>
              <a:rPr lang="en-US" i="1" dirty="0">
                <a:latin typeface="+mn-lt"/>
                <a:sym typeface="Symbol"/>
              </a:rPr>
              <a:t>i</a:t>
            </a:r>
            <a:r>
              <a:rPr lang="en-US" dirty="0">
                <a:latin typeface="+mn-lt"/>
                <a:sym typeface="Symbol"/>
              </a:rPr>
              <a:t>(</a:t>
            </a:r>
            <a:r>
              <a:rPr lang="en-US" i="1" dirty="0">
                <a:latin typeface="+mn-lt"/>
                <a:sym typeface="Symbol"/>
              </a:rPr>
              <a:t>a</a:t>
            </a:r>
            <a:r>
              <a:rPr lang="en-US" dirty="0">
                <a:latin typeface="+mn-lt"/>
                <a:sym typeface="Symbol"/>
              </a:rPr>
              <a:t>)</a:t>
            </a:r>
          </a:p>
          <a:p>
            <a:r>
              <a:rPr lang="en-US" b="1" dirty="0">
                <a:latin typeface="+mn-lt"/>
                <a:sym typeface="Symbol"/>
              </a:rPr>
              <a:t>3</a:t>
            </a:r>
            <a:r>
              <a:rPr lang="en-US" dirty="0">
                <a:latin typeface="+mn-lt"/>
                <a:sym typeface="Symbol"/>
              </a:rPr>
              <a:t>. </a:t>
            </a:r>
            <a:r>
              <a:rPr lang="en-US" dirty="0" err="1">
                <a:latin typeface="+mn-lt"/>
                <a:sym typeface="Symbol"/>
              </a:rPr>
              <a:t>Chọn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thuộc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tính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mà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có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mức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suy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giảm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về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độ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pha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tạp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lớn</a:t>
            </a:r>
            <a:r>
              <a:rPr lang="en-US" dirty="0">
                <a:latin typeface="+mn-lt"/>
                <a:sym typeface="Symbol"/>
              </a:rPr>
              <a:t> </a:t>
            </a:r>
            <a:r>
              <a:rPr lang="en-US" dirty="0" err="1">
                <a:latin typeface="+mn-lt"/>
                <a:sym typeface="Symbol"/>
              </a:rPr>
              <a:t>nhất</a:t>
            </a:r>
            <a:r>
              <a:rPr lang="en-US" dirty="0">
                <a:latin typeface="+mn-lt"/>
                <a:sym typeface="Symbol"/>
              </a:rPr>
              <a:t>.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441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78903-04F0-4150-85EA-710AAACE9C29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07987"/>
          </a:xfrm>
        </p:spPr>
        <p:txBody>
          <a:bodyPr/>
          <a:lstStyle/>
          <a:p>
            <a:pPr eaLnBrk="1" hangingPunct="1"/>
            <a:r>
              <a:rPr lang="en-US" sz="3200" b="1" dirty="0" err="1">
                <a:solidFill>
                  <a:srgbClr val="FF0000"/>
                </a:solidFill>
              </a:rPr>
              <a:t>Quá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khớp</a:t>
            </a:r>
            <a:r>
              <a:rPr lang="en-US" sz="3200" b="1" dirty="0">
                <a:solidFill>
                  <a:srgbClr val="FF0000"/>
                </a:solidFill>
              </a:rPr>
              <a:t> (</a:t>
            </a:r>
            <a:r>
              <a:rPr lang="en-US" sz="3200" b="1" dirty="0" err="1">
                <a:solidFill>
                  <a:srgbClr val="FF0000"/>
                </a:solidFill>
              </a:rPr>
              <a:t>overfitting</a:t>
            </a:r>
            <a:r>
              <a:rPr lang="en-US" sz="3200" b="1" dirty="0">
                <a:solidFill>
                  <a:srgbClr val="FF0000"/>
                </a:solidFill>
              </a:rPr>
              <a:t>) </a:t>
            </a:r>
            <a:r>
              <a:rPr lang="en-US" sz="3200" b="1" dirty="0" err="1">
                <a:solidFill>
                  <a:srgbClr val="FF0000"/>
                </a:solidFill>
              </a:rPr>
              <a:t>và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cắt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tỉa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92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lỗi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lỗi</a:t>
            </a:r>
            <a:r>
              <a:rPr lang="en-US" sz="2100" dirty="0"/>
              <a:t> </a:t>
            </a:r>
            <a:r>
              <a:rPr lang="en-US" sz="2100" dirty="0" err="1"/>
              <a:t>thử</a:t>
            </a:r>
            <a:r>
              <a:rPr lang="en-US" sz="2100" dirty="0"/>
              <a:t> </a:t>
            </a:r>
            <a:r>
              <a:rPr lang="en-US" sz="2100" dirty="0" err="1"/>
              <a:t>sẽ</a:t>
            </a:r>
            <a:r>
              <a:rPr lang="en-US" sz="2100" dirty="0"/>
              <a:t> </a:t>
            </a:r>
            <a:r>
              <a:rPr lang="en-US" sz="2100" dirty="0" err="1"/>
              <a:t>nhiều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quyết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còn</a:t>
            </a:r>
            <a:r>
              <a:rPr lang="en-US" sz="2100" dirty="0"/>
              <a:t> </a:t>
            </a:r>
            <a:r>
              <a:rPr lang="en-US" sz="2100" dirty="0" err="1"/>
              <a:t>nhỏ</a:t>
            </a:r>
            <a:r>
              <a:rPr lang="en-US" sz="2100" dirty="0"/>
              <a:t>.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hợp</a:t>
            </a:r>
            <a:r>
              <a:rPr lang="en-US" sz="2100" dirty="0"/>
              <a:t> </a:t>
            </a:r>
            <a:r>
              <a:rPr lang="en-US" sz="2100" dirty="0" err="1"/>
              <a:t>này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gọi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b="1" i="1" dirty="0" err="1"/>
              <a:t>ít</a:t>
            </a:r>
            <a:r>
              <a:rPr lang="en-US" sz="2100" b="1" i="1" dirty="0"/>
              <a:t> </a:t>
            </a:r>
            <a:r>
              <a:rPr lang="en-US" sz="2100" b="1" i="1" dirty="0" err="1"/>
              <a:t>khớp</a:t>
            </a:r>
            <a:r>
              <a:rPr lang="en-US" sz="2100" b="1" i="1" dirty="0"/>
              <a:t> </a:t>
            </a:r>
            <a:r>
              <a:rPr lang="en-US" sz="2100" dirty="0"/>
              <a:t>(</a:t>
            </a:r>
            <a:r>
              <a:rPr lang="en-US" sz="2100" dirty="0" err="1"/>
              <a:t>underfitting</a:t>
            </a:r>
            <a:r>
              <a:rPr lang="en-US" sz="2100" dirty="0"/>
              <a:t>)  </a:t>
            </a:r>
            <a:r>
              <a:rPr lang="en-US" sz="2100" dirty="0" err="1"/>
              <a:t>mô</a:t>
            </a:r>
            <a:r>
              <a:rPr lang="en-US" sz="2100" dirty="0"/>
              <a:t> </a:t>
            </a:r>
            <a:r>
              <a:rPr lang="en-US" sz="2100" dirty="0" err="1"/>
              <a:t>hình</a:t>
            </a:r>
            <a:r>
              <a:rPr lang="en-US" sz="2100" dirty="0"/>
              <a:t> </a:t>
            </a:r>
            <a:r>
              <a:rPr lang="en-US" sz="2100" dirty="0" err="1"/>
              <a:t>chưa</a:t>
            </a:r>
            <a:r>
              <a:rPr lang="en-US" sz="2100" dirty="0"/>
              <a:t> </a:t>
            </a:r>
            <a:r>
              <a:rPr lang="en-US" sz="2100" dirty="0" err="1"/>
              <a:t>học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cấu</a:t>
            </a:r>
            <a:r>
              <a:rPr lang="en-US" sz="2100" dirty="0"/>
              <a:t> </a:t>
            </a:r>
            <a:r>
              <a:rPr lang="en-US" sz="2100" dirty="0" err="1"/>
              <a:t>trúc</a:t>
            </a:r>
            <a:r>
              <a:rPr lang="en-US" sz="2100" dirty="0"/>
              <a:t> </a:t>
            </a:r>
            <a:r>
              <a:rPr lang="en-US" sz="2100" dirty="0" err="1"/>
              <a:t>thật</a:t>
            </a:r>
            <a:r>
              <a:rPr lang="en-US" sz="2100" dirty="0"/>
              <a:t> </a:t>
            </a:r>
            <a:r>
              <a:rPr lang="en-US" sz="2100" dirty="0" err="1"/>
              <a:t>từ</a:t>
            </a:r>
            <a:r>
              <a:rPr lang="en-US" sz="2100" dirty="0"/>
              <a:t> </a:t>
            </a:r>
            <a:r>
              <a:rPr lang="en-US" sz="2100" dirty="0" err="1"/>
              <a:t>dữ</a:t>
            </a:r>
            <a:r>
              <a:rPr lang="en-US" sz="2100" dirty="0"/>
              <a:t> </a:t>
            </a:r>
            <a:r>
              <a:rPr lang="en-US" sz="2100" dirty="0" err="1"/>
              <a:t>liệu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nút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gia</a:t>
            </a:r>
            <a:r>
              <a:rPr lang="en-US" sz="2100" dirty="0"/>
              <a:t> </a:t>
            </a:r>
            <a:r>
              <a:rPr lang="en-US" sz="2100" dirty="0" err="1"/>
              <a:t>tăng</a:t>
            </a:r>
            <a:r>
              <a:rPr lang="en-US" sz="2100" dirty="0"/>
              <a:t>,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lỗi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lỗi</a:t>
            </a:r>
            <a:r>
              <a:rPr lang="en-US" sz="2100" dirty="0"/>
              <a:t> </a:t>
            </a:r>
            <a:r>
              <a:rPr lang="en-US" sz="2100" dirty="0" err="1"/>
              <a:t>thử</a:t>
            </a:r>
            <a:r>
              <a:rPr lang="en-US" sz="2100" dirty="0"/>
              <a:t> </a:t>
            </a:r>
            <a:r>
              <a:rPr lang="en-US" sz="2100" dirty="0" err="1"/>
              <a:t>sẽ</a:t>
            </a:r>
            <a:r>
              <a:rPr lang="en-US" sz="2100" dirty="0"/>
              <a:t> </a:t>
            </a:r>
            <a:r>
              <a:rPr lang="en-US" sz="2100" dirty="0" err="1"/>
              <a:t>giảm</a:t>
            </a:r>
            <a:r>
              <a:rPr lang="en-US" sz="2100" dirty="0"/>
              <a:t> </a:t>
            </a:r>
            <a:r>
              <a:rPr lang="en-US" sz="2100" dirty="0" err="1"/>
              <a:t>đi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err="1"/>
              <a:t>Tuy</a:t>
            </a:r>
            <a:r>
              <a:rPr lang="en-US" sz="2100" dirty="0"/>
              <a:t> </a:t>
            </a:r>
            <a:r>
              <a:rPr lang="en-US" sz="2100" dirty="0" err="1"/>
              <a:t>nhiên</a:t>
            </a:r>
            <a:r>
              <a:rPr lang="en-US" sz="2100" dirty="0"/>
              <a:t>,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trở</a:t>
            </a:r>
            <a:r>
              <a:rPr lang="en-US" sz="2100" dirty="0"/>
              <a:t> </a:t>
            </a:r>
            <a:r>
              <a:rPr lang="en-US" sz="2100" dirty="0" err="1"/>
              <a:t>nên</a:t>
            </a:r>
            <a:r>
              <a:rPr lang="en-US" sz="2100" dirty="0"/>
              <a:t> </a:t>
            </a:r>
            <a:r>
              <a:rPr lang="en-US" sz="2100" dirty="0" err="1"/>
              <a:t>lớn</a:t>
            </a:r>
            <a:r>
              <a:rPr lang="en-US" sz="2100" dirty="0"/>
              <a:t>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lỗi</a:t>
            </a:r>
            <a:r>
              <a:rPr lang="en-US" sz="2100" dirty="0"/>
              <a:t> </a:t>
            </a:r>
            <a:r>
              <a:rPr lang="en-US" sz="2100" dirty="0" err="1"/>
              <a:t>thử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en-US" sz="2100" dirty="0"/>
              <a:t> </a:t>
            </a:r>
            <a:r>
              <a:rPr lang="en-US" sz="2100" dirty="0" err="1"/>
              <a:t>gia</a:t>
            </a:r>
            <a:r>
              <a:rPr lang="en-US" sz="2100" dirty="0"/>
              <a:t> </a:t>
            </a:r>
            <a:r>
              <a:rPr lang="en-US" sz="2100" dirty="0" err="1"/>
              <a:t>tăng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lỗi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vẫn</a:t>
            </a:r>
            <a:r>
              <a:rPr lang="en-US" sz="2100" dirty="0"/>
              <a:t> </a:t>
            </a:r>
            <a:r>
              <a:rPr lang="en-US" sz="2100" dirty="0" err="1"/>
              <a:t>tiếp</a:t>
            </a:r>
            <a:r>
              <a:rPr lang="en-US" sz="2100" dirty="0"/>
              <a:t> </a:t>
            </a:r>
            <a:r>
              <a:rPr lang="en-US" sz="2100" dirty="0" err="1"/>
              <a:t>tục</a:t>
            </a:r>
            <a:r>
              <a:rPr lang="en-US" sz="2100" dirty="0"/>
              <a:t> </a:t>
            </a:r>
            <a:r>
              <a:rPr lang="en-US" sz="2100" dirty="0" err="1"/>
              <a:t>giảm</a:t>
            </a:r>
            <a:r>
              <a:rPr lang="en-US" sz="2100" dirty="0"/>
              <a:t>. </a:t>
            </a:r>
            <a:r>
              <a:rPr lang="en-US" sz="2100" dirty="0" err="1"/>
              <a:t>Đây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hợp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gọi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i="1" dirty="0" err="1"/>
              <a:t>quá</a:t>
            </a:r>
            <a:r>
              <a:rPr lang="en-US" sz="2100" i="1" dirty="0"/>
              <a:t> </a:t>
            </a:r>
            <a:r>
              <a:rPr lang="en-US" sz="2100" i="1" dirty="0" err="1"/>
              <a:t>khớp</a:t>
            </a:r>
            <a:r>
              <a:rPr lang="en-US" sz="2100" i="1" dirty="0"/>
              <a:t> </a:t>
            </a:r>
            <a:r>
              <a:rPr lang="en-US" sz="2100" dirty="0"/>
              <a:t>(overfitting)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chứa</a:t>
            </a:r>
            <a:r>
              <a:rPr lang="en-US" sz="2100" dirty="0"/>
              <a:t> </a:t>
            </a:r>
            <a:r>
              <a:rPr lang="en-US" sz="2100" dirty="0" err="1"/>
              <a:t>những</a:t>
            </a:r>
            <a:r>
              <a:rPr lang="en-US" sz="2100" dirty="0"/>
              <a:t> </a:t>
            </a:r>
            <a:r>
              <a:rPr lang="en-US" sz="2100" dirty="0" err="1"/>
              <a:t>nút</a:t>
            </a:r>
            <a:r>
              <a:rPr lang="en-US" sz="2100" dirty="0"/>
              <a:t> </a:t>
            </a:r>
            <a:r>
              <a:rPr lang="en-US" sz="2100" dirty="0" err="1"/>
              <a:t>mà</a:t>
            </a:r>
            <a:r>
              <a:rPr lang="en-US" sz="2100" dirty="0"/>
              <a:t> </a:t>
            </a:r>
            <a:r>
              <a:rPr lang="en-US" sz="2100" dirty="0" err="1"/>
              <a:t>tình</a:t>
            </a:r>
            <a:r>
              <a:rPr lang="en-US" sz="2100" dirty="0"/>
              <a:t> </a:t>
            </a:r>
            <a:r>
              <a:rPr lang="en-US" sz="2100" dirty="0" err="1"/>
              <a:t>cờ</a:t>
            </a:r>
            <a:r>
              <a:rPr lang="en-US" sz="2100" dirty="0"/>
              <a:t> </a:t>
            </a:r>
            <a:r>
              <a:rPr lang="en-US" sz="2100" dirty="0" err="1"/>
              <a:t>khớp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những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dữ</a:t>
            </a:r>
            <a:r>
              <a:rPr lang="en-US" sz="2100" dirty="0"/>
              <a:t> </a:t>
            </a:r>
            <a:r>
              <a:rPr lang="en-US" sz="2100" dirty="0" err="1"/>
              <a:t>liệu</a:t>
            </a:r>
            <a:r>
              <a:rPr lang="en-US" sz="2100" dirty="0"/>
              <a:t> </a:t>
            </a:r>
            <a:r>
              <a:rPr lang="en-US" sz="2100" dirty="0" err="1"/>
              <a:t>nhiễu</a:t>
            </a:r>
            <a:r>
              <a:rPr lang="en-US" sz="2100" dirty="0"/>
              <a:t> ở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nên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tổng</a:t>
            </a:r>
            <a:r>
              <a:rPr lang="en-US" sz="2100" dirty="0"/>
              <a:t> </a:t>
            </a:r>
            <a:r>
              <a:rPr lang="en-US" sz="2100" dirty="0" err="1"/>
              <a:t>quát</a:t>
            </a:r>
            <a:r>
              <a:rPr lang="en-US" sz="2100" dirty="0"/>
              <a:t> </a:t>
            </a:r>
            <a:r>
              <a:rPr lang="en-US" sz="2100" dirty="0" err="1"/>
              <a:t>hóa</a:t>
            </a:r>
            <a:r>
              <a:rPr lang="en-US" sz="2100" dirty="0"/>
              <a:t> </a:t>
            </a:r>
            <a:r>
              <a:rPr lang="en-US" sz="2100" dirty="0" err="1"/>
              <a:t>dữ</a:t>
            </a:r>
            <a:r>
              <a:rPr lang="en-US" sz="2100" dirty="0"/>
              <a:t> </a:t>
            </a:r>
            <a:r>
              <a:rPr lang="en-US" sz="2100" dirty="0" err="1"/>
              <a:t>liệu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thử</a:t>
            </a:r>
            <a:r>
              <a:rPr lang="en-US" sz="2100" dirty="0"/>
              <a:t> (</a:t>
            </a:r>
            <a:r>
              <a:rPr lang="en-US" sz="2100" dirty="0" err="1"/>
              <a:t>xem</a:t>
            </a:r>
            <a:r>
              <a:rPr lang="en-US" sz="2100" dirty="0"/>
              <a:t> </a:t>
            </a:r>
            <a:r>
              <a:rPr lang="en-US" sz="2100" dirty="0" err="1"/>
              <a:t>hình</a:t>
            </a:r>
            <a:r>
              <a:rPr lang="en-US" sz="2100" dirty="0"/>
              <a:t> 6.5).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cách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quyết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nào</a:t>
            </a:r>
            <a:r>
              <a:rPr lang="en-US" sz="2100" dirty="0"/>
              <a:t> </a:t>
            </a:r>
            <a:r>
              <a:rPr lang="en-US" sz="2100" dirty="0" err="1"/>
              <a:t>dừng</a:t>
            </a:r>
            <a:r>
              <a:rPr lang="en-US" sz="2100" dirty="0"/>
              <a:t> </a:t>
            </a:r>
            <a:r>
              <a:rPr lang="en-US" sz="2100" dirty="0" err="1"/>
              <a:t>phát</a:t>
            </a:r>
            <a:r>
              <a:rPr lang="en-US" sz="2100" dirty="0"/>
              <a:t> </a:t>
            </a:r>
            <a:r>
              <a:rPr lang="en-US" sz="2100" dirty="0" err="1"/>
              <a:t>triển</a:t>
            </a:r>
            <a:r>
              <a:rPr lang="en-US" sz="2100" dirty="0"/>
              <a:t> </a:t>
            </a:r>
            <a:r>
              <a:rPr lang="en-US" sz="2100" dirty="0" err="1"/>
              <a:t>cây</a:t>
            </a:r>
            <a:r>
              <a:rPr lang="en-US" sz="2100" dirty="0"/>
              <a:t> (</a:t>
            </a:r>
            <a:r>
              <a:rPr lang="en-US" sz="2100" dirty="0" err="1"/>
              <a:t>tức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dừng</a:t>
            </a:r>
            <a:r>
              <a:rPr lang="en-US" sz="2100" dirty="0"/>
              <a:t> </a:t>
            </a:r>
            <a:r>
              <a:rPr lang="en-US" sz="2100" dirty="0" err="1"/>
              <a:t>tách</a:t>
            </a:r>
            <a:r>
              <a:rPr lang="en-US" sz="2100" dirty="0"/>
              <a:t> </a:t>
            </a:r>
            <a:r>
              <a:rPr lang="en-US" sz="2100" dirty="0" err="1"/>
              <a:t>nút</a:t>
            </a:r>
            <a:r>
              <a:rPr lang="en-US" sz="2100" dirty="0"/>
              <a:t>)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b="1" i="1" dirty="0" err="1"/>
              <a:t>sự</a:t>
            </a:r>
            <a:r>
              <a:rPr lang="en-US" sz="2100" b="1" i="1" dirty="0"/>
              <a:t> </a:t>
            </a:r>
            <a:r>
              <a:rPr lang="en-US" sz="2100" b="1" i="1" dirty="0" err="1"/>
              <a:t>kiểm</a:t>
            </a:r>
            <a:r>
              <a:rPr lang="en-US" sz="2100" b="1" i="1" dirty="0"/>
              <a:t> </a:t>
            </a:r>
            <a:r>
              <a:rPr lang="en-US" sz="2100" b="1" i="1" dirty="0" err="1"/>
              <a:t>định</a:t>
            </a:r>
            <a:r>
              <a:rPr lang="en-US" sz="2100" b="1" i="1" dirty="0"/>
              <a:t> </a:t>
            </a:r>
            <a:r>
              <a:rPr lang="en-US" sz="2100" dirty="0"/>
              <a:t>(validation). 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kiểm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, </a:t>
            </a: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bằng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(</a:t>
            </a:r>
            <a:r>
              <a:rPr lang="en-US" sz="2100" dirty="0" err="1"/>
              <a:t>thí</a:t>
            </a:r>
            <a:r>
              <a:rPr lang="en-US" sz="2100" dirty="0"/>
              <a:t> </a:t>
            </a:r>
            <a:r>
              <a:rPr lang="en-US" sz="2100" dirty="0" err="1"/>
              <a:t>dụ</a:t>
            </a:r>
            <a:r>
              <a:rPr lang="en-US" sz="2100" dirty="0"/>
              <a:t>, 90%)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kiểm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bằng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 (10%). </a:t>
            </a:r>
            <a:r>
              <a:rPr lang="en-US" sz="2100" dirty="0" err="1"/>
              <a:t>Chúng</a:t>
            </a:r>
            <a:r>
              <a:rPr lang="en-US" sz="2100" dirty="0"/>
              <a:t> ta </a:t>
            </a:r>
            <a:r>
              <a:rPr lang="en-US" sz="2100" dirty="0" err="1"/>
              <a:t>tiếp</a:t>
            </a:r>
            <a:r>
              <a:rPr lang="en-US" sz="2100" dirty="0"/>
              <a:t> </a:t>
            </a:r>
            <a:r>
              <a:rPr lang="en-US" sz="2100" dirty="0" err="1"/>
              <a:t>tục</a:t>
            </a:r>
            <a:r>
              <a:rPr lang="en-US" sz="2100" dirty="0"/>
              <a:t> </a:t>
            </a:r>
            <a:r>
              <a:rPr lang="en-US" sz="2100" dirty="0" err="1"/>
              <a:t>tách</a:t>
            </a:r>
            <a:r>
              <a:rPr lang="en-US" sz="2100" dirty="0"/>
              <a:t> </a:t>
            </a:r>
            <a:r>
              <a:rPr lang="en-US" sz="2100" dirty="0" err="1"/>
              <a:t>nút</a:t>
            </a:r>
            <a:r>
              <a:rPr lang="en-US" sz="2100" dirty="0"/>
              <a:t> </a:t>
            </a:r>
            <a:r>
              <a:rPr lang="en-US" sz="2100" dirty="0" err="1"/>
              <a:t>xây</a:t>
            </a:r>
            <a:r>
              <a:rPr lang="en-US" sz="2100" dirty="0"/>
              <a:t> </a:t>
            </a:r>
            <a:r>
              <a:rPr lang="en-US" sz="2100" dirty="0" err="1"/>
              <a:t>dựng</a:t>
            </a:r>
            <a:r>
              <a:rPr lang="en-US" sz="2100" dirty="0"/>
              <a:t> </a:t>
            </a: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đến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lỗi</a:t>
            </a:r>
            <a:r>
              <a:rPr lang="en-US" sz="2100" dirty="0"/>
              <a:t> </a:t>
            </a:r>
            <a:r>
              <a:rPr lang="en-US" sz="2100" dirty="0" err="1"/>
              <a:t>sai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kiểm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đạt</a:t>
            </a:r>
            <a:r>
              <a:rPr lang="en-US" sz="2100" dirty="0"/>
              <a:t> </a:t>
            </a:r>
            <a:r>
              <a:rPr lang="en-US" sz="2100" dirty="0" err="1"/>
              <a:t>mức</a:t>
            </a:r>
            <a:r>
              <a:rPr lang="en-US" sz="2100" dirty="0"/>
              <a:t> </a:t>
            </a:r>
            <a:r>
              <a:rPr lang="en-US" sz="2100" dirty="0" err="1"/>
              <a:t>nhỏ</a:t>
            </a:r>
            <a:r>
              <a:rPr lang="en-US" sz="2100" dirty="0"/>
              <a:t> </a:t>
            </a:r>
            <a:r>
              <a:rPr lang="en-US" sz="2100" dirty="0" err="1"/>
              <a:t>nhất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cách</a:t>
            </a:r>
            <a:r>
              <a:rPr lang="en-US" sz="2100" dirty="0"/>
              <a:t> </a:t>
            </a:r>
            <a:r>
              <a:rPr lang="en-US" sz="2100" dirty="0" err="1"/>
              <a:t>khác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ngừng</a:t>
            </a:r>
            <a:r>
              <a:rPr lang="en-US" sz="2100" dirty="0"/>
              <a:t> </a:t>
            </a:r>
            <a:r>
              <a:rPr lang="en-US" sz="2100" dirty="0" err="1"/>
              <a:t>tách</a:t>
            </a:r>
            <a:r>
              <a:rPr lang="en-US" sz="2100" dirty="0"/>
              <a:t> </a:t>
            </a:r>
            <a:r>
              <a:rPr lang="en-US" sz="2100" dirty="0" err="1"/>
              <a:t>nút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mức</a:t>
            </a:r>
            <a:r>
              <a:rPr lang="en-US" sz="2100" dirty="0"/>
              <a:t> </a:t>
            </a:r>
            <a:r>
              <a:rPr lang="en-US" sz="2100" dirty="0" err="1"/>
              <a:t>suy</a:t>
            </a:r>
            <a:r>
              <a:rPr lang="en-US" sz="2100" dirty="0"/>
              <a:t> </a:t>
            </a:r>
            <a:r>
              <a:rPr lang="en-US" sz="2100" dirty="0" err="1"/>
              <a:t>giảm</a:t>
            </a:r>
            <a:r>
              <a:rPr lang="en-US" sz="2100" dirty="0"/>
              <a:t> </a:t>
            </a:r>
            <a:r>
              <a:rPr lang="en-US" sz="2100" dirty="0" err="1"/>
              <a:t>về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pha</a:t>
            </a:r>
            <a:r>
              <a:rPr lang="en-US" sz="2100" dirty="0"/>
              <a:t> </a:t>
            </a:r>
            <a:r>
              <a:rPr lang="en-US" sz="2100" dirty="0" err="1"/>
              <a:t>tạp</a:t>
            </a:r>
            <a:r>
              <a:rPr lang="en-US" sz="2100" dirty="0"/>
              <a:t> </a:t>
            </a:r>
            <a:r>
              <a:rPr lang="en-US" sz="2100" dirty="0" err="1"/>
              <a:t>đã</a:t>
            </a:r>
            <a:r>
              <a:rPr lang="en-US" sz="2100" dirty="0"/>
              <a:t> </a:t>
            </a:r>
            <a:r>
              <a:rPr lang="en-US" sz="2100" dirty="0" err="1"/>
              <a:t>thấp</a:t>
            </a:r>
            <a:r>
              <a:rPr lang="en-US" sz="2100" dirty="0"/>
              <a:t> </a:t>
            </a:r>
            <a:r>
              <a:rPr lang="en-US" sz="2100" dirty="0" err="1"/>
              <a:t>hơn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ngưỡng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trước</a:t>
            </a:r>
            <a:r>
              <a:rPr lang="en-US" sz="2100" dirty="0"/>
              <a:t> (</a:t>
            </a:r>
            <a:r>
              <a:rPr lang="en-US" sz="2100" i="1" dirty="0" err="1"/>
              <a:t>max</a:t>
            </a:r>
            <a:r>
              <a:rPr lang="en-US" sz="2100" i="1" baseline="-25000" dirty="0" err="1"/>
              <a:t>s</a:t>
            </a:r>
            <a:r>
              <a:rPr lang="en-US" sz="2100" baseline="-25000" dirty="0"/>
              <a:t> </a:t>
            </a:r>
            <a:r>
              <a:rPr lang="en-US" sz="2000" i="1" dirty="0">
                <a:sym typeface="Symbol" pitchFamily="18" charset="2"/>
              </a:rPr>
              <a:t></a:t>
            </a:r>
            <a:r>
              <a:rPr lang="en-US" sz="2100" i="1" dirty="0"/>
              <a:t>i</a:t>
            </a:r>
            <a:r>
              <a:rPr lang="en-US" sz="2100" dirty="0"/>
              <a:t>(</a:t>
            </a:r>
            <a:r>
              <a:rPr lang="en-US" sz="2100" i="1" dirty="0"/>
              <a:t>s</a:t>
            </a:r>
            <a:r>
              <a:rPr lang="en-US" sz="2100" dirty="0"/>
              <a:t>) </a:t>
            </a:r>
            <a:r>
              <a:rPr lang="en-US" sz="2100" dirty="0">
                <a:sym typeface="Symbol" pitchFamily="18" charset="2"/>
              </a:rPr>
              <a:t> </a:t>
            </a:r>
            <a:r>
              <a:rPr lang="en-US" sz="2100" i="1" dirty="0">
                <a:sym typeface="Symbol" pitchFamily="18" charset="2"/>
              </a:rPr>
              <a:t> </a:t>
            </a:r>
            <a:r>
              <a:rPr lang="en-US" sz="2100" dirty="0">
                <a:sym typeface="Symbol" pitchFamily="18" charset="2"/>
              </a:rPr>
              <a:t>)</a:t>
            </a:r>
            <a:r>
              <a:rPr lang="en-US" sz="2100" dirty="0"/>
              <a:t>, </a:t>
            </a:r>
            <a:r>
              <a:rPr lang="en-US" sz="2100" dirty="0" err="1"/>
              <a:t>hoặc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dirty="0" err="1"/>
              <a:t>dữ</a:t>
            </a:r>
            <a:r>
              <a:rPr lang="en-US" sz="2100" dirty="0"/>
              <a:t> </a:t>
            </a:r>
            <a:r>
              <a:rPr lang="en-US" sz="2100" dirty="0" err="1"/>
              <a:t>liệu</a:t>
            </a:r>
            <a:r>
              <a:rPr lang="en-US" sz="2100" dirty="0"/>
              <a:t> </a:t>
            </a:r>
            <a:r>
              <a:rPr lang="en-US" sz="2100" dirty="0" err="1"/>
              <a:t>ứng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nút</a:t>
            </a:r>
            <a:r>
              <a:rPr lang="en-US" sz="2100" dirty="0"/>
              <a:t> </a:t>
            </a:r>
            <a:r>
              <a:rPr lang="en-US" sz="2100" dirty="0" err="1"/>
              <a:t>nào</a:t>
            </a:r>
            <a:r>
              <a:rPr lang="en-US" sz="2100" dirty="0"/>
              <a:t> </a:t>
            </a:r>
            <a:r>
              <a:rPr lang="en-US" sz="2100" dirty="0" err="1"/>
              <a:t>đó</a:t>
            </a:r>
            <a:r>
              <a:rPr lang="en-US" sz="2100" dirty="0"/>
              <a:t> </a:t>
            </a:r>
            <a:r>
              <a:rPr lang="en-US" sz="2100" dirty="0" err="1"/>
              <a:t>nhỏ</a:t>
            </a:r>
            <a:r>
              <a:rPr lang="en-US" sz="2100" dirty="0"/>
              <a:t> </a:t>
            </a:r>
            <a:r>
              <a:rPr lang="en-US" sz="2100" dirty="0" err="1"/>
              <a:t>hơn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tỉ</a:t>
            </a:r>
            <a:r>
              <a:rPr lang="en-US" sz="2100" dirty="0"/>
              <a:t> </a:t>
            </a:r>
            <a:r>
              <a:rPr lang="en-US" sz="2100" dirty="0" err="1"/>
              <a:t>lệ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trước</a:t>
            </a:r>
            <a:r>
              <a:rPr lang="en-US" sz="2100" dirty="0"/>
              <a:t> </a:t>
            </a:r>
            <a:r>
              <a:rPr lang="en-US" sz="2100" dirty="0" err="1"/>
              <a:t>đối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toàn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(</a:t>
            </a:r>
            <a:r>
              <a:rPr lang="en-US" sz="2100" dirty="0" err="1"/>
              <a:t>thí</a:t>
            </a:r>
            <a:r>
              <a:rPr lang="en-US" sz="2100" dirty="0"/>
              <a:t> </a:t>
            </a:r>
            <a:r>
              <a:rPr lang="en-US" sz="2100" dirty="0" err="1"/>
              <a:t>dụ</a:t>
            </a:r>
            <a:r>
              <a:rPr lang="en-US" sz="2100" dirty="0"/>
              <a:t> 5%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74078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23DFFF-8F2B-45B5-AE14-AD3ED1789DAA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12291" name="Picture 4" descr="Decision_tree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"/>
            <a:ext cx="66929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304800" y="5105400"/>
            <a:ext cx="8382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err="1"/>
              <a:t>Hình</a:t>
            </a:r>
            <a:r>
              <a:rPr lang="en-US" b="1" dirty="0"/>
              <a:t> 6.5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,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tỉa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105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AE25F4-CD7F-4900-B872-7DE53DEA537A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rgbClr val="FF0000"/>
                </a:solidFill>
              </a:rPr>
              <a:t>Tỉa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nhánh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cây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trở</a:t>
            </a:r>
            <a:r>
              <a:rPr lang="en-US" sz="2200" dirty="0"/>
              <a:t>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lớn</a:t>
            </a:r>
            <a:r>
              <a:rPr lang="en-US" sz="2200" dirty="0"/>
              <a:t>, </a:t>
            </a:r>
            <a:r>
              <a:rPr lang="en-US" sz="2200" dirty="0" err="1"/>
              <a:t>cây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b="1" i="1" dirty="0" err="1"/>
              <a:t>tỉa</a:t>
            </a:r>
            <a:r>
              <a:rPr lang="en-US" sz="2200" b="1" i="1" dirty="0"/>
              <a:t> </a:t>
            </a:r>
            <a:r>
              <a:rPr lang="en-US" sz="2200" b="1" i="1" dirty="0" err="1"/>
              <a:t>nhánh</a:t>
            </a:r>
            <a:r>
              <a:rPr lang="en-US" sz="2200" b="1" i="1" dirty="0"/>
              <a:t> </a:t>
            </a:r>
            <a:r>
              <a:rPr lang="en-US" sz="2200" dirty="0"/>
              <a:t>(pruning)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tỉa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dưới</a:t>
            </a:r>
            <a:r>
              <a:rPr lang="en-US" sz="2200" dirty="0"/>
              <a:t> </a:t>
            </a:r>
            <a:r>
              <a:rPr lang="en-US" sz="2200" dirty="0" err="1"/>
              <a:t>lên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cặp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lá</a:t>
            </a:r>
            <a:r>
              <a:rPr lang="en-US" sz="2200" dirty="0"/>
              <a:t> </a:t>
            </a:r>
            <a:r>
              <a:rPr lang="en-US" sz="2200" dirty="0" err="1"/>
              <a:t>lân</a:t>
            </a:r>
            <a:r>
              <a:rPr lang="en-US" sz="2200" dirty="0"/>
              <a:t> </a:t>
            </a:r>
            <a:r>
              <a:rPr lang="en-US" sz="2200" dirty="0" err="1"/>
              <a:t>cận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(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lá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cha)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xem</a:t>
            </a:r>
            <a:r>
              <a:rPr lang="en-US" sz="2200" dirty="0"/>
              <a:t> </a:t>
            </a:r>
            <a:r>
              <a:rPr lang="en-US" sz="2200" dirty="0" err="1"/>
              <a:t>xét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bỏ</a:t>
            </a:r>
            <a:r>
              <a:rPr lang="en-US" sz="2200" dirty="0"/>
              <a:t>. </a:t>
            </a:r>
            <a:r>
              <a:rPr lang="en-US" sz="2200" dirty="0" err="1"/>
              <a:t>Bất</a:t>
            </a:r>
            <a:r>
              <a:rPr lang="en-US" sz="2200" dirty="0"/>
              <a:t> </a:t>
            </a:r>
            <a:r>
              <a:rPr lang="en-US" sz="2200" dirty="0" err="1"/>
              <a:t>cứ</a:t>
            </a:r>
            <a:r>
              <a:rPr lang="en-US" sz="2200" dirty="0"/>
              <a:t> </a:t>
            </a:r>
            <a:r>
              <a:rPr lang="en-US" sz="2200" dirty="0" err="1"/>
              <a:t>cặp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lá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bỏ</a:t>
            </a:r>
            <a:r>
              <a:rPr lang="en-US" sz="2200" dirty="0"/>
              <a:t> </a:t>
            </a:r>
            <a:r>
              <a:rPr lang="en-US" sz="2200" dirty="0" err="1"/>
              <a:t>chúng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gây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 </a:t>
            </a:r>
            <a:r>
              <a:rPr lang="en-US" sz="2200" dirty="0" err="1"/>
              <a:t>tăng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pha</a:t>
            </a:r>
            <a:r>
              <a:rPr lang="en-US" sz="2200" dirty="0"/>
              <a:t> </a:t>
            </a:r>
            <a:r>
              <a:rPr lang="en-US" sz="2200" dirty="0" err="1"/>
              <a:t>tạp</a:t>
            </a:r>
            <a:r>
              <a:rPr lang="en-US" sz="2200" dirty="0"/>
              <a:t> </a:t>
            </a:r>
            <a:r>
              <a:rPr lang="en-US" sz="2200" dirty="0" err="1"/>
              <a:t>khá</a:t>
            </a:r>
            <a:r>
              <a:rPr lang="en-US" sz="2200" dirty="0"/>
              <a:t> </a:t>
            </a:r>
            <a:r>
              <a:rPr lang="en-US" sz="2200" dirty="0" err="1"/>
              <a:t>nhỏ</a:t>
            </a:r>
            <a:r>
              <a:rPr lang="en-US" sz="2200" dirty="0"/>
              <a:t> 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bỏ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, </a:t>
            </a:r>
            <a:r>
              <a:rPr lang="en-US" sz="2200" dirty="0" err="1"/>
              <a:t>nút</a:t>
            </a:r>
            <a:r>
              <a:rPr lang="en-US" sz="2200" dirty="0"/>
              <a:t> cha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chúng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trở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lá</a:t>
            </a:r>
            <a:r>
              <a:rPr lang="en-US" sz="2200" dirty="0"/>
              <a:t> (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cũng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bị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bỏ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bước</a:t>
            </a:r>
            <a:r>
              <a:rPr lang="en-US" sz="2200" dirty="0"/>
              <a:t> </a:t>
            </a:r>
            <a:r>
              <a:rPr lang="en-US" sz="2200" dirty="0" err="1"/>
              <a:t>kế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r>
              <a:rPr lang="en-US" sz="2200" dirty="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err="1"/>
              <a:t>Tỉa</a:t>
            </a:r>
            <a:r>
              <a:rPr lang="en-US" sz="2200" dirty="0"/>
              <a:t> </a:t>
            </a:r>
            <a:r>
              <a:rPr lang="en-US" sz="2200" dirty="0" err="1"/>
              <a:t>nhánh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phối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triển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b="1" i="1" dirty="0"/>
              <a:t>ID3</a:t>
            </a:r>
            <a:r>
              <a:rPr lang="en-US" sz="2200" dirty="0"/>
              <a:t>  (Quinlan, 1993)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b="1" dirty="0"/>
              <a:t>C4.5</a:t>
            </a:r>
            <a:r>
              <a:rPr lang="en-US" sz="2200" dirty="0"/>
              <a:t> 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cải</a:t>
            </a:r>
            <a:r>
              <a:rPr lang="en-US" sz="2200" dirty="0"/>
              <a:t> </a:t>
            </a:r>
            <a:r>
              <a:rPr lang="en-US" sz="2200" dirty="0" err="1"/>
              <a:t>biên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b="1" i="1" dirty="0"/>
              <a:t>J48</a:t>
            </a:r>
            <a:r>
              <a:rPr lang="en-US" sz="2200" dirty="0"/>
              <a:t> 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mềm</a:t>
            </a:r>
            <a:r>
              <a:rPr lang="en-US" sz="2200" dirty="0"/>
              <a:t> WEKA.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u="sng" dirty="0" err="1"/>
              <a:t>Ghi</a:t>
            </a:r>
            <a:r>
              <a:rPr lang="en-US" sz="2200" u="sng" dirty="0"/>
              <a:t> </a:t>
            </a:r>
            <a:r>
              <a:rPr lang="en-US" sz="2200" u="sng" dirty="0" err="1"/>
              <a:t>chú</a:t>
            </a:r>
            <a:r>
              <a:rPr lang="en-US" sz="2200" dirty="0"/>
              <a:t>:  </a:t>
            </a:r>
            <a:r>
              <a:rPr lang="en-US" sz="2200" dirty="0" err="1"/>
              <a:t>Tỉa</a:t>
            </a:r>
            <a:r>
              <a:rPr lang="en-US" sz="2200" dirty="0"/>
              <a:t> </a:t>
            </a:r>
            <a:r>
              <a:rPr lang="en-US" sz="2200" dirty="0" err="1"/>
              <a:t>nhánh</a:t>
            </a:r>
            <a:r>
              <a:rPr lang="en-US" sz="2200" dirty="0"/>
              <a:t> </a:t>
            </a:r>
            <a:r>
              <a:rPr lang="en-US" sz="2200" dirty="0" err="1"/>
              <a:t>gây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chi </a:t>
            </a:r>
            <a:r>
              <a:rPr lang="en-US" sz="2200" dirty="0" err="1"/>
              <a:t>phí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cao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501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Thí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dụ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về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tỉa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nhánh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cây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quyết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định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3B146-97BD-45AC-AB9A-6A8831557B4B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14340" name="Picture 4" descr="Decision_tree_pru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7264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57150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6.6 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tỉa</a:t>
            </a:r>
            <a:r>
              <a:rPr lang="en-US" dirty="0"/>
              <a:t> </a:t>
            </a:r>
            <a:r>
              <a:rPr lang="en-US" dirty="0" err="1"/>
              <a:t>nhánh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62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CB7E7-D5D0-4030-B658-DF5666411A67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07987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4. </a:t>
            </a:r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độ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đo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về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tính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chính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xác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phân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lớp</a:t>
            </a:r>
            <a:endParaRPr lang="en-US" sz="3800" dirty="0">
              <a:solidFill>
                <a:srgbClr val="FF0000"/>
              </a:solidFill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chính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đo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b="1" i="1" dirty="0" err="1"/>
              <a:t>tập</a:t>
            </a:r>
            <a:r>
              <a:rPr lang="en-US" sz="2200" b="1" i="1" dirty="0"/>
              <a:t> </a:t>
            </a:r>
            <a:r>
              <a:rPr lang="en-US" sz="2200" b="1" i="1" dirty="0" err="1"/>
              <a:t>dữ</a:t>
            </a:r>
            <a:r>
              <a:rPr lang="en-US" sz="2200" b="1" i="1" dirty="0"/>
              <a:t> </a:t>
            </a:r>
            <a:r>
              <a:rPr lang="en-US" sz="2200" b="1" i="1" dirty="0" err="1"/>
              <a:t>liệu</a:t>
            </a:r>
            <a:r>
              <a:rPr lang="en-US" sz="2200" b="1" i="1" dirty="0"/>
              <a:t> </a:t>
            </a:r>
            <a:r>
              <a:rPr lang="en-US" sz="2200" b="1" i="1" dirty="0" err="1"/>
              <a:t>thử</a:t>
            </a:r>
            <a:r>
              <a:rPr lang="en-US" sz="2200" b="1" i="1" dirty="0"/>
              <a:t> </a:t>
            </a:r>
            <a:r>
              <a:rPr lang="en-US" sz="2200" dirty="0"/>
              <a:t>(test set ) </a:t>
            </a:r>
            <a:r>
              <a:rPr lang="en-US" sz="2200" dirty="0" err="1"/>
              <a:t>bao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gắn</a:t>
            </a:r>
            <a:r>
              <a:rPr lang="en-US" sz="2200" dirty="0"/>
              <a:t> </a:t>
            </a:r>
            <a:r>
              <a:rPr lang="en-US" sz="2200" dirty="0" err="1"/>
              <a:t>nhãn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b="1" i="1" dirty="0" err="1"/>
              <a:t>tập</a:t>
            </a:r>
            <a:r>
              <a:rPr lang="en-US" sz="2200" b="1" i="1" dirty="0"/>
              <a:t> </a:t>
            </a:r>
            <a:r>
              <a:rPr lang="en-US" sz="2200" b="1" i="1" dirty="0" err="1"/>
              <a:t>huấn</a:t>
            </a:r>
            <a:r>
              <a:rPr lang="en-US" sz="2200" b="1" i="1" dirty="0"/>
              <a:t> </a:t>
            </a:r>
            <a:r>
              <a:rPr lang="en-US" sz="2200" b="1" i="1" dirty="0" err="1"/>
              <a:t>luyện</a:t>
            </a:r>
            <a:r>
              <a:rPr lang="en-US" sz="2200" b="1" i="1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mô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chính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thử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tỉ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thử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đúng</a:t>
            </a:r>
            <a:r>
              <a:rPr lang="en-US" sz="2200" dirty="0"/>
              <a:t> </a:t>
            </a:r>
            <a:r>
              <a:rPr lang="en-US" sz="2200" dirty="0" err="1"/>
              <a:t>bởi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err="1"/>
              <a:t>Tỉ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sai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sai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, </a:t>
            </a:r>
            <a:r>
              <a:rPr lang="en-US" sz="2200" i="1" dirty="0"/>
              <a:t>M</a:t>
            </a:r>
            <a:r>
              <a:rPr lang="en-US" sz="2200" dirty="0"/>
              <a:t>, </a:t>
            </a:r>
            <a:r>
              <a:rPr lang="en-US" sz="2200" dirty="0" err="1"/>
              <a:t>là</a:t>
            </a:r>
            <a:r>
              <a:rPr lang="en-US" sz="2200" dirty="0"/>
              <a:t> 1- </a:t>
            </a:r>
            <a:r>
              <a:rPr lang="en-US" sz="2200" i="1" dirty="0" err="1"/>
              <a:t>Acc</a:t>
            </a:r>
            <a:r>
              <a:rPr lang="en-US" sz="2200" dirty="0"/>
              <a:t>(</a:t>
            </a:r>
            <a:r>
              <a:rPr lang="en-US" sz="2200" i="1" dirty="0"/>
              <a:t>M</a:t>
            </a:r>
            <a:r>
              <a:rPr lang="en-US" sz="2200" dirty="0"/>
              <a:t>),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 dirty="0" err="1"/>
              <a:t>Acc</a:t>
            </a:r>
            <a:r>
              <a:rPr lang="en-US" sz="2200" dirty="0"/>
              <a:t>(</a:t>
            </a:r>
            <a:r>
              <a:rPr lang="en-US" sz="2200" i="1" dirty="0"/>
              <a:t>M</a:t>
            </a:r>
            <a:r>
              <a:rPr lang="en-US" sz="2200" dirty="0"/>
              <a:t>)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chính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i="1" dirty="0"/>
              <a:t>M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dirty="0"/>
          </a:p>
          <a:p>
            <a:pPr eaLnBrk="1" hangingPunct="1">
              <a:lnSpc>
                <a:spcPct val="80000"/>
              </a:lnSpc>
            </a:pPr>
            <a:r>
              <a:rPr lang="en-US" sz="2200" b="1" i="1" dirty="0"/>
              <a:t>Ma </a:t>
            </a:r>
            <a:r>
              <a:rPr lang="en-US" sz="2200" b="1" i="1" dirty="0" err="1"/>
              <a:t>trận</a:t>
            </a:r>
            <a:r>
              <a:rPr lang="en-US" sz="2200" b="1" i="1" dirty="0"/>
              <a:t> </a:t>
            </a:r>
            <a:r>
              <a:rPr lang="en-US" sz="2200" b="1" i="1" dirty="0" err="1"/>
              <a:t>đúng</a:t>
            </a:r>
            <a:r>
              <a:rPr lang="en-US" sz="2200" b="1" i="1" dirty="0"/>
              <a:t> </a:t>
            </a:r>
            <a:r>
              <a:rPr lang="en-US" sz="2200" b="1" i="1" dirty="0" err="1"/>
              <a:t>sai</a:t>
            </a:r>
            <a:r>
              <a:rPr lang="en-US" sz="2200" b="1" i="1" dirty="0"/>
              <a:t> </a:t>
            </a:r>
            <a:r>
              <a:rPr lang="en-US" sz="2200" dirty="0"/>
              <a:t>(confusion matrix)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 </a:t>
            </a:r>
            <a:r>
              <a:rPr lang="en-US" sz="2200" dirty="0" err="1"/>
              <a:t>hữu</a:t>
            </a:r>
            <a:r>
              <a:rPr lang="en-US" sz="2200" dirty="0"/>
              <a:t> </a:t>
            </a:r>
            <a:r>
              <a:rPr lang="en-US" sz="2200" dirty="0" err="1"/>
              <a:t>ích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tích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đâu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. Cho </a:t>
            </a:r>
            <a:r>
              <a:rPr lang="en-US" sz="2200" i="1" dirty="0"/>
              <a:t>m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, ma </a:t>
            </a:r>
            <a:r>
              <a:rPr lang="en-US" sz="2200" dirty="0" err="1"/>
              <a:t>trận</a:t>
            </a:r>
            <a:r>
              <a:rPr lang="en-US" sz="2200" dirty="0"/>
              <a:t> </a:t>
            </a:r>
            <a:r>
              <a:rPr lang="en-US" sz="2200" dirty="0" err="1"/>
              <a:t>đúng</a:t>
            </a:r>
            <a:r>
              <a:rPr lang="en-US" sz="2200" dirty="0"/>
              <a:t> </a:t>
            </a:r>
            <a:r>
              <a:rPr lang="en-US" sz="2200" dirty="0" err="1"/>
              <a:t>sai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ma </a:t>
            </a:r>
            <a:r>
              <a:rPr lang="en-US" sz="2200" dirty="0" err="1"/>
              <a:t>trận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thước</a:t>
            </a:r>
            <a:r>
              <a:rPr lang="en-US" sz="2200" dirty="0"/>
              <a:t> </a:t>
            </a:r>
            <a:r>
              <a:rPr lang="en-US" sz="2200" i="1" dirty="0"/>
              <a:t>m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</a:t>
            </a:r>
            <a:r>
              <a:rPr lang="en-US" sz="2200" dirty="0"/>
              <a:t> </a:t>
            </a:r>
            <a:r>
              <a:rPr lang="en-US" sz="2200" i="1" dirty="0"/>
              <a:t>m</a:t>
            </a:r>
            <a:r>
              <a:rPr lang="en-US" sz="2200" dirty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ma </a:t>
            </a:r>
            <a:r>
              <a:rPr lang="en-US" sz="2200" dirty="0" err="1"/>
              <a:t>trận</a:t>
            </a:r>
            <a:r>
              <a:rPr lang="en-US" sz="2200" dirty="0"/>
              <a:t>, </a:t>
            </a:r>
            <a:r>
              <a:rPr lang="en-US" sz="2200" i="1" dirty="0" err="1"/>
              <a:t>CM</a:t>
            </a:r>
            <a:r>
              <a:rPr lang="en-US" sz="2200" i="1" baseline="-25000" dirty="0" err="1"/>
              <a:t>ij</a:t>
            </a:r>
            <a:r>
              <a:rPr lang="en-US" sz="2200" dirty="0"/>
              <a:t> 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i="1" dirty="0"/>
              <a:t>i</a:t>
            </a:r>
            <a:r>
              <a:rPr lang="en-US" sz="2200" dirty="0"/>
              <a:t> 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i="1" dirty="0"/>
              <a:t>j</a:t>
            </a:r>
            <a:r>
              <a:rPr lang="en-US" sz="2200" dirty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đạt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chính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, </a:t>
            </a:r>
            <a:r>
              <a:rPr lang="en-US" sz="2200" dirty="0" err="1"/>
              <a:t>hầu</a:t>
            </a:r>
            <a:r>
              <a:rPr lang="en-US" sz="2200" dirty="0"/>
              <a:t> </a:t>
            </a:r>
            <a:r>
              <a:rPr lang="en-US" sz="2200" dirty="0" err="1"/>
              <a:t>hết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diễn</a:t>
            </a:r>
            <a:r>
              <a:rPr lang="en-US" sz="2200" dirty="0"/>
              <a:t> </a:t>
            </a:r>
            <a:r>
              <a:rPr lang="en-US" sz="2200" dirty="0" err="1"/>
              <a:t>tả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đường</a:t>
            </a:r>
            <a:r>
              <a:rPr lang="en-US" sz="2200" dirty="0"/>
              <a:t> </a:t>
            </a:r>
            <a:r>
              <a:rPr lang="en-US" sz="2200" dirty="0" err="1"/>
              <a:t>chéo</a:t>
            </a:r>
            <a:r>
              <a:rPr lang="en-US" sz="2200" dirty="0"/>
              <a:t> </a:t>
            </a:r>
            <a:r>
              <a:rPr lang="en-US" sz="2200" dirty="0" err="1"/>
              <a:t>chính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ma </a:t>
            </a:r>
            <a:r>
              <a:rPr lang="en-US" sz="2200" dirty="0" err="1"/>
              <a:t>trận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i="1" dirty="0"/>
              <a:t>CM</a:t>
            </a:r>
            <a:r>
              <a:rPr lang="en-US" sz="2200" i="1" baseline="-25000" dirty="0"/>
              <a:t>11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i="1" dirty="0" err="1"/>
              <a:t>CM</a:t>
            </a:r>
            <a:r>
              <a:rPr lang="en-US" sz="2200" i="1" baseline="-25000" dirty="0" err="1"/>
              <a:t>mm</a:t>
            </a:r>
            <a:r>
              <a:rPr lang="en-US" sz="2200" dirty="0"/>
              <a:t>,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ma </a:t>
            </a:r>
            <a:r>
              <a:rPr lang="en-US" sz="2200" dirty="0" err="1"/>
              <a:t>trận</a:t>
            </a:r>
            <a:r>
              <a:rPr lang="en-US" sz="2200" dirty="0"/>
              <a:t>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gần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3422691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3B8C60-6679-4864-A682-4955B848826E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305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                                   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endParaRPr lang="en-US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                                        C</a:t>
            </a:r>
            <a:r>
              <a:rPr lang="en-US" sz="2000" baseline="-25000" dirty="0"/>
              <a:t>1</a:t>
            </a:r>
            <a:r>
              <a:rPr lang="en-US" sz="2000" dirty="0"/>
              <a:t>                  C</a:t>
            </a:r>
            <a:r>
              <a:rPr lang="en-US" sz="2000" baseline="-25000" dirty="0"/>
              <a:t>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aseline="-25000" dirty="0"/>
              <a:t>                                         --------------------------------------------------------------------------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thật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  C</a:t>
            </a:r>
            <a:r>
              <a:rPr lang="en-US" sz="2000" baseline="-25000" dirty="0"/>
              <a:t>1</a:t>
            </a:r>
            <a:r>
              <a:rPr lang="en-US" sz="2000" dirty="0"/>
              <a:t>  | true positives      false negatives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                      C</a:t>
            </a:r>
            <a:r>
              <a:rPr lang="en-US" sz="2000" baseline="-25000" dirty="0"/>
              <a:t>2</a:t>
            </a:r>
            <a:r>
              <a:rPr lang="en-US" sz="2000" dirty="0"/>
              <a:t>  | false positives     true negatives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04800" y="2411536"/>
            <a:ext cx="8512629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đo</a:t>
            </a:r>
            <a:r>
              <a:rPr lang="en-US" sz="2200" dirty="0"/>
              <a:t>: </a:t>
            </a:r>
            <a:r>
              <a:rPr lang="en-US" sz="2200" b="1" i="1" dirty="0" err="1"/>
              <a:t>độ</a:t>
            </a:r>
            <a:r>
              <a:rPr lang="en-US" sz="2200" b="1" i="1" dirty="0"/>
              <a:t> </a:t>
            </a:r>
            <a:r>
              <a:rPr lang="en-US" sz="2200" b="1" i="1" dirty="0" err="1"/>
              <a:t>nhạy</a:t>
            </a:r>
            <a:r>
              <a:rPr lang="en-US" sz="2200" b="1" i="1" dirty="0"/>
              <a:t> </a:t>
            </a:r>
            <a:r>
              <a:rPr lang="en-US" sz="2200" dirty="0"/>
              <a:t>(sensitivity)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b="1" i="1" dirty="0" err="1"/>
              <a:t>độ</a:t>
            </a:r>
            <a:r>
              <a:rPr lang="en-US" sz="2200" b="1" i="1" dirty="0"/>
              <a:t> </a:t>
            </a:r>
            <a:r>
              <a:rPr lang="en-US" sz="2200" b="1" i="1" dirty="0" err="1"/>
              <a:t>chuyên</a:t>
            </a:r>
            <a:r>
              <a:rPr lang="en-US" sz="2200" b="1" i="1" dirty="0"/>
              <a:t> </a:t>
            </a:r>
            <a:r>
              <a:rPr lang="en-US" sz="2200" b="1" i="1" dirty="0" err="1"/>
              <a:t>biệt</a:t>
            </a:r>
            <a:r>
              <a:rPr lang="en-US" sz="2200" b="1" i="1" dirty="0"/>
              <a:t> </a:t>
            </a:r>
            <a:r>
              <a:rPr lang="en-US" sz="2200" dirty="0"/>
              <a:t>(specificity)  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b="1" i="1" dirty="0" err="1"/>
              <a:t>Độ</a:t>
            </a:r>
            <a:r>
              <a:rPr lang="en-US" sz="2200" b="1" i="1" dirty="0"/>
              <a:t> </a:t>
            </a:r>
            <a:r>
              <a:rPr lang="en-US" sz="2200" b="1" i="1" dirty="0" err="1"/>
              <a:t>nhạy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mức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dương</a:t>
            </a:r>
            <a:r>
              <a:rPr lang="en-US" sz="2200" dirty="0"/>
              <a:t> </a:t>
            </a:r>
            <a:r>
              <a:rPr lang="en-US" sz="2200" dirty="0" err="1"/>
              <a:t>đúng</a:t>
            </a:r>
            <a:r>
              <a:rPr lang="en-US" sz="2200" dirty="0"/>
              <a:t> (true positive), </a:t>
            </a:r>
            <a:r>
              <a:rPr lang="en-US" sz="2200" dirty="0" err="1"/>
              <a:t>tức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tỉ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dương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đúng</a:t>
            </a:r>
            <a:r>
              <a:rPr lang="en-US" sz="2200" dirty="0"/>
              <a:t>.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chuyên</a:t>
            </a:r>
            <a:r>
              <a:rPr lang="en-US" sz="2200" dirty="0"/>
              <a:t> </a:t>
            </a:r>
            <a:r>
              <a:rPr lang="en-US" sz="2200" dirty="0" err="1"/>
              <a:t>biệt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tỉ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âm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đúng</a:t>
            </a:r>
            <a:r>
              <a:rPr lang="en-US" sz="2200" dirty="0"/>
              <a:t>.</a:t>
            </a:r>
          </a:p>
        </p:txBody>
      </p:sp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0422" name="Object 5"/>
          <p:cNvGraphicFramePr>
            <a:graphicFrameLocks noChangeAspect="1"/>
          </p:cNvGraphicFramePr>
          <p:nvPr/>
        </p:nvGraphicFramePr>
        <p:xfrm>
          <a:off x="1143000" y="4305300"/>
          <a:ext cx="23622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600" imgH="419100" progId="Equation.3">
                  <p:embed/>
                </p:oleObj>
              </mc:Choice>
              <mc:Fallback>
                <p:oleObj name="Equation" r:id="rId2" imgW="1244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05300"/>
                        <a:ext cx="23622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0424" name="Object 7"/>
          <p:cNvGraphicFramePr>
            <a:graphicFrameLocks noChangeAspect="1"/>
          </p:cNvGraphicFramePr>
          <p:nvPr/>
        </p:nvGraphicFramePr>
        <p:xfrm>
          <a:off x="4648200" y="4381500"/>
          <a:ext cx="22098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600" imgH="419100" progId="Equation.3">
                  <p:embed/>
                </p:oleObj>
              </mc:Choice>
              <mc:Fallback>
                <p:oleObj name="Equation" r:id="rId4" imgW="1244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381500"/>
                        <a:ext cx="22098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609600" y="5130800"/>
            <a:ext cx="7924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 dirty="0" err="1"/>
              <a:t>t_pos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tổng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dương</a:t>
            </a:r>
            <a:r>
              <a:rPr lang="en-US" sz="2200" dirty="0"/>
              <a:t> </a:t>
            </a:r>
            <a:r>
              <a:rPr lang="en-US" sz="2200" dirty="0" err="1"/>
              <a:t>đúng</a:t>
            </a:r>
            <a:r>
              <a:rPr lang="en-US" sz="2200" dirty="0"/>
              <a:t> (true positive), </a:t>
            </a:r>
            <a:r>
              <a:rPr lang="en-US" sz="2200" i="1" dirty="0" err="1"/>
              <a:t>pos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tổng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dương</a:t>
            </a:r>
            <a:r>
              <a:rPr lang="en-US" sz="2200" dirty="0"/>
              <a:t>, </a:t>
            </a:r>
            <a:r>
              <a:rPr lang="en-US" sz="2200" i="1" dirty="0" err="1"/>
              <a:t>t_neg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tổng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âm</a:t>
            </a:r>
            <a:r>
              <a:rPr lang="en-US" sz="2200" dirty="0"/>
              <a:t> </a:t>
            </a:r>
            <a:r>
              <a:rPr lang="en-US" sz="2200" dirty="0" err="1"/>
              <a:t>đúng</a:t>
            </a:r>
            <a:r>
              <a:rPr lang="en-US" sz="2200" dirty="0"/>
              <a:t> (true negative)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i="1" dirty="0" err="1"/>
              <a:t>neg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tổng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âm</a:t>
            </a:r>
            <a:r>
              <a:rPr lang="en-US" sz="2200" dirty="0"/>
              <a:t>. </a:t>
            </a:r>
          </a:p>
        </p:txBody>
      </p:sp>
      <p:sp>
        <p:nvSpPr>
          <p:cNvPr id="6042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75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E405F-5EC3-4AEA-BFF4-FB941F5C273D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09372"/>
            <a:ext cx="8229600" cy="781050"/>
          </a:xfrm>
        </p:spPr>
        <p:txBody>
          <a:bodyPr/>
          <a:lstStyle/>
          <a:p>
            <a:pPr eaLnBrk="1" hangingPunct="1"/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đo</a:t>
            </a:r>
            <a:r>
              <a:rPr lang="en-US" b="1" dirty="0"/>
              <a:t> </a:t>
            </a:r>
            <a:r>
              <a:rPr lang="en-US" sz="2400" b="1" i="1" dirty="0"/>
              <a:t>Accuracy</a:t>
            </a:r>
            <a:r>
              <a:rPr lang="en-US" sz="2400" dirty="0"/>
              <a:t> 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nhạy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chuyên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.</a:t>
            </a:r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type="title"/>
          </p:nvPr>
        </p:nvGraphicFramePr>
        <p:xfrm>
          <a:off x="2451100" y="1425575"/>
          <a:ext cx="3886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6100" imgH="419100" progId="Equation.3">
                  <p:embed/>
                </p:oleObj>
              </mc:Choice>
              <mc:Fallback>
                <p:oleObj name="Equation" r:id="rId2" imgW="1816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425575"/>
                        <a:ext cx="3886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457200" y="304800"/>
            <a:ext cx="822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đo</a:t>
            </a:r>
            <a:r>
              <a:rPr lang="en-US" sz="2400" dirty="0"/>
              <a:t> </a:t>
            </a:r>
            <a:r>
              <a:rPr lang="en-US" sz="2400" b="1" i="1" dirty="0"/>
              <a:t>precision</a:t>
            </a:r>
            <a:r>
              <a:rPr lang="en-US" sz="2400" dirty="0"/>
              <a:t> 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sz="2400" dirty="0"/>
              <a:t>.</a:t>
            </a:r>
          </a:p>
        </p:txBody>
      </p:sp>
      <p:sp>
        <p:nvSpPr>
          <p:cNvPr id="6144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7" name="Object 6"/>
          <p:cNvGraphicFramePr>
            <a:graphicFrameLocks noChangeAspect="1"/>
          </p:cNvGraphicFramePr>
          <p:nvPr/>
        </p:nvGraphicFramePr>
        <p:xfrm>
          <a:off x="762000" y="3124200"/>
          <a:ext cx="70104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32200" imgH="419100" progId="Equation.3">
                  <p:embed/>
                </p:oleObj>
              </mc:Choice>
              <mc:Fallback>
                <p:oleObj name="Equation" r:id="rId4" imgW="3632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70104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9" name="Object 8"/>
          <p:cNvGraphicFramePr>
            <a:graphicFrameLocks noChangeAspect="1"/>
          </p:cNvGraphicFramePr>
          <p:nvPr/>
        </p:nvGraphicFramePr>
        <p:xfrm>
          <a:off x="2057400" y="4343400"/>
          <a:ext cx="23622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30300" imgH="419100" progId="Equation.3">
                  <p:embed/>
                </p:oleObj>
              </mc:Choice>
              <mc:Fallback>
                <p:oleObj name="Equation" r:id="rId6" imgW="1130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343400"/>
                        <a:ext cx="23622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4963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 Cho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 dirty="0"/>
              <a:t>ma </a:t>
            </a:r>
            <a:r>
              <a:rPr lang="en-US" sz="2200" i="1" dirty="0" err="1"/>
              <a:t>trận</a:t>
            </a:r>
            <a:r>
              <a:rPr lang="en-US" sz="2200" i="1" dirty="0"/>
              <a:t> </a:t>
            </a:r>
            <a:r>
              <a:rPr lang="en-US" sz="2200" i="1" dirty="0" err="1"/>
              <a:t>đúng</a:t>
            </a:r>
            <a:r>
              <a:rPr lang="en-US" sz="2200" i="1" dirty="0"/>
              <a:t> </a:t>
            </a:r>
            <a:r>
              <a:rPr lang="en-US" sz="2200" i="1" dirty="0" err="1"/>
              <a:t>sai</a:t>
            </a:r>
            <a:r>
              <a:rPr lang="en-US" sz="2200" i="1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:             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                                  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endParaRPr lang="en-US" sz="22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                                        C</a:t>
            </a:r>
            <a:r>
              <a:rPr lang="en-US" sz="2200" baseline="-25000" dirty="0"/>
              <a:t>1</a:t>
            </a:r>
            <a:r>
              <a:rPr lang="en-US" sz="2200" dirty="0"/>
              <a:t>                  C</a:t>
            </a:r>
            <a:r>
              <a:rPr lang="en-US" sz="2200" baseline="-25000" dirty="0"/>
              <a:t>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aseline="-25000" dirty="0"/>
              <a:t>                                 --------------------------------------------------------------------------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thật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  C</a:t>
            </a:r>
            <a:r>
              <a:rPr lang="en-US" sz="2200" baseline="-25000" dirty="0"/>
              <a:t>1</a:t>
            </a:r>
            <a:r>
              <a:rPr lang="en-US" sz="2200" dirty="0"/>
              <a:t>  |       4                   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                           C</a:t>
            </a:r>
            <a:r>
              <a:rPr lang="en-US" sz="2200" baseline="-25000" dirty="0"/>
              <a:t>2</a:t>
            </a:r>
            <a:r>
              <a:rPr lang="en-US" sz="2200" dirty="0"/>
              <a:t>  |       2                    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Sensitivity = 4/5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Specificity = 4/6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Precision = 4/(4+2) = 4/6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Accuracy = (4+4)/(5+6) = 8/11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CBA0F-3814-48A4-8477-7BF0FDF0D61D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612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223BE-99BC-43FE-934B-855DBCB281D1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n-US" sz="3200" b="1" dirty="0" err="1">
                <a:solidFill>
                  <a:srgbClr val="FF0000"/>
                </a:solidFill>
              </a:rPr>
              <a:t>Đánh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giá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hiệu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quả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của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một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bộ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phân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lớp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đánh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hiệu</a:t>
            </a:r>
            <a:r>
              <a:rPr lang="en-US" sz="2100" dirty="0"/>
              <a:t> </a:t>
            </a:r>
            <a:r>
              <a:rPr lang="en-US" sz="2100" dirty="0" err="1"/>
              <a:t>quả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môt</a:t>
            </a:r>
            <a:r>
              <a:rPr lang="en-US" sz="2100" dirty="0"/>
              <a:t> </a:t>
            </a:r>
            <a:r>
              <a:rPr lang="en-US" sz="2100" dirty="0" err="1"/>
              <a:t>bộ</a:t>
            </a:r>
            <a:r>
              <a:rPr lang="en-US" sz="2100" dirty="0"/>
              <a:t> </a:t>
            </a:r>
            <a:r>
              <a:rPr lang="en-US" sz="2100" dirty="0" err="1"/>
              <a:t>phân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, ta </a:t>
            </a:r>
            <a:r>
              <a:rPr lang="en-US" sz="2100" dirty="0" err="1"/>
              <a:t>phải</a:t>
            </a:r>
            <a:r>
              <a:rPr lang="en-US" sz="2100" dirty="0"/>
              <a:t> </a:t>
            </a:r>
            <a:r>
              <a:rPr lang="en-US" sz="2100" dirty="0" err="1"/>
              <a:t>thực</a:t>
            </a:r>
            <a:r>
              <a:rPr lang="en-US" sz="2100" dirty="0"/>
              <a:t> </a:t>
            </a:r>
            <a:r>
              <a:rPr lang="en-US" sz="2100" dirty="0" err="1"/>
              <a:t>hiện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lần</a:t>
            </a:r>
            <a:r>
              <a:rPr lang="en-US" sz="2100" dirty="0"/>
              <a:t> </a:t>
            </a:r>
            <a:r>
              <a:rPr lang="en-US" sz="2100" dirty="0" err="1"/>
              <a:t>thực</a:t>
            </a:r>
            <a:r>
              <a:rPr lang="en-US" sz="2100" dirty="0"/>
              <a:t> </a:t>
            </a:r>
            <a:r>
              <a:rPr lang="en-US" sz="2100" dirty="0" err="1"/>
              <a:t>nghiệm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dữ</a:t>
            </a:r>
            <a:r>
              <a:rPr lang="en-US" sz="2100" dirty="0"/>
              <a:t> </a:t>
            </a:r>
            <a:r>
              <a:rPr lang="en-US" sz="2100" dirty="0" err="1"/>
              <a:t>liệu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. </a:t>
            </a:r>
            <a:r>
              <a:rPr lang="en-US" sz="2100" dirty="0" err="1"/>
              <a:t>Giả</a:t>
            </a:r>
            <a:r>
              <a:rPr lang="en-US" sz="2100" dirty="0"/>
              <a:t> </a:t>
            </a:r>
            <a:r>
              <a:rPr lang="en-US" sz="2100" dirty="0" err="1"/>
              <a:t>sử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đại</a:t>
            </a:r>
            <a:r>
              <a:rPr lang="en-US" sz="2100" dirty="0"/>
              <a:t> </a:t>
            </a:r>
            <a:r>
              <a:rPr lang="en-US" sz="2100" dirty="0" err="1"/>
              <a:t>diện</a:t>
            </a:r>
            <a:r>
              <a:rPr lang="en-US" sz="2100" dirty="0"/>
              <a:t> </a:t>
            </a:r>
            <a:r>
              <a:rPr lang="en-US" sz="2100" dirty="0" err="1"/>
              <a:t>tốt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dữ</a:t>
            </a:r>
            <a:r>
              <a:rPr lang="en-US" sz="2100" dirty="0"/>
              <a:t> </a:t>
            </a:r>
            <a:r>
              <a:rPr lang="en-US" sz="2100" dirty="0" err="1"/>
              <a:t>liệu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err="1"/>
              <a:t>Thông</a:t>
            </a:r>
            <a:r>
              <a:rPr lang="en-US" sz="2100" dirty="0"/>
              <a:t> </a:t>
            </a:r>
            <a:r>
              <a:rPr lang="en-US" sz="2100" dirty="0" err="1"/>
              <a:t>thường</a:t>
            </a:r>
            <a:r>
              <a:rPr lang="en-US" sz="2100" dirty="0"/>
              <a:t>,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phân</a:t>
            </a:r>
            <a:r>
              <a:rPr lang="en-US" sz="2100" dirty="0"/>
              <a:t> chia </a:t>
            </a:r>
            <a:r>
              <a:rPr lang="en-US" sz="2100" dirty="0" err="1"/>
              <a:t>thành</a:t>
            </a:r>
            <a:r>
              <a:rPr lang="en-US" sz="2100" dirty="0"/>
              <a:t> </a:t>
            </a:r>
            <a:r>
              <a:rPr lang="en-US" sz="2100" dirty="0" err="1"/>
              <a:t>những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dirty="0" err="1"/>
              <a:t>nhỏ</a:t>
            </a:r>
            <a:r>
              <a:rPr lang="en-US" sz="2100" dirty="0"/>
              <a:t> </a:t>
            </a:r>
            <a:r>
              <a:rPr lang="en-US" sz="2100" dirty="0" err="1"/>
              <a:t>hơn</a:t>
            </a:r>
            <a:r>
              <a:rPr lang="en-US" sz="2100" dirty="0"/>
              <a:t>.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những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dirty="0" err="1"/>
              <a:t>này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b="1" i="1" dirty="0" err="1"/>
              <a:t>huấn</a:t>
            </a:r>
            <a:r>
              <a:rPr lang="en-US" sz="2100" b="1" i="1" dirty="0"/>
              <a:t> </a:t>
            </a:r>
            <a:r>
              <a:rPr lang="en-US" sz="2100" b="1" i="1" dirty="0" err="1"/>
              <a:t>luyện</a:t>
            </a:r>
            <a:r>
              <a:rPr lang="en-US" sz="2100" b="1" i="1" dirty="0"/>
              <a:t> </a:t>
            </a:r>
            <a:r>
              <a:rPr lang="en-US" sz="2100" dirty="0"/>
              <a:t>(training)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còn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en-US" sz="2100" dirty="0"/>
              <a:t> </a:t>
            </a:r>
            <a:r>
              <a:rPr lang="en-US" sz="2100" dirty="0" err="1"/>
              <a:t>sẽ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b="1" dirty="0" err="1"/>
              <a:t>thử</a:t>
            </a:r>
            <a:r>
              <a:rPr lang="en-US" sz="2100" dirty="0"/>
              <a:t> (testing).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phương</a:t>
            </a:r>
            <a:r>
              <a:rPr lang="en-US" sz="2100" dirty="0"/>
              <a:t> </a:t>
            </a:r>
            <a:r>
              <a:rPr lang="en-US" sz="2100" dirty="0" err="1"/>
              <a:t>pháp</a:t>
            </a:r>
            <a:r>
              <a:rPr lang="en-US" sz="2100" dirty="0"/>
              <a:t> </a:t>
            </a:r>
            <a:r>
              <a:rPr lang="en-US" sz="2100" dirty="0" err="1"/>
              <a:t>thử</a:t>
            </a:r>
            <a:r>
              <a:rPr lang="en-US" sz="2100" dirty="0"/>
              <a:t> </a:t>
            </a:r>
            <a:r>
              <a:rPr lang="en-US" sz="2100" dirty="0" err="1"/>
              <a:t>nghiệm</a:t>
            </a:r>
            <a:r>
              <a:rPr lang="en-US" sz="2100" dirty="0"/>
              <a:t> </a:t>
            </a:r>
            <a:r>
              <a:rPr lang="en-US" sz="2100" dirty="0" err="1"/>
              <a:t>khác</a:t>
            </a:r>
            <a:r>
              <a:rPr lang="en-US" sz="2100" dirty="0"/>
              <a:t> </a:t>
            </a:r>
            <a:r>
              <a:rPr lang="en-US" sz="2100" dirty="0" err="1"/>
              <a:t>nhau</a:t>
            </a:r>
            <a:r>
              <a:rPr lang="en-US" sz="2100" dirty="0"/>
              <a:t> </a:t>
            </a:r>
            <a:r>
              <a:rPr lang="en-US" sz="2100" dirty="0" err="1"/>
              <a:t>như</a:t>
            </a:r>
            <a:r>
              <a:rPr lang="en-US" sz="2100" dirty="0"/>
              <a:t> </a:t>
            </a:r>
            <a:r>
              <a:rPr lang="en-US" sz="2100" dirty="0" err="1"/>
              <a:t>sau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dirty="0"/>
          </a:p>
          <a:p>
            <a:pPr eaLnBrk="1" hangingPunct="1">
              <a:lnSpc>
                <a:spcPct val="80000"/>
              </a:lnSpc>
            </a:pPr>
            <a:r>
              <a:rPr lang="en-US" sz="2000" b="1" dirty="0" err="1"/>
              <a:t>Phương</a:t>
            </a:r>
            <a:r>
              <a:rPr lang="en-US" sz="2000" b="1" dirty="0"/>
              <a:t> </a:t>
            </a:r>
            <a:r>
              <a:rPr lang="en-US" sz="2000" b="1" dirty="0" err="1"/>
              <a:t>pháp</a:t>
            </a:r>
            <a:r>
              <a:rPr lang="en-US" sz="2000" b="1" dirty="0"/>
              <a:t> chia </a:t>
            </a:r>
            <a:r>
              <a:rPr lang="en-US" sz="2000" b="1" dirty="0" err="1"/>
              <a:t>phần</a:t>
            </a:r>
            <a:r>
              <a:rPr lang="en-US" sz="2000" b="1" dirty="0"/>
              <a:t> (Holdout method)</a:t>
            </a:r>
            <a:r>
              <a:rPr lang="en-US" sz="2000" dirty="0"/>
              <a:t>: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huấn</a:t>
            </a:r>
            <a:r>
              <a:rPr lang="en-US" sz="2000" dirty="0"/>
              <a:t> </a:t>
            </a:r>
            <a:r>
              <a:rPr lang="en-US" sz="2000" dirty="0" err="1"/>
              <a:t>luyện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chia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con.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huấn</a:t>
            </a:r>
            <a:r>
              <a:rPr lang="en-US" sz="2000" dirty="0"/>
              <a:t> </a:t>
            </a:r>
            <a:r>
              <a:rPr lang="en-US" sz="2000" dirty="0" err="1"/>
              <a:t>luyện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.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huấn</a:t>
            </a:r>
            <a:r>
              <a:rPr lang="en-US" sz="2000" dirty="0"/>
              <a:t> </a:t>
            </a:r>
            <a:r>
              <a:rPr lang="en-US" sz="2000" dirty="0" err="1"/>
              <a:t>luyện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chia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con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: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nửa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huấn</a:t>
            </a:r>
            <a:r>
              <a:rPr lang="en-US" sz="2000" dirty="0"/>
              <a:t> </a:t>
            </a:r>
            <a:r>
              <a:rPr lang="en-US" sz="2000" dirty="0" err="1"/>
              <a:t>luyện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nửa</a:t>
            </a:r>
            <a:r>
              <a:rPr lang="en-US" sz="2000" dirty="0"/>
              <a:t> </a:t>
            </a:r>
            <a:r>
              <a:rPr lang="en-US" sz="2000" dirty="0" err="1"/>
              <a:t>kia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dirty="0"/>
          </a:p>
          <a:p>
            <a:pPr eaLnBrk="1" hangingPunct="1">
              <a:lnSpc>
                <a:spcPct val="80000"/>
              </a:lnSpc>
            </a:pPr>
            <a:r>
              <a:rPr lang="en-US" sz="2000" b="1" dirty="0" err="1"/>
              <a:t>Phương</a:t>
            </a:r>
            <a:r>
              <a:rPr lang="en-US" sz="2000" b="1" dirty="0"/>
              <a:t> </a:t>
            </a:r>
            <a:r>
              <a:rPr lang="en-US" sz="2000" b="1" dirty="0" err="1"/>
              <a:t>pháp</a:t>
            </a:r>
            <a:r>
              <a:rPr lang="en-US" sz="2000" b="1" dirty="0"/>
              <a:t> </a:t>
            </a:r>
            <a:r>
              <a:rPr lang="en-US" sz="2000" b="1" dirty="0" err="1"/>
              <a:t>lấy</a:t>
            </a:r>
            <a:r>
              <a:rPr lang="en-US" sz="2000" b="1" dirty="0"/>
              <a:t> </a:t>
            </a:r>
            <a:r>
              <a:rPr lang="en-US" sz="2000" b="1" dirty="0" err="1"/>
              <a:t>mẫu</a:t>
            </a:r>
            <a:r>
              <a:rPr lang="en-US" sz="2000" b="1" dirty="0"/>
              <a:t> </a:t>
            </a:r>
            <a:r>
              <a:rPr lang="en-US" sz="2000" b="1" dirty="0" err="1"/>
              <a:t>ngẫu</a:t>
            </a:r>
            <a:r>
              <a:rPr lang="en-US" sz="2000" b="1" dirty="0"/>
              <a:t> </a:t>
            </a:r>
            <a:r>
              <a:rPr lang="en-US" sz="2000" b="1" dirty="0" err="1"/>
              <a:t>nhiên</a:t>
            </a:r>
            <a:r>
              <a:rPr lang="en-US" sz="2000" b="1" dirty="0"/>
              <a:t> (Random sub-sampling).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,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chia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huấn</a:t>
            </a:r>
            <a:r>
              <a:rPr lang="en-US" sz="2000" dirty="0"/>
              <a:t> </a:t>
            </a:r>
            <a:r>
              <a:rPr lang="en-US" sz="2000" dirty="0" err="1"/>
              <a:t>luyện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 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533400"/>
          </a:xfrm>
        </p:spPr>
        <p:txBody>
          <a:bodyPr/>
          <a:lstStyle/>
          <a:p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lớp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Hồi</a:t>
            </a:r>
            <a:r>
              <a:rPr lang="en-US" sz="3200" dirty="0"/>
              <a:t> </a:t>
            </a:r>
            <a:r>
              <a:rPr lang="en-US" sz="3200" dirty="0" err="1"/>
              <a:t>quy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5" name="object 3"/>
          <p:cNvSpPr/>
          <p:nvPr/>
        </p:nvSpPr>
        <p:spPr>
          <a:xfrm>
            <a:off x="272955" y="838200"/>
            <a:ext cx="8610600" cy="186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03177" y="3048000"/>
            <a:ext cx="83501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n-lt"/>
              </a:rPr>
              <a:t>Hồi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quy</a:t>
            </a:r>
            <a:r>
              <a:rPr lang="en-US" dirty="0">
                <a:latin typeface="+mn-lt"/>
              </a:rPr>
              <a:t>: </a:t>
            </a:r>
            <a:r>
              <a:rPr lang="en-US" dirty="0" err="1">
                <a:latin typeface="+mn-lt"/>
              </a:rPr>
              <a:t>gán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biến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tục</a:t>
            </a:r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Thí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</a:t>
            </a:r>
            <a:r>
              <a:rPr lang="en-US" dirty="0">
                <a:latin typeface="+mn-lt"/>
              </a:rPr>
              <a:t> 1: </a:t>
            </a:r>
            <a:r>
              <a:rPr lang="en-US" dirty="0" err="1">
                <a:latin typeface="+mn-lt"/>
              </a:rPr>
              <a:t>ước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lượng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ngày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tiếp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theo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cổ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phiếu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ty</a:t>
            </a:r>
            <a:r>
              <a:rPr lang="en-US" dirty="0">
                <a:latin typeface="+mn-lt"/>
              </a:rPr>
              <a:t>.</a:t>
            </a:r>
          </a:p>
          <a:p>
            <a:r>
              <a:rPr lang="en-US" dirty="0" err="1">
                <a:latin typeface="+mn-lt"/>
              </a:rPr>
              <a:t>Thí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</a:t>
            </a:r>
            <a:r>
              <a:rPr lang="en-US" dirty="0">
                <a:latin typeface="+mn-lt"/>
              </a:rPr>
              <a:t> 2: </a:t>
            </a:r>
            <a:r>
              <a:rPr lang="en-US" dirty="0" err="1">
                <a:latin typeface="+mn-lt"/>
              </a:rPr>
              <a:t>dự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đoán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nhiệt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ngày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tiếp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theo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thành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phố</a:t>
            </a:r>
            <a:r>
              <a:rPr lang="en-US" dirty="0">
                <a:latin typeface="+mn-lt"/>
              </a:rPr>
              <a:t>.</a:t>
            </a:r>
          </a:p>
          <a:p>
            <a:r>
              <a:rPr lang="en-US" b="1" dirty="0" err="1">
                <a:latin typeface="+mn-lt"/>
              </a:rPr>
              <a:t>Phân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lớp</a:t>
            </a:r>
            <a:r>
              <a:rPr lang="en-US" dirty="0">
                <a:latin typeface="+mn-lt"/>
              </a:rPr>
              <a:t>: </a:t>
            </a:r>
            <a:r>
              <a:rPr lang="en-US" dirty="0" err="1">
                <a:latin typeface="+mn-lt"/>
              </a:rPr>
              <a:t>gán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rời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lớp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lớp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nào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đối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tượng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cần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lớp</a:t>
            </a:r>
            <a:r>
              <a:rPr lang="en-US" dirty="0">
                <a:latin typeface="+mn-lt"/>
              </a:rPr>
              <a:t>.</a:t>
            </a:r>
          </a:p>
          <a:p>
            <a:r>
              <a:rPr lang="en-US" dirty="0" err="1">
                <a:latin typeface="+mn-lt"/>
              </a:rPr>
              <a:t>Thí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</a:t>
            </a:r>
            <a:r>
              <a:rPr lang="en-US" dirty="0">
                <a:latin typeface="+mn-lt"/>
              </a:rPr>
              <a:t>: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khách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mua</a:t>
            </a:r>
            <a:r>
              <a:rPr lang="en-US" dirty="0">
                <a:latin typeface="+mn-lt"/>
              </a:rPr>
              <a:t> hay </a:t>
            </a:r>
            <a:r>
              <a:rPr lang="en-US" dirty="0" err="1">
                <a:latin typeface="+mn-lt"/>
              </a:rPr>
              <a:t>không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mua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máy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cửa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hàng</a:t>
            </a:r>
            <a:r>
              <a:rPr lang="en-US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424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EC3011-7321-469C-B05D-BE1C23264499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/>
              <a:t>Random subsampling</a:t>
            </a:r>
          </a:p>
        </p:txBody>
      </p:sp>
      <p:pic>
        <p:nvPicPr>
          <p:cNvPr id="64516" name="Picture 4" descr="Random_samp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0772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457200" y="4419600"/>
            <a:ext cx="8153400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/>
              <a:t>  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sz="2000" dirty="0"/>
              <a:t> </a:t>
            </a:r>
            <a:r>
              <a:rPr lang="en-US" sz="2000" i="1" dirty="0"/>
              <a:t>k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,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</a:p>
        </p:txBody>
      </p:sp>
      <p:graphicFrame>
        <p:nvGraphicFramePr>
          <p:cNvPr id="64518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524914"/>
              </p:ext>
            </p:extLst>
          </p:nvPr>
        </p:nvGraphicFramePr>
        <p:xfrm>
          <a:off x="3086100" y="5426131"/>
          <a:ext cx="2819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600" imgH="431800" progId="Equation.3">
                  <p:embed/>
                </p:oleObj>
              </mc:Choice>
              <mc:Fallback>
                <p:oleObj name="Equation" r:id="rId3" imgW="1244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5426131"/>
                        <a:ext cx="2819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Text Box 11"/>
          <p:cNvSpPr txBox="1">
            <a:spLocks noChangeArrowheads="1"/>
          </p:cNvSpPr>
          <p:nvPr/>
        </p:nvSpPr>
        <p:spPr bwMode="auto">
          <a:xfrm>
            <a:off x="1905000" y="3746081"/>
            <a:ext cx="525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err="1"/>
              <a:t>Hình</a:t>
            </a:r>
            <a:r>
              <a:rPr lang="en-US" dirty="0"/>
              <a:t> 6.7 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87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7D594-C2D8-4272-B9CB-191071106308}" type="slidenum">
              <a:rPr lang="en-US" altLang="en-US"/>
              <a:pPr>
                <a:defRPr/>
              </a:pPr>
              <a:t>41</a:t>
            </a:fld>
            <a:endParaRPr lang="en-US" altLang="en-US" dirty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381000"/>
          </a:xfrm>
        </p:spPr>
        <p:txBody>
          <a:bodyPr/>
          <a:lstStyle/>
          <a:p>
            <a:pPr eaLnBrk="1" hangingPunct="1"/>
            <a:r>
              <a:rPr lang="en-US" sz="3200" dirty="0" err="1">
                <a:solidFill>
                  <a:srgbClr val="FF0000"/>
                </a:solidFill>
              </a:rPr>
              <a:t>Kiểm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định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chéo</a:t>
            </a:r>
            <a:r>
              <a:rPr lang="en-US" sz="3200" dirty="0">
                <a:solidFill>
                  <a:srgbClr val="FF0000"/>
                </a:solidFill>
              </a:rPr>
              <a:t> (cross-validation)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5344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chéo</a:t>
            </a:r>
            <a:r>
              <a:rPr lang="en-US" sz="2200" dirty="0"/>
              <a:t>,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lần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đúng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lần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thử</a:t>
            </a:r>
            <a:r>
              <a:rPr lang="en-US" sz="2200" dirty="0"/>
              <a:t>.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chéo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b="1" i="1" dirty="0" err="1"/>
              <a:t>kiểm</a:t>
            </a:r>
            <a:r>
              <a:rPr lang="en-US" sz="2200" b="1" i="1" dirty="0"/>
              <a:t> </a:t>
            </a:r>
            <a:r>
              <a:rPr lang="en-US" sz="2200" b="1" i="1" dirty="0" err="1"/>
              <a:t>định</a:t>
            </a:r>
            <a:r>
              <a:rPr lang="en-US" sz="2200" b="1" i="1" dirty="0"/>
              <a:t> </a:t>
            </a:r>
            <a:r>
              <a:rPr lang="en-US" sz="2200" b="1" i="1" dirty="0" err="1"/>
              <a:t>chéo</a:t>
            </a:r>
            <a:r>
              <a:rPr lang="en-US" sz="2200" b="1" i="1" dirty="0"/>
              <a:t> </a:t>
            </a:r>
            <a:r>
              <a:rPr lang="en-US" sz="2200" b="1" i="1" dirty="0" err="1"/>
              <a:t>hai</a:t>
            </a:r>
            <a:r>
              <a:rPr lang="en-US" sz="2200" b="1" i="1" dirty="0"/>
              <a:t> </a:t>
            </a:r>
            <a:r>
              <a:rPr lang="en-US" sz="2200" b="1" i="1" dirty="0" err="1"/>
              <a:t>phần</a:t>
            </a:r>
            <a:r>
              <a:rPr lang="en-US" sz="2200" b="1" i="1" dirty="0"/>
              <a:t> </a:t>
            </a:r>
            <a:r>
              <a:rPr lang="en-US" sz="2200" dirty="0"/>
              <a:t>(two-fold cross validation).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chia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.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tiên</a:t>
            </a:r>
            <a:r>
              <a:rPr lang="en-US" sz="2200" dirty="0"/>
              <a:t>,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con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thử</a:t>
            </a:r>
            <a:r>
              <a:rPr lang="en-US" sz="2200" dirty="0"/>
              <a:t>.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vai</a:t>
            </a:r>
            <a:r>
              <a:rPr lang="en-US" sz="2200" dirty="0"/>
              <a:t> </a:t>
            </a:r>
            <a:r>
              <a:rPr lang="en-US" sz="2200" dirty="0" err="1"/>
              <a:t>trò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con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tráo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: </a:t>
            </a:r>
            <a:r>
              <a:rPr lang="en-US" sz="2200" dirty="0" err="1"/>
              <a:t>tập</a:t>
            </a:r>
            <a:r>
              <a:rPr lang="en-US" sz="2200" dirty="0"/>
              <a:t> con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 </a:t>
            </a:r>
            <a:r>
              <a:rPr lang="en-US" sz="2200" dirty="0" err="1"/>
              <a:t>trở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thử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ngược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b="1" i="1" dirty="0" err="1"/>
              <a:t>kiểm</a:t>
            </a:r>
            <a:r>
              <a:rPr lang="en-US" sz="2200" b="1" i="1" dirty="0"/>
              <a:t> </a:t>
            </a:r>
            <a:r>
              <a:rPr lang="en-US" sz="2200" b="1" i="1" dirty="0" err="1"/>
              <a:t>định</a:t>
            </a:r>
            <a:r>
              <a:rPr lang="en-US" sz="2200" b="1" i="1" dirty="0"/>
              <a:t> </a:t>
            </a:r>
            <a:r>
              <a:rPr lang="en-US" sz="2200" b="1" i="1" dirty="0" err="1"/>
              <a:t>chéo</a:t>
            </a:r>
            <a:r>
              <a:rPr lang="en-US" sz="2200" b="1" i="1" dirty="0"/>
              <a:t> k-</a:t>
            </a:r>
            <a:r>
              <a:rPr lang="en-US" sz="2200" b="1" i="1" dirty="0" err="1"/>
              <a:t>phần</a:t>
            </a:r>
            <a:r>
              <a:rPr lang="en-US" sz="2200" b="1" i="1" dirty="0"/>
              <a:t> </a:t>
            </a:r>
            <a:r>
              <a:rPr lang="en-US" sz="2200" dirty="0"/>
              <a:t>(k-fold cross-validation),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chia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i="1" dirty="0"/>
              <a:t>k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con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.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lượt</a:t>
            </a:r>
            <a:r>
              <a:rPr lang="en-US" sz="2200" dirty="0"/>
              <a:t> </a:t>
            </a:r>
            <a:r>
              <a:rPr lang="en-US" sz="2200" dirty="0" err="1"/>
              <a:t>chạy</a:t>
            </a:r>
            <a:r>
              <a:rPr lang="en-US" sz="2200" dirty="0"/>
              <a:t> </a:t>
            </a:r>
            <a:r>
              <a:rPr lang="en-US" sz="2200" dirty="0" err="1"/>
              <a:t>thử</a:t>
            </a:r>
            <a:r>
              <a:rPr lang="en-US" sz="2200" dirty="0"/>
              <a:t>,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con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thử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con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. </a:t>
            </a:r>
            <a:r>
              <a:rPr lang="en-US" sz="2200" dirty="0" err="1"/>
              <a:t>Thủ</a:t>
            </a:r>
            <a:r>
              <a:rPr lang="en-US" sz="2200" dirty="0"/>
              <a:t> </a:t>
            </a:r>
            <a:r>
              <a:rPr lang="en-US" sz="2200" dirty="0" err="1"/>
              <a:t>tục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r>
              <a:rPr lang="en-US" sz="2200" dirty="0"/>
              <a:t> </a:t>
            </a:r>
            <a:r>
              <a:rPr lang="en-US" sz="2200" i="1" dirty="0"/>
              <a:t>k</a:t>
            </a:r>
            <a:r>
              <a:rPr lang="en-US" sz="2200" dirty="0"/>
              <a:t> </a:t>
            </a:r>
            <a:r>
              <a:rPr lang="en-US" sz="2200" dirty="0" err="1"/>
              <a:t>lần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con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thử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lần</a:t>
            </a:r>
            <a:r>
              <a:rPr lang="en-US" sz="2200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biệt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chéo</a:t>
            </a:r>
            <a:r>
              <a:rPr lang="en-US" sz="2200" dirty="0"/>
              <a:t> k-</a:t>
            </a:r>
            <a:r>
              <a:rPr lang="en-US" sz="2200" dirty="0" err="1"/>
              <a:t>phần</a:t>
            </a:r>
            <a:r>
              <a:rPr lang="en-US" sz="2200" dirty="0"/>
              <a:t> 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   </a:t>
            </a:r>
            <a:r>
              <a:rPr lang="en-US" sz="2200" i="1" dirty="0"/>
              <a:t>k</a:t>
            </a:r>
            <a:r>
              <a:rPr lang="en-US" sz="2200" dirty="0"/>
              <a:t> = </a:t>
            </a:r>
            <a:r>
              <a:rPr lang="en-US" sz="2200" i="1" dirty="0"/>
              <a:t>n</a:t>
            </a:r>
            <a:r>
              <a:rPr lang="en-US" sz="2200" dirty="0"/>
              <a:t>,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 dirty="0"/>
              <a:t>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tổng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.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b="1" i="1" dirty="0"/>
              <a:t>leave-one-out</a:t>
            </a:r>
            <a:r>
              <a:rPr lang="en-US" sz="2200" i="1" dirty="0"/>
              <a:t> </a:t>
            </a:r>
            <a:r>
              <a:rPr lang="en-US" sz="2200" dirty="0"/>
              <a:t>,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thử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1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thủ</a:t>
            </a:r>
            <a:r>
              <a:rPr lang="en-US" sz="2200" dirty="0"/>
              <a:t> </a:t>
            </a:r>
            <a:r>
              <a:rPr lang="en-US" sz="2200" dirty="0" err="1"/>
              <a:t>tục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lặp</a:t>
            </a:r>
            <a:r>
              <a:rPr lang="en-US" sz="2200" dirty="0"/>
              <a:t> </a:t>
            </a:r>
            <a:r>
              <a:rPr lang="en-US" sz="2200" i="1" dirty="0"/>
              <a:t>n</a:t>
            </a:r>
            <a:r>
              <a:rPr lang="en-US" sz="2200" dirty="0"/>
              <a:t> times.</a:t>
            </a:r>
          </a:p>
        </p:txBody>
      </p:sp>
    </p:spTree>
    <p:extLst>
      <p:ext uri="{BB962C8B-B14F-4D97-AF65-F5344CB8AC3E}">
        <p14:creationId xmlns:p14="http://schemas.microsoft.com/office/powerpoint/2010/main" val="2527957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BD815-FC02-4043-BC54-3D0B78D24A45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pic>
        <p:nvPicPr>
          <p:cNvPr id="66564" name="Picture 4" descr="k_fold_cross_vali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343"/>
            <a:ext cx="6096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638800" y="609600"/>
            <a:ext cx="3200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/>
              <a:t>a)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chéo</a:t>
            </a:r>
            <a:r>
              <a:rPr lang="en-US" sz="2200" dirty="0"/>
              <a:t> k-</a:t>
            </a:r>
            <a:r>
              <a:rPr lang="en-US" sz="2200" dirty="0" err="1"/>
              <a:t>phần</a:t>
            </a:r>
            <a:r>
              <a:rPr lang="en-US" sz="2200" dirty="0"/>
              <a:t>,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 dirty="0"/>
              <a:t>k</a:t>
            </a:r>
            <a:r>
              <a:rPr lang="en-US" sz="2200" dirty="0"/>
              <a:t> = 4</a:t>
            </a:r>
          </a:p>
        </p:txBody>
      </p:sp>
      <p:pic>
        <p:nvPicPr>
          <p:cNvPr id="66566" name="Picture 6" descr="leave_one_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66929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5638800" y="3581400"/>
            <a:ext cx="3505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/>
              <a:t>b)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chéo</a:t>
            </a:r>
            <a:r>
              <a:rPr lang="en-US" sz="2200" dirty="0"/>
              <a:t> Leave-one-out 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0" y="5916228"/>
            <a:ext cx="8077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/>
              <a:t>Hình</a:t>
            </a:r>
            <a:r>
              <a:rPr lang="en-US" sz="2000" b="1" dirty="0"/>
              <a:t> 6.8</a:t>
            </a:r>
            <a:r>
              <a:rPr lang="en-US" sz="2000" dirty="0"/>
              <a:t> 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chéo</a:t>
            </a:r>
            <a:r>
              <a:rPr lang="en-US" sz="2000" dirty="0"/>
              <a:t> k-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chéo</a:t>
            </a:r>
            <a:r>
              <a:rPr lang="en-US" sz="2000" dirty="0"/>
              <a:t> Leave-one-out</a:t>
            </a:r>
          </a:p>
        </p:txBody>
      </p:sp>
    </p:spTree>
    <p:extLst>
      <p:ext uri="{BB962C8B-B14F-4D97-AF65-F5344CB8AC3E}">
        <p14:creationId xmlns:p14="http://schemas.microsoft.com/office/powerpoint/2010/main" val="3264692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3D380-BC3F-4A0E-B5EC-29604A4CFE91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dirty="0"/>
              <a:t>Bootstrap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i="1" dirty="0" err="1"/>
              <a:t>lấy</a:t>
            </a:r>
            <a:r>
              <a:rPr lang="en-US" i="1" dirty="0"/>
              <a:t> </a:t>
            </a:r>
            <a:r>
              <a:rPr lang="en-US" i="1" dirty="0" err="1"/>
              <a:t>mẫu</a:t>
            </a:r>
            <a:r>
              <a:rPr lang="en-US" i="1" dirty="0"/>
              <a:t> </a:t>
            </a:r>
            <a:r>
              <a:rPr lang="en-US" i="1" dirty="0" err="1"/>
              <a:t>cho</a:t>
            </a:r>
            <a:r>
              <a:rPr lang="en-US" i="1" dirty="0"/>
              <a:t> </a:t>
            </a:r>
            <a:r>
              <a:rPr lang="en-US" i="1" dirty="0" err="1"/>
              <a:t>phép</a:t>
            </a:r>
            <a:r>
              <a:rPr lang="en-US" i="1" dirty="0"/>
              <a:t> </a:t>
            </a:r>
            <a:r>
              <a:rPr lang="en-US" i="1" dirty="0" err="1"/>
              <a:t>trùng</a:t>
            </a:r>
            <a:r>
              <a:rPr lang="en-US" i="1" dirty="0"/>
              <a:t> </a:t>
            </a:r>
            <a:r>
              <a:rPr lang="en-US" i="1" dirty="0" err="1"/>
              <a:t>lặp</a:t>
            </a:r>
            <a:r>
              <a:rPr lang="en-US" dirty="0"/>
              <a:t> (sampling with replacement),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.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0704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9B105-1D78-4F18-8D9D-CB742AA38E05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/>
            <a:r>
              <a:rPr lang="en-US" sz="3800" dirty="0" err="1"/>
              <a:t>Boostrap</a:t>
            </a:r>
            <a:endParaRPr lang="en-US" sz="3800" dirty="0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533400" y="5715000"/>
            <a:ext cx="541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err="1"/>
              <a:t>Hình</a:t>
            </a:r>
            <a:r>
              <a:rPr lang="en-US" b="1" dirty="0"/>
              <a:t> 6.9</a:t>
            </a:r>
            <a:r>
              <a:rPr lang="en-US" dirty="0"/>
              <a:t> 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boostrap</a:t>
            </a:r>
            <a:r>
              <a:rPr lang="en-US" dirty="0"/>
              <a:t> </a:t>
            </a:r>
          </a:p>
        </p:txBody>
      </p:sp>
      <p:pic>
        <p:nvPicPr>
          <p:cNvPr id="6" name="Picture 6" descr="E:\Machine_Learning\boostrap.jpg">
            <a:extLst>
              <a:ext uri="{FF2B5EF4-FFF2-40B4-BE49-F238E27FC236}">
                <a16:creationId xmlns:a16="http://schemas.microsoft.com/office/drawing/2014/main" id="{31A972B8-1617-40B9-9C97-206E2C238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866775"/>
            <a:ext cx="7424737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111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D9D44-EC34-436C-A417-5C02C18A9F0D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6587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FF0000"/>
                </a:solidFill>
              </a:rPr>
              <a:t>5. </a:t>
            </a:r>
            <a:r>
              <a:rPr lang="en-US" sz="3200" b="1" dirty="0" err="1">
                <a:solidFill>
                  <a:srgbClr val="FF0000"/>
                </a:solidFill>
              </a:rPr>
              <a:t>Bộ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phân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lớp</a:t>
            </a:r>
            <a:r>
              <a:rPr lang="en-US" sz="3200" b="1" dirty="0">
                <a:solidFill>
                  <a:srgbClr val="FF0000"/>
                </a:solidFill>
              </a:rPr>
              <a:t> Naïve Bayes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b="1" i="1" dirty="0"/>
              <a:t>naïve Bayes 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dựa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Bayes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giả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rằng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trưng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độc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gán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Naïve Bayes </a:t>
            </a:r>
            <a:r>
              <a:rPr lang="en-US" sz="2200" dirty="0" err="1"/>
              <a:t>giả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rằng</a:t>
            </a:r>
            <a:r>
              <a:rPr lang="en-US" sz="2200" dirty="0"/>
              <a:t> </a:t>
            </a:r>
            <a:r>
              <a:rPr lang="en-US" sz="2200" dirty="0" err="1"/>
              <a:t>ảnh</a:t>
            </a:r>
            <a:r>
              <a:rPr lang="en-US" sz="2200" dirty="0"/>
              <a:t> </a:t>
            </a:r>
            <a:r>
              <a:rPr lang="en-US" sz="2200" dirty="0" err="1"/>
              <a:t>hưởng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gán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toàn</a:t>
            </a:r>
            <a:r>
              <a:rPr lang="en-US" sz="2200" dirty="0"/>
              <a:t> </a:t>
            </a:r>
            <a:r>
              <a:rPr lang="en-US" sz="2200" dirty="0" err="1"/>
              <a:t>độc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. </a:t>
            </a:r>
            <a:r>
              <a:rPr lang="en-US" sz="2200" dirty="0" err="1"/>
              <a:t>Giả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độc</a:t>
            </a: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gán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(</a:t>
            </a:r>
            <a:r>
              <a:rPr lang="en-US" sz="2200" i="1" dirty="0"/>
              <a:t>class-conditionally independence</a:t>
            </a:r>
            <a:r>
              <a:rPr lang="en-US" sz="2200" dirty="0"/>
              <a:t>).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Giả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khá</a:t>
            </a:r>
            <a:r>
              <a:rPr lang="en-US" sz="2200" dirty="0"/>
              <a:t> </a:t>
            </a:r>
            <a:r>
              <a:rPr lang="en-US" sz="2200" dirty="0" err="1"/>
              <a:t>mạnh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đôi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áp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tế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Tuy</a:t>
            </a:r>
            <a:r>
              <a:rPr lang="en-US" sz="2200" dirty="0"/>
              <a:t> </a:t>
            </a:r>
            <a:r>
              <a:rPr lang="en-US" sz="2200" dirty="0" err="1"/>
              <a:t>vậy</a:t>
            </a:r>
            <a:r>
              <a:rPr lang="en-US" sz="2200" dirty="0"/>
              <a:t>,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nghiên</a:t>
            </a:r>
            <a:r>
              <a:rPr lang="en-US" sz="2200" dirty="0"/>
              <a:t> </a:t>
            </a:r>
            <a:r>
              <a:rPr lang="en-US" sz="2200" dirty="0" err="1"/>
              <a:t>cứu</a:t>
            </a:r>
            <a:r>
              <a:rPr lang="en-US" sz="2200" dirty="0"/>
              <a:t> so </a:t>
            </a:r>
            <a:r>
              <a:rPr lang="en-US" sz="2200" dirty="0" err="1"/>
              <a:t>sánh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thấy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Naïve Bayes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đương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cây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Naïve Bayes </a:t>
            </a:r>
            <a:r>
              <a:rPr lang="en-US" sz="2200" dirty="0" err="1"/>
              <a:t>Bayes</a:t>
            </a:r>
            <a:r>
              <a:rPr lang="en-US" sz="2200" dirty="0"/>
              <a:t> classifiers </a:t>
            </a:r>
            <a:r>
              <a:rPr lang="en-US" sz="2200" dirty="0" err="1"/>
              <a:t>đem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chính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cao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r>
              <a:rPr lang="en-US" sz="2200" dirty="0"/>
              <a:t> </a:t>
            </a:r>
            <a:r>
              <a:rPr lang="en-US" sz="2200" dirty="0" err="1"/>
              <a:t>nhanh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lớn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87942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F7E01F-A102-465F-8397-C88F95254E37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n-US" sz="2800" b="1" dirty="0" err="1">
                <a:solidFill>
                  <a:srgbClr val="FF0000"/>
                </a:solidFill>
              </a:rPr>
              <a:t>Mô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hình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xác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xuất</a:t>
            </a:r>
            <a:r>
              <a:rPr lang="en-US" sz="2800" b="1" dirty="0">
                <a:solidFill>
                  <a:srgbClr val="FF0000"/>
                </a:solidFill>
              </a:rPr>
              <a:t> Naïve Bayes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987925"/>
          </a:xfrm>
        </p:spPr>
        <p:txBody>
          <a:bodyPr/>
          <a:lstStyle/>
          <a:p>
            <a:pPr eaLnBrk="1" hangingPunct="1"/>
            <a:r>
              <a:rPr lang="en-US" sz="2200" dirty="0" err="1"/>
              <a:t>Mô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mô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kiện</a:t>
            </a:r>
            <a:r>
              <a:rPr lang="en-US" sz="2200" dirty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dirty="0"/>
              <a:t>                      </a:t>
            </a:r>
            <a:r>
              <a:rPr lang="en-US" sz="2200" i="1" dirty="0"/>
              <a:t>P</a:t>
            </a:r>
            <a:r>
              <a:rPr lang="en-US" sz="2200" dirty="0"/>
              <a:t>(</a:t>
            </a:r>
            <a:r>
              <a:rPr lang="en-US" sz="2200" i="1" dirty="0"/>
              <a:t>C</a:t>
            </a:r>
            <a:r>
              <a:rPr lang="en-US" sz="2200" dirty="0"/>
              <a:t>|</a:t>
            </a:r>
            <a:r>
              <a:rPr lang="en-US" sz="2200" i="1" dirty="0"/>
              <a:t>F</a:t>
            </a:r>
            <a:r>
              <a:rPr lang="en-US" sz="2200" i="1" baseline="-25000" dirty="0"/>
              <a:t>1</a:t>
            </a:r>
            <a:r>
              <a:rPr lang="en-US" sz="2200" i="1" dirty="0"/>
              <a:t>, …,</a:t>
            </a:r>
            <a:r>
              <a:rPr lang="en-US" sz="2200" i="1" dirty="0" err="1"/>
              <a:t>F</a:t>
            </a:r>
            <a:r>
              <a:rPr lang="en-US" sz="2200" i="1" baseline="-25000" dirty="0" err="1"/>
              <a:t>n</a:t>
            </a:r>
            <a:r>
              <a:rPr lang="en-US" sz="22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dirty="0"/>
              <a:t>  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 dirty="0"/>
              <a:t>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,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i="1" dirty="0"/>
              <a:t>C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,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kiện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i="1" dirty="0"/>
              <a:t>F</a:t>
            </a:r>
            <a:r>
              <a:rPr lang="en-US" sz="2200" i="1" baseline="-25000" dirty="0"/>
              <a:t>1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i="1" dirty="0"/>
              <a:t>F</a:t>
            </a:r>
            <a:r>
              <a:rPr lang="en-US" sz="2200" i="1" baseline="-25000" dirty="0"/>
              <a:t>n</a:t>
            </a:r>
            <a:r>
              <a:rPr lang="en-US" sz="2200" dirty="0"/>
              <a:t>.</a:t>
            </a:r>
          </a:p>
          <a:p>
            <a:pPr eaLnBrk="1" hangingPunct="1"/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Bayes, ta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viết</a:t>
            </a:r>
            <a:r>
              <a:rPr lang="en-US" sz="2200" dirty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dirty="0"/>
              <a:t>       </a:t>
            </a:r>
            <a:r>
              <a:rPr lang="en-US" sz="2200" i="1" dirty="0"/>
              <a:t>P</a:t>
            </a:r>
            <a:r>
              <a:rPr lang="en-US" sz="2200" dirty="0"/>
              <a:t>(</a:t>
            </a:r>
            <a:r>
              <a:rPr lang="en-US" sz="2200" i="1" dirty="0"/>
              <a:t>C</a:t>
            </a:r>
            <a:r>
              <a:rPr lang="en-US" sz="2200" dirty="0"/>
              <a:t>|</a:t>
            </a:r>
            <a:r>
              <a:rPr lang="en-US" sz="2200" i="1" dirty="0"/>
              <a:t>F</a:t>
            </a:r>
            <a:r>
              <a:rPr lang="en-US" sz="2200" i="1" baseline="-25000" dirty="0"/>
              <a:t>1</a:t>
            </a:r>
            <a:r>
              <a:rPr lang="en-US" sz="2200" i="1" dirty="0"/>
              <a:t>,…,</a:t>
            </a:r>
            <a:r>
              <a:rPr lang="en-US" sz="2200" i="1" dirty="0" err="1"/>
              <a:t>F</a:t>
            </a:r>
            <a:r>
              <a:rPr lang="en-US" sz="2200" i="1" baseline="-25000" dirty="0" err="1"/>
              <a:t>n</a:t>
            </a:r>
            <a:r>
              <a:rPr lang="en-US" sz="2200" dirty="0"/>
              <a:t>) = </a:t>
            </a:r>
            <a:r>
              <a:rPr lang="en-US" sz="2200" i="1" dirty="0"/>
              <a:t>P</a:t>
            </a:r>
            <a:r>
              <a:rPr lang="en-US" sz="2200" dirty="0"/>
              <a:t>(</a:t>
            </a:r>
            <a:r>
              <a:rPr lang="en-US" sz="2200" i="1" dirty="0"/>
              <a:t>F</a:t>
            </a:r>
            <a:r>
              <a:rPr lang="en-US" sz="2200" i="1" baseline="-25000" dirty="0"/>
              <a:t>1</a:t>
            </a:r>
            <a:r>
              <a:rPr lang="en-US" sz="2200" i="1" dirty="0"/>
              <a:t>,…,</a:t>
            </a:r>
            <a:r>
              <a:rPr lang="en-US" sz="2200" i="1" dirty="0" err="1"/>
              <a:t>F</a:t>
            </a:r>
            <a:r>
              <a:rPr lang="en-US" sz="2200" i="1" baseline="-25000" dirty="0" err="1"/>
              <a:t>n</a:t>
            </a:r>
            <a:r>
              <a:rPr lang="en-US" sz="2200" dirty="0" err="1"/>
              <a:t>|</a:t>
            </a:r>
            <a:r>
              <a:rPr lang="en-US" sz="2200" i="1" dirty="0" err="1"/>
              <a:t>C</a:t>
            </a:r>
            <a:r>
              <a:rPr lang="en-US" sz="2200" dirty="0"/>
              <a:t>)</a:t>
            </a:r>
            <a:r>
              <a:rPr lang="en-US" sz="2200" i="1" dirty="0"/>
              <a:t>P</a:t>
            </a:r>
            <a:r>
              <a:rPr lang="en-US" sz="2200" dirty="0"/>
              <a:t>(</a:t>
            </a:r>
            <a:r>
              <a:rPr lang="en-US" sz="2200" i="1" dirty="0"/>
              <a:t>C</a:t>
            </a:r>
            <a:r>
              <a:rPr lang="en-US" sz="2200" dirty="0"/>
              <a:t>)/</a:t>
            </a:r>
            <a:r>
              <a:rPr lang="en-US" sz="2200" i="1" dirty="0"/>
              <a:t>P</a:t>
            </a:r>
            <a:r>
              <a:rPr lang="en-US" sz="2200" dirty="0"/>
              <a:t>(</a:t>
            </a:r>
            <a:r>
              <a:rPr lang="en-US" sz="2200" i="1" dirty="0"/>
              <a:t>F</a:t>
            </a:r>
            <a:r>
              <a:rPr lang="en-US" sz="2200" i="1" baseline="-25000" dirty="0"/>
              <a:t>1</a:t>
            </a:r>
            <a:r>
              <a:rPr lang="en-US" sz="2200" i="1" dirty="0"/>
              <a:t>,…,</a:t>
            </a:r>
            <a:r>
              <a:rPr lang="en-US" sz="2200" i="1" dirty="0" err="1"/>
              <a:t>F</a:t>
            </a:r>
            <a:r>
              <a:rPr lang="en-US" sz="2200" i="1" baseline="-25000" dirty="0" err="1"/>
              <a:t>n</a:t>
            </a:r>
            <a:r>
              <a:rPr lang="en-US" sz="2200" dirty="0"/>
              <a:t>).</a:t>
            </a:r>
          </a:p>
          <a:p>
            <a:pPr eaLnBrk="1" hangingPunct="1"/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tùy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C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coi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hằng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. 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đương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endParaRPr lang="en-US" sz="2200" dirty="0"/>
          </a:p>
          <a:p>
            <a:pPr eaLnBrk="1" hangingPunct="1">
              <a:buFont typeface="Wingdings" pitchFamily="2" charset="2"/>
              <a:buNone/>
            </a:pPr>
            <a:r>
              <a:rPr lang="en-US" sz="2200" dirty="0"/>
              <a:t>                              </a:t>
            </a:r>
            <a:r>
              <a:rPr lang="en-US" sz="2200" i="1" dirty="0"/>
              <a:t>P</a:t>
            </a:r>
            <a:r>
              <a:rPr lang="en-US" sz="2200" dirty="0"/>
              <a:t>(</a:t>
            </a:r>
            <a:r>
              <a:rPr lang="en-US" sz="2200" i="1" dirty="0"/>
              <a:t>C, F</a:t>
            </a:r>
            <a:r>
              <a:rPr lang="en-US" sz="2200" i="1" baseline="-25000" dirty="0"/>
              <a:t>1</a:t>
            </a:r>
            <a:r>
              <a:rPr lang="en-US" sz="2200" i="1" dirty="0"/>
              <a:t>,…,</a:t>
            </a:r>
            <a:r>
              <a:rPr lang="en-US" sz="2200" i="1" dirty="0" err="1"/>
              <a:t>F</a:t>
            </a:r>
            <a:r>
              <a:rPr lang="en-US" sz="2200" i="1" baseline="-25000" dirty="0" err="1"/>
              <a:t>n</a:t>
            </a:r>
            <a:r>
              <a:rPr lang="en-US" sz="22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i="1" dirty="0"/>
              <a:t>             </a:t>
            </a:r>
            <a:r>
              <a:rPr lang="en-US" sz="2200" i="1" dirty="0">
                <a:sym typeface="Symbol" pitchFamily="18" charset="2"/>
              </a:rPr>
              <a:t> </a:t>
            </a:r>
            <a:r>
              <a:rPr lang="en-US" sz="2200" i="1" dirty="0"/>
              <a:t>P</a:t>
            </a:r>
            <a:r>
              <a:rPr lang="en-US" sz="2200" dirty="0"/>
              <a:t>(</a:t>
            </a:r>
            <a:r>
              <a:rPr lang="en-US" sz="2200" i="1" dirty="0"/>
              <a:t>C</a:t>
            </a:r>
            <a:r>
              <a:rPr lang="en-US" sz="2200" dirty="0"/>
              <a:t>|</a:t>
            </a:r>
            <a:r>
              <a:rPr lang="en-US" sz="2200" i="1" dirty="0"/>
              <a:t>F</a:t>
            </a:r>
            <a:r>
              <a:rPr lang="en-US" sz="2200" i="1" baseline="-25000" dirty="0"/>
              <a:t>1</a:t>
            </a:r>
            <a:r>
              <a:rPr lang="en-US" sz="2200" i="1" dirty="0"/>
              <a:t>,…,</a:t>
            </a:r>
            <a:r>
              <a:rPr lang="en-US" sz="2200" i="1" dirty="0" err="1"/>
              <a:t>F</a:t>
            </a:r>
            <a:r>
              <a:rPr lang="en-US" sz="2200" i="1" baseline="-25000" dirty="0" err="1"/>
              <a:t>n</a:t>
            </a:r>
            <a:r>
              <a:rPr lang="en-US" sz="2200" dirty="0"/>
              <a:t>) </a:t>
            </a:r>
            <a:r>
              <a:rPr lang="en-US" sz="2200" dirty="0" err="1"/>
              <a:t>tỉ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thuận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>
                <a:sym typeface="Symbol" pitchFamily="18" charset="2"/>
              </a:rPr>
              <a:t>  </a:t>
            </a:r>
            <a:r>
              <a:rPr lang="en-US" sz="2200" i="1" dirty="0"/>
              <a:t>P</a:t>
            </a:r>
            <a:r>
              <a:rPr lang="en-US" sz="2200" dirty="0"/>
              <a:t>(</a:t>
            </a:r>
            <a:r>
              <a:rPr lang="en-US" sz="2200" i="1" dirty="0"/>
              <a:t>C, F</a:t>
            </a:r>
            <a:r>
              <a:rPr lang="en-US" sz="2200" i="1" baseline="-25000" dirty="0"/>
              <a:t>1</a:t>
            </a:r>
            <a:r>
              <a:rPr lang="en-US" sz="2200" i="1" dirty="0"/>
              <a:t>,…,</a:t>
            </a:r>
            <a:r>
              <a:rPr lang="en-US" sz="2200" i="1" dirty="0" err="1"/>
              <a:t>F</a:t>
            </a:r>
            <a:r>
              <a:rPr lang="en-US" sz="2200" i="1" baseline="-25000" dirty="0" err="1"/>
              <a:t>n</a:t>
            </a:r>
            <a:r>
              <a:rPr lang="en-US" sz="22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43069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A84A2-B572-467F-8338-F901BBB8C520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,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C</a:t>
            </a:r>
            <a:r>
              <a:rPr lang="en-US" sz="2000" dirty="0"/>
              <a:t>, 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dirty="0"/>
              <a:t>,…,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n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=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C</a:t>
            </a:r>
            <a:r>
              <a:rPr lang="en-US" sz="2000" dirty="0"/>
              <a:t>)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dirty="0"/>
              <a:t>,…,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n</a:t>
            </a:r>
            <a:r>
              <a:rPr lang="en-US" sz="2000" dirty="0" err="1"/>
              <a:t>|</a:t>
            </a:r>
            <a:r>
              <a:rPr lang="en-US" sz="2000" i="1" dirty="0" err="1"/>
              <a:t>C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=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C</a:t>
            </a:r>
            <a:r>
              <a:rPr lang="en-US" sz="2000" dirty="0"/>
              <a:t>)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dirty="0"/>
              <a:t>|</a:t>
            </a:r>
            <a:r>
              <a:rPr lang="en-US" sz="2000" i="1" dirty="0"/>
              <a:t>C</a:t>
            </a:r>
            <a:r>
              <a:rPr lang="en-US" sz="2000" dirty="0"/>
              <a:t>)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F</a:t>
            </a:r>
            <a:r>
              <a:rPr lang="en-US" sz="2000" i="1" baseline="-25000" dirty="0"/>
              <a:t>2</a:t>
            </a:r>
            <a:r>
              <a:rPr lang="en-US" sz="2000" dirty="0"/>
              <a:t>,…,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n</a:t>
            </a:r>
            <a:r>
              <a:rPr lang="en-US" sz="2000" dirty="0" err="1"/>
              <a:t>|</a:t>
            </a:r>
            <a:r>
              <a:rPr lang="en-US" sz="2000" i="1" dirty="0" err="1"/>
              <a:t>C</a:t>
            </a:r>
            <a:r>
              <a:rPr lang="en-US" sz="2000" dirty="0"/>
              <a:t>, 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=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C</a:t>
            </a:r>
            <a:r>
              <a:rPr lang="en-US" sz="2000" dirty="0"/>
              <a:t>)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dirty="0"/>
              <a:t>|</a:t>
            </a:r>
            <a:r>
              <a:rPr lang="en-US" sz="2000" i="1" dirty="0"/>
              <a:t>C</a:t>
            </a:r>
            <a:r>
              <a:rPr lang="en-US" sz="2000" dirty="0"/>
              <a:t>)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F</a:t>
            </a:r>
            <a:r>
              <a:rPr lang="en-US" sz="2000" i="1" baseline="-25000" dirty="0"/>
              <a:t>2</a:t>
            </a:r>
            <a:r>
              <a:rPr lang="en-US" sz="2000" dirty="0"/>
              <a:t>|</a:t>
            </a:r>
            <a:r>
              <a:rPr lang="en-US" sz="2000" i="1" dirty="0"/>
              <a:t>C</a:t>
            </a:r>
            <a:r>
              <a:rPr lang="en-US" sz="2000" dirty="0"/>
              <a:t>, 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dirty="0"/>
              <a:t>)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F</a:t>
            </a:r>
            <a:r>
              <a:rPr lang="en-US" sz="2000" i="1" baseline="-25000" dirty="0"/>
              <a:t>3</a:t>
            </a:r>
            <a:r>
              <a:rPr lang="en-US" sz="2000" dirty="0"/>
              <a:t>,…,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n</a:t>
            </a:r>
            <a:r>
              <a:rPr lang="en-US" sz="2000" dirty="0" err="1"/>
              <a:t>|</a:t>
            </a:r>
            <a:r>
              <a:rPr lang="en-US" sz="2000" i="1" dirty="0" err="1"/>
              <a:t>C</a:t>
            </a:r>
            <a:r>
              <a:rPr lang="en-US" sz="2000" dirty="0"/>
              <a:t>, 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F</a:t>
            </a:r>
            <a:r>
              <a:rPr lang="en-US" sz="2000" i="1" baseline="-25000" dirty="0"/>
              <a:t>2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=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C</a:t>
            </a:r>
            <a:r>
              <a:rPr lang="en-US" sz="2000" dirty="0"/>
              <a:t>)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dirty="0"/>
              <a:t>|</a:t>
            </a:r>
            <a:r>
              <a:rPr lang="en-US" sz="2000" i="1" dirty="0"/>
              <a:t>C</a:t>
            </a:r>
            <a:r>
              <a:rPr lang="en-US" sz="2000" dirty="0"/>
              <a:t>)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F</a:t>
            </a:r>
            <a:r>
              <a:rPr lang="en-US" sz="2000" i="1" baseline="-25000" dirty="0"/>
              <a:t>2</a:t>
            </a:r>
            <a:r>
              <a:rPr lang="en-US" sz="2000" dirty="0"/>
              <a:t>|</a:t>
            </a:r>
            <a:r>
              <a:rPr lang="en-US" sz="2000" i="1" dirty="0"/>
              <a:t>C</a:t>
            </a:r>
            <a:r>
              <a:rPr lang="en-US" sz="2000" dirty="0"/>
              <a:t>, 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dirty="0"/>
              <a:t>)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F</a:t>
            </a:r>
            <a:r>
              <a:rPr lang="en-US" sz="2000" i="1" baseline="-25000" dirty="0"/>
              <a:t>3</a:t>
            </a:r>
            <a:r>
              <a:rPr lang="en-US" sz="2000" dirty="0"/>
              <a:t>|</a:t>
            </a:r>
            <a:r>
              <a:rPr lang="en-US" sz="2000" i="1" dirty="0"/>
              <a:t>C</a:t>
            </a:r>
            <a:r>
              <a:rPr lang="en-US" sz="2000" dirty="0"/>
              <a:t>, 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F</a:t>
            </a:r>
            <a:r>
              <a:rPr lang="en-US" sz="2000" i="1" baseline="-25000" dirty="0"/>
              <a:t>2</a:t>
            </a:r>
            <a:r>
              <a:rPr lang="en-US" sz="2000" dirty="0"/>
              <a:t>)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F</a:t>
            </a:r>
            <a:r>
              <a:rPr lang="en-US" sz="2000" i="1" baseline="-25000" dirty="0"/>
              <a:t>4</a:t>
            </a:r>
            <a:r>
              <a:rPr lang="en-US" sz="2000" dirty="0"/>
              <a:t>,…,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n</a:t>
            </a:r>
            <a:r>
              <a:rPr lang="en-US" sz="2000" dirty="0" err="1"/>
              <a:t>|</a:t>
            </a:r>
            <a:r>
              <a:rPr lang="en-US" sz="2000" i="1" dirty="0" err="1"/>
              <a:t>C</a:t>
            </a:r>
            <a:r>
              <a:rPr lang="en-US" sz="2000" dirty="0"/>
              <a:t>, 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F</a:t>
            </a:r>
            <a:r>
              <a:rPr lang="en-US" sz="2000" i="1" baseline="-25000" dirty="0"/>
              <a:t>2</a:t>
            </a:r>
            <a:r>
              <a:rPr lang="en-US" sz="2000" dirty="0"/>
              <a:t>, </a:t>
            </a:r>
            <a:r>
              <a:rPr lang="en-US" sz="2000" i="1" dirty="0"/>
              <a:t>F</a:t>
            </a:r>
            <a:r>
              <a:rPr lang="en-US" sz="2000" i="1" baseline="-25000" dirty="0"/>
              <a:t>3</a:t>
            </a:r>
            <a:r>
              <a:rPr lang="en-US" sz="2000" dirty="0"/>
              <a:t>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vậy</a:t>
            </a:r>
            <a:r>
              <a:rPr lang="en-US" sz="2000" dirty="0"/>
              <a:t>.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độc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,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i="1" dirty="0"/>
              <a:t>F</a:t>
            </a:r>
            <a:r>
              <a:rPr lang="en-US" sz="2000" i="1" baseline="-25000" dirty="0"/>
              <a:t>i</a:t>
            </a:r>
            <a:r>
              <a:rPr lang="en-US" sz="2000" dirty="0"/>
              <a:t> </a:t>
            </a:r>
            <a:r>
              <a:rPr lang="en-US" sz="2000" dirty="0" err="1"/>
              <a:t>độc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mọi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j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i="1" dirty="0"/>
              <a:t>j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</a:t>
            </a:r>
            <a:r>
              <a:rPr lang="en-US" sz="2000" dirty="0"/>
              <a:t> </a:t>
            </a:r>
            <a:r>
              <a:rPr lang="en-US" sz="2000" i="1" dirty="0"/>
              <a:t>i</a:t>
            </a:r>
            <a:r>
              <a:rPr lang="en-US" sz="2000" dirty="0"/>
              <a:t>. </a:t>
            </a:r>
            <a:r>
              <a:rPr lang="en-US" sz="2000" dirty="0" err="1"/>
              <a:t>Tức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endParaRPr lang="en-US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                   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i</a:t>
            </a:r>
            <a:r>
              <a:rPr lang="en-US" sz="2000" dirty="0" err="1"/>
              <a:t>|</a:t>
            </a:r>
            <a:r>
              <a:rPr lang="en-US" sz="2000" i="1" dirty="0" err="1"/>
              <a:t>C</a:t>
            </a:r>
            <a:r>
              <a:rPr lang="en-US" sz="2000" dirty="0"/>
              <a:t>,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j</a:t>
            </a:r>
            <a:r>
              <a:rPr lang="en-US" sz="2000" dirty="0"/>
              <a:t>) =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i</a:t>
            </a:r>
            <a:r>
              <a:rPr lang="en-US" sz="2000" dirty="0" err="1"/>
              <a:t>|</a:t>
            </a:r>
            <a:r>
              <a:rPr lang="en-US" sz="2000" i="1" dirty="0" err="1"/>
              <a:t>C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vậy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endParaRPr lang="en-US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           </a:t>
            </a:r>
            <a:r>
              <a:rPr lang="en-US" sz="2200" i="1" dirty="0"/>
              <a:t>P</a:t>
            </a:r>
            <a:r>
              <a:rPr lang="en-US" sz="2200" dirty="0"/>
              <a:t>(</a:t>
            </a:r>
            <a:r>
              <a:rPr lang="en-US" sz="2200" i="1" dirty="0"/>
              <a:t>C</a:t>
            </a:r>
            <a:r>
              <a:rPr lang="en-US" sz="2200" dirty="0"/>
              <a:t>, </a:t>
            </a:r>
            <a:r>
              <a:rPr lang="en-US" sz="2200" i="1" dirty="0"/>
              <a:t>F</a:t>
            </a:r>
            <a:r>
              <a:rPr lang="en-US" sz="2200" i="1" baseline="-25000" dirty="0"/>
              <a:t>1</a:t>
            </a:r>
            <a:r>
              <a:rPr lang="en-US" sz="2200" dirty="0"/>
              <a:t>,…,</a:t>
            </a:r>
            <a:r>
              <a:rPr lang="en-US" sz="2200" i="1" dirty="0" err="1"/>
              <a:t>F</a:t>
            </a:r>
            <a:r>
              <a:rPr lang="en-US" sz="2200" i="1" baseline="-25000" dirty="0" err="1"/>
              <a:t>n</a:t>
            </a:r>
            <a:r>
              <a:rPr lang="en-US" sz="2200" dirty="0"/>
              <a:t>) = </a:t>
            </a:r>
            <a:r>
              <a:rPr lang="en-US" sz="2200" i="1" dirty="0"/>
              <a:t>P</a:t>
            </a:r>
            <a:r>
              <a:rPr lang="en-US" sz="2200" dirty="0"/>
              <a:t>(</a:t>
            </a:r>
            <a:r>
              <a:rPr lang="en-US" sz="2200" i="1" dirty="0"/>
              <a:t>C</a:t>
            </a:r>
            <a:r>
              <a:rPr lang="en-US" sz="2200" dirty="0"/>
              <a:t>)</a:t>
            </a:r>
            <a:r>
              <a:rPr lang="en-US" sz="2200" i="1" dirty="0"/>
              <a:t>P</a:t>
            </a:r>
            <a:r>
              <a:rPr lang="en-US" sz="2200" dirty="0"/>
              <a:t>(</a:t>
            </a:r>
            <a:r>
              <a:rPr lang="en-US" sz="2200" i="1" dirty="0"/>
              <a:t>F</a:t>
            </a:r>
            <a:r>
              <a:rPr lang="en-US" sz="2200" i="1" baseline="-25000" dirty="0"/>
              <a:t>1</a:t>
            </a:r>
            <a:r>
              <a:rPr lang="en-US" sz="2200" dirty="0"/>
              <a:t>|</a:t>
            </a:r>
            <a:r>
              <a:rPr lang="en-US" sz="2200" i="1" dirty="0"/>
              <a:t>C</a:t>
            </a:r>
            <a:r>
              <a:rPr lang="en-US" sz="2200" dirty="0"/>
              <a:t>)</a:t>
            </a:r>
            <a:r>
              <a:rPr lang="en-US" sz="2200" i="1" dirty="0"/>
              <a:t>P</a:t>
            </a:r>
            <a:r>
              <a:rPr lang="en-US" sz="2200" dirty="0"/>
              <a:t>(</a:t>
            </a:r>
            <a:r>
              <a:rPr lang="en-US" sz="2200" i="1" dirty="0"/>
              <a:t>F</a:t>
            </a:r>
            <a:r>
              <a:rPr lang="en-US" sz="2200" i="1" baseline="-25000" dirty="0"/>
              <a:t>2</a:t>
            </a:r>
            <a:r>
              <a:rPr lang="en-US" sz="2200" dirty="0"/>
              <a:t>|</a:t>
            </a:r>
            <a:r>
              <a:rPr lang="en-US" sz="2200" i="1" dirty="0"/>
              <a:t>C</a:t>
            </a:r>
            <a:r>
              <a:rPr lang="en-US" sz="2200" dirty="0"/>
              <a:t>)</a:t>
            </a:r>
            <a:r>
              <a:rPr lang="en-US" sz="2200" i="1" dirty="0"/>
              <a:t>P</a:t>
            </a:r>
            <a:r>
              <a:rPr lang="en-US" sz="2200" dirty="0"/>
              <a:t>(</a:t>
            </a:r>
            <a:r>
              <a:rPr lang="en-US" sz="2200" i="1" dirty="0"/>
              <a:t>F</a:t>
            </a:r>
            <a:r>
              <a:rPr lang="en-US" sz="2200" i="1" baseline="-25000" dirty="0"/>
              <a:t>3</a:t>
            </a:r>
            <a:r>
              <a:rPr lang="en-US" sz="2200" dirty="0"/>
              <a:t>|</a:t>
            </a:r>
            <a:r>
              <a:rPr lang="en-US" sz="2200" i="1" dirty="0"/>
              <a:t>C</a:t>
            </a:r>
            <a:r>
              <a:rPr lang="en-US" sz="2200" dirty="0"/>
              <a:t>)…</a:t>
            </a:r>
            <a:r>
              <a:rPr lang="en-US" sz="2200" i="1" dirty="0"/>
              <a:t>P</a:t>
            </a:r>
            <a:r>
              <a:rPr lang="en-US" sz="2200" dirty="0"/>
              <a:t>(</a:t>
            </a:r>
            <a:r>
              <a:rPr lang="en-US" sz="2200" i="1" dirty="0" err="1"/>
              <a:t>F</a:t>
            </a:r>
            <a:r>
              <a:rPr lang="en-US" sz="2200" i="1" baseline="-25000" dirty="0" err="1"/>
              <a:t>n</a:t>
            </a:r>
            <a:r>
              <a:rPr lang="en-US" sz="2200" dirty="0" err="1"/>
              <a:t>|</a:t>
            </a:r>
            <a:r>
              <a:rPr lang="en-US" sz="2200" i="1" dirty="0" err="1"/>
              <a:t>C</a:t>
            </a:r>
            <a:r>
              <a:rPr lang="en-US" sz="2200" dirty="0"/>
              <a:t>)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3200400" y="4584700"/>
          <a:ext cx="2362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671" imgH="431613" progId="Equation.3">
                  <p:embed/>
                </p:oleObj>
              </mc:Choice>
              <mc:Fallback>
                <p:oleObj name="Equation" r:id="rId2" imgW="121867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584700"/>
                        <a:ext cx="23622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533400" y="5410200"/>
            <a:ext cx="8305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, </a:t>
            </a:r>
            <a:r>
              <a:rPr lang="en-US" sz="2000" dirty="0" err="1"/>
              <a:t>vì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nghiệm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C</a:t>
            </a:r>
            <a:r>
              <a:rPr lang="en-US" sz="2000" dirty="0"/>
              <a:t>)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bố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i</a:t>
            </a:r>
            <a:r>
              <a:rPr lang="en-US" sz="2000" dirty="0" err="1"/>
              <a:t>|</a:t>
            </a:r>
            <a:r>
              <a:rPr lang="en-US" sz="2000" i="1" dirty="0" err="1"/>
              <a:t>C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796283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5B8478-FB26-42E2-BB95-2D30798CCD84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n-US" sz="2800" b="1" dirty="0" err="1">
                <a:solidFill>
                  <a:srgbClr val="FF0000"/>
                </a:solidFill>
              </a:rPr>
              <a:t>Ước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lượng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các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tham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số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huấn</a:t>
            </a:r>
            <a:r>
              <a:rPr lang="en-US" sz="2000" dirty="0"/>
              <a:t> </a:t>
            </a:r>
            <a:r>
              <a:rPr lang="en-US" sz="2000" dirty="0" err="1"/>
              <a:t>luyện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 </a:t>
            </a:r>
            <a:r>
              <a:rPr lang="en-US" sz="2000" dirty="0" err="1"/>
              <a:t>Tỉ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huấn</a:t>
            </a:r>
            <a:r>
              <a:rPr lang="en-US" sz="2000" dirty="0"/>
              <a:t> </a:t>
            </a:r>
            <a:r>
              <a:rPr lang="en-US" sz="2000" dirty="0" err="1"/>
              <a:t>luyện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i="1" dirty="0" err="1"/>
              <a:t>xác</a:t>
            </a:r>
            <a:r>
              <a:rPr lang="en-US" sz="2000" i="1" dirty="0"/>
              <a:t> </a:t>
            </a:r>
            <a:r>
              <a:rPr lang="en-US" sz="2000" i="1" dirty="0" err="1"/>
              <a:t>xuất</a:t>
            </a:r>
            <a:r>
              <a:rPr lang="en-US" sz="2000" i="1" dirty="0"/>
              <a:t> </a:t>
            </a:r>
            <a:r>
              <a:rPr lang="en-US" sz="2000" i="1" dirty="0" err="1"/>
              <a:t>tiên</a:t>
            </a:r>
            <a:r>
              <a:rPr lang="en-US" sz="2000" i="1" dirty="0"/>
              <a:t> </a:t>
            </a:r>
            <a:r>
              <a:rPr lang="en-US" sz="2000" i="1" dirty="0" err="1"/>
              <a:t>nghiệm</a:t>
            </a:r>
            <a:r>
              <a:rPr lang="en-US" sz="2000" i="1" dirty="0"/>
              <a:t> </a:t>
            </a:r>
            <a:r>
              <a:rPr lang="en-US" sz="2000" i="1" dirty="0" err="1"/>
              <a:t>lớp</a:t>
            </a:r>
            <a:r>
              <a:rPr lang="en-US" sz="2000" i="1" dirty="0"/>
              <a:t>  </a:t>
            </a:r>
            <a:r>
              <a:rPr lang="en-US" sz="2000" dirty="0"/>
              <a:t>(class prior probability )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.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vậy</a:t>
            </a:r>
            <a:r>
              <a:rPr lang="en-US" sz="2000" dirty="0"/>
              <a:t>, ta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nghiệm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mọi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err="1"/>
              <a:t>Xét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huấn</a:t>
            </a:r>
            <a:r>
              <a:rPr lang="en-US" sz="2000" dirty="0"/>
              <a:t> </a:t>
            </a:r>
            <a:r>
              <a:rPr lang="en-US" sz="2000" dirty="0" err="1"/>
              <a:t>luyện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100 </a:t>
            </a:r>
            <a:r>
              <a:rPr lang="en-US" sz="2000" dirty="0" err="1"/>
              <a:t>mẫu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1 = 40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 2 = 30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3 = 30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Do </a:t>
            </a:r>
            <a:r>
              <a:rPr lang="en-US" sz="2000" dirty="0" err="1"/>
              <a:t>đó</a:t>
            </a:r>
            <a:r>
              <a:rPr lang="en-US" sz="2000" dirty="0"/>
              <a:t>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nghiệm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1 = 40/100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nghiệm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2 = 30/100=0.3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  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nghiệm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3 = 30/100=0.3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err="1"/>
              <a:t>Từ</a:t>
            </a:r>
            <a:r>
              <a:rPr lang="en-US" sz="2000" dirty="0"/>
              <a:t> 40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1,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nhị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0 </a:t>
            </a:r>
            <a:r>
              <a:rPr lang="en-US" sz="2000" dirty="0" err="1"/>
              <a:t>trên</a:t>
            </a:r>
            <a:r>
              <a:rPr lang="en-US" sz="2000" dirty="0"/>
              <a:t> 30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1 </a:t>
            </a:r>
            <a:r>
              <a:rPr lang="en-US" sz="2000" dirty="0" err="1"/>
              <a:t>trên</a:t>
            </a:r>
            <a:r>
              <a:rPr lang="en-US" sz="2000" dirty="0"/>
              <a:t> 10 </a:t>
            </a:r>
            <a:r>
              <a:rPr lang="en-US" sz="2000" dirty="0" err="1"/>
              <a:t>mẫu</a:t>
            </a:r>
            <a:r>
              <a:rPr lang="en-US" sz="2000" dirty="0"/>
              <a:t>,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0 </a:t>
            </a:r>
            <a:r>
              <a:rPr lang="en-US" sz="2000" dirty="0" err="1"/>
              <a:t>là</a:t>
            </a:r>
            <a:r>
              <a:rPr lang="en-US" sz="2000" dirty="0"/>
              <a:t> 30/40 = 0.75.</a:t>
            </a:r>
          </a:p>
        </p:txBody>
      </p:sp>
    </p:spTree>
    <p:extLst>
      <p:ext uri="{BB962C8B-B14F-4D97-AF65-F5344CB8AC3E}">
        <p14:creationId xmlns:p14="http://schemas.microsoft.com/office/powerpoint/2010/main" val="41852455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AC1B2-DF5D-4768-A90C-32068736C7FF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/>
          <a:lstStyle/>
          <a:p>
            <a:pPr eaLnBrk="1" hangingPunct="1"/>
            <a:r>
              <a:rPr lang="en-US" sz="2800" b="1" dirty="0" err="1">
                <a:solidFill>
                  <a:srgbClr val="FF0000"/>
                </a:solidFill>
              </a:rPr>
              <a:t>Xây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dựng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bộ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phân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lớp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từ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mô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hình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xác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xuất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2286000"/>
          </a:xfrm>
        </p:spPr>
        <p:txBody>
          <a:bodyPr/>
          <a:lstStyle/>
          <a:p>
            <a:pPr eaLnBrk="1" hangingPunct="1"/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naïve Bayes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i="1" dirty="0"/>
              <a:t>Bayes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luật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(</a:t>
            </a:r>
            <a:r>
              <a:rPr lang="en-US" sz="2400" i="1" dirty="0"/>
              <a:t>Decision rule</a:t>
            </a:r>
            <a:r>
              <a:rPr lang="en-US" sz="2400" dirty="0"/>
              <a:t>). </a:t>
            </a:r>
            <a:r>
              <a:rPr lang="en-US" sz="2400" dirty="0" err="1"/>
              <a:t>Luật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b="1" i="1" dirty="0" err="1"/>
              <a:t>ước</a:t>
            </a:r>
            <a:r>
              <a:rPr lang="en-US" sz="2400" b="1" i="1" dirty="0"/>
              <a:t> </a:t>
            </a:r>
            <a:r>
              <a:rPr lang="en-US" sz="2400" b="1" i="1" dirty="0" err="1"/>
              <a:t>lượng</a:t>
            </a:r>
            <a:r>
              <a:rPr lang="en-US" sz="2400" b="1" i="1" dirty="0"/>
              <a:t> </a:t>
            </a:r>
            <a:r>
              <a:rPr lang="en-US" sz="2400" b="1" i="1" dirty="0" err="1"/>
              <a:t>hậu</a:t>
            </a:r>
            <a:r>
              <a:rPr lang="en-US" sz="2400" b="1" i="1" dirty="0"/>
              <a:t> </a:t>
            </a:r>
            <a:r>
              <a:rPr lang="en-US" sz="2400" b="1" i="1" dirty="0" err="1"/>
              <a:t>nghiệm</a:t>
            </a:r>
            <a:r>
              <a:rPr lang="en-US" sz="2400" b="1" i="1" dirty="0"/>
              <a:t> </a:t>
            </a:r>
            <a:r>
              <a:rPr lang="en-US" sz="2400" b="1" i="1" dirty="0" err="1"/>
              <a:t>cực</a:t>
            </a:r>
            <a:r>
              <a:rPr lang="en-US" sz="2400" b="1" i="1" dirty="0"/>
              <a:t> </a:t>
            </a:r>
            <a:r>
              <a:rPr lang="en-US" sz="2400" b="1" i="1" dirty="0" err="1"/>
              <a:t>đại</a:t>
            </a:r>
            <a:r>
              <a:rPr lang="en-US" sz="2400" b="1" i="1" dirty="0"/>
              <a:t> </a:t>
            </a:r>
            <a:r>
              <a:rPr lang="en-US" sz="2400" dirty="0"/>
              <a:t>(</a:t>
            </a:r>
            <a:r>
              <a:rPr lang="en-US" i="1" dirty="0"/>
              <a:t>maximum a posterior</a:t>
            </a:r>
            <a:r>
              <a:rPr lang="en-US" dirty="0"/>
              <a:t> - </a:t>
            </a:r>
            <a:r>
              <a:rPr lang="en-US" i="1" dirty="0"/>
              <a:t>MAP </a:t>
            </a:r>
            <a:r>
              <a:rPr lang="en-US" dirty="0"/>
              <a:t>).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sz="2400" dirty="0"/>
              <a:t> “classify”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sz="2400" dirty="0"/>
              <a:t>: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2" name="Object 4"/>
          <p:cNvGraphicFramePr>
            <a:graphicFrameLocks noChangeAspect="1"/>
          </p:cNvGraphicFramePr>
          <p:nvPr/>
        </p:nvGraphicFramePr>
        <p:xfrm>
          <a:off x="838200" y="3962400"/>
          <a:ext cx="76962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8700" imgH="431800" progId="Equation.3">
                  <p:embed/>
                </p:oleObj>
              </mc:Choice>
              <mc:Fallback>
                <p:oleObj name="Equation" r:id="rId2" imgW="3568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76962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685800" y="5029200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Cho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dirty="0"/>
              <a:t>,…,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n</a:t>
            </a:r>
            <a:r>
              <a:rPr lang="en-US" sz="2400" dirty="0"/>
              <a:t>),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/>
              <a:t>xuất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094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99449-76D4-4346-AB83-D1EDE448B3DA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2 </a:t>
            </a:r>
            <a:r>
              <a:rPr lang="en-US" sz="3200" dirty="0" err="1">
                <a:solidFill>
                  <a:srgbClr val="FF0000"/>
                </a:solidFill>
              </a:rPr>
              <a:t>Phân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lớp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bằng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phương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pháp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lân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cận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gần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nhất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11086"/>
            <a:ext cx="7772400" cy="4408714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giản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b="1" i="1" dirty="0" err="1"/>
              <a:t>lân</a:t>
            </a:r>
            <a:r>
              <a:rPr lang="en-US" sz="2200" b="1" i="1" dirty="0"/>
              <a:t> </a:t>
            </a:r>
            <a:r>
              <a:rPr lang="en-US" sz="2200" b="1" i="1" dirty="0" err="1"/>
              <a:t>cận</a:t>
            </a:r>
            <a:r>
              <a:rPr lang="en-US" sz="2200" b="1" i="1" dirty="0"/>
              <a:t> </a:t>
            </a:r>
            <a:r>
              <a:rPr lang="en-US" sz="2200" b="1" i="1" dirty="0" err="1"/>
              <a:t>gần</a:t>
            </a:r>
            <a:r>
              <a:rPr lang="en-US" sz="2200" b="1" i="1" dirty="0"/>
              <a:t> </a:t>
            </a:r>
            <a:r>
              <a:rPr lang="en-US" sz="2200" b="1" i="1" dirty="0" err="1"/>
              <a:t>nhất</a:t>
            </a:r>
            <a:r>
              <a:rPr lang="en-US" sz="2200" b="1" i="1" dirty="0"/>
              <a:t>  </a:t>
            </a:r>
            <a:r>
              <a:rPr lang="en-US" sz="2200" dirty="0"/>
              <a:t>(nearest neighbor algorithm).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dựa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lân</a:t>
            </a:r>
            <a:r>
              <a:rPr lang="en-US" sz="2200" dirty="0"/>
              <a:t> </a:t>
            </a:r>
            <a:r>
              <a:rPr lang="en-US" sz="2200" dirty="0" err="1"/>
              <a:t>cận</a:t>
            </a:r>
            <a:r>
              <a:rPr lang="en-US" sz="2200" dirty="0"/>
              <a:t> </a:t>
            </a:r>
            <a:r>
              <a:rPr lang="en-US" sz="2200" dirty="0" err="1"/>
              <a:t>gần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thử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đo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thử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(</a:t>
            </a:r>
            <a:r>
              <a:rPr lang="en-US" sz="2200" dirty="0" err="1"/>
              <a:t>lân</a:t>
            </a:r>
            <a:r>
              <a:rPr lang="en-US" sz="2200" dirty="0"/>
              <a:t> </a:t>
            </a:r>
            <a:r>
              <a:rPr lang="en-US" sz="2200" dirty="0" err="1"/>
              <a:t>cận</a:t>
            </a:r>
            <a:r>
              <a:rPr lang="en-US" sz="2200" dirty="0"/>
              <a:t>)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thử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vậy</a:t>
            </a:r>
            <a:r>
              <a:rPr lang="en-US" sz="2200" dirty="0"/>
              <a:t>,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dựa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lân</a:t>
            </a:r>
            <a:r>
              <a:rPr lang="en-US" sz="2200" dirty="0"/>
              <a:t> </a:t>
            </a:r>
            <a:r>
              <a:rPr lang="en-US" sz="2200" dirty="0" err="1"/>
              <a:t>cận</a:t>
            </a:r>
            <a:r>
              <a:rPr lang="en-US" sz="2200" dirty="0"/>
              <a:t> </a:t>
            </a:r>
            <a:r>
              <a:rPr lang="en-US" sz="2200" dirty="0" err="1"/>
              <a:t>gần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gì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giai</a:t>
            </a:r>
            <a:r>
              <a:rPr lang="en-US" sz="2200" dirty="0"/>
              <a:t> </a:t>
            </a:r>
            <a:r>
              <a:rPr lang="en-US" sz="2200" dirty="0" err="1"/>
              <a:t>đoạn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 </a:t>
            </a:r>
            <a:r>
              <a:rPr lang="en-US" sz="2200" dirty="0" err="1"/>
              <a:t>nhưng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giai</a:t>
            </a:r>
            <a:r>
              <a:rPr lang="en-US" sz="2200" dirty="0"/>
              <a:t> </a:t>
            </a:r>
            <a:r>
              <a:rPr lang="en-US" sz="2200" dirty="0" err="1"/>
              <a:t>đoạn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lân</a:t>
            </a:r>
            <a:r>
              <a:rPr lang="en-US" sz="2200" dirty="0"/>
              <a:t> </a:t>
            </a:r>
            <a:r>
              <a:rPr lang="en-US" sz="2200" dirty="0" err="1"/>
              <a:t>cận</a:t>
            </a:r>
            <a:r>
              <a:rPr lang="en-US" sz="2200" dirty="0"/>
              <a:t> </a:t>
            </a:r>
            <a:r>
              <a:rPr lang="en-US" sz="2200" dirty="0" err="1"/>
              <a:t>gần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b="1" i="1" dirty="0" err="1"/>
              <a:t>học</a:t>
            </a:r>
            <a:r>
              <a:rPr lang="en-US" sz="2200" b="1" i="1" dirty="0"/>
              <a:t> </a:t>
            </a:r>
            <a:r>
              <a:rPr lang="en-US" sz="2200" b="1" i="1" dirty="0" err="1"/>
              <a:t>dựa</a:t>
            </a:r>
            <a:r>
              <a:rPr lang="en-US" sz="2200" b="1" i="1" dirty="0"/>
              <a:t> </a:t>
            </a:r>
            <a:r>
              <a:rPr lang="en-US" sz="2200" b="1" i="1" dirty="0" err="1"/>
              <a:t>vào</a:t>
            </a:r>
            <a:r>
              <a:rPr lang="en-US" sz="2200" b="1" i="1" dirty="0"/>
              <a:t> </a:t>
            </a:r>
            <a:r>
              <a:rPr lang="en-US" sz="2200" b="1" i="1" dirty="0" err="1"/>
              <a:t>mẫu</a:t>
            </a:r>
            <a:r>
              <a:rPr lang="en-US" sz="2200" dirty="0"/>
              <a:t> (</a:t>
            </a:r>
            <a:r>
              <a:rPr lang="en-US" sz="2200" dirty="0">
                <a:sym typeface="Symbol" pitchFamily="18" charset="2"/>
              </a:rPr>
              <a:t>instance-based learner)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200" b="1" i="1" dirty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200" b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8112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8AE36D-7AD4-496C-9644-5FE4AE0629C2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31787"/>
          </a:xfrm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rgbClr val="FF0000"/>
                </a:solidFill>
              </a:rPr>
              <a:t>Thí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92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b="1" dirty="0"/>
              <a:t>Cho </a:t>
            </a:r>
            <a:r>
              <a:rPr lang="en-US" sz="1900" b="1" dirty="0" err="1"/>
              <a:t>một</a:t>
            </a:r>
            <a:r>
              <a:rPr lang="en-US" sz="1900" b="1" dirty="0"/>
              <a:t> </a:t>
            </a:r>
            <a:r>
              <a:rPr lang="en-US" sz="1900" b="1" dirty="0" err="1"/>
              <a:t>tập</a:t>
            </a:r>
            <a:r>
              <a:rPr lang="en-US" sz="1900" b="1" dirty="0"/>
              <a:t> </a:t>
            </a:r>
            <a:r>
              <a:rPr lang="en-US" sz="1900" b="1" dirty="0" err="1"/>
              <a:t>dữ</a:t>
            </a:r>
            <a:r>
              <a:rPr lang="en-US" sz="1900" b="1" dirty="0"/>
              <a:t> </a:t>
            </a:r>
            <a:r>
              <a:rPr lang="en-US" sz="1900" b="1" dirty="0" err="1"/>
              <a:t>liệu</a:t>
            </a:r>
            <a:r>
              <a:rPr lang="en-US" sz="1900" b="1" dirty="0"/>
              <a:t> </a:t>
            </a:r>
            <a:r>
              <a:rPr lang="en-US" sz="1900" b="1" dirty="0" err="1"/>
              <a:t>gồm</a:t>
            </a:r>
            <a:r>
              <a:rPr lang="en-US" sz="1900" b="1" dirty="0"/>
              <a:t> 10 </a:t>
            </a:r>
            <a:r>
              <a:rPr lang="en-US" sz="1900" b="1" dirty="0" err="1"/>
              <a:t>mẫu</a:t>
            </a:r>
            <a:r>
              <a:rPr lang="en-US" sz="1900" b="1" dirty="0"/>
              <a:t> </a:t>
            </a:r>
            <a:r>
              <a:rPr lang="en-US" sz="1900" b="1" dirty="0" err="1"/>
              <a:t>như</a:t>
            </a:r>
            <a:r>
              <a:rPr lang="en-US" sz="1900" b="1" dirty="0"/>
              <a:t> </a:t>
            </a:r>
            <a:r>
              <a:rPr lang="en-US" sz="1900" b="1" dirty="0" err="1"/>
              <a:t>sau</a:t>
            </a:r>
            <a:endParaRPr lang="en-US" sz="1900" b="1" dirty="0"/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sz="1900" dirty="0"/>
              <a:t>    Cook	  	Mood	Cuisine		Tasty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    ------------------------------------------------------------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    </a:t>
            </a:r>
            <a:r>
              <a:rPr lang="en-US" sz="1900" dirty="0" err="1"/>
              <a:t>Sita</a:t>
            </a:r>
            <a:r>
              <a:rPr lang="en-US" sz="1900" dirty="0"/>
              <a:t> 		Bad	Indian		Yes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    </a:t>
            </a:r>
            <a:r>
              <a:rPr lang="en-US" sz="1900" dirty="0" err="1"/>
              <a:t>Sita</a:t>
            </a:r>
            <a:r>
              <a:rPr lang="en-US" sz="1900" dirty="0"/>
              <a:t>		Good	Continental	Yes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   </a:t>
            </a:r>
            <a:r>
              <a:rPr lang="en-US" sz="1900" dirty="0" err="1"/>
              <a:t>Asha</a:t>
            </a:r>
            <a:r>
              <a:rPr lang="en-US" sz="1900" dirty="0"/>
              <a:t>		Bad	Indian		No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   </a:t>
            </a:r>
            <a:r>
              <a:rPr lang="en-US" sz="1900" dirty="0" err="1"/>
              <a:t>Asha</a:t>
            </a:r>
            <a:r>
              <a:rPr lang="en-US" sz="1900" dirty="0"/>
              <a:t>		Good	Indian		Yes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   </a:t>
            </a:r>
            <a:r>
              <a:rPr lang="en-US" sz="1900" dirty="0" err="1"/>
              <a:t>Usha</a:t>
            </a:r>
            <a:r>
              <a:rPr lang="en-US" sz="1900" dirty="0"/>
              <a:t>		Bad	Indian		Yes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   </a:t>
            </a:r>
            <a:r>
              <a:rPr lang="en-US" sz="1900" dirty="0" err="1"/>
              <a:t>Usha</a:t>
            </a:r>
            <a:r>
              <a:rPr lang="en-US" sz="1900" dirty="0"/>
              <a:t>		Bad	Continental	No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   </a:t>
            </a:r>
            <a:r>
              <a:rPr lang="en-US" sz="1900" dirty="0" err="1"/>
              <a:t>Asha</a:t>
            </a:r>
            <a:r>
              <a:rPr lang="en-US" sz="1900" dirty="0"/>
              <a:t>		Bad	Continental	No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   </a:t>
            </a:r>
            <a:r>
              <a:rPr lang="en-US" sz="1900" dirty="0" err="1"/>
              <a:t>Asha</a:t>
            </a:r>
            <a:r>
              <a:rPr lang="en-US" sz="1900" dirty="0"/>
              <a:t>		Good	Continental	Yes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   </a:t>
            </a:r>
            <a:r>
              <a:rPr lang="en-US" sz="1900" dirty="0" err="1"/>
              <a:t>Usha</a:t>
            </a:r>
            <a:r>
              <a:rPr lang="en-US" sz="1900" dirty="0"/>
              <a:t>		Good	Indian		Yes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   </a:t>
            </a:r>
            <a:r>
              <a:rPr lang="en-US" sz="1900" dirty="0" err="1"/>
              <a:t>Usha</a:t>
            </a:r>
            <a:r>
              <a:rPr lang="en-US" sz="1900" dirty="0"/>
              <a:t>		Good	Continental	No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 err="1"/>
              <a:t>Xét</a:t>
            </a:r>
            <a:r>
              <a:rPr lang="en-US" sz="1900" dirty="0"/>
              <a:t> </a:t>
            </a:r>
            <a:r>
              <a:rPr lang="en-US" sz="1900" dirty="0" err="1"/>
              <a:t>một</a:t>
            </a:r>
            <a:r>
              <a:rPr lang="en-US" sz="1900" dirty="0"/>
              <a:t> </a:t>
            </a:r>
            <a:r>
              <a:rPr lang="en-US" sz="1900" dirty="0" err="1"/>
              <a:t>mẫu</a:t>
            </a:r>
            <a:r>
              <a:rPr lang="en-US" sz="1900" dirty="0"/>
              <a:t> </a:t>
            </a:r>
            <a:r>
              <a:rPr lang="en-US" sz="1900" dirty="0" err="1"/>
              <a:t>mới</a:t>
            </a:r>
            <a:r>
              <a:rPr lang="en-US" sz="1900" dirty="0"/>
              <a:t>:  </a:t>
            </a:r>
            <a:r>
              <a:rPr lang="en-US" sz="1900" i="1" dirty="0"/>
              <a:t>Cook</a:t>
            </a:r>
            <a:r>
              <a:rPr lang="en-US" sz="1900" dirty="0"/>
              <a:t> = </a:t>
            </a:r>
            <a:r>
              <a:rPr lang="en-US" sz="1900" i="1" dirty="0" err="1"/>
              <a:t>Sita</a:t>
            </a:r>
            <a:r>
              <a:rPr lang="en-US" sz="1900" dirty="0"/>
              <a:t>, </a:t>
            </a:r>
            <a:r>
              <a:rPr lang="en-US" sz="1900" i="1" dirty="0"/>
              <a:t>Mood</a:t>
            </a:r>
            <a:r>
              <a:rPr lang="en-US" sz="1900" dirty="0"/>
              <a:t> = </a:t>
            </a:r>
            <a:r>
              <a:rPr lang="en-US" sz="1900" i="1" dirty="0"/>
              <a:t>Bad</a:t>
            </a:r>
            <a:r>
              <a:rPr lang="en-US" sz="1900" dirty="0"/>
              <a:t>, </a:t>
            </a:r>
            <a:r>
              <a:rPr lang="en-US" sz="1900" i="1" dirty="0"/>
              <a:t>Cuisine</a:t>
            </a:r>
            <a:r>
              <a:rPr lang="en-US" sz="1900" dirty="0"/>
              <a:t> = </a:t>
            </a:r>
            <a:r>
              <a:rPr lang="en-US" sz="1900" i="1" dirty="0"/>
              <a:t>Continental</a:t>
            </a:r>
            <a:r>
              <a:rPr lang="en-US" sz="1900" dirty="0"/>
              <a:t>. </a:t>
            </a:r>
            <a:r>
              <a:rPr lang="en-US" sz="1900" dirty="0" err="1"/>
              <a:t>Chúng</a:t>
            </a:r>
            <a:r>
              <a:rPr lang="en-US" sz="1900" dirty="0"/>
              <a:t> ta </a:t>
            </a:r>
            <a:r>
              <a:rPr lang="en-US" sz="1900" dirty="0" err="1"/>
              <a:t>cần</a:t>
            </a:r>
            <a:r>
              <a:rPr lang="en-US" sz="1900" dirty="0"/>
              <a:t> </a:t>
            </a:r>
            <a:r>
              <a:rPr lang="en-US" sz="1900" dirty="0" err="1"/>
              <a:t>phân</a:t>
            </a:r>
            <a:r>
              <a:rPr lang="en-US" sz="1900" dirty="0"/>
              <a:t> </a:t>
            </a:r>
            <a:r>
              <a:rPr lang="en-US" sz="1900" dirty="0" err="1"/>
              <a:t>lớp</a:t>
            </a:r>
            <a:r>
              <a:rPr lang="en-US" sz="1900" dirty="0"/>
              <a:t> </a:t>
            </a:r>
            <a:r>
              <a:rPr lang="en-US" sz="1900" dirty="0" err="1"/>
              <a:t>mẫu</a:t>
            </a:r>
            <a:r>
              <a:rPr lang="en-US" sz="1900" dirty="0"/>
              <a:t> </a:t>
            </a:r>
            <a:r>
              <a:rPr lang="en-US" sz="1900" dirty="0" err="1"/>
              <a:t>mới</a:t>
            </a:r>
            <a:r>
              <a:rPr lang="en-US" sz="1900" dirty="0"/>
              <a:t> </a:t>
            </a:r>
            <a:r>
              <a:rPr lang="en-US" sz="1900" dirty="0" err="1"/>
              <a:t>này</a:t>
            </a:r>
            <a:r>
              <a:rPr lang="en-US" sz="1900" dirty="0"/>
              <a:t> </a:t>
            </a:r>
            <a:r>
              <a:rPr lang="en-US" sz="1900" i="1" dirty="0"/>
              <a:t>Tasty</a:t>
            </a:r>
            <a:r>
              <a:rPr lang="en-US" sz="1900" dirty="0"/>
              <a:t> = </a:t>
            </a:r>
            <a:r>
              <a:rPr lang="en-US" sz="1900" i="1" dirty="0"/>
              <a:t>yes</a:t>
            </a:r>
            <a:r>
              <a:rPr lang="en-US" sz="1900" dirty="0"/>
              <a:t> hay </a:t>
            </a:r>
            <a:r>
              <a:rPr lang="en-US" sz="1900" i="1" dirty="0"/>
              <a:t>Tasty</a:t>
            </a:r>
            <a:r>
              <a:rPr lang="en-US" sz="1900" dirty="0"/>
              <a:t> = </a:t>
            </a:r>
            <a:r>
              <a:rPr lang="en-US" sz="1900" i="1" dirty="0"/>
              <a:t>no</a:t>
            </a:r>
            <a:r>
              <a:rPr lang="en-US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6371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E7BCF2-3EF7-4436-BE10-2E4B17C2BD1D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73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100" dirty="0" err="1"/>
              <a:t>Vì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6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10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i="1" dirty="0"/>
              <a:t>Tasty</a:t>
            </a:r>
            <a:r>
              <a:rPr lang="en-US" sz="2100" dirty="0"/>
              <a:t> = </a:t>
            </a:r>
            <a:r>
              <a:rPr lang="en-US" sz="2100" i="1" dirty="0"/>
              <a:t>yes</a:t>
            </a:r>
            <a:r>
              <a:rPr lang="en-US" sz="2100" dirty="0"/>
              <a:t>, </a:t>
            </a:r>
            <a:r>
              <a:rPr lang="en-US" sz="2100" dirty="0" err="1"/>
              <a:t>nên</a:t>
            </a:r>
            <a:r>
              <a:rPr lang="en-US" sz="2100" dirty="0"/>
              <a:t> </a:t>
            </a:r>
            <a:r>
              <a:rPr lang="en-US" sz="2100" dirty="0" err="1"/>
              <a:t>tiền</a:t>
            </a:r>
            <a:r>
              <a:rPr lang="en-US" sz="2100" dirty="0"/>
              <a:t> </a:t>
            </a: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(</a:t>
            </a:r>
            <a:r>
              <a:rPr lang="en-US" sz="2100" i="1" dirty="0"/>
              <a:t>Tasty</a:t>
            </a:r>
            <a:r>
              <a:rPr lang="en-US" sz="2100" dirty="0"/>
              <a:t> = </a:t>
            </a:r>
            <a:r>
              <a:rPr lang="en-US" sz="2100" i="1" dirty="0"/>
              <a:t>yes</a:t>
            </a:r>
            <a:r>
              <a:rPr lang="en-US" sz="2100" dirty="0"/>
              <a:t>) </a:t>
            </a:r>
            <a:r>
              <a:rPr lang="en-US" sz="2100" dirty="0" err="1"/>
              <a:t>là</a:t>
            </a:r>
            <a:r>
              <a:rPr lang="en-US" sz="2100" dirty="0"/>
              <a:t> 6/10 = </a:t>
            </a:r>
            <a:r>
              <a:rPr lang="en-US" sz="2100" b="1" dirty="0"/>
              <a:t>0.6</a:t>
            </a:r>
            <a:r>
              <a:rPr lang="en-US" sz="2100" dirty="0"/>
              <a:t>.  </a:t>
            </a:r>
            <a:r>
              <a:rPr lang="en-US" sz="2100" dirty="0" err="1"/>
              <a:t>Tiền</a:t>
            </a:r>
            <a:r>
              <a:rPr lang="en-US" sz="2100" dirty="0"/>
              <a:t> </a:t>
            </a: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(</a:t>
            </a:r>
            <a:r>
              <a:rPr lang="en-US" sz="2100" i="1" dirty="0"/>
              <a:t>Tasty</a:t>
            </a:r>
            <a:r>
              <a:rPr lang="en-US" sz="2100" dirty="0"/>
              <a:t> = </a:t>
            </a:r>
            <a:r>
              <a:rPr lang="en-US" sz="2100" i="1" dirty="0"/>
              <a:t>no</a:t>
            </a:r>
            <a:r>
              <a:rPr lang="en-US" sz="2100" dirty="0"/>
              <a:t>) </a:t>
            </a:r>
            <a:r>
              <a:rPr lang="en-US" sz="2100" dirty="0" err="1"/>
              <a:t>là</a:t>
            </a:r>
            <a:r>
              <a:rPr lang="en-US" sz="2100" dirty="0"/>
              <a:t> 4/10 = </a:t>
            </a:r>
            <a:r>
              <a:rPr lang="en-US" sz="2100" b="1" dirty="0"/>
              <a:t>0.4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sz="2100" dirty="0" err="1"/>
              <a:t>Có</a:t>
            </a:r>
            <a:r>
              <a:rPr lang="en-US" sz="2100" dirty="0"/>
              <a:t> 2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trị</a:t>
            </a:r>
            <a:r>
              <a:rPr lang="en-US" sz="2100" dirty="0"/>
              <a:t> </a:t>
            </a:r>
            <a:r>
              <a:rPr lang="en-US" sz="2100" i="1" dirty="0"/>
              <a:t>Cook</a:t>
            </a:r>
            <a:r>
              <a:rPr lang="en-US" sz="2100" dirty="0"/>
              <a:t> = </a:t>
            </a:r>
            <a:r>
              <a:rPr lang="en-US" sz="2100" i="1" dirty="0" err="1"/>
              <a:t>Sita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Tasty</a:t>
            </a:r>
            <a:r>
              <a:rPr lang="en-US" sz="2100" dirty="0"/>
              <a:t> = </a:t>
            </a:r>
            <a:r>
              <a:rPr lang="en-US" sz="2100" i="1" dirty="0"/>
              <a:t>yes;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nào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trị</a:t>
            </a:r>
            <a:r>
              <a:rPr lang="en-US" sz="2100" dirty="0"/>
              <a:t> </a:t>
            </a:r>
            <a:r>
              <a:rPr lang="en-US" sz="2100" i="1" dirty="0"/>
              <a:t>Cook</a:t>
            </a:r>
            <a:r>
              <a:rPr lang="en-US" sz="2100" dirty="0"/>
              <a:t> = </a:t>
            </a:r>
            <a:r>
              <a:rPr lang="en-US" sz="2100" i="1" dirty="0" err="1"/>
              <a:t>Sita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Tasty</a:t>
            </a:r>
            <a:r>
              <a:rPr lang="en-US" sz="2100" dirty="0"/>
              <a:t> = </a:t>
            </a:r>
            <a:r>
              <a:rPr lang="en-US" sz="2100" i="1" dirty="0"/>
              <a:t>no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i="1" dirty="0"/>
              <a:t>Cook</a:t>
            </a:r>
            <a:r>
              <a:rPr lang="en-US" sz="2100" dirty="0"/>
              <a:t> = </a:t>
            </a:r>
            <a:r>
              <a:rPr lang="en-US" sz="2100" i="1" dirty="0" err="1"/>
              <a:t>Sita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biết</a:t>
            </a:r>
            <a:r>
              <a:rPr lang="en-US" sz="2100" dirty="0"/>
              <a:t> </a:t>
            </a:r>
            <a:r>
              <a:rPr lang="en-US" sz="2100" i="1" dirty="0"/>
              <a:t>Tasty</a:t>
            </a:r>
            <a:r>
              <a:rPr lang="en-US" sz="2100" dirty="0"/>
              <a:t> = </a:t>
            </a:r>
            <a:r>
              <a:rPr lang="en-US" sz="2100" i="1" dirty="0"/>
              <a:t>yes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endParaRPr lang="en-US" sz="21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100" dirty="0"/>
              <a:t>     </a:t>
            </a:r>
            <a:r>
              <a:rPr lang="en-US" sz="2100" i="1" dirty="0"/>
              <a:t>P</a:t>
            </a:r>
            <a:r>
              <a:rPr lang="en-US" sz="2100" dirty="0"/>
              <a:t>(</a:t>
            </a:r>
            <a:r>
              <a:rPr lang="en-US" sz="2100" i="1" dirty="0"/>
              <a:t>Cook</a:t>
            </a:r>
            <a:r>
              <a:rPr lang="en-US" sz="2100" dirty="0"/>
              <a:t> = </a:t>
            </a:r>
            <a:r>
              <a:rPr lang="en-US" sz="2100" i="1" dirty="0" err="1"/>
              <a:t>Sita</a:t>
            </a:r>
            <a:r>
              <a:rPr lang="en-US" sz="2100" dirty="0"/>
              <a:t> | </a:t>
            </a:r>
            <a:r>
              <a:rPr lang="en-US" sz="2100" i="1" dirty="0"/>
              <a:t>Tasty</a:t>
            </a:r>
            <a:r>
              <a:rPr lang="en-US" sz="2100" dirty="0"/>
              <a:t> = </a:t>
            </a:r>
            <a:r>
              <a:rPr lang="en-US" sz="2100" i="1" dirty="0"/>
              <a:t>yes</a:t>
            </a:r>
            <a:r>
              <a:rPr lang="en-US" sz="2100" dirty="0"/>
              <a:t>) = 2/6 = 0.33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100" dirty="0"/>
              <a:t>     </a:t>
            </a:r>
            <a:r>
              <a:rPr lang="en-US" sz="2100" i="1" dirty="0"/>
              <a:t>P</a:t>
            </a:r>
            <a:r>
              <a:rPr lang="en-US" sz="2100" dirty="0"/>
              <a:t>(</a:t>
            </a:r>
            <a:r>
              <a:rPr lang="en-US" sz="2100" i="1" dirty="0"/>
              <a:t>Cook</a:t>
            </a:r>
            <a:r>
              <a:rPr lang="en-US" sz="2100" dirty="0"/>
              <a:t> = </a:t>
            </a:r>
            <a:r>
              <a:rPr lang="en-US" sz="2100" i="1" dirty="0" err="1"/>
              <a:t>Sita</a:t>
            </a:r>
            <a:r>
              <a:rPr lang="en-US" sz="2100" dirty="0"/>
              <a:t> | </a:t>
            </a:r>
            <a:r>
              <a:rPr lang="en-US" sz="2100" i="1" dirty="0"/>
              <a:t>Tasty</a:t>
            </a:r>
            <a:r>
              <a:rPr lang="en-US" sz="2100" dirty="0"/>
              <a:t> = </a:t>
            </a:r>
            <a:r>
              <a:rPr lang="en-US" sz="2100" i="1" dirty="0"/>
              <a:t>no</a:t>
            </a:r>
            <a:r>
              <a:rPr lang="en-US" sz="2100" dirty="0"/>
              <a:t>) = 0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bằng</a:t>
            </a:r>
            <a:r>
              <a:rPr lang="en-US" sz="2100" dirty="0"/>
              <a:t> zero,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vì</a:t>
            </a:r>
            <a:r>
              <a:rPr lang="en-US" sz="2100" dirty="0"/>
              <a:t> </a:t>
            </a:r>
            <a:r>
              <a:rPr lang="en-US" sz="2100" dirty="0" err="1"/>
              <a:t>nó</a:t>
            </a:r>
            <a:r>
              <a:rPr lang="en-US" sz="2100" dirty="0"/>
              <a:t> </a:t>
            </a:r>
            <a:r>
              <a:rPr lang="en-US" sz="2100" dirty="0" err="1"/>
              <a:t>sẽ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nhân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dirty="0" err="1"/>
              <a:t>khác</a:t>
            </a:r>
            <a:r>
              <a:rPr lang="en-US" sz="2100" dirty="0"/>
              <a:t> </a:t>
            </a:r>
            <a:r>
              <a:rPr lang="en-US" sz="2100" dirty="0" err="1"/>
              <a:t>nên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tránh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hợp</a:t>
            </a:r>
            <a:r>
              <a:rPr lang="en-US" sz="2100" dirty="0"/>
              <a:t> </a:t>
            </a:r>
            <a:r>
              <a:rPr lang="en-US" sz="2100" dirty="0" err="1"/>
              <a:t>tích</a:t>
            </a:r>
            <a:r>
              <a:rPr lang="en-US" sz="2100" dirty="0"/>
              <a:t> </a:t>
            </a:r>
            <a:r>
              <a:rPr lang="en-US" sz="2100" dirty="0" err="1"/>
              <a:t>nhiều</a:t>
            </a:r>
            <a:r>
              <a:rPr lang="en-US" sz="2100" dirty="0"/>
              <a:t> </a:t>
            </a: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dirty="0" err="1"/>
              <a:t>bằng</a:t>
            </a:r>
            <a:r>
              <a:rPr lang="en-US" sz="2100" dirty="0"/>
              <a:t> 0, ta </a:t>
            </a:r>
            <a:r>
              <a:rPr lang="en-US" sz="2100" dirty="0" err="1"/>
              <a:t>chọn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trị</a:t>
            </a:r>
            <a:r>
              <a:rPr lang="en-US" sz="2100" dirty="0"/>
              <a:t> </a:t>
            </a:r>
            <a:r>
              <a:rPr lang="en-US" sz="2100" dirty="0" err="1"/>
              <a:t>nhỏ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biểu</a:t>
            </a:r>
            <a:r>
              <a:rPr lang="en-US" sz="2100" dirty="0"/>
              <a:t> </a:t>
            </a:r>
            <a:r>
              <a:rPr lang="en-US" sz="2100" dirty="0" err="1"/>
              <a:t>diễn</a:t>
            </a:r>
            <a:r>
              <a:rPr lang="en-US" sz="2100" dirty="0"/>
              <a:t> </a:t>
            </a: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dirty="0" err="1"/>
              <a:t>này</a:t>
            </a:r>
            <a:r>
              <a:rPr lang="en-US" sz="2100" dirty="0"/>
              <a:t>. </a:t>
            </a:r>
            <a:r>
              <a:rPr lang="en-US" sz="2100" dirty="0" err="1"/>
              <a:t>Hãy</a:t>
            </a:r>
            <a:r>
              <a:rPr lang="en-US" sz="2100" dirty="0"/>
              <a:t> </a:t>
            </a:r>
            <a:r>
              <a:rPr lang="en-US" sz="2100" dirty="0" err="1"/>
              <a:t>chọn</a:t>
            </a:r>
            <a:r>
              <a:rPr lang="en-US" sz="2100" dirty="0"/>
              <a:t> </a:t>
            </a: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dirty="0" err="1"/>
              <a:t>này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0.01.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100" dirty="0" err="1"/>
              <a:t>Có</a:t>
            </a:r>
            <a:r>
              <a:rPr lang="en-US" sz="2100" dirty="0"/>
              <a:t> 2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trị</a:t>
            </a:r>
            <a:r>
              <a:rPr lang="en-US" sz="2100" dirty="0"/>
              <a:t> </a:t>
            </a:r>
            <a:r>
              <a:rPr lang="en-US" sz="2100" i="1" dirty="0"/>
              <a:t>Mood</a:t>
            </a:r>
            <a:r>
              <a:rPr lang="en-US" sz="2100" dirty="0"/>
              <a:t> = </a:t>
            </a:r>
            <a:r>
              <a:rPr lang="en-US" sz="2100" i="1" dirty="0"/>
              <a:t>Bad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Tasty</a:t>
            </a:r>
            <a:r>
              <a:rPr lang="en-US" sz="2100" dirty="0"/>
              <a:t> = </a:t>
            </a:r>
            <a:r>
              <a:rPr lang="en-US" sz="2100" i="1" dirty="0"/>
              <a:t>yes;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3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trị</a:t>
            </a:r>
            <a:r>
              <a:rPr lang="en-US" sz="2100" dirty="0"/>
              <a:t> </a:t>
            </a:r>
            <a:r>
              <a:rPr lang="en-US" sz="2100" i="1" dirty="0"/>
              <a:t>Mood</a:t>
            </a:r>
            <a:r>
              <a:rPr lang="en-US" sz="2100" dirty="0"/>
              <a:t> = </a:t>
            </a:r>
            <a:r>
              <a:rPr lang="en-US" sz="2100" i="1" dirty="0"/>
              <a:t>Bad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Tasty</a:t>
            </a:r>
            <a:r>
              <a:rPr lang="en-US" sz="2100" dirty="0"/>
              <a:t> = </a:t>
            </a:r>
            <a:r>
              <a:rPr lang="en-US" sz="2100" i="1" dirty="0"/>
              <a:t>no</a:t>
            </a:r>
            <a:r>
              <a:rPr lang="en-US" sz="2100" dirty="0"/>
              <a:t>. Do </a:t>
            </a:r>
            <a:r>
              <a:rPr lang="en-US" sz="2100" dirty="0" err="1"/>
              <a:t>đó</a:t>
            </a:r>
            <a:r>
              <a:rPr lang="en-US" sz="2100" dirty="0"/>
              <a:t>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100" dirty="0"/>
              <a:t>     </a:t>
            </a:r>
            <a:r>
              <a:rPr lang="en-US" sz="2100" i="1" dirty="0"/>
              <a:t>P</a:t>
            </a:r>
            <a:r>
              <a:rPr lang="en-US" sz="2100" dirty="0"/>
              <a:t>(</a:t>
            </a:r>
            <a:r>
              <a:rPr lang="en-US" sz="2100" i="1" dirty="0"/>
              <a:t>Mood</a:t>
            </a:r>
            <a:r>
              <a:rPr lang="en-US" sz="2100" dirty="0"/>
              <a:t> = </a:t>
            </a:r>
            <a:r>
              <a:rPr lang="en-US" sz="2100" i="1" dirty="0"/>
              <a:t>Bad</a:t>
            </a:r>
            <a:r>
              <a:rPr lang="en-US" sz="2100" dirty="0"/>
              <a:t> | </a:t>
            </a:r>
            <a:r>
              <a:rPr lang="en-US" sz="2100" i="1" dirty="0"/>
              <a:t>Tasty</a:t>
            </a:r>
            <a:r>
              <a:rPr lang="en-US" sz="2100" dirty="0"/>
              <a:t> = </a:t>
            </a:r>
            <a:r>
              <a:rPr lang="en-US" sz="2100" i="1" dirty="0"/>
              <a:t>yes</a:t>
            </a:r>
            <a:r>
              <a:rPr lang="en-US" sz="2100" dirty="0"/>
              <a:t>) = 2/6 = 0.33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100" dirty="0"/>
              <a:t>     </a:t>
            </a:r>
            <a:r>
              <a:rPr lang="en-US" sz="2100" i="1" dirty="0"/>
              <a:t>P</a:t>
            </a:r>
            <a:r>
              <a:rPr lang="en-US" sz="2100" dirty="0"/>
              <a:t>(</a:t>
            </a:r>
            <a:r>
              <a:rPr lang="en-US" sz="2100" i="1" dirty="0"/>
              <a:t>Mood</a:t>
            </a:r>
            <a:r>
              <a:rPr lang="en-US" sz="2100" dirty="0"/>
              <a:t> = </a:t>
            </a:r>
            <a:r>
              <a:rPr lang="en-US" sz="2100" i="1" dirty="0"/>
              <a:t>Bad</a:t>
            </a:r>
            <a:r>
              <a:rPr lang="en-US" sz="2100" dirty="0"/>
              <a:t> | </a:t>
            </a:r>
            <a:r>
              <a:rPr lang="en-US" sz="2100" i="1" dirty="0"/>
              <a:t>Tasty</a:t>
            </a:r>
            <a:r>
              <a:rPr lang="en-US" sz="2100" dirty="0"/>
              <a:t> = </a:t>
            </a:r>
            <a:r>
              <a:rPr lang="en-US" sz="2100" i="1" dirty="0"/>
              <a:t>no</a:t>
            </a:r>
            <a:r>
              <a:rPr lang="en-US" sz="2100" dirty="0"/>
              <a:t>)  = 3/4 = 0.75</a:t>
            </a:r>
          </a:p>
        </p:txBody>
      </p:sp>
    </p:spTree>
    <p:extLst>
      <p:ext uri="{BB962C8B-B14F-4D97-AF65-F5344CB8AC3E}">
        <p14:creationId xmlns:p14="http://schemas.microsoft.com/office/powerpoint/2010/main" val="10551209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BB3C76-21CB-4E65-9C89-09E03D477909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rgbClr val="FF0000"/>
                </a:solidFill>
              </a:rPr>
              <a:t>Thí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</a:t>
            </a:r>
            <a:r>
              <a:rPr lang="en-US" sz="2800" dirty="0">
                <a:solidFill>
                  <a:srgbClr val="FF0000"/>
                </a:solidFill>
              </a:rPr>
              <a:t> (</a:t>
            </a:r>
            <a:r>
              <a:rPr lang="en-US" sz="2800" dirty="0" err="1">
                <a:solidFill>
                  <a:srgbClr val="FF0000"/>
                </a:solidFill>
              </a:rPr>
              <a:t>tt</a:t>
            </a:r>
            <a:r>
              <a:rPr lang="en-US" sz="2800" dirty="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err="1"/>
              <a:t>Có</a:t>
            </a:r>
            <a:r>
              <a:rPr lang="en-US" sz="2100" dirty="0"/>
              <a:t> 2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trị</a:t>
            </a:r>
            <a:r>
              <a:rPr lang="en-US" sz="2100" dirty="0"/>
              <a:t> </a:t>
            </a:r>
            <a:r>
              <a:rPr lang="en-US" sz="2100" i="1" dirty="0"/>
              <a:t>Cuisine</a:t>
            </a:r>
            <a:r>
              <a:rPr lang="en-US" sz="2100" dirty="0"/>
              <a:t> = </a:t>
            </a:r>
            <a:r>
              <a:rPr lang="en-US" sz="2100" i="1" dirty="0"/>
              <a:t>Continental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Tasty</a:t>
            </a:r>
            <a:r>
              <a:rPr lang="en-US" sz="2100" dirty="0"/>
              <a:t> = yes; </a:t>
            </a:r>
            <a:r>
              <a:rPr lang="en-US" sz="2100" dirty="0" err="1"/>
              <a:t>có</a:t>
            </a:r>
            <a:r>
              <a:rPr lang="en-US" sz="2100" dirty="0"/>
              <a:t> 3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trị</a:t>
            </a:r>
            <a:r>
              <a:rPr lang="en-US" sz="2100" dirty="0"/>
              <a:t>  </a:t>
            </a:r>
            <a:r>
              <a:rPr lang="en-US" sz="2100" i="1" dirty="0"/>
              <a:t>Cuisine</a:t>
            </a:r>
            <a:r>
              <a:rPr lang="en-US" sz="2100" dirty="0"/>
              <a:t> = </a:t>
            </a:r>
            <a:r>
              <a:rPr lang="en-US" sz="2100" i="1" dirty="0"/>
              <a:t>Continental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Tasty</a:t>
            </a:r>
            <a:r>
              <a:rPr lang="en-US" sz="2100" dirty="0"/>
              <a:t> = </a:t>
            </a:r>
            <a:r>
              <a:rPr lang="en-US" sz="2100" i="1" dirty="0"/>
              <a:t>no</a:t>
            </a:r>
            <a:r>
              <a:rPr lang="en-US" sz="2100" dirty="0"/>
              <a:t>. Do </a:t>
            </a:r>
            <a:r>
              <a:rPr lang="en-US" sz="2100" dirty="0" err="1"/>
              <a:t>đó</a:t>
            </a:r>
            <a:r>
              <a:rPr lang="en-US" sz="2100" dirty="0"/>
              <a:t>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     </a:t>
            </a:r>
            <a:r>
              <a:rPr lang="en-US" sz="2100" i="1" dirty="0"/>
              <a:t>P</a:t>
            </a:r>
            <a:r>
              <a:rPr lang="en-US" sz="2100" dirty="0"/>
              <a:t>(</a:t>
            </a:r>
            <a:r>
              <a:rPr lang="en-US" sz="2100" i="1" dirty="0"/>
              <a:t>Cuisine</a:t>
            </a:r>
            <a:r>
              <a:rPr lang="en-US" sz="2100" dirty="0"/>
              <a:t> = </a:t>
            </a:r>
            <a:r>
              <a:rPr lang="en-US" sz="2100" i="1" dirty="0"/>
              <a:t>Continental</a:t>
            </a:r>
            <a:r>
              <a:rPr lang="en-US" sz="2100" dirty="0"/>
              <a:t> | </a:t>
            </a:r>
            <a:r>
              <a:rPr lang="en-US" sz="2100" i="1" dirty="0"/>
              <a:t>Tasty</a:t>
            </a:r>
            <a:r>
              <a:rPr lang="en-US" sz="2100" dirty="0"/>
              <a:t> = </a:t>
            </a:r>
            <a:r>
              <a:rPr lang="en-US" sz="2100" i="1" dirty="0"/>
              <a:t>yes</a:t>
            </a:r>
            <a:r>
              <a:rPr lang="en-US" sz="2100" dirty="0"/>
              <a:t>) = 2/6 = 0.33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     </a:t>
            </a:r>
            <a:r>
              <a:rPr lang="en-US" sz="2100" i="1" dirty="0"/>
              <a:t>P</a:t>
            </a:r>
            <a:r>
              <a:rPr lang="en-US" sz="2100" dirty="0"/>
              <a:t>(</a:t>
            </a:r>
            <a:r>
              <a:rPr lang="en-US" sz="2100" i="1" dirty="0"/>
              <a:t>Cuisine</a:t>
            </a:r>
            <a:r>
              <a:rPr lang="en-US" sz="2100" dirty="0"/>
              <a:t> = </a:t>
            </a:r>
            <a:r>
              <a:rPr lang="en-US" sz="2100" i="1" dirty="0"/>
              <a:t>Continental</a:t>
            </a:r>
            <a:r>
              <a:rPr lang="en-US" sz="2100" dirty="0"/>
              <a:t> | </a:t>
            </a:r>
            <a:r>
              <a:rPr lang="en-US" sz="2100" i="1" dirty="0"/>
              <a:t>Tasty</a:t>
            </a:r>
            <a:r>
              <a:rPr lang="en-US" sz="2100" dirty="0"/>
              <a:t> = </a:t>
            </a:r>
            <a:r>
              <a:rPr lang="en-US" sz="2100" i="1" dirty="0"/>
              <a:t>no</a:t>
            </a:r>
            <a:r>
              <a:rPr lang="en-US" sz="2100" dirty="0"/>
              <a:t>) =  3/4 = 0.75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/>
              <a:t>Suy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: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100" dirty="0"/>
              <a:t>    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Tasty</a:t>
            </a:r>
            <a:r>
              <a:rPr lang="en-US" sz="2000" dirty="0"/>
              <a:t> = </a:t>
            </a:r>
            <a:r>
              <a:rPr lang="en-US" sz="2000" i="1" dirty="0"/>
              <a:t>yes</a:t>
            </a:r>
            <a:r>
              <a:rPr lang="en-US" sz="2000" dirty="0"/>
              <a:t> | </a:t>
            </a:r>
            <a:r>
              <a:rPr lang="en-US" sz="2000" i="1" dirty="0"/>
              <a:t>X</a:t>
            </a:r>
            <a:r>
              <a:rPr lang="en-US" sz="2000" dirty="0"/>
              <a:t>) =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Tasty</a:t>
            </a:r>
            <a:r>
              <a:rPr lang="en-US" sz="2000" dirty="0"/>
              <a:t> = </a:t>
            </a:r>
            <a:r>
              <a:rPr lang="en-US" sz="2000" i="1" dirty="0"/>
              <a:t>yes</a:t>
            </a:r>
            <a:r>
              <a:rPr lang="en-US" sz="2000" dirty="0"/>
              <a:t>).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Cook=</a:t>
            </a:r>
            <a:r>
              <a:rPr lang="en-US" sz="2000" i="1" dirty="0" err="1"/>
              <a:t>Sita</a:t>
            </a:r>
            <a:r>
              <a:rPr lang="en-US" sz="2000" dirty="0" err="1"/>
              <a:t>|</a:t>
            </a:r>
            <a:r>
              <a:rPr lang="en-US" sz="2000" i="1" dirty="0" err="1"/>
              <a:t>Tasty</a:t>
            </a:r>
            <a:r>
              <a:rPr lang="en-US" sz="2000" i="1" dirty="0"/>
              <a:t>=yes</a:t>
            </a:r>
            <a:r>
              <a:rPr lang="en-US" sz="2000" dirty="0"/>
              <a:t>).                                               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Mood=</a:t>
            </a:r>
            <a:r>
              <a:rPr lang="en-US" sz="2000" i="1" dirty="0" err="1"/>
              <a:t>bad</a:t>
            </a:r>
            <a:r>
              <a:rPr lang="en-US" sz="2000" dirty="0" err="1"/>
              <a:t>|Tasty</a:t>
            </a:r>
            <a:r>
              <a:rPr lang="en-US" sz="2000" dirty="0"/>
              <a:t>=yes).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Cuisine=</a:t>
            </a:r>
            <a:r>
              <a:rPr lang="en-US" sz="2000" i="1" dirty="0" err="1"/>
              <a:t>continental</a:t>
            </a:r>
            <a:r>
              <a:rPr lang="en-US" sz="2000" dirty="0" err="1"/>
              <a:t>|</a:t>
            </a:r>
            <a:r>
              <a:rPr lang="en-US" sz="2000" i="1" dirty="0" err="1"/>
              <a:t>Tasty</a:t>
            </a:r>
            <a:r>
              <a:rPr lang="en-US" sz="2000" i="1" dirty="0"/>
              <a:t>=yes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                      = 0.6 </a:t>
            </a:r>
            <a:r>
              <a:rPr lang="en-US" sz="2000" dirty="0">
                <a:sym typeface="Symbol" pitchFamily="18" charset="2"/>
              </a:rPr>
              <a:t></a:t>
            </a:r>
            <a:r>
              <a:rPr lang="en-US" sz="2000" dirty="0"/>
              <a:t> 0.33 </a:t>
            </a:r>
            <a:r>
              <a:rPr lang="en-US" sz="2000" dirty="0">
                <a:sym typeface="Symbol" pitchFamily="18" charset="2"/>
              </a:rPr>
              <a:t></a:t>
            </a:r>
            <a:r>
              <a:rPr lang="en-US" sz="2000" dirty="0"/>
              <a:t> 0.33 </a:t>
            </a:r>
            <a:r>
              <a:rPr lang="en-US" sz="2000" dirty="0">
                <a:sym typeface="Symbol" pitchFamily="18" charset="2"/>
              </a:rPr>
              <a:t></a:t>
            </a:r>
            <a:r>
              <a:rPr lang="en-US" sz="2000" dirty="0"/>
              <a:t> 0.33 = 0.0216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    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Tasty</a:t>
            </a:r>
            <a:r>
              <a:rPr lang="en-US" sz="2000" dirty="0"/>
              <a:t> = </a:t>
            </a:r>
            <a:r>
              <a:rPr lang="en-US" sz="2000" i="1" dirty="0"/>
              <a:t>no</a:t>
            </a:r>
            <a:r>
              <a:rPr lang="en-US" sz="2000" dirty="0"/>
              <a:t> | </a:t>
            </a:r>
            <a:r>
              <a:rPr lang="en-US" sz="2000" i="1" dirty="0"/>
              <a:t>X</a:t>
            </a:r>
            <a:r>
              <a:rPr lang="en-US" sz="2000" dirty="0"/>
              <a:t>) =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Tasty</a:t>
            </a:r>
            <a:r>
              <a:rPr lang="en-US" sz="2000" dirty="0"/>
              <a:t> = no).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Cook=</a:t>
            </a:r>
            <a:r>
              <a:rPr lang="en-US" sz="2000" i="1" dirty="0" err="1"/>
              <a:t>Sita</a:t>
            </a:r>
            <a:r>
              <a:rPr lang="en-US" sz="2000" dirty="0" err="1"/>
              <a:t>|</a:t>
            </a:r>
            <a:r>
              <a:rPr lang="en-US" sz="2000" i="1" dirty="0" err="1"/>
              <a:t>Tasty</a:t>
            </a:r>
            <a:r>
              <a:rPr lang="en-US" sz="2000" i="1" dirty="0"/>
              <a:t>=no</a:t>
            </a:r>
            <a:r>
              <a:rPr lang="en-US" sz="2000" dirty="0"/>
              <a:t>).                                             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Mood=</a:t>
            </a:r>
            <a:r>
              <a:rPr lang="en-US" sz="2000" i="1" dirty="0" err="1"/>
              <a:t>bad</a:t>
            </a:r>
            <a:r>
              <a:rPr lang="en-US" sz="2000" dirty="0" err="1"/>
              <a:t>|</a:t>
            </a:r>
            <a:r>
              <a:rPr lang="en-US" sz="2000" i="1" dirty="0" err="1"/>
              <a:t>Tasty</a:t>
            </a:r>
            <a:r>
              <a:rPr lang="en-US" sz="2000" i="1" dirty="0"/>
              <a:t>=no</a:t>
            </a:r>
            <a:r>
              <a:rPr lang="en-US" sz="2000" dirty="0"/>
              <a:t>).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Cuisine=</a:t>
            </a:r>
            <a:r>
              <a:rPr lang="en-US" sz="2000" i="1" dirty="0" err="1"/>
              <a:t>continenta</a:t>
            </a:r>
            <a:r>
              <a:rPr lang="en-US" sz="2000" dirty="0" err="1"/>
              <a:t>l|</a:t>
            </a:r>
            <a:r>
              <a:rPr lang="en-US" sz="2000" i="1" dirty="0" err="1"/>
              <a:t>Tasty</a:t>
            </a:r>
            <a:r>
              <a:rPr lang="en-US" sz="2000" i="1" dirty="0"/>
              <a:t>=no</a:t>
            </a:r>
            <a:r>
              <a:rPr lang="en-US" sz="2000" dirty="0"/>
              <a:t>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                     = 0.4 </a:t>
            </a:r>
            <a:r>
              <a:rPr lang="en-US" sz="2000" dirty="0">
                <a:sym typeface="Symbol" pitchFamily="18" charset="2"/>
              </a:rPr>
              <a:t></a:t>
            </a:r>
            <a:r>
              <a:rPr lang="en-US" sz="2000" dirty="0"/>
              <a:t> 0.01 </a:t>
            </a:r>
            <a:r>
              <a:rPr lang="en-US" sz="2000" dirty="0">
                <a:sym typeface="Symbol" pitchFamily="18" charset="2"/>
              </a:rPr>
              <a:t></a:t>
            </a:r>
            <a:r>
              <a:rPr lang="en-US" sz="2000" dirty="0"/>
              <a:t> 0.75 </a:t>
            </a:r>
            <a:r>
              <a:rPr lang="en-US" sz="2000" dirty="0">
                <a:sym typeface="Symbol" pitchFamily="18" charset="2"/>
              </a:rPr>
              <a:t></a:t>
            </a:r>
            <a:r>
              <a:rPr lang="en-US" sz="2000" dirty="0"/>
              <a:t> 0.75 = 0.00225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/>
              <a:t>Như</a:t>
            </a:r>
            <a:r>
              <a:rPr lang="en-US" sz="2100" dirty="0"/>
              <a:t> </a:t>
            </a:r>
            <a:r>
              <a:rPr lang="en-US" sz="2100" dirty="0" err="1"/>
              <a:t>vậy</a:t>
            </a:r>
            <a:r>
              <a:rPr lang="en-US" sz="2100" dirty="0"/>
              <a:t>,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mới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phân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i="1" dirty="0"/>
              <a:t>Tasty</a:t>
            </a:r>
            <a:r>
              <a:rPr lang="en-US" sz="2100" dirty="0"/>
              <a:t> = </a:t>
            </a:r>
            <a:r>
              <a:rPr lang="en-US" sz="2100" i="1" dirty="0"/>
              <a:t>yes</a:t>
            </a:r>
            <a:r>
              <a:rPr lang="en-US" sz="2100" dirty="0"/>
              <a:t> </a:t>
            </a:r>
            <a:r>
              <a:rPr lang="en-US" sz="2100" dirty="0" err="1"/>
              <a:t>vì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(</a:t>
            </a:r>
            <a:r>
              <a:rPr lang="en-US" sz="2100" i="1" dirty="0"/>
              <a:t>Tasty</a:t>
            </a:r>
            <a:r>
              <a:rPr lang="en-US" sz="2100" dirty="0"/>
              <a:t> = </a:t>
            </a:r>
            <a:r>
              <a:rPr lang="en-US" sz="2100" i="1" dirty="0"/>
              <a:t>yes</a:t>
            </a:r>
            <a:r>
              <a:rPr lang="en-US" sz="2100" dirty="0"/>
              <a:t>| </a:t>
            </a:r>
            <a:r>
              <a:rPr lang="en-US" sz="2100" i="1" dirty="0"/>
              <a:t>X</a:t>
            </a:r>
            <a:r>
              <a:rPr lang="en-US" sz="2100" dirty="0"/>
              <a:t>) &gt; </a:t>
            </a:r>
            <a:r>
              <a:rPr lang="en-US" sz="2100" i="1" dirty="0"/>
              <a:t>P</a:t>
            </a:r>
            <a:r>
              <a:rPr lang="en-US" sz="2100" dirty="0"/>
              <a:t>(</a:t>
            </a:r>
            <a:r>
              <a:rPr lang="en-US" sz="2100" i="1" dirty="0"/>
              <a:t>Tasty</a:t>
            </a:r>
            <a:r>
              <a:rPr lang="en-US" sz="2100" dirty="0"/>
              <a:t> = </a:t>
            </a:r>
            <a:r>
              <a:rPr lang="en-US" sz="2100" i="1" dirty="0"/>
              <a:t>no</a:t>
            </a:r>
            <a:r>
              <a:rPr lang="en-US" sz="2100" dirty="0"/>
              <a:t>| </a:t>
            </a:r>
            <a:r>
              <a:rPr lang="en-US" sz="2100" i="1" dirty="0"/>
              <a:t>X</a:t>
            </a:r>
            <a:r>
              <a:rPr lang="en-US" sz="21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37016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60E7B-CB0D-43CA-AB1C-D7E120459465}" type="slidenum">
              <a:rPr lang="en-US" altLang="en-US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50922" y="152400"/>
            <a:ext cx="7772400" cy="457200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FF0000"/>
                </a:solidFill>
              </a:rPr>
              <a:t>6. </a:t>
            </a:r>
            <a:r>
              <a:rPr lang="en-US" sz="3200" b="1" dirty="0" err="1">
                <a:solidFill>
                  <a:srgbClr val="FF0000"/>
                </a:solidFill>
              </a:rPr>
              <a:t>Mạng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nơ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ron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nhân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tạo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754537"/>
            <a:ext cx="8686800" cy="2064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mạng</a:t>
            </a:r>
            <a:r>
              <a:rPr lang="en-US" sz="2100" dirty="0"/>
              <a:t> </a:t>
            </a:r>
            <a:r>
              <a:rPr lang="en-US" sz="2100" dirty="0" err="1"/>
              <a:t>nơ</a:t>
            </a:r>
            <a:r>
              <a:rPr lang="en-US" sz="2100" dirty="0"/>
              <a:t> </a:t>
            </a:r>
            <a:r>
              <a:rPr lang="en-US" sz="2100" dirty="0" err="1"/>
              <a:t>ron</a:t>
            </a:r>
            <a:r>
              <a:rPr lang="en-US" sz="2100" dirty="0"/>
              <a:t> </a:t>
            </a:r>
            <a:r>
              <a:rPr lang="en-US" sz="2100" dirty="0" err="1"/>
              <a:t>nhân</a:t>
            </a:r>
            <a:r>
              <a:rPr lang="en-US" sz="2100" dirty="0"/>
              <a:t> </a:t>
            </a:r>
            <a:r>
              <a:rPr lang="en-US" sz="2100" dirty="0" err="1"/>
              <a:t>tạo</a:t>
            </a:r>
            <a:r>
              <a:rPr lang="en-US" sz="2100" dirty="0"/>
              <a:t> (artificial neural network – ANN)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cấu</a:t>
            </a:r>
            <a:r>
              <a:rPr lang="en-US" sz="2100" dirty="0"/>
              <a:t>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từ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đơn</a:t>
            </a:r>
            <a:r>
              <a:rPr lang="en-US" sz="2100" dirty="0"/>
              <a:t> </a:t>
            </a:r>
            <a:r>
              <a:rPr lang="en-US" sz="2100" dirty="0" err="1"/>
              <a:t>vị</a:t>
            </a:r>
            <a:r>
              <a:rPr lang="en-US" sz="2100" dirty="0"/>
              <a:t> </a:t>
            </a:r>
            <a:r>
              <a:rPr lang="en-US" sz="2100" dirty="0" err="1"/>
              <a:t>xử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gọi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b="1" i="1" dirty="0"/>
              <a:t>perceptron</a:t>
            </a:r>
            <a:r>
              <a:rPr lang="en-US" sz="2100" dirty="0"/>
              <a:t>,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xây</a:t>
            </a:r>
            <a:r>
              <a:rPr lang="en-US" sz="2100" dirty="0"/>
              <a:t> </a:t>
            </a:r>
            <a:r>
              <a:rPr lang="en-US" sz="2100" dirty="0" err="1"/>
              <a:t>dựng</a:t>
            </a:r>
            <a:r>
              <a:rPr lang="en-US" sz="2100" dirty="0"/>
              <a:t> </a:t>
            </a:r>
            <a:r>
              <a:rPr lang="en-US" sz="2100" dirty="0" err="1"/>
              <a:t>theo</a:t>
            </a:r>
            <a:r>
              <a:rPr lang="en-US" sz="2100" dirty="0"/>
              <a:t> </a:t>
            </a:r>
            <a:r>
              <a:rPr lang="en-US" sz="2100" dirty="0" err="1"/>
              <a:t>nhiều</a:t>
            </a:r>
            <a:r>
              <a:rPr lang="en-US" sz="2100" dirty="0"/>
              <a:t> </a:t>
            </a:r>
            <a:r>
              <a:rPr lang="en-US" sz="2100" dirty="0" err="1"/>
              <a:t>kiểu</a:t>
            </a:r>
            <a:r>
              <a:rPr lang="en-US" sz="2100" dirty="0"/>
              <a:t> </a:t>
            </a:r>
            <a:r>
              <a:rPr lang="en-US" sz="2100" dirty="0" err="1"/>
              <a:t>khác</a:t>
            </a:r>
            <a:r>
              <a:rPr lang="en-US" sz="2100" dirty="0"/>
              <a:t> </a:t>
            </a:r>
            <a:r>
              <a:rPr lang="en-US" sz="2100" dirty="0" err="1"/>
              <a:t>nhau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hình</a:t>
            </a:r>
            <a:r>
              <a:rPr lang="en-US" sz="2100" dirty="0"/>
              <a:t> </a:t>
            </a:r>
            <a:r>
              <a:rPr lang="en-US" sz="2100" dirty="0" err="1"/>
              <a:t>thành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cấu</a:t>
            </a:r>
            <a:r>
              <a:rPr lang="en-US" sz="2100" dirty="0"/>
              <a:t> </a:t>
            </a:r>
            <a:r>
              <a:rPr lang="en-US" sz="2100" dirty="0" err="1"/>
              <a:t>trúc</a:t>
            </a:r>
            <a:r>
              <a:rPr lang="en-US" sz="2100" dirty="0"/>
              <a:t> </a:t>
            </a:r>
            <a:r>
              <a:rPr lang="en-US" sz="2100" dirty="0" err="1"/>
              <a:t>mạng</a:t>
            </a:r>
            <a:r>
              <a:rPr lang="en-US" sz="2100" dirty="0"/>
              <a:t>. </a:t>
            </a:r>
            <a:endParaRPr lang="en-US" sz="21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 err="1"/>
              <a:t>Đơn</a:t>
            </a:r>
            <a:r>
              <a:rPr lang="en-US" sz="2100" b="1" dirty="0"/>
              <a:t> </a:t>
            </a:r>
            <a:r>
              <a:rPr lang="en-US" sz="2100" b="1" dirty="0" err="1"/>
              <a:t>vị</a:t>
            </a:r>
            <a:r>
              <a:rPr lang="en-US" sz="2100" b="1" dirty="0"/>
              <a:t> </a:t>
            </a:r>
            <a:r>
              <a:rPr lang="en-US" sz="2100" b="1" dirty="0" err="1"/>
              <a:t>xử</a:t>
            </a:r>
            <a:r>
              <a:rPr lang="en-US" sz="2100" b="1" dirty="0"/>
              <a:t> </a:t>
            </a:r>
            <a:r>
              <a:rPr lang="en-US" sz="2100" b="1" dirty="0" err="1"/>
              <a:t>lý</a:t>
            </a:r>
            <a:endParaRPr lang="en-US" sz="2100" dirty="0"/>
          </a:p>
          <a:p>
            <a:pPr eaLnBrk="1" hangingPunct="1">
              <a:lnSpc>
                <a:spcPct val="90000"/>
              </a:lnSpc>
            </a:pPr>
            <a:r>
              <a:rPr lang="en-US" sz="2100" dirty="0" err="1"/>
              <a:t>Một</a:t>
            </a:r>
            <a:r>
              <a:rPr lang="en-US" sz="2100" dirty="0"/>
              <a:t> ANN </a:t>
            </a:r>
            <a:r>
              <a:rPr lang="en-US" sz="2100" dirty="0" err="1"/>
              <a:t>bao</a:t>
            </a:r>
            <a:r>
              <a:rPr lang="en-US" sz="2100" dirty="0"/>
              <a:t> </a:t>
            </a:r>
            <a:r>
              <a:rPr lang="en-US" sz="2100" dirty="0" err="1"/>
              <a:t>gồm</a:t>
            </a:r>
            <a:r>
              <a:rPr lang="en-US" sz="2100" dirty="0"/>
              <a:t> </a:t>
            </a:r>
            <a:r>
              <a:rPr lang="en-US" sz="2100" dirty="0" err="1"/>
              <a:t>nhiều</a:t>
            </a:r>
            <a:r>
              <a:rPr lang="en-US" sz="2100" dirty="0"/>
              <a:t> perceptron. </a:t>
            </a:r>
            <a:r>
              <a:rPr lang="en-US" sz="2100" dirty="0" err="1"/>
              <a:t>Mỗi</a:t>
            </a:r>
            <a:r>
              <a:rPr lang="en-US" sz="2100" dirty="0"/>
              <a:t> perceptron </a:t>
            </a:r>
            <a:r>
              <a:rPr lang="en-US" sz="2100" dirty="0" err="1"/>
              <a:t>nhận</a:t>
            </a:r>
            <a:r>
              <a:rPr lang="en-US" sz="2100" dirty="0"/>
              <a:t> </a:t>
            </a:r>
            <a:r>
              <a:rPr lang="en-US" sz="2100" dirty="0" err="1"/>
              <a:t>dữ</a:t>
            </a:r>
            <a:r>
              <a:rPr lang="en-US" sz="2100" dirty="0"/>
              <a:t> </a:t>
            </a:r>
            <a:r>
              <a:rPr lang="en-US" sz="2100" dirty="0" err="1"/>
              <a:t>liệu</a:t>
            </a:r>
            <a:r>
              <a:rPr lang="en-US" sz="2100" dirty="0"/>
              <a:t> </a:t>
            </a:r>
            <a:r>
              <a:rPr lang="en-US" sz="2100" dirty="0" err="1"/>
              <a:t>đầu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, </a:t>
            </a:r>
            <a:r>
              <a:rPr lang="en-US" sz="2100" dirty="0" err="1"/>
              <a:t>xử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đầu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cung</a:t>
            </a:r>
            <a:r>
              <a:rPr lang="en-US" sz="2100" dirty="0"/>
              <a:t> </a:t>
            </a:r>
            <a:r>
              <a:rPr lang="en-US" sz="2100" dirty="0" err="1"/>
              <a:t>cấp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trị</a:t>
            </a:r>
            <a:r>
              <a:rPr lang="en-US" sz="2100" dirty="0"/>
              <a:t> </a:t>
            </a:r>
            <a:r>
              <a:rPr lang="en-US" sz="2100" dirty="0" err="1"/>
              <a:t>đầu</a:t>
            </a:r>
            <a:r>
              <a:rPr lang="en-US" sz="2100" dirty="0"/>
              <a:t> </a:t>
            </a:r>
            <a:r>
              <a:rPr lang="en-US" sz="2100" dirty="0" err="1"/>
              <a:t>ra.</a:t>
            </a:r>
            <a:endParaRPr lang="en-US" sz="2100" dirty="0"/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905000" y="3352800"/>
            <a:ext cx="655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512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11630"/>
            <a:ext cx="4267200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9"/>
          <p:cNvSpPr txBox="1">
            <a:spLocks noChangeArrowheads="1"/>
          </p:cNvSpPr>
          <p:nvPr/>
        </p:nvSpPr>
        <p:spPr bwMode="auto">
          <a:xfrm>
            <a:off x="266700" y="2917074"/>
            <a:ext cx="40005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/>
              <a:t>Đầu</a:t>
            </a:r>
            <a:r>
              <a:rPr lang="en-US" sz="2000" b="1" dirty="0"/>
              <a:t> </a:t>
            </a:r>
            <a:r>
              <a:rPr lang="en-US" sz="2000" b="1" dirty="0" err="1"/>
              <a:t>vào</a:t>
            </a:r>
            <a:r>
              <a:rPr lang="en-US" sz="2000" b="1" dirty="0"/>
              <a:t> </a:t>
            </a:r>
            <a:r>
              <a:rPr lang="en-US" sz="2000" b="1" dirty="0" err="1"/>
              <a:t>có</a:t>
            </a:r>
            <a:r>
              <a:rPr lang="en-US" sz="2000" b="1" dirty="0"/>
              <a:t> </a:t>
            </a:r>
            <a:r>
              <a:rPr lang="en-US" sz="2000" b="1" dirty="0" err="1"/>
              <a:t>thể</a:t>
            </a:r>
            <a:r>
              <a:rPr lang="en-US" sz="2000" b="1" dirty="0"/>
              <a:t> </a:t>
            </a:r>
            <a:r>
              <a:rPr lang="en-US" sz="2000" b="1" dirty="0" err="1"/>
              <a:t>là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</a:t>
            </a:r>
            <a:r>
              <a:rPr lang="en-US" sz="2000" b="1" dirty="0" err="1"/>
              <a:t>đầu</a:t>
            </a:r>
            <a:r>
              <a:rPr lang="en-US" sz="2000" b="1" dirty="0"/>
              <a:t> </a:t>
            </a:r>
            <a:r>
              <a:rPr lang="en-US" sz="2000" b="1" dirty="0" err="1"/>
              <a:t>vào</a:t>
            </a:r>
            <a:r>
              <a:rPr lang="en-US" sz="2000" b="1" dirty="0"/>
              <a:t> </a:t>
            </a:r>
            <a:r>
              <a:rPr lang="en-US" sz="2000" b="1" dirty="0" err="1"/>
              <a:t>thô</a:t>
            </a:r>
            <a:r>
              <a:rPr lang="en-US" sz="2000" b="1" dirty="0"/>
              <a:t> </a:t>
            </a:r>
            <a:r>
              <a:rPr lang="en-US" sz="2000" b="1" dirty="0" err="1"/>
              <a:t>hoặc</a:t>
            </a:r>
            <a:r>
              <a:rPr lang="en-US" sz="2000" b="1" dirty="0"/>
              <a:t> </a:t>
            </a:r>
            <a:r>
              <a:rPr lang="en-US" sz="2000" b="1" dirty="0" err="1"/>
              <a:t>là</a:t>
            </a:r>
            <a:r>
              <a:rPr lang="en-US" sz="2000" b="1" dirty="0"/>
              <a:t> </a:t>
            </a:r>
            <a:r>
              <a:rPr lang="en-US" sz="2000" b="1" dirty="0" err="1"/>
              <a:t>đầu</a:t>
            </a:r>
            <a:r>
              <a:rPr lang="en-US" sz="2000" b="1" dirty="0"/>
              <a:t> </a:t>
            </a:r>
            <a:r>
              <a:rPr lang="en-US" sz="2000" b="1" dirty="0" err="1"/>
              <a:t>ra</a:t>
            </a:r>
            <a:r>
              <a:rPr lang="en-US" sz="2000" b="1" dirty="0"/>
              <a:t> </a:t>
            </a:r>
            <a:r>
              <a:rPr lang="en-US" sz="2000" b="1" dirty="0" err="1"/>
              <a:t>của</a:t>
            </a:r>
            <a:r>
              <a:rPr lang="en-US" sz="2000" b="1" dirty="0"/>
              <a:t> </a:t>
            </a:r>
            <a:r>
              <a:rPr lang="en-US" sz="2000" b="1" dirty="0" err="1"/>
              <a:t>các</a:t>
            </a:r>
            <a:r>
              <a:rPr lang="en-US" sz="2000" b="1" dirty="0"/>
              <a:t> perceptron </a:t>
            </a:r>
            <a:r>
              <a:rPr lang="en-US" sz="2000" b="1" dirty="0" err="1"/>
              <a:t>khác</a:t>
            </a:r>
            <a:r>
              <a:rPr lang="en-US" sz="2000" b="1" dirty="0"/>
              <a:t>. </a:t>
            </a:r>
            <a:r>
              <a:rPr lang="en-US" sz="2000" b="1" dirty="0" err="1"/>
              <a:t>Đầu</a:t>
            </a:r>
            <a:r>
              <a:rPr lang="en-US" sz="2000" b="1" dirty="0"/>
              <a:t> </a:t>
            </a:r>
            <a:r>
              <a:rPr lang="en-US" sz="2000" b="1" dirty="0" err="1"/>
              <a:t>ra</a:t>
            </a:r>
            <a:r>
              <a:rPr lang="en-US" sz="2000" b="1" dirty="0"/>
              <a:t> </a:t>
            </a:r>
            <a:r>
              <a:rPr lang="en-US" sz="2000" b="1" dirty="0" err="1"/>
              <a:t>có</a:t>
            </a:r>
            <a:r>
              <a:rPr lang="en-US" sz="2000" b="1" dirty="0"/>
              <a:t> </a:t>
            </a:r>
            <a:r>
              <a:rPr lang="en-US" sz="2000" b="1" dirty="0" err="1"/>
              <a:t>thể</a:t>
            </a:r>
            <a:r>
              <a:rPr lang="en-US" sz="2000" b="1" dirty="0"/>
              <a:t> </a:t>
            </a:r>
            <a:r>
              <a:rPr lang="en-US" sz="2000" b="1" dirty="0" err="1"/>
              <a:t>là</a:t>
            </a:r>
            <a:r>
              <a:rPr lang="en-US" sz="2000" b="1" dirty="0"/>
              <a:t> </a:t>
            </a:r>
            <a:r>
              <a:rPr lang="en-US" sz="2000" b="1" dirty="0" err="1"/>
              <a:t>kết</a:t>
            </a:r>
            <a:r>
              <a:rPr lang="en-US" sz="2000" b="1" dirty="0"/>
              <a:t> </a:t>
            </a:r>
            <a:r>
              <a:rPr lang="en-US" sz="2000" b="1" dirty="0" err="1"/>
              <a:t>quả</a:t>
            </a:r>
            <a:r>
              <a:rPr lang="en-US" sz="2000" b="1" dirty="0"/>
              <a:t> </a:t>
            </a:r>
            <a:r>
              <a:rPr lang="en-US" sz="2000" b="1" dirty="0" err="1"/>
              <a:t>cuối</a:t>
            </a:r>
            <a:r>
              <a:rPr lang="en-US" sz="2000" b="1" dirty="0"/>
              <a:t> </a:t>
            </a:r>
            <a:r>
              <a:rPr lang="en-US" sz="2000" b="1" dirty="0" err="1"/>
              <a:t>cùng</a:t>
            </a:r>
            <a:r>
              <a:rPr lang="en-US" sz="2000" b="1" dirty="0"/>
              <a:t> (</a:t>
            </a:r>
            <a:r>
              <a:rPr lang="en-US" sz="2000" b="1" dirty="0" err="1"/>
              <a:t>thí</a:t>
            </a:r>
            <a:r>
              <a:rPr lang="en-US" sz="2000" b="1" dirty="0"/>
              <a:t> </a:t>
            </a:r>
            <a:r>
              <a:rPr lang="en-US" sz="2000" b="1" dirty="0" err="1"/>
              <a:t>dụ</a:t>
            </a:r>
            <a:r>
              <a:rPr lang="en-US" sz="2000" b="1" dirty="0"/>
              <a:t> 1 </a:t>
            </a:r>
            <a:r>
              <a:rPr lang="en-US" sz="2000" b="1" dirty="0" err="1"/>
              <a:t>có</a:t>
            </a:r>
            <a:r>
              <a:rPr lang="en-US" sz="2000" b="1" dirty="0"/>
              <a:t> </a:t>
            </a:r>
            <a:r>
              <a:rPr lang="en-US" sz="2000" b="1" dirty="0" err="1"/>
              <a:t>nghĩa</a:t>
            </a:r>
            <a:r>
              <a:rPr lang="en-US" sz="2000" b="1" dirty="0"/>
              <a:t> </a:t>
            </a:r>
            <a:r>
              <a:rPr lang="en-US" sz="2000" b="1" dirty="0" err="1"/>
              <a:t>là</a:t>
            </a:r>
            <a:r>
              <a:rPr lang="en-US" sz="2000" b="1" dirty="0"/>
              <a:t> </a:t>
            </a:r>
            <a:r>
              <a:rPr lang="en-US" sz="2000" b="1" i="1" dirty="0"/>
              <a:t>yes</a:t>
            </a:r>
            <a:r>
              <a:rPr lang="en-US" sz="2000" b="1" dirty="0"/>
              <a:t>, 0 </a:t>
            </a:r>
            <a:r>
              <a:rPr lang="en-US" sz="2000" b="1" dirty="0" err="1"/>
              <a:t>có</a:t>
            </a:r>
            <a:r>
              <a:rPr lang="en-US" sz="2000" b="1" dirty="0"/>
              <a:t> </a:t>
            </a:r>
            <a:r>
              <a:rPr lang="en-US" sz="2000" b="1" dirty="0" err="1"/>
              <a:t>nghĩa</a:t>
            </a:r>
            <a:r>
              <a:rPr lang="en-US" sz="2000" b="1" dirty="0"/>
              <a:t> </a:t>
            </a:r>
            <a:r>
              <a:rPr lang="en-US" sz="2000" b="1" dirty="0" err="1"/>
              <a:t>là</a:t>
            </a:r>
            <a:r>
              <a:rPr lang="en-US" sz="2000" b="1" dirty="0"/>
              <a:t>  </a:t>
            </a:r>
            <a:r>
              <a:rPr lang="en-US" sz="2000" b="1" i="1" dirty="0"/>
              <a:t>no</a:t>
            </a:r>
            <a:r>
              <a:rPr lang="en-US" sz="2000" b="1" dirty="0"/>
              <a:t>) </a:t>
            </a:r>
            <a:r>
              <a:rPr lang="en-US" sz="2000" b="1" dirty="0" err="1"/>
              <a:t>hoặc</a:t>
            </a:r>
            <a:r>
              <a:rPr lang="en-US" sz="2000" b="1" dirty="0"/>
              <a:t> </a:t>
            </a:r>
            <a:r>
              <a:rPr lang="en-US" sz="2000" b="1" dirty="0" err="1"/>
              <a:t>là</a:t>
            </a:r>
            <a:r>
              <a:rPr lang="en-US" sz="2000" b="1" dirty="0"/>
              <a:t> </a:t>
            </a:r>
            <a:r>
              <a:rPr lang="en-US" sz="2000" b="1" dirty="0" err="1"/>
              <a:t>đầu</a:t>
            </a:r>
            <a:r>
              <a:rPr lang="en-US" sz="2000" b="1" dirty="0"/>
              <a:t> </a:t>
            </a:r>
            <a:r>
              <a:rPr lang="en-US" sz="2000" b="1" dirty="0" err="1"/>
              <a:t>vào</a:t>
            </a:r>
            <a:r>
              <a:rPr lang="en-US" sz="2000" b="1" dirty="0"/>
              <a:t> </a:t>
            </a:r>
            <a:r>
              <a:rPr lang="en-US" sz="2000" b="1" dirty="0" err="1"/>
              <a:t>cho</a:t>
            </a:r>
            <a:r>
              <a:rPr lang="en-US" sz="2000" b="1" dirty="0"/>
              <a:t> </a:t>
            </a:r>
            <a:r>
              <a:rPr lang="en-US" sz="2000" b="1" dirty="0" err="1"/>
              <a:t>những</a:t>
            </a:r>
            <a:r>
              <a:rPr lang="en-US" sz="2000" b="1" dirty="0"/>
              <a:t> perceptron </a:t>
            </a:r>
            <a:r>
              <a:rPr lang="en-US" sz="2000" b="1" dirty="0" err="1"/>
              <a:t>khác</a:t>
            </a:r>
            <a:r>
              <a:rPr lang="en-US" sz="2000" b="1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60198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+mn-lt"/>
              </a:rPr>
              <a:t>Hình</a:t>
            </a:r>
            <a:r>
              <a:rPr lang="en-US" sz="2000" b="1" dirty="0">
                <a:latin typeface="+mn-lt"/>
              </a:rPr>
              <a:t> 6.10. </a:t>
            </a:r>
            <a:r>
              <a:rPr lang="en-US" sz="2000" b="1" dirty="0" err="1">
                <a:latin typeface="+mn-lt"/>
              </a:rPr>
              <a:t>Một</a:t>
            </a:r>
            <a:r>
              <a:rPr lang="en-US" sz="2000" b="1" dirty="0">
                <a:latin typeface="+mn-lt"/>
              </a:rPr>
              <a:t> perceptron</a:t>
            </a:r>
          </a:p>
        </p:txBody>
      </p:sp>
    </p:spTree>
    <p:extLst>
      <p:ext uri="{BB962C8B-B14F-4D97-AF65-F5344CB8AC3E}">
        <p14:creationId xmlns:p14="http://schemas.microsoft.com/office/powerpoint/2010/main" val="26400745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E3561-74FE-4CE6-9F47-20EBF09AA8A9}" type="slidenum">
              <a:rPr lang="en-US" altLang="en-US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31787"/>
          </a:xfrm>
        </p:spPr>
        <p:txBody>
          <a:bodyPr/>
          <a:lstStyle/>
          <a:p>
            <a:pPr eaLnBrk="1" hangingPunct="1"/>
            <a:r>
              <a:rPr lang="en-US" sz="3200" b="1" dirty="0" err="1">
                <a:solidFill>
                  <a:srgbClr val="FF0000"/>
                </a:solidFill>
              </a:rPr>
              <a:t>Mạng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nơ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ron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371" y="914400"/>
            <a:ext cx="8229600" cy="1219200"/>
          </a:xfrm>
        </p:spPr>
        <p:txBody>
          <a:bodyPr/>
          <a:lstStyle/>
          <a:p>
            <a:pPr eaLnBrk="1" hangingPunct="1"/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nơ</a:t>
            </a:r>
            <a:r>
              <a:rPr lang="en-US" sz="2400" dirty="0"/>
              <a:t> </a:t>
            </a:r>
            <a:r>
              <a:rPr lang="en-US" sz="2400" dirty="0" err="1"/>
              <a:t>ron</a:t>
            </a:r>
            <a:r>
              <a:rPr lang="en-US" sz="2400" dirty="0"/>
              <a:t> ANN </a:t>
            </a: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i="1" dirty="0" err="1"/>
              <a:t>perceptrons</a:t>
            </a:r>
            <a:r>
              <a:rPr lang="en-US" sz="2400" dirty="0"/>
              <a:t> 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b="1" i="1" dirty="0" err="1"/>
              <a:t>tầng</a:t>
            </a:r>
            <a:r>
              <a:rPr lang="en-US" sz="2400" dirty="0"/>
              <a:t>  (layer).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ANN </a:t>
            </a:r>
            <a:r>
              <a:rPr lang="en-US" sz="2400" dirty="0" err="1"/>
              <a:t>được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r>
              <a:rPr lang="en-US" sz="2400" dirty="0"/>
              <a:t> ở </a:t>
            </a:r>
            <a:r>
              <a:rPr lang="en-US" sz="2400" dirty="0" err="1"/>
              <a:t>Hình</a:t>
            </a:r>
            <a:r>
              <a:rPr lang="en-US" sz="2400" dirty="0"/>
              <a:t> 6.11. 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352800" y="2209800"/>
            <a:ext cx="502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352800" y="2133600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60198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228600" y="2500313"/>
            <a:ext cx="3124200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/>
              <a:t>ANN ở </a:t>
            </a:r>
            <a:r>
              <a:rPr lang="en-US" sz="2200" dirty="0" err="1"/>
              <a:t>hình</a:t>
            </a:r>
            <a:r>
              <a:rPr lang="en-US" sz="2200" dirty="0"/>
              <a:t> 6.11 </a:t>
            </a:r>
            <a:r>
              <a:rPr lang="en-US" sz="2200" dirty="0" err="1"/>
              <a:t>gồm</a:t>
            </a:r>
            <a:r>
              <a:rPr lang="en-US" sz="2200" dirty="0"/>
              <a:t> 3 </a:t>
            </a:r>
            <a:r>
              <a:rPr lang="en-US" sz="2200" dirty="0" err="1"/>
              <a:t>tầng</a:t>
            </a:r>
            <a:r>
              <a:rPr lang="en-US" sz="2200" dirty="0"/>
              <a:t>: </a:t>
            </a:r>
            <a:r>
              <a:rPr lang="en-US" sz="2200" dirty="0" err="1"/>
              <a:t>nhập</a:t>
            </a:r>
            <a:r>
              <a:rPr lang="en-US" sz="2200" dirty="0"/>
              <a:t> (input),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(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i="1" dirty="0" err="1"/>
              <a:t>tầng</a:t>
            </a:r>
            <a:r>
              <a:rPr lang="en-US" sz="2200" i="1" dirty="0"/>
              <a:t> </a:t>
            </a:r>
            <a:r>
              <a:rPr lang="en-US" sz="2200" i="1" dirty="0" err="1"/>
              <a:t>ẩn</a:t>
            </a:r>
            <a:r>
              <a:rPr lang="en-US" sz="2200" i="1" dirty="0"/>
              <a:t> </a:t>
            </a:r>
            <a:r>
              <a:rPr lang="en-US" sz="2200" dirty="0"/>
              <a:t>- hidden layer)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 (output). 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ẩn</a:t>
            </a:r>
            <a:r>
              <a:rPr lang="en-US" sz="2200" dirty="0"/>
              <a:t> ở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nhập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.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267200" y="5562600"/>
            <a:ext cx="3733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/>
              <a:t>Hình</a:t>
            </a:r>
            <a:r>
              <a:rPr lang="en-US" sz="2000" b="1" dirty="0"/>
              <a:t> 6.11 </a:t>
            </a:r>
            <a:r>
              <a:rPr lang="en-US" sz="2000" b="1" dirty="0" err="1"/>
              <a:t>Một</a:t>
            </a:r>
            <a:r>
              <a:rPr lang="en-US" sz="2000" b="1" dirty="0"/>
              <a:t> </a:t>
            </a:r>
            <a:r>
              <a:rPr lang="en-US" sz="2000" b="1" dirty="0" err="1"/>
              <a:t>mạng</a:t>
            </a:r>
            <a:r>
              <a:rPr lang="en-US" sz="2000" b="1" dirty="0"/>
              <a:t> </a:t>
            </a:r>
            <a:r>
              <a:rPr lang="en-US" sz="2000" b="1" dirty="0" err="1"/>
              <a:t>nơ</a:t>
            </a:r>
            <a:r>
              <a:rPr lang="en-US" sz="2000" b="1" dirty="0"/>
              <a:t> </a:t>
            </a:r>
            <a:r>
              <a:rPr lang="en-US" sz="2000" b="1" dirty="0" err="1"/>
              <a:t>ron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2506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C1E4F6-7559-4154-85A5-56C39C085EB8}" type="slidenum">
              <a:rPr lang="en-US" altLang="en-US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4187"/>
          </a:xfrm>
        </p:spPr>
        <p:txBody>
          <a:bodyPr/>
          <a:lstStyle/>
          <a:p>
            <a:pPr eaLnBrk="1" hangingPunct="1"/>
            <a:r>
              <a:rPr lang="en-US" altLang="ko-KR" sz="2800" b="1" dirty="0" err="1">
                <a:solidFill>
                  <a:srgbClr val="FF0000"/>
                </a:solidFill>
                <a:ea typeface="Gulim" pitchFamily="34" charset="-127"/>
              </a:rPr>
              <a:t>Những</a:t>
            </a:r>
            <a:r>
              <a:rPr lang="en-US" altLang="ko-KR" sz="28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  <a:ea typeface="Gulim" pitchFamily="34" charset="-127"/>
              </a:rPr>
              <a:t>bài</a:t>
            </a:r>
            <a:r>
              <a:rPr lang="en-US" altLang="ko-KR" sz="28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  <a:ea typeface="Gulim" pitchFamily="34" charset="-127"/>
              </a:rPr>
              <a:t>toán</a:t>
            </a:r>
            <a:r>
              <a:rPr lang="en-US" altLang="ko-KR" sz="28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  <a:ea typeface="Gulim" pitchFamily="34" charset="-127"/>
              </a:rPr>
              <a:t>thích</a:t>
            </a:r>
            <a:r>
              <a:rPr lang="en-US" altLang="ko-KR" sz="28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  <a:ea typeface="Gulim" pitchFamily="34" charset="-127"/>
              </a:rPr>
              <a:t>hợp</a:t>
            </a:r>
            <a:r>
              <a:rPr lang="en-US" altLang="ko-KR" sz="28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  <a:ea typeface="Gulim" pitchFamily="34" charset="-127"/>
              </a:rPr>
              <a:t>cho</a:t>
            </a:r>
            <a:r>
              <a:rPr lang="en-US" altLang="ko-KR" sz="28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  <a:ea typeface="Gulim" pitchFamily="34" charset="-127"/>
              </a:rPr>
              <a:t>mạng</a:t>
            </a:r>
            <a:r>
              <a:rPr lang="en-US" altLang="ko-KR" sz="28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  <a:ea typeface="Gulim" pitchFamily="34" charset="-127"/>
              </a:rPr>
              <a:t>nơ</a:t>
            </a:r>
            <a:r>
              <a:rPr lang="en-US" altLang="ko-KR" sz="28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  <a:ea typeface="Gulim" pitchFamily="34" charset="-127"/>
              </a:rPr>
              <a:t>ron</a:t>
            </a:r>
            <a:r>
              <a:rPr lang="en-US" altLang="ko-KR" sz="2800" dirty="0">
                <a:solidFill>
                  <a:srgbClr val="FF0000"/>
                </a:solidFill>
                <a:ea typeface="Gulim" pitchFamily="34" charset="-127"/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100" dirty="0">
                <a:ea typeface="Gulim" pitchFamily="34" charset="-127"/>
              </a:rPr>
              <a:t>ANN </a:t>
            </a:r>
            <a:r>
              <a:rPr lang="en-US" altLang="ko-KR" sz="2100" dirty="0" err="1">
                <a:ea typeface="Gulim" pitchFamily="34" charset="-127"/>
              </a:rPr>
              <a:t>phù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hợp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cho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những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bài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toán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mà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dữ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liệu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huấn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luyện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có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thể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có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nhiễu</a:t>
            </a:r>
            <a:r>
              <a:rPr lang="en-US" altLang="ko-KR" sz="2100" dirty="0">
                <a:ea typeface="Gulim" pitchFamily="34" charset="-127"/>
              </a:rPr>
              <a:t>. ANN </a:t>
            </a:r>
            <a:r>
              <a:rPr lang="en-US" altLang="ko-KR" sz="2100" dirty="0" err="1">
                <a:ea typeface="Gulim" pitchFamily="34" charset="-127"/>
              </a:rPr>
              <a:t>cũng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có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thể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áp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dụng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được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cho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những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bài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toán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mà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dùng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những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biểu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diễn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ký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hiệu</a:t>
            </a:r>
            <a:r>
              <a:rPr lang="en-US" altLang="ko-KR" sz="2100" dirty="0">
                <a:ea typeface="Gulim" pitchFamily="34" charset="-127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100" dirty="0" err="1">
                <a:ea typeface="Gulim" pitchFamily="34" charset="-127"/>
              </a:rPr>
              <a:t>Giải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thuật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i="1" dirty="0" err="1">
                <a:ea typeface="Gulim" pitchFamily="34" charset="-127"/>
              </a:rPr>
              <a:t>lan</a:t>
            </a:r>
            <a:r>
              <a:rPr lang="en-US" altLang="ko-KR" sz="2100" i="1" dirty="0">
                <a:ea typeface="Gulim" pitchFamily="34" charset="-127"/>
              </a:rPr>
              <a:t> </a:t>
            </a:r>
            <a:r>
              <a:rPr lang="en-US" altLang="ko-KR" sz="2100" i="1" dirty="0" err="1">
                <a:ea typeface="Gulim" pitchFamily="34" charset="-127"/>
              </a:rPr>
              <a:t>truyền</a:t>
            </a:r>
            <a:r>
              <a:rPr lang="en-US" altLang="ko-KR" sz="2100" i="1" dirty="0">
                <a:ea typeface="Gulim" pitchFamily="34" charset="-127"/>
              </a:rPr>
              <a:t> </a:t>
            </a:r>
            <a:r>
              <a:rPr lang="en-US" altLang="ko-KR" sz="2100" i="1" dirty="0" err="1">
                <a:ea typeface="Gulim" pitchFamily="34" charset="-127"/>
              </a:rPr>
              <a:t>ngược</a:t>
            </a:r>
            <a:r>
              <a:rPr lang="en-US" altLang="ko-KR" sz="2100" i="1" dirty="0">
                <a:ea typeface="Gulim" pitchFamily="34" charset="-127"/>
              </a:rPr>
              <a:t> </a:t>
            </a:r>
            <a:r>
              <a:rPr lang="en-US" altLang="ko-KR" sz="2100" dirty="0">
                <a:ea typeface="Gulim" pitchFamily="34" charset="-127"/>
              </a:rPr>
              <a:t>(back-propagation  - BP) </a:t>
            </a:r>
            <a:r>
              <a:rPr lang="en-US" altLang="ko-KR" sz="2100" dirty="0" err="1">
                <a:ea typeface="Gulim" pitchFamily="34" charset="-127"/>
              </a:rPr>
              <a:t>là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giải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thuật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thường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được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dùng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để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huấn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luyện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mạng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nơ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ron</a:t>
            </a:r>
            <a:r>
              <a:rPr lang="en-US" altLang="ko-KR" sz="2100" dirty="0">
                <a:ea typeface="Gulim" pitchFamily="34" charset="-127"/>
              </a:rPr>
              <a:t>.  </a:t>
            </a:r>
            <a:r>
              <a:rPr lang="en-US" altLang="ko-KR" sz="2100" dirty="0" err="1">
                <a:ea typeface="Gulim" pitchFamily="34" charset="-127"/>
              </a:rPr>
              <a:t>Giải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thuật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này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thích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hợp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cho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những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bài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toán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có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những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đặc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điểm</a:t>
            </a:r>
            <a:r>
              <a:rPr lang="en-US" altLang="ko-KR" sz="2100" dirty="0">
                <a:ea typeface="Gulim" pitchFamily="34" charset="-127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700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đầu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vào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là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dữ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liệu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nhiều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chiều</a:t>
            </a:r>
            <a:r>
              <a:rPr lang="en-US" altLang="ko-KR" dirty="0">
                <a:ea typeface="Gulim" pitchFamily="34" charset="-127"/>
              </a:rPr>
              <a:t>, </a:t>
            </a:r>
            <a:r>
              <a:rPr lang="en-US" altLang="ko-KR" dirty="0" err="1">
                <a:ea typeface="Gulim" pitchFamily="34" charset="-127"/>
              </a:rPr>
              <a:t>có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thể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là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dữ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liệu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rời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rạc</a:t>
            </a:r>
            <a:r>
              <a:rPr lang="en-US" altLang="ko-KR" dirty="0">
                <a:ea typeface="Gulim" pitchFamily="34" charset="-127"/>
              </a:rPr>
              <a:t> hay </a:t>
            </a:r>
            <a:r>
              <a:rPr lang="en-US" altLang="ko-KR" dirty="0" err="1">
                <a:ea typeface="Gulim" pitchFamily="34" charset="-127"/>
              </a:rPr>
              <a:t>dữ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liệu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liên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tục</a:t>
            </a:r>
            <a:r>
              <a:rPr lang="en-US" altLang="ko-KR" dirty="0">
                <a:ea typeface="Gulim" pitchFamily="34" charset="-127"/>
              </a:rPr>
              <a:t>  (</a:t>
            </a:r>
            <a:r>
              <a:rPr lang="en-US" altLang="ko-KR" dirty="0" err="1">
                <a:ea typeface="Gulim" pitchFamily="34" charset="-127"/>
              </a:rPr>
              <a:t>thí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dụ</a:t>
            </a:r>
            <a:r>
              <a:rPr lang="en-US" altLang="ko-KR" dirty="0">
                <a:ea typeface="Gulim" pitchFamily="34" charset="-127"/>
              </a:rPr>
              <a:t>: </a:t>
            </a:r>
            <a:r>
              <a:rPr lang="en-US" altLang="ko-KR" dirty="0" err="1">
                <a:ea typeface="Gulim" pitchFamily="34" charset="-127"/>
              </a:rPr>
              <a:t>dữ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liệu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cảm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biến</a:t>
            </a:r>
            <a:r>
              <a:rPr lang="en-US" altLang="ko-KR" dirty="0">
                <a:ea typeface="Gulim" pitchFamily="34" charset="-127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đầu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ra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có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thể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là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dữ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liệu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rời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rạc</a:t>
            </a:r>
            <a:r>
              <a:rPr lang="en-US" altLang="ko-KR" dirty="0">
                <a:ea typeface="Gulim" pitchFamily="34" charset="-127"/>
              </a:rPr>
              <a:t> hay </a:t>
            </a:r>
            <a:r>
              <a:rPr lang="en-US" altLang="ko-KR" dirty="0" err="1">
                <a:ea typeface="Gulim" pitchFamily="34" charset="-127"/>
              </a:rPr>
              <a:t>dữ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liệu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liên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tục</a:t>
            </a:r>
            <a:r>
              <a:rPr lang="en-US" altLang="ko-KR" dirty="0">
                <a:ea typeface="Gulim" pitchFamily="34" charset="-127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đầu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ra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có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thể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là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một</a:t>
            </a:r>
            <a:r>
              <a:rPr lang="en-US" altLang="ko-KR" dirty="0">
                <a:ea typeface="Gulim" pitchFamily="34" charset="-127"/>
              </a:rPr>
              <a:t> vector </a:t>
            </a:r>
            <a:r>
              <a:rPr lang="en-US" altLang="ko-KR" dirty="0" err="1">
                <a:ea typeface="Gulim" pitchFamily="34" charset="-127"/>
              </a:rPr>
              <a:t>giá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trị</a:t>
            </a:r>
            <a:endParaRPr lang="en-US" altLang="ko-KR" dirty="0">
              <a:ea typeface="Gulim" pitchFamily="34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dữ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liệu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có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thể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có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nhiễu</a:t>
            </a:r>
            <a:endParaRPr lang="en-US" altLang="ko-KR" dirty="0">
              <a:ea typeface="Gulim" pitchFamily="34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có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thể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chấp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nhận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thời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gian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huấn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luyện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lâu</a:t>
            </a:r>
            <a:endParaRPr lang="en-US" altLang="ko-KR" dirty="0">
              <a:ea typeface="Gulim" pitchFamily="34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Định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trị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nhanh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hàm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xấp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xỉ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đã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được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huấn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luyện</a:t>
            </a:r>
            <a:r>
              <a:rPr lang="en-US" altLang="ko-KR" dirty="0">
                <a:ea typeface="Gulim" pitchFamily="34" charset="-127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Người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dùng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không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cần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hiểu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về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các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trọng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số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của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mạng</a:t>
            </a:r>
            <a:endParaRPr lang="en-US" altLang="ko-KR" dirty="0">
              <a:ea typeface="Gulim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100" dirty="0" err="1">
                <a:ea typeface="Gulim" pitchFamily="34" charset="-127"/>
              </a:rPr>
              <a:t>Thí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dụ</a:t>
            </a:r>
            <a:r>
              <a:rPr lang="en-US" altLang="ko-KR" sz="2100" dirty="0">
                <a:ea typeface="Gulim" pitchFamily="34" charset="-127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 err="1">
                <a:ea typeface="Gulim" pitchFamily="34" charset="-127"/>
              </a:rPr>
              <a:t>Nhận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dạng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giọng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nói</a:t>
            </a:r>
            <a:r>
              <a:rPr lang="en-US" altLang="ko-KR" dirty="0">
                <a:ea typeface="Gulim" pitchFamily="34" charset="-127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 err="1">
                <a:ea typeface="Gulim" pitchFamily="34" charset="-127"/>
              </a:rPr>
              <a:t>Phân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loại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hình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ảnh</a:t>
            </a:r>
            <a:r>
              <a:rPr lang="en-US" altLang="ko-KR" dirty="0">
                <a:ea typeface="Gulim" pitchFamily="34" charset="-127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>
                <a:ea typeface="Gulim" pitchFamily="34" charset="-127"/>
              </a:rPr>
              <a:t>Dự</a:t>
            </a:r>
            <a:r>
              <a:rPr lang="en-US" dirty="0">
                <a:ea typeface="Gulim" pitchFamily="34" charset="-127"/>
              </a:rPr>
              <a:t> </a:t>
            </a:r>
            <a:r>
              <a:rPr lang="en-US" dirty="0" err="1">
                <a:ea typeface="Gulim" pitchFamily="34" charset="-127"/>
              </a:rPr>
              <a:t>báo</a:t>
            </a:r>
            <a:r>
              <a:rPr lang="en-US" dirty="0">
                <a:ea typeface="Gulim" pitchFamily="34" charset="-127"/>
              </a:rPr>
              <a:t> </a:t>
            </a:r>
            <a:r>
              <a:rPr lang="en-US" dirty="0" err="1">
                <a:ea typeface="Gulim" pitchFamily="34" charset="-127"/>
              </a:rPr>
              <a:t>dữ</a:t>
            </a:r>
            <a:r>
              <a:rPr lang="en-US" dirty="0">
                <a:ea typeface="Gulim" pitchFamily="34" charset="-127"/>
              </a:rPr>
              <a:t> </a:t>
            </a:r>
            <a:r>
              <a:rPr lang="en-US" dirty="0" err="1">
                <a:ea typeface="Gulim" pitchFamily="34" charset="-127"/>
              </a:rPr>
              <a:t>liệu</a:t>
            </a:r>
            <a:r>
              <a:rPr lang="en-US" dirty="0">
                <a:ea typeface="Gulim" pitchFamily="34" charset="-127"/>
              </a:rPr>
              <a:t> </a:t>
            </a:r>
            <a:r>
              <a:rPr lang="en-US" dirty="0" err="1">
                <a:ea typeface="Gulim" pitchFamily="34" charset="-127"/>
              </a:rPr>
              <a:t>tài</a:t>
            </a:r>
            <a:r>
              <a:rPr lang="en-US" dirty="0">
                <a:ea typeface="Gulim" pitchFamily="34" charset="-127"/>
              </a:rPr>
              <a:t> </a:t>
            </a:r>
            <a:r>
              <a:rPr lang="en-US" dirty="0" err="1">
                <a:ea typeface="Gulim" pitchFamily="34" charset="-127"/>
              </a:rPr>
              <a:t>chánh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625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B13AF-B66A-40B0-A99E-B4B6E957EFB2}" type="slidenum">
              <a:rPr lang="en-US" altLang="en-US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/>
            <a:r>
              <a:rPr lang="en-US" altLang="ko-KR" sz="3200" b="1" dirty="0">
                <a:solidFill>
                  <a:srgbClr val="FF0000"/>
                </a:solidFill>
                <a:ea typeface="Gulim" pitchFamily="34" charset="-127"/>
              </a:rPr>
              <a:t>PERCEPTRON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100" dirty="0" err="1">
                <a:ea typeface="Gulim" pitchFamily="34" charset="-127"/>
              </a:rPr>
              <a:t>Một</a:t>
            </a:r>
            <a:r>
              <a:rPr lang="en-US" altLang="ko-KR" sz="2100" dirty="0">
                <a:ea typeface="Gulim" pitchFamily="34" charset="-127"/>
              </a:rPr>
              <a:t> perceptron </a:t>
            </a:r>
            <a:r>
              <a:rPr lang="en-US" altLang="ko-KR" sz="2100" dirty="0" err="1">
                <a:ea typeface="Gulim" pitchFamily="34" charset="-127"/>
              </a:rPr>
              <a:t>nhận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một</a:t>
            </a:r>
            <a:r>
              <a:rPr lang="en-US" altLang="ko-KR" sz="2100" dirty="0">
                <a:ea typeface="Gulim" pitchFamily="34" charset="-127"/>
              </a:rPr>
              <a:t> vector </a:t>
            </a:r>
            <a:r>
              <a:rPr lang="en-US" altLang="ko-KR" sz="2100" dirty="0" err="1">
                <a:ea typeface="Gulim" pitchFamily="34" charset="-127"/>
              </a:rPr>
              <a:t>giá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trị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số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thực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nhập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vào</a:t>
            </a:r>
            <a:r>
              <a:rPr lang="en-US" altLang="ko-KR" sz="2100" dirty="0">
                <a:ea typeface="Gulim" pitchFamily="34" charset="-127"/>
              </a:rPr>
              <a:t>, </a:t>
            </a:r>
            <a:r>
              <a:rPr lang="en-US" altLang="ko-KR" sz="2100" dirty="0" err="1">
                <a:ea typeface="Gulim" pitchFamily="34" charset="-127"/>
              </a:rPr>
              <a:t>tính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một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tổ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hợp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tuyến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tính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của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dữ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liệu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đầu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vào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và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xuất</a:t>
            </a:r>
            <a:r>
              <a:rPr lang="en-US" altLang="ko-KR" sz="2100" dirty="0">
                <a:ea typeface="Gulim" pitchFamily="34" charset="-127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>
                <a:ea typeface="Gulim" pitchFamily="34" charset="-127"/>
              </a:rPr>
              <a:t>Giá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trị</a:t>
            </a:r>
            <a:r>
              <a:rPr lang="en-US" altLang="ko-KR" sz="2000" dirty="0">
                <a:ea typeface="Gulim" pitchFamily="34" charset="-127"/>
              </a:rPr>
              <a:t> 1 </a:t>
            </a:r>
            <a:r>
              <a:rPr lang="en-US" altLang="ko-KR" sz="2000" dirty="0" err="1">
                <a:ea typeface="Gulim" pitchFamily="34" charset="-127"/>
              </a:rPr>
              <a:t>nếu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kết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quả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lớn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hơn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một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giá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trị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ngưỡng</a:t>
            </a:r>
            <a:r>
              <a:rPr lang="en-US" altLang="ko-KR" sz="2000" dirty="0">
                <a:ea typeface="Gulim" pitchFamily="34" charset="-127"/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>
                <a:ea typeface="Gulim" pitchFamily="34" charset="-127"/>
              </a:rPr>
              <a:t>Giá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trị</a:t>
            </a:r>
            <a:r>
              <a:rPr lang="en-US" altLang="ko-KR" sz="2000" dirty="0">
                <a:ea typeface="Gulim" pitchFamily="34" charset="-127"/>
              </a:rPr>
              <a:t> –1 </a:t>
            </a:r>
            <a:r>
              <a:rPr lang="en-US" altLang="ko-KR" sz="2000" dirty="0" err="1">
                <a:ea typeface="Gulim" pitchFamily="34" charset="-127"/>
              </a:rPr>
              <a:t>nếu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ngược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lại</a:t>
            </a:r>
            <a:r>
              <a:rPr lang="en-US" altLang="ko-KR" sz="2000" dirty="0">
                <a:ea typeface="Gulim" pitchFamily="34" charset="-127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100" dirty="0" err="1">
                <a:ea typeface="Gulim" pitchFamily="34" charset="-127"/>
              </a:rPr>
              <a:t>Với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các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giá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trị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nhập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i="1" dirty="0">
                <a:ea typeface="Gulim" pitchFamily="34" charset="-127"/>
              </a:rPr>
              <a:t>x</a:t>
            </a:r>
            <a:r>
              <a:rPr lang="en-US" altLang="ko-KR" sz="2100" i="1" baseline="-25000" dirty="0">
                <a:ea typeface="Gulim" pitchFamily="34" charset="-127"/>
              </a:rPr>
              <a:t>1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đến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i="1" dirty="0" err="1">
                <a:ea typeface="Gulim" pitchFamily="34" charset="-127"/>
              </a:rPr>
              <a:t>x</a:t>
            </a:r>
            <a:r>
              <a:rPr lang="en-US" altLang="ko-KR" sz="2100" i="1" baseline="-25000" dirty="0" err="1">
                <a:ea typeface="Gulim" pitchFamily="34" charset="-127"/>
              </a:rPr>
              <a:t>n</a:t>
            </a:r>
            <a:r>
              <a:rPr lang="en-US" altLang="ko-KR" sz="2100" dirty="0">
                <a:ea typeface="Gulim" pitchFamily="34" charset="-127"/>
              </a:rPr>
              <a:t>, </a:t>
            </a:r>
            <a:r>
              <a:rPr lang="en-US" altLang="ko-KR" sz="2100" dirty="0" err="1">
                <a:ea typeface="Gulim" pitchFamily="34" charset="-127"/>
              </a:rPr>
              <a:t>giá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trị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xuất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i="1" dirty="0">
                <a:ea typeface="Gulim" pitchFamily="34" charset="-127"/>
              </a:rPr>
              <a:t>o</a:t>
            </a:r>
            <a:r>
              <a:rPr lang="en-US" altLang="ko-KR" sz="2100" dirty="0">
                <a:ea typeface="Gulim" pitchFamily="34" charset="-127"/>
              </a:rPr>
              <a:t>(</a:t>
            </a:r>
            <a:r>
              <a:rPr lang="en-US" altLang="ko-KR" sz="2100" i="1" dirty="0">
                <a:ea typeface="Gulim" pitchFamily="34" charset="-127"/>
              </a:rPr>
              <a:t>x</a:t>
            </a:r>
            <a:r>
              <a:rPr lang="en-US" altLang="ko-KR" sz="2100" i="1" baseline="-25000" dirty="0">
                <a:ea typeface="Gulim" pitchFamily="34" charset="-127"/>
              </a:rPr>
              <a:t>1</a:t>
            </a:r>
            <a:r>
              <a:rPr lang="en-US" altLang="ko-KR" sz="2100" dirty="0">
                <a:ea typeface="Gulim" pitchFamily="34" charset="-127"/>
              </a:rPr>
              <a:t>, …, </a:t>
            </a:r>
            <a:r>
              <a:rPr lang="en-US" altLang="ko-KR" sz="2100" i="1" dirty="0" err="1">
                <a:ea typeface="Gulim" pitchFamily="34" charset="-127"/>
              </a:rPr>
              <a:t>x</a:t>
            </a:r>
            <a:r>
              <a:rPr lang="en-US" altLang="ko-KR" sz="2100" i="1" baseline="-25000" dirty="0" err="1">
                <a:ea typeface="Gulim" pitchFamily="34" charset="-127"/>
              </a:rPr>
              <a:t>n</a:t>
            </a:r>
            <a:r>
              <a:rPr lang="en-US" altLang="ko-KR" sz="2100" dirty="0">
                <a:ea typeface="Gulim" pitchFamily="34" charset="-127"/>
              </a:rPr>
              <a:t>) </a:t>
            </a:r>
            <a:r>
              <a:rPr lang="en-US" altLang="ko-KR" sz="2100" dirty="0" err="1">
                <a:ea typeface="Gulim" pitchFamily="34" charset="-127"/>
              </a:rPr>
              <a:t>của</a:t>
            </a:r>
            <a:r>
              <a:rPr lang="en-US" altLang="ko-KR" sz="2100" dirty="0">
                <a:ea typeface="Gulim" pitchFamily="34" charset="-127"/>
              </a:rPr>
              <a:t> perceptron </a:t>
            </a:r>
            <a:r>
              <a:rPr lang="en-US" altLang="ko-KR" sz="2100" dirty="0" err="1">
                <a:ea typeface="Gulim" pitchFamily="34" charset="-127"/>
              </a:rPr>
              <a:t>là</a:t>
            </a:r>
            <a:endParaRPr lang="en-US" altLang="ko-KR" sz="2100" dirty="0"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>
                <a:ea typeface="Gulim" pitchFamily="34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>
                <a:ea typeface="Gulim" pitchFamily="34" charset="-127"/>
              </a:rPr>
              <a:t>		</a:t>
            </a:r>
            <a:r>
              <a:rPr lang="en-US" altLang="ko-KR" sz="2100" i="1" dirty="0">
                <a:ea typeface="Gulim" pitchFamily="34" charset="-127"/>
              </a:rPr>
              <a:t>o</a:t>
            </a:r>
            <a:r>
              <a:rPr lang="en-US" altLang="ko-KR" sz="2100" dirty="0">
                <a:ea typeface="Gulim" pitchFamily="34" charset="-127"/>
              </a:rPr>
              <a:t>(</a:t>
            </a:r>
            <a:r>
              <a:rPr lang="en-US" altLang="ko-KR" sz="2100" i="1" dirty="0">
                <a:ea typeface="Gulim" pitchFamily="34" charset="-127"/>
              </a:rPr>
              <a:t>x</a:t>
            </a:r>
            <a:r>
              <a:rPr lang="en-US" altLang="ko-KR" sz="2100" i="1" baseline="-25000" dirty="0">
                <a:ea typeface="Gulim" pitchFamily="34" charset="-127"/>
              </a:rPr>
              <a:t>1</a:t>
            </a:r>
            <a:r>
              <a:rPr lang="en-US" altLang="ko-KR" sz="2100" dirty="0">
                <a:ea typeface="Gulim" pitchFamily="34" charset="-127"/>
              </a:rPr>
              <a:t>, …, </a:t>
            </a:r>
            <a:r>
              <a:rPr lang="en-US" altLang="ko-KR" sz="2100" i="1" dirty="0" err="1">
                <a:ea typeface="Gulim" pitchFamily="34" charset="-127"/>
              </a:rPr>
              <a:t>x</a:t>
            </a:r>
            <a:r>
              <a:rPr lang="en-US" altLang="ko-KR" sz="2100" i="1" baseline="-25000" dirty="0" err="1">
                <a:ea typeface="Gulim" pitchFamily="34" charset="-127"/>
              </a:rPr>
              <a:t>n</a:t>
            </a:r>
            <a:r>
              <a:rPr lang="en-US" altLang="ko-KR" sz="2100" dirty="0">
                <a:ea typeface="Gulim" pitchFamily="34" charset="-127"/>
              </a:rPr>
              <a:t>) = 1 	</a:t>
            </a:r>
            <a:r>
              <a:rPr lang="en-US" altLang="ko-KR" sz="2100" dirty="0" err="1">
                <a:ea typeface="Gulim" pitchFamily="34" charset="-127"/>
              </a:rPr>
              <a:t>nếu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i="1" dirty="0">
                <a:ea typeface="Gulim" pitchFamily="34" charset="-127"/>
              </a:rPr>
              <a:t>w</a:t>
            </a:r>
            <a:r>
              <a:rPr lang="en-US" altLang="ko-KR" sz="2100" i="1" baseline="-25000" dirty="0">
                <a:ea typeface="Gulim" pitchFamily="34" charset="-127"/>
              </a:rPr>
              <a:t>0</a:t>
            </a:r>
            <a:r>
              <a:rPr lang="en-US" altLang="ko-KR" sz="2100" i="1" dirty="0">
                <a:ea typeface="Gulim" pitchFamily="34" charset="-127"/>
              </a:rPr>
              <a:t> + w</a:t>
            </a:r>
            <a:r>
              <a:rPr lang="en-US" altLang="ko-KR" sz="2100" i="1" baseline="-25000" dirty="0">
                <a:ea typeface="Gulim" pitchFamily="34" charset="-127"/>
              </a:rPr>
              <a:t>1</a:t>
            </a:r>
            <a:r>
              <a:rPr lang="en-US" altLang="ko-KR" sz="2100" i="1" dirty="0">
                <a:ea typeface="Gulim" pitchFamily="34" charset="-127"/>
              </a:rPr>
              <a:t>x</a:t>
            </a:r>
            <a:r>
              <a:rPr lang="en-US" altLang="ko-KR" sz="2100" i="1" baseline="-25000" dirty="0">
                <a:ea typeface="Gulim" pitchFamily="34" charset="-127"/>
              </a:rPr>
              <a:t>1</a:t>
            </a:r>
            <a:r>
              <a:rPr lang="en-US" altLang="ko-KR" sz="2100" i="1" dirty="0">
                <a:ea typeface="Gulim" pitchFamily="34" charset="-127"/>
              </a:rPr>
              <a:t> + … + </a:t>
            </a:r>
            <a:r>
              <a:rPr lang="en-US" altLang="ko-KR" sz="2100" i="1" dirty="0" err="1">
                <a:ea typeface="Gulim" pitchFamily="34" charset="-127"/>
              </a:rPr>
              <a:t>w</a:t>
            </a:r>
            <a:r>
              <a:rPr lang="en-US" altLang="ko-KR" sz="2100" i="1" baseline="-25000" dirty="0" err="1">
                <a:ea typeface="Gulim" pitchFamily="34" charset="-127"/>
              </a:rPr>
              <a:t>n</a:t>
            </a:r>
            <a:r>
              <a:rPr lang="en-US" altLang="ko-KR" sz="2100" i="1" dirty="0" err="1">
                <a:ea typeface="Gulim" pitchFamily="34" charset="-127"/>
              </a:rPr>
              <a:t>x</a:t>
            </a:r>
            <a:r>
              <a:rPr lang="en-US" altLang="ko-KR" sz="2100" i="1" baseline="-25000" dirty="0" err="1">
                <a:ea typeface="Gulim" pitchFamily="34" charset="-127"/>
              </a:rPr>
              <a:t>n</a:t>
            </a:r>
            <a:r>
              <a:rPr lang="en-US" altLang="ko-KR" sz="2100" dirty="0">
                <a:ea typeface="Gulim" pitchFamily="34" charset="-127"/>
              </a:rPr>
              <a:t> &gt;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>
                <a:ea typeface="Gulim" pitchFamily="34" charset="-127"/>
              </a:rPr>
              <a:t>		                     -1		</a:t>
            </a:r>
            <a:r>
              <a:rPr lang="en-US" altLang="ko-KR" sz="2100" dirty="0" err="1">
                <a:ea typeface="Gulim" pitchFamily="34" charset="-127"/>
              </a:rPr>
              <a:t>ngược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lại</a:t>
            </a:r>
            <a:endParaRPr lang="en-US" altLang="ko-KR" sz="2100" dirty="0"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100" dirty="0">
                <a:ea typeface="Gulim" pitchFamily="34" charset="-127"/>
              </a:rPr>
              <a:t>   	</a:t>
            </a:r>
            <a:r>
              <a:rPr lang="en-US" altLang="ko-KR" sz="2100" dirty="0" err="1">
                <a:ea typeface="Gulim" pitchFamily="34" charset="-127"/>
              </a:rPr>
              <a:t>với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i="1" dirty="0" err="1">
                <a:ea typeface="Gulim" pitchFamily="34" charset="-127"/>
              </a:rPr>
              <a:t>w</a:t>
            </a:r>
            <a:r>
              <a:rPr lang="en-US" altLang="ko-KR" sz="2100" i="1" baseline="-25000" dirty="0" err="1">
                <a:ea typeface="Gulim" pitchFamily="34" charset="-127"/>
              </a:rPr>
              <a:t>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là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một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b="1" i="1" dirty="0" err="1">
                <a:ea typeface="Gulim" pitchFamily="34" charset="-127"/>
              </a:rPr>
              <a:t>trọng</a:t>
            </a:r>
            <a:r>
              <a:rPr lang="en-US" altLang="ko-KR" sz="2100" b="1" i="1" dirty="0">
                <a:ea typeface="Gulim" pitchFamily="34" charset="-127"/>
              </a:rPr>
              <a:t> </a:t>
            </a:r>
            <a:r>
              <a:rPr lang="en-US" altLang="ko-KR" sz="2100" b="1" i="1" dirty="0" err="1">
                <a:ea typeface="Gulim" pitchFamily="34" charset="-127"/>
              </a:rPr>
              <a:t>số</a:t>
            </a:r>
            <a:r>
              <a:rPr lang="en-US" altLang="ko-KR" sz="2100" b="1" i="1" dirty="0">
                <a:ea typeface="Gulim" pitchFamily="34" charset="-127"/>
              </a:rPr>
              <a:t> </a:t>
            </a:r>
            <a:r>
              <a:rPr lang="en-US" altLang="ko-KR" sz="2100" dirty="0">
                <a:ea typeface="Gulim" pitchFamily="34" charset="-127"/>
              </a:rPr>
              <a:t>(weight) </a:t>
            </a:r>
            <a:r>
              <a:rPr lang="en-US" altLang="ko-KR" sz="2100" dirty="0" err="1">
                <a:ea typeface="Gulim" pitchFamily="34" charset="-127"/>
              </a:rPr>
              <a:t>có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giá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trị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số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thực</a:t>
            </a:r>
            <a:r>
              <a:rPr lang="en-US" altLang="ko-KR" sz="2100" dirty="0">
                <a:ea typeface="Gulim" pitchFamily="34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100" dirty="0" err="1">
                <a:ea typeface="Gulim" pitchFamily="34" charset="-127"/>
              </a:rPr>
              <a:t>Chú</a:t>
            </a:r>
            <a:r>
              <a:rPr lang="en-US" altLang="ko-KR" sz="2100" dirty="0">
                <a:ea typeface="Gulim" pitchFamily="34" charset="-127"/>
              </a:rPr>
              <a:t> ý: </a:t>
            </a:r>
            <a:r>
              <a:rPr lang="en-US" altLang="ko-KR" sz="2100" dirty="0" err="1">
                <a:ea typeface="Gulim" pitchFamily="34" charset="-127"/>
              </a:rPr>
              <a:t>đại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lượng</a:t>
            </a:r>
            <a:r>
              <a:rPr lang="en-US" altLang="ko-KR" sz="2100" dirty="0">
                <a:ea typeface="Gulim" pitchFamily="34" charset="-127"/>
              </a:rPr>
              <a:t> (</a:t>
            </a:r>
            <a:r>
              <a:rPr lang="en-US" altLang="ko-KR" sz="2100" i="1" dirty="0">
                <a:ea typeface="Gulim" pitchFamily="34" charset="-127"/>
              </a:rPr>
              <a:t>-w</a:t>
            </a:r>
            <a:r>
              <a:rPr lang="en-US" altLang="ko-KR" sz="2100" i="1" baseline="-25000" dirty="0">
                <a:ea typeface="Gulim" pitchFamily="34" charset="-127"/>
              </a:rPr>
              <a:t>0</a:t>
            </a:r>
            <a:r>
              <a:rPr lang="en-US" altLang="ko-KR" sz="2100" dirty="0">
                <a:ea typeface="Gulim" pitchFamily="34" charset="-127"/>
              </a:rPr>
              <a:t>) </a:t>
            </a:r>
            <a:r>
              <a:rPr lang="en-US" altLang="ko-KR" sz="2100" dirty="0" err="1">
                <a:ea typeface="Gulim" pitchFamily="34" charset="-127"/>
              </a:rPr>
              <a:t>là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b="1" i="1" dirty="0" err="1">
                <a:ea typeface="Gulim" pitchFamily="34" charset="-127"/>
              </a:rPr>
              <a:t>ngưỡng</a:t>
            </a:r>
            <a:r>
              <a:rPr lang="en-US" altLang="ko-KR" sz="2100" dirty="0">
                <a:ea typeface="Gulim" pitchFamily="34" charset="-127"/>
              </a:rPr>
              <a:t> (threshold ) </a:t>
            </a:r>
            <a:r>
              <a:rPr lang="en-US" altLang="ko-KR" sz="2100" dirty="0" err="1">
                <a:ea typeface="Gulim" pitchFamily="34" charset="-127"/>
              </a:rPr>
              <a:t>mà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tổ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hợp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có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trọng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số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của</a:t>
            </a:r>
            <a:r>
              <a:rPr lang="en-US" altLang="ko-KR" sz="2100" dirty="0">
                <a:ea typeface="Gulim" pitchFamily="34" charset="-127"/>
              </a:rPr>
              <a:t> vector </a:t>
            </a:r>
            <a:r>
              <a:rPr lang="en-US" altLang="ko-KR" sz="2100" dirty="0" err="1">
                <a:ea typeface="Gulim" pitchFamily="34" charset="-127"/>
              </a:rPr>
              <a:t>giá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trị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nhập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i="1" dirty="0">
                <a:ea typeface="Gulim" pitchFamily="34" charset="-127"/>
              </a:rPr>
              <a:t>w</a:t>
            </a:r>
            <a:r>
              <a:rPr lang="en-US" altLang="ko-KR" sz="2100" i="1" baseline="-25000" dirty="0">
                <a:ea typeface="Gulim" pitchFamily="34" charset="-127"/>
              </a:rPr>
              <a:t>1</a:t>
            </a:r>
            <a:r>
              <a:rPr lang="en-US" altLang="ko-KR" sz="2100" i="1" dirty="0">
                <a:ea typeface="Gulim" pitchFamily="34" charset="-127"/>
              </a:rPr>
              <a:t>x</a:t>
            </a:r>
            <a:r>
              <a:rPr lang="en-US" altLang="ko-KR" sz="2100" i="1" baseline="-25000" dirty="0">
                <a:ea typeface="Gulim" pitchFamily="34" charset="-127"/>
              </a:rPr>
              <a:t>1</a:t>
            </a:r>
            <a:r>
              <a:rPr lang="en-US" altLang="ko-KR" sz="2100" i="1" dirty="0">
                <a:ea typeface="Gulim" pitchFamily="34" charset="-127"/>
              </a:rPr>
              <a:t> + … + </a:t>
            </a:r>
            <a:r>
              <a:rPr lang="en-US" altLang="ko-KR" sz="2100" i="1" dirty="0" err="1">
                <a:ea typeface="Gulim" pitchFamily="34" charset="-127"/>
              </a:rPr>
              <a:t>w</a:t>
            </a:r>
            <a:r>
              <a:rPr lang="en-US" altLang="ko-KR" sz="2100" i="1" baseline="-25000" dirty="0" err="1">
                <a:ea typeface="Gulim" pitchFamily="34" charset="-127"/>
              </a:rPr>
              <a:t>n</a:t>
            </a:r>
            <a:r>
              <a:rPr lang="en-US" altLang="ko-KR" sz="2100" i="1" dirty="0" err="1">
                <a:ea typeface="Gulim" pitchFamily="34" charset="-127"/>
              </a:rPr>
              <a:t>x</a:t>
            </a:r>
            <a:r>
              <a:rPr lang="en-US" altLang="ko-KR" sz="2100" i="1" baseline="-25000" dirty="0" err="1">
                <a:ea typeface="Gulim" pitchFamily="34" charset="-127"/>
              </a:rPr>
              <a:t>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phải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lớn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hơn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để</a:t>
            </a:r>
            <a:r>
              <a:rPr lang="en-US" altLang="ko-KR" sz="2100" dirty="0">
                <a:ea typeface="Gulim" pitchFamily="34" charset="-127"/>
              </a:rPr>
              <a:t>  perceptron </a:t>
            </a:r>
            <a:r>
              <a:rPr lang="en-US" altLang="ko-KR" sz="2100" dirty="0" err="1">
                <a:ea typeface="Gulim" pitchFamily="34" charset="-127"/>
              </a:rPr>
              <a:t>xuất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ra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giá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trị</a:t>
            </a:r>
            <a:r>
              <a:rPr lang="en-US" altLang="ko-KR" sz="2100" dirty="0">
                <a:ea typeface="Gulim" pitchFamily="34" charset="-127"/>
              </a:rPr>
              <a:t> 1.</a:t>
            </a:r>
            <a:endParaRPr lang="en-US" sz="2100" dirty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543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D6F651-BD1D-4892-924D-DE8A19F3047D}" type="slidenum">
              <a:rPr lang="en-US" altLang="en-US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ko-KR" sz="2800" b="1" dirty="0" err="1">
                <a:solidFill>
                  <a:schemeClr val="tx1"/>
                </a:solidFill>
                <a:ea typeface="Gulim" pitchFamily="34" charset="-127"/>
              </a:rPr>
              <a:t>Hình</a:t>
            </a:r>
            <a:r>
              <a:rPr lang="en-US" altLang="ko-KR" sz="2800" b="1" dirty="0">
                <a:solidFill>
                  <a:schemeClr val="tx1"/>
                </a:solidFill>
                <a:ea typeface="Gulim" pitchFamily="34" charset="-127"/>
              </a:rPr>
              <a:t> 6.12. </a:t>
            </a:r>
            <a:r>
              <a:rPr lang="en-US" altLang="ko-KR" sz="2800" b="1" dirty="0" err="1">
                <a:solidFill>
                  <a:schemeClr val="tx1"/>
                </a:solidFill>
                <a:ea typeface="Gulim" pitchFamily="34" charset="-127"/>
              </a:rPr>
              <a:t>Một</a:t>
            </a:r>
            <a:r>
              <a:rPr lang="en-US" altLang="ko-KR" sz="2800" b="1" dirty="0">
                <a:solidFill>
                  <a:schemeClr val="tx1"/>
                </a:solidFill>
                <a:ea typeface="Gulim" pitchFamily="34" charset="-127"/>
              </a:rPr>
              <a:t> perceptron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9248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TextBox 1"/>
          <p:cNvSpPr txBox="1">
            <a:spLocks noChangeArrowheads="1"/>
          </p:cNvSpPr>
          <p:nvPr/>
        </p:nvSpPr>
        <p:spPr bwMode="auto">
          <a:xfrm>
            <a:off x="2514600" y="4800600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/>
              <a:t>Linear unit</a:t>
            </a:r>
          </a:p>
        </p:txBody>
      </p:sp>
      <p:sp>
        <p:nvSpPr>
          <p:cNvPr id="3" name="Down Arrow 2"/>
          <p:cNvSpPr/>
          <p:nvPr/>
        </p:nvSpPr>
        <p:spPr>
          <a:xfrm>
            <a:off x="3124200" y="3581400"/>
            <a:ext cx="46038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23" name="TextBox 5"/>
          <p:cNvSpPr txBox="1">
            <a:spLocks noChangeArrowheads="1"/>
          </p:cNvSpPr>
          <p:nvPr/>
        </p:nvSpPr>
        <p:spPr bwMode="auto">
          <a:xfrm>
            <a:off x="5118100" y="489585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Threshold unit</a:t>
            </a:r>
          </a:p>
        </p:txBody>
      </p:sp>
      <p:sp>
        <p:nvSpPr>
          <p:cNvPr id="9" name="Down Arrow 8"/>
          <p:cNvSpPr/>
          <p:nvPr/>
        </p:nvSpPr>
        <p:spPr>
          <a:xfrm>
            <a:off x="5867400" y="3594100"/>
            <a:ext cx="46038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086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07EB7B-9AB0-458D-B6F6-5D788F3F6C41}" type="slidenum">
              <a:rPr lang="en-US" altLang="en-US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82296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ko-KR" sz="2100" dirty="0">
              <a:ea typeface="Gulim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100" dirty="0" err="1">
                <a:ea typeface="Gulim" pitchFamily="34" charset="-127"/>
              </a:rPr>
              <a:t>Để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đơn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giản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lối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ký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hiệu</a:t>
            </a:r>
            <a:r>
              <a:rPr lang="en-US" altLang="ko-KR" sz="2100" dirty="0">
                <a:ea typeface="Gulim" pitchFamily="34" charset="-127"/>
              </a:rPr>
              <a:t>, </a:t>
            </a:r>
            <a:r>
              <a:rPr lang="en-US" altLang="ko-KR" sz="2100" dirty="0" err="1">
                <a:ea typeface="Gulim" pitchFamily="34" charset="-127"/>
              </a:rPr>
              <a:t>chúng</a:t>
            </a:r>
            <a:r>
              <a:rPr lang="en-US" altLang="ko-KR" sz="2100" dirty="0">
                <a:ea typeface="Gulim" pitchFamily="34" charset="-127"/>
              </a:rPr>
              <a:t> ta </a:t>
            </a:r>
            <a:r>
              <a:rPr lang="en-US" altLang="ko-KR" sz="2100" dirty="0" err="1">
                <a:ea typeface="Gulim" pitchFamily="34" charset="-127"/>
              </a:rPr>
              <a:t>hình</a:t>
            </a:r>
            <a:r>
              <a:rPr lang="en-US" altLang="ko-KR" sz="2100" dirty="0">
                <a:ea typeface="Gulim" pitchFamily="34" charset="-127"/>
              </a:rPr>
              <a:t> dung </a:t>
            </a:r>
            <a:r>
              <a:rPr lang="en-US" altLang="ko-KR" sz="2100" dirty="0" err="1">
                <a:ea typeface="Gulim" pitchFamily="34" charset="-127"/>
              </a:rPr>
              <a:t>có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thêm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một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trị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đầu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vào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có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giá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trị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hằng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số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i="1" dirty="0">
                <a:ea typeface="Gulim" pitchFamily="34" charset="-127"/>
              </a:rPr>
              <a:t>x</a:t>
            </a:r>
            <a:r>
              <a:rPr lang="en-US" altLang="ko-KR" sz="2100" i="1" baseline="-25000" dirty="0">
                <a:ea typeface="Gulim" pitchFamily="34" charset="-127"/>
              </a:rPr>
              <a:t>0</a:t>
            </a:r>
            <a:r>
              <a:rPr lang="en-US" altLang="ko-KR" sz="2100" dirty="0">
                <a:ea typeface="Gulim" pitchFamily="34" charset="-127"/>
              </a:rPr>
              <a:t> = 1, </a:t>
            </a:r>
            <a:r>
              <a:rPr lang="en-US" altLang="ko-KR" sz="2100" dirty="0" err="1">
                <a:ea typeface="Gulim" pitchFamily="34" charset="-127"/>
              </a:rPr>
              <a:t>mà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cho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phép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chúng</a:t>
            </a:r>
            <a:r>
              <a:rPr lang="en-US" altLang="ko-KR" sz="2100" dirty="0">
                <a:ea typeface="Gulim" pitchFamily="34" charset="-127"/>
              </a:rPr>
              <a:t> ta </a:t>
            </a:r>
            <a:r>
              <a:rPr lang="en-US" altLang="ko-KR" sz="2100" dirty="0" err="1">
                <a:ea typeface="Gulim" pitchFamily="34" charset="-127"/>
              </a:rPr>
              <a:t>viết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lại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bất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đẳng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thức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trên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thành</a:t>
            </a:r>
            <a:r>
              <a:rPr lang="en-US" altLang="ko-KR" sz="2100" dirty="0">
                <a:ea typeface="Gulim" pitchFamily="34" charset="-127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 dirty="0">
                <a:ea typeface="Gulim" pitchFamily="34" charset="-127"/>
              </a:rPr>
              <a:t>            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85800" y="3200400"/>
            <a:ext cx="800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90005"/>
              </p:ext>
            </p:extLst>
          </p:nvPr>
        </p:nvGraphicFramePr>
        <p:xfrm>
          <a:off x="2514600" y="1355725"/>
          <a:ext cx="16764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0891" imgH="431613" progId="Equation.3">
                  <p:embed/>
                </p:oleObj>
              </mc:Choice>
              <mc:Fallback>
                <p:oleObj name="Equation" r:id="rId2" imgW="71089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355725"/>
                        <a:ext cx="16764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8" name="Object 9"/>
          <p:cNvGraphicFramePr>
            <a:graphicFrameLocks noChangeAspect="1"/>
          </p:cNvGraphicFramePr>
          <p:nvPr/>
        </p:nvGraphicFramePr>
        <p:xfrm>
          <a:off x="2286000" y="2971800"/>
          <a:ext cx="15240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641" imgH="253890" progId="Equation.3">
                  <p:embed/>
                </p:oleObj>
              </mc:Choice>
              <mc:Fallback>
                <p:oleObj name="Equation" r:id="rId4" imgW="59664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71800"/>
                        <a:ext cx="15240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11"/>
          <p:cNvSpPr txBox="1">
            <a:spLocks noChangeArrowheads="1"/>
          </p:cNvSpPr>
          <p:nvPr/>
        </p:nvSpPr>
        <p:spPr bwMode="auto">
          <a:xfrm>
            <a:off x="457200" y="5105400"/>
            <a:ext cx="807720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ko-KR" dirty="0">
                <a:ea typeface="Gulim" pitchFamily="34" charset="-127"/>
              </a:rPr>
              <a:t>   </a:t>
            </a:r>
            <a:r>
              <a:rPr lang="en-US" altLang="ko-KR" sz="2000" b="1" dirty="0" err="1">
                <a:ea typeface="Gulim" pitchFamily="34" charset="-127"/>
              </a:rPr>
              <a:t>Huấn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luyện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một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100" dirty="0">
                <a:ea typeface="Gulim" pitchFamily="34" charset="-127"/>
              </a:rPr>
              <a:t>perceptron </a:t>
            </a:r>
            <a:r>
              <a:rPr lang="en-US" altLang="ko-KR" sz="2100" dirty="0" err="1">
                <a:ea typeface="Gulim" pitchFamily="34" charset="-127"/>
              </a:rPr>
              <a:t>liên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quan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đến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việc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chọn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trị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cho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các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trọng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số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i="1" dirty="0">
                <a:ea typeface="Gulim" pitchFamily="34" charset="-127"/>
              </a:rPr>
              <a:t>w</a:t>
            </a:r>
            <a:r>
              <a:rPr lang="en-US" altLang="ko-KR" sz="2100" i="1" baseline="-25000" dirty="0">
                <a:ea typeface="Gulim" pitchFamily="34" charset="-127"/>
              </a:rPr>
              <a:t>0</a:t>
            </a:r>
            <a:r>
              <a:rPr lang="en-US" altLang="ko-KR" sz="2100" i="1" dirty="0">
                <a:ea typeface="Gulim" pitchFamily="34" charset="-127"/>
              </a:rPr>
              <a:t>, w</a:t>
            </a:r>
            <a:r>
              <a:rPr lang="en-US" altLang="ko-KR" sz="2100" i="1" baseline="-25000" dirty="0">
                <a:ea typeface="Gulim" pitchFamily="34" charset="-127"/>
              </a:rPr>
              <a:t>1</a:t>
            </a:r>
            <a:r>
              <a:rPr lang="en-US" altLang="ko-KR" sz="2100" i="1" dirty="0">
                <a:ea typeface="Gulim" pitchFamily="34" charset="-127"/>
              </a:rPr>
              <a:t>,…, </a:t>
            </a:r>
            <a:r>
              <a:rPr lang="en-US" altLang="ko-KR" sz="2100" i="1" dirty="0" err="1">
                <a:ea typeface="Gulim" pitchFamily="34" charset="-127"/>
              </a:rPr>
              <a:t>w</a:t>
            </a:r>
            <a:r>
              <a:rPr lang="en-US" altLang="ko-KR" sz="2100" i="1" baseline="-25000" dirty="0" err="1">
                <a:ea typeface="Gulim" pitchFamily="34" charset="-127"/>
              </a:rPr>
              <a:t>n</a:t>
            </a:r>
            <a:r>
              <a:rPr lang="en-US" altLang="ko-KR" sz="2100" dirty="0">
                <a:ea typeface="Gulim" pitchFamily="34" charset="-127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100" dirty="0">
                <a:ea typeface="Gulim" pitchFamily="34" charset="-127"/>
              </a:rPr>
              <a:t>     </a:t>
            </a:r>
            <a:r>
              <a:rPr lang="en-US" sz="2100" dirty="0" err="1">
                <a:ea typeface="Gulim" pitchFamily="34" charset="-127"/>
              </a:rPr>
              <a:t>Trọng</a:t>
            </a:r>
            <a:r>
              <a:rPr lang="en-US" sz="2100" dirty="0">
                <a:ea typeface="Gulim" pitchFamily="34" charset="-127"/>
              </a:rPr>
              <a:t> </a:t>
            </a:r>
            <a:r>
              <a:rPr lang="en-US" sz="2100" dirty="0" err="1">
                <a:ea typeface="Gulim" pitchFamily="34" charset="-127"/>
              </a:rPr>
              <a:t>số</a:t>
            </a:r>
            <a:r>
              <a:rPr lang="en-US" sz="2100" dirty="0">
                <a:ea typeface="Gulim" pitchFamily="34" charset="-127"/>
              </a:rPr>
              <a:t> </a:t>
            </a:r>
            <a:r>
              <a:rPr lang="en-US" sz="2100" i="1" dirty="0">
                <a:ea typeface="Gulim" pitchFamily="34" charset="-127"/>
              </a:rPr>
              <a:t>w</a:t>
            </a:r>
            <a:r>
              <a:rPr lang="en-US" sz="2100" i="1" baseline="-25000" dirty="0">
                <a:ea typeface="Gulim" pitchFamily="34" charset="-127"/>
              </a:rPr>
              <a:t>0</a:t>
            </a:r>
            <a:r>
              <a:rPr lang="en-US" sz="2100" dirty="0">
                <a:ea typeface="Gulim" pitchFamily="34" charset="-127"/>
              </a:rPr>
              <a:t> </a:t>
            </a:r>
            <a:r>
              <a:rPr lang="en-US" sz="2100" dirty="0" err="1">
                <a:ea typeface="Gulim" pitchFamily="34" charset="-127"/>
              </a:rPr>
              <a:t>còn</a:t>
            </a:r>
            <a:r>
              <a:rPr lang="en-US" sz="2100" dirty="0">
                <a:ea typeface="Gulim" pitchFamily="34" charset="-127"/>
              </a:rPr>
              <a:t> </a:t>
            </a:r>
            <a:r>
              <a:rPr lang="en-US" sz="2100" dirty="0" err="1">
                <a:ea typeface="Gulim" pitchFamily="34" charset="-127"/>
              </a:rPr>
              <a:t>được</a:t>
            </a:r>
            <a:r>
              <a:rPr lang="en-US" sz="2100" dirty="0">
                <a:ea typeface="Gulim" pitchFamily="34" charset="-127"/>
              </a:rPr>
              <a:t> </a:t>
            </a:r>
            <a:r>
              <a:rPr lang="en-US" sz="2100" dirty="0" err="1">
                <a:ea typeface="Gulim" pitchFamily="34" charset="-127"/>
              </a:rPr>
              <a:t>gọi</a:t>
            </a:r>
            <a:r>
              <a:rPr lang="en-US" sz="2100" dirty="0">
                <a:ea typeface="Gulim" pitchFamily="34" charset="-127"/>
              </a:rPr>
              <a:t> </a:t>
            </a:r>
            <a:r>
              <a:rPr lang="en-US" sz="2100" dirty="0" err="1">
                <a:ea typeface="Gulim" pitchFamily="34" charset="-127"/>
              </a:rPr>
              <a:t>là</a:t>
            </a:r>
            <a:r>
              <a:rPr lang="en-US" sz="2100" dirty="0">
                <a:ea typeface="Gulim" pitchFamily="34" charset="-127"/>
              </a:rPr>
              <a:t> </a:t>
            </a:r>
            <a:r>
              <a:rPr lang="en-US" sz="2100" b="1" i="1" dirty="0" err="1">
                <a:ea typeface="Gulim" pitchFamily="34" charset="-127"/>
              </a:rPr>
              <a:t>độ</a:t>
            </a:r>
            <a:r>
              <a:rPr lang="en-US" sz="2100" b="1" i="1" dirty="0">
                <a:ea typeface="Gulim" pitchFamily="34" charset="-127"/>
              </a:rPr>
              <a:t> </a:t>
            </a:r>
            <a:r>
              <a:rPr lang="en-US" sz="2100" b="1" i="1" dirty="0" err="1">
                <a:ea typeface="Gulim" pitchFamily="34" charset="-127"/>
              </a:rPr>
              <a:t>lệch</a:t>
            </a:r>
            <a:r>
              <a:rPr lang="en-US" sz="2100" b="1" i="1" dirty="0">
                <a:ea typeface="Gulim" pitchFamily="34" charset="-127"/>
              </a:rPr>
              <a:t> </a:t>
            </a:r>
            <a:r>
              <a:rPr lang="en-US" sz="2100" dirty="0">
                <a:ea typeface="Gulim" pitchFamily="34" charset="-127"/>
              </a:rPr>
              <a:t>(bias).</a:t>
            </a:r>
            <a:endParaRPr lang="en-US" sz="2100" dirty="0"/>
          </a:p>
        </p:txBody>
      </p:sp>
      <p:sp>
        <p:nvSpPr>
          <p:cNvPr id="10250" name="Text Box 12"/>
          <p:cNvSpPr txBox="1">
            <a:spLocks noChangeArrowheads="1"/>
          </p:cNvSpPr>
          <p:nvPr/>
        </p:nvSpPr>
        <p:spPr bwMode="auto">
          <a:xfrm>
            <a:off x="457200" y="2362200"/>
            <a:ext cx="815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     </a:t>
            </a:r>
            <a:r>
              <a:rPr lang="en-US" sz="2000" b="1" dirty="0" err="1"/>
              <a:t>hoặc</a:t>
            </a:r>
            <a:r>
              <a:rPr lang="en-US" sz="2000" b="1" dirty="0"/>
              <a:t> </a:t>
            </a:r>
            <a:r>
              <a:rPr lang="en-US" sz="2000" b="1" dirty="0" err="1"/>
              <a:t>với</a:t>
            </a:r>
            <a:r>
              <a:rPr lang="en-US" sz="2000" b="1" dirty="0"/>
              <a:t> </a:t>
            </a:r>
            <a:r>
              <a:rPr lang="en-US" sz="2000" b="1" dirty="0" err="1"/>
              <a:t>dạng</a:t>
            </a:r>
            <a:r>
              <a:rPr lang="en-US" sz="2000" b="1" dirty="0"/>
              <a:t> vector  </a:t>
            </a:r>
            <a:r>
              <a:rPr lang="en-US" sz="2000" b="1" dirty="0" err="1"/>
              <a:t>như</a:t>
            </a:r>
            <a:r>
              <a:rPr lang="en-US" sz="2000" b="1" dirty="0"/>
              <a:t> </a:t>
            </a:r>
            <a:r>
              <a:rPr lang="en-US" sz="2000" b="1" dirty="0" err="1"/>
              <a:t>sau</a:t>
            </a:r>
            <a:r>
              <a:rPr lang="en-US" sz="2000" b="1" dirty="0"/>
              <a:t> </a:t>
            </a:r>
          </a:p>
        </p:txBody>
      </p:sp>
      <p:sp>
        <p:nvSpPr>
          <p:cNvPr id="10251" name="Text Box 13"/>
          <p:cNvSpPr txBox="1">
            <a:spLocks noChangeArrowheads="1"/>
          </p:cNvSpPr>
          <p:nvPr/>
        </p:nvSpPr>
        <p:spPr bwMode="auto">
          <a:xfrm>
            <a:off x="609600" y="3657600"/>
            <a:ext cx="800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ngắn</a:t>
            </a:r>
            <a:r>
              <a:rPr lang="en-US" sz="2000" b="1" dirty="0"/>
              <a:t> </a:t>
            </a:r>
            <a:r>
              <a:rPr lang="en-US" sz="2000" b="1" dirty="0" err="1"/>
              <a:t>gọn</a:t>
            </a:r>
            <a:r>
              <a:rPr lang="en-US" sz="2000" b="1" dirty="0"/>
              <a:t>, ta </a:t>
            </a:r>
            <a:r>
              <a:rPr lang="en-US" sz="2000" b="1" dirty="0" err="1"/>
              <a:t>có</a:t>
            </a:r>
            <a:r>
              <a:rPr lang="en-US" sz="2000" b="1" dirty="0"/>
              <a:t> </a:t>
            </a:r>
            <a:r>
              <a:rPr lang="en-US" sz="2000" b="1" dirty="0" err="1"/>
              <a:t>thể</a:t>
            </a:r>
            <a:r>
              <a:rPr lang="en-US" sz="2000" b="1" dirty="0"/>
              <a:t> </a:t>
            </a:r>
            <a:r>
              <a:rPr lang="en-US" sz="2000" b="1" dirty="0" err="1"/>
              <a:t>viết</a:t>
            </a:r>
            <a:r>
              <a:rPr lang="en-US" sz="2000" b="1" dirty="0"/>
              <a:t> </a:t>
            </a:r>
            <a:r>
              <a:rPr lang="en-US" sz="2000" b="1" dirty="0" err="1"/>
              <a:t>hàm</a:t>
            </a:r>
            <a:r>
              <a:rPr lang="en-US" sz="2000" b="1" dirty="0"/>
              <a:t> </a:t>
            </a:r>
            <a:r>
              <a:rPr lang="en-US" sz="2000" b="1" dirty="0" err="1"/>
              <a:t>tính</a:t>
            </a:r>
            <a:r>
              <a:rPr lang="en-US" sz="2000" b="1" dirty="0"/>
              <a:t> </a:t>
            </a:r>
            <a:r>
              <a:rPr lang="en-US" sz="2000" b="1" dirty="0" err="1"/>
              <a:t>bởi</a:t>
            </a:r>
            <a:r>
              <a:rPr lang="en-US" sz="2000" b="1" dirty="0"/>
              <a:t> perceptron </a:t>
            </a:r>
            <a:r>
              <a:rPr lang="en-US" sz="2000" b="1" dirty="0" err="1"/>
              <a:t>như</a:t>
            </a:r>
            <a:r>
              <a:rPr lang="en-US" sz="2000" b="1" dirty="0"/>
              <a:t> </a:t>
            </a:r>
            <a:r>
              <a:rPr lang="en-US" sz="2000" b="1" dirty="0" err="1"/>
              <a:t>sau</a:t>
            </a:r>
            <a:endParaRPr lang="en-US" sz="2000" b="1" dirty="0"/>
          </a:p>
        </p:txBody>
      </p:sp>
      <p:sp>
        <p:nvSpPr>
          <p:cNvPr id="1025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53" name="Object 14"/>
          <p:cNvGraphicFramePr>
            <a:graphicFrameLocks noChangeAspect="1"/>
          </p:cNvGraphicFramePr>
          <p:nvPr/>
        </p:nvGraphicFramePr>
        <p:xfrm>
          <a:off x="1676400" y="4191000"/>
          <a:ext cx="26670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476" imgH="253890" progId="Equation.3">
                  <p:embed/>
                </p:oleObj>
              </mc:Choice>
              <mc:Fallback>
                <p:oleObj name="Equation" r:id="rId6" imgW="977476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91000"/>
                        <a:ext cx="26670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776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3FEF0-84DB-47D7-957C-95581443C1DD}" type="slidenum">
              <a:rPr lang="en-US" altLang="en-US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n-US" altLang="ko-KR" sz="2800" b="1" dirty="0" err="1">
                <a:solidFill>
                  <a:srgbClr val="FF0000"/>
                </a:solidFill>
                <a:ea typeface="Gulim" pitchFamily="34" charset="-127"/>
              </a:rPr>
              <a:t>Khả</a:t>
            </a:r>
            <a:r>
              <a:rPr lang="en-US" altLang="ko-KR" sz="28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  <a:ea typeface="Gulim" pitchFamily="34" charset="-127"/>
              </a:rPr>
              <a:t>năng</a:t>
            </a:r>
            <a:r>
              <a:rPr lang="en-US" altLang="ko-KR" sz="28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  <a:ea typeface="Gulim" pitchFamily="34" charset="-127"/>
              </a:rPr>
              <a:t>biểu</a:t>
            </a:r>
            <a:r>
              <a:rPr lang="en-US" altLang="ko-KR" sz="28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  <a:ea typeface="Gulim" pitchFamily="34" charset="-127"/>
              </a:rPr>
              <a:t>diễn</a:t>
            </a:r>
            <a:r>
              <a:rPr lang="en-US" altLang="ko-KR" sz="28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2800" b="1" dirty="0" err="1">
                <a:solidFill>
                  <a:srgbClr val="FF0000"/>
                </a:solidFill>
                <a:ea typeface="Gulim" pitchFamily="34" charset="-127"/>
              </a:rPr>
              <a:t>của</a:t>
            </a:r>
            <a:r>
              <a:rPr lang="en-US" altLang="ko-KR" sz="2800" b="1" dirty="0">
                <a:solidFill>
                  <a:srgbClr val="FF0000"/>
                </a:solidFill>
                <a:ea typeface="Gulim" pitchFamily="34" charset="-127"/>
              </a:rPr>
              <a:t> Perceptron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>
                <a:ea typeface="Gulim" pitchFamily="34" charset="-127"/>
              </a:rPr>
              <a:t>Ta </a:t>
            </a:r>
            <a:r>
              <a:rPr lang="en-US" altLang="ko-KR" sz="2000" dirty="0" err="1">
                <a:ea typeface="Gulim" pitchFamily="34" charset="-127"/>
              </a:rPr>
              <a:t>có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thể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xem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như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một</a:t>
            </a:r>
            <a:r>
              <a:rPr lang="en-US" altLang="ko-KR" sz="2000" dirty="0">
                <a:ea typeface="Gulim" pitchFamily="34" charset="-127"/>
              </a:rPr>
              <a:t> perceptron </a:t>
            </a:r>
            <a:r>
              <a:rPr lang="en-US" altLang="ko-KR" sz="2000" dirty="0" err="1">
                <a:ea typeface="Gulim" pitchFamily="34" charset="-127"/>
              </a:rPr>
              <a:t>biểu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diễn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một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b="1" i="1" dirty="0" err="1">
                <a:ea typeface="Gulim" pitchFamily="34" charset="-127"/>
              </a:rPr>
              <a:t>mặt</a:t>
            </a:r>
            <a:r>
              <a:rPr lang="en-US" altLang="ko-KR" sz="2000" b="1" i="1" dirty="0">
                <a:ea typeface="Gulim" pitchFamily="34" charset="-127"/>
              </a:rPr>
              <a:t> </a:t>
            </a:r>
            <a:r>
              <a:rPr lang="en-US" altLang="ko-KR" sz="2000" b="1" i="1" dirty="0" err="1">
                <a:ea typeface="Gulim" pitchFamily="34" charset="-127"/>
              </a:rPr>
              <a:t>cong</a:t>
            </a:r>
            <a:r>
              <a:rPr lang="en-US" altLang="ko-KR" sz="2000" b="1" i="1" dirty="0">
                <a:ea typeface="Gulim" pitchFamily="34" charset="-127"/>
              </a:rPr>
              <a:t> </a:t>
            </a:r>
            <a:r>
              <a:rPr lang="en-US" altLang="ko-KR" sz="2000" b="1" i="1" dirty="0" err="1">
                <a:ea typeface="Gulim" pitchFamily="34" charset="-127"/>
              </a:rPr>
              <a:t>quyết</a:t>
            </a:r>
            <a:r>
              <a:rPr lang="en-US" altLang="ko-KR" sz="2000" b="1" i="1" dirty="0">
                <a:ea typeface="Gulim" pitchFamily="34" charset="-127"/>
              </a:rPr>
              <a:t> </a:t>
            </a:r>
            <a:r>
              <a:rPr lang="en-US" altLang="ko-KR" sz="2000" b="1" i="1" dirty="0" err="1">
                <a:ea typeface="Gulim" pitchFamily="34" charset="-127"/>
              </a:rPr>
              <a:t>định</a:t>
            </a:r>
            <a:r>
              <a:rPr lang="en-US" altLang="ko-KR" sz="2000" b="1" i="1" dirty="0">
                <a:ea typeface="Gulim" pitchFamily="34" charset="-127"/>
              </a:rPr>
              <a:t> </a:t>
            </a:r>
            <a:r>
              <a:rPr lang="en-US" altLang="ko-KR" sz="2000" b="1" i="1" dirty="0" err="1">
                <a:ea typeface="Gulim" pitchFamily="34" charset="-127"/>
              </a:rPr>
              <a:t>siêu</a:t>
            </a:r>
            <a:r>
              <a:rPr lang="en-US" altLang="ko-KR" sz="2000" b="1" i="1" dirty="0">
                <a:ea typeface="Gulim" pitchFamily="34" charset="-127"/>
              </a:rPr>
              <a:t> </a:t>
            </a:r>
            <a:r>
              <a:rPr lang="en-US" altLang="ko-KR" sz="2000" b="1" i="1" dirty="0" err="1">
                <a:ea typeface="Gulim" pitchFamily="34" charset="-127"/>
              </a:rPr>
              <a:t>phẳng</a:t>
            </a:r>
            <a:r>
              <a:rPr lang="en-US" altLang="ko-KR" sz="2000" b="1" i="1" dirty="0">
                <a:ea typeface="Gulim" pitchFamily="34" charset="-127"/>
              </a:rPr>
              <a:t>  </a:t>
            </a:r>
            <a:r>
              <a:rPr lang="en-US" altLang="ko-KR" sz="2000" dirty="0">
                <a:ea typeface="Gulim" pitchFamily="34" charset="-127"/>
              </a:rPr>
              <a:t>(</a:t>
            </a:r>
            <a:r>
              <a:rPr lang="en-US" altLang="ko-KR" sz="2000" dirty="0" err="1">
                <a:ea typeface="Gulim" pitchFamily="34" charset="-127"/>
              </a:rPr>
              <a:t>hyperplane</a:t>
            </a:r>
            <a:r>
              <a:rPr lang="en-US" altLang="ko-KR" sz="2000" dirty="0">
                <a:ea typeface="Gulim" pitchFamily="34" charset="-127"/>
              </a:rPr>
              <a:t> decision surface ) </a:t>
            </a:r>
            <a:r>
              <a:rPr lang="en-US" altLang="ko-KR" sz="2000" dirty="0" err="1">
                <a:ea typeface="Gulim" pitchFamily="34" charset="-127"/>
              </a:rPr>
              <a:t>trong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một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không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gian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các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mẫu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i="1" dirty="0">
                <a:ea typeface="Gulim" pitchFamily="34" charset="-127"/>
              </a:rPr>
              <a:t>n</a:t>
            </a:r>
            <a:r>
              <a:rPr lang="en-US" altLang="ko-KR" sz="2000" dirty="0">
                <a:ea typeface="Gulim" pitchFamily="34" charset="-127"/>
              </a:rPr>
              <a:t>-</a:t>
            </a:r>
            <a:r>
              <a:rPr lang="en-US" altLang="ko-KR" sz="2000" dirty="0" err="1">
                <a:ea typeface="Gulim" pitchFamily="34" charset="-127"/>
              </a:rPr>
              <a:t>chiều</a:t>
            </a:r>
            <a:r>
              <a:rPr lang="en-US" altLang="ko-KR" sz="2000" dirty="0">
                <a:ea typeface="Gulim" pitchFamily="34" charset="-127"/>
              </a:rPr>
              <a:t>. Perceptron </a:t>
            </a:r>
            <a:r>
              <a:rPr lang="en-US" altLang="ko-KR" sz="2000" dirty="0" err="1">
                <a:ea typeface="Gulim" pitchFamily="34" charset="-127"/>
              </a:rPr>
              <a:t>xuất</a:t>
            </a:r>
            <a:r>
              <a:rPr lang="en-US" altLang="ko-KR" sz="2000" dirty="0">
                <a:ea typeface="Gulim" pitchFamily="34" charset="-127"/>
              </a:rPr>
              <a:t> ra </a:t>
            </a:r>
            <a:r>
              <a:rPr lang="en-US" altLang="ko-KR" sz="2000" dirty="0" err="1">
                <a:ea typeface="Gulim" pitchFamily="34" charset="-127"/>
              </a:rPr>
              <a:t>giá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trị</a:t>
            </a:r>
            <a:r>
              <a:rPr lang="en-US" altLang="ko-KR" sz="2000" dirty="0">
                <a:ea typeface="Gulim" pitchFamily="34" charset="-127"/>
              </a:rPr>
              <a:t> 1 </a:t>
            </a:r>
            <a:r>
              <a:rPr lang="en-US" altLang="ko-KR" sz="2000" dirty="0" err="1">
                <a:ea typeface="Gulim" pitchFamily="34" charset="-127"/>
              </a:rPr>
              <a:t>cho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những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mẫu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nằm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phía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bên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này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của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siêu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phẳng</a:t>
            </a:r>
            <a:r>
              <a:rPr lang="en-US" altLang="ko-KR" sz="2000" dirty="0">
                <a:ea typeface="Gulim" pitchFamily="34" charset="-127"/>
              </a:rPr>
              <a:t>  </a:t>
            </a:r>
            <a:r>
              <a:rPr lang="en-US" altLang="ko-KR" sz="2000" dirty="0" err="1">
                <a:ea typeface="Gulim" pitchFamily="34" charset="-127"/>
              </a:rPr>
              <a:t>và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xuất</a:t>
            </a:r>
            <a:r>
              <a:rPr lang="en-US" altLang="ko-KR" sz="2000" dirty="0">
                <a:ea typeface="Gulim" pitchFamily="34" charset="-127"/>
              </a:rPr>
              <a:t> ra </a:t>
            </a:r>
            <a:r>
              <a:rPr lang="en-US" altLang="ko-KR" sz="2000" dirty="0" err="1">
                <a:ea typeface="Gulim" pitchFamily="34" charset="-127"/>
              </a:rPr>
              <a:t>giá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trị</a:t>
            </a:r>
            <a:r>
              <a:rPr lang="en-US" altLang="ko-KR" sz="2000" dirty="0">
                <a:ea typeface="Gulim" pitchFamily="34" charset="-127"/>
              </a:rPr>
              <a:t> -1 </a:t>
            </a:r>
            <a:r>
              <a:rPr lang="en-US" altLang="ko-KR" sz="2000" dirty="0" err="1">
                <a:ea typeface="Gulim" pitchFamily="34" charset="-127"/>
              </a:rPr>
              <a:t>cho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những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mẫu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nằm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phía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bên</a:t>
            </a:r>
            <a:r>
              <a:rPr lang="en-US" altLang="ko-KR" sz="2000" dirty="0">
                <a:ea typeface="Gulim" pitchFamily="34" charset="-127"/>
              </a:rPr>
              <a:t> kia </a:t>
            </a:r>
            <a:r>
              <a:rPr lang="en-US" altLang="ko-KR" sz="2000" dirty="0" err="1">
                <a:ea typeface="Gulim" pitchFamily="34" charset="-127"/>
              </a:rPr>
              <a:t>của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siêu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phẳng</a:t>
            </a:r>
            <a:r>
              <a:rPr lang="en-US" altLang="ko-KR" sz="2000" dirty="0">
                <a:ea typeface="Gulim" pitchFamily="34" charset="-127"/>
              </a:rPr>
              <a:t>, </a:t>
            </a:r>
            <a:r>
              <a:rPr lang="en-US" altLang="ko-KR" sz="2000" dirty="0" err="1">
                <a:ea typeface="Gulim" pitchFamily="34" charset="-127"/>
              </a:rPr>
              <a:t>như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trong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Hình</a:t>
            </a:r>
            <a:r>
              <a:rPr lang="en-US" altLang="ko-KR" sz="2000" dirty="0">
                <a:ea typeface="Gulim" pitchFamily="34" charset="-127"/>
              </a:rPr>
              <a:t> 6.13.a.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err="1">
                <a:ea typeface="Gulim" pitchFamily="34" charset="-127"/>
              </a:rPr>
              <a:t>Phương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trình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của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siêu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phẳng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quyết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định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là</a:t>
            </a:r>
            <a:r>
              <a:rPr lang="en-US" altLang="ko-KR" sz="2000" dirty="0">
                <a:ea typeface="Gulim" pitchFamily="34" charset="-127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000" dirty="0">
              <a:ea typeface="Gulim" pitchFamily="34" charset="-127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429000" y="31242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3314700" y="2873375"/>
          <a:ext cx="1828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360491" imgH="324017" progId="Paint.Picture">
                  <p:embed/>
                </p:oleObj>
              </mc:Choice>
              <mc:Fallback>
                <p:oleObj name="Bitmap Image" r:id="rId2" imgW="1360491" imgH="3240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2873375"/>
                        <a:ext cx="18288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57200" y="3643312"/>
            <a:ext cx="3429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dirty="0" err="1">
                <a:ea typeface="Gulim" pitchFamily="34" charset="-127"/>
              </a:rPr>
              <a:t>Một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số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mẫu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dương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và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âm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không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thể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tách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ra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được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bởi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siêu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phẳng</a:t>
            </a:r>
            <a:r>
              <a:rPr lang="en-US" altLang="ko-KR" sz="2000" dirty="0">
                <a:ea typeface="Gulim" pitchFamily="34" charset="-127"/>
              </a:rPr>
              <a:t>. </a:t>
            </a:r>
            <a:r>
              <a:rPr lang="en-US" altLang="ko-KR" sz="2000" dirty="0" err="1">
                <a:ea typeface="Gulim" pitchFamily="34" charset="-127"/>
              </a:rPr>
              <a:t>Những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tập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mẫu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mà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có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thể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tách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ra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được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thì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được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gọi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là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những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tập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dirty="0" err="1">
                <a:ea typeface="Gulim" pitchFamily="34" charset="-127"/>
              </a:rPr>
              <a:t>mẫu</a:t>
            </a:r>
            <a:r>
              <a:rPr lang="en-US" altLang="ko-KR" sz="2000" dirty="0">
                <a:ea typeface="Gulim" pitchFamily="34" charset="-127"/>
              </a:rPr>
              <a:t> </a:t>
            </a:r>
            <a:r>
              <a:rPr lang="en-US" altLang="ko-KR" sz="2000" b="1" i="1" dirty="0" err="1">
                <a:ea typeface="Gulim" pitchFamily="34" charset="-127"/>
              </a:rPr>
              <a:t>khả</a:t>
            </a:r>
            <a:r>
              <a:rPr lang="en-US" altLang="ko-KR" sz="2000" b="1" i="1" dirty="0">
                <a:ea typeface="Gulim" pitchFamily="34" charset="-127"/>
              </a:rPr>
              <a:t> </a:t>
            </a:r>
            <a:r>
              <a:rPr lang="en-US" altLang="ko-KR" sz="2000" b="1" i="1" dirty="0" err="1">
                <a:ea typeface="Gulim" pitchFamily="34" charset="-127"/>
              </a:rPr>
              <a:t>tách</a:t>
            </a:r>
            <a:r>
              <a:rPr lang="en-US" altLang="ko-KR" sz="2000" b="1" i="1" dirty="0">
                <a:ea typeface="Gulim" pitchFamily="34" charset="-127"/>
              </a:rPr>
              <a:t> </a:t>
            </a:r>
            <a:r>
              <a:rPr lang="en-US" altLang="ko-KR" sz="2000" b="1" i="1" dirty="0" err="1">
                <a:ea typeface="Gulim" pitchFamily="34" charset="-127"/>
              </a:rPr>
              <a:t>một</a:t>
            </a:r>
            <a:r>
              <a:rPr lang="en-US" altLang="ko-KR" sz="2000" b="1" i="1" dirty="0">
                <a:ea typeface="Gulim" pitchFamily="34" charset="-127"/>
              </a:rPr>
              <a:t> </a:t>
            </a:r>
            <a:r>
              <a:rPr lang="en-US" altLang="ko-KR" sz="2000" b="1" i="1" dirty="0" err="1">
                <a:ea typeface="Gulim" pitchFamily="34" charset="-127"/>
              </a:rPr>
              <a:t>cách</a:t>
            </a:r>
            <a:r>
              <a:rPr lang="en-US" altLang="ko-KR" sz="2000" b="1" i="1" dirty="0">
                <a:ea typeface="Gulim" pitchFamily="34" charset="-127"/>
              </a:rPr>
              <a:t> </a:t>
            </a:r>
            <a:r>
              <a:rPr lang="en-US" altLang="ko-KR" sz="2000" b="1" i="1" dirty="0" err="1">
                <a:ea typeface="Gulim" pitchFamily="34" charset="-127"/>
              </a:rPr>
              <a:t>tuyến</a:t>
            </a:r>
            <a:r>
              <a:rPr lang="en-US" altLang="ko-KR" sz="2000" b="1" i="1" dirty="0">
                <a:ea typeface="Gulim" pitchFamily="34" charset="-127"/>
              </a:rPr>
              <a:t> </a:t>
            </a:r>
            <a:r>
              <a:rPr lang="en-US" altLang="ko-KR" sz="2000" b="1" i="1" dirty="0" err="1">
                <a:ea typeface="Gulim" pitchFamily="34" charset="-127"/>
              </a:rPr>
              <a:t>tính</a:t>
            </a:r>
            <a:r>
              <a:rPr lang="en-US" altLang="ko-KR" sz="2000" b="1" i="1" dirty="0">
                <a:ea typeface="Gulim" pitchFamily="34" charset="-127"/>
              </a:rPr>
              <a:t> </a:t>
            </a:r>
            <a:r>
              <a:rPr lang="en-US" altLang="ko-KR" sz="2000" dirty="0">
                <a:ea typeface="Gulim" pitchFamily="34" charset="-127"/>
              </a:rPr>
              <a:t>(</a:t>
            </a:r>
            <a:r>
              <a:rPr lang="en-US" altLang="ko-KR" sz="2000" i="1" dirty="0">
                <a:ea typeface="Gulim" pitchFamily="34" charset="-127"/>
              </a:rPr>
              <a:t>linearly </a:t>
            </a:r>
            <a:r>
              <a:rPr lang="en-US" altLang="ko-KR" sz="2000" i="1" dirty="0" err="1">
                <a:ea typeface="Gulim" pitchFamily="34" charset="-127"/>
              </a:rPr>
              <a:t>separatable</a:t>
            </a:r>
            <a:r>
              <a:rPr lang="en-US" altLang="ko-KR" sz="2000" i="1" dirty="0">
                <a:ea typeface="Gulim" pitchFamily="34" charset="-127"/>
              </a:rPr>
              <a:t> set of examples).</a:t>
            </a:r>
            <a:r>
              <a:rPr lang="en-US" altLang="ko-KR" sz="2000" dirty="0">
                <a:ea typeface="Gulim" pitchFamily="34" charset="-127"/>
              </a:rPr>
              <a:t> </a:t>
            </a:r>
            <a:endParaRPr lang="en-US" sz="2000" dirty="0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4724400" y="32766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7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952630"/>
              </p:ext>
            </p:extLst>
          </p:nvPr>
        </p:nvGraphicFramePr>
        <p:xfrm>
          <a:off x="4038600" y="3355547"/>
          <a:ext cx="5105400" cy="2161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839111" imgH="2647619" progId="Paint.Picture">
                  <p:embed/>
                </p:oleObj>
              </mc:Choice>
              <mc:Fallback>
                <p:oleObj name="Bitmap Image" r:id="rId4" imgW="3839111" imgH="26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55547"/>
                        <a:ext cx="5105400" cy="2161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4038600" y="5813137"/>
            <a:ext cx="4343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err="1"/>
              <a:t>Hình</a:t>
            </a:r>
            <a:r>
              <a:rPr lang="en-US" sz="2200" dirty="0"/>
              <a:t> 6.13. </a:t>
            </a:r>
            <a:r>
              <a:rPr lang="en-US" sz="2200" dirty="0" err="1"/>
              <a:t>Mặt</a:t>
            </a:r>
            <a:r>
              <a:rPr lang="en-US" sz="2200" dirty="0"/>
              <a:t> </a:t>
            </a:r>
            <a:r>
              <a:rPr lang="en-US" sz="2200" dirty="0" err="1"/>
              <a:t>cong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754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577DB9-7B21-4454-BA91-2C00CA562AA4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/>
            <a:r>
              <a:rPr lang="en-US" sz="3200" dirty="0" err="1">
                <a:solidFill>
                  <a:srgbClr val="FF0000"/>
                </a:solidFill>
              </a:rPr>
              <a:t>Giải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thuật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một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lân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cận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gần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nhất</a:t>
            </a:r>
            <a:endParaRPr lang="en-US" sz="32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b="1" i="1" dirty="0" err="1"/>
              <a:t>một</a:t>
            </a:r>
            <a:r>
              <a:rPr lang="en-US" sz="2100" b="1" i="1" dirty="0"/>
              <a:t> </a:t>
            </a:r>
            <a:r>
              <a:rPr lang="en-US" sz="2100" b="1" i="1" dirty="0" err="1"/>
              <a:t>lân</a:t>
            </a:r>
            <a:r>
              <a:rPr lang="en-US" sz="2100" b="1" i="1" dirty="0"/>
              <a:t> </a:t>
            </a:r>
            <a:r>
              <a:rPr lang="en-US" sz="2100" b="1" i="1" dirty="0" err="1"/>
              <a:t>cận</a:t>
            </a:r>
            <a:r>
              <a:rPr lang="en-US" sz="2100" b="1" i="1" dirty="0"/>
              <a:t> </a:t>
            </a:r>
            <a:r>
              <a:rPr lang="en-US" sz="2100" b="1" i="1" dirty="0" err="1"/>
              <a:t>gần</a:t>
            </a:r>
            <a:r>
              <a:rPr lang="en-US" sz="2100" b="1" i="1" dirty="0"/>
              <a:t> </a:t>
            </a:r>
            <a:r>
              <a:rPr lang="en-US" sz="2100" b="1" i="1" dirty="0" err="1"/>
              <a:t>nhất</a:t>
            </a:r>
            <a:r>
              <a:rPr lang="en-US" sz="2100" b="1" i="1" dirty="0"/>
              <a:t> </a:t>
            </a:r>
            <a:r>
              <a:rPr lang="en-US" sz="2100" dirty="0"/>
              <a:t>(1-NN)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thử</a:t>
            </a:r>
            <a:r>
              <a:rPr lang="en-US" sz="2100" dirty="0"/>
              <a:t> </a:t>
            </a:r>
            <a:r>
              <a:rPr lang="en-US" sz="2100" dirty="0" err="1"/>
              <a:t>nhãn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lân</a:t>
            </a:r>
            <a:r>
              <a:rPr lang="en-US" sz="2100" dirty="0"/>
              <a:t> </a:t>
            </a:r>
            <a:r>
              <a:rPr lang="en-US" sz="2100" dirty="0" err="1"/>
              <a:t>cận</a:t>
            </a:r>
            <a:r>
              <a:rPr lang="en-US" sz="2100" dirty="0"/>
              <a:t> </a:t>
            </a:r>
            <a:r>
              <a:rPr lang="en-US" sz="2100" dirty="0" err="1"/>
              <a:t>gần</a:t>
            </a:r>
            <a:r>
              <a:rPr lang="en-US" sz="2100" dirty="0"/>
              <a:t> </a:t>
            </a:r>
            <a:r>
              <a:rPr lang="en-US" sz="2100" dirty="0" err="1"/>
              <a:t>nhất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thử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/>
              <a:t>Cho </a:t>
            </a:r>
            <a:r>
              <a:rPr lang="en-US" sz="2100" i="1" dirty="0"/>
              <a:t>N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, (</a:t>
            </a:r>
            <a:r>
              <a:rPr lang="en-US" sz="2100" i="1" dirty="0"/>
              <a:t>X</a:t>
            </a:r>
            <a:r>
              <a:rPr lang="en-US" sz="2100" i="1" baseline="-25000" dirty="0"/>
              <a:t>1</a:t>
            </a:r>
            <a:r>
              <a:rPr lang="en-US" sz="2100" dirty="0"/>
              <a:t>,</a:t>
            </a:r>
            <a:r>
              <a:rPr lang="en-US" sz="2100" i="1" dirty="0"/>
              <a:t>c</a:t>
            </a:r>
            <a:r>
              <a:rPr lang="en-US" sz="2100" i="1" baseline="-25000" dirty="0"/>
              <a:t>1</a:t>
            </a:r>
            <a:r>
              <a:rPr lang="en-US" sz="2100" dirty="0"/>
              <a:t>), (</a:t>
            </a:r>
            <a:r>
              <a:rPr lang="en-US" sz="2100" i="1" dirty="0"/>
              <a:t>X</a:t>
            </a:r>
            <a:r>
              <a:rPr lang="en-US" sz="2100" i="1" baseline="-25000" dirty="0"/>
              <a:t>2</a:t>
            </a:r>
            <a:r>
              <a:rPr lang="en-US" sz="2100" dirty="0"/>
              <a:t>, </a:t>
            </a:r>
            <a:r>
              <a:rPr lang="en-US" sz="2100" i="1" dirty="0"/>
              <a:t>c</a:t>
            </a:r>
            <a:r>
              <a:rPr lang="en-US" sz="2100" i="1" baseline="-25000" dirty="0"/>
              <a:t>2</a:t>
            </a:r>
            <a:r>
              <a:rPr lang="en-US" sz="2100"/>
              <a:t>),…,(</a:t>
            </a:r>
            <a:r>
              <a:rPr lang="en-US" sz="2100" i="1"/>
              <a:t>X</a:t>
            </a:r>
            <a:r>
              <a:rPr lang="en-US" sz="2100" i="1" baseline="-25000"/>
              <a:t>N</a:t>
            </a:r>
            <a:r>
              <a:rPr lang="en-US" sz="2100" dirty="0"/>
              <a:t>, </a:t>
            </a:r>
            <a:r>
              <a:rPr lang="en-US" sz="2100" i="1" dirty="0" err="1"/>
              <a:t>c</a:t>
            </a:r>
            <a:r>
              <a:rPr lang="en-US" sz="2100" i="1" baseline="-25000" dirty="0" err="1"/>
              <a:t>N</a:t>
            </a:r>
            <a:r>
              <a:rPr lang="en-US" sz="2100" dirty="0"/>
              <a:t>),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mỗi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i="1" dirty="0"/>
              <a:t>X</a:t>
            </a:r>
            <a:r>
              <a:rPr lang="en-US" sz="2100" i="1" baseline="-25000" dirty="0"/>
              <a:t>i</a:t>
            </a:r>
            <a:r>
              <a:rPr lang="en-US" sz="2100" dirty="0"/>
              <a:t>  </a:t>
            </a:r>
            <a:r>
              <a:rPr lang="en-US" sz="2100" dirty="0" err="1"/>
              <a:t>gồm</a:t>
            </a:r>
            <a:r>
              <a:rPr lang="en-US" sz="2100" dirty="0"/>
              <a:t>  </a:t>
            </a:r>
            <a:r>
              <a:rPr lang="en-US" sz="2100" i="1" dirty="0"/>
              <a:t>d</a:t>
            </a:r>
            <a:r>
              <a:rPr lang="en-US" sz="2100" dirty="0"/>
              <a:t> </a:t>
            </a:r>
            <a:r>
              <a:rPr lang="en-US" sz="2100" dirty="0" err="1"/>
              <a:t>thuôc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c</a:t>
            </a:r>
            <a:r>
              <a:rPr lang="en-US" sz="2100" i="1" baseline="-25000" dirty="0"/>
              <a:t>i</a:t>
            </a:r>
            <a:r>
              <a:rPr lang="en-US" sz="2100" i="1" dirty="0"/>
              <a:t> </a:t>
            </a:r>
            <a:r>
              <a:rPr lang="en-US" sz="2100" dirty="0" err="1"/>
              <a:t>nhãn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i="1" dirty="0"/>
              <a:t>X</a:t>
            </a:r>
            <a:r>
              <a:rPr lang="en-US" sz="2100" i="1" baseline="-25000" dirty="0"/>
              <a:t>i</a:t>
            </a:r>
            <a:r>
              <a:rPr lang="en-US" sz="2100" dirty="0"/>
              <a:t> 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thử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nếu</a:t>
            </a:r>
            <a:endParaRPr lang="en-US" sz="21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         </a:t>
            </a:r>
            <a:r>
              <a:rPr lang="en-US" sz="2100" i="1" dirty="0"/>
              <a:t>d</a:t>
            </a:r>
            <a:r>
              <a:rPr lang="en-US" sz="2100" dirty="0"/>
              <a:t>(</a:t>
            </a:r>
            <a:r>
              <a:rPr lang="en-US" sz="2100" i="1" dirty="0"/>
              <a:t>P</a:t>
            </a:r>
            <a:r>
              <a:rPr lang="en-US" sz="2100" dirty="0"/>
              <a:t>, </a:t>
            </a:r>
            <a:r>
              <a:rPr lang="en-US" sz="2100" i="1" dirty="0" err="1"/>
              <a:t>X</a:t>
            </a:r>
            <a:r>
              <a:rPr lang="en-US" sz="2100" i="1" baseline="-25000" dirty="0" err="1"/>
              <a:t>k</a:t>
            </a:r>
            <a:r>
              <a:rPr lang="en-US" sz="2100" dirty="0"/>
              <a:t>) = min {</a:t>
            </a:r>
            <a:r>
              <a:rPr lang="en-US" sz="2100" i="1" dirty="0"/>
              <a:t>d</a:t>
            </a:r>
            <a:r>
              <a:rPr lang="en-US" sz="2100" dirty="0"/>
              <a:t>(</a:t>
            </a:r>
            <a:r>
              <a:rPr lang="en-US" sz="2100" i="1" dirty="0"/>
              <a:t>P</a:t>
            </a:r>
            <a:r>
              <a:rPr lang="en-US" sz="2100" dirty="0"/>
              <a:t>, </a:t>
            </a:r>
            <a:r>
              <a:rPr lang="en-US" sz="2100" i="1" dirty="0"/>
              <a:t>X</a:t>
            </a:r>
            <a:r>
              <a:rPr lang="en-US" sz="2100" i="1" baseline="-25000" dirty="0"/>
              <a:t>i</a:t>
            </a:r>
            <a:r>
              <a:rPr lang="en-US" sz="2100" dirty="0"/>
              <a:t>)}   </a:t>
            </a:r>
            <a:r>
              <a:rPr lang="en-US" sz="2100" i="1" dirty="0"/>
              <a:t>i</a:t>
            </a:r>
            <a:r>
              <a:rPr lang="en-US" sz="2100" dirty="0"/>
              <a:t> = 1,2,.., 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   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i="1" dirty="0"/>
              <a:t>k</a:t>
            </a:r>
            <a:r>
              <a:rPr lang="en-US" sz="2100" dirty="0"/>
              <a:t> </a:t>
            </a:r>
            <a:r>
              <a:rPr lang="en-US" sz="2100" dirty="0" err="1"/>
              <a:t>ứng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i="1" dirty="0" err="1"/>
              <a:t>X</a:t>
            </a:r>
            <a:r>
              <a:rPr lang="en-US" sz="2100" i="1" baseline="-25000" dirty="0" err="1"/>
              <a:t>k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/>
              <a:t>Chúng</a:t>
            </a:r>
            <a:r>
              <a:rPr lang="en-US" sz="2100" dirty="0"/>
              <a:t> ta </a:t>
            </a:r>
            <a:r>
              <a:rPr lang="en-US" sz="2100" dirty="0" err="1"/>
              <a:t>phải</a:t>
            </a:r>
            <a:r>
              <a:rPr lang="en-US" sz="2100" dirty="0"/>
              <a:t>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đo</a:t>
            </a:r>
            <a:r>
              <a:rPr lang="en-US" sz="2100" dirty="0"/>
              <a:t> </a:t>
            </a:r>
            <a:r>
              <a:rPr lang="en-US" sz="2100" dirty="0" err="1"/>
              <a:t>khoảng</a:t>
            </a:r>
            <a:r>
              <a:rPr lang="en-US" sz="2100" dirty="0"/>
              <a:t> </a:t>
            </a:r>
            <a:r>
              <a:rPr lang="en-US" sz="2100" dirty="0" err="1"/>
              <a:t>cách</a:t>
            </a:r>
            <a:r>
              <a:rPr lang="en-US" sz="2100" dirty="0"/>
              <a:t> </a:t>
            </a:r>
            <a:r>
              <a:rPr lang="en-US" sz="2100" dirty="0" err="1"/>
              <a:t>nào</a:t>
            </a:r>
            <a:r>
              <a:rPr lang="en-US" sz="2100" dirty="0"/>
              <a:t> </a:t>
            </a:r>
            <a:r>
              <a:rPr lang="en-US" sz="2100" dirty="0" err="1"/>
              <a:t>đó</a:t>
            </a:r>
            <a:r>
              <a:rPr lang="en-US" sz="2100" dirty="0"/>
              <a:t>, </a:t>
            </a:r>
            <a:r>
              <a:rPr lang="en-US" sz="2100" dirty="0" err="1"/>
              <a:t>thí</a:t>
            </a:r>
            <a:r>
              <a:rPr lang="en-US" sz="2100" dirty="0"/>
              <a:t> </a:t>
            </a:r>
            <a:r>
              <a:rPr lang="en-US" sz="2100" dirty="0" err="1"/>
              <a:t>dụ</a:t>
            </a:r>
            <a:r>
              <a:rPr lang="en-US" sz="2100" dirty="0"/>
              <a:t> </a:t>
            </a:r>
            <a:r>
              <a:rPr lang="en-US" sz="2100" dirty="0" err="1"/>
              <a:t>khoảng</a:t>
            </a:r>
            <a:r>
              <a:rPr lang="en-US" sz="2100" dirty="0"/>
              <a:t> </a:t>
            </a:r>
            <a:r>
              <a:rPr lang="en-US" sz="2100" dirty="0" err="1"/>
              <a:t>cách</a:t>
            </a:r>
            <a:r>
              <a:rPr lang="en-US" sz="2100" dirty="0"/>
              <a:t> Euclid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đo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tương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giữa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thử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mỗi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/>
              <a:t>Khoảng</a:t>
            </a:r>
            <a:r>
              <a:rPr lang="en-US" sz="2100" dirty="0"/>
              <a:t> </a:t>
            </a:r>
            <a:r>
              <a:rPr lang="en-US" sz="2100" dirty="0" err="1"/>
              <a:t>cách</a:t>
            </a:r>
            <a:r>
              <a:rPr lang="en-US" sz="2100" dirty="0"/>
              <a:t> Euclid </a:t>
            </a:r>
            <a:r>
              <a:rPr lang="en-US" sz="2100" dirty="0" err="1"/>
              <a:t>giữa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, </a:t>
            </a:r>
            <a:r>
              <a:rPr lang="en-US" sz="2100" dirty="0" err="1"/>
              <a:t>thí</a:t>
            </a:r>
            <a:r>
              <a:rPr lang="en-US" sz="2100" dirty="0"/>
              <a:t> du, </a:t>
            </a:r>
            <a:r>
              <a:rPr lang="en-US" sz="2100" i="1" dirty="0"/>
              <a:t>X</a:t>
            </a:r>
            <a:r>
              <a:rPr lang="en-US" sz="2100" i="1" baseline="-25000" dirty="0"/>
              <a:t>1</a:t>
            </a:r>
            <a:r>
              <a:rPr lang="en-US" sz="2100" dirty="0"/>
              <a:t> = (</a:t>
            </a:r>
            <a:r>
              <a:rPr lang="en-US" sz="2100" i="1" dirty="0"/>
              <a:t>x</a:t>
            </a:r>
            <a:r>
              <a:rPr lang="en-US" sz="2100" i="1" baseline="-25000" dirty="0"/>
              <a:t>11</a:t>
            </a:r>
            <a:r>
              <a:rPr lang="en-US" sz="2100" dirty="0"/>
              <a:t>, </a:t>
            </a:r>
            <a:r>
              <a:rPr lang="en-US" sz="2100" i="1" dirty="0"/>
              <a:t>x</a:t>
            </a:r>
            <a:r>
              <a:rPr lang="en-US" sz="2100" i="1" baseline="-25000" dirty="0"/>
              <a:t>12</a:t>
            </a:r>
            <a:r>
              <a:rPr lang="en-US" sz="2100" dirty="0"/>
              <a:t>,..,</a:t>
            </a:r>
            <a:r>
              <a:rPr lang="en-US" sz="2100" i="1" dirty="0"/>
              <a:t>x</a:t>
            </a:r>
            <a:r>
              <a:rPr lang="en-US" sz="2100" i="1" baseline="-25000" dirty="0"/>
              <a:t>1n</a:t>
            </a:r>
            <a:r>
              <a:rPr lang="en-US" sz="2100" dirty="0"/>
              <a:t>)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X</a:t>
            </a:r>
            <a:r>
              <a:rPr lang="en-US" sz="2100" i="1" baseline="-25000" dirty="0"/>
              <a:t>2</a:t>
            </a:r>
            <a:r>
              <a:rPr lang="en-US" sz="2100" dirty="0"/>
              <a:t> = (</a:t>
            </a:r>
            <a:r>
              <a:rPr lang="en-US" sz="2100" i="1" dirty="0"/>
              <a:t>x</a:t>
            </a:r>
            <a:r>
              <a:rPr lang="en-US" sz="2100" i="1" baseline="-25000" dirty="0"/>
              <a:t>21</a:t>
            </a:r>
            <a:r>
              <a:rPr lang="en-US" sz="2100" dirty="0"/>
              <a:t>, </a:t>
            </a:r>
            <a:r>
              <a:rPr lang="en-US" sz="2100" i="1" dirty="0"/>
              <a:t>x</a:t>
            </a:r>
            <a:r>
              <a:rPr lang="en-US" sz="2100" i="1" baseline="-25000" dirty="0"/>
              <a:t>22</a:t>
            </a:r>
            <a:r>
              <a:rPr lang="en-US" sz="2100" dirty="0"/>
              <a:t>,..,</a:t>
            </a:r>
            <a:r>
              <a:rPr lang="en-US" sz="2100" i="1" dirty="0"/>
              <a:t>x</a:t>
            </a:r>
            <a:r>
              <a:rPr lang="en-US" sz="2100" i="1" baseline="-25000" dirty="0"/>
              <a:t>2n</a:t>
            </a:r>
            <a:r>
              <a:rPr lang="en-US" sz="2100" dirty="0"/>
              <a:t>) 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bằng</a:t>
            </a:r>
            <a:r>
              <a:rPr lang="en-US" sz="2100" dirty="0"/>
              <a:t> </a:t>
            </a:r>
            <a:r>
              <a:rPr lang="en-US" sz="2100" dirty="0" err="1"/>
              <a:t>công</a:t>
            </a:r>
            <a:r>
              <a:rPr lang="en-US" sz="2100" dirty="0"/>
              <a:t> </a:t>
            </a:r>
            <a:r>
              <a:rPr lang="en-US" sz="2100" dirty="0" err="1"/>
              <a:t>thức</a:t>
            </a:r>
            <a:r>
              <a:rPr lang="en-US" sz="2100" dirty="0"/>
              <a:t>: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50" name="Object 4"/>
          <p:cNvGraphicFramePr>
            <a:graphicFrameLocks noChangeAspect="1"/>
          </p:cNvGraphicFramePr>
          <p:nvPr/>
        </p:nvGraphicFramePr>
        <p:xfrm>
          <a:off x="2362200" y="5105400"/>
          <a:ext cx="39624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79600" imgH="482600" progId="Equation.3">
                  <p:embed/>
                </p:oleObj>
              </mc:Choice>
              <mc:Fallback>
                <p:oleObj name="Equation" r:id="rId3" imgW="1879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05400"/>
                        <a:ext cx="39624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0683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496B9-FA6E-4CF7-B8F2-67D573D34D59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/>
            <a:r>
              <a:rPr lang="en-US" altLang="ko-KR" sz="3200" b="1" dirty="0" err="1">
                <a:solidFill>
                  <a:srgbClr val="FF0000"/>
                </a:solidFill>
                <a:ea typeface="Gulim" pitchFamily="34" charset="-127"/>
              </a:rPr>
              <a:t>Làm</a:t>
            </a:r>
            <a:r>
              <a:rPr lang="en-US" altLang="ko-KR" sz="32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3200" b="1" dirty="0" err="1">
                <a:solidFill>
                  <a:srgbClr val="FF0000"/>
                </a:solidFill>
                <a:ea typeface="Gulim" pitchFamily="34" charset="-127"/>
              </a:rPr>
              <a:t>cách</a:t>
            </a:r>
            <a:r>
              <a:rPr lang="en-US" altLang="ko-KR" sz="32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3200" b="1" dirty="0" err="1">
                <a:solidFill>
                  <a:srgbClr val="FF0000"/>
                </a:solidFill>
                <a:ea typeface="Gulim" pitchFamily="34" charset="-127"/>
              </a:rPr>
              <a:t>nào</a:t>
            </a:r>
            <a:r>
              <a:rPr lang="en-US" altLang="ko-KR" sz="32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3200" b="1" dirty="0" err="1">
                <a:solidFill>
                  <a:srgbClr val="FF0000"/>
                </a:solidFill>
                <a:ea typeface="Gulim" pitchFamily="34" charset="-127"/>
              </a:rPr>
              <a:t>huấn</a:t>
            </a:r>
            <a:r>
              <a:rPr lang="en-US" altLang="ko-KR" sz="32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3200" b="1" dirty="0" err="1">
                <a:solidFill>
                  <a:srgbClr val="FF0000"/>
                </a:solidFill>
                <a:ea typeface="Gulim" pitchFamily="34" charset="-127"/>
              </a:rPr>
              <a:t>luyện</a:t>
            </a:r>
            <a:r>
              <a:rPr lang="en-US" altLang="ko-KR" sz="32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3200" b="1" dirty="0" err="1">
                <a:solidFill>
                  <a:srgbClr val="FF0000"/>
                </a:solidFill>
                <a:ea typeface="Gulim" pitchFamily="34" charset="-127"/>
              </a:rPr>
              <a:t>một</a:t>
            </a:r>
            <a:r>
              <a:rPr lang="en-US" altLang="ko-KR" sz="3200" b="1" dirty="0">
                <a:solidFill>
                  <a:srgbClr val="FF0000"/>
                </a:solidFill>
                <a:ea typeface="Gulim" pitchFamily="34" charset="-127"/>
              </a:rPr>
              <a:t> perceptron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err="1">
                <a:ea typeface="Gulim" pitchFamily="34" charset="-127"/>
              </a:rPr>
              <a:t>Mặc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dù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chúng</a:t>
            </a:r>
            <a:r>
              <a:rPr lang="en-US" altLang="ko-KR" sz="2400" dirty="0">
                <a:ea typeface="Gulim" pitchFamily="34" charset="-127"/>
              </a:rPr>
              <a:t> ta </a:t>
            </a:r>
            <a:r>
              <a:rPr lang="en-US" altLang="ko-KR" sz="2400" dirty="0" err="1">
                <a:ea typeface="Gulim" pitchFamily="34" charset="-127"/>
              </a:rPr>
              <a:t>quan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tâm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đến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việc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huấn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luyện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một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mạng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có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nhiều</a:t>
            </a:r>
            <a:r>
              <a:rPr lang="en-US" altLang="ko-KR" sz="2400" dirty="0">
                <a:ea typeface="Gulim" pitchFamily="34" charset="-127"/>
              </a:rPr>
              <a:t> perceptron </a:t>
            </a:r>
            <a:r>
              <a:rPr lang="en-US" altLang="ko-KR" sz="2400" dirty="0" err="1">
                <a:ea typeface="Gulim" pitchFamily="34" charset="-127"/>
              </a:rPr>
              <a:t>kết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nối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với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nhau</a:t>
            </a:r>
            <a:r>
              <a:rPr lang="en-US" altLang="ko-KR" sz="2400" dirty="0">
                <a:ea typeface="Gulim" pitchFamily="34" charset="-127"/>
              </a:rPr>
              <a:t>, </a:t>
            </a:r>
            <a:r>
              <a:rPr lang="en-US" altLang="ko-KR" sz="2400" dirty="0" err="1">
                <a:ea typeface="Gulim" pitchFamily="34" charset="-127"/>
              </a:rPr>
              <a:t>trước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tiên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chúng</a:t>
            </a:r>
            <a:r>
              <a:rPr lang="en-US" altLang="ko-KR" sz="2400" dirty="0">
                <a:ea typeface="Gulim" pitchFamily="34" charset="-127"/>
              </a:rPr>
              <a:t> ta </a:t>
            </a:r>
            <a:r>
              <a:rPr lang="en-US" altLang="ko-KR" sz="2400" dirty="0" err="1">
                <a:ea typeface="Gulim" pitchFamily="34" charset="-127"/>
              </a:rPr>
              <a:t>nên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tìm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hiểu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làm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thế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nào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để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huấn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luyện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chỉ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một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i="1" dirty="0">
                <a:ea typeface="Gulim" pitchFamily="34" charset="-127"/>
              </a:rPr>
              <a:t>perceptron</a:t>
            </a:r>
            <a:r>
              <a:rPr lang="en-US" altLang="ko-KR" sz="2400" dirty="0">
                <a:ea typeface="Gulim" pitchFamily="34" charset="-127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Gulim" pitchFamily="34" charset="-127"/>
              </a:rPr>
              <a:t>Ở </a:t>
            </a:r>
            <a:r>
              <a:rPr lang="en-US" altLang="ko-KR" dirty="0" err="1">
                <a:ea typeface="Gulim" pitchFamily="34" charset="-127"/>
              </a:rPr>
              <a:t>đây</a:t>
            </a:r>
            <a:r>
              <a:rPr lang="en-US" altLang="ko-KR" dirty="0">
                <a:ea typeface="Gulim" pitchFamily="34" charset="-127"/>
              </a:rPr>
              <a:t>, </a:t>
            </a:r>
            <a:r>
              <a:rPr lang="en-US" altLang="ko-KR" dirty="0" err="1">
                <a:ea typeface="Gulim" pitchFamily="34" charset="-127"/>
              </a:rPr>
              <a:t>huấn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luyện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là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xác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định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một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i="1" dirty="0">
                <a:ea typeface="Gulim" pitchFamily="34" charset="-127"/>
              </a:rPr>
              <a:t>vector </a:t>
            </a:r>
            <a:r>
              <a:rPr lang="en-US" altLang="ko-KR" i="1" dirty="0" err="1">
                <a:ea typeface="Gulim" pitchFamily="34" charset="-127"/>
              </a:rPr>
              <a:t>trọng</a:t>
            </a:r>
            <a:r>
              <a:rPr lang="en-US" altLang="ko-KR" i="1" dirty="0">
                <a:ea typeface="Gulim" pitchFamily="34" charset="-127"/>
              </a:rPr>
              <a:t> </a:t>
            </a:r>
            <a:r>
              <a:rPr lang="en-US" altLang="ko-KR" i="1" dirty="0" err="1">
                <a:ea typeface="Gulim" pitchFamily="34" charset="-127"/>
              </a:rPr>
              <a:t>số</a:t>
            </a:r>
            <a:r>
              <a:rPr lang="en-US" altLang="ko-KR" i="1" dirty="0">
                <a:ea typeface="Gulim" pitchFamily="34" charset="-127"/>
              </a:rPr>
              <a:t> </a:t>
            </a:r>
            <a:r>
              <a:rPr lang="en-US" altLang="ko-KR" dirty="0">
                <a:ea typeface="Gulim" pitchFamily="34" charset="-127"/>
              </a:rPr>
              <a:t>(weight vector) </a:t>
            </a:r>
            <a:r>
              <a:rPr lang="en-US" altLang="ko-KR" dirty="0" err="1">
                <a:ea typeface="Gulim" pitchFamily="34" charset="-127"/>
              </a:rPr>
              <a:t>để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cho</a:t>
            </a:r>
            <a:r>
              <a:rPr lang="en-US" altLang="ko-KR" dirty="0">
                <a:ea typeface="Gulim" pitchFamily="34" charset="-127"/>
              </a:rPr>
              <a:t> perceptron  </a:t>
            </a:r>
            <a:r>
              <a:rPr lang="en-US" altLang="ko-KR" dirty="0" err="1">
                <a:ea typeface="Gulim" pitchFamily="34" charset="-127"/>
              </a:rPr>
              <a:t>xuất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ra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trị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b="1" dirty="0">
                <a:ea typeface="Gulim" pitchFamily="34" charset="-127"/>
              </a:rPr>
              <a:t>+1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hoặc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b="1" dirty="0">
                <a:ea typeface="Gulim" pitchFamily="34" charset="-127"/>
              </a:rPr>
              <a:t>–1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đúng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đắn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cho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các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mẫu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huấn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luyện</a:t>
            </a:r>
            <a:r>
              <a:rPr lang="en-US" altLang="ko-KR" sz="2400" dirty="0">
                <a:ea typeface="Gulim" pitchFamily="34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err="1">
                <a:ea typeface="Gulim" pitchFamily="34" charset="-127"/>
              </a:rPr>
              <a:t>Có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tồn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tại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một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số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giải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thuật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giải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quyết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vấn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đề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huấn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luyện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này</a:t>
            </a:r>
            <a:r>
              <a:rPr lang="en-US" altLang="ko-KR" sz="2400" dirty="0">
                <a:ea typeface="Gulim" pitchFamily="34" charset="-127"/>
              </a:rPr>
              <a:t>. </a:t>
            </a:r>
            <a:endParaRPr lang="en-US" altLang="ko-KR" sz="2200" dirty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95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61DCC-3688-459A-A7E6-A7DFAC048822}" type="slidenum">
              <a:rPr lang="en-US" altLang="en-US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ko-KR" sz="3200" b="1" dirty="0" err="1">
                <a:solidFill>
                  <a:srgbClr val="FF0000"/>
                </a:solidFill>
                <a:ea typeface="Gulim" pitchFamily="34" charset="-127"/>
              </a:rPr>
              <a:t>Mạng</a:t>
            </a:r>
            <a:r>
              <a:rPr lang="en-US" altLang="ko-KR" sz="32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3200" b="1" dirty="0" err="1">
                <a:solidFill>
                  <a:srgbClr val="FF0000"/>
                </a:solidFill>
                <a:ea typeface="Gulim" pitchFamily="34" charset="-127"/>
              </a:rPr>
              <a:t>nơ</a:t>
            </a:r>
            <a:r>
              <a:rPr lang="en-US" altLang="ko-KR" sz="32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3200" b="1" dirty="0" err="1">
                <a:solidFill>
                  <a:srgbClr val="FF0000"/>
                </a:solidFill>
                <a:ea typeface="Gulim" pitchFamily="34" charset="-127"/>
              </a:rPr>
              <a:t>ron</a:t>
            </a:r>
            <a:r>
              <a:rPr lang="en-US" altLang="ko-KR" sz="32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3200" b="1" dirty="0" err="1">
                <a:solidFill>
                  <a:srgbClr val="FF0000"/>
                </a:solidFill>
                <a:ea typeface="Gulim" pitchFamily="34" charset="-127"/>
              </a:rPr>
              <a:t>nhiều</a:t>
            </a:r>
            <a:r>
              <a:rPr lang="en-US" altLang="ko-KR" sz="32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3200" b="1" dirty="0" err="1">
                <a:solidFill>
                  <a:srgbClr val="FF0000"/>
                </a:solidFill>
                <a:ea typeface="Gulim" pitchFamily="34" charset="-127"/>
              </a:rPr>
              <a:t>tầng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100" dirty="0">
                <a:ea typeface="Gulim" pitchFamily="34" charset="-127"/>
              </a:rPr>
              <a:t>Perceptron </a:t>
            </a:r>
            <a:r>
              <a:rPr lang="en-US" altLang="ko-KR" sz="2100" dirty="0" err="1">
                <a:ea typeface="Gulim" pitchFamily="34" charset="-127"/>
              </a:rPr>
              <a:t>đơn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lẻ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chỉ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có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thể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biểu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diễn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những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b="1" i="1" dirty="0" err="1">
                <a:ea typeface="Gulim" pitchFamily="34" charset="-127"/>
              </a:rPr>
              <a:t>mặt</a:t>
            </a:r>
            <a:r>
              <a:rPr lang="en-US" altLang="ko-KR" sz="2100" b="1" i="1" dirty="0">
                <a:ea typeface="Gulim" pitchFamily="34" charset="-127"/>
              </a:rPr>
              <a:t> </a:t>
            </a:r>
            <a:r>
              <a:rPr lang="en-US" altLang="ko-KR" sz="2100" b="1" i="1" dirty="0" err="1">
                <a:ea typeface="Gulim" pitchFamily="34" charset="-127"/>
              </a:rPr>
              <a:t>cong</a:t>
            </a:r>
            <a:r>
              <a:rPr lang="en-US" altLang="ko-KR" sz="2100" b="1" i="1" dirty="0">
                <a:ea typeface="Gulim" pitchFamily="34" charset="-127"/>
              </a:rPr>
              <a:t> </a:t>
            </a:r>
            <a:r>
              <a:rPr lang="en-US" altLang="ko-KR" sz="2100" b="1" i="1" dirty="0" err="1">
                <a:ea typeface="Gulim" pitchFamily="34" charset="-127"/>
              </a:rPr>
              <a:t>quyết</a:t>
            </a:r>
            <a:r>
              <a:rPr lang="en-US" altLang="ko-KR" sz="2100" b="1" i="1" dirty="0">
                <a:ea typeface="Gulim" pitchFamily="34" charset="-127"/>
              </a:rPr>
              <a:t> </a:t>
            </a:r>
            <a:r>
              <a:rPr lang="en-US" altLang="ko-KR" sz="2100" b="1" i="1" dirty="0" err="1">
                <a:ea typeface="Gulim" pitchFamily="34" charset="-127"/>
              </a:rPr>
              <a:t>định</a:t>
            </a:r>
            <a:r>
              <a:rPr lang="en-US" altLang="ko-KR" sz="2100" b="1" i="1" dirty="0">
                <a:ea typeface="Gulim" pitchFamily="34" charset="-127"/>
              </a:rPr>
              <a:t> </a:t>
            </a:r>
            <a:r>
              <a:rPr lang="en-US" altLang="ko-KR" sz="2100" b="1" i="1" dirty="0" err="1">
                <a:ea typeface="Gulim" pitchFamily="34" charset="-127"/>
              </a:rPr>
              <a:t>tuyến</a:t>
            </a:r>
            <a:r>
              <a:rPr lang="en-US" altLang="ko-KR" sz="2100" b="1" i="1" dirty="0">
                <a:ea typeface="Gulim" pitchFamily="34" charset="-127"/>
              </a:rPr>
              <a:t> </a:t>
            </a:r>
            <a:r>
              <a:rPr lang="en-US" altLang="ko-KR" sz="2100" b="1" i="1" dirty="0" err="1">
                <a:ea typeface="Gulim" pitchFamily="34" charset="-127"/>
              </a:rPr>
              <a:t>tính</a:t>
            </a:r>
            <a:r>
              <a:rPr lang="en-US" altLang="ko-KR" sz="2100" dirty="0">
                <a:ea typeface="Gulim" pitchFamily="34" charset="-127"/>
              </a:rPr>
              <a:t> (linear decision surfaces). </a:t>
            </a:r>
            <a:r>
              <a:rPr lang="en-US" altLang="ko-KR" sz="2100" dirty="0" err="1">
                <a:ea typeface="Gulim" pitchFamily="34" charset="-127"/>
              </a:rPr>
              <a:t>Ngược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lại</a:t>
            </a:r>
            <a:r>
              <a:rPr lang="en-US" altLang="ko-KR" sz="2100" dirty="0">
                <a:ea typeface="Gulim" pitchFamily="34" charset="-127"/>
              </a:rPr>
              <a:t>, </a:t>
            </a:r>
            <a:r>
              <a:rPr lang="en-US" altLang="ko-KR" sz="2100" dirty="0" err="1">
                <a:ea typeface="Gulim" pitchFamily="34" charset="-127"/>
              </a:rPr>
              <a:t>mạng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nơ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ron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nhiều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tầng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huấn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luyện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bằng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giải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thuật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lan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truyền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ngược</a:t>
            </a:r>
            <a:r>
              <a:rPr lang="en-US" altLang="ko-KR" sz="2100" dirty="0">
                <a:ea typeface="Gulim" pitchFamily="34" charset="-127"/>
              </a:rPr>
              <a:t>  (</a:t>
            </a:r>
            <a:r>
              <a:rPr lang="en-US" altLang="ko-KR" sz="2100" dirty="0" err="1">
                <a:ea typeface="Gulim" pitchFamily="34" charset="-127"/>
              </a:rPr>
              <a:t>backpropagation</a:t>
            </a:r>
            <a:r>
              <a:rPr lang="en-US" altLang="ko-KR" sz="2100" dirty="0">
                <a:ea typeface="Gulim" pitchFamily="34" charset="-127"/>
              </a:rPr>
              <a:t> algorithm) </a:t>
            </a:r>
            <a:r>
              <a:rPr lang="en-US" altLang="ko-KR" sz="2100" dirty="0" err="1">
                <a:ea typeface="Gulim" pitchFamily="34" charset="-127"/>
              </a:rPr>
              <a:t>có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thể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biểu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diễn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được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những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b="1" i="1" dirty="0" err="1">
                <a:ea typeface="Gulim" pitchFamily="34" charset="-127"/>
              </a:rPr>
              <a:t>mặt</a:t>
            </a:r>
            <a:r>
              <a:rPr lang="en-US" altLang="ko-KR" sz="2100" b="1" i="1" dirty="0">
                <a:ea typeface="Gulim" pitchFamily="34" charset="-127"/>
              </a:rPr>
              <a:t> </a:t>
            </a:r>
            <a:r>
              <a:rPr lang="en-US" altLang="ko-KR" sz="2100" b="1" i="1" dirty="0" err="1">
                <a:ea typeface="Gulim" pitchFamily="34" charset="-127"/>
              </a:rPr>
              <a:t>cong</a:t>
            </a:r>
            <a:r>
              <a:rPr lang="en-US" altLang="ko-KR" sz="2100" b="1" i="1" dirty="0">
                <a:ea typeface="Gulim" pitchFamily="34" charset="-127"/>
              </a:rPr>
              <a:t> </a:t>
            </a:r>
            <a:r>
              <a:rPr lang="en-US" altLang="ko-KR" sz="2100" b="1" i="1" dirty="0" err="1">
                <a:ea typeface="Gulim" pitchFamily="34" charset="-127"/>
              </a:rPr>
              <a:t>quyết</a:t>
            </a:r>
            <a:r>
              <a:rPr lang="en-US" altLang="ko-KR" sz="2100" b="1" i="1" dirty="0">
                <a:ea typeface="Gulim" pitchFamily="34" charset="-127"/>
              </a:rPr>
              <a:t> </a:t>
            </a:r>
            <a:r>
              <a:rPr lang="en-US" altLang="ko-KR" sz="2100" b="1" i="1" dirty="0" err="1">
                <a:ea typeface="Gulim" pitchFamily="34" charset="-127"/>
              </a:rPr>
              <a:t>định</a:t>
            </a:r>
            <a:r>
              <a:rPr lang="en-US" altLang="ko-KR" sz="2100" b="1" i="1" dirty="0">
                <a:ea typeface="Gulim" pitchFamily="34" charset="-127"/>
              </a:rPr>
              <a:t> phi </a:t>
            </a:r>
            <a:r>
              <a:rPr lang="en-US" altLang="ko-KR" sz="2100" b="1" i="1" dirty="0" err="1">
                <a:ea typeface="Gulim" pitchFamily="34" charset="-127"/>
              </a:rPr>
              <a:t>tuyến</a:t>
            </a:r>
            <a:r>
              <a:rPr lang="en-US" altLang="ko-KR" sz="2100" b="1" i="1" dirty="0">
                <a:ea typeface="Gulim" pitchFamily="34" charset="-127"/>
              </a:rPr>
              <a:t> </a:t>
            </a:r>
            <a:r>
              <a:rPr lang="en-US" altLang="ko-KR" sz="2100" dirty="0">
                <a:ea typeface="Gulim" pitchFamily="34" charset="-127"/>
              </a:rPr>
              <a:t>(nonlinear decision surfaces).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100" dirty="0" err="1">
                <a:ea typeface="Gulim" pitchFamily="34" charset="-127"/>
              </a:rPr>
              <a:t>Hình</a:t>
            </a:r>
            <a:r>
              <a:rPr lang="en-US" altLang="ko-KR" sz="2100" dirty="0">
                <a:ea typeface="Gulim" pitchFamily="34" charset="-127"/>
              </a:rPr>
              <a:t> 6.14 minh </a:t>
            </a:r>
            <a:r>
              <a:rPr lang="en-US" altLang="ko-KR" sz="2100" dirty="0" err="1">
                <a:ea typeface="Gulim" pitchFamily="34" charset="-127"/>
              </a:rPr>
              <a:t>họa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một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mạng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nơ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ron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gồm</a:t>
            </a:r>
            <a:r>
              <a:rPr lang="en-US" altLang="ko-KR" sz="2100" dirty="0">
                <a:ea typeface="Gulim" pitchFamily="34" charset="-127"/>
              </a:rPr>
              <a:t> 3 </a:t>
            </a:r>
            <a:r>
              <a:rPr lang="en-US" altLang="ko-KR" sz="2100" dirty="0" err="1">
                <a:ea typeface="Gulim" pitchFamily="34" charset="-127"/>
              </a:rPr>
              <a:t>tầng</a:t>
            </a:r>
            <a:r>
              <a:rPr lang="en-US" altLang="ko-KR" sz="2100" dirty="0">
                <a:ea typeface="Gulim" pitchFamily="34" charset="-127"/>
              </a:rPr>
              <a:t>: </a:t>
            </a:r>
            <a:r>
              <a:rPr lang="en-US" altLang="ko-KR" sz="2100" dirty="0" err="1">
                <a:ea typeface="Gulim" pitchFamily="34" charset="-127"/>
              </a:rPr>
              <a:t>tầng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nhập</a:t>
            </a:r>
            <a:r>
              <a:rPr lang="en-US" altLang="ko-KR" sz="2100" dirty="0">
                <a:ea typeface="Gulim" pitchFamily="34" charset="-127"/>
              </a:rPr>
              <a:t>, </a:t>
            </a:r>
            <a:r>
              <a:rPr lang="en-US" altLang="ko-KR" sz="2100" dirty="0" err="1">
                <a:ea typeface="Gulim" pitchFamily="34" charset="-127"/>
              </a:rPr>
              <a:t>tầng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ẩn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và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tầng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xuất</a:t>
            </a:r>
            <a:r>
              <a:rPr lang="en-US" altLang="ko-KR" sz="2100" dirty="0">
                <a:ea typeface="Gulim" pitchFamily="34" charset="-127"/>
              </a:rPr>
              <a:t>.</a:t>
            </a:r>
            <a:endParaRPr lang="en-US" altLang="ko-KR" sz="2100" b="1" dirty="0">
              <a:ea typeface="Gulim" pitchFamily="34" charset="-127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46473"/>
            <a:ext cx="60198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15000" y="32766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Hình</a:t>
            </a:r>
            <a:r>
              <a:rPr lang="en-US" sz="2000" dirty="0">
                <a:latin typeface="+mn-lt"/>
              </a:rPr>
              <a:t> 6.14 </a:t>
            </a:r>
            <a:r>
              <a:rPr lang="en-US" sz="2000" dirty="0" err="1">
                <a:latin typeface="+mn-lt"/>
              </a:rPr>
              <a:t>Mạng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nơ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ron</a:t>
            </a:r>
            <a:r>
              <a:rPr lang="en-US" sz="2000" dirty="0">
                <a:latin typeface="+mn-lt"/>
              </a:rPr>
              <a:t> 3 </a:t>
            </a:r>
            <a:r>
              <a:rPr lang="en-US" sz="2000" dirty="0" err="1">
                <a:latin typeface="+mn-lt"/>
              </a:rPr>
              <a:t>tầng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5242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rgbClr val="FF0000"/>
                </a:solidFill>
                <a:ea typeface="Gulim" pitchFamily="34" charset="-127"/>
              </a:rPr>
              <a:t>Đơn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ea typeface="Gulim" pitchFamily="34" charset="-127"/>
              </a:rPr>
              <a:t>vị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ea typeface="Gulim" pitchFamily="34" charset="-127"/>
              </a:rPr>
              <a:t>ngưỡng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ea typeface="Gulim" pitchFamily="34" charset="-127"/>
              </a:rPr>
              <a:t>khả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ea typeface="Gulim" pitchFamily="34" charset="-127"/>
              </a:rPr>
              <a:t>đạo</a:t>
            </a:r>
            <a:r>
              <a:rPr lang="en-US" altLang="ko-KR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ea typeface="Gulim" pitchFamily="34" charset="-127"/>
              </a:rPr>
              <a:t>hàm</a:t>
            </a:r>
            <a:br>
              <a:rPr lang="en-US" altLang="ko-KR" dirty="0">
                <a:ea typeface="Gulim" pitchFamily="34" charset="-127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dirty="0"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 err="1">
                <a:ea typeface="Gulim" pitchFamily="34" charset="-127"/>
              </a:rPr>
              <a:t>Loại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đơn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vị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nào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có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thể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đóng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vai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trò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thành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phần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căn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bản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trong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mạng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nơ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ron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nhiều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tầng</a:t>
            </a:r>
            <a:r>
              <a:rPr lang="en-US" altLang="ko-KR" dirty="0">
                <a:ea typeface="Gulim" pitchFamily="34" charset="-127"/>
              </a:rPr>
              <a:t> 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ea typeface="Gulim" pitchFamily="34" charset="-127"/>
                <a:sym typeface="Symbol" pitchFamily="18" charset="2"/>
              </a:rPr>
              <a:t></a:t>
            </a:r>
            <a:r>
              <a:rPr lang="en-US" altLang="ko-KR" sz="2400" dirty="0">
                <a:ea typeface="Gulim" pitchFamily="34" charset="-127"/>
              </a:rPr>
              <a:t> Perceptron: </a:t>
            </a:r>
            <a:r>
              <a:rPr lang="en-US" altLang="ko-KR" sz="2400" dirty="0" err="1">
                <a:ea typeface="Gulim" pitchFamily="34" charset="-127"/>
              </a:rPr>
              <a:t>không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khả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đạo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hàm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nên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không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thể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áp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dụng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vào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giải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thuật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i="1" dirty="0" err="1">
                <a:ea typeface="Gulim" pitchFamily="34" charset="-127"/>
              </a:rPr>
              <a:t>suy</a:t>
            </a:r>
            <a:r>
              <a:rPr lang="en-US" altLang="ko-KR" sz="2400" i="1" dirty="0">
                <a:ea typeface="Gulim" pitchFamily="34" charset="-127"/>
              </a:rPr>
              <a:t> </a:t>
            </a:r>
            <a:r>
              <a:rPr lang="en-US" altLang="ko-KR" sz="2400" i="1" dirty="0" err="1">
                <a:ea typeface="Gulim" pitchFamily="34" charset="-127"/>
              </a:rPr>
              <a:t>giảm</a:t>
            </a:r>
            <a:r>
              <a:rPr lang="en-US" altLang="ko-KR" sz="2400" i="1" dirty="0">
                <a:ea typeface="Gulim" pitchFamily="34" charset="-127"/>
              </a:rPr>
              <a:t> </a:t>
            </a:r>
            <a:r>
              <a:rPr lang="en-US" altLang="ko-KR" sz="2400" i="1" dirty="0" err="1">
                <a:ea typeface="Gulim" pitchFamily="34" charset="-127"/>
              </a:rPr>
              <a:t>độ</a:t>
            </a:r>
            <a:r>
              <a:rPr lang="en-US" altLang="ko-KR" sz="2400" i="1" dirty="0">
                <a:ea typeface="Gulim" pitchFamily="34" charset="-127"/>
              </a:rPr>
              <a:t> </a:t>
            </a:r>
            <a:r>
              <a:rPr lang="en-US" altLang="ko-KR" sz="2400" i="1" dirty="0" err="1">
                <a:ea typeface="Gulim" pitchFamily="34" charset="-127"/>
              </a:rPr>
              <a:t>dốc</a:t>
            </a:r>
            <a:r>
              <a:rPr lang="en-US" altLang="ko-KR" sz="2400" i="1" dirty="0">
                <a:ea typeface="Gulim" pitchFamily="34" charset="-127"/>
              </a:rPr>
              <a:t> </a:t>
            </a:r>
            <a:r>
              <a:rPr lang="en-US" altLang="ko-KR" sz="2400" dirty="0">
                <a:ea typeface="Gulim" pitchFamily="34" charset="-127"/>
              </a:rPr>
              <a:t>(gradient descent)</a:t>
            </a:r>
            <a:endParaRPr lang="en-US" altLang="ko-KR" sz="2400" dirty="0">
              <a:ea typeface="Gulim" pitchFamily="34" charset="-127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 typeface="Symbol"/>
              <a:buChar char="·"/>
            </a:pPr>
            <a:r>
              <a:rPr lang="en-US" altLang="ko-KR" sz="2400" dirty="0" err="1">
                <a:ea typeface="Gulim" pitchFamily="34" charset="-127"/>
              </a:rPr>
              <a:t>Đơn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vị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tuyến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tính</a:t>
            </a:r>
            <a:r>
              <a:rPr lang="en-US" altLang="ko-KR" sz="2400" dirty="0">
                <a:ea typeface="Gulim" pitchFamily="34" charset="-127"/>
              </a:rPr>
              <a:t> (linear unit): </a:t>
            </a:r>
            <a:r>
              <a:rPr lang="en-US" altLang="ko-KR" sz="2400" dirty="0" err="1">
                <a:ea typeface="Gulim" pitchFamily="34" charset="-127"/>
              </a:rPr>
              <a:t>mạng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nơ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ron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nhiều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tầng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gồm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những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đơn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vị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tuyến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tính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chỉ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tạo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ra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những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hàm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tuyến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tính</a:t>
            </a:r>
            <a:r>
              <a:rPr lang="en-US" altLang="ko-KR" sz="2400" dirty="0">
                <a:ea typeface="Gulim" pitchFamily="34" charset="-127"/>
              </a:rPr>
              <a:t>.</a:t>
            </a:r>
          </a:p>
          <a:p>
            <a:pPr lvl="1" eaLnBrk="1" hangingPunct="1">
              <a:lnSpc>
                <a:spcPct val="90000"/>
              </a:lnSpc>
              <a:buFont typeface="Symbol"/>
              <a:buChar char="·"/>
            </a:pPr>
            <a:r>
              <a:rPr lang="en-US" altLang="ko-KR" sz="2400" dirty="0" err="1">
                <a:ea typeface="Gulim" pitchFamily="34" charset="-127"/>
              </a:rPr>
              <a:t>Đơn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vị</a:t>
            </a:r>
            <a:r>
              <a:rPr lang="en-US" altLang="ko-KR" sz="2400" dirty="0">
                <a:ea typeface="Gulim" pitchFamily="34" charset="-127"/>
              </a:rPr>
              <a:t> sigmoid (Sigmoid Unit): </a:t>
            </a:r>
            <a:r>
              <a:rPr lang="en-US" altLang="ko-KR" sz="2400" dirty="0" err="1">
                <a:ea typeface="Gulim" pitchFamily="34" charset="-127"/>
              </a:rPr>
              <a:t>là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hàm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ngưỡng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khả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đạo</a:t>
            </a:r>
            <a:r>
              <a:rPr lang="en-US" altLang="ko-KR" sz="2400" dirty="0">
                <a:ea typeface="Gulim" pitchFamily="34" charset="-127"/>
              </a:rPr>
              <a:t> </a:t>
            </a:r>
            <a:r>
              <a:rPr lang="en-US" altLang="ko-KR" sz="2400" dirty="0" err="1">
                <a:ea typeface="Gulim" pitchFamily="34" charset="-127"/>
              </a:rPr>
              <a:t>hàm</a:t>
            </a:r>
            <a:r>
              <a:rPr lang="en-US" altLang="ko-KR" sz="2400" dirty="0">
                <a:ea typeface="Gulim" pitchFamily="34" charset="-127"/>
              </a:rPr>
              <a:t> (</a:t>
            </a:r>
            <a:r>
              <a:rPr lang="en-US" altLang="ko-KR" sz="2400" i="1" dirty="0" err="1">
                <a:ea typeface="Gulim" pitchFamily="34" charset="-127"/>
              </a:rPr>
              <a:t>differentable</a:t>
            </a:r>
            <a:r>
              <a:rPr lang="en-US" altLang="ko-KR" sz="2400" i="1" dirty="0">
                <a:ea typeface="Gulim" pitchFamily="34" charset="-127"/>
              </a:rPr>
              <a:t> threshold function</a:t>
            </a:r>
            <a:r>
              <a:rPr lang="en-US" altLang="ko-KR" sz="2400" dirty="0">
                <a:ea typeface="Gulim" pitchFamily="34" charset="-127"/>
              </a:rPr>
              <a:t>)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87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32D270-B1AD-489A-B420-232EA9B6BD2C}" type="slidenum">
              <a:rPr lang="en-US" altLang="en-US"/>
              <a:pPr>
                <a:defRPr/>
              </a:pPr>
              <a:t>63</a:t>
            </a:fld>
            <a:endParaRPr lang="en-US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46423"/>
          </a:xfrm>
        </p:spPr>
        <p:txBody>
          <a:bodyPr/>
          <a:lstStyle/>
          <a:p>
            <a:pPr eaLnBrk="1" hangingPunct="1"/>
            <a:br>
              <a:rPr lang="en-US" altLang="ko-KR" sz="2800" dirty="0">
                <a:ea typeface="Gulim" pitchFamily="34" charset="-127"/>
              </a:rPr>
            </a:br>
            <a:r>
              <a:rPr lang="en-US" altLang="ko-KR" sz="2800" dirty="0" err="1">
                <a:solidFill>
                  <a:srgbClr val="FF0000"/>
                </a:solidFill>
                <a:ea typeface="Gulim" pitchFamily="34" charset="-127"/>
              </a:rPr>
              <a:t>Hình</a:t>
            </a:r>
            <a:r>
              <a:rPr lang="en-US" altLang="ko-KR" sz="2800" dirty="0">
                <a:solidFill>
                  <a:srgbClr val="FF0000"/>
                </a:solidFill>
                <a:ea typeface="Gulim" pitchFamily="34" charset="-127"/>
              </a:rPr>
              <a:t> 6.15. </a:t>
            </a:r>
            <a:r>
              <a:rPr lang="en-US" altLang="ko-KR" sz="2800" dirty="0" err="1">
                <a:solidFill>
                  <a:srgbClr val="FF0000"/>
                </a:solidFill>
                <a:ea typeface="Gulim" pitchFamily="34" charset="-127"/>
              </a:rPr>
              <a:t>Đơn</a:t>
            </a:r>
            <a:r>
              <a:rPr lang="en-US" altLang="ko-KR" sz="2800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2800" dirty="0" err="1">
                <a:solidFill>
                  <a:srgbClr val="FF0000"/>
                </a:solidFill>
                <a:ea typeface="Gulim" pitchFamily="34" charset="-127"/>
              </a:rPr>
              <a:t>vị</a:t>
            </a:r>
            <a:r>
              <a:rPr lang="en-US" altLang="ko-KR" sz="2800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2800" dirty="0" err="1">
                <a:solidFill>
                  <a:srgbClr val="FF0000"/>
                </a:solidFill>
                <a:ea typeface="Gulim" pitchFamily="34" charset="-127"/>
              </a:rPr>
              <a:t>ngưỡng</a:t>
            </a:r>
            <a:r>
              <a:rPr lang="en-US" altLang="ko-KR" sz="2800" dirty="0">
                <a:solidFill>
                  <a:srgbClr val="FF0000"/>
                </a:solidFill>
                <a:ea typeface="Gulim" pitchFamily="34" charset="-127"/>
              </a:rPr>
              <a:t> sigmoid .</a:t>
            </a:r>
            <a:br>
              <a:rPr lang="en-US" altLang="ko-KR" sz="3800" dirty="0">
                <a:solidFill>
                  <a:srgbClr val="FF0000"/>
                </a:solidFill>
                <a:ea typeface="Gulim" pitchFamily="34" charset="-127"/>
              </a:rPr>
            </a:br>
            <a:endParaRPr lang="en-US" sz="3800" dirty="0">
              <a:solidFill>
                <a:srgbClr val="FF0000"/>
              </a:solidFill>
            </a:endParaRPr>
          </a:p>
        </p:txBody>
      </p:sp>
      <p:pic>
        <p:nvPicPr>
          <p:cNvPr id="2970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3828" y="1077106"/>
            <a:ext cx="6248400" cy="3492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197350" y="3713163"/>
            <a:ext cx="908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(12)</a:t>
            </a:r>
          </a:p>
        </p:txBody>
      </p:sp>
      <p:pic>
        <p:nvPicPr>
          <p:cNvPr id="29702" name="Picture 7" descr="E:\Machine_Learning\sigmo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81400"/>
            <a:ext cx="38481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Box 1"/>
          <p:cNvSpPr txBox="1">
            <a:spLocks noChangeArrowheads="1"/>
          </p:cNvSpPr>
          <p:nvPr/>
        </p:nvSpPr>
        <p:spPr bwMode="auto">
          <a:xfrm>
            <a:off x="3429000" y="746423"/>
            <a:ext cx="3810000" cy="40011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/>
              <a:t>Sigmoid threshold unit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73550" y="1208088"/>
            <a:ext cx="228600" cy="31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171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49266D-36EB-45FF-8196-2289C6C40A49}" type="slidenum">
              <a:rPr lang="en-US" altLang="en-US"/>
              <a:pPr>
                <a:defRPr/>
              </a:pPr>
              <a:t>64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n-US" sz="3200" b="1" dirty="0" err="1">
                <a:solidFill>
                  <a:srgbClr val="FF0000"/>
                </a:solidFill>
              </a:rPr>
              <a:t>Đơn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vị</a:t>
            </a:r>
            <a:r>
              <a:rPr lang="en-US" sz="3200" b="1" dirty="0">
                <a:solidFill>
                  <a:srgbClr val="FF0000"/>
                </a:solidFill>
              </a:rPr>
              <a:t> sigmoid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100" dirty="0" err="1">
                <a:ea typeface="Gulim" pitchFamily="34" charset="-127"/>
              </a:rPr>
              <a:t>Giống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như</a:t>
            </a:r>
            <a:r>
              <a:rPr lang="en-US" altLang="ko-KR" sz="2100" dirty="0">
                <a:ea typeface="Gulim" pitchFamily="34" charset="-127"/>
              </a:rPr>
              <a:t> perceptron, </a:t>
            </a:r>
            <a:r>
              <a:rPr lang="en-US" altLang="ko-KR" sz="2100" dirty="0" err="1">
                <a:ea typeface="Gulim" pitchFamily="34" charset="-127"/>
              </a:rPr>
              <a:t>đơn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vị</a:t>
            </a:r>
            <a:r>
              <a:rPr lang="en-US" altLang="ko-KR" sz="2100" dirty="0">
                <a:ea typeface="Gulim" pitchFamily="34" charset="-127"/>
              </a:rPr>
              <a:t> sigmoid </a:t>
            </a:r>
            <a:r>
              <a:rPr lang="en-US" altLang="ko-KR" sz="2100" dirty="0" err="1">
                <a:ea typeface="Gulim" pitchFamily="34" charset="-127"/>
              </a:rPr>
              <a:t>trước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tiên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tính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tổ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hợp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tuyến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tính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của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các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giá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trị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đầu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vào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và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áp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dụng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một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hàm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ngưỡng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lên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kết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quả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đó</a:t>
            </a:r>
            <a:r>
              <a:rPr lang="en-US" altLang="ko-KR" sz="2100" dirty="0">
                <a:ea typeface="Gulim" pitchFamily="34" charset="-127"/>
              </a:rPr>
              <a:t>. </a:t>
            </a:r>
            <a:r>
              <a:rPr lang="en-US" altLang="ko-KR" sz="2100" dirty="0" err="1">
                <a:ea typeface="Gulim" pitchFamily="34" charset="-127"/>
              </a:rPr>
              <a:t>Tuy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nhiên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trong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trường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hợp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của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đơn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vị</a:t>
            </a:r>
            <a:r>
              <a:rPr lang="en-US" altLang="ko-KR" sz="2100" dirty="0">
                <a:ea typeface="Gulim" pitchFamily="34" charset="-127"/>
              </a:rPr>
              <a:t> sigmoid, </a:t>
            </a:r>
            <a:r>
              <a:rPr lang="en-US" altLang="ko-KR" sz="2100" dirty="0" err="1">
                <a:ea typeface="Gulim" pitchFamily="34" charset="-127"/>
              </a:rPr>
              <a:t>đầu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ra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của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hàm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ngưỡng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là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một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hàm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liên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tục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theo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giá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trị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đầu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vào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của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nó</a:t>
            </a:r>
            <a:r>
              <a:rPr lang="en-US" altLang="ko-KR" sz="2100" dirty="0">
                <a:ea typeface="Gulim" pitchFamily="34" charset="-127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100" dirty="0" err="1">
                <a:ea typeface="Gulim" pitchFamily="34" charset="-127"/>
              </a:rPr>
              <a:t>Hàm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b="1" dirty="0">
                <a:ea typeface="Gulim" pitchFamily="34" charset="-127"/>
              </a:rPr>
              <a:t>sigmoid</a:t>
            </a:r>
            <a:r>
              <a:rPr lang="en-US" altLang="ko-KR" sz="2100" dirty="0">
                <a:ea typeface="Gulim" pitchFamily="34" charset="-127"/>
              </a:rPr>
              <a:t>  </a:t>
            </a:r>
            <a:r>
              <a:rPr lang="en-US" altLang="ko-KR" sz="2100" i="1" dirty="0">
                <a:ea typeface="Gulim" pitchFamily="34" charset="-127"/>
                <a:sym typeface="Symbol" pitchFamily="18" charset="2"/>
              </a:rPr>
              <a:t></a:t>
            </a:r>
            <a:r>
              <a:rPr lang="en-US" altLang="ko-KR" sz="2100" dirty="0">
                <a:ea typeface="Gulim" pitchFamily="34" charset="-127"/>
              </a:rPr>
              <a:t>(</a:t>
            </a:r>
            <a:r>
              <a:rPr lang="en-US" altLang="ko-KR" sz="2100" i="1" dirty="0">
                <a:ea typeface="Gulim" pitchFamily="34" charset="-127"/>
              </a:rPr>
              <a:t>x</a:t>
            </a:r>
            <a:r>
              <a:rPr lang="en-US" altLang="ko-KR" sz="2100" dirty="0">
                <a:ea typeface="Gulim" pitchFamily="34" charset="-127"/>
              </a:rPr>
              <a:t>) </a:t>
            </a:r>
            <a:r>
              <a:rPr lang="en-US" altLang="ko-KR" sz="2100" dirty="0" err="1">
                <a:ea typeface="Gulim" pitchFamily="34" charset="-127"/>
              </a:rPr>
              <a:t>còn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được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gọi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là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hàm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b="1" dirty="0">
                <a:ea typeface="Gulim" pitchFamily="34" charset="-127"/>
              </a:rPr>
              <a:t>logistic </a:t>
            </a:r>
            <a:r>
              <a:rPr lang="en-US" altLang="ko-KR" sz="2100" dirty="0">
                <a:ea typeface="Gulim" pitchFamily="34" charset="-127"/>
              </a:rPr>
              <a:t>.</a:t>
            </a:r>
            <a:endParaRPr lang="en-US" altLang="ko-KR" sz="2100" dirty="0">
              <a:ea typeface="Gulim" pitchFamily="34" charset="-127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100" dirty="0" err="1">
                <a:ea typeface="Gulim" pitchFamily="34" charset="-127"/>
              </a:rPr>
              <a:t>Một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đặc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tính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thú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vị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của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hàm</a:t>
            </a:r>
            <a:r>
              <a:rPr lang="en-US" altLang="ko-KR" sz="2100" dirty="0">
                <a:ea typeface="Gulim" pitchFamily="34" charset="-127"/>
              </a:rPr>
              <a:t> sigmoid:</a:t>
            </a:r>
            <a:endParaRPr lang="en-US" sz="2100" dirty="0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3352800" y="44958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3072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56" y="3286432"/>
            <a:ext cx="3468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685800" y="3962400"/>
            <a:ext cx="81534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ko-KR" dirty="0">
                <a:ea typeface="Gulim" pitchFamily="34" charset="-127"/>
                <a:sym typeface="Symbol" pitchFamily="18" charset="2"/>
              </a:rPr>
              <a:t>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Đầu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ra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của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hàm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này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trong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tầm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từ</a:t>
            </a:r>
            <a:r>
              <a:rPr lang="en-US" altLang="ko-KR" sz="2000" b="1" dirty="0">
                <a:ea typeface="Gulim" pitchFamily="34" charset="-127"/>
              </a:rPr>
              <a:t> 0 </a:t>
            </a:r>
            <a:r>
              <a:rPr lang="en-US" altLang="ko-KR" sz="2000" b="1" dirty="0" err="1">
                <a:ea typeface="Gulim" pitchFamily="34" charset="-127"/>
              </a:rPr>
              <a:t>đến</a:t>
            </a:r>
            <a:r>
              <a:rPr lang="en-US" altLang="ko-KR" sz="2000" b="1" dirty="0">
                <a:ea typeface="Gulim" pitchFamily="34" charset="-127"/>
              </a:rPr>
              <a:t> 1, </a:t>
            </a:r>
            <a:r>
              <a:rPr lang="en-US" altLang="ko-KR" sz="2000" b="1" dirty="0" err="1">
                <a:ea typeface="Gulim" pitchFamily="34" charset="-127"/>
              </a:rPr>
              <a:t>tăng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dần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một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cách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đơn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điệu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theo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giá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trị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đầu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vào</a:t>
            </a:r>
            <a:r>
              <a:rPr lang="en-US" altLang="ko-KR" sz="2000" b="1" dirty="0">
                <a:ea typeface="Gulim" pitchFamily="34" charset="-127"/>
              </a:rPr>
              <a:t>.</a:t>
            </a:r>
          </a:p>
          <a:p>
            <a:pPr eaLnBrk="1" hangingPunct="1"/>
            <a:r>
              <a:rPr lang="en-US" altLang="ko-KR" sz="2000" b="1" dirty="0">
                <a:ea typeface="Gulim" pitchFamily="34" charset="-127"/>
              </a:rPr>
              <a:t>Ta </a:t>
            </a:r>
            <a:r>
              <a:rPr lang="en-US" altLang="ko-KR" sz="2000" b="1" dirty="0" err="1">
                <a:ea typeface="Gulim" pitchFamily="34" charset="-127"/>
              </a:rPr>
              <a:t>có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thể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áp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dụng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nguyên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tắc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i="1" dirty="0" err="1">
                <a:ea typeface="Gulim" pitchFamily="34" charset="-127"/>
              </a:rPr>
              <a:t>suy</a:t>
            </a:r>
            <a:r>
              <a:rPr lang="en-US" altLang="ko-KR" sz="2000" b="1" i="1" dirty="0">
                <a:ea typeface="Gulim" pitchFamily="34" charset="-127"/>
              </a:rPr>
              <a:t> </a:t>
            </a:r>
            <a:r>
              <a:rPr lang="en-US" altLang="ko-KR" sz="2000" b="1" i="1" dirty="0" err="1">
                <a:ea typeface="Gulim" pitchFamily="34" charset="-127"/>
              </a:rPr>
              <a:t>giảm</a:t>
            </a:r>
            <a:r>
              <a:rPr lang="en-US" altLang="ko-KR" sz="2000" b="1" i="1" dirty="0">
                <a:ea typeface="Gulim" pitchFamily="34" charset="-127"/>
              </a:rPr>
              <a:t> </a:t>
            </a:r>
            <a:r>
              <a:rPr lang="en-US" altLang="ko-KR" sz="2000" b="1" i="1" dirty="0" err="1">
                <a:ea typeface="Gulim" pitchFamily="34" charset="-127"/>
              </a:rPr>
              <a:t>độ</a:t>
            </a:r>
            <a:r>
              <a:rPr lang="en-US" altLang="ko-KR" sz="2000" b="1" i="1" dirty="0">
                <a:ea typeface="Gulim" pitchFamily="34" charset="-127"/>
              </a:rPr>
              <a:t> </a:t>
            </a:r>
            <a:r>
              <a:rPr lang="en-US" altLang="ko-KR" sz="2000" b="1" i="1" dirty="0" err="1">
                <a:ea typeface="Gulim" pitchFamily="34" charset="-127"/>
              </a:rPr>
              <a:t>dốc</a:t>
            </a:r>
            <a:r>
              <a:rPr lang="en-US" altLang="ko-KR" sz="2000" b="1" i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để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huấn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luyện</a:t>
            </a:r>
            <a:endParaRPr lang="en-US" altLang="ko-KR" sz="2000" b="1" dirty="0">
              <a:ea typeface="Gulim" pitchFamily="34" charset="-127"/>
              <a:sym typeface="Symbol" pitchFamily="18" charset="2"/>
            </a:endParaRPr>
          </a:p>
          <a:p>
            <a:pPr eaLnBrk="1" hangingPunct="1"/>
            <a:r>
              <a:rPr lang="en-US" altLang="ko-KR" sz="2000" b="1" dirty="0">
                <a:ea typeface="Gulim" pitchFamily="34" charset="-127"/>
                <a:sym typeface="Symbol" pitchFamily="18" charset="2"/>
              </a:rPr>
              <a:t>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Một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đơn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vị</a:t>
            </a:r>
            <a:r>
              <a:rPr lang="en-US" altLang="ko-KR" sz="2000" b="1" dirty="0">
                <a:ea typeface="Gulim" pitchFamily="34" charset="-127"/>
              </a:rPr>
              <a:t> sigmoid</a:t>
            </a:r>
            <a:endParaRPr lang="en-US" altLang="ko-KR" sz="2000" b="1" dirty="0">
              <a:ea typeface="Gulim" pitchFamily="34" charset="-127"/>
              <a:sym typeface="Symbol" pitchFamily="18" charset="2"/>
            </a:endParaRPr>
          </a:p>
          <a:p>
            <a:pPr eaLnBrk="1" hangingPunct="1"/>
            <a:r>
              <a:rPr lang="en-US" altLang="ko-KR" sz="2000" b="1" dirty="0">
                <a:ea typeface="Gulim" pitchFamily="34" charset="-127"/>
                <a:sym typeface="Symbol" pitchFamily="18" charset="2"/>
              </a:rPr>
              <a:t>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Mạng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nhiều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tầng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kết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nối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nhiều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đơn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vị</a:t>
            </a:r>
            <a:r>
              <a:rPr lang="en-US" altLang="ko-KR" sz="2000" b="1" dirty="0">
                <a:ea typeface="Gulim" pitchFamily="34" charset="-127"/>
              </a:rPr>
              <a:t> sigmoid  </a:t>
            </a:r>
            <a:r>
              <a:rPr lang="en-US" altLang="ko-KR" sz="2000" b="1" dirty="0">
                <a:ea typeface="Gulim" pitchFamily="34" charset="-127"/>
                <a:sym typeface="Symbol" pitchFamily="18" charset="2"/>
              </a:rPr>
              <a:t>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giải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thuật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Lan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Truyền</a:t>
            </a:r>
            <a:r>
              <a:rPr lang="en-US" altLang="ko-KR" sz="2000" b="1" dirty="0">
                <a:ea typeface="Gulim" pitchFamily="34" charset="-127"/>
              </a:rPr>
              <a:t> </a:t>
            </a:r>
            <a:r>
              <a:rPr lang="en-US" altLang="ko-KR" sz="2000" b="1" dirty="0" err="1">
                <a:ea typeface="Gulim" pitchFamily="34" charset="-127"/>
              </a:rPr>
              <a:t>Ngược</a:t>
            </a:r>
            <a:r>
              <a:rPr lang="en-US" altLang="ko-KR" sz="2000" b="1" dirty="0">
                <a:ea typeface="Gulim" pitchFamily="34" charset="-127"/>
              </a:rPr>
              <a:t>  (</a:t>
            </a:r>
            <a:r>
              <a:rPr lang="en-US" altLang="ko-KR" sz="2000" b="1" dirty="0" err="1">
                <a:ea typeface="Gulim" pitchFamily="34" charset="-127"/>
              </a:rPr>
              <a:t>Backpropagation</a:t>
            </a:r>
            <a:r>
              <a:rPr lang="en-US" altLang="ko-KR" sz="2000" b="1" dirty="0">
                <a:ea typeface="Gulim" pitchFamily="34" charset="-127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0655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5924"/>
            <a:ext cx="7772400" cy="5334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Hình</a:t>
            </a:r>
            <a:r>
              <a:rPr lang="en-US" sz="2800" dirty="0">
                <a:solidFill>
                  <a:srgbClr val="FF0000"/>
                </a:solidFill>
              </a:rPr>
              <a:t> 6.16 </a:t>
            </a:r>
            <a:r>
              <a:rPr lang="en-US" sz="2800" dirty="0" err="1">
                <a:solidFill>
                  <a:srgbClr val="FF0000"/>
                </a:solidFill>
              </a:rPr>
              <a:t>Mạng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nơ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ron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hàm</a:t>
            </a:r>
            <a:r>
              <a:rPr lang="en-US" sz="2800" dirty="0">
                <a:solidFill>
                  <a:srgbClr val="FF0000"/>
                </a:solidFill>
              </a:rPr>
              <a:t> sigmoid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64834"/>
            <a:ext cx="80772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err="1"/>
              <a:t>Hàm</a:t>
            </a:r>
            <a:r>
              <a:rPr lang="en-US" sz="2200" dirty="0"/>
              <a:t> sigmoid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i="1" dirty="0" err="1"/>
              <a:t>hàm</a:t>
            </a:r>
            <a:r>
              <a:rPr lang="en-US" sz="2200" i="1" dirty="0"/>
              <a:t> </a:t>
            </a:r>
            <a:r>
              <a:rPr lang="en-US" sz="2200" i="1" dirty="0" err="1"/>
              <a:t>truyền</a:t>
            </a:r>
            <a:r>
              <a:rPr lang="en-US" sz="2200" i="1" dirty="0"/>
              <a:t> </a:t>
            </a:r>
            <a:r>
              <a:rPr lang="en-US" sz="2200" dirty="0"/>
              <a:t>(transfer function)</a:t>
            </a:r>
            <a:r>
              <a:rPr lang="en-US" sz="2200" i="1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ở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ẩn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65</a:t>
            </a:fld>
            <a:endParaRPr lang="en-GB"/>
          </a:p>
        </p:txBody>
      </p:sp>
      <p:pic>
        <p:nvPicPr>
          <p:cNvPr id="19458" name="Picture 2" descr="E:\AI_Huflit\AN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91" y="902666"/>
            <a:ext cx="7378699" cy="467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713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56576-1FE1-4277-98FD-36427C876E00}" type="slidenum">
              <a:rPr lang="en-US" altLang="en-US"/>
              <a:pPr>
                <a:defRPr/>
              </a:pPr>
              <a:t>66</a:t>
            </a:fld>
            <a:endParaRPr lang="en-US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07987"/>
          </a:xfrm>
        </p:spPr>
        <p:txBody>
          <a:bodyPr/>
          <a:lstStyle/>
          <a:p>
            <a:pPr eaLnBrk="1" hangingPunct="1"/>
            <a:r>
              <a:rPr lang="en-US" sz="3200" b="1" dirty="0" err="1">
                <a:solidFill>
                  <a:srgbClr val="FF0000"/>
                </a:solidFill>
              </a:rPr>
              <a:t>Giải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thuật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Lan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Truyền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Ngược</a:t>
            </a:r>
            <a:r>
              <a:rPr lang="en-US" sz="3200" b="1" dirty="0">
                <a:solidFill>
                  <a:srgbClr val="FF0000"/>
                </a:solidFill>
              </a:rPr>
              <a:t> (BP)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14400"/>
            <a:ext cx="8382000" cy="5216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200" dirty="0">
                <a:ea typeface="Gulim" pitchFamily="34" charset="-127"/>
              </a:rPr>
              <a:t>Cho </a:t>
            </a:r>
            <a:r>
              <a:rPr lang="en-US" altLang="ko-KR" sz="2200" dirty="0" err="1">
                <a:ea typeface="Gulim" pitchFamily="34" charset="-127"/>
              </a:rPr>
              <a:t>một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mạng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nơ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ron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nhiều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tầng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với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một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số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lượng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đơn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vị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và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kết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nối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cố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định</a:t>
            </a:r>
            <a:r>
              <a:rPr lang="en-US" altLang="ko-KR" sz="2200" dirty="0">
                <a:ea typeface="Gulim" pitchFamily="34" charset="-127"/>
              </a:rPr>
              <a:t>, </a:t>
            </a:r>
            <a:r>
              <a:rPr lang="en-US" altLang="ko-KR" sz="2200" dirty="0" err="1">
                <a:ea typeface="Gulim" pitchFamily="34" charset="-127"/>
              </a:rPr>
              <a:t>giải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thuật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b="1" i="1" dirty="0" err="1">
                <a:ea typeface="Gulim" pitchFamily="34" charset="-127"/>
              </a:rPr>
              <a:t>Lan</a:t>
            </a:r>
            <a:r>
              <a:rPr lang="en-US" altLang="ko-KR" sz="2200" b="1" i="1" dirty="0">
                <a:ea typeface="Gulim" pitchFamily="34" charset="-127"/>
              </a:rPr>
              <a:t> </a:t>
            </a:r>
            <a:r>
              <a:rPr lang="en-US" altLang="ko-KR" sz="2200" b="1" i="1" dirty="0" err="1">
                <a:ea typeface="Gulim" pitchFamily="34" charset="-127"/>
              </a:rPr>
              <a:t>Truyền</a:t>
            </a:r>
            <a:r>
              <a:rPr lang="en-US" altLang="ko-KR" sz="2200" b="1" i="1" dirty="0">
                <a:ea typeface="Gulim" pitchFamily="34" charset="-127"/>
              </a:rPr>
              <a:t> </a:t>
            </a:r>
            <a:r>
              <a:rPr lang="en-US" altLang="ko-KR" sz="2200" b="1" i="1" dirty="0" err="1">
                <a:ea typeface="Gulim" pitchFamily="34" charset="-127"/>
              </a:rPr>
              <a:t>Ngược</a:t>
            </a:r>
            <a:r>
              <a:rPr lang="en-US" altLang="ko-KR" sz="2200" b="1" i="1" dirty="0">
                <a:ea typeface="Gulim" pitchFamily="34" charset="-127"/>
              </a:rPr>
              <a:t> </a:t>
            </a:r>
            <a:r>
              <a:rPr lang="en-US" altLang="ko-KR" sz="2200" dirty="0">
                <a:ea typeface="Gulim" pitchFamily="34" charset="-127"/>
              </a:rPr>
              <a:t>(BP) </a:t>
            </a:r>
            <a:r>
              <a:rPr lang="en-US" altLang="ko-KR" sz="2200" dirty="0" err="1">
                <a:ea typeface="Gulim" pitchFamily="34" charset="-127"/>
              </a:rPr>
              <a:t>xác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định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các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trọng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số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cho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mạng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nơ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ron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này</a:t>
            </a:r>
            <a:r>
              <a:rPr lang="en-US" altLang="ko-KR" sz="2200" dirty="0">
                <a:ea typeface="Gulim" pitchFamily="34" charset="-127"/>
              </a:rPr>
              <a:t>. </a:t>
            </a:r>
            <a:r>
              <a:rPr lang="en-US" altLang="ko-KR" sz="2200" dirty="0" err="1">
                <a:ea typeface="Gulim" pitchFamily="34" charset="-127"/>
              </a:rPr>
              <a:t>Giải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thuật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áp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dụng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nguyên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tắc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b="1" i="1" dirty="0" err="1">
                <a:ea typeface="Gulim" pitchFamily="34" charset="-127"/>
              </a:rPr>
              <a:t>suy</a:t>
            </a:r>
            <a:r>
              <a:rPr lang="en-US" altLang="ko-KR" sz="2200" b="1" i="1" dirty="0">
                <a:ea typeface="Gulim" pitchFamily="34" charset="-127"/>
              </a:rPr>
              <a:t> </a:t>
            </a:r>
            <a:r>
              <a:rPr lang="en-US" altLang="ko-KR" sz="2200" b="1" i="1" dirty="0" err="1">
                <a:ea typeface="Gulim" pitchFamily="34" charset="-127"/>
              </a:rPr>
              <a:t>giảm</a:t>
            </a:r>
            <a:r>
              <a:rPr lang="en-US" altLang="ko-KR" sz="2200" b="1" i="1" dirty="0">
                <a:ea typeface="Gulim" pitchFamily="34" charset="-127"/>
              </a:rPr>
              <a:t> </a:t>
            </a:r>
            <a:r>
              <a:rPr lang="en-US" altLang="ko-KR" sz="2200" b="1" i="1" dirty="0" err="1">
                <a:ea typeface="Gulim" pitchFamily="34" charset="-127"/>
              </a:rPr>
              <a:t>độ</a:t>
            </a:r>
            <a:r>
              <a:rPr lang="en-US" altLang="ko-KR" sz="2200" b="1" i="1" dirty="0">
                <a:ea typeface="Gulim" pitchFamily="34" charset="-127"/>
              </a:rPr>
              <a:t> </a:t>
            </a:r>
            <a:r>
              <a:rPr lang="en-US" altLang="ko-KR" sz="2200" b="1" i="1" dirty="0" err="1">
                <a:ea typeface="Gulim" pitchFamily="34" charset="-127"/>
              </a:rPr>
              <a:t>dốc</a:t>
            </a:r>
            <a:r>
              <a:rPr lang="en-US" altLang="ko-KR" sz="2200" b="1" i="1" dirty="0">
                <a:ea typeface="Gulim" pitchFamily="34" charset="-127"/>
              </a:rPr>
              <a:t>  </a:t>
            </a:r>
            <a:r>
              <a:rPr lang="en-US" altLang="ko-KR" sz="2200" dirty="0">
                <a:ea typeface="Gulim" pitchFamily="34" charset="-127"/>
              </a:rPr>
              <a:t>(gradient descent ) </a:t>
            </a:r>
            <a:r>
              <a:rPr lang="en-US" altLang="ko-KR" sz="2200" dirty="0" err="1">
                <a:ea typeface="Gulim" pitchFamily="34" charset="-127"/>
              </a:rPr>
              <a:t>để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cực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tiểu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hóa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b="1" i="1" dirty="0" err="1">
                <a:ea typeface="Gulim" pitchFamily="34" charset="-127"/>
              </a:rPr>
              <a:t>sai</a:t>
            </a:r>
            <a:r>
              <a:rPr lang="en-US" altLang="ko-KR" sz="2200" b="1" i="1" dirty="0">
                <a:ea typeface="Gulim" pitchFamily="34" charset="-127"/>
              </a:rPr>
              <a:t> </a:t>
            </a:r>
            <a:r>
              <a:rPr lang="en-US" altLang="ko-KR" sz="2200" b="1" i="1" dirty="0" err="1">
                <a:ea typeface="Gulim" pitchFamily="34" charset="-127"/>
              </a:rPr>
              <a:t>số</a:t>
            </a:r>
            <a:r>
              <a:rPr lang="en-US" altLang="ko-KR" sz="2200" b="1" i="1" dirty="0">
                <a:ea typeface="Gulim" pitchFamily="34" charset="-127"/>
              </a:rPr>
              <a:t> </a:t>
            </a:r>
            <a:r>
              <a:rPr lang="en-US" altLang="ko-KR" sz="2200" b="1" i="1" dirty="0" err="1">
                <a:ea typeface="Gulim" pitchFamily="34" charset="-127"/>
              </a:rPr>
              <a:t>bình</a:t>
            </a:r>
            <a:r>
              <a:rPr lang="en-US" altLang="ko-KR" sz="2200" b="1" i="1" dirty="0">
                <a:ea typeface="Gulim" pitchFamily="34" charset="-127"/>
              </a:rPr>
              <a:t> </a:t>
            </a:r>
            <a:r>
              <a:rPr lang="en-US" altLang="ko-KR" sz="2200" b="1" i="1" dirty="0" err="1">
                <a:ea typeface="Gulim" pitchFamily="34" charset="-127"/>
              </a:rPr>
              <a:t>phương</a:t>
            </a:r>
            <a:r>
              <a:rPr lang="en-US" altLang="ko-KR" sz="2200" b="1" i="1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giữa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các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giá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trị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đầu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ra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mà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mạng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xấp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xỉ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và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giá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trị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đầu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ra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mong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muốn</a:t>
            </a:r>
            <a:r>
              <a:rPr lang="en-US" altLang="ko-KR" sz="2200" dirty="0">
                <a:ea typeface="Gulim" pitchFamily="34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200" dirty="0" err="1">
                <a:ea typeface="Gulim" pitchFamily="34" charset="-127"/>
              </a:rPr>
              <a:t>Vì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chúng</a:t>
            </a:r>
            <a:r>
              <a:rPr lang="en-US" altLang="ko-KR" sz="2200" dirty="0">
                <a:ea typeface="Gulim" pitchFamily="34" charset="-127"/>
              </a:rPr>
              <a:t> ta </a:t>
            </a:r>
            <a:r>
              <a:rPr lang="en-US" altLang="ko-KR" sz="2200" dirty="0" err="1">
                <a:ea typeface="Gulim" pitchFamily="34" charset="-127"/>
              </a:rPr>
              <a:t>xem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xét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mạng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với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nhiều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đơn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vị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đầu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ra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thay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vì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một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đơn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vị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đầu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ra</a:t>
            </a:r>
            <a:r>
              <a:rPr lang="en-US" altLang="ko-KR" sz="2200" dirty="0">
                <a:ea typeface="Gulim" pitchFamily="34" charset="-127"/>
              </a:rPr>
              <a:t>, </a:t>
            </a:r>
            <a:r>
              <a:rPr lang="en-US" altLang="ko-KR" sz="2200" dirty="0" err="1">
                <a:ea typeface="Gulim" pitchFamily="34" charset="-127"/>
              </a:rPr>
              <a:t>nên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công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thức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tính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sai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số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bình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phương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sẽ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như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sau</a:t>
            </a:r>
            <a:r>
              <a:rPr lang="en-US" altLang="ko-KR" sz="2200" dirty="0">
                <a:ea typeface="Gulim" pitchFamily="34" charset="-127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ko-KR" sz="1800" dirty="0">
              <a:ea typeface="Gulim" pitchFamily="34" charset="-127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838200" y="4724400"/>
            <a:ext cx="8077200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ko-KR" sz="2200" dirty="0" err="1">
                <a:ea typeface="Gulim" pitchFamily="34" charset="-127"/>
              </a:rPr>
              <a:t>với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i="1" dirty="0">
                <a:ea typeface="Gulim" pitchFamily="34" charset="-127"/>
              </a:rPr>
              <a:t>outputs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là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tập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hợp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các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đơn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vị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đầu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ra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của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mạng</a:t>
            </a:r>
            <a:r>
              <a:rPr lang="en-US" altLang="ko-KR" sz="2200" dirty="0">
                <a:ea typeface="Gulim" pitchFamily="34" charset="-127"/>
              </a:rPr>
              <a:t>,  </a:t>
            </a:r>
            <a:r>
              <a:rPr lang="en-US" altLang="ko-KR" sz="2200" i="1" dirty="0" err="1">
                <a:ea typeface="Gulim" pitchFamily="34" charset="-127"/>
              </a:rPr>
              <a:t>t</a:t>
            </a:r>
            <a:r>
              <a:rPr lang="en-US" altLang="ko-KR" sz="2200" i="1" baseline="-25000" dirty="0" err="1">
                <a:ea typeface="Gulim" pitchFamily="34" charset="-127"/>
              </a:rPr>
              <a:t>kd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và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i="1" dirty="0" err="1">
                <a:ea typeface="Gulim" pitchFamily="34" charset="-127"/>
              </a:rPr>
              <a:t>o</a:t>
            </a:r>
            <a:r>
              <a:rPr lang="en-US" altLang="ko-KR" sz="2200" i="1" baseline="-25000" dirty="0" err="1">
                <a:ea typeface="Gulim" pitchFamily="34" charset="-127"/>
              </a:rPr>
              <a:t>kd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là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giá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trị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đầu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ra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mong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muốn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và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giá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trị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đầu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ra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mà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mạng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xấp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xỉ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ứng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với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đơn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vị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xuất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thứ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i="1" dirty="0">
                <a:ea typeface="Gulim" pitchFamily="34" charset="-127"/>
              </a:rPr>
              <a:t>k </a:t>
            </a:r>
            <a:r>
              <a:rPr lang="en-US" altLang="ko-KR" sz="2200" dirty="0" err="1">
                <a:ea typeface="Gulim" pitchFamily="34" charset="-127"/>
              </a:rPr>
              <a:t>và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mẫu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huấn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luyện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i="1" dirty="0">
                <a:ea typeface="Gulim" pitchFamily="34" charset="-127"/>
              </a:rPr>
              <a:t>d</a:t>
            </a:r>
            <a:r>
              <a:rPr lang="en-US" altLang="ko-KR" sz="2200" dirty="0">
                <a:ea typeface="Gulim" pitchFamily="34" charset="-127"/>
              </a:rPr>
              <a:t>. </a:t>
            </a:r>
            <a:r>
              <a:rPr lang="en-US" altLang="ko-KR" sz="2200" dirty="0" err="1">
                <a:ea typeface="Gulim" pitchFamily="34" charset="-127"/>
              </a:rPr>
              <a:t>Hàm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lỗi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i="1" dirty="0">
                <a:ea typeface="Gulim" pitchFamily="34" charset="-127"/>
              </a:rPr>
              <a:t>E</a:t>
            </a:r>
            <a:r>
              <a:rPr lang="en-US" altLang="ko-KR" sz="2200" i="1" baseline="-25000" dirty="0">
                <a:ea typeface="Gulim" pitchFamily="34" charset="-127"/>
              </a:rPr>
              <a:t>d</a:t>
            </a:r>
            <a:r>
              <a:rPr lang="en-US" altLang="ko-KR" sz="2200" dirty="0">
                <a:ea typeface="Gulim" pitchFamily="34" charset="-127"/>
              </a:rPr>
              <a:t>(</a:t>
            </a:r>
            <a:r>
              <a:rPr lang="en-US" altLang="ko-KR" sz="2200" i="1" dirty="0">
                <a:ea typeface="Gulim" pitchFamily="34" charset="-127"/>
              </a:rPr>
              <a:t>w</a:t>
            </a:r>
            <a:r>
              <a:rPr lang="en-US" altLang="ko-KR" sz="2200" dirty="0">
                <a:ea typeface="Gulim" pitchFamily="34" charset="-127"/>
              </a:rPr>
              <a:t>) </a:t>
            </a:r>
            <a:r>
              <a:rPr lang="en-US" altLang="ko-KR" sz="2200" dirty="0" err="1">
                <a:ea typeface="Gulim" pitchFamily="34" charset="-127"/>
              </a:rPr>
              <a:t>có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đường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biểu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diễn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như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trong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hình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sau</a:t>
            </a:r>
            <a:r>
              <a:rPr lang="en-US" altLang="ko-KR" sz="2200" dirty="0">
                <a:ea typeface="Gulim" pitchFamily="34" charset="-127"/>
              </a:rPr>
              <a:t>. </a:t>
            </a:r>
            <a:endParaRPr lang="en-US" sz="2200" dirty="0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7162800" y="38100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(13)</a:t>
            </a:r>
          </a:p>
        </p:txBody>
      </p:sp>
      <p:graphicFrame>
        <p:nvGraphicFramePr>
          <p:cNvPr id="31752" name="Object 1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49642076"/>
              </p:ext>
            </p:extLst>
          </p:nvPr>
        </p:nvGraphicFramePr>
        <p:xfrm>
          <a:off x="3048000" y="3657600"/>
          <a:ext cx="344244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431800" progId="Equation.3">
                  <p:embed/>
                </p:oleObj>
              </mc:Choice>
              <mc:Fallback>
                <p:oleObj name="Equation" r:id="rId2" imgW="1625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3442446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22110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F6F88-5608-4FD8-BC58-11EB9E05D5DD}" type="slidenum">
              <a:rPr lang="en-US" altLang="en-US"/>
              <a:pPr>
                <a:defRPr/>
              </a:pPr>
              <a:t>67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/>
            <a:r>
              <a:rPr lang="en-US" altLang="ko-KR" sz="2800" b="1" dirty="0" err="1">
                <a:ea typeface="Gulim" pitchFamily="34" charset="-127"/>
              </a:rPr>
              <a:t>Mặt</a:t>
            </a:r>
            <a:r>
              <a:rPr lang="en-US" altLang="ko-KR" sz="2800" b="1" dirty="0">
                <a:ea typeface="Gulim" pitchFamily="34" charset="-127"/>
              </a:rPr>
              <a:t> </a:t>
            </a:r>
            <a:r>
              <a:rPr lang="en-US" altLang="ko-KR" sz="2800" b="1" dirty="0" err="1">
                <a:ea typeface="Gulim" pitchFamily="34" charset="-127"/>
              </a:rPr>
              <a:t>cong</a:t>
            </a:r>
            <a:r>
              <a:rPr lang="en-US" altLang="ko-KR" sz="2800" b="1" dirty="0">
                <a:ea typeface="Gulim" pitchFamily="34" charset="-127"/>
              </a:rPr>
              <a:t> </a:t>
            </a:r>
            <a:r>
              <a:rPr lang="en-US" altLang="ko-KR" sz="2800" b="1" dirty="0" err="1">
                <a:ea typeface="Gulim" pitchFamily="34" charset="-127"/>
              </a:rPr>
              <a:t>biểu</a:t>
            </a:r>
            <a:r>
              <a:rPr lang="en-US" altLang="ko-KR" sz="2800" b="1" dirty="0">
                <a:ea typeface="Gulim" pitchFamily="34" charset="-127"/>
              </a:rPr>
              <a:t> </a:t>
            </a:r>
            <a:r>
              <a:rPr lang="en-US" altLang="ko-KR" sz="2800" b="1" dirty="0" err="1">
                <a:ea typeface="Gulim" pitchFamily="34" charset="-127"/>
              </a:rPr>
              <a:t>diễn</a:t>
            </a:r>
            <a:r>
              <a:rPr lang="en-US" altLang="ko-KR" sz="2800" b="1" dirty="0">
                <a:ea typeface="Gulim" pitchFamily="34" charset="-127"/>
              </a:rPr>
              <a:t> </a:t>
            </a:r>
            <a:r>
              <a:rPr lang="en-US" altLang="ko-KR" sz="2800" b="1" dirty="0" err="1">
                <a:ea typeface="Gulim" pitchFamily="34" charset="-127"/>
              </a:rPr>
              <a:t>hàm</a:t>
            </a:r>
            <a:r>
              <a:rPr lang="en-US" altLang="ko-KR" sz="2800" b="1" dirty="0">
                <a:ea typeface="Gulim" pitchFamily="34" charset="-127"/>
              </a:rPr>
              <a:t> </a:t>
            </a:r>
            <a:r>
              <a:rPr lang="en-US" altLang="ko-KR" sz="2800" b="1" dirty="0" err="1">
                <a:ea typeface="Gulim" pitchFamily="34" charset="-127"/>
              </a:rPr>
              <a:t>lỗi</a:t>
            </a:r>
            <a:endParaRPr lang="en-US" sz="2800" b="1" dirty="0"/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990600"/>
            <a:ext cx="5486400" cy="4103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81000" y="5334000"/>
            <a:ext cx="8382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thế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hướng</a:t>
            </a:r>
            <a:r>
              <a:rPr lang="en-US" sz="2200" dirty="0"/>
              <a:t> </a:t>
            </a:r>
            <a:r>
              <a:rPr lang="en-US" sz="2200" i="1" dirty="0" err="1"/>
              <a:t>suy</a:t>
            </a:r>
            <a:r>
              <a:rPr lang="en-US" sz="2200" i="1" dirty="0"/>
              <a:t> </a:t>
            </a:r>
            <a:r>
              <a:rPr lang="en-US" sz="2200" i="1" dirty="0" err="1"/>
              <a:t>giảm</a:t>
            </a:r>
            <a:r>
              <a:rPr lang="en-US" sz="2200" i="1" dirty="0"/>
              <a:t> </a:t>
            </a:r>
            <a:r>
              <a:rPr lang="en-US" sz="2200" i="1" dirty="0" err="1"/>
              <a:t>độ</a:t>
            </a:r>
            <a:r>
              <a:rPr lang="en-US" sz="2200" i="1" dirty="0"/>
              <a:t> </a:t>
            </a:r>
            <a:r>
              <a:rPr lang="en-US" sz="2200" i="1" dirty="0" err="1"/>
              <a:t>dốc</a:t>
            </a:r>
            <a:r>
              <a:rPr lang="en-US" sz="2200" i="1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mặt</a:t>
            </a:r>
            <a:r>
              <a:rPr lang="en-US" sz="2200" dirty="0"/>
              <a:t> </a:t>
            </a:r>
            <a:r>
              <a:rPr lang="en-US" sz="2200" dirty="0" err="1"/>
              <a:t>cong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diễn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lỗi</a:t>
            </a:r>
            <a:r>
              <a:rPr lang="en-US" sz="2200" dirty="0"/>
              <a:t>? </a:t>
            </a:r>
            <a:r>
              <a:rPr lang="en-US" sz="2200" dirty="0" err="1"/>
              <a:t>Hướng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thấy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đạo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i="1" dirty="0"/>
              <a:t>E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từng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vector </a:t>
            </a:r>
            <a:r>
              <a:rPr lang="en-US" sz="2200" dirty="0" err="1"/>
              <a:t>trọng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i="1" dirty="0"/>
              <a:t>w</a:t>
            </a:r>
            <a:r>
              <a:rPr lang="en-US" sz="2200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67640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+mn-lt"/>
              </a:rPr>
              <a:t>Hình</a:t>
            </a:r>
            <a:r>
              <a:rPr lang="en-US" sz="2200" dirty="0">
                <a:latin typeface="+mn-lt"/>
              </a:rPr>
              <a:t> 6.17</a:t>
            </a:r>
          </a:p>
        </p:txBody>
      </p:sp>
    </p:spTree>
    <p:extLst>
      <p:ext uri="{BB962C8B-B14F-4D97-AF65-F5344CB8AC3E}">
        <p14:creationId xmlns:p14="http://schemas.microsoft.com/office/powerpoint/2010/main" val="33165501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Huấn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luyện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mạng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nơ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153400" cy="5257800"/>
          </a:xfrm>
        </p:spPr>
        <p:txBody>
          <a:bodyPr/>
          <a:lstStyle/>
          <a:p>
            <a:r>
              <a:rPr lang="en-US" sz="2200" dirty="0" err="1"/>
              <a:t>Khởi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, vector </a:t>
            </a:r>
            <a:r>
              <a:rPr lang="en-US" sz="2200" dirty="0" err="1"/>
              <a:t>trọng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w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gán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ngẫu</a:t>
            </a:r>
            <a:r>
              <a:rPr lang="en-US" sz="2200" dirty="0"/>
              <a:t> </a:t>
            </a:r>
            <a:r>
              <a:rPr lang="en-US" sz="2200" dirty="0" err="1"/>
              <a:t>nhiên</a:t>
            </a:r>
            <a:r>
              <a:rPr lang="en-US" sz="2200" dirty="0"/>
              <a:t>.</a:t>
            </a:r>
          </a:p>
          <a:p>
            <a:r>
              <a:rPr lang="en-US" sz="2200" dirty="0"/>
              <a:t>Cho </a:t>
            </a:r>
            <a:r>
              <a:rPr lang="en-US" sz="2200" i="1" dirty="0" err="1"/>
              <a:t>tập</a:t>
            </a:r>
            <a:r>
              <a:rPr lang="en-US" sz="2200" i="1" dirty="0"/>
              <a:t> </a:t>
            </a:r>
            <a:r>
              <a:rPr lang="en-US" sz="2200" i="1" dirty="0" err="1"/>
              <a:t>dữ</a:t>
            </a:r>
            <a:r>
              <a:rPr lang="en-US" sz="2200" i="1" dirty="0"/>
              <a:t> </a:t>
            </a:r>
            <a:r>
              <a:rPr lang="en-US" sz="2200" i="1" dirty="0" err="1"/>
              <a:t>liệu</a:t>
            </a:r>
            <a:r>
              <a:rPr lang="en-US" sz="2200" i="1" dirty="0"/>
              <a:t> </a:t>
            </a:r>
            <a:r>
              <a:rPr lang="en-US" sz="2200" i="1" dirty="0" err="1"/>
              <a:t>huấn</a:t>
            </a:r>
            <a:r>
              <a:rPr lang="en-US" sz="2200" i="1" dirty="0"/>
              <a:t> </a:t>
            </a:r>
            <a:r>
              <a:rPr lang="en-US" sz="2200" i="1" dirty="0" err="1"/>
              <a:t>luyện</a:t>
            </a:r>
            <a:r>
              <a:rPr lang="en-US" sz="2200" dirty="0"/>
              <a:t>,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từng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 </a:t>
            </a:r>
            <a:r>
              <a:rPr lang="en-US" sz="2200" dirty="0" err="1"/>
              <a:t>nạp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i="1" dirty="0" err="1"/>
              <a:t>độ</a:t>
            </a:r>
            <a:r>
              <a:rPr lang="en-US" sz="2200" i="1" dirty="0"/>
              <a:t> </a:t>
            </a:r>
            <a:r>
              <a:rPr lang="en-US" sz="2200" i="1" dirty="0" err="1"/>
              <a:t>sai</a:t>
            </a:r>
            <a:r>
              <a:rPr lang="en-US" sz="2200" i="1" dirty="0"/>
              <a:t> </a:t>
            </a:r>
            <a:r>
              <a:rPr lang="en-US" sz="2200" i="1" dirty="0" err="1"/>
              <a:t>biệt</a:t>
            </a:r>
            <a:r>
              <a:rPr lang="en-US" altLang="ko-KR" sz="2200" i="1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các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giá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trị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đầu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ra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mà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mạng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xấp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xỉ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và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giá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trị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đầu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ra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mong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muốn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để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điều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chỉnh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lại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giá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trị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của</a:t>
            </a:r>
            <a:r>
              <a:rPr lang="en-US" altLang="ko-KR" sz="2200" dirty="0">
                <a:ea typeface="Gulim" pitchFamily="34" charset="-127"/>
              </a:rPr>
              <a:t> vector </a:t>
            </a:r>
            <a:r>
              <a:rPr lang="en-US" altLang="ko-KR" sz="2200" dirty="0" err="1">
                <a:ea typeface="Gulim" pitchFamily="34" charset="-127"/>
              </a:rPr>
              <a:t>trọng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số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b="1" i="1" dirty="0">
                <a:ea typeface="Gulim" pitchFamily="34" charset="-127"/>
              </a:rPr>
              <a:t>w</a:t>
            </a:r>
            <a:r>
              <a:rPr lang="en-US" altLang="ko-KR" sz="2200" dirty="0">
                <a:ea typeface="Gulim" pitchFamily="34" charset="-127"/>
              </a:rPr>
              <a:t>. </a:t>
            </a:r>
            <a:r>
              <a:rPr lang="en-US" altLang="ko-KR" sz="2200" dirty="0" err="1">
                <a:ea typeface="Gulim" pitchFamily="34" charset="-127"/>
              </a:rPr>
              <a:t>Công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việc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này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tiếp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tục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với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mọi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mẫu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trong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tập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huấn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luyện</a:t>
            </a:r>
            <a:r>
              <a:rPr lang="en-US" altLang="ko-KR" sz="2200" dirty="0">
                <a:ea typeface="Gulim" pitchFamily="34" charset="-127"/>
              </a:rPr>
              <a:t>.</a:t>
            </a:r>
          </a:p>
          <a:p>
            <a:r>
              <a:rPr lang="en-US" sz="2200" dirty="0" err="1">
                <a:ea typeface="Gulim" pitchFamily="34" charset="-127"/>
              </a:rPr>
              <a:t>Khi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giải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thuật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huấn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luyện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duyệt</a:t>
            </a:r>
            <a:r>
              <a:rPr lang="en-US" sz="2200" dirty="0">
                <a:ea typeface="Gulim" pitchFamily="34" charset="-127"/>
              </a:rPr>
              <a:t> qua </a:t>
            </a:r>
            <a:r>
              <a:rPr lang="en-US" sz="2200" dirty="0" err="1">
                <a:ea typeface="Gulim" pitchFamily="34" charset="-127"/>
              </a:rPr>
              <a:t>hết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mọi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mẫu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trong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tập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huấn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luyện</a:t>
            </a:r>
            <a:r>
              <a:rPr lang="en-US" sz="2200" dirty="0">
                <a:ea typeface="Gulim" pitchFamily="34" charset="-127"/>
              </a:rPr>
              <a:t>, ta </a:t>
            </a:r>
            <a:r>
              <a:rPr lang="en-US" sz="2200" dirty="0" err="1">
                <a:ea typeface="Gulim" pitchFamily="34" charset="-127"/>
              </a:rPr>
              <a:t>bảo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giải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thuật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này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đã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hoàn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tất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một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b="1" i="1" dirty="0">
                <a:ea typeface="Gulim" pitchFamily="34" charset="-127"/>
              </a:rPr>
              <a:t>epoch</a:t>
            </a:r>
            <a:r>
              <a:rPr lang="en-US" sz="2200" dirty="0">
                <a:ea typeface="Gulim" pitchFamily="34" charset="-127"/>
              </a:rPr>
              <a:t> (</a:t>
            </a:r>
            <a:r>
              <a:rPr lang="en-US" sz="2200" dirty="0" err="1">
                <a:ea typeface="Gulim" pitchFamily="34" charset="-127"/>
              </a:rPr>
              <a:t>lượt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lặp</a:t>
            </a:r>
            <a:r>
              <a:rPr lang="en-US" sz="2200" dirty="0">
                <a:ea typeface="Gulim" pitchFamily="34" charset="-127"/>
              </a:rPr>
              <a:t>). </a:t>
            </a:r>
            <a:r>
              <a:rPr lang="en-US" sz="2200" dirty="0" err="1">
                <a:ea typeface="Gulim" pitchFamily="34" charset="-127"/>
              </a:rPr>
              <a:t>Nhưng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giải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thuật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phải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lặp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lại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nhiều</a:t>
            </a:r>
            <a:r>
              <a:rPr lang="en-US" sz="2200" dirty="0">
                <a:ea typeface="Gulim" pitchFamily="34" charset="-127"/>
              </a:rPr>
              <a:t> epoch. </a:t>
            </a:r>
            <a:r>
              <a:rPr lang="en-US" sz="2200" dirty="0" err="1">
                <a:ea typeface="Gulim" pitchFamily="34" charset="-127"/>
              </a:rPr>
              <a:t>Số</a:t>
            </a:r>
            <a:r>
              <a:rPr lang="en-US" sz="2200" dirty="0">
                <a:ea typeface="Gulim" pitchFamily="34" charset="-127"/>
              </a:rPr>
              <a:t> epoch </a:t>
            </a:r>
            <a:r>
              <a:rPr lang="en-US" sz="2200" dirty="0" err="1">
                <a:ea typeface="Gulim" pitchFamily="34" charset="-127"/>
              </a:rPr>
              <a:t>này</a:t>
            </a:r>
            <a:r>
              <a:rPr lang="en-US" sz="2200" dirty="0">
                <a:ea typeface="Gulim" pitchFamily="34" charset="-127"/>
              </a:rPr>
              <a:t> do </a:t>
            </a:r>
            <a:r>
              <a:rPr lang="en-US" sz="2200" dirty="0" err="1">
                <a:ea typeface="Gulim" pitchFamily="34" charset="-127"/>
              </a:rPr>
              <a:t>người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dùng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ấn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định</a:t>
            </a:r>
            <a:r>
              <a:rPr lang="en-US" sz="2200" dirty="0">
                <a:ea typeface="Gulim" pitchFamily="34" charset="-127"/>
              </a:rPr>
              <a:t>. </a:t>
            </a:r>
            <a:r>
              <a:rPr lang="en-US" sz="2200" dirty="0" err="1">
                <a:ea typeface="Gulim" pitchFamily="34" charset="-127"/>
              </a:rPr>
              <a:t>Thông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thường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b="1" i="1" dirty="0" err="1">
                <a:ea typeface="Gulim" pitchFamily="34" charset="-127"/>
              </a:rPr>
              <a:t>điều</a:t>
            </a:r>
            <a:r>
              <a:rPr lang="en-US" sz="2200" b="1" i="1" dirty="0">
                <a:ea typeface="Gulim" pitchFamily="34" charset="-127"/>
              </a:rPr>
              <a:t> </a:t>
            </a:r>
            <a:r>
              <a:rPr lang="en-US" sz="2200" b="1" i="1" dirty="0" err="1">
                <a:ea typeface="Gulim" pitchFamily="34" charset="-127"/>
              </a:rPr>
              <a:t>kiện</a:t>
            </a:r>
            <a:r>
              <a:rPr lang="en-US" sz="2200" b="1" i="1" dirty="0">
                <a:ea typeface="Gulim" pitchFamily="34" charset="-127"/>
              </a:rPr>
              <a:t> </a:t>
            </a:r>
            <a:r>
              <a:rPr lang="en-US" sz="2200" b="1" i="1" dirty="0" err="1">
                <a:ea typeface="Gulim" pitchFamily="34" charset="-127"/>
              </a:rPr>
              <a:t>dừng</a:t>
            </a:r>
            <a:r>
              <a:rPr lang="en-US" sz="2200" b="1" i="1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của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giải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thuật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huấn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luyện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mạng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nơ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ron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là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khi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giải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thuật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đã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lặp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đủ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số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lượng</a:t>
            </a:r>
            <a:r>
              <a:rPr lang="en-US" sz="2200" dirty="0">
                <a:ea typeface="Gulim" pitchFamily="34" charset="-127"/>
              </a:rPr>
              <a:t> epoch qui </a:t>
            </a:r>
            <a:r>
              <a:rPr lang="en-US" sz="2200" dirty="0" err="1">
                <a:ea typeface="Gulim" pitchFamily="34" charset="-127"/>
              </a:rPr>
              <a:t>định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trước</a:t>
            </a:r>
            <a:r>
              <a:rPr lang="en-US" sz="2200" dirty="0">
                <a:ea typeface="Gulim" pitchFamily="34" charset="-127"/>
              </a:rPr>
              <a:t>. </a:t>
            </a:r>
            <a:r>
              <a:rPr lang="en-US" sz="2200" dirty="0" err="1">
                <a:ea typeface="Gulim" pitchFamily="34" charset="-127"/>
              </a:rPr>
              <a:t>Thí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dụ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số</a:t>
            </a:r>
            <a:r>
              <a:rPr lang="en-US" sz="2200" dirty="0">
                <a:ea typeface="Gulim" pitchFamily="34" charset="-127"/>
              </a:rPr>
              <a:t> epoch </a:t>
            </a:r>
            <a:r>
              <a:rPr lang="en-US" sz="2200" dirty="0" err="1">
                <a:ea typeface="Gulim" pitchFamily="34" charset="-127"/>
              </a:rPr>
              <a:t>là</a:t>
            </a:r>
            <a:r>
              <a:rPr lang="en-US" sz="2200" dirty="0">
                <a:ea typeface="Gulim" pitchFamily="34" charset="-127"/>
              </a:rPr>
              <a:t> 500 hay 1000.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0674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A6115-85BB-4211-9612-F5E0F71AC8D4}" type="slidenum">
              <a:rPr lang="en-US" altLang="en-US"/>
              <a:pPr>
                <a:defRPr/>
              </a:pPr>
              <a:t>69</a:t>
            </a:fld>
            <a:endParaRPr lang="en-US" alt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7813"/>
            <a:ext cx="8382000" cy="560387"/>
          </a:xfrm>
        </p:spPr>
        <p:txBody>
          <a:bodyPr/>
          <a:lstStyle/>
          <a:p>
            <a:pPr eaLnBrk="1" hangingPunct="1"/>
            <a:r>
              <a:rPr lang="en-US" sz="3200" b="1" dirty="0" err="1">
                <a:solidFill>
                  <a:srgbClr val="FF0000"/>
                </a:solidFill>
              </a:rPr>
              <a:t>Các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thông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số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của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mạng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nơ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ron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200" dirty="0" err="1">
                <a:ea typeface="Gulim" pitchFamily="34" charset="-127"/>
              </a:rPr>
              <a:t>Mạng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nơ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ron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nhân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tạo</a:t>
            </a:r>
            <a:r>
              <a:rPr lang="en-US" altLang="ko-KR" sz="2200" dirty="0">
                <a:ea typeface="Gulim" pitchFamily="34" charset="-127"/>
              </a:rPr>
              <a:t> ANN </a:t>
            </a:r>
            <a:r>
              <a:rPr lang="en-US" altLang="ko-KR" sz="2200" dirty="0" err="1">
                <a:ea typeface="Gulim" pitchFamily="34" charset="-127"/>
              </a:rPr>
              <a:t>có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các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thông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số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sau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cần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phải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xác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định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khi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xây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dựng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mô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hình</a:t>
            </a:r>
            <a:r>
              <a:rPr lang="en-US" altLang="ko-KR" sz="2200" dirty="0">
                <a:ea typeface="Gulim" pitchFamily="34" charset="-127"/>
              </a:rPr>
              <a:t> ANN:</a:t>
            </a:r>
            <a:endParaRPr lang="en-US" altLang="ko-KR" sz="2200" dirty="0">
              <a:ea typeface="Gulim" pitchFamily="34" charset="-127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i="1" dirty="0" err="1">
                <a:ea typeface="Gulim" pitchFamily="34" charset="-127"/>
              </a:rPr>
              <a:t>Số</a:t>
            </a:r>
            <a:r>
              <a:rPr lang="en-US" altLang="ko-KR" sz="2200" i="1" dirty="0">
                <a:ea typeface="Gulim" pitchFamily="34" charset="-127"/>
              </a:rPr>
              <a:t> </a:t>
            </a:r>
            <a:r>
              <a:rPr lang="en-US" altLang="ko-KR" sz="2200" i="1" dirty="0" err="1">
                <a:ea typeface="Gulim" pitchFamily="34" charset="-127"/>
              </a:rPr>
              <a:t>đơn</a:t>
            </a:r>
            <a:r>
              <a:rPr lang="en-US" altLang="ko-KR" sz="2200" i="1" dirty="0">
                <a:ea typeface="Gulim" pitchFamily="34" charset="-127"/>
              </a:rPr>
              <a:t> </a:t>
            </a:r>
            <a:r>
              <a:rPr lang="en-US" altLang="ko-KR" sz="2200" i="1" dirty="0" err="1">
                <a:ea typeface="Gulim" pitchFamily="34" charset="-127"/>
              </a:rPr>
              <a:t>vị</a:t>
            </a:r>
            <a:r>
              <a:rPr lang="en-US" altLang="ko-KR" sz="2200" i="1" dirty="0">
                <a:ea typeface="Gulim" pitchFamily="34" charset="-127"/>
              </a:rPr>
              <a:t> </a:t>
            </a:r>
            <a:r>
              <a:rPr lang="en-US" altLang="ko-KR" sz="2200" i="1" dirty="0" err="1">
                <a:ea typeface="Gulim" pitchFamily="34" charset="-127"/>
              </a:rPr>
              <a:t>đầu</a:t>
            </a:r>
            <a:r>
              <a:rPr lang="en-US" altLang="ko-KR" sz="2200" i="1" dirty="0">
                <a:ea typeface="Gulim" pitchFamily="34" charset="-127"/>
              </a:rPr>
              <a:t> </a:t>
            </a:r>
            <a:r>
              <a:rPr lang="en-US" altLang="ko-KR" sz="2200" i="1" dirty="0" err="1">
                <a:ea typeface="Gulim" pitchFamily="34" charset="-127"/>
              </a:rPr>
              <a:t>vào</a:t>
            </a:r>
            <a:r>
              <a:rPr lang="en-US" altLang="ko-KR" sz="2200" dirty="0">
                <a:ea typeface="Gulim" pitchFamily="34" charset="-127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>
                <a:ea typeface="Gulim" pitchFamily="34" charset="-127"/>
              </a:rPr>
              <a:t>Số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đơn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vị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đầu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vào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tương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đương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với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số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thuộc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tính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của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mẫu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được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nhập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vào</a:t>
            </a:r>
            <a:r>
              <a:rPr lang="en-US" altLang="ko-KR" dirty="0">
                <a:ea typeface="Gulim" pitchFamily="34" charset="-127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200" i="1" dirty="0" err="1">
                <a:ea typeface="Gulim" pitchFamily="34" charset="-127"/>
              </a:rPr>
              <a:t>Số</a:t>
            </a:r>
            <a:r>
              <a:rPr lang="en-US" altLang="ko-KR" sz="2200" i="1" dirty="0">
                <a:ea typeface="Gulim" pitchFamily="34" charset="-127"/>
              </a:rPr>
              <a:t> </a:t>
            </a:r>
            <a:r>
              <a:rPr lang="en-US" altLang="ko-KR" sz="2200" i="1" dirty="0" err="1">
                <a:ea typeface="Gulim" pitchFamily="34" charset="-127"/>
              </a:rPr>
              <a:t>đơn</a:t>
            </a:r>
            <a:r>
              <a:rPr lang="en-US" altLang="ko-KR" sz="2200" i="1" dirty="0">
                <a:ea typeface="Gulim" pitchFamily="34" charset="-127"/>
              </a:rPr>
              <a:t> </a:t>
            </a:r>
            <a:r>
              <a:rPr lang="en-US" altLang="ko-KR" sz="2200" i="1" dirty="0" err="1">
                <a:ea typeface="Gulim" pitchFamily="34" charset="-127"/>
              </a:rPr>
              <a:t>vị</a:t>
            </a:r>
            <a:r>
              <a:rPr lang="en-US" altLang="ko-KR" sz="2200" i="1" dirty="0">
                <a:ea typeface="Gulim" pitchFamily="34" charset="-127"/>
              </a:rPr>
              <a:t> </a:t>
            </a:r>
            <a:r>
              <a:rPr lang="en-US" altLang="ko-KR" sz="2200" i="1" dirty="0" err="1">
                <a:ea typeface="Gulim" pitchFamily="34" charset="-127"/>
              </a:rPr>
              <a:t>đầu</a:t>
            </a:r>
            <a:r>
              <a:rPr lang="en-US" altLang="ko-KR" sz="2200" i="1" dirty="0">
                <a:ea typeface="Gulim" pitchFamily="34" charset="-127"/>
              </a:rPr>
              <a:t> </a:t>
            </a:r>
            <a:r>
              <a:rPr lang="en-US" altLang="ko-KR" sz="2200" i="1" dirty="0" err="1">
                <a:ea typeface="Gulim" pitchFamily="34" charset="-127"/>
              </a:rPr>
              <a:t>ra</a:t>
            </a:r>
            <a:r>
              <a:rPr lang="en-US" altLang="ko-KR" sz="2200" dirty="0">
                <a:ea typeface="Gulim" pitchFamily="34" charset="-127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>
                <a:ea typeface="Gulim" pitchFamily="34" charset="-127"/>
                <a:sym typeface="Symbol" pitchFamily="18" charset="2"/>
              </a:rPr>
              <a:t>Số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đơn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vị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đầu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ra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là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1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đối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với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bài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toán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phân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lớp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hai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lớp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.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Đối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với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bài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toán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phân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lớp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gồm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k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lớp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sẽ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cần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k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đơn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vị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đầu</a:t>
            </a:r>
            <a:r>
              <a:rPr lang="en-US" altLang="ko-KR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dirty="0" err="1">
                <a:ea typeface="Gulim" pitchFamily="34" charset="-127"/>
                <a:sym typeface="Symbol" pitchFamily="18" charset="2"/>
              </a:rPr>
              <a:t>ra.</a:t>
            </a:r>
            <a:endParaRPr lang="en-US" altLang="ko-KR" dirty="0">
              <a:ea typeface="Gulim" pitchFamily="34" charset="-127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200" i="1" dirty="0" err="1">
                <a:ea typeface="Gulim" pitchFamily="34" charset="-127"/>
              </a:rPr>
              <a:t>Số</a:t>
            </a:r>
            <a:r>
              <a:rPr lang="en-US" altLang="ko-KR" sz="2200" i="1" dirty="0">
                <a:ea typeface="Gulim" pitchFamily="34" charset="-127"/>
              </a:rPr>
              <a:t> </a:t>
            </a:r>
            <a:r>
              <a:rPr lang="en-US" altLang="ko-KR" sz="2200" i="1" dirty="0" err="1">
                <a:ea typeface="Gulim" pitchFamily="34" charset="-127"/>
              </a:rPr>
              <a:t>đơn</a:t>
            </a:r>
            <a:r>
              <a:rPr lang="en-US" altLang="ko-KR" sz="2200" i="1" dirty="0">
                <a:ea typeface="Gulim" pitchFamily="34" charset="-127"/>
              </a:rPr>
              <a:t> </a:t>
            </a:r>
            <a:r>
              <a:rPr lang="en-US" altLang="ko-KR" sz="2200" i="1" dirty="0" err="1">
                <a:ea typeface="Gulim" pitchFamily="34" charset="-127"/>
              </a:rPr>
              <a:t>vị</a:t>
            </a:r>
            <a:r>
              <a:rPr lang="en-US" altLang="ko-KR" sz="2200" i="1" dirty="0">
                <a:ea typeface="Gulim" pitchFamily="34" charset="-127"/>
              </a:rPr>
              <a:t>  </a:t>
            </a:r>
            <a:r>
              <a:rPr lang="en-US" altLang="ko-KR" sz="2200" i="1" dirty="0" err="1">
                <a:ea typeface="Gulim" pitchFamily="34" charset="-127"/>
              </a:rPr>
              <a:t>tầng</a:t>
            </a:r>
            <a:r>
              <a:rPr lang="en-US" altLang="ko-KR" sz="2200" i="1" dirty="0">
                <a:ea typeface="Gulim" pitchFamily="34" charset="-127"/>
              </a:rPr>
              <a:t> </a:t>
            </a:r>
            <a:r>
              <a:rPr lang="en-US" altLang="ko-KR" sz="2200" i="1" dirty="0" err="1">
                <a:ea typeface="Gulim" pitchFamily="34" charset="-127"/>
              </a:rPr>
              <a:t>ẩn</a:t>
            </a:r>
            <a:r>
              <a:rPr lang="en-US" altLang="ko-KR" sz="2200" dirty="0">
                <a:ea typeface="Gulim" pitchFamily="34" charset="-127"/>
              </a:rPr>
              <a:t>: </a:t>
            </a:r>
            <a:r>
              <a:rPr lang="en-US" altLang="ko-KR" sz="2200" dirty="0" err="1">
                <a:ea typeface="Gulim" pitchFamily="34" charset="-127"/>
              </a:rPr>
              <a:t>Thông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thường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mạng</a:t>
            </a:r>
            <a:r>
              <a:rPr lang="en-US" altLang="ko-KR" sz="2200" dirty="0">
                <a:ea typeface="Gulim" pitchFamily="34" charset="-127"/>
              </a:rPr>
              <a:t> ANN </a:t>
            </a:r>
            <a:r>
              <a:rPr lang="en-US" altLang="ko-KR" sz="2200" dirty="0" err="1">
                <a:ea typeface="Gulim" pitchFamily="34" charset="-127"/>
              </a:rPr>
              <a:t>chỉ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dùng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một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tầng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ẩn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là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đủ</a:t>
            </a:r>
            <a:r>
              <a:rPr lang="en-US" altLang="ko-KR" sz="2200" dirty="0">
                <a:ea typeface="Gulim" pitchFamily="34" charset="-127"/>
              </a:rPr>
              <a:t>. </a:t>
            </a:r>
            <a:r>
              <a:rPr lang="en-US" altLang="ko-KR" sz="2200" dirty="0" err="1">
                <a:ea typeface="Gulim" pitchFamily="34" charset="-127"/>
              </a:rPr>
              <a:t>Số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nơ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ron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của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tầng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ẩn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là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một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thông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số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quan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trọng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phải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xác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định</a:t>
            </a:r>
            <a:r>
              <a:rPr lang="en-US" altLang="ko-KR" sz="2200" dirty="0">
                <a:ea typeface="Gulim" pitchFamily="34" charset="-127"/>
              </a:rPr>
              <a:t>. </a:t>
            </a:r>
            <a:r>
              <a:rPr lang="en-US" altLang="ko-KR" sz="2200" dirty="0" err="1">
                <a:ea typeface="Gulim" pitchFamily="34" charset="-127"/>
              </a:rPr>
              <a:t>Vài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thí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dụ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của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kiến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trúc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mạng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đối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với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bài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toán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dự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báo</a:t>
            </a:r>
            <a:r>
              <a:rPr lang="en-US" altLang="ko-KR" sz="2200" dirty="0">
                <a:ea typeface="Gulim" pitchFamily="34" charset="-127"/>
              </a:rPr>
              <a:t> </a:t>
            </a:r>
            <a:r>
              <a:rPr lang="en-US" altLang="ko-KR" sz="2200" dirty="0" err="1">
                <a:ea typeface="Gulim" pitchFamily="34" charset="-127"/>
              </a:rPr>
              <a:t>là</a:t>
            </a:r>
            <a:r>
              <a:rPr lang="en-US" altLang="ko-KR" sz="2200" dirty="0">
                <a:ea typeface="Gulim" pitchFamily="34" charset="-127"/>
              </a:rPr>
              <a:t> 8-8-1, 6-6-1, </a:t>
            </a:r>
            <a:r>
              <a:rPr lang="en-US" altLang="ko-KR" sz="2200" dirty="0" err="1">
                <a:ea typeface="Gulim" pitchFamily="34" charset="-127"/>
              </a:rPr>
              <a:t>và</a:t>
            </a:r>
            <a:r>
              <a:rPr lang="en-US" altLang="ko-KR" sz="2200" dirty="0">
                <a:ea typeface="Gulim" pitchFamily="34" charset="-127"/>
              </a:rPr>
              <a:t> 5-5-1.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b="1" u="sng" dirty="0" err="1">
                <a:ea typeface="Gulim" pitchFamily="34" charset="-127"/>
              </a:rPr>
              <a:t>Ghi</a:t>
            </a:r>
            <a:r>
              <a:rPr lang="en-US" sz="2200" b="1" u="sng" dirty="0">
                <a:ea typeface="Gulim" pitchFamily="34" charset="-127"/>
              </a:rPr>
              <a:t> </a:t>
            </a:r>
            <a:r>
              <a:rPr lang="en-US" sz="2200" b="1" u="sng" dirty="0" err="1">
                <a:ea typeface="Gulim" pitchFamily="34" charset="-127"/>
              </a:rPr>
              <a:t>chú</a:t>
            </a:r>
            <a:r>
              <a:rPr lang="en-US" sz="2200" dirty="0">
                <a:ea typeface="Gulim" pitchFamily="34" charset="-127"/>
              </a:rPr>
              <a:t>: </a:t>
            </a:r>
            <a:r>
              <a:rPr lang="en-US" sz="2200" dirty="0" err="1">
                <a:ea typeface="Gulim" pitchFamily="34" charset="-127"/>
              </a:rPr>
              <a:t>Phương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pháp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của</a:t>
            </a:r>
            <a:r>
              <a:rPr lang="en-US" sz="2200" dirty="0">
                <a:ea typeface="Gulim" pitchFamily="34" charset="-127"/>
              </a:rPr>
              <a:t> Ash </a:t>
            </a:r>
            <a:r>
              <a:rPr lang="en-US" sz="2200" dirty="0" err="1">
                <a:ea typeface="Gulim" pitchFamily="34" charset="-127"/>
              </a:rPr>
              <a:t>để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ước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lượng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số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đơn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vị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tầng</a:t>
            </a:r>
            <a:r>
              <a:rPr lang="en-US" sz="2200" dirty="0">
                <a:ea typeface="Gulim" pitchFamily="34" charset="-127"/>
              </a:rPr>
              <a:t> </a:t>
            </a:r>
            <a:r>
              <a:rPr lang="en-US" sz="2200" dirty="0" err="1">
                <a:ea typeface="Gulim" pitchFamily="34" charset="-127"/>
              </a:rPr>
              <a:t>ẩn</a:t>
            </a:r>
            <a:r>
              <a:rPr lang="en-US" sz="2200" dirty="0">
                <a:ea typeface="Gulim" pitchFamily="34" charset="-127"/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2422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FD517-5740-414B-8057-662C318329F0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1"/>
            <a:ext cx="8229600" cy="533400"/>
          </a:xfrm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rgbClr val="FF0000"/>
                </a:solidFill>
              </a:rPr>
              <a:t>Thí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7172" name="Picture 5" descr="NN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33400"/>
            <a:ext cx="5588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304800" y="4495800"/>
            <a:ext cx="8534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/>
              <a:t>Cho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: </a:t>
            </a:r>
            <a:r>
              <a:rPr lang="en-US" sz="2200" i="1" dirty="0"/>
              <a:t>X</a:t>
            </a:r>
            <a:r>
              <a:rPr lang="en-US" sz="2200" i="1" baseline="-25000" dirty="0"/>
              <a:t>1</a:t>
            </a:r>
            <a:r>
              <a:rPr lang="en-US" sz="2200" dirty="0"/>
              <a:t> = (0.8,0.8 ,1), </a:t>
            </a:r>
            <a:r>
              <a:rPr lang="en-US" sz="2200" i="1" dirty="0"/>
              <a:t>X</a:t>
            </a:r>
            <a:r>
              <a:rPr lang="en-US" sz="2200" i="1" baseline="-25000" dirty="0"/>
              <a:t>2</a:t>
            </a:r>
            <a:r>
              <a:rPr lang="en-US" sz="2200" dirty="0"/>
              <a:t> = (1.0,1.0,1), </a:t>
            </a:r>
            <a:r>
              <a:rPr lang="en-US" sz="2200" i="1" dirty="0"/>
              <a:t>X</a:t>
            </a:r>
            <a:r>
              <a:rPr lang="en-US" sz="2200" i="1" baseline="-25000" dirty="0"/>
              <a:t>3</a:t>
            </a:r>
            <a:r>
              <a:rPr lang="en-US" sz="2200" dirty="0"/>
              <a:t> = (1.2, 0.8,1), </a:t>
            </a:r>
            <a:r>
              <a:rPr lang="en-US" sz="2200" i="1" dirty="0"/>
              <a:t>X</a:t>
            </a:r>
            <a:r>
              <a:rPr lang="en-US" sz="2200" i="1" baseline="-25000" dirty="0"/>
              <a:t>4</a:t>
            </a:r>
            <a:r>
              <a:rPr lang="en-US" sz="2200" dirty="0"/>
              <a:t> = (0.8, 1.2, 1), </a:t>
            </a:r>
            <a:r>
              <a:rPr lang="en-US" sz="2200" i="1" dirty="0"/>
              <a:t>X</a:t>
            </a:r>
            <a:r>
              <a:rPr lang="en-US" sz="2200" i="1" baseline="-25000" dirty="0"/>
              <a:t>5</a:t>
            </a:r>
            <a:r>
              <a:rPr lang="en-US" sz="2200" dirty="0"/>
              <a:t> = (1.2,1.2 ,1), </a:t>
            </a:r>
            <a:r>
              <a:rPr lang="en-US" sz="2200" i="1" dirty="0"/>
              <a:t>X</a:t>
            </a:r>
            <a:r>
              <a:rPr lang="en-US" sz="2200" i="1" baseline="-25000" dirty="0"/>
              <a:t>6</a:t>
            </a:r>
            <a:r>
              <a:rPr lang="en-US" sz="2200" dirty="0"/>
              <a:t> = (4.0,3.0, 2), </a:t>
            </a:r>
            <a:r>
              <a:rPr lang="en-US" sz="2200" i="1" dirty="0"/>
              <a:t>X</a:t>
            </a:r>
            <a:r>
              <a:rPr lang="en-US" sz="2200" i="1" baseline="-25000" dirty="0"/>
              <a:t>7</a:t>
            </a:r>
            <a:r>
              <a:rPr lang="en-US" sz="2200" dirty="0"/>
              <a:t> = (3.8,2.8,2), </a:t>
            </a:r>
            <a:r>
              <a:rPr lang="en-US" sz="2200" i="1" dirty="0"/>
              <a:t>X</a:t>
            </a:r>
            <a:r>
              <a:rPr lang="en-US" sz="2200" i="1" baseline="-25000" dirty="0"/>
              <a:t>8</a:t>
            </a:r>
            <a:r>
              <a:rPr lang="en-US" sz="2200" dirty="0"/>
              <a:t> = (4.2,2.8,2), </a:t>
            </a:r>
            <a:r>
              <a:rPr lang="en-US" sz="2200" i="1" dirty="0"/>
              <a:t>X</a:t>
            </a:r>
            <a:r>
              <a:rPr lang="en-US" sz="2200" i="1" baseline="-25000" dirty="0"/>
              <a:t>9</a:t>
            </a:r>
            <a:r>
              <a:rPr lang="en-US" sz="2200" dirty="0"/>
              <a:t> = (3.8, 3.2,2), </a:t>
            </a:r>
            <a:r>
              <a:rPr lang="en-US" sz="2200" i="1" dirty="0"/>
              <a:t>X</a:t>
            </a:r>
            <a:r>
              <a:rPr lang="en-US" sz="2200" i="1" baseline="-25000" dirty="0"/>
              <a:t>10</a:t>
            </a:r>
            <a:r>
              <a:rPr lang="en-US" sz="2200" dirty="0"/>
              <a:t> = (4.2, 3.2,2), </a:t>
            </a:r>
            <a:r>
              <a:rPr lang="en-US" sz="2200" i="1" dirty="0"/>
              <a:t>X</a:t>
            </a:r>
            <a:r>
              <a:rPr lang="en-US" sz="2200" i="1" baseline="-25000" dirty="0"/>
              <a:t>11</a:t>
            </a:r>
            <a:r>
              <a:rPr lang="en-US" sz="2200" dirty="0"/>
              <a:t> = (4.4,2.8, 2), </a:t>
            </a:r>
            <a:r>
              <a:rPr lang="en-US" sz="2200" i="1" dirty="0"/>
              <a:t>X</a:t>
            </a:r>
            <a:r>
              <a:rPr lang="en-US" sz="2200" i="1" baseline="-25000" dirty="0"/>
              <a:t>12</a:t>
            </a:r>
            <a:r>
              <a:rPr lang="en-US" sz="2200" dirty="0"/>
              <a:t> = (4.4,3.2, 2), </a:t>
            </a:r>
            <a:r>
              <a:rPr lang="en-US" sz="2200" i="1" dirty="0"/>
              <a:t>X</a:t>
            </a:r>
            <a:r>
              <a:rPr lang="en-US" sz="2200" i="1" baseline="-25000" dirty="0"/>
              <a:t>13</a:t>
            </a:r>
            <a:r>
              <a:rPr lang="en-US" sz="2200" dirty="0"/>
              <a:t> = (3.2,0.4 ,3), </a:t>
            </a:r>
            <a:r>
              <a:rPr lang="en-US" sz="2200" i="1" dirty="0"/>
              <a:t>X</a:t>
            </a:r>
            <a:r>
              <a:rPr lang="en-US" sz="2200" i="1" baseline="-25000" dirty="0"/>
              <a:t>14</a:t>
            </a:r>
            <a:r>
              <a:rPr lang="en-US" sz="2200" dirty="0"/>
              <a:t> = (3.2, 0.7,3), </a:t>
            </a:r>
            <a:r>
              <a:rPr lang="en-US" sz="2200" i="1" dirty="0"/>
              <a:t>X</a:t>
            </a:r>
            <a:r>
              <a:rPr lang="en-US" sz="2200" i="1" baseline="-25000" dirty="0"/>
              <a:t>15</a:t>
            </a:r>
            <a:r>
              <a:rPr lang="en-US" sz="2200" dirty="0"/>
              <a:t> = (3.8, 0.5,3), </a:t>
            </a:r>
            <a:r>
              <a:rPr lang="en-US" sz="2200" i="1" dirty="0"/>
              <a:t>X</a:t>
            </a:r>
            <a:r>
              <a:rPr lang="en-US" sz="2200" i="1" baseline="-25000" dirty="0"/>
              <a:t>16</a:t>
            </a:r>
            <a:r>
              <a:rPr lang="en-US" sz="2200" dirty="0"/>
              <a:t> = (3.5,1.0, 3), </a:t>
            </a:r>
            <a:r>
              <a:rPr lang="en-US" sz="2200" i="1" dirty="0"/>
              <a:t>X</a:t>
            </a:r>
            <a:r>
              <a:rPr lang="en-US" sz="2200" i="1" baseline="-25000" dirty="0"/>
              <a:t>17</a:t>
            </a:r>
            <a:r>
              <a:rPr lang="en-US" sz="2200" dirty="0"/>
              <a:t> = (4.0, 1.0, 3), </a:t>
            </a:r>
            <a:r>
              <a:rPr lang="en-US" sz="2200" i="1" dirty="0"/>
              <a:t>X</a:t>
            </a:r>
            <a:r>
              <a:rPr lang="en-US" sz="2200" i="1" baseline="-25000" dirty="0"/>
              <a:t>18</a:t>
            </a:r>
            <a:r>
              <a:rPr lang="en-US" sz="2200" dirty="0"/>
              <a:t> = (4.0, 0.7, 3)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609600" y="2438400"/>
            <a:ext cx="16764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/>
              <a:t>+: 1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/>
              <a:t>X: 2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sym typeface="Symbol" pitchFamily="18" charset="2"/>
              </a:rPr>
              <a:t></a:t>
            </a:r>
            <a:r>
              <a:rPr lang="en-US" sz="2200" dirty="0"/>
              <a:t>: 3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152400" y="1295400"/>
            <a:ext cx="2133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/>
              <a:t>Hình</a:t>
            </a:r>
            <a:r>
              <a:rPr lang="en-US" sz="2000" b="1" dirty="0"/>
              <a:t> 6.1 </a:t>
            </a:r>
            <a:r>
              <a:rPr lang="en-US" sz="2000" b="1" dirty="0" err="1"/>
              <a:t>Tập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</a:t>
            </a:r>
            <a:r>
              <a:rPr lang="en-US" sz="2000" b="1" dirty="0" err="1"/>
              <a:t>thí</a:t>
            </a:r>
            <a:r>
              <a:rPr lang="en-US" sz="2000" b="1" dirty="0"/>
              <a:t> </a:t>
            </a:r>
            <a:r>
              <a:rPr lang="en-US" sz="2000" b="1" dirty="0" err="1"/>
              <a:t>dụ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53529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BCBC7A-BF02-414E-9CE6-8B577E1B1DFD}" type="slidenum">
              <a:rPr lang="en-US" altLang="en-US"/>
              <a:pPr>
                <a:defRPr/>
              </a:pPr>
              <a:t>70</a:t>
            </a:fld>
            <a:endParaRPr lang="en-US" alt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eaLnBrk="1" hangingPunct="1"/>
            <a:r>
              <a:rPr lang="en-US" sz="3200" b="1" dirty="0" err="1">
                <a:solidFill>
                  <a:srgbClr val="FF0000"/>
                </a:solidFill>
              </a:rPr>
              <a:t>Các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thông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số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của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mạng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nơ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ron</a:t>
            </a:r>
            <a:r>
              <a:rPr lang="en-US" sz="3200" b="1" dirty="0"/>
              <a:t> (</a:t>
            </a:r>
            <a:r>
              <a:rPr lang="en-US" sz="3200" b="1" dirty="0" err="1"/>
              <a:t>tt</a:t>
            </a:r>
            <a:r>
              <a:rPr lang="en-US" sz="3200" b="1" dirty="0"/>
              <a:t>.)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45307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ko-KR" sz="2100" dirty="0" err="1">
                <a:ea typeface="Gulim" pitchFamily="34" charset="-127"/>
              </a:rPr>
              <a:t>Có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hai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thông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số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liên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quan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đến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giải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thuật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Lan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Truyền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Ngược</a:t>
            </a:r>
            <a:r>
              <a:rPr lang="en-US" altLang="ko-KR" sz="2100" dirty="0">
                <a:ea typeface="Gulim" pitchFamily="34" charset="-127"/>
              </a:rPr>
              <a:t> BP: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100" i="1" dirty="0" err="1">
                <a:ea typeface="Gulim" pitchFamily="34" charset="-127"/>
              </a:rPr>
              <a:t>Hệ</a:t>
            </a:r>
            <a:r>
              <a:rPr lang="en-US" altLang="ko-KR" sz="2100" i="1" dirty="0">
                <a:ea typeface="Gulim" pitchFamily="34" charset="-127"/>
              </a:rPr>
              <a:t> </a:t>
            </a:r>
            <a:r>
              <a:rPr lang="en-US" altLang="ko-KR" sz="2100" i="1" dirty="0" err="1">
                <a:ea typeface="Gulim" pitchFamily="34" charset="-127"/>
              </a:rPr>
              <a:t>số</a:t>
            </a:r>
            <a:r>
              <a:rPr lang="en-US" altLang="ko-KR" sz="2100" i="1" dirty="0">
                <a:ea typeface="Gulim" pitchFamily="34" charset="-127"/>
              </a:rPr>
              <a:t> </a:t>
            </a:r>
            <a:r>
              <a:rPr lang="en-US" altLang="ko-KR" sz="2100" i="1" dirty="0" err="1">
                <a:ea typeface="Gulim" pitchFamily="34" charset="-127"/>
              </a:rPr>
              <a:t>học</a:t>
            </a:r>
            <a:r>
              <a:rPr lang="en-US" altLang="ko-KR" sz="2100" dirty="0">
                <a:ea typeface="Gulim" pitchFamily="34" charset="-127"/>
              </a:rPr>
              <a:t>: </a:t>
            </a:r>
            <a:r>
              <a:rPr lang="en-US" altLang="ko-KR" sz="2100" i="1" dirty="0">
                <a:ea typeface="Gulim" pitchFamily="34" charset="-127"/>
                <a:sym typeface="Symbol" pitchFamily="18" charset="2"/>
              </a:rPr>
              <a:t></a:t>
            </a:r>
            <a:r>
              <a:rPr lang="en-US" altLang="ko-KR" sz="2100" dirty="0">
                <a:ea typeface="Gulim" pitchFamily="34" charset="-127"/>
              </a:rPr>
              <a:t> (0&lt; </a:t>
            </a:r>
            <a:r>
              <a:rPr lang="en-US" altLang="ko-KR" sz="2100" i="1" dirty="0">
                <a:ea typeface="Gulim" pitchFamily="34" charset="-127"/>
                <a:sym typeface="Symbol" pitchFamily="18" charset="2"/>
              </a:rPr>
              <a:t> </a:t>
            </a:r>
            <a:r>
              <a:rPr lang="en-US" altLang="ko-KR" sz="2100" dirty="0">
                <a:ea typeface="Gulim" pitchFamily="34" charset="-127"/>
              </a:rPr>
              <a:t>&lt; 1) </a:t>
            </a:r>
            <a:r>
              <a:rPr lang="en-US" altLang="ko-KR" sz="2100" dirty="0" err="1">
                <a:ea typeface="Gulim" pitchFamily="34" charset="-127"/>
              </a:rPr>
              <a:t>cần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phải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được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lựa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chọn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thích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hợp</a:t>
            </a:r>
            <a:r>
              <a:rPr lang="en-US" altLang="ko-KR" sz="2100" dirty="0">
                <a:ea typeface="Gulim" pitchFamily="34" charset="-127"/>
              </a:rPr>
              <a:t>. </a:t>
            </a:r>
            <a:r>
              <a:rPr lang="en-US" altLang="ko-KR" sz="2100" dirty="0" err="1">
                <a:ea typeface="Gulim" pitchFamily="34" charset="-127"/>
              </a:rPr>
              <a:t>Nếu</a:t>
            </a:r>
            <a:r>
              <a:rPr lang="en-US" altLang="ko-KR" sz="2100" dirty="0">
                <a:ea typeface="Gulim" pitchFamily="34" charset="-127"/>
              </a:rPr>
              <a:t>  </a:t>
            </a:r>
            <a:r>
              <a:rPr lang="en-US" altLang="ko-KR" sz="2100" i="1" dirty="0">
                <a:ea typeface="Gulim" pitchFamily="34" charset="-127"/>
                <a:sym typeface="Symbol" pitchFamily="18" charset="2"/>
              </a:rPr>
              <a:t>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có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giá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trị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cao</a:t>
            </a:r>
            <a:r>
              <a:rPr lang="en-US" altLang="ko-KR" sz="2100" dirty="0">
                <a:ea typeface="Gulim" pitchFamily="34" charset="-127"/>
              </a:rPr>
              <a:t>, </a:t>
            </a:r>
            <a:r>
              <a:rPr lang="en-US" altLang="ko-KR" sz="2100" dirty="0" err="1">
                <a:ea typeface="Gulim" pitchFamily="34" charset="-127"/>
              </a:rPr>
              <a:t>quá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trình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huấn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luyện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của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giải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thuật</a:t>
            </a:r>
            <a:r>
              <a:rPr lang="en-US" altLang="ko-KR" sz="2100" dirty="0">
                <a:ea typeface="Gulim" pitchFamily="34" charset="-127"/>
              </a:rPr>
              <a:t> BP </a:t>
            </a:r>
            <a:r>
              <a:rPr lang="en-US" altLang="ko-KR" sz="2100" dirty="0" err="1">
                <a:ea typeface="Gulim" pitchFamily="34" charset="-127"/>
              </a:rPr>
              <a:t>có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thể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nhanh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hơn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nhưng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giải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thuật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có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thể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bỏ</a:t>
            </a:r>
            <a:r>
              <a:rPr lang="en-US" altLang="ko-KR" sz="2100" dirty="0">
                <a:ea typeface="Gulim" pitchFamily="34" charset="-127"/>
              </a:rPr>
              <a:t> qua </a:t>
            </a:r>
            <a:r>
              <a:rPr lang="en-US" altLang="ko-KR" sz="2100" dirty="0" err="1">
                <a:ea typeface="Gulim" pitchFamily="34" charset="-127"/>
              </a:rPr>
              <a:t>những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trọng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số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tối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ưu</a:t>
            </a:r>
            <a:r>
              <a:rPr lang="en-US" altLang="ko-KR" sz="2100" dirty="0">
                <a:ea typeface="Gulim" pitchFamily="34" charset="-127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ko-KR" sz="2100" dirty="0">
                <a:ea typeface="Gulim" pitchFamily="34" charset="-127"/>
                <a:sym typeface="Symbol" pitchFamily="18" charset="2"/>
              </a:rPr>
              <a:t>      </a:t>
            </a:r>
            <a:r>
              <a:rPr lang="en-US" altLang="ko-KR" sz="2100" dirty="0" err="1">
                <a:ea typeface="Gulim" pitchFamily="34" charset="-127"/>
                <a:sym typeface="Symbol" pitchFamily="18" charset="2"/>
              </a:rPr>
              <a:t>Hệ</a:t>
            </a:r>
            <a:r>
              <a:rPr lang="en-US" altLang="ko-KR" sz="2100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sz="2100" dirty="0" err="1">
                <a:ea typeface="Gulim" pitchFamily="34" charset="-127"/>
                <a:sym typeface="Symbol" pitchFamily="18" charset="2"/>
              </a:rPr>
              <a:t>số</a:t>
            </a:r>
            <a:r>
              <a:rPr lang="en-US" altLang="ko-KR" sz="2100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sz="2100" dirty="0" err="1">
                <a:ea typeface="Gulim" pitchFamily="34" charset="-127"/>
                <a:sym typeface="Symbol" pitchFamily="18" charset="2"/>
              </a:rPr>
              <a:t>học</a:t>
            </a:r>
            <a:r>
              <a:rPr lang="en-US" altLang="ko-KR" sz="2100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sz="2100" dirty="0" err="1">
                <a:ea typeface="Gulim" pitchFamily="34" charset="-127"/>
                <a:sym typeface="Symbol" pitchFamily="18" charset="2"/>
              </a:rPr>
              <a:t>được</a:t>
            </a:r>
            <a:r>
              <a:rPr lang="en-US" altLang="ko-KR" sz="2100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sz="2100" dirty="0" err="1">
                <a:ea typeface="Gulim" pitchFamily="34" charset="-127"/>
                <a:sym typeface="Symbol" pitchFamily="18" charset="2"/>
              </a:rPr>
              <a:t>dùng</a:t>
            </a:r>
            <a:r>
              <a:rPr lang="en-US" altLang="ko-KR" sz="2100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sz="2100" dirty="0" err="1">
                <a:ea typeface="Gulim" pitchFamily="34" charset="-127"/>
                <a:sym typeface="Symbol" pitchFamily="18" charset="2"/>
              </a:rPr>
              <a:t>để</a:t>
            </a:r>
            <a:r>
              <a:rPr lang="en-US" altLang="ko-KR" sz="2100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sz="2100" dirty="0" err="1">
                <a:ea typeface="Gulim" pitchFamily="34" charset="-127"/>
                <a:sym typeface="Symbol" pitchFamily="18" charset="2"/>
              </a:rPr>
              <a:t>điều</a:t>
            </a:r>
            <a:r>
              <a:rPr lang="en-US" altLang="ko-KR" sz="2100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sz="2100" dirty="0" err="1">
                <a:ea typeface="Gulim" pitchFamily="34" charset="-127"/>
                <a:sym typeface="Symbol" pitchFamily="18" charset="2"/>
              </a:rPr>
              <a:t>hòa</a:t>
            </a:r>
            <a:r>
              <a:rPr lang="en-US" altLang="ko-KR" sz="2100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sz="2100" dirty="0" err="1">
                <a:ea typeface="Gulim" pitchFamily="34" charset="-127"/>
                <a:sym typeface="Symbol" pitchFamily="18" charset="2"/>
              </a:rPr>
              <a:t>mức</a:t>
            </a:r>
            <a:r>
              <a:rPr lang="en-US" altLang="ko-KR" sz="2100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sz="2100" dirty="0" err="1">
                <a:ea typeface="Gulim" pitchFamily="34" charset="-127"/>
                <a:sym typeface="Symbol" pitchFamily="18" charset="2"/>
              </a:rPr>
              <a:t>độ</a:t>
            </a:r>
            <a:r>
              <a:rPr lang="en-US" altLang="ko-KR" sz="2100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sz="2100" dirty="0" err="1">
                <a:ea typeface="Gulim" pitchFamily="34" charset="-127"/>
                <a:sym typeface="Symbol" pitchFamily="18" charset="2"/>
              </a:rPr>
              <a:t>gia</a:t>
            </a:r>
            <a:r>
              <a:rPr lang="en-US" altLang="ko-KR" sz="2100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sz="2100" dirty="0" err="1">
                <a:ea typeface="Gulim" pitchFamily="34" charset="-127"/>
                <a:sym typeface="Symbol" pitchFamily="18" charset="2"/>
              </a:rPr>
              <a:t>giảm</a:t>
            </a:r>
            <a:r>
              <a:rPr lang="en-US" altLang="ko-KR" sz="2100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sz="2100" dirty="0" err="1">
                <a:ea typeface="Gulim" pitchFamily="34" charset="-127"/>
                <a:sym typeface="Symbol" pitchFamily="18" charset="2"/>
              </a:rPr>
              <a:t>trọng</a:t>
            </a:r>
            <a:r>
              <a:rPr lang="en-US" altLang="ko-KR" sz="2100" dirty="0">
                <a:ea typeface="Gulim" pitchFamily="34" charset="-127"/>
                <a:sym typeface="Symbol" pitchFamily="18" charset="2"/>
              </a:rPr>
              <a:t> </a:t>
            </a:r>
            <a:r>
              <a:rPr lang="en-US" altLang="ko-KR" sz="2100" dirty="0" err="1">
                <a:ea typeface="Gulim" pitchFamily="34" charset="-127"/>
                <a:sym typeface="Symbol" pitchFamily="18" charset="2"/>
              </a:rPr>
              <a:t>số</a:t>
            </a:r>
            <a:r>
              <a:rPr lang="en-US" altLang="ko-KR" sz="2100" dirty="0">
                <a:ea typeface="Gulim" pitchFamily="34" charset="-127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100" i="1" dirty="0" err="1">
                <a:ea typeface="Gulim" pitchFamily="34" charset="-127"/>
              </a:rPr>
              <a:t>Hệ</a:t>
            </a:r>
            <a:r>
              <a:rPr lang="en-US" altLang="ko-KR" sz="2100" i="1" dirty="0">
                <a:ea typeface="Gulim" pitchFamily="34" charset="-127"/>
              </a:rPr>
              <a:t> </a:t>
            </a:r>
            <a:r>
              <a:rPr lang="en-US" altLang="ko-KR" sz="2100" i="1" dirty="0" err="1">
                <a:ea typeface="Gulim" pitchFamily="34" charset="-127"/>
              </a:rPr>
              <a:t>số</a:t>
            </a:r>
            <a:r>
              <a:rPr lang="en-US" altLang="ko-KR" sz="2100" i="1" dirty="0">
                <a:ea typeface="Gulim" pitchFamily="34" charset="-127"/>
              </a:rPr>
              <a:t> </a:t>
            </a:r>
            <a:r>
              <a:rPr lang="en-US" altLang="ko-KR" sz="2100" i="1" dirty="0" err="1">
                <a:ea typeface="Gulim" pitchFamily="34" charset="-127"/>
              </a:rPr>
              <a:t>quán</a:t>
            </a:r>
            <a:r>
              <a:rPr lang="en-US" altLang="ko-KR" sz="2100" i="1" dirty="0">
                <a:ea typeface="Gulim" pitchFamily="34" charset="-127"/>
              </a:rPr>
              <a:t> </a:t>
            </a:r>
            <a:r>
              <a:rPr lang="en-US" altLang="ko-KR" sz="2100" i="1" dirty="0" err="1">
                <a:ea typeface="Gulim" pitchFamily="34" charset="-127"/>
              </a:rPr>
              <a:t>tính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i="1" dirty="0">
                <a:ea typeface="Gulim" pitchFamily="34" charset="-127"/>
                <a:sym typeface="Symbol" pitchFamily="18" charset="2"/>
              </a:rPr>
              <a:t></a:t>
            </a:r>
            <a:r>
              <a:rPr lang="en-US" altLang="ko-KR" sz="2100" dirty="0">
                <a:ea typeface="Gulim" pitchFamily="34" charset="-127"/>
              </a:rPr>
              <a:t> (0 &lt; </a:t>
            </a:r>
            <a:r>
              <a:rPr lang="en-US" altLang="ko-KR" sz="2100" i="1" dirty="0">
                <a:ea typeface="Gulim" pitchFamily="34" charset="-127"/>
                <a:sym typeface="Symbol" pitchFamily="18" charset="2"/>
              </a:rPr>
              <a:t></a:t>
            </a:r>
            <a:r>
              <a:rPr lang="en-US" altLang="ko-KR" sz="2100" dirty="0">
                <a:ea typeface="Gulim" pitchFamily="34" charset="-127"/>
              </a:rPr>
              <a:t> &lt; 1) </a:t>
            </a:r>
            <a:r>
              <a:rPr lang="en-US" altLang="ko-KR" sz="2100" dirty="0" err="1">
                <a:ea typeface="Gulim" pitchFamily="34" charset="-127"/>
              </a:rPr>
              <a:t>hệ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số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này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được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đưa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vào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để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giữ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cho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giải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thuật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không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bị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rơi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vào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điểm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cực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tiểu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cục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bộ</a:t>
            </a:r>
            <a:r>
              <a:rPr lang="en-US" altLang="ko-KR" sz="2100" dirty="0">
                <a:ea typeface="Gulim" pitchFamily="34" charset="-127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ko-KR" sz="2100" dirty="0">
                <a:ea typeface="Gulim" pitchFamily="34" charset="-127"/>
              </a:rPr>
              <a:t> (</a:t>
            </a:r>
            <a:r>
              <a:rPr lang="en-US" altLang="ko-KR" sz="2100" dirty="0" err="1">
                <a:ea typeface="Gulim" pitchFamily="34" charset="-127"/>
              </a:rPr>
              <a:t>Hai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hệ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số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nêu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trên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không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thay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đổi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trong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quá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trình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làm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việc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của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giải</a:t>
            </a:r>
            <a:r>
              <a:rPr lang="en-US" altLang="ko-KR" sz="2100" dirty="0">
                <a:ea typeface="Gulim" pitchFamily="34" charset="-127"/>
              </a:rPr>
              <a:t> </a:t>
            </a:r>
            <a:r>
              <a:rPr lang="en-US" altLang="ko-KR" sz="2100" dirty="0" err="1">
                <a:ea typeface="Gulim" pitchFamily="34" charset="-127"/>
              </a:rPr>
              <a:t>thuật</a:t>
            </a:r>
            <a:r>
              <a:rPr lang="en-US" altLang="ko-KR" sz="2100" dirty="0">
                <a:ea typeface="Gulim" pitchFamily="34" charset="-127"/>
              </a:rPr>
              <a:t> BP).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573986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152400"/>
            <a:ext cx="7772400" cy="5334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Hàm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tanh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799"/>
            <a:ext cx="8534400" cy="2007513"/>
          </a:xfrm>
        </p:spPr>
        <p:txBody>
          <a:bodyPr/>
          <a:lstStyle/>
          <a:p>
            <a:r>
              <a:rPr lang="pt-BR" sz="2200" dirty="0"/>
              <a:t>Ngoài hàm sigmoid đóng vai trong </a:t>
            </a:r>
            <a:r>
              <a:rPr lang="pt-BR" sz="2200" i="1" dirty="0"/>
              <a:t>hàm truyền </a:t>
            </a:r>
            <a:r>
              <a:rPr lang="pt-BR" sz="2200" dirty="0"/>
              <a:t>trong mạng nơ ron, hàm tanh cũng được dùng như là hàm truyền.</a:t>
            </a:r>
          </a:p>
          <a:p>
            <a:r>
              <a:rPr lang="pt-BR" sz="2200" dirty="0"/>
              <a:t>Hàm </a:t>
            </a:r>
            <a:r>
              <a:rPr lang="pt-BR" sz="2200" i="1" dirty="0"/>
              <a:t>tanh</a:t>
            </a:r>
            <a:r>
              <a:rPr lang="pt-BR" sz="2200" dirty="0"/>
              <a:t> được định nghĩa như sau:</a:t>
            </a:r>
            <a:endParaRPr lang="en-US" sz="2200" dirty="0"/>
          </a:p>
          <a:p>
            <a:pPr marL="0" indent="0">
              <a:buNone/>
            </a:pPr>
            <a:r>
              <a:rPr lang="pt-BR" sz="2200" dirty="0"/>
              <a:t>                          </a:t>
            </a:r>
            <a:r>
              <a:rPr lang="pt-BR" sz="2200" i="1" dirty="0"/>
              <a:t>tanh</a:t>
            </a:r>
            <a:r>
              <a:rPr lang="pt-BR" sz="2200" dirty="0"/>
              <a:t>(</a:t>
            </a:r>
            <a:r>
              <a:rPr lang="pt-BR" sz="2200" i="1" dirty="0"/>
              <a:t>x</a:t>
            </a:r>
            <a:r>
              <a:rPr lang="pt-BR" sz="2200" dirty="0"/>
              <a:t>) = (</a:t>
            </a:r>
            <a:r>
              <a:rPr lang="pt-BR" sz="2200" i="1" dirty="0"/>
              <a:t>e</a:t>
            </a:r>
            <a:r>
              <a:rPr lang="pt-BR" sz="2200" i="1" baseline="30000" dirty="0"/>
              <a:t>x</a:t>
            </a:r>
            <a:r>
              <a:rPr lang="pt-BR" sz="2200" dirty="0"/>
              <a:t> – </a:t>
            </a:r>
            <a:r>
              <a:rPr lang="pt-BR" sz="2200" i="1" dirty="0"/>
              <a:t>e</a:t>
            </a:r>
            <a:r>
              <a:rPr lang="pt-BR" sz="2200" i="1" baseline="30000" dirty="0"/>
              <a:t>-x</a:t>
            </a:r>
            <a:r>
              <a:rPr lang="pt-BR" sz="2200" dirty="0"/>
              <a:t>)/(</a:t>
            </a:r>
            <a:r>
              <a:rPr lang="pt-BR" sz="2200" i="1" dirty="0"/>
              <a:t>e</a:t>
            </a:r>
            <a:r>
              <a:rPr lang="pt-BR" sz="2200" i="1" baseline="30000" dirty="0"/>
              <a:t>x</a:t>
            </a:r>
            <a:r>
              <a:rPr lang="pt-BR" sz="2200" dirty="0"/>
              <a:t> + </a:t>
            </a:r>
            <a:r>
              <a:rPr lang="pt-BR" sz="2200" i="1" dirty="0"/>
              <a:t>e</a:t>
            </a:r>
            <a:r>
              <a:rPr lang="pt-BR" sz="2200" i="1" baseline="30000" dirty="0"/>
              <a:t>-x</a:t>
            </a:r>
            <a:r>
              <a:rPr lang="pt-BR" sz="2200" dirty="0"/>
              <a:t>)</a:t>
            </a:r>
            <a:endParaRPr lang="en-US" sz="2200" dirty="0"/>
          </a:p>
          <a:p>
            <a:r>
              <a:rPr lang="pt-BR" sz="2200" dirty="0"/>
              <a:t>Lưu ý đạo hàm hàm </a:t>
            </a:r>
            <a:r>
              <a:rPr lang="pt-BR" sz="2200" i="1" dirty="0"/>
              <a:t>tanh</a:t>
            </a:r>
            <a:r>
              <a:rPr lang="pt-BR" sz="2200" dirty="0"/>
              <a:t> có tính chất: </a:t>
            </a:r>
            <a:r>
              <a:rPr lang="pt-BR" sz="2200" i="1" dirty="0"/>
              <a:t>tanh’</a:t>
            </a:r>
            <a:r>
              <a:rPr lang="pt-BR" sz="2200" dirty="0"/>
              <a:t>(</a:t>
            </a:r>
            <a:r>
              <a:rPr lang="pt-BR" sz="2200" i="1" dirty="0"/>
              <a:t>x</a:t>
            </a:r>
            <a:r>
              <a:rPr lang="pt-BR" sz="2200" dirty="0"/>
              <a:t>) = 1 – [</a:t>
            </a:r>
            <a:r>
              <a:rPr lang="pt-BR" sz="2200" i="1" dirty="0"/>
              <a:t>tanh</a:t>
            </a:r>
            <a:r>
              <a:rPr lang="pt-BR" sz="2200" dirty="0"/>
              <a:t>(</a:t>
            </a:r>
            <a:r>
              <a:rPr lang="pt-BR" sz="2200" i="1" dirty="0"/>
              <a:t>x</a:t>
            </a:r>
            <a:r>
              <a:rPr lang="pt-BR" sz="2200" dirty="0"/>
              <a:t>)]</a:t>
            </a:r>
            <a:r>
              <a:rPr lang="pt-BR" sz="2200" baseline="30000" dirty="0"/>
              <a:t>2</a:t>
            </a:r>
            <a:r>
              <a:rPr lang="pt-BR" sz="2200" dirty="0"/>
              <a:t>.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71</a:t>
            </a:fld>
            <a:endParaRPr lang="en-GB"/>
          </a:p>
        </p:txBody>
      </p:sp>
      <p:pic>
        <p:nvPicPr>
          <p:cNvPr id="57346" name="Picture 2" descr="E:\AI_Huflit\tan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910991"/>
            <a:ext cx="4724400" cy="320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11762" y="4800600"/>
            <a:ext cx="31146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+mn-lt"/>
              </a:rPr>
              <a:t>Hình</a:t>
            </a:r>
            <a:r>
              <a:rPr lang="en-US" sz="2200" dirty="0">
                <a:latin typeface="+mn-lt"/>
              </a:rPr>
              <a:t> 6.18 </a:t>
            </a:r>
            <a:r>
              <a:rPr lang="en-US" sz="2200" dirty="0" err="1">
                <a:latin typeface="+mn-lt"/>
              </a:rPr>
              <a:t>Hàm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tanh</a:t>
            </a:r>
            <a:r>
              <a:rPr lang="en-US" sz="2200" dirty="0">
                <a:latin typeface="+mn-lt"/>
              </a:rPr>
              <a:t>(x)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E3843-F863-40D6-9291-AD70E4443399}"/>
              </a:ext>
            </a:extLst>
          </p:cNvPr>
          <p:cNvSpPr txBox="1"/>
          <p:nvPr/>
        </p:nvSpPr>
        <p:spPr>
          <a:xfrm>
            <a:off x="5599780" y="3128670"/>
            <a:ext cx="3124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Hàm</a:t>
            </a:r>
            <a:r>
              <a:rPr lang="en-US" dirty="0"/>
              <a:t> tanh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-1 </a:t>
            </a:r>
            <a:r>
              <a:rPr lang="en-US" dirty="0" err="1"/>
              <a:t>đến</a:t>
            </a:r>
            <a:r>
              <a:rPr lang="en-US" dirty="0"/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3017854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D8B9B-B654-4DD4-B28F-D4305C6B6089}" type="slidenum">
              <a:rPr lang="en-US" altLang="en-US"/>
              <a:pPr>
                <a:defRPr/>
              </a:pPr>
              <a:t>72</a:t>
            </a:fld>
            <a:endParaRPr lang="en-US" alt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0387"/>
          </a:xfrm>
        </p:spPr>
        <p:txBody>
          <a:bodyPr/>
          <a:lstStyle/>
          <a:p>
            <a:pPr eaLnBrk="1" hangingPunct="1"/>
            <a:r>
              <a:rPr lang="en-US" altLang="ko-KR" sz="3200" b="1" dirty="0" err="1">
                <a:solidFill>
                  <a:srgbClr val="FF0000"/>
                </a:solidFill>
                <a:ea typeface="Gulim" pitchFamily="34" charset="-127"/>
              </a:rPr>
              <a:t>Một</a:t>
            </a:r>
            <a:r>
              <a:rPr lang="en-US" altLang="ko-KR" sz="32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3200" b="1" dirty="0" err="1">
                <a:solidFill>
                  <a:srgbClr val="FF0000"/>
                </a:solidFill>
                <a:ea typeface="Gulim" pitchFamily="34" charset="-127"/>
              </a:rPr>
              <a:t>số</a:t>
            </a:r>
            <a:r>
              <a:rPr lang="en-US" altLang="ko-KR" sz="32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3200" b="1" dirty="0" err="1">
                <a:solidFill>
                  <a:srgbClr val="FF0000"/>
                </a:solidFill>
                <a:ea typeface="Gulim" pitchFamily="34" charset="-127"/>
              </a:rPr>
              <a:t>ứng</a:t>
            </a:r>
            <a:r>
              <a:rPr lang="en-US" altLang="ko-KR" sz="32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3200" b="1" dirty="0" err="1">
                <a:solidFill>
                  <a:srgbClr val="FF0000"/>
                </a:solidFill>
                <a:ea typeface="Gulim" pitchFamily="34" charset="-127"/>
              </a:rPr>
              <a:t>dụng</a:t>
            </a:r>
            <a:r>
              <a:rPr lang="en-US" altLang="ko-KR" sz="32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3200" b="1" dirty="0" err="1">
                <a:solidFill>
                  <a:srgbClr val="FF0000"/>
                </a:solidFill>
                <a:ea typeface="Gulim" pitchFamily="34" charset="-127"/>
              </a:rPr>
              <a:t>của</a:t>
            </a:r>
            <a:r>
              <a:rPr lang="en-US" altLang="ko-KR" sz="3200" b="1" dirty="0">
                <a:solidFill>
                  <a:srgbClr val="FF0000"/>
                </a:solidFill>
                <a:ea typeface="Gulim" pitchFamily="34" charset="-127"/>
              </a:rPr>
              <a:t> </a:t>
            </a:r>
            <a:r>
              <a:rPr lang="en-US" altLang="ko-KR" sz="3200" b="1" dirty="0" err="1">
                <a:solidFill>
                  <a:srgbClr val="FF0000"/>
                </a:solidFill>
                <a:ea typeface="Gulim" pitchFamily="34" charset="-127"/>
              </a:rPr>
              <a:t>mạng</a:t>
            </a:r>
            <a:r>
              <a:rPr lang="en-US" altLang="ko-KR" sz="3200" b="1" dirty="0">
                <a:solidFill>
                  <a:srgbClr val="FF0000"/>
                </a:solidFill>
                <a:ea typeface="Gulim" pitchFamily="34" charset="-127"/>
              </a:rPr>
              <a:t> ANN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2" y="838201"/>
            <a:ext cx="4267200" cy="50292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dirty="0"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/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giọng</a:t>
            </a:r>
            <a:r>
              <a:rPr lang="en-US" dirty="0"/>
              <a:t> </a:t>
            </a:r>
            <a:r>
              <a:rPr lang="en-US" dirty="0" err="1"/>
              <a:t>nói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altLang="ko-KR" dirty="0" err="1"/>
              <a:t>Xử</a:t>
            </a:r>
            <a:r>
              <a:rPr lang="en-US" altLang="ko-KR" dirty="0"/>
              <a:t> </a:t>
            </a:r>
            <a:r>
              <a:rPr lang="en-US" altLang="ko-KR" dirty="0" err="1"/>
              <a:t>lý</a:t>
            </a:r>
            <a:r>
              <a:rPr lang="en-US" altLang="ko-KR" dirty="0"/>
              <a:t> </a:t>
            </a:r>
            <a:r>
              <a:rPr lang="en-US" altLang="ko-KR" dirty="0" err="1"/>
              <a:t>dữ</a:t>
            </a:r>
            <a:r>
              <a:rPr lang="en-US" altLang="ko-KR" dirty="0"/>
              <a:t> </a:t>
            </a:r>
            <a:r>
              <a:rPr lang="en-US" altLang="ko-KR" dirty="0" err="1"/>
              <a:t>liệu</a:t>
            </a:r>
            <a:r>
              <a:rPr lang="en-US" altLang="ko-KR" dirty="0"/>
              <a:t> </a:t>
            </a:r>
            <a:r>
              <a:rPr lang="en-US" altLang="ko-KR" dirty="0" err="1"/>
              <a:t>thuế</a:t>
            </a:r>
            <a:r>
              <a:rPr lang="en-US" altLang="ko-KR" dirty="0"/>
              <a:t> </a:t>
            </a:r>
            <a:r>
              <a:rPr lang="en-US" altLang="ko-KR" dirty="0" err="1"/>
              <a:t>để</a:t>
            </a:r>
            <a:r>
              <a:rPr lang="en-US" altLang="ko-KR" dirty="0"/>
              <a:t> </a:t>
            </a:r>
            <a:r>
              <a:rPr lang="en-US" altLang="ko-KR" dirty="0" err="1"/>
              <a:t>phát</a:t>
            </a:r>
            <a:r>
              <a:rPr lang="en-US" altLang="ko-KR" dirty="0"/>
              <a:t> </a:t>
            </a:r>
            <a:r>
              <a:rPr lang="en-US" altLang="ko-KR" dirty="0" err="1"/>
              <a:t>hiện</a:t>
            </a:r>
            <a:r>
              <a:rPr lang="en-US" altLang="ko-KR" dirty="0"/>
              <a:t> </a:t>
            </a:r>
            <a:r>
              <a:rPr lang="en-US" altLang="ko-KR" dirty="0" err="1"/>
              <a:t>gian</a:t>
            </a:r>
            <a:r>
              <a:rPr lang="en-US" altLang="ko-KR" dirty="0"/>
              <a:t> </a:t>
            </a:r>
            <a:r>
              <a:rPr lang="en-US" altLang="ko-KR" dirty="0" err="1"/>
              <a:t>lận</a:t>
            </a:r>
            <a:r>
              <a:rPr lang="en-US" altLang="ko-KR" dirty="0"/>
              <a:t> </a:t>
            </a:r>
            <a:r>
              <a:rPr lang="en-US" altLang="ko-KR" dirty="0" err="1"/>
              <a:t>thuế</a:t>
            </a:r>
            <a:r>
              <a:rPr lang="en-US" altLang="ko-KR" dirty="0"/>
              <a:t>.</a:t>
            </a:r>
            <a:endParaRPr lang="en-GB" altLang="ko-KR" dirty="0"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ko-KR" dirty="0" err="1">
                <a:ea typeface="Gulim" pitchFamily="34" charset="-127"/>
              </a:rPr>
              <a:t>Phát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hiện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bất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thường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trong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kiểm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toán</a:t>
            </a:r>
            <a:endParaRPr lang="en-GB" altLang="ko-KR" dirty="0"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ko-KR" sz="2500" dirty="0" err="1">
                <a:ea typeface="Gulim" pitchFamily="34" charset="-127"/>
              </a:rPr>
              <a:t>Dự</a:t>
            </a:r>
            <a:r>
              <a:rPr lang="en-GB" altLang="ko-KR" sz="2500" dirty="0">
                <a:ea typeface="Gulim" pitchFamily="34" charset="-127"/>
              </a:rPr>
              <a:t> </a:t>
            </a:r>
            <a:r>
              <a:rPr lang="en-GB" altLang="ko-KR" sz="2500" dirty="0" err="1">
                <a:ea typeface="Gulim" pitchFamily="34" charset="-127"/>
              </a:rPr>
              <a:t>báo</a:t>
            </a:r>
            <a:r>
              <a:rPr lang="en-GB" altLang="ko-KR" sz="2500" dirty="0">
                <a:ea typeface="Gulim" pitchFamily="34" charset="-127"/>
              </a:rPr>
              <a:t> </a:t>
            </a:r>
            <a:r>
              <a:rPr lang="en-GB" altLang="ko-KR" sz="2500" dirty="0" err="1">
                <a:ea typeface="Gulim" pitchFamily="34" charset="-127"/>
              </a:rPr>
              <a:t>công</a:t>
            </a:r>
            <a:r>
              <a:rPr lang="en-GB" altLang="ko-KR" sz="2500" dirty="0">
                <a:ea typeface="Gulim" pitchFamily="34" charset="-127"/>
              </a:rPr>
              <a:t> </a:t>
            </a:r>
            <a:r>
              <a:rPr lang="en-GB" altLang="ko-KR" sz="2500" dirty="0" err="1">
                <a:ea typeface="Gulim" pitchFamily="34" charset="-127"/>
              </a:rPr>
              <a:t>ty</a:t>
            </a:r>
            <a:r>
              <a:rPr lang="en-GB" altLang="ko-KR" sz="2500" dirty="0">
                <a:ea typeface="Gulim" pitchFamily="34" charset="-127"/>
              </a:rPr>
              <a:t> </a:t>
            </a:r>
            <a:r>
              <a:rPr lang="en-GB" altLang="ko-KR" sz="2500" dirty="0" err="1">
                <a:ea typeface="Gulim" pitchFamily="34" charset="-127"/>
              </a:rPr>
              <a:t>có</a:t>
            </a:r>
            <a:r>
              <a:rPr lang="en-GB" altLang="ko-KR" sz="2500" dirty="0">
                <a:ea typeface="Gulim" pitchFamily="34" charset="-127"/>
              </a:rPr>
              <a:t> </a:t>
            </a:r>
            <a:r>
              <a:rPr lang="en-GB" altLang="ko-KR" sz="2500" dirty="0" err="1">
                <a:ea typeface="Gulim" pitchFamily="34" charset="-127"/>
              </a:rPr>
              <a:t>phá</a:t>
            </a:r>
            <a:r>
              <a:rPr lang="en-GB" altLang="ko-KR" sz="2500" dirty="0">
                <a:ea typeface="Gulim" pitchFamily="34" charset="-127"/>
              </a:rPr>
              <a:t> </a:t>
            </a:r>
            <a:r>
              <a:rPr lang="en-GB" altLang="ko-KR" sz="2500" dirty="0" err="1">
                <a:ea typeface="Gulim" pitchFamily="34" charset="-127"/>
              </a:rPr>
              <a:t>sản</a:t>
            </a:r>
            <a:r>
              <a:rPr lang="en-GB" altLang="ko-KR" sz="2500" dirty="0">
                <a:ea typeface="Gulim" pitchFamily="34" charset="-127"/>
              </a:rPr>
              <a:t> hay </a:t>
            </a:r>
            <a:r>
              <a:rPr lang="en-GB" altLang="ko-KR" sz="2500" dirty="0" err="1">
                <a:ea typeface="Gulim" pitchFamily="34" charset="-127"/>
              </a:rPr>
              <a:t>không</a:t>
            </a:r>
            <a:r>
              <a:rPr lang="en-GB" altLang="ko-KR" sz="2500" dirty="0">
                <a:ea typeface="Gulim" pitchFamily="34" charset="-127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500" dirty="0">
              <a:ea typeface="Gulim" pitchFamily="34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7228" y="1371600"/>
            <a:ext cx="42672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altLang="ko-KR" dirty="0" err="1">
                <a:ea typeface="Gulim" pitchFamily="34" charset="-127"/>
              </a:rPr>
              <a:t>Đánh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giá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tín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dụng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khách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hàng</a:t>
            </a:r>
            <a:r>
              <a:rPr lang="en-GB" altLang="ko-KR" dirty="0">
                <a:ea typeface="Gulim" pitchFamily="34" charset="-127"/>
              </a:rPr>
              <a:t> </a:t>
            </a:r>
          </a:p>
          <a:p>
            <a:pPr eaLnBrk="1" hangingPunct="1"/>
            <a:r>
              <a:rPr lang="en-GB" altLang="ko-KR" dirty="0" err="1">
                <a:ea typeface="Gulim" pitchFamily="34" charset="-127"/>
              </a:rPr>
              <a:t>Duyệt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cấp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thẻ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tín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dụng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và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phát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hiện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gian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lận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khi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sử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dụng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thẻ</a:t>
            </a:r>
            <a:endParaRPr lang="en-GB" altLang="ko-KR" dirty="0">
              <a:ea typeface="Gulim" pitchFamily="34" charset="-127"/>
            </a:endParaRPr>
          </a:p>
          <a:p>
            <a:pPr eaLnBrk="1" hangingPunct="1"/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Dự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báo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tài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chính</a:t>
            </a:r>
            <a:endParaRPr lang="en-GB" altLang="ko-KR" dirty="0">
              <a:ea typeface="Gulim" pitchFamily="34" charset="-127"/>
            </a:endParaRPr>
          </a:p>
          <a:p>
            <a:pPr eaLnBrk="1" hangingPunct="1"/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Dự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báo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tiêu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thụ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năng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lượng</a:t>
            </a:r>
            <a:endParaRPr lang="en-GB" altLang="ko-KR" dirty="0">
              <a:ea typeface="Gulim" pitchFamily="34" charset="-127"/>
            </a:endParaRPr>
          </a:p>
          <a:p>
            <a:pPr eaLnBrk="1" hangingPunct="1"/>
            <a:r>
              <a:rPr lang="en-GB" altLang="ko-KR" dirty="0" err="1">
                <a:ea typeface="Gulim" pitchFamily="34" charset="-127"/>
              </a:rPr>
              <a:t>Dự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báo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khí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tượng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thủy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văn</a:t>
            </a:r>
            <a:endParaRPr lang="en-GB" altLang="ko-KR" dirty="0">
              <a:ea typeface="Gulim" pitchFamily="34" charset="-127"/>
            </a:endParaRPr>
          </a:p>
          <a:p>
            <a:pPr eaLnBrk="1" hangingPunct="1"/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Phát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hiện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xâm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nhập</a:t>
            </a:r>
            <a:r>
              <a:rPr lang="en-GB" altLang="ko-KR" dirty="0">
                <a:ea typeface="Gulim" pitchFamily="34" charset="-127"/>
              </a:rPr>
              <a:t> </a:t>
            </a:r>
            <a:r>
              <a:rPr lang="en-GB" altLang="ko-KR" dirty="0" err="1">
                <a:ea typeface="Gulim" pitchFamily="34" charset="-127"/>
              </a:rPr>
              <a:t>mạng</a:t>
            </a:r>
            <a:endParaRPr lang="en-GB" altLang="ko-KR" dirty="0">
              <a:ea typeface="Gulim" pitchFamily="34" charset="-127"/>
            </a:endParaRPr>
          </a:p>
          <a:p>
            <a:pPr marL="0" indent="0" eaLnBrk="1" hangingPunct="1">
              <a:buNone/>
            </a:pPr>
            <a:endParaRPr lang="en-GB" altLang="ko-KR" dirty="0">
              <a:ea typeface="Gulim" pitchFamily="34" charset="-127"/>
            </a:endParaRPr>
          </a:p>
          <a:p>
            <a:pPr marL="0" indent="0" eaLnBrk="1" hangingPunct="1">
              <a:buNone/>
            </a:pPr>
            <a:endParaRPr lang="en-GB" altLang="ko-KR" sz="2500" dirty="0">
              <a:ea typeface="Gulim" pitchFamily="34" charset="-127"/>
            </a:endParaRPr>
          </a:p>
          <a:p>
            <a:pPr eaLnBrk="1" hangingPunct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890406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Ưu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khuyết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điểm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của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mạng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nơ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ron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(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đen</a:t>
            </a:r>
            <a:r>
              <a:rPr lang="en-US" dirty="0"/>
              <a:t> (black-box),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6399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7117A-D743-441C-AF7E-5136A189934A}" type="slidenum">
              <a:rPr lang="en-US" altLang="en-US"/>
              <a:pPr>
                <a:defRPr/>
              </a:pPr>
              <a:t>74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7. </a:t>
            </a:r>
            <a:r>
              <a:rPr lang="en-US" dirty="0" err="1">
                <a:solidFill>
                  <a:srgbClr val="FF0000"/>
                </a:solidFill>
              </a:rPr>
              <a:t>Tổ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lớp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b="1" i="1" dirty="0" err="1"/>
              <a:t>tổ</a:t>
            </a:r>
            <a:r>
              <a:rPr lang="en-US" sz="2200" b="1" i="1" dirty="0"/>
              <a:t> </a:t>
            </a:r>
            <a:r>
              <a:rPr lang="en-US" sz="2200" b="1" i="1" dirty="0" err="1"/>
              <a:t>hợp</a:t>
            </a:r>
            <a:r>
              <a:rPr lang="en-US" sz="2200" b="1" i="1" dirty="0"/>
              <a:t> </a:t>
            </a:r>
            <a:r>
              <a:rPr lang="en-US" sz="2200" dirty="0"/>
              <a:t>(combination hay ensemble )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tổ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thường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/>
              <a:t>tốt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riêng</a:t>
            </a:r>
            <a:r>
              <a:rPr lang="en-US" sz="2200" dirty="0"/>
              <a:t> </a:t>
            </a:r>
            <a:r>
              <a:rPr lang="en-US" sz="2200" dirty="0" err="1"/>
              <a:t>lẻ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Tổ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tăng</a:t>
            </a:r>
            <a:r>
              <a:rPr lang="en-US" sz="2200" dirty="0"/>
              <a:t> </a:t>
            </a:r>
            <a:r>
              <a:rPr lang="en-US" sz="2200" dirty="0" err="1"/>
              <a:t>cường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yếu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b="1" i="1" dirty="0"/>
              <a:t>Bagging </a:t>
            </a:r>
            <a:r>
              <a:rPr lang="en-US" sz="2200" dirty="0"/>
              <a:t>and </a:t>
            </a:r>
            <a:r>
              <a:rPr lang="en-US" sz="2200" b="1" i="1" dirty="0"/>
              <a:t>boosting</a:t>
            </a:r>
            <a:r>
              <a:rPr lang="en-US" sz="2200" dirty="0"/>
              <a:t> 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kỹ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thường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xây</a:t>
            </a:r>
            <a:r>
              <a:rPr lang="en-US" sz="2200" dirty="0"/>
              <a:t> </a:t>
            </a:r>
            <a:r>
              <a:rPr lang="en-US" sz="2200" dirty="0" err="1"/>
              <a:t>dựng</a:t>
            </a:r>
            <a:r>
              <a:rPr lang="en-US" sz="2200" dirty="0"/>
              <a:t> </a:t>
            </a:r>
            <a:r>
              <a:rPr lang="en-US" sz="2200" dirty="0" err="1"/>
              <a:t>tổ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kỹ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quan</a:t>
            </a:r>
            <a:r>
              <a:rPr lang="en-US" sz="2200" dirty="0"/>
              <a:t> </a:t>
            </a:r>
            <a:r>
              <a:rPr lang="en-US" sz="2200" dirty="0" err="1"/>
              <a:t>trọng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xây</a:t>
            </a:r>
            <a:r>
              <a:rPr lang="en-US" sz="2200" dirty="0"/>
              <a:t> </a:t>
            </a:r>
            <a:r>
              <a:rPr lang="en-US" sz="2200" dirty="0" err="1"/>
              <a:t>dựng</a:t>
            </a:r>
            <a:r>
              <a:rPr lang="en-US" sz="2200" dirty="0"/>
              <a:t> </a:t>
            </a:r>
            <a:r>
              <a:rPr lang="en-US" sz="2200" dirty="0" err="1"/>
              <a:t>tổ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huấn</a:t>
            </a:r>
            <a:r>
              <a:rPr lang="en-US" sz="2000" dirty="0"/>
              <a:t> </a:t>
            </a:r>
            <a:r>
              <a:rPr lang="en-US" sz="2000" dirty="0" err="1"/>
              <a:t>luyện</a:t>
            </a:r>
            <a:r>
              <a:rPr lang="en-US" sz="2000" dirty="0"/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487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8C72B-416A-48F2-9AEB-5767E2D50E87}" type="slidenum">
              <a:rPr lang="en-US" altLang="en-US"/>
              <a:pPr>
                <a:defRPr/>
              </a:pPr>
              <a:t>75</a:t>
            </a:fld>
            <a:endParaRPr lang="en-US" altLang="en-US"/>
          </a:p>
        </p:txBody>
      </p:sp>
      <p:pic>
        <p:nvPicPr>
          <p:cNvPr id="6148" name="Picture 4" descr="bagging_boo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0" y="976313"/>
            <a:ext cx="83566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81000" y="4922837"/>
            <a:ext cx="8382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Bagging </a:t>
            </a:r>
            <a:r>
              <a:rPr lang="en-US" sz="2000" dirty="0" err="1"/>
              <a:t>hoặc</a:t>
            </a:r>
            <a:r>
              <a:rPr lang="en-US" sz="2000" dirty="0"/>
              <a:t> boosting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, </a:t>
            </a:r>
            <a:r>
              <a:rPr lang="en-US" sz="2000" i="1" dirty="0"/>
              <a:t>M</a:t>
            </a:r>
            <a:r>
              <a:rPr lang="en-US" sz="2000" i="1" baseline="-25000" dirty="0"/>
              <a:t>1</a:t>
            </a:r>
            <a:r>
              <a:rPr lang="en-US" sz="2000" i="1" dirty="0"/>
              <a:t>, M</a:t>
            </a:r>
            <a:r>
              <a:rPr lang="en-US" sz="2000" i="1" baseline="-25000" dirty="0"/>
              <a:t>2</a:t>
            </a:r>
            <a:r>
              <a:rPr lang="en-US" sz="2000" i="1" dirty="0"/>
              <a:t>,…,M</a:t>
            </a:r>
            <a:r>
              <a:rPr lang="en-US" sz="2000" i="1" baseline="-25000" dirty="0"/>
              <a:t>k</a:t>
            </a:r>
            <a:r>
              <a:rPr lang="en-US" sz="2000" dirty="0"/>
              <a:t>. 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i="1" dirty="0" err="1"/>
              <a:t>chiến</a:t>
            </a:r>
            <a:r>
              <a:rPr lang="en-US" sz="2000" i="1" dirty="0"/>
              <a:t> </a:t>
            </a:r>
            <a:r>
              <a:rPr lang="en-US" sz="2000" i="1" dirty="0" err="1"/>
              <a:t>lược</a:t>
            </a:r>
            <a:r>
              <a:rPr lang="en-US" sz="2000" i="1" dirty="0"/>
              <a:t> </a:t>
            </a:r>
            <a:r>
              <a:rPr lang="en-US" sz="2000" i="1" dirty="0" err="1"/>
              <a:t>tổng</a:t>
            </a:r>
            <a:r>
              <a:rPr lang="en-US" sz="2000" i="1" dirty="0"/>
              <a:t> </a:t>
            </a:r>
            <a:r>
              <a:rPr lang="en-US" sz="2000" i="1" dirty="0" err="1"/>
              <a:t>hợp</a:t>
            </a:r>
            <a:r>
              <a:rPr lang="en-US" sz="2000" i="1" dirty="0"/>
              <a:t> </a:t>
            </a:r>
            <a:r>
              <a:rPr lang="en-US" sz="2000" i="1" dirty="0" err="1"/>
              <a:t>phiếu</a:t>
            </a:r>
            <a:r>
              <a:rPr lang="en-US" sz="2000" i="1" dirty="0"/>
              <a:t> </a:t>
            </a:r>
            <a:r>
              <a:rPr lang="en-US" sz="2000" i="1" dirty="0" err="1"/>
              <a:t>bầu</a:t>
            </a:r>
            <a:r>
              <a:rPr lang="en-US" sz="2000" i="1" dirty="0"/>
              <a:t> </a:t>
            </a:r>
            <a:r>
              <a:rPr lang="en-US" sz="2000" dirty="0"/>
              <a:t>(Voting strategy)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. 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28600" y="326484"/>
            <a:ext cx="2514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/>
              <a:t>Hình</a:t>
            </a:r>
            <a:r>
              <a:rPr lang="en-US" sz="2000" b="1" dirty="0"/>
              <a:t> 6.21: </a:t>
            </a:r>
            <a:r>
              <a:rPr lang="en-US" sz="2000" b="1" dirty="0" err="1"/>
              <a:t>Tổ</a:t>
            </a:r>
            <a:r>
              <a:rPr lang="en-US" sz="2000" b="1" dirty="0"/>
              <a:t> </a:t>
            </a:r>
            <a:r>
              <a:rPr lang="en-US" sz="2000" b="1" dirty="0" err="1"/>
              <a:t>hợp</a:t>
            </a:r>
            <a:r>
              <a:rPr lang="en-US" sz="2000" b="1" dirty="0"/>
              <a:t> </a:t>
            </a:r>
            <a:r>
              <a:rPr lang="en-US" sz="2000" b="1" dirty="0" err="1"/>
              <a:t>nhiều</a:t>
            </a:r>
            <a:r>
              <a:rPr lang="en-US" sz="2000" b="1" dirty="0"/>
              <a:t> </a:t>
            </a:r>
            <a:r>
              <a:rPr lang="en-US" sz="2000" b="1" dirty="0" err="1"/>
              <a:t>bộ</a:t>
            </a:r>
            <a:r>
              <a:rPr lang="en-US" sz="2000" b="1" dirty="0"/>
              <a:t> </a:t>
            </a:r>
            <a:r>
              <a:rPr lang="en-US" sz="2000" b="1" dirty="0" err="1"/>
              <a:t>phân</a:t>
            </a:r>
            <a:r>
              <a:rPr lang="en-US" sz="2000" b="1" dirty="0"/>
              <a:t> </a:t>
            </a:r>
            <a:r>
              <a:rPr lang="en-US" sz="2000" b="1" dirty="0" err="1"/>
              <a:t>lớp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898053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056568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Hình</a:t>
            </a:r>
            <a:r>
              <a:rPr lang="en-US" sz="2800" dirty="0">
                <a:solidFill>
                  <a:srgbClr val="FF0000"/>
                </a:solidFill>
              </a:rPr>
              <a:t> 6.22: </a:t>
            </a:r>
            <a:r>
              <a:rPr lang="en-US" sz="2800" dirty="0" err="1">
                <a:solidFill>
                  <a:srgbClr val="FF0000"/>
                </a:solidFill>
              </a:rPr>
              <a:t>Chiến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lược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phiếu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bầu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theo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nguyên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tắc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số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76</a:t>
            </a:fld>
            <a:endParaRPr lang="en-GB"/>
          </a:p>
        </p:txBody>
      </p:sp>
      <p:sp>
        <p:nvSpPr>
          <p:cNvPr id="5" name="object 3"/>
          <p:cNvSpPr/>
          <p:nvPr/>
        </p:nvSpPr>
        <p:spPr>
          <a:xfrm>
            <a:off x="1371600" y="1676400"/>
            <a:ext cx="5410838" cy="425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19210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34808F-1BCC-45FF-A4C3-D65F07FDBDEF}" type="slidenum">
              <a:rPr lang="en-US" altLang="en-US"/>
              <a:pPr>
                <a:defRPr/>
              </a:pPr>
              <a:t>77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Bagging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200" dirty="0"/>
              <a:t>Cho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i="1" dirty="0"/>
              <a:t>D</a:t>
            </a:r>
            <a:r>
              <a:rPr lang="en-US" sz="2200" dirty="0"/>
              <a:t> of </a:t>
            </a:r>
            <a:r>
              <a:rPr lang="en-US" sz="2200" i="1" dirty="0"/>
              <a:t>d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,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bagging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.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lượt</a:t>
            </a:r>
            <a:r>
              <a:rPr lang="en-US" sz="2200" dirty="0"/>
              <a:t> </a:t>
            </a:r>
            <a:r>
              <a:rPr lang="en-US" sz="2200" dirty="0" err="1"/>
              <a:t>lặp</a:t>
            </a:r>
            <a:r>
              <a:rPr lang="en-US" sz="2200" dirty="0"/>
              <a:t> </a:t>
            </a:r>
            <a:r>
              <a:rPr lang="en-US" sz="2200" i="1" dirty="0"/>
              <a:t>i</a:t>
            </a:r>
            <a:r>
              <a:rPr lang="en-US" sz="2200" dirty="0"/>
              <a:t> (</a:t>
            </a:r>
            <a:r>
              <a:rPr lang="en-US" sz="2200" i="1" dirty="0"/>
              <a:t>i</a:t>
            </a:r>
            <a:r>
              <a:rPr lang="en-US" sz="2200" dirty="0"/>
              <a:t> = 1, 2,…</a:t>
            </a:r>
            <a:r>
              <a:rPr lang="en-US" sz="2200" i="1" dirty="0"/>
              <a:t>k</a:t>
            </a:r>
            <a:r>
              <a:rPr lang="en-US" sz="2200" dirty="0"/>
              <a:t>),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 </a:t>
            </a:r>
            <a:r>
              <a:rPr lang="en-US" sz="2200" i="1" dirty="0"/>
              <a:t>D</a:t>
            </a:r>
            <a:r>
              <a:rPr lang="en-US" sz="2200" i="1" baseline="-25000" dirty="0"/>
              <a:t>i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i="1" dirty="0"/>
              <a:t>d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i="1" dirty="0"/>
              <a:t>D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i="1" dirty="0" err="1"/>
              <a:t>lấy</a:t>
            </a:r>
            <a:r>
              <a:rPr lang="en-US" sz="2200" i="1" dirty="0"/>
              <a:t> </a:t>
            </a:r>
            <a:r>
              <a:rPr lang="en-US" sz="2200" i="1" dirty="0" err="1"/>
              <a:t>mẫu</a:t>
            </a:r>
            <a:r>
              <a:rPr lang="en-US" sz="2200" i="1" dirty="0"/>
              <a:t> </a:t>
            </a:r>
            <a:r>
              <a:rPr lang="en-US" sz="2200" i="1" dirty="0" err="1"/>
              <a:t>có</a:t>
            </a:r>
            <a:r>
              <a:rPr lang="en-US" sz="2200" i="1" dirty="0"/>
              <a:t> </a:t>
            </a:r>
            <a:r>
              <a:rPr lang="en-US" sz="2200" i="1" dirty="0" err="1"/>
              <a:t>trùng</a:t>
            </a:r>
            <a:r>
              <a:rPr lang="en-US" sz="2200" i="1" dirty="0"/>
              <a:t> </a:t>
            </a:r>
            <a:r>
              <a:rPr lang="en-US" sz="2200" i="1" dirty="0" err="1"/>
              <a:t>lắp</a:t>
            </a:r>
            <a:r>
              <a:rPr lang="en-US" sz="2200" i="1" dirty="0"/>
              <a:t> </a:t>
            </a:r>
            <a:r>
              <a:rPr lang="en-US" sz="2200" dirty="0"/>
              <a:t>(</a:t>
            </a:r>
            <a:r>
              <a:rPr lang="en-US" sz="2200" dirty="0" err="1"/>
              <a:t>boostrap</a:t>
            </a:r>
            <a:r>
              <a:rPr lang="en-US" sz="2200" dirty="0"/>
              <a:t> sampling)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/>
              <a:t>Chú</a:t>
            </a:r>
            <a:r>
              <a:rPr lang="en-US" sz="2200" dirty="0"/>
              <a:t> ý, </a:t>
            </a:r>
            <a:r>
              <a:rPr lang="en-US" sz="2200" dirty="0" err="1"/>
              <a:t>từ</a:t>
            </a:r>
            <a:r>
              <a:rPr lang="en-US" sz="2200" dirty="0"/>
              <a:t> bagging </a:t>
            </a:r>
            <a:r>
              <a:rPr lang="en-US" sz="2200" dirty="0" err="1"/>
              <a:t>viết</a:t>
            </a:r>
            <a:r>
              <a:rPr lang="en-US" sz="2200" dirty="0"/>
              <a:t> </a:t>
            </a:r>
            <a:r>
              <a:rPr lang="en-US" sz="2200" dirty="0" err="1"/>
              <a:t>tắt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ngữ</a:t>
            </a:r>
            <a:r>
              <a:rPr lang="en-US" sz="2200" dirty="0"/>
              <a:t> </a:t>
            </a:r>
            <a:r>
              <a:rPr lang="en-US" sz="2200" i="1" dirty="0"/>
              <a:t>bootstrap aggregation</a:t>
            </a:r>
            <a:r>
              <a:rPr lang="en-US" sz="2200" dirty="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kiểu</a:t>
            </a:r>
            <a:r>
              <a:rPr lang="en-US" sz="2200" dirty="0"/>
              <a:t> </a:t>
            </a:r>
            <a:r>
              <a:rPr lang="en-US" sz="2200" dirty="0" err="1"/>
              <a:t>boostrap</a:t>
            </a:r>
            <a:r>
              <a:rPr lang="en-US" sz="2200" dirty="0"/>
              <a:t>. </a:t>
            </a:r>
            <a:r>
              <a:rPr lang="en-US" sz="2200" dirty="0" err="1"/>
              <a:t>Vì</a:t>
            </a:r>
            <a:r>
              <a:rPr lang="en-US" sz="2200" dirty="0"/>
              <a:t> </a:t>
            </a:r>
            <a:r>
              <a:rPr lang="en-US" sz="2200" dirty="0" err="1"/>
              <a:t>lẫy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kiểu</a:t>
            </a:r>
            <a:r>
              <a:rPr lang="en-US" sz="2200" dirty="0"/>
              <a:t> </a:t>
            </a:r>
            <a:r>
              <a:rPr lang="en-US" sz="2200" dirty="0" err="1"/>
              <a:t>boostrap</a:t>
            </a:r>
            <a:r>
              <a:rPr lang="en-US" sz="2200" dirty="0"/>
              <a:t>,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vài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i="1" dirty="0"/>
              <a:t>D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i="1" dirty="0"/>
              <a:t>D</a:t>
            </a:r>
            <a:r>
              <a:rPr lang="en-US" sz="2200" i="1" baseline="-25000" dirty="0"/>
              <a:t>i</a:t>
            </a:r>
            <a:r>
              <a:rPr lang="en-US" sz="2200" dirty="0"/>
              <a:t>,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lần</a:t>
            </a:r>
            <a:r>
              <a:rPr lang="en-US" sz="2200" dirty="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, </a:t>
            </a:r>
            <a:r>
              <a:rPr lang="en-US" sz="2200" i="1" dirty="0" err="1"/>
              <a:t>M</a:t>
            </a:r>
            <a:r>
              <a:rPr lang="en-US" sz="2200" i="1" baseline="-25000" dirty="0" err="1"/>
              <a:t>i</a:t>
            </a:r>
            <a:r>
              <a:rPr lang="en-US" sz="2200" dirty="0"/>
              <a:t>,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, </a:t>
            </a:r>
            <a:r>
              <a:rPr lang="en-US" sz="2200" i="1" dirty="0"/>
              <a:t>D</a:t>
            </a:r>
            <a:r>
              <a:rPr lang="en-US" sz="2200" i="1" baseline="-25000" dirty="0"/>
              <a:t>i</a:t>
            </a:r>
            <a:r>
              <a:rPr lang="en-US" sz="2200" dirty="0"/>
              <a:t>.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, </a:t>
            </a:r>
            <a:r>
              <a:rPr lang="en-US" sz="2200" i="1" dirty="0"/>
              <a:t>X</a:t>
            </a:r>
            <a:r>
              <a:rPr lang="en-US" sz="2200" dirty="0"/>
              <a:t>,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, </a:t>
            </a:r>
            <a:r>
              <a:rPr lang="en-US" sz="2200" i="1" dirty="0" err="1"/>
              <a:t>M</a:t>
            </a:r>
            <a:r>
              <a:rPr lang="en-US" sz="2200" i="1" baseline="-25000" dirty="0" err="1"/>
              <a:t>i</a:t>
            </a:r>
            <a:r>
              <a:rPr lang="en-US" sz="2200" dirty="0"/>
              <a:t>,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phiếu</a:t>
            </a:r>
            <a:r>
              <a:rPr lang="en-US" sz="2200" dirty="0"/>
              <a:t> </a:t>
            </a:r>
            <a:r>
              <a:rPr lang="en-US" sz="2200" dirty="0" err="1"/>
              <a:t>bầu</a:t>
            </a:r>
            <a:r>
              <a:rPr lang="en-US" sz="2200" dirty="0"/>
              <a:t> (vote.)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tổ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, </a:t>
            </a:r>
            <a:r>
              <a:rPr lang="en-US" sz="2200" i="1" dirty="0"/>
              <a:t>M</a:t>
            </a:r>
            <a:r>
              <a:rPr lang="en-US" sz="2200" dirty="0"/>
              <a:t>*, </a:t>
            </a:r>
            <a:r>
              <a:rPr lang="en-US" sz="2200" dirty="0" err="1"/>
              <a:t>đếm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phiếu</a:t>
            </a:r>
            <a:r>
              <a:rPr lang="en-US" sz="2200" dirty="0"/>
              <a:t> </a:t>
            </a:r>
            <a:r>
              <a:rPr lang="en-US" sz="2200" dirty="0" err="1"/>
              <a:t>bầu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gán</a:t>
            </a:r>
            <a:r>
              <a:rPr lang="en-US" sz="2200" dirty="0"/>
              <a:t> </a:t>
            </a:r>
            <a:r>
              <a:rPr lang="en-US" sz="2200" dirty="0" err="1"/>
              <a:t>nhãn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phiếu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i="1" dirty="0"/>
              <a:t>X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9209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2D8B08-2257-4141-BA87-E24F0AD7E252}" type="slidenum">
              <a:rPr lang="en-US" altLang="en-US"/>
              <a:pPr>
                <a:defRPr/>
              </a:pPr>
              <a:t>78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4267200" cy="1139825"/>
          </a:xfrm>
        </p:spPr>
        <p:txBody>
          <a:bodyPr/>
          <a:lstStyle/>
          <a:p>
            <a:pPr eaLnBrk="1" hangingPunct="1"/>
            <a:r>
              <a:rPr lang="en-US" sz="3600" b="1" dirty="0" err="1"/>
              <a:t>Giải</a:t>
            </a:r>
            <a:r>
              <a:rPr lang="en-US" sz="3600" b="1" dirty="0"/>
              <a:t> </a:t>
            </a:r>
            <a:r>
              <a:rPr lang="en-US" sz="3600" b="1" dirty="0" err="1"/>
              <a:t>thuật</a:t>
            </a:r>
            <a:r>
              <a:rPr lang="en-US" sz="3600" b="1" dirty="0"/>
              <a:t>: Bagging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29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1.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i="1" dirty="0"/>
              <a:t>i</a:t>
            </a:r>
            <a:r>
              <a:rPr lang="en-US" sz="2400" dirty="0"/>
              <a:t> = 1 to </a:t>
            </a:r>
            <a:r>
              <a:rPr lang="en-US" sz="2400" i="1" dirty="0"/>
              <a:t>k </a:t>
            </a:r>
            <a:r>
              <a:rPr lang="en-US" sz="2400" dirty="0"/>
              <a:t>do //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i="1" dirty="0"/>
              <a:t>k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2.   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sz="2400" dirty="0"/>
              <a:t>, </a:t>
            </a:r>
            <a:r>
              <a:rPr lang="en-US" sz="2400" i="1" dirty="0"/>
              <a:t>D</a:t>
            </a:r>
            <a:r>
              <a:rPr lang="en-US" sz="2400" i="1" baseline="-25000" dirty="0"/>
              <a:t>i</a:t>
            </a:r>
            <a:r>
              <a:rPr lang="en-US" sz="2400" i="1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sz="2400" dirty="0"/>
              <a:t> </a:t>
            </a:r>
            <a:r>
              <a:rPr lang="en-US" sz="2400" i="1" dirty="0"/>
              <a:t>D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boostrap</a:t>
            </a:r>
            <a:r>
              <a:rPr lang="en-US" sz="2400" dirty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3.   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i="1" dirty="0"/>
              <a:t>D</a:t>
            </a:r>
            <a:r>
              <a:rPr lang="en-US" sz="2400" i="1" baseline="-25000" dirty="0"/>
              <a:t>i</a:t>
            </a:r>
            <a:r>
              <a:rPr lang="en-US" sz="2400" dirty="0"/>
              <a:t> 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i="1" dirty="0" err="1"/>
              <a:t>M</a:t>
            </a:r>
            <a:r>
              <a:rPr lang="en-US" sz="2400" i="1" baseline="-25000" dirty="0" err="1"/>
              <a:t>i</a:t>
            </a:r>
            <a:r>
              <a:rPr lang="en-US" sz="2400" dirty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4.  </a:t>
            </a:r>
            <a:r>
              <a:rPr lang="en-US" sz="2400" dirty="0" err="1"/>
              <a:t>endfor</a:t>
            </a: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tổ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lớp</a:t>
            </a:r>
            <a:r>
              <a:rPr lang="en-US" b="1" dirty="0"/>
              <a:t> </a:t>
            </a:r>
            <a:r>
              <a:rPr lang="en-US" b="1" dirty="0" err="1"/>
              <a:t>mẫu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dirty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1.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i="1" dirty="0"/>
              <a:t>k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/>
              <a:t>hợp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nhãn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bầu</a:t>
            </a:r>
            <a:r>
              <a:rPr lang="en-US" sz="2400" dirty="0"/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5181600" y="304800"/>
            <a:ext cx="37338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 dirty="0"/>
              <a:t>D</a:t>
            </a:r>
            <a:r>
              <a:rPr lang="en-US" sz="2000" dirty="0"/>
              <a:t>: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huấn</a:t>
            </a:r>
            <a:r>
              <a:rPr lang="en-US" sz="2000" dirty="0"/>
              <a:t> </a:t>
            </a:r>
            <a:r>
              <a:rPr lang="en-US" sz="2000" dirty="0" err="1"/>
              <a:t>luyện</a:t>
            </a:r>
            <a:endParaRPr lang="en-US" sz="2000" dirty="0"/>
          </a:p>
          <a:p>
            <a:pPr eaLnBrk="1" hangingPunct="1"/>
            <a:r>
              <a:rPr lang="en-US" sz="2000" i="1" dirty="0"/>
              <a:t>k</a:t>
            </a:r>
            <a:r>
              <a:rPr lang="en-US" sz="2000" dirty="0"/>
              <a:t>: 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.</a:t>
            </a:r>
          </a:p>
          <a:p>
            <a:pPr eaLnBrk="1" hangingPunct="1">
              <a:spcBef>
                <a:spcPct val="50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99920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D24DC-72AD-4918-9523-78C179ABB786}" type="slidenum">
              <a:rPr lang="en-US" altLang="en-US"/>
              <a:pPr>
                <a:defRPr/>
              </a:pPr>
              <a:t>79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eaLnBrk="1" hangingPunct="1"/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9220" name="Picture 4" descr="AdaBoost_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60198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33400" y="5257800"/>
            <a:ext cx="8001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err="1"/>
              <a:t>Xét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7.21, </a:t>
            </a:r>
            <a:r>
              <a:rPr lang="en-US" sz="2000" dirty="0" err="1"/>
              <a:t>gồm</a:t>
            </a:r>
            <a:r>
              <a:rPr lang="en-US" sz="2000" dirty="0"/>
              <a:t> 10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X </a:t>
            </a:r>
            <a:r>
              <a:rPr lang="en-US" sz="2000" dirty="0" err="1"/>
              <a:t>và</a:t>
            </a:r>
            <a:r>
              <a:rPr lang="en-US" sz="2000" dirty="0"/>
              <a:t> O.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33400" y="1524000"/>
            <a:ext cx="1752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/>
              <a:t>Hình</a:t>
            </a:r>
            <a:r>
              <a:rPr lang="en-US" sz="2000" b="1" dirty="0"/>
              <a:t> 6.23</a:t>
            </a:r>
          </a:p>
        </p:txBody>
      </p:sp>
    </p:spTree>
    <p:extLst>
      <p:ext uri="{BB962C8B-B14F-4D97-AF65-F5344CB8AC3E}">
        <p14:creationId xmlns:p14="http://schemas.microsoft.com/office/powerpoint/2010/main" val="419787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9D63F-3186-4A91-9DC1-2A97B4B184B1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390"/>
            <a:ext cx="8229600" cy="2438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thử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(3.0, 2.0), ta </a:t>
            </a:r>
            <a:r>
              <a:rPr lang="en-US" sz="2100" dirty="0" err="1"/>
              <a:t>phải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khoảng</a:t>
            </a:r>
            <a:r>
              <a:rPr lang="en-US" sz="2100" dirty="0"/>
              <a:t> </a:t>
            </a:r>
            <a:r>
              <a:rPr lang="en-US" sz="2100" dirty="0" err="1"/>
              <a:t>cách</a:t>
            </a:r>
            <a:r>
              <a:rPr lang="en-US" sz="2100" dirty="0"/>
              <a:t> </a:t>
            </a:r>
            <a:r>
              <a:rPr lang="en-US" sz="2100" dirty="0" err="1"/>
              <a:t>từ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đến</a:t>
            </a:r>
            <a:r>
              <a:rPr lang="en-US" sz="2100" dirty="0"/>
              <a:t> </a:t>
            </a:r>
            <a:r>
              <a:rPr lang="en-US" sz="2100" dirty="0" err="1"/>
              <a:t>từng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Ở </a:t>
            </a:r>
            <a:r>
              <a:rPr lang="en-US" sz="2100" dirty="0" err="1"/>
              <a:t>đây</a:t>
            </a:r>
            <a:r>
              <a:rPr lang="en-US" sz="2100" dirty="0"/>
              <a:t> ta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khoảng</a:t>
            </a:r>
            <a:r>
              <a:rPr lang="en-US" sz="2100" dirty="0"/>
              <a:t> </a:t>
            </a:r>
            <a:r>
              <a:rPr lang="en-US" sz="2100" dirty="0" err="1"/>
              <a:t>cách</a:t>
            </a:r>
            <a:r>
              <a:rPr lang="en-US" sz="2100" dirty="0"/>
              <a:t> Euclid.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       </a:t>
            </a:r>
            <a:r>
              <a:rPr lang="en-US" sz="2100" i="1" dirty="0" err="1"/>
              <a:t>dist</a:t>
            </a:r>
            <a:r>
              <a:rPr lang="en-US" sz="2100" dirty="0"/>
              <a:t>(</a:t>
            </a:r>
            <a:r>
              <a:rPr lang="en-US" sz="2100" i="1" dirty="0"/>
              <a:t>X</a:t>
            </a:r>
            <a:r>
              <a:rPr lang="en-US" sz="2100" i="1" baseline="-25000" dirty="0"/>
              <a:t>1</a:t>
            </a:r>
            <a:r>
              <a:rPr lang="en-US" sz="2100" dirty="0"/>
              <a:t>, </a:t>
            </a:r>
            <a:r>
              <a:rPr lang="en-US" sz="2100" i="1" dirty="0"/>
              <a:t>P</a:t>
            </a:r>
            <a:r>
              <a:rPr lang="en-US" sz="2100" dirty="0"/>
              <a:t>) = </a:t>
            </a:r>
            <a:r>
              <a:rPr lang="en-US" sz="2100" i="1" dirty="0" err="1"/>
              <a:t>sqrt</a:t>
            </a:r>
            <a:r>
              <a:rPr lang="en-US" sz="2100" dirty="0"/>
              <a:t>((0.8-3.0)</a:t>
            </a:r>
            <a:r>
              <a:rPr lang="en-US" sz="2100" baseline="30000" dirty="0"/>
              <a:t>2</a:t>
            </a:r>
            <a:r>
              <a:rPr lang="en-US" sz="2100" dirty="0"/>
              <a:t>+(0.8-2.0)</a:t>
            </a:r>
            <a:r>
              <a:rPr lang="en-US" sz="2100" baseline="30000" dirty="0"/>
              <a:t>2</a:t>
            </a:r>
            <a:r>
              <a:rPr lang="en-US" sz="2100" dirty="0"/>
              <a:t>) = 2.51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err="1"/>
              <a:t>Sau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khoảng</a:t>
            </a:r>
            <a:r>
              <a:rPr lang="en-US" sz="2100" dirty="0"/>
              <a:t> </a:t>
            </a:r>
            <a:r>
              <a:rPr lang="en-US" sz="2100" dirty="0" err="1"/>
              <a:t>cách</a:t>
            </a:r>
            <a:r>
              <a:rPr lang="en-US" sz="2100" dirty="0"/>
              <a:t> </a:t>
            </a:r>
            <a:r>
              <a:rPr lang="en-US" sz="2100" dirty="0" err="1"/>
              <a:t>từ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đến</a:t>
            </a:r>
            <a:r>
              <a:rPr lang="en-US" sz="2100" dirty="0"/>
              <a:t> </a:t>
            </a:r>
            <a:r>
              <a:rPr lang="en-US" sz="2100" dirty="0" err="1"/>
              <a:t>mọi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, </a:t>
            </a:r>
            <a:r>
              <a:rPr lang="en-US" sz="2100" dirty="0" err="1"/>
              <a:t>lân</a:t>
            </a:r>
            <a:r>
              <a:rPr lang="en-US" sz="2100" dirty="0"/>
              <a:t> </a:t>
            </a:r>
            <a:r>
              <a:rPr lang="en-US" sz="2100" dirty="0" err="1"/>
              <a:t>cận</a:t>
            </a:r>
            <a:r>
              <a:rPr lang="en-US" sz="2100" dirty="0"/>
              <a:t> </a:t>
            </a:r>
            <a:r>
              <a:rPr lang="en-US" sz="2100" dirty="0" err="1"/>
              <a:t>gần</a:t>
            </a:r>
            <a:r>
              <a:rPr lang="en-US" sz="2100" dirty="0"/>
              <a:t> </a:t>
            </a:r>
            <a:r>
              <a:rPr lang="en-US" sz="2100" dirty="0" err="1"/>
              <a:t>nhất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i="1" dirty="0"/>
              <a:t>X</a:t>
            </a:r>
            <a:r>
              <a:rPr lang="en-US" sz="2100" i="1" baseline="-25000" dirty="0"/>
              <a:t>16</a:t>
            </a:r>
            <a:r>
              <a:rPr lang="en-US" sz="2100" dirty="0"/>
              <a:t>,    </a:t>
            </a:r>
            <a:r>
              <a:rPr lang="en-US" sz="2100" i="1" dirty="0" err="1"/>
              <a:t>dist</a:t>
            </a:r>
            <a:r>
              <a:rPr lang="en-US" sz="2100" dirty="0"/>
              <a:t>(</a:t>
            </a:r>
            <a:r>
              <a:rPr lang="en-US" sz="2100" i="1" dirty="0"/>
              <a:t>X</a:t>
            </a:r>
            <a:r>
              <a:rPr lang="en-US" sz="2100" i="1" baseline="-25000" dirty="0"/>
              <a:t>16</a:t>
            </a:r>
            <a:r>
              <a:rPr lang="en-US" sz="2100" dirty="0"/>
              <a:t>, </a:t>
            </a:r>
            <a:r>
              <a:rPr lang="en-US" sz="2100" i="1" dirty="0"/>
              <a:t>P</a:t>
            </a:r>
            <a:r>
              <a:rPr lang="en-US" sz="2100" dirty="0"/>
              <a:t>) = 1.12.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err="1"/>
              <a:t>Vì</a:t>
            </a:r>
            <a:r>
              <a:rPr lang="en-US" sz="2100" dirty="0"/>
              <a:t> </a:t>
            </a:r>
            <a:r>
              <a:rPr lang="en-US" sz="2100" i="1" dirty="0"/>
              <a:t>X</a:t>
            </a:r>
            <a:r>
              <a:rPr lang="en-US" sz="2100" i="1" baseline="-25000" dirty="0"/>
              <a:t>16</a:t>
            </a:r>
            <a:r>
              <a:rPr lang="en-US" sz="2100" dirty="0"/>
              <a:t>  </a:t>
            </a:r>
            <a:r>
              <a:rPr lang="en-US" sz="2100" dirty="0" err="1"/>
              <a:t>thuộc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3, </a:t>
            </a:r>
            <a:r>
              <a:rPr lang="en-US" sz="2100" i="1" dirty="0"/>
              <a:t>P</a:t>
            </a:r>
            <a:r>
              <a:rPr lang="en-US" sz="2100" dirty="0"/>
              <a:t> 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phân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3.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1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7" name="Picture 5" descr="NN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27279"/>
            <a:ext cx="5124734" cy="345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5443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EF84C-E1A6-4683-86E5-5C4D232C7AB1}" type="slidenum">
              <a:rPr lang="en-US" altLang="en-US"/>
              <a:pPr>
                <a:defRPr/>
              </a:pPr>
              <a:t>80</a:t>
            </a:fld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dữ</a:t>
            </a:r>
            <a:r>
              <a:rPr lang="en-US" sz="2100" dirty="0"/>
              <a:t> </a:t>
            </a:r>
            <a:r>
              <a:rPr lang="en-US" sz="2100" dirty="0" err="1"/>
              <a:t>liệu</a:t>
            </a:r>
            <a:r>
              <a:rPr lang="en-US" sz="2100" dirty="0"/>
              <a:t> ban </a:t>
            </a:r>
            <a:r>
              <a:rPr lang="en-US" sz="2100" dirty="0" err="1"/>
              <a:t>đầu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chia </a:t>
            </a:r>
            <a:r>
              <a:rPr lang="en-US" sz="2100" dirty="0" err="1"/>
              <a:t>thành</a:t>
            </a:r>
            <a:r>
              <a:rPr lang="en-US" sz="2100" dirty="0"/>
              <a:t> </a:t>
            </a:r>
            <a:r>
              <a:rPr lang="en-US" sz="2100" dirty="0" err="1"/>
              <a:t>những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dirty="0" err="1"/>
              <a:t>phân</a:t>
            </a:r>
            <a:r>
              <a:rPr lang="en-US" sz="2100" dirty="0"/>
              <a:t> </a:t>
            </a:r>
            <a:r>
              <a:rPr lang="en-US" sz="2100" dirty="0" err="1"/>
              <a:t>ly</a:t>
            </a:r>
            <a:r>
              <a:rPr lang="en-US" sz="2100" dirty="0"/>
              <a:t>. </a:t>
            </a:r>
            <a:r>
              <a:rPr lang="en-US" sz="2100" dirty="0" err="1"/>
              <a:t>Từ</a:t>
            </a:r>
            <a:r>
              <a:rPr lang="en-US" sz="2100" dirty="0"/>
              <a:t> </a:t>
            </a:r>
            <a:r>
              <a:rPr lang="en-US" sz="2100" dirty="0" err="1"/>
              <a:t>những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dirty="0" err="1"/>
              <a:t>phân</a:t>
            </a:r>
            <a:r>
              <a:rPr lang="en-US" sz="2100" dirty="0"/>
              <a:t> </a:t>
            </a:r>
            <a:r>
              <a:rPr lang="en-US" sz="2100" dirty="0" err="1"/>
              <a:t>ly</a:t>
            </a:r>
            <a:r>
              <a:rPr lang="en-US" sz="2100" dirty="0"/>
              <a:t> </a:t>
            </a:r>
            <a:r>
              <a:rPr lang="en-US" sz="2100" dirty="0" err="1"/>
              <a:t>này</a:t>
            </a:r>
            <a:r>
              <a:rPr lang="en-US" sz="2100" dirty="0"/>
              <a:t> </a:t>
            </a:r>
            <a:r>
              <a:rPr lang="en-US" sz="2100" dirty="0" err="1"/>
              <a:t>xây</a:t>
            </a:r>
            <a:r>
              <a:rPr lang="en-US" sz="2100" dirty="0"/>
              <a:t> </a:t>
            </a:r>
            <a:r>
              <a:rPr lang="en-US" sz="2100" dirty="0" err="1"/>
              <a:t>dựng</a:t>
            </a:r>
            <a:r>
              <a:rPr lang="en-US" sz="2100" dirty="0"/>
              <a:t> </a:t>
            </a:r>
            <a:r>
              <a:rPr lang="en-US" sz="2100" dirty="0" err="1"/>
              <a:t>thành</a:t>
            </a:r>
            <a:r>
              <a:rPr lang="en-US" sz="2100" dirty="0"/>
              <a:t> </a:t>
            </a:r>
            <a:r>
              <a:rPr lang="en-US" sz="2100" dirty="0" err="1"/>
              <a:t>những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như</a:t>
            </a:r>
            <a:r>
              <a:rPr lang="en-US" sz="2100" dirty="0"/>
              <a:t> </a:t>
            </a:r>
            <a:r>
              <a:rPr lang="en-US" sz="2100" dirty="0" err="1"/>
              <a:t>sau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err="1"/>
              <a:t>Những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dirty="0" err="1"/>
              <a:t>phân</a:t>
            </a:r>
            <a:r>
              <a:rPr lang="en-US" sz="2100" dirty="0"/>
              <a:t> </a:t>
            </a:r>
            <a:r>
              <a:rPr lang="en-US" sz="2100" dirty="0" err="1"/>
              <a:t>ly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 </a:t>
            </a:r>
            <a:r>
              <a:rPr lang="en-US" sz="2100" dirty="0" err="1"/>
              <a:t>từ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dữ</a:t>
            </a:r>
            <a:r>
              <a:rPr lang="en-US" sz="2100" dirty="0"/>
              <a:t> </a:t>
            </a:r>
            <a:r>
              <a:rPr lang="en-US" sz="2100" dirty="0" err="1"/>
              <a:t>liệu</a:t>
            </a:r>
            <a:r>
              <a:rPr lang="en-US" sz="2100" dirty="0"/>
              <a:t> ban </a:t>
            </a:r>
            <a:r>
              <a:rPr lang="en-US" sz="2100" dirty="0" err="1"/>
              <a:t>đầu</a:t>
            </a:r>
            <a:r>
              <a:rPr lang="en-US" sz="2100" dirty="0"/>
              <a:t> </a:t>
            </a:r>
            <a:r>
              <a:rPr lang="en-US" sz="2100" dirty="0" err="1"/>
              <a:t>như</a:t>
            </a:r>
            <a:r>
              <a:rPr lang="en-US" sz="2100" dirty="0"/>
              <a:t> </a:t>
            </a:r>
            <a:r>
              <a:rPr lang="en-US" sz="2100" dirty="0" err="1"/>
              <a:t>sau</a:t>
            </a:r>
            <a:r>
              <a:rPr lang="en-US" sz="2100" dirty="0"/>
              <a:t> </a:t>
            </a:r>
            <a:r>
              <a:rPr lang="en-US" sz="2100" i="1" dirty="0"/>
              <a:t>S</a:t>
            </a:r>
            <a:r>
              <a:rPr lang="en-US" sz="2100" i="1" baseline="-25000" dirty="0"/>
              <a:t>1</a:t>
            </a:r>
            <a:r>
              <a:rPr lang="en-US" sz="2100" dirty="0"/>
              <a:t> = {1, 2}, </a:t>
            </a:r>
            <a:r>
              <a:rPr lang="en-US" sz="2100" i="1" dirty="0"/>
              <a:t>S</a:t>
            </a:r>
            <a:r>
              <a:rPr lang="en-US" sz="2100" i="1" baseline="-25000" dirty="0"/>
              <a:t>2</a:t>
            </a:r>
            <a:r>
              <a:rPr lang="en-US" sz="2100" dirty="0"/>
              <a:t> = {4, 5}, </a:t>
            </a:r>
            <a:r>
              <a:rPr lang="en-US" sz="2100" i="1" dirty="0"/>
              <a:t>S</a:t>
            </a:r>
            <a:r>
              <a:rPr lang="en-US" sz="2100" i="1" baseline="-25000" dirty="0"/>
              <a:t>3</a:t>
            </a:r>
            <a:r>
              <a:rPr lang="en-US" sz="2100" dirty="0"/>
              <a:t>= {3}, </a:t>
            </a:r>
            <a:r>
              <a:rPr lang="en-US" sz="2100" i="1" dirty="0"/>
              <a:t>S</a:t>
            </a:r>
            <a:r>
              <a:rPr lang="en-US" sz="2100" i="1" baseline="-25000" dirty="0"/>
              <a:t>4</a:t>
            </a:r>
            <a:r>
              <a:rPr lang="en-US" sz="2100" dirty="0"/>
              <a:t> = {6,7}, </a:t>
            </a:r>
            <a:r>
              <a:rPr lang="en-US" sz="2100" i="1" dirty="0"/>
              <a:t>S</a:t>
            </a:r>
            <a:r>
              <a:rPr lang="en-US" sz="2100" i="1" baseline="-25000" dirty="0"/>
              <a:t>5</a:t>
            </a:r>
            <a:r>
              <a:rPr lang="en-US" sz="2100" dirty="0"/>
              <a:t> = {8, 10}, </a:t>
            </a:r>
            <a:r>
              <a:rPr lang="en-US" sz="2100" i="1" dirty="0"/>
              <a:t>S</a:t>
            </a:r>
            <a:r>
              <a:rPr lang="en-US" sz="2100" i="1" baseline="-25000" dirty="0"/>
              <a:t>6</a:t>
            </a:r>
            <a:r>
              <a:rPr lang="en-US" sz="2100" dirty="0"/>
              <a:t> = {9}.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1. 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i="1" dirty="0"/>
              <a:t>S</a:t>
            </a:r>
            <a:r>
              <a:rPr lang="en-US" sz="2100" i="1" baseline="-25000" dirty="0"/>
              <a:t>1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S</a:t>
            </a:r>
            <a:r>
              <a:rPr lang="en-US" sz="2100" i="1" baseline="-25000" dirty="0"/>
              <a:t>4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bỏ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,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{3, 4, 5, 8, 9, 10}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gần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O</a:t>
            </a:r>
            <a:r>
              <a:rPr lang="en-US" sz="2100" baseline="-25000" dirty="0"/>
              <a:t>8</a:t>
            </a:r>
            <a:r>
              <a:rPr lang="en-US" sz="2100" dirty="0"/>
              <a:t> </a:t>
            </a:r>
            <a:r>
              <a:rPr lang="en-US" sz="2100" dirty="0" err="1"/>
              <a:t>nhất</a:t>
            </a:r>
            <a:r>
              <a:rPr lang="en-US" sz="2100" dirty="0"/>
              <a:t> </a:t>
            </a:r>
            <a:r>
              <a:rPr lang="en-US" sz="2100" dirty="0" err="1"/>
              <a:t>nên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O.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2. 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i="1" dirty="0"/>
              <a:t>S</a:t>
            </a:r>
            <a:r>
              <a:rPr lang="en-US" sz="2100" i="1" baseline="-25000" dirty="0"/>
              <a:t>1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S</a:t>
            </a:r>
            <a:r>
              <a:rPr lang="en-US" sz="2100" i="1" baseline="-25000" dirty="0"/>
              <a:t>5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bỏ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,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 {3, 4, 5, 6, 7, 9}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gần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X</a:t>
            </a:r>
            <a:r>
              <a:rPr lang="en-US" sz="2100" baseline="-25000" dirty="0"/>
              <a:t>3</a:t>
            </a:r>
            <a:r>
              <a:rPr lang="en-US" sz="2100" dirty="0"/>
              <a:t> </a:t>
            </a:r>
            <a:r>
              <a:rPr lang="en-US" sz="2100" dirty="0" err="1"/>
              <a:t>nhất</a:t>
            </a:r>
            <a:r>
              <a:rPr lang="en-US" sz="2100" dirty="0"/>
              <a:t> </a:t>
            </a:r>
            <a:r>
              <a:rPr lang="en-US" sz="2100" dirty="0" err="1"/>
              <a:t>nên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X.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3. 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i="1" dirty="0"/>
              <a:t>S</a:t>
            </a:r>
            <a:r>
              <a:rPr lang="en-US" sz="2100" i="1" baseline="-25000" dirty="0"/>
              <a:t>1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S</a:t>
            </a:r>
            <a:r>
              <a:rPr lang="en-US" sz="2100" i="1" baseline="-25000" dirty="0"/>
              <a:t>6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bỏ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,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 {3, 4, 5, 6, 7, 8, 10}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gần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O</a:t>
            </a:r>
            <a:r>
              <a:rPr lang="en-US" sz="2100" baseline="-25000" dirty="0"/>
              <a:t>8</a:t>
            </a:r>
            <a:r>
              <a:rPr lang="en-US" sz="2100" dirty="0"/>
              <a:t> </a:t>
            </a:r>
            <a:r>
              <a:rPr lang="en-US" sz="2100" dirty="0" err="1"/>
              <a:t>nhất</a:t>
            </a:r>
            <a:r>
              <a:rPr lang="en-US" sz="2100" dirty="0"/>
              <a:t> </a:t>
            </a:r>
            <a:r>
              <a:rPr lang="en-US" sz="2100" dirty="0" err="1"/>
              <a:t>nên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O.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4. 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i="1" dirty="0"/>
              <a:t>S</a:t>
            </a:r>
            <a:r>
              <a:rPr lang="en-US" sz="2100" i="1" baseline="-25000" dirty="0"/>
              <a:t>2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S</a:t>
            </a:r>
            <a:r>
              <a:rPr lang="en-US" sz="2100" i="1" baseline="-25000" dirty="0"/>
              <a:t>4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bỏ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,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 {1, 2, 3,  8, 9, 10}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gần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O</a:t>
            </a:r>
            <a:r>
              <a:rPr lang="en-US" sz="2100" baseline="-25000" dirty="0"/>
              <a:t>8</a:t>
            </a:r>
            <a:r>
              <a:rPr lang="en-US" sz="2100" dirty="0"/>
              <a:t> </a:t>
            </a:r>
            <a:r>
              <a:rPr lang="en-US" sz="2100" dirty="0" err="1"/>
              <a:t>nhất</a:t>
            </a:r>
            <a:r>
              <a:rPr lang="en-US" sz="2100" dirty="0"/>
              <a:t> </a:t>
            </a:r>
            <a:r>
              <a:rPr lang="en-US" sz="2100" dirty="0" err="1"/>
              <a:t>nên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O.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5. 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i="1" dirty="0"/>
              <a:t>S</a:t>
            </a:r>
            <a:r>
              <a:rPr lang="en-US" sz="2100" i="1" baseline="-25000" dirty="0"/>
              <a:t>2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S</a:t>
            </a:r>
            <a:r>
              <a:rPr lang="en-US" sz="2100" i="1" baseline="-25000" dirty="0"/>
              <a:t>5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bỏ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,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{1, 2, 3, 6, 7, 9}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gần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X</a:t>
            </a:r>
            <a:r>
              <a:rPr lang="en-US" sz="2100" baseline="-25000" dirty="0"/>
              <a:t>3</a:t>
            </a:r>
            <a:r>
              <a:rPr lang="en-US" sz="2100" dirty="0"/>
              <a:t> </a:t>
            </a:r>
            <a:r>
              <a:rPr lang="en-US" sz="2100" dirty="0" err="1"/>
              <a:t>nhất</a:t>
            </a:r>
            <a:r>
              <a:rPr lang="en-US" sz="2100" dirty="0"/>
              <a:t> </a:t>
            </a:r>
            <a:r>
              <a:rPr lang="en-US" sz="2100" dirty="0" err="1"/>
              <a:t>nên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X.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6. 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</a:t>
            </a:r>
            <a:r>
              <a:rPr lang="en-US" sz="2100" i="1" dirty="0"/>
              <a:t>S</a:t>
            </a:r>
            <a:r>
              <a:rPr lang="en-US" sz="2100" i="1" baseline="-25000" dirty="0"/>
              <a:t>2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S</a:t>
            </a:r>
            <a:r>
              <a:rPr lang="en-US" sz="2100" i="1" baseline="-25000" dirty="0"/>
              <a:t>6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bỏ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,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{1, 2, 3, 6,7, 8,10}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gần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O</a:t>
            </a:r>
            <a:r>
              <a:rPr lang="en-US" sz="2100" baseline="-25000" dirty="0"/>
              <a:t>8</a:t>
            </a:r>
            <a:r>
              <a:rPr lang="en-US" sz="2100" dirty="0"/>
              <a:t> </a:t>
            </a:r>
            <a:r>
              <a:rPr lang="en-US" sz="2100" dirty="0" err="1"/>
              <a:t>nhất</a:t>
            </a:r>
            <a:r>
              <a:rPr lang="en-US" sz="2100" dirty="0"/>
              <a:t> </a:t>
            </a:r>
            <a:r>
              <a:rPr lang="en-US" sz="2100" dirty="0" err="1"/>
              <a:t>nên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O.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1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 err="1"/>
              <a:t>Ghi</a:t>
            </a:r>
            <a:r>
              <a:rPr lang="en-US" sz="2100" dirty="0"/>
              <a:t> </a:t>
            </a:r>
            <a:r>
              <a:rPr lang="en-US" sz="2100" dirty="0" err="1"/>
              <a:t>chú</a:t>
            </a:r>
            <a:r>
              <a:rPr lang="en-US" sz="2100" dirty="0"/>
              <a:t>: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bộ</a:t>
            </a:r>
            <a:r>
              <a:rPr lang="en-US" sz="2100" dirty="0"/>
              <a:t> </a:t>
            </a:r>
            <a:r>
              <a:rPr lang="en-US" sz="2100" dirty="0" err="1"/>
              <a:t>phân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</a:t>
            </a:r>
            <a:r>
              <a:rPr lang="en-US" sz="2100" dirty="0" err="1"/>
              <a:t>thành</a:t>
            </a:r>
            <a:r>
              <a:rPr lang="en-US" sz="2100" dirty="0"/>
              <a:t>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đều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 1-nearest-neighbor</a:t>
            </a:r>
          </a:p>
        </p:txBody>
      </p:sp>
    </p:spTree>
    <p:extLst>
      <p:ext uri="{BB962C8B-B14F-4D97-AF65-F5344CB8AC3E}">
        <p14:creationId xmlns:p14="http://schemas.microsoft.com/office/powerpoint/2010/main" val="28457953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9F875-D613-46A7-9FDE-DEC19237250D}" type="slidenum">
              <a:rPr lang="en-US" altLang="en-US"/>
              <a:pPr>
                <a:defRPr/>
              </a:pPr>
              <a:t>81</a:t>
            </a:fld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57200"/>
            <a:ext cx="8382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7. 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S</a:t>
            </a:r>
            <a:r>
              <a:rPr lang="en-US" sz="2100" baseline="-25000" dirty="0"/>
              <a:t>3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S</a:t>
            </a:r>
            <a:r>
              <a:rPr lang="en-US" sz="2100" baseline="-25000" dirty="0"/>
              <a:t>4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bỏ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,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 {1, 2, 4, 5, 8, 9, 10}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gần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O</a:t>
            </a:r>
            <a:r>
              <a:rPr lang="en-US" sz="2100" baseline="-25000" dirty="0"/>
              <a:t>8</a:t>
            </a:r>
            <a:r>
              <a:rPr lang="en-US" sz="2100" dirty="0"/>
              <a:t> </a:t>
            </a:r>
            <a:r>
              <a:rPr lang="en-US" sz="2100" dirty="0" err="1"/>
              <a:t>nhất</a:t>
            </a:r>
            <a:r>
              <a:rPr lang="en-US" sz="2100" dirty="0"/>
              <a:t> </a:t>
            </a:r>
            <a:r>
              <a:rPr lang="en-US" sz="2100" dirty="0" err="1"/>
              <a:t>nên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O.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8. 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S</a:t>
            </a:r>
            <a:r>
              <a:rPr lang="en-US" sz="2100" baseline="-25000" dirty="0"/>
              <a:t>3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S</a:t>
            </a:r>
            <a:r>
              <a:rPr lang="en-US" sz="2100" baseline="-25000" dirty="0"/>
              <a:t>5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bỏ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,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{1,2, 4, 5, 6, 7, 9}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gần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O</a:t>
            </a:r>
            <a:r>
              <a:rPr lang="en-US" sz="2100" baseline="-25000" dirty="0"/>
              <a:t>6</a:t>
            </a:r>
            <a:r>
              <a:rPr lang="en-US" sz="2100" dirty="0"/>
              <a:t> </a:t>
            </a:r>
            <a:r>
              <a:rPr lang="en-US" sz="2100" dirty="0" err="1"/>
              <a:t>nhất</a:t>
            </a:r>
            <a:r>
              <a:rPr lang="en-US" sz="2100" dirty="0"/>
              <a:t> </a:t>
            </a:r>
            <a:r>
              <a:rPr lang="en-US" sz="2100" dirty="0" err="1"/>
              <a:t>nên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O.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9. 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hai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con S</a:t>
            </a:r>
            <a:r>
              <a:rPr lang="en-US" sz="2100" baseline="-25000" dirty="0"/>
              <a:t>3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S</a:t>
            </a:r>
            <a:r>
              <a:rPr lang="en-US" sz="2100" baseline="-25000" dirty="0"/>
              <a:t>6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bỏ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,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huấn</a:t>
            </a:r>
            <a:r>
              <a:rPr lang="en-US" sz="2100" dirty="0"/>
              <a:t> </a:t>
            </a:r>
            <a:r>
              <a:rPr lang="en-US" sz="2100" dirty="0" err="1"/>
              <a:t>luyện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 {1, 2, 4, 5, 6, 7, 8,10}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gần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O</a:t>
            </a:r>
            <a:r>
              <a:rPr lang="en-US" sz="2100" baseline="-25000" dirty="0"/>
              <a:t>8</a:t>
            </a:r>
            <a:r>
              <a:rPr lang="en-US" sz="2100" dirty="0"/>
              <a:t> </a:t>
            </a:r>
            <a:r>
              <a:rPr lang="en-US" sz="2100" dirty="0" err="1"/>
              <a:t>nhất</a:t>
            </a:r>
            <a:r>
              <a:rPr lang="en-US" sz="2100" dirty="0"/>
              <a:t> </a:t>
            </a:r>
            <a:r>
              <a:rPr lang="en-US" sz="2100" dirty="0" err="1"/>
              <a:t>nên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O.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dirty="0"/>
              <a:t>Do </a:t>
            </a:r>
            <a:r>
              <a:rPr lang="en-US" sz="2100" dirty="0" err="1"/>
              <a:t>đó</a:t>
            </a:r>
            <a:r>
              <a:rPr lang="en-US" sz="2100" dirty="0"/>
              <a:t>, </a:t>
            </a:r>
            <a:r>
              <a:rPr lang="en-US" sz="2100" dirty="0" err="1"/>
              <a:t>quyết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cuối</a:t>
            </a:r>
            <a:r>
              <a:rPr lang="en-US" sz="2100" dirty="0"/>
              <a:t> </a:t>
            </a:r>
            <a:r>
              <a:rPr lang="en-US" sz="2100" dirty="0" err="1"/>
              <a:t>cùng</a:t>
            </a:r>
            <a:r>
              <a:rPr lang="en-US" sz="2100" dirty="0"/>
              <a:t>: </a:t>
            </a:r>
            <a:r>
              <a:rPr lang="en-US" sz="2100" i="1" dirty="0"/>
              <a:t>P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gán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lớp</a:t>
            </a:r>
            <a:r>
              <a:rPr lang="en-US" sz="2100" dirty="0"/>
              <a:t> O.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1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100" b="1" u="sng" dirty="0" err="1"/>
              <a:t>Ghi</a:t>
            </a:r>
            <a:r>
              <a:rPr lang="en-US" sz="2100" b="1" u="sng" dirty="0"/>
              <a:t> </a:t>
            </a:r>
            <a:r>
              <a:rPr lang="en-US" sz="2100" b="1" u="sng" dirty="0" err="1"/>
              <a:t>Chú</a:t>
            </a:r>
            <a:r>
              <a:rPr lang="en-US" sz="2100" dirty="0"/>
              <a:t>: 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err="1"/>
              <a:t>Giống</a:t>
            </a:r>
            <a:r>
              <a:rPr lang="en-US" sz="2100" dirty="0"/>
              <a:t> </a:t>
            </a:r>
            <a:r>
              <a:rPr lang="en-US" sz="2100" dirty="0" err="1"/>
              <a:t>như</a:t>
            </a:r>
            <a:r>
              <a:rPr lang="en-US" sz="2000" dirty="0"/>
              <a:t> bagging, </a:t>
            </a:r>
            <a:r>
              <a:rPr lang="en-US" sz="2000" i="1" dirty="0"/>
              <a:t>boosting</a:t>
            </a:r>
            <a:r>
              <a:rPr lang="en-US" sz="2000" dirty="0"/>
              <a:t>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(</a:t>
            </a:r>
            <a:r>
              <a:rPr lang="en-US" sz="2000" dirty="0" err="1"/>
              <a:t>thí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k-NN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cây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err="1"/>
              <a:t>Tuy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r>
              <a:rPr lang="en-US" sz="2000" dirty="0"/>
              <a:t>,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bagging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độc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, </a:t>
            </a:r>
            <a:r>
              <a:rPr lang="en-US" sz="2000" dirty="0" err="1"/>
              <a:t>trong</a:t>
            </a:r>
            <a:r>
              <a:rPr lang="en-US" sz="2000" dirty="0"/>
              <a:t> boosting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xấy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chịu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  <a:r>
              <a:rPr lang="en-US" sz="2000" dirty="0" err="1"/>
              <a:t>hưởng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Ý </a:t>
            </a:r>
            <a:r>
              <a:rPr lang="en-US" sz="2000" dirty="0" err="1"/>
              <a:t>tưởng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boosting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“</a:t>
            </a:r>
            <a:r>
              <a:rPr lang="en-US" sz="2000" dirty="0" err="1"/>
              <a:t>yếu</a:t>
            </a:r>
            <a:r>
              <a:rPr lang="en-US" sz="2000" dirty="0"/>
              <a:t>” </a:t>
            </a:r>
            <a:r>
              <a:rPr lang="en-US" sz="2000" dirty="0" err="1"/>
              <a:t>trở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mạnh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1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1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390748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10600" cy="1143000"/>
          </a:xfrm>
        </p:spPr>
        <p:txBody>
          <a:bodyPr/>
          <a:lstStyle/>
          <a:p>
            <a:r>
              <a:rPr lang="en-US" spc="5" dirty="0">
                <a:solidFill>
                  <a:srgbClr val="FF0000"/>
                </a:solidFill>
              </a:rPr>
              <a:t>8. </a:t>
            </a:r>
            <a:r>
              <a:rPr lang="en-US" spc="5" dirty="0" err="1">
                <a:solidFill>
                  <a:srgbClr val="FF0000"/>
                </a:solidFill>
              </a:rPr>
              <a:t>Lựa</a:t>
            </a:r>
            <a:r>
              <a:rPr lang="en-US" spc="5" dirty="0">
                <a:solidFill>
                  <a:srgbClr val="FF0000"/>
                </a:solidFill>
              </a:rPr>
              <a:t> </a:t>
            </a:r>
            <a:r>
              <a:rPr lang="en-US" spc="25" dirty="0" err="1">
                <a:solidFill>
                  <a:srgbClr val="FF0000"/>
                </a:solidFill>
              </a:rPr>
              <a:t>chọn</a:t>
            </a:r>
            <a:r>
              <a:rPr lang="en-US" spc="25" dirty="0">
                <a:solidFill>
                  <a:srgbClr val="FF0000"/>
                </a:solidFill>
              </a:rPr>
              <a:t> </a:t>
            </a:r>
            <a:r>
              <a:rPr lang="en-US" spc="15" dirty="0" err="1">
                <a:solidFill>
                  <a:srgbClr val="FF0000"/>
                </a:solidFill>
              </a:rPr>
              <a:t>mô</a:t>
            </a:r>
            <a:r>
              <a:rPr lang="en-US" spc="15" dirty="0">
                <a:solidFill>
                  <a:srgbClr val="FF0000"/>
                </a:solidFill>
              </a:rPr>
              <a:t> </a:t>
            </a:r>
            <a:r>
              <a:rPr lang="en-US" spc="5" dirty="0" err="1">
                <a:solidFill>
                  <a:srgbClr val="FF0000"/>
                </a:solidFill>
              </a:rPr>
              <a:t>hình</a:t>
            </a:r>
            <a:r>
              <a:rPr lang="en-US" spc="5" dirty="0">
                <a:solidFill>
                  <a:srgbClr val="FF0000"/>
                </a:solidFill>
              </a:rPr>
              <a:t> </a:t>
            </a:r>
            <a:r>
              <a:rPr lang="en-US" spc="5" dirty="0" err="1">
                <a:solidFill>
                  <a:srgbClr val="FF0000"/>
                </a:solidFill>
              </a:rPr>
              <a:t>phân</a:t>
            </a:r>
            <a:r>
              <a:rPr lang="en-US" spc="5" dirty="0">
                <a:solidFill>
                  <a:srgbClr val="FF0000"/>
                </a:solidFill>
              </a:rPr>
              <a:t> </a:t>
            </a:r>
            <a:r>
              <a:rPr lang="en-US" spc="5" dirty="0" err="1">
                <a:solidFill>
                  <a:srgbClr val="FF0000"/>
                </a:solidFill>
              </a:rPr>
              <a:t>lớp</a:t>
            </a:r>
            <a:br>
              <a:rPr lang="en-US" spc="5" dirty="0">
                <a:solidFill>
                  <a:srgbClr val="FF0000"/>
                </a:solidFill>
              </a:rPr>
            </a:br>
            <a:r>
              <a:rPr lang="en-US" spc="5" dirty="0">
                <a:solidFill>
                  <a:srgbClr val="FF0000"/>
                </a:solidFill>
              </a:rPr>
              <a:t> </a:t>
            </a:r>
            <a:r>
              <a:rPr lang="en-US" spc="15" dirty="0">
                <a:solidFill>
                  <a:srgbClr val="FF0000"/>
                </a:solidFill>
              </a:rPr>
              <a:t>(Model</a:t>
            </a:r>
            <a:r>
              <a:rPr lang="en-US" spc="-345" dirty="0">
                <a:solidFill>
                  <a:srgbClr val="FF0000"/>
                </a:solidFill>
              </a:rPr>
              <a:t> </a:t>
            </a:r>
            <a:r>
              <a:rPr lang="en-US" spc="15" dirty="0">
                <a:solidFill>
                  <a:srgbClr val="FF0000"/>
                </a:solidFill>
              </a:rPr>
              <a:t>selection)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9235">
              <a:spcBef>
                <a:spcPts val="785"/>
              </a:spcBef>
              <a:tabLst>
                <a:tab pos="241935" algn="l"/>
              </a:tabLst>
            </a:pPr>
            <a:r>
              <a:rPr lang="vi-VN" sz="2750" spc="20" dirty="0">
                <a:latin typeface="Arial"/>
                <a:cs typeface="Arial"/>
              </a:rPr>
              <a:t>Mô </a:t>
            </a:r>
            <a:r>
              <a:rPr lang="vi-VN" sz="2750" dirty="0">
                <a:latin typeface="Arial"/>
                <a:cs typeface="Arial"/>
              </a:rPr>
              <a:t>hình</a:t>
            </a:r>
            <a:r>
              <a:rPr lang="en-US" sz="2750" dirty="0">
                <a:latin typeface="Arial"/>
                <a:cs typeface="Arial"/>
              </a:rPr>
              <a:t> </a:t>
            </a:r>
            <a:r>
              <a:rPr lang="en-US" sz="2750" dirty="0" err="1">
                <a:latin typeface="Arial"/>
                <a:cs typeface="Arial"/>
              </a:rPr>
              <a:t>phân</a:t>
            </a:r>
            <a:r>
              <a:rPr lang="en-US" sz="2750" dirty="0">
                <a:latin typeface="Arial"/>
                <a:cs typeface="Arial"/>
              </a:rPr>
              <a:t> </a:t>
            </a:r>
            <a:r>
              <a:rPr lang="en-US" sz="2750" dirty="0" err="1">
                <a:latin typeface="Arial"/>
                <a:cs typeface="Arial"/>
              </a:rPr>
              <a:t>lớp</a:t>
            </a:r>
            <a:r>
              <a:rPr lang="en-US" sz="2750" dirty="0">
                <a:latin typeface="Arial"/>
                <a:cs typeface="Arial"/>
              </a:rPr>
              <a:t> </a:t>
            </a:r>
            <a:r>
              <a:rPr lang="en-US" sz="2750" dirty="0" err="1">
                <a:latin typeface="Arial"/>
                <a:cs typeface="Arial"/>
              </a:rPr>
              <a:t>phải</a:t>
            </a:r>
            <a:r>
              <a:rPr lang="vi-VN" sz="2750" dirty="0">
                <a:latin typeface="Arial"/>
                <a:cs typeface="Arial"/>
              </a:rPr>
              <a:t> </a:t>
            </a:r>
            <a:r>
              <a:rPr lang="vi-VN" sz="2750" spc="35" dirty="0">
                <a:latin typeface="Arial"/>
                <a:cs typeface="Arial"/>
              </a:rPr>
              <a:t>phù </a:t>
            </a:r>
            <a:r>
              <a:rPr lang="vi-VN" sz="2750" spc="15" dirty="0">
                <a:latin typeface="Arial"/>
                <a:cs typeface="Arial"/>
              </a:rPr>
              <a:t>hợp </a:t>
            </a:r>
            <a:r>
              <a:rPr lang="vi-VN" sz="2750" spc="-35" dirty="0">
                <a:latin typeface="Arial"/>
                <a:cs typeface="Arial"/>
              </a:rPr>
              <a:t>với </a:t>
            </a:r>
            <a:r>
              <a:rPr lang="vi-VN" sz="2750" spc="5" dirty="0">
                <a:latin typeface="Arial"/>
                <a:cs typeface="Arial"/>
              </a:rPr>
              <a:t>bài </a:t>
            </a:r>
            <a:r>
              <a:rPr lang="vi-VN" sz="2750" dirty="0">
                <a:latin typeface="Arial"/>
                <a:cs typeface="Arial"/>
              </a:rPr>
              <a:t>toán </a:t>
            </a:r>
            <a:r>
              <a:rPr lang="vi-VN" sz="2750" spc="-45" dirty="0">
                <a:latin typeface="Arial"/>
                <a:cs typeface="Arial"/>
              </a:rPr>
              <a:t>và </a:t>
            </a:r>
            <a:r>
              <a:rPr lang="vi-VN" sz="2750" spc="30" dirty="0">
                <a:latin typeface="Arial"/>
                <a:cs typeface="Arial"/>
              </a:rPr>
              <a:t>dữ</a:t>
            </a:r>
            <a:r>
              <a:rPr lang="vi-VN" sz="2750" spc="685" dirty="0">
                <a:latin typeface="Arial"/>
                <a:cs typeface="Arial"/>
              </a:rPr>
              <a:t> </a:t>
            </a:r>
            <a:r>
              <a:rPr lang="vi-VN" sz="2750" spc="-50" dirty="0">
                <a:latin typeface="Arial"/>
                <a:cs typeface="Arial"/>
              </a:rPr>
              <a:t>liệu</a:t>
            </a:r>
            <a:endParaRPr lang="vi-VN" sz="2750" dirty="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699135" algn="l"/>
              </a:tabLst>
            </a:pPr>
            <a:r>
              <a:rPr lang="vi-VN" sz="2400" spc="-20" dirty="0">
                <a:latin typeface="Arial"/>
                <a:cs typeface="Arial"/>
              </a:rPr>
              <a:t>Phân </a:t>
            </a:r>
            <a:r>
              <a:rPr lang="vi-VN" sz="2400" spc="-35" dirty="0">
                <a:latin typeface="Arial"/>
                <a:cs typeface="Arial"/>
              </a:rPr>
              <a:t>loại </a:t>
            </a:r>
            <a:r>
              <a:rPr lang="vi-VN" sz="2400" spc="-10" dirty="0">
                <a:latin typeface="Arial"/>
                <a:cs typeface="Arial"/>
              </a:rPr>
              <a:t>ảnh, </a:t>
            </a:r>
            <a:r>
              <a:rPr lang="vi-VN" sz="2400" spc="-30" dirty="0">
                <a:latin typeface="Arial"/>
                <a:cs typeface="Arial"/>
              </a:rPr>
              <a:t>âm </a:t>
            </a:r>
            <a:r>
              <a:rPr lang="vi-VN" sz="2400" spc="-5" dirty="0">
                <a:latin typeface="Arial"/>
                <a:cs typeface="Arial"/>
              </a:rPr>
              <a:t>thanh </a:t>
            </a:r>
            <a:r>
              <a:rPr lang="vi-VN" sz="2400" spc="-20" dirty="0">
                <a:latin typeface="Arial"/>
                <a:cs typeface="Arial"/>
              </a:rPr>
              <a:t>hay </a:t>
            </a:r>
            <a:r>
              <a:rPr lang="vi-VN" sz="2400" spc="-45" dirty="0">
                <a:latin typeface="Arial"/>
                <a:cs typeface="Arial"/>
              </a:rPr>
              <a:t>văn</a:t>
            </a:r>
            <a:r>
              <a:rPr lang="vi-VN" sz="2400" spc="550" dirty="0">
                <a:latin typeface="Arial"/>
                <a:cs typeface="Arial"/>
              </a:rPr>
              <a:t> </a:t>
            </a:r>
            <a:r>
              <a:rPr lang="vi-VN" sz="2400" spc="-60" dirty="0">
                <a:latin typeface="Arial"/>
                <a:cs typeface="Arial"/>
              </a:rPr>
              <a:t>bản</a:t>
            </a:r>
            <a:endParaRPr lang="vi-VN" sz="2400" dirty="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699135" algn="l"/>
              </a:tabLst>
            </a:pPr>
            <a:r>
              <a:rPr lang="vi-VN" sz="2400" spc="-5" dirty="0">
                <a:latin typeface="Arial"/>
                <a:cs typeface="Arial"/>
              </a:rPr>
              <a:t>Dữ </a:t>
            </a:r>
            <a:r>
              <a:rPr lang="vi-VN" sz="2400" spc="-25" dirty="0">
                <a:latin typeface="Arial"/>
                <a:cs typeface="Arial"/>
              </a:rPr>
              <a:t>liệu </a:t>
            </a:r>
            <a:r>
              <a:rPr lang="vi-VN" sz="2400" spc="5" dirty="0">
                <a:latin typeface="Arial"/>
                <a:cs typeface="Arial"/>
              </a:rPr>
              <a:t>rời </a:t>
            </a:r>
            <a:r>
              <a:rPr lang="vi-VN" sz="2400" spc="-15" dirty="0">
                <a:latin typeface="Arial"/>
                <a:cs typeface="Arial"/>
              </a:rPr>
              <a:t>rạc </a:t>
            </a:r>
            <a:r>
              <a:rPr lang="vi-VN" sz="2400" spc="-20" dirty="0">
                <a:latin typeface="Arial"/>
                <a:cs typeface="Arial"/>
              </a:rPr>
              <a:t>hay </a:t>
            </a:r>
            <a:r>
              <a:rPr lang="vi-VN" sz="2400" spc="-30" dirty="0">
                <a:latin typeface="Arial"/>
                <a:cs typeface="Arial"/>
              </a:rPr>
              <a:t>dữ </a:t>
            </a:r>
            <a:r>
              <a:rPr lang="vi-VN" sz="2400" spc="-25" dirty="0">
                <a:latin typeface="Arial"/>
                <a:cs typeface="Arial"/>
              </a:rPr>
              <a:t>liệu </a:t>
            </a:r>
            <a:r>
              <a:rPr lang="en-US" sz="2400" spc="-25" dirty="0" err="1">
                <a:latin typeface="Arial"/>
                <a:cs typeface="Arial"/>
              </a:rPr>
              <a:t>liên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spc="-25" dirty="0" err="1">
                <a:latin typeface="Arial"/>
                <a:cs typeface="Arial"/>
              </a:rPr>
              <a:t>tục</a:t>
            </a:r>
            <a:endParaRPr lang="vi-VN" sz="2400" dirty="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699135" algn="l"/>
              </a:tabLst>
            </a:pPr>
            <a:r>
              <a:rPr lang="vi-VN" sz="2400" spc="-15" dirty="0">
                <a:latin typeface="Arial"/>
                <a:cs typeface="Arial"/>
              </a:rPr>
              <a:t>Nhiều </a:t>
            </a:r>
            <a:r>
              <a:rPr lang="vi-VN" sz="2400" spc="-20" dirty="0">
                <a:latin typeface="Arial"/>
                <a:cs typeface="Arial"/>
              </a:rPr>
              <a:t>hay </a:t>
            </a:r>
            <a:r>
              <a:rPr lang="vi-VN" sz="2400" dirty="0">
                <a:latin typeface="Arial"/>
                <a:cs typeface="Arial"/>
              </a:rPr>
              <a:t>ít </a:t>
            </a:r>
            <a:r>
              <a:rPr lang="vi-VN" sz="2400" spc="-10" dirty="0">
                <a:latin typeface="Arial"/>
                <a:cs typeface="Arial"/>
              </a:rPr>
              <a:t>thuộc</a:t>
            </a:r>
            <a:r>
              <a:rPr lang="vi-VN" sz="2400" spc="145" dirty="0">
                <a:latin typeface="Arial"/>
                <a:cs typeface="Arial"/>
              </a:rPr>
              <a:t> </a:t>
            </a:r>
            <a:r>
              <a:rPr lang="vi-VN" sz="2400" spc="5" dirty="0">
                <a:latin typeface="Arial"/>
                <a:cs typeface="Arial"/>
              </a:rPr>
              <a:t>tính</a:t>
            </a:r>
            <a:endParaRPr lang="vi-VN" sz="2400" dirty="0">
              <a:latin typeface="Arial"/>
              <a:cs typeface="Arial"/>
            </a:endParaRPr>
          </a:p>
          <a:p>
            <a:pPr marL="469900" lvl="1" indent="0">
              <a:lnSpc>
                <a:spcPct val="100000"/>
              </a:lnSpc>
              <a:spcBef>
                <a:spcPts val="500"/>
              </a:spcBef>
              <a:buNone/>
              <a:tabLst>
                <a:tab pos="699135" algn="l"/>
              </a:tabLst>
            </a:pPr>
            <a:endParaRPr lang="vi-VN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972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3200" spc="5" dirty="0" err="1">
                <a:solidFill>
                  <a:srgbClr val="000000"/>
                </a:solidFill>
              </a:rPr>
              <a:t>Lựa</a:t>
            </a:r>
            <a:r>
              <a:rPr lang="en-US" sz="3200" spc="5" dirty="0">
                <a:solidFill>
                  <a:srgbClr val="000000"/>
                </a:solidFill>
              </a:rPr>
              <a:t> </a:t>
            </a:r>
            <a:r>
              <a:rPr lang="en-US" sz="3200" spc="25" dirty="0" err="1">
                <a:solidFill>
                  <a:srgbClr val="000000"/>
                </a:solidFill>
              </a:rPr>
              <a:t>chọn</a:t>
            </a:r>
            <a:r>
              <a:rPr lang="en-US" sz="3200" spc="25" dirty="0">
                <a:solidFill>
                  <a:srgbClr val="000000"/>
                </a:solidFill>
              </a:rPr>
              <a:t> </a:t>
            </a:r>
            <a:r>
              <a:rPr lang="en-US" sz="3200" spc="15" dirty="0" err="1">
                <a:solidFill>
                  <a:srgbClr val="000000"/>
                </a:solidFill>
              </a:rPr>
              <a:t>mô</a:t>
            </a:r>
            <a:r>
              <a:rPr lang="en-US" sz="3200" spc="-270" dirty="0">
                <a:solidFill>
                  <a:srgbClr val="000000"/>
                </a:solidFill>
              </a:rPr>
              <a:t> </a:t>
            </a:r>
            <a:r>
              <a:rPr lang="en-US" sz="3200" spc="5" dirty="0" err="1">
                <a:solidFill>
                  <a:srgbClr val="000000"/>
                </a:solidFill>
              </a:rPr>
              <a:t>hình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2" y="1333500"/>
            <a:ext cx="7772400" cy="4800600"/>
          </a:xfrm>
        </p:spPr>
        <p:txBody>
          <a:bodyPr/>
          <a:lstStyle/>
          <a:p>
            <a:pPr marL="241300" indent="-229235">
              <a:spcBef>
                <a:spcPts val="785"/>
              </a:spcBef>
              <a:tabLst>
                <a:tab pos="241935" algn="l"/>
              </a:tabLst>
            </a:pPr>
            <a:r>
              <a:rPr lang="vi-VN" sz="2750" spc="30" dirty="0">
                <a:latin typeface="Arial"/>
                <a:cs typeface="Arial"/>
              </a:rPr>
              <a:t>Lựa </a:t>
            </a:r>
            <a:r>
              <a:rPr lang="vi-VN" sz="2750" spc="35" dirty="0">
                <a:latin typeface="Arial"/>
                <a:cs typeface="Arial"/>
              </a:rPr>
              <a:t>chọn </a:t>
            </a:r>
            <a:r>
              <a:rPr lang="vi-VN" sz="2750" spc="-35" dirty="0">
                <a:latin typeface="Arial"/>
                <a:cs typeface="Arial"/>
              </a:rPr>
              <a:t>siêu </a:t>
            </a:r>
            <a:r>
              <a:rPr lang="vi-VN" sz="2750" spc="5" dirty="0">
                <a:latin typeface="Arial"/>
                <a:cs typeface="Arial"/>
              </a:rPr>
              <a:t>tham </a:t>
            </a:r>
            <a:r>
              <a:rPr lang="vi-VN" sz="2750" spc="-10" dirty="0">
                <a:latin typeface="Arial"/>
                <a:cs typeface="Arial"/>
              </a:rPr>
              <a:t>số (hyper</a:t>
            </a:r>
            <a:r>
              <a:rPr lang="vi-VN" sz="2750" spc="-155" dirty="0">
                <a:latin typeface="Arial"/>
                <a:cs typeface="Arial"/>
              </a:rPr>
              <a:t> </a:t>
            </a:r>
            <a:r>
              <a:rPr lang="vi-VN" sz="2750" spc="-10" dirty="0">
                <a:latin typeface="Arial"/>
                <a:cs typeface="Arial"/>
              </a:rPr>
              <a:t>parameter)</a:t>
            </a:r>
            <a:endParaRPr lang="vi-VN" sz="2750" dirty="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699135" algn="l"/>
              </a:tabLst>
            </a:pPr>
            <a:r>
              <a:rPr lang="en-US" sz="2400" spc="-20" dirty="0" err="1">
                <a:latin typeface="Arial"/>
                <a:cs typeface="Arial"/>
              </a:rPr>
              <a:t>Cây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20" dirty="0" err="1">
                <a:latin typeface="Arial"/>
                <a:cs typeface="Arial"/>
              </a:rPr>
              <a:t>quyết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20" dirty="0" err="1">
                <a:latin typeface="Arial"/>
                <a:cs typeface="Arial"/>
              </a:rPr>
              <a:t>định</a:t>
            </a:r>
            <a:r>
              <a:rPr lang="en-US" sz="2400" spc="-20" dirty="0">
                <a:latin typeface="Arial"/>
                <a:cs typeface="Arial"/>
              </a:rPr>
              <a:t> (</a:t>
            </a:r>
            <a:r>
              <a:rPr lang="vi-VN" sz="2400" spc="-20" dirty="0">
                <a:latin typeface="Arial"/>
                <a:cs typeface="Arial"/>
              </a:rPr>
              <a:t>Decision</a:t>
            </a:r>
            <a:r>
              <a:rPr lang="vi-VN" sz="2400" spc="165" dirty="0">
                <a:latin typeface="Arial"/>
                <a:cs typeface="Arial"/>
              </a:rPr>
              <a:t> </a:t>
            </a:r>
            <a:r>
              <a:rPr lang="vi-VN" sz="2400" spc="-20" dirty="0">
                <a:latin typeface="Arial"/>
                <a:cs typeface="Arial"/>
              </a:rPr>
              <a:t>tree</a:t>
            </a:r>
            <a:r>
              <a:rPr lang="en-US" sz="2400" spc="-20" dirty="0">
                <a:latin typeface="Arial"/>
                <a:cs typeface="Arial"/>
              </a:rPr>
              <a:t>)</a:t>
            </a:r>
            <a:endParaRPr lang="vi-VN" sz="2400" dirty="0">
              <a:latin typeface="Arial"/>
              <a:cs typeface="Arial"/>
            </a:endParaRPr>
          </a:p>
          <a:p>
            <a:pPr marL="1156335" lvl="2" indent="-229235">
              <a:spcBef>
                <a:spcPts val="450"/>
              </a:spcBef>
              <a:tabLst>
                <a:tab pos="1156335" algn="l"/>
                <a:tab pos="1156970" algn="l"/>
              </a:tabLst>
            </a:pPr>
            <a:r>
              <a:rPr lang="vi-VN" sz="2000" spc="35" dirty="0">
                <a:latin typeface="Arial"/>
                <a:cs typeface="Arial"/>
              </a:rPr>
              <a:t>Độ </a:t>
            </a:r>
            <a:r>
              <a:rPr lang="vi-VN" sz="2000" spc="15" dirty="0">
                <a:latin typeface="Arial"/>
                <a:cs typeface="Arial"/>
              </a:rPr>
              <a:t>sâu, </a:t>
            </a:r>
            <a:r>
              <a:rPr lang="vi-VN" sz="2000" spc="30" dirty="0">
                <a:latin typeface="Arial"/>
                <a:cs typeface="Arial"/>
              </a:rPr>
              <a:t>số </a:t>
            </a:r>
            <a:r>
              <a:rPr lang="vi-VN" sz="2000" spc="10" dirty="0">
                <a:latin typeface="Arial"/>
                <a:cs typeface="Arial"/>
              </a:rPr>
              <a:t>lượng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10" dirty="0" err="1">
                <a:latin typeface="Arial"/>
                <a:cs typeface="Arial"/>
              </a:rPr>
              <a:t>nút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vi-VN" sz="2000" spc="-409" dirty="0">
                <a:latin typeface="Arial"/>
                <a:cs typeface="Arial"/>
              </a:rPr>
              <a:t> </a:t>
            </a:r>
            <a:r>
              <a:rPr lang="vi-VN" sz="2000" spc="5" dirty="0">
                <a:latin typeface="Arial"/>
                <a:cs typeface="Arial"/>
              </a:rPr>
              <a:t>lá</a:t>
            </a:r>
            <a:endParaRPr lang="vi-VN" sz="2000" dirty="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505"/>
              </a:spcBef>
              <a:buChar char="•"/>
              <a:tabLst>
                <a:tab pos="699135" algn="l"/>
              </a:tabLst>
            </a:pPr>
            <a:r>
              <a:rPr lang="vi-VN" sz="2400" spc="-25" dirty="0">
                <a:latin typeface="Arial"/>
                <a:cs typeface="Arial"/>
              </a:rPr>
              <a:t>SVM</a:t>
            </a:r>
            <a:endParaRPr lang="vi-VN" sz="2400" dirty="0">
              <a:latin typeface="Arial"/>
              <a:cs typeface="Arial"/>
            </a:endParaRPr>
          </a:p>
          <a:p>
            <a:pPr marL="1156335" lvl="2" indent="-229235">
              <a:spcBef>
                <a:spcPts val="525"/>
              </a:spcBef>
              <a:tabLst>
                <a:tab pos="1156335" algn="l"/>
                <a:tab pos="1156970" algn="l"/>
              </a:tabLst>
            </a:pPr>
            <a:r>
              <a:rPr lang="vi-VN" sz="2000" spc="10" dirty="0">
                <a:latin typeface="Arial"/>
                <a:cs typeface="Arial"/>
              </a:rPr>
              <a:t>Kernel </a:t>
            </a:r>
            <a:r>
              <a:rPr lang="vi-VN" sz="2000" spc="15" dirty="0">
                <a:latin typeface="Arial"/>
                <a:cs typeface="Arial"/>
              </a:rPr>
              <a:t>trick/feature</a:t>
            </a:r>
            <a:r>
              <a:rPr lang="vi-VN" sz="2000" spc="-380" dirty="0">
                <a:latin typeface="Arial"/>
                <a:cs typeface="Arial"/>
              </a:rPr>
              <a:t> </a:t>
            </a:r>
            <a:r>
              <a:rPr lang="vi-VN" sz="2000" spc="5" dirty="0">
                <a:latin typeface="Arial"/>
                <a:cs typeface="Arial"/>
              </a:rPr>
              <a:t>extraction</a:t>
            </a:r>
            <a:endParaRPr lang="vi-VN" sz="2000" dirty="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505"/>
              </a:spcBef>
              <a:buChar char="•"/>
              <a:tabLst>
                <a:tab pos="699135" algn="l"/>
              </a:tabLst>
            </a:pPr>
            <a:r>
              <a:rPr lang="en-US" sz="2400" dirty="0">
                <a:latin typeface="Arial"/>
                <a:cs typeface="Arial"/>
              </a:rPr>
              <a:t>Ensemble of classifiers</a:t>
            </a:r>
            <a:endParaRPr lang="vi-VN" sz="2400" dirty="0">
              <a:latin typeface="Arial"/>
              <a:cs typeface="Arial"/>
            </a:endParaRPr>
          </a:p>
          <a:p>
            <a:pPr marL="1156335" lvl="2" indent="-229235">
              <a:spcBef>
                <a:spcPts val="525"/>
              </a:spcBef>
              <a:tabLst>
                <a:tab pos="1156335" algn="l"/>
                <a:tab pos="1156970" algn="l"/>
              </a:tabLst>
            </a:pPr>
            <a:r>
              <a:rPr lang="en-US" sz="2000" dirty="0" err="1">
                <a:latin typeface="Arial"/>
                <a:cs typeface="Arial"/>
              </a:rPr>
              <a:t>Số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bộ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phân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lớp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thành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phần</a:t>
            </a:r>
            <a:endParaRPr lang="vi-VN" sz="2000" dirty="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505"/>
              </a:spcBef>
              <a:buChar char="•"/>
              <a:tabLst>
                <a:tab pos="699135" algn="l"/>
              </a:tabLst>
            </a:pPr>
            <a:r>
              <a:rPr lang="vi-VN" sz="2400" spc="-20" dirty="0">
                <a:latin typeface="Arial"/>
                <a:cs typeface="Arial"/>
              </a:rPr>
              <a:t>Neural</a:t>
            </a:r>
            <a:r>
              <a:rPr lang="vi-VN" sz="2400" spc="65" dirty="0">
                <a:latin typeface="Arial"/>
                <a:cs typeface="Arial"/>
              </a:rPr>
              <a:t> </a:t>
            </a:r>
            <a:r>
              <a:rPr lang="vi-VN" sz="2400" spc="-15" dirty="0">
                <a:latin typeface="Arial"/>
                <a:cs typeface="Arial"/>
              </a:rPr>
              <a:t>network</a:t>
            </a:r>
            <a:endParaRPr lang="vi-VN" sz="2400" dirty="0">
              <a:latin typeface="Arial"/>
              <a:cs typeface="Arial"/>
            </a:endParaRPr>
          </a:p>
          <a:p>
            <a:pPr marL="1156335" lvl="2" indent="-229235">
              <a:spcBef>
                <a:spcPts val="520"/>
              </a:spcBef>
              <a:tabLst>
                <a:tab pos="1156335" algn="l"/>
                <a:tab pos="1156970" algn="l"/>
              </a:tabLst>
            </a:pPr>
            <a:r>
              <a:rPr lang="en-US" sz="2000" spc="5" dirty="0" err="1">
                <a:latin typeface="Arial"/>
                <a:cs typeface="Arial"/>
              </a:rPr>
              <a:t>hệ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5" dirty="0" err="1">
                <a:latin typeface="Arial"/>
                <a:cs typeface="Arial"/>
              </a:rPr>
              <a:t>số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5" dirty="0" err="1">
                <a:latin typeface="Arial"/>
                <a:cs typeface="Arial"/>
              </a:rPr>
              <a:t>học</a:t>
            </a:r>
            <a:r>
              <a:rPr lang="en-US" sz="2000" spc="5" dirty="0">
                <a:latin typeface="Arial"/>
                <a:cs typeface="Arial"/>
              </a:rPr>
              <a:t> (</a:t>
            </a:r>
            <a:r>
              <a:rPr lang="vi-VN" sz="2000" spc="5" dirty="0">
                <a:latin typeface="Arial"/>
                <a:cs typeface="Arial"/>
              </a:rPr>
              <a:t>Learning</a:t>
            </a:r>
            <a:r>
              <a:rPr lang="vi-VN" sz="2000" spc="-114" dirty="0">
                <a:latin typeface="Arial"/>
                <a:cs typeface="Arial"/>
              </a:rPr>
              <a:t> </a:t>
            </a:r>
            <a:r>
              <a:rPr lang="vi-VN" sz="2000" spc="15" dirty="0">
                <a:latin typeface="Arial"/>
                <a:cs typeface="Arial"/>
              </a:rPr>
              <a:t>rate</a:t>
            </a:r>
            <a:r>
              <a:rPr lang="en-US" sz="2000" spc="15" dirty="0">
                <a:latin typeface="Arial"/>
                <a:cs typeface="Arial"/>
              </a:rPr>
              <a:t>)</a:t>
            </a:r>
            <a:endParaRPr lang="vi-VN" sz="2000" dirty="0">
              <a:latin typeface="Arial"/>
              <a:cs typeface="Arial"/>
            </a:endParaRPr>
          </a:p>
          <a:p>
            <a:pPr marL="1156335" lvl="2" indent="-229235">
              <a:spcBef>
                <a:spcPts val="455"/>
              </a:spcBef>
              <a:tabLst>
                <a:tab pos="1156335" algn="l"/>
                <a:tab pos="1156970" algn="l"/>
              </a:tabLst>
            </a:pPr>
            <a:r>
              <a:rPr lang="en-US" sz="2000" spc="15" dirty="0" err="1">
                <a:latin typeface="Arial"/>
                <a:cs typeface="Arial"/>
              </a:rPr>
              <a:t>Số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15" dirty="0" err="1">
                <a:latin typeface="Arial"/>
                <a:cs typeface="Arial"/>
              </a:rPr>
              <a:t>nút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15" dirty="0" err="1">
                <a:latin typeface="Arial"/>
                <a:cs typeface="Arial"/>
              </a:rPr>
              <a:t>tầng</a:t>
            </a:r>
            <a:r>
              <a:rPr lang="en-US" sz="2000" spc="15" dirty="0">
                <a:latin typeface="Arial"/>
                <a:cs typeface="Arial"/>
              </a:rPr>
              <a:t> </a:t>
            </a:r>
            <a:r>
              <a:rPr lang="en-US" sz="2000" spc="15" dirty="0" err="1">
                <a:latin typeface="Arial"/>
                <a:cs typeface="Arial"/>
              </a:rPr>
              <a:t>ẩn</a:t>
            </a:r>
            <a:r>
              <a:rPr lang="en-US" sz="2000" spc="15" dirty="0">
                <a:latin typeface="Arial"/>
                <a:cs typeface="Arial"/>
              </a:rPr>
              <a:t>…</a:t>
            </a:r>
          </a:p>
          <a:p>
            <a:pPr marL="127000" indent="0">
              <a:spcBef>
                <a:spcPts val="455"/>
              </a:spcBef>
              <a:buNone/>
              <a:tabLst>
                <a:tab pos="1156335" algn="l"/>
                <a:tab pos="1156970" algn="l"/>
              </a:tabLst>
            </a:pPr>
            <a:r>
              <a:rPr lang="en-US" u="sng" spc="15" dirty="0" err="1">
                <a:latin typeface="Arial"/>
                <a:cs typeface="Arial"/>
              </a:rPr>
              <a:t>Ghi</a:t>
            </a:r>
            <a:r>
              <a:rPr lang="en-US" u="sng" spc="15" dirty="0">
                <a:latin typeface="Arial"/>
                <a:cs typeface="Arial"/>
              </a:rPr>
              <a:t> </a:t>
            </a:r>
            <a:r>
              <a:rPr lang="en-US" u="sng" spc="15" dirty="0" err="1">
                <a:latin typeface="Arial"/>
                <a:cs typeface="Arial"/>
              </a:rPr>
              <a:t>chú</a:t>
            </a:r>
            <a:r>
              <a:rPr lang="en-US" spc="15" dirty="0">
                <a:latin typeface="Arial"/>
                <a:cs typeface="Arial"/>
              </a:rPr>
              <a:t>: </a:t>
            </a:r>
            <a:r>
              <a:rPr lang="en-US" spc="15" dirty="0" err="1">
                <a:latin typeface="Arial"/>
                <a:cs typeface="Arial"/>
              </a:rPr>
              <a:t>siêu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spc="15" dirty="0" err="1">
                <a:latin typeface="Arial"/>
                <a:cs typeface="Arial"/>
              </a:rPr>
              <a:t>tham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spc="15" dirty="0" err="1">
                <a:latin typeface="Arial"/>
                <a:cs typeface="Arial"/>
              </a:rPr>
              <a:t>số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spc="15" dirty="0">
                <a:latin typeface="Arial"/>
                <a:cs typeface="Arial"/>
                <a:sym typeface="Symbol" panose="05050102010706020507" pitchFamily="18" charset="2"/>
              </a:rPr>
              <a:t> </a:t>
            </a:r>
            <a:r>
              <a:rPr lang="en-US" spc="15" dirty="0" err="1">
                <a:latin typeface="Arial"/>
                <a:cs typeface="Arial"/>
                <a:sym typeface="Symbol" panose="05050102010706020507" pitchFamily="18" charset="2"/>
              </a:rPr>
              <a:t>tham</a:t>
            </a:r>
            <a:r>
              <a:rPr lang="en-US" spc="15" dirty="0">
                <a:latin typeface="Arial"/>
                <a:cs typeface="Arial"/>
                <a:sym typeface="Symbol" panose="05050102010706020507" pitchFamily="18" charset="2"/>
              </a:rPr>
              <a:t> </a:t>
            </a:r>
            <a:r>
              <a:rPr lang="en-US" spc="15" dirty="0" err="1">
                <a:latin typeface="Arial"/>
                <a:cs typeface="Arial"/>
                <a:sym typeface="Symbol" panose="05050102010706020507" pitchFamily="18" charset="2"/>
              </a:rPr>
              <a:t>số</a:t>
            </a:r>
            <a:endParaRPr lang="vi-VN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83</a:t>
            </a:fld>
            <a:endParaRPr lang="en-GB"/>
          </a:p>
        </p:txBody>
      </p:sp>
      <p:sp>
        <p:nvSpPr>
          <p:cNvPr id="5" name="object 4"/>
          <p:cNvSpPr/>
          <p:nvPr/>
        </p:nvSpPr>
        <p:spPr>
          <a:xfrm>
            <a:off x="4957119" y="3429000"/>
            <a:ext cx="4130558" cy="2005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495800" y="5773057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6.24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508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/>
          <a:lstStyle/>
          <a:p>
            <a:r>
              <a:rPr lang="en-US" sz="3200" spc="5" dirty="0" err="1">
                <a:solidFill>
                  <a:srgbClr val="000000"/>
                </a:solidFill>
              </a:rPr>
              <a:t>Lựa</a:t>
            </a:r>
            <a:r>
              <a:rPr lang="en-US" sz="3200" spc="5" dirty="0">
                <a:solidFill>
                  <a:srgbClr val="000000"/>
                </a:solidFill>
              </a:rPr>
              <a:t> </a:t>
            </a:r>
            <a:r>
              <a:rPr lang="en-US" sz="3200" spc="25" dirty="0" err="1">
                <a:solidFill>
                  <a:srgbClr val="000000"/>
                </a:solidFill>
              </a:rPr>
              <a:t>chọn</a:t>
            </a:r>
            <a:r>
              <a:rPr lang="en-US" sz="3200" spc="25" dirty="0">
                <a:solidFill>
                  <a:srgbClr val="000000"/>
                </a:solidFill>
              </a:rPr>
              <a:t> </a:t>
            </a:r>
            <a:r>
              <a:rPr lang="en-US" sz="3200" spc="15" dirty="0" err="1">
                <a:solidFill>
                  <a:srgbClr val="000000"/>
                </a:solidFill>
              </a:rPr>
              <a:t>mô</a:t>
            </a:r>
            <a:r>
              <a:rPr lang="en-US" sz="3200" spc="-270" dirty="0">
                <a:solidFill>
                  <a:srgbClr val="000000"/>
                </a:solidFill>
              </a:rPr>
              <a:t> </a:t>
            </a:r>
            <a:r>
              <a:rPr lang="en-US" sz="3200" spc="5" dirty="0" err="1">
                <a:solidFill>
                  <a:srgbClr val="000000"/>
                </a:solidFill>
              </a:rPr>
              <a:t>hình</a:t>
            </a:r>
            <a:r>
              <a:rPr lang="en-US" sz="3200" spc="5" dirty="0">
                <a:solidFill>
                  <a:srgbClr val="000000"/>
                </a:solidFill>
              </a:rPr>
              <a:t> (</a:t>
            </a:r>
            <a:r>
              <a:rPr lang="en-US" sz="3200" spc="5" dirty="0" err="1">
                <a:solidFill>
                  <a:srgbClr val="000000"/>
                </a:solidFill>
              </a:rPr>
              <a:t>tt</a:t>
            </a:r>
            <a:r>
              <a:rPr lang="en-US" sz="3200" spc="5" dirty="0">
                <a:solidFill>
                  <a:srgbClr val="000000"/>
                </a:solidFill>
              </a:rPr>
              <a:t>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457200"/>
          </a:xfrm>
        </p:spPr>
        <p:txBody>
          <a:bodyPr/>
          <a:lstStyle/>
          <a:p>
            <a:r>
              <a:rPr lang="en-US" spc="30" dirty="0" err="1">
                <a:latin typeface="Arial"/>
                <a:cs typeface="Arial"/>
              </a:rPr>
              <a:t>Lựa</a:t>
            </a:r>
            <a:r>
              <a:rPr lang="en-US" spc="30" dirty="0">
                <a:latin typeface="Arial"/>
                <a:cs typeface="Arial"/>
              </a:rPr>
              <a:t> </a:t>
            </a:r>
            <a:r>
              <a:rPr lang="en-US" spc="35" dirty="0" err="1">
                <a:latin typeface="Arial"/>
                <a:cs typeface="Arial"/>
              </a:rPr>
              <a:t>chọn</a:t>
            </a:r>
            <a:r>
              <a:rPr lang="en-US" spc="35" dirty="0">
                <a:latin typeface="Arial"/>
                <a:cs typeface="Arial"/>
              </a:rPr>
              <a:t> </a:t>
            </a:r>
            <a:r>
              <a:rPr lang="en-US" spc="-35" dirty="0" err="1">
                <a:latin typeface="Arial"/>
                <a:cs typeface="Arial"/>
              </a:rPr>
              <a:t>siêu</a:t>
            </a:r>
            <a:r>
              <a:rPr lang="en-US" spc="-3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tham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10" dirty="0" err="1">
                <a:latin typeface="Arial"/>
                <a:cs typeface="Arial"/>
              </a:rPr>
              <a:t>số</a:t>
            </a:r>
            <a:r>
              <a:rPr lang="en-US" spc="-10" dirty="0">
                <a:latin typeface="Arial"/>
                <a:cs typeface="Arial"/>
              </a:rPr>
              <a:t> (hyper</a:t>
            </a:r>
            <a:r>
              <a:rPr lang="en-US" spc="-15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parameter)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84</a:t>
            </a:fld>
            <a:endParaRPr lang="en-GB"/>
          </a:p>
        </p:txBody>
      </p:sp>
      <p:sp>
        <p:nvSpPr>
          <p:cNvPr id="5" name="object 4"/>
          <p:cNvSpPr/>
          <p:nvPr/>
        </p:nvSpPr>
        <p:spPr>
          <a:xfrm>
            <a:off x="152400" y="2133601"/>
            <a:ext cx="8991600" cy="259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143000" y="54102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6.25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098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904" y="23812"/>
            <a:ext cx="7772400" cy="509588"/>
          </a:xfrm>
        </p:spPr>
        <p:txBody>
          <a:bodyPr/>
          <a:lstStyle/>
          <a:p>
            <a:r>
              <a:rPr lang="en-US" sz="3200" spc="25" dirty="0" err="1">
                <a:solidFill>
                  <a:srgbClr val="000000"/>
                </a:solidFill>
              </a:rPr>
              <a:t>Huấn</a:t>
            </a:r>
            <a:r>
              <a:rPr lang="en-US" sz="3200" spc="25" dirty="0">
                <a:solidFill>
                  <a:srgbClr val="000000"/>
                </a:solidFill>
              </a:rPr>
              <a:t> </a:t>
            </a:r>
            <a:r>
              <a:rPr lang="en-US" sz="3200" spc="5" dirty="0" err="1">
                <a:solidFill>
                  <a:srgbClr val="000000"/>
                </a:solidFill>
              </a:rPr>
              <a:t>luyện</a:t>
            </a:r>
            <a:r>
              <a:rPr lang="en-US" sz="3200" spc="5" dirty="0">
                <a:solidFill>
                  <a:srgbClr val="000000"/>
                </a:solidFill>
              </a:rPr>
              <a:t> </a:t>
            </a:r>
            <a:r>
              <a:rPr lang="en-US" sz="3200" spc="15" dirty="0" err="1">
                <a:solidFill>
                  <a:srgbClr val="000000"/>
                </a:solidFill>
              </a:rPr>
              <a:t>mô</a:t>
            </a:r>
            <a:r>
              <a:rPr lang="en-US" sz="3200" spc="15" dirty="0">
                <a:solidFill>
                  <a:srgbClr val="000000"/>
                </a:solidFill>
              </a:rPr>
              <a:t> </a:t>
            </a:r>
            <a:r>
              <a:rPr lang="en-US" sz="3200" spc="5" dirty="0" err="1">
                <a:solidFill>
                  <a:srgbClr val="000000"/>
                </a:solidFill>
              </a:rPr>
              <a:t>hình</a:t>
            </a:r>
            <a:r>
              <a:rPr lang="en-US" sz="3200" spc="-265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(Training)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001000" cy="1981200"/>
          </a:xfrm>
        </p:spPr>
        <p:txBody>
          <a:bodyPr/>
          <a:lstStyle/>
          <a:p>
            <a:pPr marL="241300" marR="5080" indent="-229235">
              <a:lnSpc>
                <a:spcPct val="102400"/>
              </a:lnSpc>
              <a:spcBef>
                <a:spcPts val="45"/>
              </a:spcBef>
              <a:tabLst>
                <a:tab pos="241935" algn="l"/>
              </a:tabLst>
            </a:pPr>
            <a:r>
              <a:rPr lang="vi-VN" spc="30" dirty="0">
                <a:latin typeface="Arial"/>
                <a:cs typeface="Arial"/>
              </a:rPr>
              <a:t>Là </a:t>
            </a:r>
            <a:r>
              <a:rPr lang="vi-VN" spc="10" dirty="0">
                <a:latin typeface="Arial"/>
                <a:cs typeface="Arial"/>
              </a:rPr>
              <a:t>các </a:t>
            </a:r>
            <a:r>
              <a:rPr lang="vi-VN" spc="20" dirty="0">
                <a:latin typeface="Arial"/>
                <a:cs typeface="Arial"/>
              </a:rPr>
              <a:t>bước </a:t>
            </a:r>
            <a:r>
              <a:rPr lang="vi-VN" spc="-30" dirty="0">
                <a:latin typeface="Arial"/>
                <a:cs typeface="Arial"/>
              </a:rPr>
              <a:t>tìm </a:t>
            </a:r>
            <a:r>
              <a:rPr lang="vi-VN" spc="-15" dirty="0">
                <a:latin typeface="Arial"/>
                <a:cs typeface="Arial"/>
              </a:rPr>
              <a:t>kiếm </a:t>
            </a:r>
            <a:r>
              <a:rPr lang="vi-VN" spc="-10" dirty="0">
                <a:latin typeface="Arial"/>
                <a:cs typeface="Arial"/>
              </a:rPr>
              <a:t>giá trị </a:t>
            </a:r>
            <a:r>
              <a:rPr lang="vi-VN" spc="10" dirty="0">
                <a:latin typeface="Arial"/>
                <a:cs typeface="Arial"/>
              </a:rPr>
              <a:t>các </a:t>
            </a:r>
            <a:r>
              <a:rPr lang="vi-VN" spc="5" dirty="0">
                <a:latin typeface="Arial"/>
                <a:cs typeface="Arial"/>
              </a:rPr>
              <a:t>tham </a:t>
            </a:r>
            <a:r>
              <a:rPr lang="vi-VN" spc="-10" dirty="0">
                <a:latin typeface="Arial"/>
                <a:cs typeface="Arial"/>
              </a:rPr>
              <a:t>số </a:t>
            </a:r>
            <a:r>
              <a:rPr lang="vi-VN" spc="35" dirty="0">
                <a:latin typeface="Arial"/>
                <a:cs typeface="Arial"/>
              </a:rPr>
              <a:t>của </a:t>
            </a:r>
            <a:r>
              <a:rPr lang="vi-VN" spc="20" dirty="0">
                <a:latin typeface="Arial"/>
                <a:cs typeface="Arial"/>
              </a:rPr>
              <a:t>mô </a:t>
            </a:r>
            <a:r>
              <a:rPr lang="vi-VN" dirty="0">
                <a:latin typeface="Arial"/>
                <a:cs typeface="Arial"/>
              </a:rPr>
              <a:t>hình </a:t>
            </a:r>
            <a:r>
              <a:rPr lang="vi-VN" spc="-15" dirty="0">
                <a:latin typeface="Arial"/>
                <a:cs typeface="Arial"/>
              </a:rPr>
              <a:t>sao </a:t>
            </a:r>
            <a:r>
              <a:rPr lang="vi-VN" spc="35" dirty="0">
                <a:latin typeface="Arial"/>
                <a:cs typeface="Arial"/>
              </a:rPr>
              <a:t>cho  </a:t>
            </a:r>
            <a:r>
              <a:rPr lang="vi-VN" spc="20" dirty="0">
                <a:latin typeface="Arial"/>
                <a:cs typeface="Arial"/>
              </a:rPr>
              <a:t>mô </a:t>
            </a:r>
            <a:r>
              <a:rPr lang="vi-VN" dirty="0">
                <a:latin typeface="Arial"/>
                <a:cs typeface="Arial"/>
              </a:rPr>
              <a:t>hình </a:t>
            </a:r>
            <a:r>
              <a:rPr lang="vi-VN" spc="-40" dirty="0">
                <a:latin typeface="Arial"/>
                <a:cs typeface="Arial"/>
              </a:rPr>
              <a:t>xấp </a:t>
            </a:r>
            <a:r>
              <a:rPr lang="vi-VN" spc="-50" dirty="0">
                <a:latin typeface="Arial"/>
                <a:cs typeface="Arial"/>
              </a:rPr>
              <a:t>xỉ </a:t>
            </a:r>
            <a:r>
              <a:rPr lang="vi-VN" spc="20" dirty="0">
                <a:latin typeface="Arial"/>
                <a:cs typeface="Arial"/>
              </a:rPr>
              <a:t>được </a:t>
            </a:r>
            <a:r>
              <a:rPr lang="vi-VN" spc="10" dirty="0">
                <a:latin typeface="Arial"/>
                <a:cs typeface="Arial"/>
              </a:rPr>
              <a:t>tốt </a:t>
            </a:r>
            <a:r>
              <a:rPr lang="vi-VN" spc="15" dirty="0">
                <a:latin typeface="Arial"/>
                <a:cs typeface="Arial"/>
              </a:rPr>
              <a:t>nhất phân </a:t>
            </a:r>
            <a:r>
              <a:rPr lang="vi-VN" spc="30" dirty="0">
                <a:latin typeface="Arial"/>
                <a:cs typeface="Arial"/>
              </a:rPr>
              <a:t>bố </a:t>
            </a:r>
            <a:r>
              <a:rPr lang="vi-VN" spc="35" dirty="0">
                <a:latin typeface="Arial"/>
                <a:cs typeface="Arial"/>
              </a:rPr>
              <a:t>của </a:t>
            </a:r>
            <a:r>
              <a:rPr lang="vi-VN" spc="30" dirty="0">
                <a:latin typeface="Arial"/>
                <a:cs typeface="Arial"/>
              </a:rPr>
              <a:t>dữ</a:t>
            </a:r>
            <a:r>
              <a:rPr lang="vi-VN" spc="-100" dirty="0">
                <a:latin typeface="Arial"/>
                <a:cs typeface="Arial"/>
              </a:rPr>
              <a:t> </a:t>
            </a:r>
            <a:r>
              <a:rPr lang="vi-VN" spc="-50" dirty="0">
                <a:latin typeface="Arial"/>
                <a:cs typeface="Arial"/>
              </a:rPr>
              <a:t>liệu</a:t>
            </a:r>
            <a:endParaRPr lang="vi-VN" dirty="0">
              <a:latin typeface="Arial"/>
              <a:cs typeface="Arial"/>
            </a:endParaRPr>
          </a:p>
          <a:p>
            <a:pPr marL="2863215" indent="0">
              <a:lnSpc>
                <a:spcPct val="100000"/>
              </a:lnSpc>
              <a:spcBef>
                <a:spcPts val="210"/>
              </a:spcBef>
              <a:buNone/>
            </a:pPr>
            <a:r>
              <a:rPr lang="vi-VN" sz="4400" dirty="0">
                <a:solidFill>
                  <a:srgbClr val="0000FF"/>
                </a:solidFill>
                <a:latin typeface="Arial"/>
                <a:cs typeface="Arial"/>
              </a:rPr>
              <a:t>y =</a:t>
            </a:r>
            <a:r>
              <a:rPr lang="vi-VN" sz="44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vi-VN" sz="4400" spc="10" dirty="0">
                <a:solidFill>
                  <a:srgbClr val="0000FF"/>
                </a:solidFill>
                <a:latin typeface="Arial"/>
                <a:cs typeface="Arial"/>
              </a:rPr>
              <a:t>f(</a:t>
            </a:r>
            <a:r>
              <a:rPr lang="vi-VN" sz="4400" b="1" spc="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lang="vi-VN" sz="4400" spc="1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vi-VN" sz="44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85</a:t>
            </a:fld>
            <a:endParaRPr lang="en-GB"/>
          </a:p>
        </p:txBody>
      </p:sp>
      <p:sp>
        <p:nvSpPr>
          <p:cNvPr id="5" name="object 8"/>
          <p:cNvSpPr/>
          <p:nvPr/>
        </p:nvSpPr>
        <p:spPr>
          <a:xfrm>
            <a:off x="3246844" y="2515235"/>
            <a:ext cx="111125" cy="684530"/>
          </a:xfrm>
          <a:custGeom>
            <a:avLst/>
            <a:gdLst/>
            <a:ahLst/>
            <a:cxnLst/>
            <a:rect l="l" t="t" r="r" b="b"/>
            <a:pathLst>
              <a:path w="111125" h="684529">
                <a:moveTo>
                  <a:pt x="55411" y="37786"/>
                </a:moveTo>
                <a:lnTo>
                  <a:pt x="45883" y="54041"/>
                </a:lnTo>
                <a:lnTo>
                  <a:pt x="44439" y="684285"/>
                </a:lnTo>
                <a:lnTo>
                  <a:pt x="63489" y="684285"/>
                </a:lnTo>
                <a:lnTo>
                  <a:pt x="64814" y="106039"/>
                </a:lnTo>
                <a:lnTo>
                  <a:pt x="64865" y="54041"/>
                </a:lnTo>
                <a:lnTo>
                  <a:pt x="55411" y="37786"/>
                </a:lnTo>
                <a:close/>
              </a:path>
              <a:path w="111125" h="684529">
                <a:moveTo>
                  <a:pt x="66483" y="18928"/>
                </a:moveTo>
                <a:lnTo>
                  <a:pt x="65013" y="18928"/>
                </a:lnTo>
                <a:lnTo>
                  <a:pt x="64933" y="54158"/>
                </a:lnTo>
                <a:lnTo>
                  <a:pt x="91561" y="99943"/>
                </a:lnTo>
                <a:lnTo>
                  <a:pt x="94122" y="104515"/>
                </a:lnTo>
                <a:lnTo>
                  <a:pt x="99943" y="106039"/>
                </a:lnTo>
                <a:lnTo>
                  <a:pt x="104515" y="103510"/>
                </a:lnTo>
                <a:lnTo>
                  <a:pt x="109087" y="100827"/>
                </a:lnTo>
                <a:lnTo>
                  <a:pt x="110611" y="95006"/>
                </a:lnTo>
                <a:lnTo>
                  <a:pt x="66483" y="18928"/>
                </a:lnTo>
                <a:close/>
              </a:path>
              <a:path w="111125" h="684529">
                <a:moveTo>
                  <a:pt x="55504" y="0"/>
                </a:moveTo>
                <a:lnTo>
                  <a:pt x="0" y="94731"/>
                </a:lnTo>
                <a:lnTo>
                  <a:pt x="1524" y="100584"/>
                </a:lnTo>
                <a:lnTo>
                  <a:pt x="5974" y="103266"/>
                </a:lnTo>
                <a:lnTo>
                  <a:pt x="10546" y="105918"/>
                </a:lnTo>
                <a:lnTo>
                  <a:pt x="16398" y="104394"/>
                </a:lnTo>
                <a:lnTo>
                  <a:pt x="19050" y="99822"/>
                </a:lnTo>
                <a:lnTo>
                  <a:pt x="45815" y="54158"/>
                </a:lnTo>
                <a:lnTo>
                  <a:pt x="45920" y="37786"/>
                </a:lnTo>
                <a:lnTo>
                  <a:pt x="45963" y="18928"/>
                </a:lnTo>
                <a:lnTo>
                  <a:pt x="66483" y="18928"/>
                </a:lnTo>
                <a:lnTo>
                  <a:pt x="55504" y="0"/>
                </a:lnTo>
                <a:close/>
              </a:path>
              <a:path w="111125" h="684529">
                <a:moveTo>
                  <a:pt x="65002" y="23743"/>
                </a:moveTo>
                <a:lnTo>
                  <a:pt x="63642" y="23743"/>
                </a:lnTo>
                <a:lnTo>
                  <a:pt x="55411" y="37786"/>
                </a:lnTo>
                <a:lnTo>
                  <a:pt x="64933" y="54158"/>
                </a:lnTo>
                <a:lnTo>
                  <a:pt x="65002" y="23743"/>
                </a:lnTo>
                <a:close/>
              </a:path>
              <a:path w="111125" h="684529">
                <a:moveTo>
                  <a:pt x="65013" y="18928"/>
                </a:moveTo>
                <a:lnTo>
                  <a:pt x="45963" y="18928"/>
                </a:lnTo>
                <a:lnTo>
                  <a:pt x="45883" y="54041"/>
                </a:lnTo>
                <a:lnTo>
                  <a:pt x="55411" y="37786"/>
                </a:lnTo>
                <a:lnTo>
                  <a:pt x="47244" y="23743"/>
                </a:lnTo>
                <a:lnTo>
                  <a:pt x="65002" y="23743"/>
                </a:lnTo>
                <a:lnTo>
                  <a:pt x="65013" y="18928"/>
                </a:lnTo>
                <a:close/>
              </a:path>
              <a:path w="111125" h="684529">
                <a:moveTo>
                  <a:pt x="63642" y="23743"/>
                </a:moveTo>
                <a:lnTo>
                  <a:pt x="47244" y="23743"/>
                </a:lnTo>
                <a:lnTo>
                  <a:pt x="55411" y="37786"/>
                </a:lnTo>
                <a:lnTo>
                  <a:pt x="63642" y="237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/>
          <p:cNvSpPr/>
          <p:nvPr/>
        </p:nvSpPr>
        <p:spPr>
          <a:xfrm>
            <a:off x="4599366" y="2557455"/>
            <a:ext cx="920750" cy="694055"/>
          </a:xfrm>
          <a:custGeom>
            <a:avLst/>
            <a:gdLst/>
            <a:ahLst/>
            <a:cxnLst/>
            <a:rect l="l" t="t" r="r" b="b"/>
            <a:pathLst>
              <a:path w="920750" h="694054">
                <a:moveTo>
                  <a:pt x="30354" y="22708"/>
                </a:moveTo>
                <a:lnTo>
                  <a:pt x="37726" y="40180"/>
                </a:lnTo>
                <a:lnTo>
                  <a:pt x="908791" y="693429"/>
                </a:lnTo>
                <a:lnTo>
                  <a:pt x="920221" y="678189"/>
                </a:lnTo>
                <a:lnTo>
                  <a:pt x="49081" y="24883"/>
                </a:lnTo>
                <a:lnTo>
                  <a:pt x="30354" y="22708"/>
                </a:lnTo>
                <a:close/>
              </a:path>
              <a:path w="920750" h="694054">
                <a:moveTo>
                  <a:pt x="0" y="0"/>
                </a:moveTo>
                <a:lnTo>
                  <a:pt x="42672" y="101102"/>
                </a:lnTo>
                <a:lnTo>
                  <a:pt x="48249" y="103388"/>
                </a:lnTo>
                <a:lnTo>
                  <a:pt x="53218" y="101346"/>
                </a:lnTo>
                <a:lnTo>
                  <a:pt x="58033" y="99303"/>
                </a:lnTo>
                <a:lnTo>
                  <a:pt x="60319" y="93726"/>
                </a:lnTo>
                <a:lnTo>
                  <a:pt x="37726" y="40180"/>
                </a:lnTo>
                <a:lnTo>
                  <a:pt x="9387" y="18928"/>
                </a:lnTo>
                <a:lnTo>
                  <a:pt x="20817" y="3688"/>
                </a:lnTo>
                <a:lnTo>
                  <a:pt x="31739" y="3688"/>
                </a:lnTo>
                <a:lnTo>
                  <a:pt x="0" y="0"/>
                </a:lnTo>
                <a:close/>
              </a:path>
              <a:path w="920750" h="694054">
                <a:moveTo>
                  <a:pt x="20817" y="3688"/>
                </a:moveTo>
                <a:lnTo>
                  <a:pt x="9387" y="18928"/>
                </a:lnTo>
                <a:lnTo>
                  <a:pt x="37726" y="40180"/>
                </a:lnTo>
                <a:lnTo>
                  <a:pt x="30354" y="22708"/>
                </a:lnTo>
                <a:lnTo>
                  <a:pt x="14081" y="20817"/>
                </a:lnTo>
                <a:lnTo>
                  <a:pt x="23987" y="7620"/>
                </a:lnTo>
                <a:lnTo>
                  <a:pt x="26060" y="7620"/>
                </a:lnTo>
                <a:lnTo>
                  <a:pt x="20817" y="3688"/>
                </a:lnTo>
                <a:close/>
              </a:path>
              <a:path w="920750" h="694054">
                <a:moveTo>
                  <a:pt x="31739" y="3688"/>
                </a:moveTo>
                <a:lnTo>
                  <a:pt x="20817" y="3688"/>
                </a:lnTo>
                <a:lnTo>
                  <a:pt x="49081" y="24883"/>
                </a:lnTo>
                <a:lnTo>
                  <a:pt x="101711" y="30998"/>
                </a:lnTo>
                <a:lnTo>
                  <a:pt x="106923" y="31485"/>
                </a:lnTo>
                <a:lnTo>
                  <a:pt x="111617" y="27828"/>
                </a:lnTo>
                <a:lnTo>
                  <a:pt x="112897" y="17404"/>
                </a:lnTo>
                <a:lnTo>
                  <a:pt x="109087" y="12588"/>
                </a:lnTo>
                <a:lnTo>
                  <a:pt x="103875" y="12070"/>
                </a:lnTo>
                <a:lnTo>
                  <a:pt x="31739" y="3688"/>
                </a:lnTo>
                <a:close/>
              </a:path>
              <a:path w="920750" h="694054">
                <a:moveTo>
                  <a:pt x="26060" y="7620"/>
                </a:moveTo>
                <a:lnTo>
                  <a:pt x="23987" y="7620"/>
                </a:lnTo>
                <a:lnTo>
                  <a:pt x="30354" y="22708"/>
                </a:lnTo>
                <a:lnTo>
                  <a:pt x="49081" y="24883"/>
                </a:lnTo>
                <a:lnTo>
                  <a:pt x="26060" y="7620"/>
                </a:lnTo>
                <a:close/>
              </a:path>
              <a:path w="920750" h="694054">
                <a:moveTo>
                  <a:pt x="23987" y="7620"/>
                </a:moveTo>
                <a:lnTo>
                  <a:pt x="14081" y="20817"/>
                </a:lnTo>
                <a:lnTo>
                  <a:pt x="30354" y="22708"/>
                </a:lnTo>
                <a:lnTo>
                  <a:pt x="23987" y="76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/>
          <p:nvPr/>
        </p:nvSpPr>
        <p:spPr>
          <a:xfrm>
            <a:off x="4141078" y="2513330"/>
            <a:ext cx="111125" cy="686435"/>
          </a:xfrm>
          <a:custGeom>
            <a:avLst/>
            <a:gdLst/>
            <a:ahLst/>
            <a:cxnLst/>
            <a:rect l="l" t="t" r="r" b="b"/>
            <a:pathLst>
              <a:path w="111125" h="686435">
                <a:moveTo>
                  <a:pt x="55626" y="37737"/>
                </a:moveTo>
                <a:lnTo>
                  <a:pt x="45924" y="54172"/>
                </a:lnTo>
                <a:lnTo>
                  <a:pt x="43037" y="685809"/>
                </a:lnTo>
                <a:lnTo>
                  <a:pt x="62087" y="685928"/>
                </a:lnTo>
                <a:lnTo>
                  <a:pt x="64975" y="53953"/>
                </a:lnTo>
                <a:lnTo>
                  <a:pt x="55626" y="37737"/>
                </a:lnTo>
                <a:close/>
              </a:path>
              <a:path w="111125" h="686435">
                <a:moveTo>
                  <a:pt x="66686" y="18928"/>
                </a:moveTo>
                <a:lnTo>
                  <a:pt x="65135" y="18928"/>
                </a:lnTo>
                <a:lnTo>
                  <a:pt x="65101" y="54172"/>
                </a:lnTo>
                <a:lnTo>
                  <a:pt x="91561" y="100065"/>
                </a:lnTo>
                <a:lnTo>
                  <a:pt x="94091" y="104637"/>
                </a:lnTo>
                <a:lnTo>
                  <a:pt x="99943" y="106161"/>
                </a:lnTo>
                <a:lnTo>
                  <a:pt x="104515" y="103632"/>
                </a:lnTo>
                <a:lnTo>
                  <a:pt x="109087" y="100980"/>
                </a:lnTo>
                <a:lnTo>
                  <a:pt x="110611" y="95128"/>
                </a:lnTo>
                <a:lnTo>
                  <a:pt x="108082" y="90556"/>
                </a:lnTo>
                <a:lnTo>
                  <a:pt x="66686" y="18928"/>
                </a:lnTo>
                <a:close/>
              </a:path>
              <a:path w="111125" h="686435">
                <a:moveTo>
                  <a:pt x="55747" y="0"/>
                </a:moveTo>
                <a:lnTo>
                  <a:pt x="2651" y="90037"/>
                </a:lnTo>
                <a:lnTo>
                  <a:pt x="0" y="94609"/>
                </a:lnTo>
                <a:lnTo>
                  <a:pt x="1524" y="100462"/>
                </a:lnTo>
                <a:lnTo>
                  <a:pt x="6096" y="103113"/>
                </a:lnTo>
                <a:lnTo>
                  <a:pt x="10546" y="105796"/>
                </a:lnTo>
                <a:lnTo>
                  <a:pt x="16367" y="104272"/>
                </a:lnTo>
                <a:lnTo>
                  <a:pt x="19050" y="99700"/>
                </a:lnTo>
                <a:lnTo>
                  <a:pt x="45924" y="54172"/>
                </a:lnTo>
                <a:lnTo>
                  <a:pt x="46085" y="18928"/>
                </a:lnTo>
                <a:lnTo>
                  <a:pt x="66686" y="18928"/>
                </a:lnTo>
                <a:lnTo>
                  <a:pt x="55747" y="0"/>
                </a:lnTo>
                <a:close/>
              </a:path>
              <a:path w="111125" h="686435">
                <a:moveTo>
                  <a:pt x="65135" y="18928"/>
                </a:moveTo>
                <a:lnTo>
                  <a:pt x="46085" y="18928"/>
                </a:lnTo>
                <a:lnTo>
                  <a:pt x="45924" y="54172"/>
                </a:lnTo>
                <a:lnTo>
                  <a:pt x="55626" y="37737"/>
                </a:lnTo>
                <a:lnTo>
                  <a:pt x="47487" y="23622"/>
                </a:lnTo>
                <a:lnTo>
                  <a:pt x="65114" y="23622"/>
                </a:lnTo>
                <a:lnTo>
                  <a:pt x="65135" y="18928"/>
                </a:lnTo>
                <a:close/>
              </a:path>
              <a:path w="111125" h="686435">
                <a:moveTo>
                  <a:pt x="65114" y="23622"/>
                </a:moveTo>
                <a:lnTo>
                  <a:pt x="47487" y="23622"/>
                </a:lnTo>
                <a:lnTo>
                  <a:pt x="63886" y="23743"/>
                </a:lnTo>
                <a:lnTo>
                  <a:pt x="55626" y="37737"/>
                </a:lnTo>
                <a:lnTo>
                  <a:pt x="64975" y="53953"/>
                </a:lnTo>
                <a:lnTo>
                  <a:pt x="65114" y="23622"/>
                </a:lnTo>
                <a:close/>
              </a:path>
              <a:path w="111125" h="686435">
                <a:moveTo>
                  <a:pt x="47487" y="23622"/>
                </a:moveTo>
                <a:lnTo>
                  <a:pt x="55626" y="37737"/>
                </a:lnTo>
                <a:lnTo>
                  <a:pt x="63886" y="23743"/>
                </a:lnTo>
                <a:lnTo>
                  <a:pt x="47487" y="236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 txBox="1"/>
          <p:nvPr/>
        </p:nvSpPr>
        <p:spPr>
          <a:xfrm>
            <a:off x="3742615" y="3263257"/>
            <a:ext cx="101917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8425" marR="5080" indent="-85725">
              <a:lnSpc>
                <a:spcPct val="100800"/>
              </a:lnSpc>
              <a:spcBef>
                <a:spcPts val="85"/>
              </a:spcBef>
            </a:pPr>
            <a:r>
              <a:rPr sz="1800" spc="4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30" dirty="0">
                <a:latin typeface="Arial"/>
                <a:cs typeface="Arial"/>
              </a:rPr>
              <a:t>e</a:t>
            </a:r>
            <a:r>
              <a:rPr sz="1800" spc="45" dirty="0">
                <a:latin typeface="Arial"/>
                <a:cs typeface="Arial"/>
              </a:rPr>
              <a:t>d</a:t>
            </a:r>
            <a:r>
              <a:rPr sz="1800" spc="-3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io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Arial"/>
                <a:cs typeface="Arial"/>
              </a:rPr>
              <a:t>function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2962363" y="3251510"/>
            <a:ext cx="680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"/>
                <a:cs typeface="Arial"/>
              </a:rPr>
              <a:t>o</a:t>
            </a:r>
            <a:r>
              <a:rPr sz="1800" spc="45" dirty="0">
                <a:latin typeface="Arial"/>
                <a:cs typeface="Arial"/>
              </a:rPr>
              <a:t>u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spc="45" dirty="0">
                <a:latin typeface="Arial"/>
                <a:cs typeface="Arial"/>
              </a:rPr>
              <a:t>pu</a:t>
            </a:r>
            <a:r>
              <a:rPr sz="1800" dirty="0">
                <a:latin typeface="Arial"/>
                <a:cs typeface="Arial"/>
              </a:rPr>
              <a:t>t</a:t>
            </a:r>
          </a:p>
        </p:txBody>
      </p:sp>
      <p:sp>
        <p:nvSpPr>
          <p:cNvPr id="10" name="object 13"/>
          <p:cNvSpPr txBox="1"/>
          <p:nvPr/>
        </p:nvSpPr>
        <p:spPr>
          <a:xfrm>
            <a:off x="5243103" y="3395436"/>
            <a:ext cx="1047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"/>
                <a:cs typeface="Arial"/>
              </a:rPr>
              <a:t>Input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data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3"/>
          <p:cNvSpPr/>
          <p:nvPr/>
        </p:nvSpPr>
        <p:spPr>
          <a:xfrm>
            <a:off x="5766660" y="4114800"/>
            <a:ext cx="314874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304800" y="3962400"/>
            <a:ext cx="4938303" cy="38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spc="30" dirty="0">
                <a:latin typeface="Arial"/>
                <a:cs typeface="Arial"/>
                <a:sym typeface="Symbol"/>
              </a:rPr>
              <a:t></a:t>
            </a:r>
            <a:r>
              <a:rPr lang="en-US" sz="2200" b="1" spc="30" dirty="0">
                <a:latin typeface="Arial"/>
                <a:cs typeface="Arial"/>
                <a:sym typeface="Symbol"/>
              </a:rPr>
              <a:t> </a:t>
            </a:r>
            <a:r>
              <a:rPr lang="vi-VN" sz="2200" b="1" spc="30" dirty="0">
                <a:latin typeface="Arial"/>
                <a:cs typeface="Arial"/>
              </a:rPr>
              <a:t>Huấn</a:t>
            </a:r>
            <a:r>
              <a:rPr lang="vi-VN" sz="2200" b="1" spc="-145" dirty="0">
                <a:latin typeface="Arial"/>
                <a:cs typeface="Arial"/>
              </a:rPr>
              <a:t> </a:t>
            </a:r>
            <a:r>
              <a:rPr lang="vi-VN" sz="2200" b="1" spc="25" dirty="0">
                <a:latin typeface="Arial"/>
                <a:cs typeface="Arial"/>
              </a:rPr>
              <a:t>luyện:</a:t>
            </a:r>
            <a:r>
              <a:rPr lang="vi-VN" sz="2200" b="1" spc="-100" dirty="0">
                <a:latin typeface="Arial"/>
                <a:cs typeface="Arial"/>
              </a:rPr>
              <a:t> </a:t>
            </a:r>
            <a:r>
              <a:rPr lang="vi-VN" sz="2200" spc="20" dirty="0">
                <a:latin typeface="Arial"/>
                <a:cs typeface="Arial"/>
              </a:rPr>
              <a:t>cho</a:t>
            </a:r>
            <a:r>
              <a:rPr lang="vi-VN" sz="2200" spc="-185" dirty="0">
                <a:latin typeface="Arial"/>
                <a:cs typeface="Arial"/>
              </a:rPr>
              <a:t> </a:t>
            </a:r>
            <a:r>
              <a:rPr lang="vi-VN" sz="2200" dirty="0">
                <a:latin typeface="Arial"/>
                <a:cs typeface="Arial"/>
              </a:rPr>
              <a:t>một</a:t>
            </a:r>
            <a:r>
              <a:rPr lang="vi-VN" sz="2200" spc="5" dirty="0">
                <a:latin typeface="Arial"/>
                <a:cs typeface="Arial"/>
              </a:rPr>
              <a:t> </a:t>
            </a:r>
            <a:r>
              <a:rPr lang="vi-VN" sz="2200" spc="20" dirty="0">
                <a:latin typeface="Arial"/>
                <a:cs typeface="Arial"/>
              </a:rPr>
              <a:t>tập</a:t>
            </a:r>
            <a:r>
              <a:rPr lang="vi-VN" sz="2200" spc="-110" dirty="0">
                <a:latin typeface="Arial"/>
                <a:cs typeface="Arial"/>
              </a:rPr>
              <a:t> </a:t>
            </a:r>
            <a:r>
              <a:rPr lang="vi-VN" sz="2200" spc="10" dirty="0">
                <a:latin typeface="Arial"/>
                <a:cs typeface="Arial"/>
              </a:rPr>
              <a:t>dữ</a:t>
            </a:r>
            <a:r>
              <a:rPr lang="vi-VN" sz="2200" spc="-35" dirty="0">
                <a:latin typeface="Arial"/>
                <a:cs typeface="Arial"/>
              </a:rPr>
              <a:t> </a:t>
            </a:r>
            <a:r>
              <a:rPr lang="vi-VN" sz="2200" spc="5" dirty="0">
                <a:latin typeface="Arial"/>
                <a:cs typeface="Arial"/>
              </a:rPr>
              <a:t>liệu</a:t>
            </a:r>
            <a:r>
              <a:rPr lang="vi-VN" sz="2200" spc="-30" dirty="0">
                <a:latin typeface="Arial"/>
                <a:cs typeface="Arial"/>
              </a:rPr>
              <a:t> </a:t>
            </a:r>
            <a:r>
              <a:rPr lang="vi-VN" sz="2200" spc="10" dirty="0">
                <a:latin typeface="Arial"/>
                <a:cs typeface="Arial"/>
              </a:rPr>
              <a:t>huấn</a:t>
            </a:r>
            <a:r>
              <a:rPr lang="vi-VN" sz="2200" spc="-35" dirty="0">
                <a:latin typeface="Arial"/>
                <a:cs typeface="Arial"/>
              </a:rPr>
              <a:t> </a:t>
            </a:r>
            <a:r>
              <a:rPr lang="vi-VN" sz="2200" spc="15" dirty="0">
                <a:latin typeface="Arial"/>
                <a:cs typeface="Arial"/>
              </a:rPr>
              <a:t>luyện</a:t>
            </a:r>
            <a:r>
              <a:rPr lang="vi-VN" sz="2200" spc="-110" dirty="0">
                <a:latin typeface="Arial"/>
                <a:cs typeface="Arial"/>
              </a:rPr>
              <a:t> </a:t>
            </a:r>
            <a:r>
              <a:rPr lang="vi-VN" sz="2200" spc="10" dirty="0">
                <a:latin typeface="Arial"/>
                <a:cs typeface="Arial"/>
              </a:rPr>
              <a:t>đã</a:t>
            </a:r>
            <a:r>
              <a:rPr lang="vi-VN" sz="2200" spc="-30" dirty="0">
                <a:latin typeface="Arial"/>
                <a:cs typeface="Arial"/>
              </a:rPr>
              <a:t> </a:t>
            </a:r>
            <a:r>
              <a:rPr lang="vi-VN" sz="2200" spc="15" dirty="0">
                <a:latin typeface="Arial"/>
                <a:cs typeface="Arial"/>
              </a:rPr>
              <a:t>được</a:t>
            </a:r>
            <a:r>
              <a:rPr lang="vi-VN" sz="2200" spc="-65" dirty="0">
                <a:latin typeface="Arial"/>
                <a:cs typeface="Arial"/>
              </a:rPr>
              <a:t> </a:t>
            </a:r>
            <a:r>
              <a:rPr lang="vi-VN" sz="2200" spc="10" dirty="0">
                <a:latin typeface="Arial"/>
                <a:cs typeface="Arial"/>
              </a:rPr>
              <a:t>gán</a:t>
            </a:r>
            <a:r>
              <a:rPr lang="vi-VN" sz="2200" spc="-40" dirty="0">
                <a:latin typeface="Arial"/>
                <a:cs typeface="Arial"/>
              </a:rPr>
              <a:t> </a:t>
            </a:r>
            <a:r>
              <a:rPr lang="vi-VN" sz="2200" spc="10" dirty="0">
                <a:latin typeface="Arial"/>
                <a:cs typeface="Arial"/>
              </a:rPr>
              <a:t>nhãn</a:t>
            </a:r>
            <a:r>
              <a:rPr lang="vi-VN" sz="2200" spc="-110" dirty="0">
                <a:latin typeface="Arial"/>
                <a:cs typeface="Arial"/>
              </a:rPr>
              <a:t> </a:t>
            </a:r>
            <a:r>
              <a:rPr lang="vi-VN" sz="2200" spc="10" dirty="0">
                <a:solidFill>
                  <a:srgbClr val="0000FF"/>
                </a:solidFill>
                <a:latin typeface="Arial"/>
                <a:cs typeface="Arial"/>
              </a:rPr>
              <a:t>{(</a:t>
            </a:r>
            <a:r>
              <a:rPr lang="vi-VN" sz="2200" b="1" spc="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lang="vi-VN" sz="2200" spc="15" baseline="-18518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vi-VN" sz="2200" spc="10" dirty="0">
                <a:solidFill>
                  <a:srgbClr val="0000FF"/>
                </a:solidFill>
                <a:latin typeface="Arial"/>
                <a:cs typeface="Arial"/>
              </a:rPr>
              <a:t>,y</a:t>
            </a:r>
            <a:r>
              <a:rPr lang="vi-VN" sz="2200" spc="15" baseline="-18518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vi-VN" sz="2200" spc="10" dirty="0">
                <a:solidFill>
                  <a:srgbClr val="0000FF"/>
                </a:solidFill>
                <a:latin typeface="Arial"/>
                <a:cs typeface="Arial"/>
              </a:rPr>
              <a:t>),</a:t>
            </a:r>
            <a:r>
              <a:rPr lang="vi-VN" sz="2200" spc="15" dirty="0">
                <a:solidFill>
                  <a:srgbClr val="0000FF"/>
                </a:solidFill>
                <a:latin typeface="Arial"/>
                <a:cs typeface="Arial"/>
              </a:rPr>
              <a:t> …,</a:t>
            </a:r>
            <a:r>
              <a:rPr lang="vi-VN" sz="22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vi-VN" sz="2200" spc="1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lang="vi-VN" sz="2200" b="1" spc="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lang="vi-VN" sz="2200" spc="15" baseline="-18518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vi-VN" sz="2200" spc="10" dirty="0">
                <a:solidFill>
                  <a:srgbClr val="0000FF"/>
                </a:solidFill>
                <a:latin typeface="Arial"/>
                <a:cs typeface="Arial"/>
              </a:rPr>
              <a:t>,y</a:t>
            </a:r>
            <a:r>
              <a:rPr lang="vi-VN" sz="2200" spc="15" baseline="-18518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vi-VN" sz="2200" spc="10" dirty="0">
                <a:solidFill>
                  <a:srgbClr val="0000FF"/>
                </a:solidFill>
                <a:latin typeface="Arial"/>
                <a:cs typeface="Arial"/>
              </a:rPr>
              <a:t>)}</a:t>
            </a:r>
            <a:r>
              <a:rPr lang="vi-VN" sz="2200" spc="10" dirty="0">
                <a:latin typeface="Arial"/>
                <a:cs typeface="Arial"/>
              </a:rPr>
              <a:t>,</a:t>
            </a:r>
            <a:r>
              <a:rPr lang="vi-VN" sz="2200" spc="-145" dirty="0">
                <a:latin typeface="Arial"/>
                <a:cs typeface="Arial"/>
              </a:rPr>
              <a:t> </a:t>
            </a:r>
            <a:r>
              <a:rPr lang="vi-VN" sz="2200" spc="20" dirty="0">
                <a:latin typeface="Arial"/>
                <a:cs typeface="Arial"/>
              </a:rPr>
              <a:t>ước</a:t>
            </a:r>
            <a:r>
              <a:rPr lang="vi-VN" sz="2200" spc="-70" dirty="0">
                <a:latin typeface="Arial"/>
                <a:cs typeface="Arial"/>
              </a:rPr>
              <a:t> </a:t>
            </a:r>
            <a:r>
              <a:rPr lang="vi-VN" sz="2200" spc="10" dirty="0">
                <a:latin typeface="Arial"/>
                <a:cs typeface="Arial"/>
              </a:rPr>
              <a:t>lượng</a:t>
            </a:r>
            <a:r>
              <a:rPr lang="vi-VN" sz="2200" spc="-110" dirty="0">
                <a:latin typeface="Arial"/>
                <a:cs typeface="Arial"/>
              </a:rPr>
              <a:t> </a:t>
            </a:r>
            <a:r>
              <a:rPr lang="vi-VN" sz="2200" spc="10" dirty="0">
                <a:latin typeface="Arial"/>
                <a:cs typeface="Arial"/>
              </a:rPr>
              <a:t>hàm</a:t>
            </a:r>
            <a:r>
              <a:rPr lang="vi-VN" sz="2200" spc="-65" dirty="0">
                <a:latin typeface="Arial"/>
                <a:cs typeface="Arial"/>
              </a:rPr>
              <a:t> </a:t>
            </a:r>
            <a:r>
              <a:rPr lang="vi-VN" sz="2200" spc="10" dirty="0">
                <a:latin typeface="Arial"/>
                <a:cs typeface="Arial"/>
              </a:rPr>
              <a:t>dự</a:t>
            </a:r>
            <a:r>
              <a:rPr lang="vi-VN" sz="2200" spc="-40" dirty="0">
                <a:latin typeface="Arial"/>
                <a:cs typeface="Arial"/>
              </a:rPr>
              <a:t> </a:t>
            </a:r>
            <a:r>
              <a:rPr lang="vi-VN" sz="2200" spc="10" dirty="0">
                <a:latin typeface="Arial"/>
                <a:cs typeface="Arial"/>
              </a:rPr>
              <a:t>đoán</a:t>
            </a:r>
            <a:r>
              <a:rPr lang="vi-VN" sz="2200" spc="-40" dirty="0">
                <a:latin typeface="Arial"/>
                <a:cs typeface="Arial"/>
              </a:rPr>
              <a:t> </a:t>
            </a:r>
            <a:r>
              <a:rPr lang="vi-VN" sz="2200" spc="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vi-VN" sz="22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vi-VN" sz="2200" spc="10" dirty="0">
                <a:latin typeface="Arial"/>
                <a:cs typeface="Arial"/>
              </a:rPr>
              <a:t>bằng</a:t>
            </a:r>
            <a:r>
              <a:rPr lang="vi-VN" sz="2200" spc="-30" dirty="0">
                <a:latin typeface="Arial"/>
                <a:cs typeface="Arial"/>
              </a:rPr>
              <a:t> </a:t>
            </a:r>
            <a:r>
              <a:rPr lang="vi-VN" sz="2200" spc="30" dirty="0">
                <a:latin typeface="Arial"/>
                <a:cs typeface="Arial"/>
              </a:rPr>
              <a:t>cách</a:t>
            </a:r>
            <a:r>
              <a:rPr lang="vi-VN" sz="2200" spc="-105" dirty="0">
                <a:latin typeface="Arial"/>
                <a:cs typeface="Arial"/>
              </a:rPr>
              <a:t> </a:t>
            </a:r>
            <a:r>
              <a:rPr lang="vi-VN" sz="2200" spc="25" dirty="0">
                <a:latin typeface="Arial"/>
                <a:cs typeface="Arial"/>
              </a:rPr>
              <a:t>cực</a:t>
            </a:r>
            <a:r>
              <a:rPr lang="vi-VN" sz="2200" spc="-75" dirty="0">
                <a:latin typeface="Arial"/>
                <a:cs typeface="Arial"/>
              </a:rPr>
              <a:t> </a:t>
            </a:r>
            <a:r>
              <a:rPr lang="vi-VN" sz="2200" spc="15" dirty="0">
                <a:latin typeface="Arial"/>
                <a:cs typeface="Arial"/>
              </a:rPr>
              <a:t>tiểu</a:t>
            </a:r>
            <a:r>
              <a:rPr lang="vi-VN" sz="2200" spc="-110" dirty="0">
                <a:latin typeface="Arial"/>
                <a:cs typeface="Arial"/>
              </a:rPr>
              <a:t> </a:t>
            </a:r>
            <a:r>
              <a:rPr lang="vi-VN" sz="2200" spc="10" dirty="0">
                <a:latin typeface="Arial"/>
                <a:cs typeface="Arial"/>
              </a:rPr>
              <a:t>hóa</a:t>
            </a:r>
            <a:r>
              <a:rPr lang="vi-VN" sz="2200" spc="-30" dirty="0">
                <a:latin typeface="Arial"/>
                <a:cs typeface="Arial"/>
              </a:rPr>
              <a:t> </a:t>
            </a:r>
            <a:r>
              <a:rPr lang="vi-VN" sz="2200" spc="5" dirty="0">
                <a:latin typeface="Arial"/>
                <a:cs typeface="Arial"/>
              </a:rPr>
              <a:t>lỗi</a:t>
            </a:r>
            <a:r>
              <a:rPr lang="vi-VN" sz="2200" spc="-35" dirty="0">
                <a:latin typeface="Arial"/>
                <a:cs typeface="Arial"/>
              </a:rPr>
              <a:t> </a:t>
            </a:r>
            <a:r>
              <a:rPr lang="vi-VN" sz="2200" spc="10" dirty="0">
                <a:latin typeface="Arial"/>
                <a:cs typeface="Arial"/>
              </a:rPr>
              <a:t>dự</a:t>
            </a:r>
            <a:r>
              <a:rPr lang="en-US" sz="2200" spc="10" dirty="0">
                <a:latin typeface="Arial"/>
                <a:cs typeface="Arial"/>
              </a:rPr>
              <a:t> </a:t>
            </a:r>
            <a:r>
              <a:rPr lang="en-US" sz="2200" spc="10" dirty="0" err="1">
                <a:latin typeface="Arial"/>
                <a:cs typeface="Arial"/>
              </a:rPr>
              <a:t>báo</a:t>
            </a:r>
            <a:endParaRPr lang="en-US" sz="2200" spc="10" dirty="0">
              <a:latin typeface="Arial"/>
              <a:cs typeface="Arial"/>
            </a:endParaRPr>
          </a:p>
          <a:p>
            <a:pPr marL="241300" indent="-229235">
              <a:lnSpc>
                <a:spcPts val="2175"/>
              </a:lnSpc>
              <a:spcBef>
                <a:spcPts val="53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vi-VN" sz="2200" b="1" spc="30" dirty="0">
                <a:latin typeface="Arial"/>
                <a:cs typeface="Arial"/>
              </a:rPr>
              <a:t>Kiểm</a:t>
            </a:r>
            <a:r>
              <a:rPr lang="vi-VN" sz="2200" b="1" spc="-110" dirty="0">
                <a:latin typeface="Arial"/>
                <a:cs typeface="Arial"/>
              </a:rPr>
              <a:t> </a:t>
            </a:r>
            <a:r>
              <a:rPr lang="vi-VN" sz="2200" b="1" spc="15" dirty="0">
                <a:latin typeface="Arial"/>
                <a:cs typeface="Arial"/>
              </a:rPr>
              <a:t>tra:</a:t>
            </a:r>
            <a:r>
              <a:rPr lang="vi-VN" sz="2200" b="1" spc="-100" dirty="0">
                <a:latin typeface="Arial"/>
                <a:cs typeface="Arial"/>
              </a:rPr>
              <a:t> </a:t>
            </a:r>
            <a:r>
              <a:rPr lang="vi-VN" sz="2200" spc="10" dirty="0">
                <a:latin typeface="Arial"/>
                <a:cs typeface="Arial"/>
              </a:rPr>
              <a:t>áp</a:t>
            </a:r>
            <a:r>
              <a:rPr lang="vi-VN" sz="2200" spc="-35" dirty="0">
                <a:latin typeface="Arial"/>
                <a:cs typeface="Arial"/>
              </a:rPr>
              <a:t> </a:t>
            </a:r>
            <a:r>
              <a:rPr lang="vi-VN" sz="2200" spc="10" dirty="0">
                <a:latin typeface="Arial"/>
                <a:cs typeface="Arial"/>
              </a:rPr>
              <a:t>dụng</a:t>
            </a:r>
            <a:r>
              <a:rPr lang="vi-VN" sz="2200" spc="-114" dirty="0">
                <a:latin typeface="Arial"/>
                <a:cs typeface="Arial"/>
              </a:rPr>
              <a:t> </a:t>
            </a:r>
            <a:r>
              <a:rPr lang="vi-VN" sz="2200" spc="5" dirty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lang="vi-VN" sz="2200" spc="5" dirty="0">
                <a:latin typeface="Arial"/>
                <a:cs typeface="Arial"/>
              </a:rPr>
              <a:t>với</a:t>
            </a:r>
            <a:r>
              <a:rPr lang="vi-VN" sz="2200" spc="-30" dirty="0">
                <a:latin typeface="Arial"/>
                <a:cs typeface="Arial"/>
              </a:rPr>
              <a:t> </a:t>
            </a:r>
            <a:r>
              <a:rPr lang="vi-VN" sz="2200" spc="15" dirty="0">
                <a:latin typeface="Arial"/>
                <a:cs typeface="Arial"/>
              </a:rPr>
              <a:t>dữ</a:t>
            </a:r>
            <a:r>
              <a:rPr lang="vi-VN" sz="2200" spc="-35" dirty="0">
                <a:latin typeface="Arial"/>
                <a:cs typeface="Arial"/>
              </a:rPr>
              <a:t> </a:t>
            </a:r>
            <a:r>
              <a:rPr lang="vi-VN" sz="2200" spc="5" dirty="0">
                <a:latin typeface="Arial"/>
                <a:cs typeface="Arial"/>
              </a:rPr>
              <a:t>liệu</a:t>
            </a:r>
            <a:r>
              <a:rPr lang="vi-VN" sz="2200" spc="-35" dirty="0">
                <a:latin typeface="Arial"/>
                <a:cs typeface="Arial"/>
              </a:rPr>
              <a:t> </a:t>
            </a:r>
            <a:r>
              <a:rPr lang="vi-VN" sz="2200" spc="5" dirty="0">
                <a:latin typeface="Arial"/>
                <a:cs typeface="Arial"/>
              </a:rPr>
              <a:t>mới</a:t>
            </a:r>
            <a:r>
              <a:rPr lang="vi-VN" sz="2200" spc="-30" dirty="0">
                <a:latin typeface="Arial"/>
                <a:cs typeface="Arial"/>
              </a:rPr>
              <a:t> </a:t>
            </a:r>
            <a:r>
              <a:rPr lang="vi-VN" sz="2200" spc="15" dirty="0">
                <a:latin typeface="Arial"/>
                <a:cs typeface="Arial"/>
              </a:rPr>
              <a:t>(chưa</a:t>
            </a:r>
            <a:r>
              <a:rPr lang="vi-VN" sz="2200" spc="-105" dirty="0">
                <a:latin typeface="Arial"/>
                <a:cs typeface="Arial"/>
              </a:rPr>
              <a:t> </a:t>
            </a:r>
            <a:r>
              <a:rPr lang="vi-VN" sz="2200" spc="15" dirty="0">
                <a:latin typeface="Arial"/>
                <a:cs typeface="Arial"/>
              </a:rPr>
              <a:t>được</a:t>
            </a:r>
            <a:r>
              <a:rPr lang="vi-VN" sz="2200" spc="-75" dirty="0">
                <a:latin typeface="Arial"/>
                <a:cs typeface="Arial"/>
              </a:rPr>
              <a:t> </a:t>
            </a:r>
            <a:r>
              <a:rPr lang="vi-VN" sz="2200" spc="10" dirty="0">
                <a:latin typeface="Arial"/>
                <a:cs typeface="Arial"/>
              </a:rPr>
              <a:t>huấn</a:t>
            </a:r>
            <a:r>
              <a:rPr lang="vi-VN" sz="2200" spc="-35" dirty="0">
                <a:latin typeface="Arial"/>
                <a:cs typeface="Arial"/>
              </a:rPr>
              <a:t> </a:t>
            </a:r>
            <a:r>
              <a:rPr lang="vi-VN" sz="2200" spc="10" dirty="0">
                <a:latin typeface="Arial"/>
                <a:cs typeface="Arial"/>
              </a:rPr>
              <a:t>luyện)</a:t>
            </a:r>
            <a:r>
              <a:rPr lang="vi-VN" sz="2200" spc="-100" dirty="0">
                <a:latin typeface="Arial"/>
                <a:cs typeface="Arial"/>
              </a:rPr>
              <a:t> </a:t>
            </a:r>
            <a:r>
              <a:rPr lang="vi-VN" sz="2200" b="1" spc="1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lang="vi-VN" sz="22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vi-VN" sz="2200" spc="10" dirty="0">
                <a:latin typeface="Arial"/>
                <a:cs typeface="Arial"/>
              </a:rPr>
              <a:t>để</a:t>
            </a:r>
            <a:r>
              <a:rPr lang="vi-VN" sz="2200" spc="-35" dirty="0">
                <a:latin typeface="Arial"/>
                <a:cs typeface="Arial"/>
              </a:rPr>
              <a:t> </a:t>
            </a:r>
            <a:r>
              <a:rPr lang="vi-VN" sz="2200" spc="10" dirty="0">
                <a:latin typeface="Arial"/>
                <a:cs typeface="Arial"/>
              </a:rPr>
              <a:t>dự</a:t>
            </a:r>
            <a:endParaRPr lang="vi-VN" sz="2200" dirty="0">
              <a:latin typeface="Arial"/>
              <a:cs typeface="Arial"/>
            </a:endParaRPr>
          </a:p>
          <a:p>
            <a:pPr marL="241300">
              <a:lnSpc>
                <a:spcPts val="2175"/>
              </a:lnSpc>
            </a:pPr>
            <a:r>
              <a:rPr lang="vi-VN" sz="2200" spc="10" dirty="0">
                <a:latin typeface="Arial"/>
                <a:cs typeface="Arial"/>
              </a:rPr>
              <a:t>đoán output </a:t>
            </a:r>
            <a:r>
              <a:rPr lang="vi-VN" sz="2200" spc="10" dirty="0">
                <a:solidFill>
                  <a:srgbClr val="0000FF"/>
                </a:solidFill>
                <a:latin typeface="Arial"/>
                <a:cs typeface="Arial"/>
              </a:rPr>
              <a:t>y </a:t>
            </a:r>
            <a:r>
              <a:rPr lang="vi-VN" sz="2200" spc="15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lang="vi-VN" sz="2200" spc="-3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vi-VN" sz="2200" spc="-5" dirty="0">
                <a:solidFill>
                  <a:srgbClr val="0000FF"/>
                </a:solidFill>
                <a:latin typeface="Arial"/>
                <a:cs typeface="Arial"/>
              </a:rPr>
              <a:t>f(</a:t>
            </a:r>
            <a:r>
              <a:rPr lang="vi-VN" sz="2200" b="1" spc="-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lang="vi-VN" sz="2200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lang="vi-VN" sz="2200" dirty="0">
              <a:latin typeface="Arial"/>
              <a:cs typeface="Arial"/>
            </a:endParaRPr>
          </a:p>
          <a:p>
            <a:endParaRPr lang="vi-VN" dirty="0">
              <a:latin typeface="Arial"/>
              <a:cs typeface="Arial"/>
            </a:endParaRPr>
          </a:p>
          <a:p>
            <a:endParaRPr lang="vi-VN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246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200" spc="25" dirty="0" err="1">
                <a:solidFill>
                  <a:srgbClr val="000000"/>
                </a:solidFill>
              </a:rPr>
              <a:t>Đánh</a:t>
            </a:r>
            <a:r>
              <a:rPr lang="en-US" sz="3200" spc="25" dirty="0">
                <a:solidFill>
                  <a:srgbClr val="000000"/>
                </a:solidFill>
              </a:rPr>
              <a:t> </a:t>
            </a:r>
            <a:r>
              <a:rPr lang="en-US" sz="3200" spc="10" dirty="0" err="1">
                <a:solidFill>
                  <a:srgbClr val="000000"/>
                </a:solidFill>
              </a:rPr>
              <a:t>giá</a:t>
            </a:r>
            <a:r>
              <a:rPr lang="en-US" sz="3200" spc="-215" dirty="0">
                <a:solidFill>
                  <a:srgbClr val="000000"/>
                </a:solidFill>
              </a:rPr>
              <a:t> </a:t>
            </a:r>
            <a:r>
              <a:rPr lang="en-US" sz="3200" spc="15" dirty="0">
                <a:solidFill>
                  <a:srgbClr val="000000"/>
                </a:solidFill>
              </a:rPr>
              <a:t>(Evaluation)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3" y="990600"/>
            <a:ext cx="4772167" cy="3810000"/>
          </a:xfrm>
        </p:spPr>
        <p:txBody>
          <a:bodyPr/>
          <a:lstStyle/>
          <a:p>
            <a:pPr marL="241300" indent="-229235">
              <a:spcBef>
                <a:spcPts val="785"/>
              </a:spcBef>
              <a:tabLst>
                <a:tab pos="241935" algn="l"/>
              </a:tabLst>
            </a:pPr>
            <a:r>
              <a:rPr lang="vi-VN" spc="15" dirty="0">
                <a:latin typeface="Arial"/>
                <a:cs typeface="Arial"/>
              </a:rPr>
              <a:t>Đánh </a:t>
            </a:r>
            <a:r>
              <a:rPr lang="vi-VN" spc="-10" dirty="0">
                <a:latin typeface="Arial"/>
                <a:cs typeface="Arial"/>
              </a:rPr>
              <a:t>giá </a:t>
            </a:r>
            <a:r>
              <a:rPr lang="vi-VN" spc="20" dirty="0">
                <a:latin typeface="Arial"/>
                <a:cs typeface="Arial"/>
              </a:rPr>
              <a:t>mô</a:t>
            </a:r>
            <a:r>
              <a:rPr lang="vi-VN" spc="185" dirty="0">
                <a:latin typeface="Arial"/>
                <a:cs typeface="Arial"/>
              </a:rPr>
              <a:t> </a:t>
            </a:r>
            <a:r>
              <a:rPr lang="vi-VN" dirty="0">
                <a:latin typeface="Arial"/>
                <a:cs typeface="Arial"/>
              </a:rPr>
              <a:t>hình</a:t>
            </a:r>
          </a:p>
          <a:p>
            <a:pPr marL="699135" lvl="1" indent="-229870">
              <a:lnSpc>
                <a:spcPct val="100000"/>
              </a:lnSpc>
              <a:spcBef>
                <a:spcPts val="580"/>
              </a:spcBef>
              <a:buChar char="•"/>
              <a:tabLst>
                <a:tab pos="699770" algn="l"/>
              </a:tabLst>
            </a:pPr>
            <a:r>
              <a:rPr lang="vi-VN" sz="2200" spc="-15" dirty="0">
                <a:latin typeface="Arial"/>
                <a:cs typeface="Arial"/>
              </a:rPr>
              <a:t>Sử </a:t>
            </a:r>
            <a:r>
              <a:rPr lang="vi-VN" sz="2200" spc="-10" dirty="0">
                <a:latin typeface="Arial"/>
                <a:cs typeface="Arial"/>
              </a:rPr>
              <a:t>dụng </a:t>
            </a:r>
            <a:r>
              <a:rPr lang="vi-VN" sz="2200" spc="-30" dirty="0">
                <a:latin typeface="Arial"/>
                <a:cs typeface="Arial"/>
              </a:rPr>
              <a:t>dữ </a:t>
            </a:r>
            <a:r>
              <a:rPr lang="vi-VN" sz="2200" spc="-20" dirty="0">
                <a:latin typeface="Arial"/>
                <a:cs typeface="Arial"/>
              </a:rPr>
              <a:t>liệu </a:t>
            </a:r>
            <a:r>
              <a:rPr lang="vi-VN" sz="2200" spc="-15" dirty="0">
                <a:latin typeface="Arial"/>
                <a:cs typeface="Arial"/>
              </a:rPr>
              <a:t>kiểm </a:t>
            </a:r>
            <a:r>
              <a:rPr lang="vi-VN" sz="2200" spc="10" dirty="0">
                <a:latin typeface="Arial"/>
                <a:cs typeface="Arial"/>
              </a:rPr>
              <a:t>tra </a:t>
            </a:r>
            <a:r>
              <a:rPr lang="vi-VN" sz="2200" spc="-30" dirty="0">
                <a:latin typeface="Arial"/>
                <a:cs typeface="Arial"/>
              </a:rPr>
              <a:t>(</a:t>
            </a:r>
            <a:r>
              <a:rPr lang="vi-VN" sz="2200" spc="-15" dirty="0">
                <a:latin typeface="Arial"/>
                <a:cs typeface="Arial"/>
              </a:rPr>
              <a:t>test</a:t>
            </a:r>
            <a:r>
              <a:rPr lang="vi-VN" sz="2200" spc="240" dirty="0">
                <a:latin typeface="Arial"/>
                <a:cs typeface="Arial"/>
              </a:rPr>
              <a:t> </a:t>
            </a:r>
            <a:r>
              <a:rPr lang="vi-VN" sz="2200" spc="-35" dirty="0">
                <a:latin typeface="Arial"/>
                <a:cs typeface="Arial"/>
              </a:rPr>
              <a:t>data)</a:t>
            </a:r>
            <a:endParaRPr lang="vi-VN" sz="2200" dirty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00"/>
              </a:spcBef>
              <a:buChar char="•"/>
              <a:tabLst>
                <a:tab pos="699770" algn="l"/>
              </a:tabLst>
            </a:pPr>
            <a:r>
              <a:rPr lang="en-US" sz="2200" spc="-30" dirty="0" err="1">
                <a:latin typeface="Arial"/>
                <a:cs typeface="Arial"/>
              </a:rPr>
              <a:t>Tập</a:t>
            </a:r>
            <a:r>
              <a:rPr lang="en-US" sz="2200" spc="-30" dirty="0">
                <a:latin typeface="Arial"/>
                <a:cs typeface="Arial"/>
              </a:rPr>
              <a:t> </a:t>
            </a:r>
            <a:r>
              <a:rPr lang="vi-VN" sz="2200" spc="-30" dirty="0">
                <a:latin typeface="Arial"/>
                <a:cs typeface="Arial"/>
              </a:rPr>
              <a:t>dữ </a:t>
            </a:r>
            <a:r>
              <a:rPr lang="vi-VN" sz="2200" spc="-20" dirty="0">
                <a:latin typeface="Arial"/>
                <a:cs typeface="Arial"/>
              </a:rPr>
              <a:t>liệu </a:t>
            </a:r>
            <a:r>
              <a:rPr lang="vi-VN" sz="2200" spc="-15" dirty="0">
                <a:latin typeface="Arial"/>
                <a:cs typeface="Arial"/>
              </a:rPr>
              <a:t>kiểm </a:t>
            </a:r>
            <a:r>
              <a:rPr lang="vi-VN" sz="2200" spc="10" dirty="0">
                <a:latin typeface="Arial"/>
                <a:cs typeface="Arial"/>
              </a:rPr>
              <a:t>tra </a:t>
            </a:r>
            <a:r>
              <a:rPr lang="en-US" sz="2200" spc="-25" dirty="0">
                <a:latin typeface="Arial"/>
                <a:cs typeface="Arial"/>
              </a:rPr>
              <a:t>t</a:t>
            </a:r>
            <a:r>
              <a:rPr lang="vi-VN" sz="2200" spc="-25" dirty="0">
                <a:latin typeface="Arial"/>
                <a:cs typeface="Arial"/>
              </a:rPr>
              <a:t>ách </a:t>
            </a:r>
            <a:r>
              <a:rPr lang="vi-VN" sz="2200" spc="-35" dirty="0">
                <a:latin typeface="Arial"/>
                <a:cs typeface="Arial"/>
              </a:rPr>
              <a:t>biệt </a:t>
            </a:r>
            <a:r>
              <a:rPr lang="vi-VN" sz="2200" spc="-25" dirty="0">
                <a:latin typeface="Arial"/>
                <a:cs typeface="Arial"/>
              </a:rPr>
              <a:t>với </a:t>
            </a:r>
            <a:r>
              <a:rPr lang="vi-VN" sz="2200" spc="-20" dirty="0">
                <a:latin typeface="Arial"/>
                <a:cs typeface="Arial"/>
              </a:rPr>
              <a:t>tập </a:t>
            </a:r>
            <a:r>
              <a:rPr lang="vi-VN" sz="2200" spc="-10" dirty="0">
                <a:latin typeface="Arial"/>
                <a:cs typeface="Arial"/>
              </a:rPr>
              <a:t>huấn</a:t>
            </a:r>
            <a:r>
              <a:rPr lang="vi-VN" sz="2200" spc="459" dirty="0">
                <a:latin typeface="Arial"/>
                <a:cs typeface="Arial"/>
              </a:rPr>
              <a:t> </a:t>
            </a:r>
            <a:r>
              <a:rPr lang="vi-VN" sz="2200" spc="-30" dirty="0">
                <a:latin typeface="Arial"/>
                <a:cs typeface="Arial"/>
              </a:rPr>
              <a:t>luyện</a:t>
            </a:r>
            <a:endParaRPr lang="vi-VN" sz="2200" dirty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00"/>
              </a:spcBef>
              <a:buChar char="•"/>
              <a:tabLst>
                <a:tab pos="699770" algn="l"/>
              </a:tabLst>
            </a:pPr>
            <a:r>
              <a:rPr lang="vi-VN" sz="2200" spc="-25" dirty="0">
                <a:latin typeface="Arial"/>
                <a:cs typeface="Arial"/>
              </a:rPr>
              <a:t>Đảm </a:t>
            </a:r>
            <a:r>
              <a:rPr lang="vi-VN" sz="2200" spc="-40" dirty="0">
                <a:latin typeface="Arial"/>
                <a:cs typeface="Arial"/>
              </a:rPr>
              <a:t>bảo </a:t>
            </a:r>
            <a:r>
              <a:rPr lang="vi-VN" sz="2200" spc="5" dirty="0">
                <a:latin typeface="Arial"/>
                <a:cs typeface="Arial"/>
              </a:rPr>
              <a:t>tính </a:t>
            </a:r>
            <a:r>
              <a:rPr lang="vi-VN" sz="2200" spc="-10" dirty="0">
                <a:latin typeface="Arial"/>
                <a:cs typeface="Arial"/>
              </a:rPr>
              <a:t>khách</a:t>
            </a:r>
            <a:r>
              <a:rPr lang="vi-VN" sz="2200" spc="190" dirty="0">
                <a:latin typeface="Arial"/>
                <a:cs typeface="Arial"/>
              </a:rPr>
              <a:t> </a:t>
            </a:r>
            <a:r>
              <a:rPr lang="vi-VN" sz="2200" spc="-25" dirty="0">
                <a:latin typeface="Arial"/>
                <a:cs typeface="Arial"/>
              </a:rPr>
              <a:t>quan</a:t>
            </a:r>
            <a:endParaRPr lang="vi-VN" sz="2200" dirty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00"/>
              </a:spcBef>
              <a:buChar char="•"/>
              <a:tabLst>
                <a:tab pos="699770" algn="l"/>
              </a:tabLst>
            </a:pPr>
            <a:r>
              <a:rPr lang="vi-VN" sz="2200" spc="-10" dirty="0">
                <a:latin typeface="Arial"/>
                <a:cs typeface="Arial"/>
              </a:rPr>
              <a:t>Ước </a:t>
            </a:r>
            <a:r>
              <a:rPr lang="vi-VN" sz="2200" spc="-5" dirty="0">
                <a:latin typeface="Arial"/>
                <a:cs typeface="Arial"/>
              </a:rPr>
              <a:t>lượng </a:t>
            </a:r>
            <a:r>
              <a:rPr lang="vi-VN" sz="2200" dirty="0">
                <a:latin typeface="Arial"/>
                <a:cs typeface="Arial"/>
              </a:rPr>
              <a:t>trước </a:t>
            </a:r>
            <a:r>
              <a:rPr lang="vi-VN" sz="2200" spc="-15" dirty="0">
                <a:latin typeface="Arial"/>
                <a:cs typeface="Arial"/>
              </a:rPr>
              <a:t>hiệu </a:t>
            </a:r>
            <a:r>
              <a:rPr lang="vi-VN" sz="2200" spc="-10" dirty="0">
                <a:latin typeface="Arial"/>
                <a:cs typeface="Arial"/>
              </a:rPr>
              <a:t>năng </a:t>
            </a:r>
            <a:r>
              <a:rPr lang="vi-VN" sz="2200" spc="5" dirty="0">
                <a:latin typeface="Arial"/>
                <a:cs typeface="Arial"/>
              </a:rPr>
              <a:t>hệ </a:t>
            </a:r>
            <a:r>
              <a:rPr lang="vi-VN" sz="2200" spc="-5" dirty="0">
                <a:latin typeface="Arial"/>
                <a:cs typeface="Arial"/>
              </a:rPr>
              <a:t>thống </a:t>
            </a:r>
            <a:r>
              <a:rPr lang="vi-VN" sz="2200" dirty="0">
                <a:latin typeface="Arial"/>
                <a:cs typeface="Arial"/>
              </a:rPr>
              <a:t>khi </a:t>
            </a:r>
            <a:r>
              <a:rPr lang="vi-VN" sz="2200" spc="-45" dirty="0">
                <a:latin typeface="Arial"/>
                <a:cs typeface="Arial"/>
              </a:rPr>
              <a:t>vận </a:t>
            </a:r>
            <a:r>
              <a:rPr lang="vi-VN" sz="2200" spc="-10" dirty="0">
                <a:latin typeface="Arial"/>
                <a:cs typeface="Arial"/>
              </a:rPr>
              <a:t>hành</a:t>
            </a:r>
            <a:r>
              <a:rPr lang="vi-VN" sz="2200" spc="325" dirty="0">
                <a:latin typeface="Arial"/>
                <a:cs typeface="Arial"/>
              </a:rPr>
              <a:t> </a:t>
            </a:r>
            <a:r>
              <a:rPr lang="vi-VN" sz="2200" spc="-10" dirty="0">
                <a:latin typeface="Arial"/>
                <a:cs typeface="Arial"/>
              </a:rPr>
              <a:t>thật</a:t>
            </a:r>
            <a:r>
              <a:rPr lang="en-US" sz="2200" spc="-10" dirty="0">
                <a:latin typeface="Arial"/>
                <a:cs typeface="Arial"/>
              </a:rPr>
              <a:t>.</a:t>
            </a:r>
            <a:endParaRPr lang="vi-VN" sz="2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86</a:t>
            </a:fld>
            <a:endParaRPr lang="en-GB"/>
          </a:p>
        </p:txBody>
      </p:sp>
      <p:pic>
        <p:nvPicPr>
          <p:cNvPr id="32770" name="Picture 2" descr="E:\AI_Huflit\Danhgia_MoHin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7800"/>
            <a:ext cx="4176713" cy="417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600" y="5624513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6.26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34279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vi-VN" sz="3200" spc="5" dirty="0">
                <a:solidFill>
                  <a:srgbClr val="000000"/>
                </a:solidFill>
              </a:rPr>
              <a:t>Kiểm </a:t>
            </a:r>
            <a:r>
              <a:rPr lang="vi-VN" sz="3200" spc="15" dirty="0">
                <a:solidFill>
                  <a:srgbClr val="000000"/>
                </a:solidFill>
              </a:rPr>
              <a:t>định</a:t>
            </a:r>
            <a:r>
              <a:rPr lang="vi-VN" sz="3200" spc="-204" dirty="0">
                <a:solidFill>
                  <a:srgbClr val="000000"/>
                </a:solidFill>
              </a:rPr>
              <a:t> </a:t>
            </a:r>
            <a:r>
              <a:rPr lang="vi-VN" sz="3200" spc="-15" dirty="0">
                <a:solidFill>
                  <a:srgbClr val="000000"/>
                </a:solidFill>
              </a:rPr>
              <a:t>(Validation)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87</a:t>
            </a:fld>
            <a:endParaRPr lang="en-GB"/>
          </a:p>
        </p:txBody>
      </p:sp>
      <p:sp>
        <p:nvSpPr>
          <p:cNvPr id="5" name="object 3"/>
          <p:cNvSpPr txBox="1">
            <a:spLocks noGrp="1"/>
          </p:cNvSpPr>
          <p:nvPr>
            <p:ph idx="1"/>
          </p:nvPr>
        </p:nvSpPr>
        <p:spPr>
          <a:xfrm>
            <a:off x="685800" y="1447800"/>
            <a:ext cx="7848600" cy="4392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har char="•"/>
              <a:tabLst>
                <a:tab pos="241935" algn="l"/>
              </a:tabLst>
            </a:pPr>
            <a:r>
              <a:rPr sz="2750" spc="-15" dirty="0">
                <a:latin typeface="Arial"/>
                <a:cs typeface="Arial"/>
              </a:rPr>
              <a:t>Kiểm </a:t>
            </a:r>
            <a:r>
              <a:rPr sz="2750" dirty="0">
                <a:latin typeface="Arial"/>
                <a:cs typeface="Arial"/>
              </a:rPr>
              <a:t>định </a:t>
            </a:r>
            <a:r>
              <a:rPr sz="2750" spc="10" dirty="0">
                <a:latin typeface="Arial"/>
                <a:cs typeface="Arial"/>
              </a:rPr>
              <a:t>trong </a:t>
            </a:r>
            <a:r>
              <a:rPr sz="2750" spc="35" dirty="0">
                <a:latin typeface="Arial"/>
                <a:cs typeface="Arial"/>
              </a:rPr>
              <a:t>quá </a:t>
            </a:r>
            <a:r>
              <a:rPr sz="2750" spc="-15" dirty="0">
                <a:latin typeface="Arial"/>
                <a:cs typeface="Arial"/>
              </a:rPr>
              <a:t>trình </a:t>
            </a:r>
            <a:r>
              <a:rPr sz="2750" spc="15" dirty="0">
                <a:latin typeface="Arial"/>
                <a:cs typeface="Arial"/>
              </a:rPr>
              <a:t>huấn</a:t>
            </a:r>
            <a:r>
              <a:rPr sz="2750" spc="575" dirty="0">
                <a:latin typeface="Arial"/>
                <a:cs typeface="Arial"/>
              </a:rPr>
              <a:t> </a:t>
            </a:r>
            <a:r>
              <a:rPr sz="2750" spc="-35" dirty="0">
                <a:latin typeface="Arial"/>
                <a:cs typeface="Arial"/>
              </a:rPr>
              <a:t>luyện</a:t>
            </a:r>
            <a:endParaRPr sz="2750" dirty="0">
              <a:latin typeface="Arial"/>
              <a:cs typeface="Arial"/>
            </a:endParaRPr>
          </a:p>
        </p:txBody>
      </p:sp>
      <p:pic>
        <p:nvPicPr>
          <p:cNvPr id="33794" name="Picture 2" descr="E:\AI_Huflit\Valid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" y="2362200"/>
            <a:ext cx="8915400" cy="348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62484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6.27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231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Tổng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hợp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về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căn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bản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của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học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máy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491" y="1447800"/>
            <a:ext cx="3203125" cy="3389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88</a:t>
            </a:fld>
            <a:endParaRPr lang="en-GB"/>
          </a:p>
        </p:txBody>
      </p:sp>
      <p:grpSp>
        <p:nvGrpSpPr>
          <p:cNvPr id="5" name="object 4"/>
          <p:cNvGrpSpPr/>
          <p:nvPr/>
        </p:nvGrpSpPr>
        <p:grpSpPr>
          <a:xfrm>
            <a:off x="162583" y="2057400"/>
            <a:ext cx="7772400" cy="3984625"/>
            <a:chOff x="2498088" y="1962414"/>
            <a:chExt cx="7772400" cy="3984625"/>
          </a:xfrm>
        </p:grpSpPr>
        <p:sp>
          <p:nvSpPr>
            <p:cNvPr id="6" name="object 5"/>
            <p:cNvSpPr/>
            <p:nvPr/>
          </p:nvSpPr>
          <p:spPr>
            <a:xfrm>
              <a:off x="2498088" y="1962414"/>
              <a:ext cx="6910206" cy="39845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6646925" y="2250816"/>
              <a:ext cx="3047365" cy="2251075"/>
            </a:xfrm>
            <a:custGeom>
              <a:avLst/>
              <a:gdLst/>
              <a:ahLst/>
              <a:cxnLst/>
              <a:rect l="l" t="t" r="r" b="b"/>
              <a:pathLst>
                <a:path w="3047365" h="2251075">
                  <a:moveTo>
                    <a:pt x="0" y="2250829"/>
                  </a:moveTo>
                  <a:lnTo>
                    <a:pt x="3046856" y="2250829"/>
                  </a:lnTo>
                  <a:lnTo>
                    <a:pt x="3046856" y="0"/>
                  </a:lnTo>
                  <a:lnTo>
                    <a:pt x="0" y="0"/>
                  </a:lnTo>
                  <a:lnTo>
                    <a:pt x="0" y="2250829"/>
                  </a:lnTo>
                  <a:close/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9703186" y="2055631"/>
              <a:ext cx="567690" cy="245745"/>
            </a:xfrm>
            <a:custGeom>
              <a:avLst/>
              <a:gdLst/>
              <a:ahLst/>
              <a:cxnLst/>
              <a:rect l="l" t="t" r="r" b="b"/>
              <a:pathLst>
                <a:path w="567690" h="245744">
                  <a:moveTo>
                    <a:pt x="133990" y="83301"/>
                  </a:moveTo>
                  <a:lnTo>
                    <a:pt x="0" y="220461"/>
                  </a:lnTo>
                  <a:lnTo>
                    <a:pt x="190103" y="245211"/>
                  </a:lnTo>
                  <a:lnTo>
                    <a:pt x="174659" y="200649"/>
                  </a:lnTo>
                  <a:lnTo>
                    <a:pt x="144383" y="200649"/>
                  </a:lnTo>
                  <a:lnTo>
                    <a:pt x="125730" y="146669"/>
                  </a:lnTo>
                  <a:lnTo>
                    <a:pt x="152708" y="137313"/>
                  </a:lnTo>
                  <a:lnTo>
                    <a:pt x="133990" y="83301"/>
                  </a:lnTo>
                  <a:close/>
                </a:path>
                <a:path w="567690" h="245744">
                  <a:moveTo>
                    <a:pt x="152708" y="137313"/>
                  </a:moveTo>
                  <a:lnTo>
                    <a:pt x="125730" y="146669"/>
                  </a:lnTo>
                  <a:lnTo>
                    <a:pt x="144383" y="200649"/>
                  </a:lnTo>
                  <a:lnTo>
                    <a:pt x="171410" y="191274"/>
                  </a:lnTo>
                  <a:lnTo>
                    <a:pt x="152708" y="137313"/>
                  </a:lnTo>
                  <a:close/>
                </a:path>
                <a:path w="567690" h="245744">
                  <a:moveTo>
                    <a:pt x="171410" y="191274"/>
                  </a:moveTo>
                  <a:lnTo>
                    <a:pt x="144383" y="200649"/>
                  </a:lnTo>
                  <a:lnTo>
                    <a:pt x="174659" y="200649"/>
                  </a:lnTo>
                  <a:lnTo>
                    <a:pt x="171410" y="191274"/>
                  </a:lnTo>
                  <a:close/>
                </a:path>
                <a:path w="567690" h="245744">
                  <a:moveTo>
                    <a:pt x="548640" y="0"/>
                  </a:moveTo>
                  <a:lnTo>
                    <a:pt x="152708" y="137313"/>
                  </a:lnTo>
                  <a:lnTo>
                    <a:pt x="171410" y="191274"/>
                  </a:lnTo>
                  <a:lnTo>
                    <a:pt x="567293" y="5394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686991" y="6241143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6.28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266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F4EDE6-8AC6-49A3-87EC-700C23E8F4B2}" type="slidenum">
              <a:rPr lang="en-US" altLang="en-US"/>
              <a:pPr>
                <a:defRPr/>
              </a:pPr>
              <a:t>89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FF0000"/>
                </a:solidFill>
              </a:rPr>
              <a:t>Phụ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lục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pPr eaLnBrk="1" hangingPunct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pPr eaLnBrk="1" hangingPunct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eaLnBrk="1" hangingPunct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Bayes</a:t>
            </a:r>
          </a:p>
        </p:txBody>
      </p:sp>
    </p:spTree>
    <p:extLst>
      <p:ext uri="{BB962C8B-B14F-4D97-AF65-F5344CB8AC3E}">
        <p14:creationId xmlns:p14="http://schemas.microsoft.com/office/powerpoint/2010/main" val="266164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79424-9966-4BA2-8689-5AAD68763CE4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k-</a:t>
            </a:r>
            <a:r>
              <a:rPr lang="en-US" sz="3200" dirty="0" err="1"/>
              <a:t>lân</a:t>
            </a:r>
            <a:r>
              <a:rPr lang="en-US" sz="3200" dirty="0"/>
              <a:t> </a:t>
            </a:r>
            <a:r>
              <a:rPr lang="en-US" sz="3200" dirty="0" err="1"/>
              <a:t>cận</a:t>
            </a:r>
            <a:r>
              <a:rPr lang="en-US" sz="3200" dirty="0"/>
              <a:t> </a:t>
            </a:r>
            <a:r>
              <a:rPr lang="en-US" sz="3200" dirty="0" err="1"/>
              <a:t>gần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(k-NN) </a:t>
            </a:r>
            <a:br>
              <a:rPr lang="en-US" dirty="0"/>
            </a:br>
            <a:endParaRPr lang="en-US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229600" cy="5140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k-NN,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ở </a:t>
            </a:r>
            <a:r>
              <a:rPr lang="en-US" dirty="0" err="1"/>
              <a:t>đây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(majority class)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lân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-NN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1-NN.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khỏi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đóng</a:t>
            </a:r>
            <a:r>
              <a:rPr lang="en-US" sz="2200" dirty="0"/>
              <a:t> </a:t>
            </a:r>
            <a:r>
              <a:rPr lang="en-US" sz="2200" dirty="0" err="1"/>
              <a:t>vai</a:t>
            </a:r>
            <a:r>
              <a:rPr lang="en-US" sz="2200" dirty="0"/>
              <a:t> </a:t>
            </a:r>
            <a:r>
              <a:rPr lang="en-US" sz="2200" dirty="0" err="1"/>
              <a:t>trò</a:t>
            </a:r>
            <a:r>
              <a:rPr lang="en-US" sz="2200" dirty="0"/>
              <a:t> </a:t>
            </a:r>
            <a:r>
              <a:rPr lang="en-US" sz="2200" b="1" i="1" dirty="0" err="1"/>
              <a:t>tập</a:t>
            </a:r>
            <a:r>
              <a:rPr lang="en-US" sz="2200" b="1" i="1" dirty="0"/>
              <a:t> </a:t>
            </a:r>
            <a:r>
              <a:rPr lang="en-US" sz="2200" b="1" i="1" dirty="0" err="1"/>
              <a:t>kiểm</a:t>
            </a:r>
            <a:r>
              <a:rPr lang="en-US" sz="2200" b="1" i="1" dirty="0"/>
              <a:t> </a:t>
            </a:r>
            <a:r>
              <a:rPr lang="en-US" sz="2200" b="1" i="1" dirty="0" err="1"/>
              <a:t>định</a:t>
            </a:r>
            <a:r>
              <a:rPr lang="en-US" sz="2200" b="1" i="1" dirty="0"/>
              <a:t> </a:t>
            </a:r>
            <a:r>
              <a:rPr lang="en-US" sz="2200" dirty="0"/>
              <a:t>(validation set).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.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k,đo</a:t>
            </a:r>
            <a:r>
              <a:rPr lang="en-US" sz="2200" dirty="0"/>
              <a:t> </a:t>
            </a:r>
            <a:r>
              <a:rPr lang="en-US" sz="2200" dirty="0" err="1"/>
              <a:t>sai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i="1" dirty="0"/>
              <a:t>k</a:t>
            </a:r>
            <a:r>
              <a:rPr lang="en-US" sz="2200" dirty="0"/>
              <a:t> 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đem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sai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nhỏ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7182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99BE4-8F73-42B0-AFE7-DB1C7A158AD2}" type="slidenum">
              <a:rPr lang="en-US" altLang="en-US"/>
              <a:pPr>
                <a:defRPr/>
              </a:pPr>
              <a:t>90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rgbClr val="FF0000"/>
                </a:solidFill>
              </a:rPr>
              <a:t>Xác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xuất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600" dirty="0" err="1">
                <a:solidFill>
                  <a:srgbClr val="0000FF"/>
                </a:solidFill>
              </a:rPr>
              <a:t>Tiền</a:t>
            </a:r>
            <a:r>
              <a:rPr lang="en-GB" sz="2600" dirty="0">
                <a:solidFill>
                  <a:srgbClr val="0000FF"/>
                </a:solidFill>
              </a:rPr>
              <a:t> </a:t>
            </a:r>
            <a:r>
              <a:rPr lang="en-GB" sz="2600" dirty="0" err="1">
                <a:solidFill>
                  <a:srgbClr val="0000FF"/>
                </a:solidFill>
              </a:rPr>
              <a:t>xác</a:t>
            </a:r>
            <a:r>
              <a:rPr lang="en-GB" sz="2600" dirty="0">
                <a:solidFill>
                  <a:srgbClr val="0000FF"/>
                </a:solidFill>
              </a:rPr>
              <a:t> </a:t>
            </a:r>
            <a:r>
              <a:rPr lang="en-GB" sz="2600" dirty="0" err="1">
                <a:solidFill>
                  <a:srgbClr val="0000FF"/>
                </a:solidFill>
              </a:rPr>
              <a:t>xuất</a:t>
            </a:r>
            <a:r>
              <a:rPr lang="en-GB" sz="2600" dirty="0">
                <a:solidFill>
                  <a:srgbClr val="0000FF"/>
                </a:solidFill>
              </a:rPr>
              <a:t> (Prior probability):</a:t>
            </a:r>
            <a:r>
              <a:rPr lang="en-GB" sz="2600" dirty="0"/>
              <a:t> </a:t>
            </a:r>
            <a:r>
              <a:rPr lang="en-GB" sz="2600" dirty="0" err="1"/>
              <a:t>xác</a:t>
            </a:r>
            <a:r>
              <a:rPr lang="en-GB" sz="2600" dirty="0"/>
              <a:t> </a:t>
            </a:r>
            <a:r>
              <a:rPr lang="en-GB" sz="2600" dirty="0" err="1"/>
              <a:t>xuất</a:t>
            </a:r>
            <a:r>
              <a:rPr lang="en-GB" sz="2600" dirty="0"/>
              <a:t> </a:t>
            </a:r>
            <a:r>
              <a:rPr lang="en-GB" sz="2600" dirty="0" err="1"/>
              <a:t>trong</a:t>
            </a:r>
            <a:r>
              <a:rPr lang="en-GB" sz="2600" dirty="0"/>
              <a:t> </a:t>
            </a:r>
            <a:r>
              <a:rPr lang="en-GB" sz="2600" dirty="0" err="1"/>
              <a:t>sự</a:t>
            </a:r>
            <a:r>
              <a:rPr lang="en-GB" sz="2600" dirty="0"/>
              <a:t> </a:t>
            </a:r>
            <a:r>
              <a:rPr lang="en-GB" sz="2600" dirty="0" err="1"/>
              <a:t>vắng</a:t>
            </a:r>
            <a:r>
              <a:rPr lang="en-GB" sz="2600" dirty="0"/>
              <a:t> </a:t>
            </a:r>
            <a:r>
              <a:rPr lang="en-GB" sz="2600" dirty="0" err="1"/>
              <a:t>mặt</a:t>
            </a:r>
            <a:r>
              <a:rPr lang="en-GB" sz="2600" dirty="0"/>
              <a:t> </a:t>
            </a:r>
            <a:r>
              <a:rPr lang="en-GB" sz="2600" dirty="0" err="1"/>
              <a:t>của</a:t>
            </a:r>
            <a:r>
              <a:rPr lang="en-GB" sz="2600" dirty="0"/>
              <a:t> </a:t>
            </a:r>
            <a:r>
              <a:rPr lang="en-GB" sz="2600" dirty="0" err="1"/>
              <a:t>thông</a:t>
            </a:r>
            <a:r>
              <a:rPr lang="en-GB" sz="2600" dirty="0"/>
              <a:t> tin </a:t>
            </a:r>
            <a:r>
              <a:rPr lang="en-GB" sz="2600" dirty="0" err="1"/>
              <a:t>khác</a:t>
            </a:r>
            <a:endParaRPr lang="en-GB" sz="26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sz="26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600" dirty="0"/>
              <a:t>          </a:t>
            </a:r>
            <a:r>
              <a:rPr lang="en-GB" sz="2600" i="1" dirty="0"/>
              <a:t>P</a:t>
            </a:r>
            <a:r>
              <a:rPr lang="en-GB" sz="2600" dirty="0"/>
              <a:t>(</a:t>
            </a:r>
            <a:r>
              <a:rPr lang="en-GB" sz="2600" i="1" dirty="0"/>
              <a:t>A</a:t>
            </a:r>
            <a:r>
              <a:rPr lang="en-GB" sz="2600" dirty="0"/>
              <a:t>): </a:t>
            </a:r>
            <a:r>
              <a:rPr lang="en-GB" sz="2600" dirty="0" err="1"/>
              <a:t>xác</a:t>
            </a:r>
            <a:r>
              <a:rPr lang="en-GB" sz="2600" dirty="0"/>
              <a:t> </a:t>
            </a:r>
            <a:r>
              <a:rPr lang="en-GB" sz="2600" dirty="0" err="1"/>
              <a:t>xuất</a:t>
            </a:r>
            <a:r>
              <a:rPr lang="en-GB" sz="2600" dirty="0"/>
              <a:t> </a:t>
            </a:r>
            <a:r>
              <a:rPr lang="en-GB" sz="2600" dirty="0" err="1"/>
              <a:t>của</a:t>
            </a:r>
            <a:r>
              <a:rPr lang="en-GB" sz="2600" dirty="0"/>
              <a:t> </a:t>
            </a:r>
            <a:r>
              <a:rPr lang="en-GB" sz="2600" dirty="0" err="1"/>
              <a:t>sự</a:t>
            </a:r>
            <a:r>
              <a:rPr lang="en-GB" sz="2600" dirty="0"/>
              <a:t> </a:t>
            </a:r>
            <a:r>
              <a:rPr lang="en-GB" sz="2600" dirty="0" err="1"/>
              <a:t>kiện</a:t>
            </a:r>
            <a:r>
              <a:rPr lang="en-GB" sz="2600" dirty="0"/>
              <a:t> </a:t>
            </a:r>
            <a:r>
              <a:rPr lang="en-GB" sz="2600" i="1" dirty="0"/>
              <a:t>A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sz="26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600" dirty="0" err="1"/>
              <a:t>Thí</a:t>
            </a:r>
            <a:r>
              <a:rPr lang="en-GB" sz="2600" dirty="0"/>
              <a:t> </a:t>
            </a:r>
            <a:r>
              <a:rPr lang="en-GB" sz="2600" dirty="0" err="1"/>
              <a:t>dụ</a:t>
            </a:r>
            <a:r>
              <a:rPr lang="en-GB" sz="2600" dirty="0"/>
              <a:t>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200" dirty="0"/>
              <a:t>	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200" dirty="0"/>
              <a:t>             </a:t>
            </a:r>
            <a:r>
              <a:rPr lang="en-GB" sz="2200" i="1" dirty="0"/>
              <a:t>P</a:t>
            </a:r>
            <a:r>
              <a:rPr lang="en-GB" sz="2200" dirty="0"/>
              <a:t>(</a:t>
            </a:r>
            <a:r>
              <a:rPr lang="en-GB" sz="2200" i="1" dirty="0"/>
              <a:t>Dice</a:t>
            </a:r>
            <a:r>
              <a:rPr lang="en-GB" sz="2200" dirty="0"/>
              <a:t> = 2) = 1/6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sz="2200" dirty="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2200" dirty="0" err="1">
                <a:solidFill>
                  <a:srgbClr val="A50021"/>
                </a:solidFill>
              </a:rPr>
              <a:t>Biến</a:t>
            </a:r>
            <a:r>
              <a:rPr lang="en-GB" sz="2200" dirty="0">
                <a:solidFill>
                  <a:srgbClr val="A50021"/>
                </a:solidFill>
              </a:rPr>
              <a:t> </a:t>
            </a:r>
            <a:r>
              <a:rPr lang="en-GB" sz="2200" dirty="0" err="1">
                <a:solidFill>
                  <a:srgbClr val="A50021"/>
                </a:solidFill>
              </a:rPr>
              <a:t>ngẫu</a:t>
            </a:r>
            <a:r>
              <a:rPr lang="en-GB" sz="2200" dirty="0">
                <a:solidFill>
                  <a:srgbClr val="A50021"/>
                </a:solidFill>
              </a:rPr>
              <a:t> </a:t>
            </a:r>
            <a:r>
              <a:rPr lang="en-GB" sz="2200" dirty="0" err="1">
                <a:solidFill>
                  <a:srgbClr val="A50021"/>
                </a:solidFill>
              </a:rPr>
              <a:t>nhiên</a:t>
            </a:r>
            <a:r>
              <a:rPr lang="en-GB" sz="2200" dirty="0">
                <a:solidFill>
                  <a:srgbClr val="A50021"/>
                </a:solidFill>
              </a:rPr>
              <a:t>:</a:t>
            </a:r>
            <a:r>
              <a:rPr lang="en-GB" sz="2200" dirty="0"/>
              <a:t> </a:t>
            </a:r>
            <a:r>
              <a:rPr lang="en-GB" sz="2200" i="1" dirty="0"/>
              <a:t>Dice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2200" dirty="0" err="1">
                <a:solidFill>
                  <a:srgbClr val="A50021"/>
                </a:solidFill>
              </a:rPr>
              <a:t>Miền</a:t>
            </a:r>
            <a:r>
              <a:rPr lang="en-GB" sz="2200" dirty="0">
                <a:solidFill>
                  <a:srgbClr val="A50021"/>
                </a:solidFill>
              </a:rPr>
              <a:t> </a:t>
            </a:r>
            <a:r>
              <a:rPr lang="en-GB" sz="2200" dirty="0" err="1">
                <a:solidFill>
                  <a:srgbClr val="A50021"/>
                </a:solidFill>
              </a:rPr>
              <a:t>trị</a:t>
            </a:r>
            <a:r>
              <a:rPr lang="en-GB" sz="2200" dirty="0">
                <a:solidFill>
                  <a:srgbClr val="A50021"/>
                </a:solidFill>
              </a:rPr>
              <a:t> =</a:t>
            </a:r>
            <a:r>
              <a:rPr lang="en-GB" sz="2200" dirty="0"/>
              <a:t> &lt;1, 2, 3, 4, 5, 6&gt;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2200" dirty="0" err="1">
                <a:solidFill>
                  <a:srgbClr val="A50021"/>
                </a:solidFill>
              </a:rPr>
              <a:t>Phân</a:t>
            </a:r>
            <a:r>
              <a:rPr lang="en-GB" sz="2200" dirty="0">
                <a:solidFill>
                  <a:srgbClr val="A50021"/>
                </a:solidFill>
              </a:rPr>
              <a:t> </a:t>
            </a:r>
            <a:r>
              <a:rPr lang="en-GB" sz="2200" dirty="0" err="1">
                <a:solidFill>
                  <a:srgbClr val="A50021"/>
                </a:solidFill>
              </a:rPr>
              <a:t>bố</a:t>
            </a:r>
            <a:r>
              <a:rPr lang="en-GB" sz="2200" dirty="0">
                <a:solidFill>
                  <a:srgbClr val="A50021"/>
                </a:solidFill>
              </a:rPr>
              <a:t> </a:t>
            </a:r>
            <a:r>
              <a:rPr lang="en-GB" sz="2200" dirty="0" err="1">
                <a:solidFill>
                  <a:srgbClr val="A50021"/>
                </a:solidFill>
              </a:rPr>
              <a:t>xác</a:t>
            </a:r>
            <a:r>
              <a:rPr lang="en-GB" sz="2200" dirty="0">
                <a:solidFill>
                  <a:srgbClr val="A50021"/>
                </a:solidFill>
              </a:rPr>
              <a:t> </a:t>
            </a:r>
            <a:r>
              <a:rPr lang="en-GB" sz="2200" dirty="0" err="1">
                <a:solidFill>
                  <a:srgbClr val="A50021"/>
                </a:solidFill>
              </a:rPr>
              <a:t>xuất</a:t>
            </a:r>
            <a:r>
              <a:rPr lang="en-GB" sz="2200" dirty="0">
                <a:solidFill>
                  <a:srgbClr val="A50021"/>
                </a:solidFill>
              </a:rPr>
              <a:t>:</a:t>
            </a:r>
            <a:r>
              <a:rPr lang="en-GB" sz="2200" dirty="0"/>
              <a:t> </a:t>
            </a:r>
            <a:r>
              <a:rPr lang="en-GB" sz="2200" i="1" dirty="0"/>
              <a:t>P</a:t>
            </a:r>
            <a:r>
              <a:rPr lang="en-GB" sz="2200" dirty="0"/>
              <a:t>(</a:t>
            </a:r>
            <a:r>
              <a:rPr lang="en-GB" sz="2200" i="1" dirty="0"/>
              <a:t>Dice</a:t>
            </a:r>
            <a:r>
              <a:rPr lang="en-GB" sz="2200" dirty="0"/>
              <a:t>) = &lt;1/6, 1/6, 1/6, 1/6, 1/6, 1/6&gt;</a:t>
            </a:r>
          </a:p>
          <a:p>
            <a:pPr eaLnBrk="1" hangingPunct="1">
              <a:lnSpc>
                <a:spcPct val="8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778019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DD412-9FCF-4C3E-B087-6467AE6A836D}" type="slidenum">
              <a:rPr lang="en-US" altLang="en-US"/>
              <a:pPr>
                <a:defRPr/>
              </a:pPr>
              <a:t>91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rgbClr val="FF0000"/>
                </a:solidFill>
              </a:rPr>
              <a:t>Các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tiên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đề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về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xác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xuất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4958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Char char="•"/>
            </a:pPr>
            <a:r>
              <a:rPr lang="en-GB" sz="2000" dirty="0"/>
              <a:t>0 </a:t>
            </a:r>
            <a:r>
              <a:rPr lang="en-GB" sz="2000" b="1" dirty="0">
                <a:sym typeface="Symbol" pitchFamily="18" charset="2"/>
              </a:rPr>
              <a:t>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) </a:t>
            </a:r>
            <a:r>
              <a:rPr lang="en-GB" sz="2000" b="1" dirty="0">
                <a:sym typeface="Symbol" pitchFamily="18" charset="2"/>
              </a:rPr>
              <a:t>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dirty="0"/>
              <a:t>1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Char char="•"/>
            </a:pPr>
            <a:r>
              <a:rPr lang="en-GB" sz="2000" i="1" dirty="0"/>
              <a:t>P</a:t>
            </a:r>
            <a:r>
              <a:rPr lang="en-GB" sz="2000" dirty="0"/>
              <a:t>(true) = 1  and  </a:t>
            </a:r>
            <a:r>
              <a:rPr lang="en-GB" sz="2000" i="1" dirty="0"/>
              <a:t>P</a:t>
            </a:r>
            <a:r>
              <a:rPr lang="en-GB" sz="2000" dirty="0"/>
              <a:t>(false) = 0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Char char="•"/>
            </a:pP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 </a:t>
            </a:r>
            <a:r>
              <a:rPr lang="en-GB" sz="2000" dirty="0">
                <a:sym typeface="Symbol" pitchFamily="18" charset="2"/>
              </a:rPr>
              <a:t> </a:t>
            </a:r>
            <a:r>
              <a:rPr lang="en-GB" sz="2000" i="1" dirty="0"/>
              <a:t>B</a:t>
            </a:r>
            <a:r>
              <a:rPr lang="en-GB" sz="2000" dirty="0"/>
              <a:t>) =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) +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B</a:t>
            </a:r>
            <a:r>
              <a:rPr lang="en-GB" sz="2000" dirty="0"/>
              <a:t>) </a:t>
            </a:r>
            <a:r>
              <a:rPr lang="en-GB" sz="2000" b="1" dirty="0">
                <a:latin typeface="Symbol" pitchFamily="18" charset="2"/>
              </a:rPr>
              <a:t>-</a:t>
            </a:r>
            <a:r>
              <a:rPr lang="en-GB" sz="2000" dirty="0"/>
              <a:t>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 </a:t>
            </a:r>
            <a:r>
              <a:rPr lang="en-GB" sz="2000" dirty="0">
                <a:sym typeface="Symbol" pitchFamily="18" charset="2"/>
              </a:rPr>
              <a:t> </a:t>
            </a:r>
            <a:r>
              <a:rPr lang="en-GB" sz="2000" i="1" dirty="0"/>
              <a:t>B</a:t>
            </a:r>
            <a:r>
              <a:rPr lang="en-GB" sz="200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2100" dirty="0" err="1">
                <a:solidFill>
                  <a:srgbClr val="0000FF"/>
                </a:solidFill>
              </a:rPr>
              <a:t>Các</a:t>
            </a:r>
            <a:r>
              <a:rPr lang="en-GB" sz="2100" dirty="0">
                <a:solidFill>
                  <a:srgbClr val="0000FF"/>
                </a:solidFill>
              </a:rPr>
              <a:t> </a:t>
            </a:r>
            <a:r>
              <a:rPr lang="en-GB" sz="2100" dirty="0" err="1">
                <a:solidFill>
                  <a:srgbClr val="0000FF"/>
                </a:solidFill>
              </a:rPr>
              <a:t>đặc</a:t>
            </a:r>
            <a:r>
              <a:rPr lang="en-GB" sz="2100" dirty="0">
                <a:solidFill>
                  <a:srgbClr val="0000FF"/>
                </a:solidFill>
              </a:rPr>
              <a:t> </a:t>
            </a:r>
            <a:r>
              <a:rPr lang="en-GB" sz="2100" dirty="0" err="1">
                <a:solidFill>
                  <a:srgbClr val="0000FF"/>
                </a:solidFill>
              </a:rPr>
              <a:t>tính</a:t>
            </a:r>
            <a:r>
              <a:rPr lang="en-GB" sz="2100" dirty="0">
                <a:solidFill>
                  <a:srgbClr val="0000FF"/>
                </a:solidFill>
              </a:rPr>
              <a:t> </a:t>
            </a:r>
            <a:r>
              <a:rPr lang="en-GB" sz="2100" dirty="0" err="1">
                <a:solidFill>
                  <a:srgbClr val="0000FF"/>
                </a:solidFill>
              </a:rPr>
              <a:t>dẫn</a:t>
            </a:r>
            <a:r>
              <a:rPr lang="en-GB" sz="2100" dirty="0">
                <a:solidFill>
                  <a:srgbClr val="0000FF"/>
                </a:solidFill>
              </a:rPr>
              <a:t> </a:t>
            </a:r>
            <a:r>
              <a:rPr lang="en-GB" sz="2100" dirty="0" err="1">
                <a:solidFill>
                  <a:srgbClr val="0000FF"/>
                </a:solidFill>
              </a:rPr>
              <a:t>xuất</a:t>
            </a:r>
            <a:r>
              <a:rPr lang="en-GB" sz="2100" dirty="0">
                <a:solidFill>
                  <a:srgbClr val="0000FF"/>
                </a:solidFill>
              </a:rPr>
              <a:t>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Char char="•"/>
            </a:pP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b="1" dirty="0">
                <a:sym typeface="Symbol" pitchFamily="18" charset="2"/>
              </a:rPr>
              <a:t></a:t>
            </a:r>
            <a:r>
              <a:rPr lang="en-GB" sz="2000" i="1" dirty="0"/>
              <a:t>A</a:t>
            </a:r>
            <a:r>
              <a:rPr lang="en-GB" sz="2000" dirty="0"/>
              <a:t>) = 1 </a:t>
            </a:r>
            <a:r>
              <a:rPr lang="en-GB" sz="2000" b="1" dirty="0">
                <a:latin typeface="Symbol" pitchFamily="18" charset="2"/>
              </a:rPr>
              <a:t>-</a:t>
            </a:r>
            <a:r>
              <a:rPr lang="en-GB" sz="2000" dirty="0"/>
              <a:t>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Char char="•"/>
            </a:pPr>
            <a:r>
              <a:rPr lang="en-GB" sz="2000" i="1" dirty="0">
                <a:sym typeface="Symbol" pitchFamily="18" charset="2"/>
              </a:rPr>
              <a:t>P</a:t>
            </a:r>
            <a:r>
              <a:rPr lang="en-GB" sz="2000" dirty="0">
                <a:sym typeface="Symbol" pitchFamily="18" charset="2"/>
              </a:rPr>
              <a:t>(</a:t>
            </a:r>
            <a:r>
              <a:rPr lang="en-GB" sz="2000" i="1" dirty="0">
                <a:sym typeface="Symbol" pitchFamily="18" charset="2"/>
              </a:rPr>
              <a:t>U</a:t>
            </a:r>
            <a:r>
              <a:rPr lang="en-GB" sz="2000" dirty="0">
                <a:sym typeface="Symbol" pitchFamily="18" charset="2"/>
              </a:rPr>
              <a:t>) = </a:t>
            </a:r>
            <a:r>
              <a:rPr lang="en-GB" sz="2000" i="1" dirty="0">
                <a:sym typeface="Symbol" pitchFamily="18" charset="2"/>
              </a:rPr>
              <a:t>P</a:t>
            </a:r>
            <a:r>
              <a:rPr lang="en-GB" sz="2000" dirty="0">
                <a:sym typeface="Symbol" pitchFamily="18" charset="2"/>
              </a:rPr>
              <a:t>(</a:t>
            </a:r>
            <a:r>
              <a:rPr lang="en-GB" sz="2000" i="1" dirty="0">
                <a:sym typeface="Symbol" pitchFamily="18" charset="2"/>
              </a:rPr>
              <a:t>A</a:t>
            </a:r>
            <a:r>
              <a:rPr lang="en-GB" sz="2000" i="1" baseline="-25000" dirty="0">
                <a:sym typeface="Symbol" pitchFamily="18" charset="2"/>
              </a:rPr>
              <a:t>1</a:t>
            </a:r>
            <a:r>
              <a:rPr lang="en-GB" sz="2000" dirty="0">
                <a:sym typeface="Symbol" pitchFamily="18" charset="2"/>
              </a:rPr>
              <a:t>) + </a:t>
            </a:r>
            <a:r>
              <a:rPr lang="en-GB" sz="2000" i="1" dirty="0">
                <a:sym typeface="Symbol" pitchFamily="18" charset="2"/>
              </a:rPr>
              <a:t>P</a:t>
            </a:r>
            <a:r>
              <a:rPr lang="en-GB" sz="2000" dirty="0">
                <a:sym typeface="Symbol" pitchFamily="18" charset="2"/>
              </a:rPr>
              <a:t>(</a:t>
            </a:r>
            <a:r>
              <a:rPr lang="en-GB" sz="2000" i="1" dirty="0">
                <a:sym typeface="Symbol" pitchFamily="18" charset="2"/>
              </a:rPr>
              <a:t>A</a:t>
            </a:r>
            <a:r>
              <a:rPr lang="en-GB" sz="2000" i="1" baseline="-25000" dirty="0">
                <a:sym typeface="Symbol" pitchFamily="18" charset="2"/>
              </a:rPr>
              <a:t>2</a:t>
            </a:r>
            <a:r>
              <a:rPr lang="en-GB" sz="2000" dirty="0">
                <a:sym typeface="Symbol" pitchFamily="18" charset="2"/>
              </a:rPr>
              <a:t>) + ... + </a:t>
            </a:r>
            <a:r>
              <a:rPr lang="en-GB" sz="2000" i="1" dirty="0">
                <a:sym typeface="Symbol" pitchFamily="18" charset="2"/>
              </a:rPr>
              <a:t>P</a:t>
            </a:r>
            <a:r>
              <a:rPr lang="en-GB" sz="2000" dirty="0">
                <a:sym typeface="Symbol" pitchFamily="18" charset="2"/>
              </a:rPr>
              <a:t>(</a:t>
            </a:r>
            <a:r>
              <a:rPr lang="en-GB" sz="2000" i="1" dirty="0">
                <a:sym typeface="Symbol" pitchFamily="18" charset="2"/>
              </a:rPr>
              <a:t>A</a:t>
            </a:r>
            <a:r>
              <a:rPr lang="en-GB" sz="2000" i="1" baseline="-25000" dirty="0">
                <a:sym typeface="Symbol" pitchFamily="18" charset="2"/>
              </a:rPr>
              <a:t>n</a:t>
            </a:r>
            <a:r>
              <a:rPr lang="en-GB" sz="2000" dirty="0">
                <a:sym typeface="Symbol" pitchFamily="18" charset="2"/>
              </a:rPr>
              <a:t>)</a:t>
            </a:r>
            <a:endParaRPr lang="en-GB" sz="2000" dirty="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/>
              <a:t>	</a:t>
            </a:r>
            <a:r>
              <a:rPr lang="en-GB" sz="2000" i="1" dirty="0"/>
              <a:t>U</a:t>
            </a:r>
            <a:r>
              <a:rPr lang="en-GB" sz="2000" dirty="0"/>
              <a:t> = </a:t>
            </a:r>
            <a:r>
              <a:rPr lang="en-GB" sz="2000" i="1" dirty="0">
                <a:sym typeface="Symbol" pitchFamily="18" charset="2"/>
              </a:rPr>
              <a:t>A</a:t>
            </a:r>
            <a:r>
              <a:rPr lang="en-GB" sz="2000" i="1" baseline="-25000" dirty="0">
                <a:sym typeface="Symbol" pitchFamily="18" charset="2"/>
              </a:rPr>
              <a:t>1</a:t>
            </a:r>
            <a:r>
              <a:rPr lang="en-GB" sz="2000" baseline="-25000" dirty="0">
                <a:sym typeface="Symbol" pitchFamily="18" charset="2"/>
              </a:rPr>
              <a:t> </a:t>
            </a:r>
            <a:r>
              <a:rPr lang="en-GB" sz="2000" dirty="0">
                <a:sym typeface="Symbol" pitchFamily="18" charset="2"/>
              </a:rPr>
              <a:t> </a:t>
            </a:r>
            <a:r>
              <a:rPr lang="en-GB" sz="2000" i="1" dirty="0">
                <a:sym typeface="Symbol" pitchFamily="18" charset="2"/>
              </a:rPr>
              <a:t>A</a:t>
            </a:r>
            <a:r>
              <a:rPr lang="en-GB" sz="2000" i="1" baseline="-25000" dirty="0">
                <a:sym typeface="Symbol" pitchFamily="18" charset="2"/>
              </a:rPr>
              <a:t>2</a:t>
            </a:r>
            <a:r>
              <a:rPr lang="en-GB" sz="2000" baseline="-25000" dirty="0">
                <a:sym typeface="Symbol" pitchFamily="18" charset="2"/>
              </a:rPr>
              <a:t> </a:t>
            </a:r>
            <a:r>
              <a:rPr lang="en-GB" sz="2000" dirty="0">
                <a:sym typeface="Symbol" pitchFamily="18" charset="2"/>
              </a:rPr>
              <a:t></a:t>
            </a:r>
            <a:r>
              <a:rPr lang="en-GB" sz="2000" baseline="-25000" dirty="0">
                <a:sym typeface="Symbol" pitchFamily="18" charset="2"/>
              </a:rPr>
              <a:t> </a:t>
            </a:r>
            <a:r>
              <a:rPr lang="en-GB" sz="2000" dirty="0">
                <a:sym typeface="Symbol" pitchFamily="18" charset="2"/>
              </a:rPr>
              <a:t>...  </a:t>
            </a:r>
            <a:r>
              <a:rPr lang="en-GB" sz="2000" i="1" dirty="0">
                <a:sym typeface="Symbol" pitchFamily="18" charset="2"/>
              </a:rPr>
              <a:t>A</a:t>
            </a:r>
            <a:r>
              <a:rPr lang="en-GB" sz="2000" i="1" baseline="-25000" dirty="0">
                <a:sym typeface="Symbol" pitchFamily="18" charset="2"/>
              </a:rPr>
              <a:t>n</a:t>
            </a:r>
            <a:r>
              <a:rPr lang="en-GB" sz="2000" baseline="-25000" dirty="0">
                <a:sym typeface="Symbol" pitchFamily="18" charset="2"/>
              </a:rPr>
              <a:t> 	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vét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cạn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toàn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bộ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(collectively</a:t>
            </a:r>
            <a:r>
              <a:rPr lang="en-GB" sz="2000" baseline="-25000" dirty="0">
                <a:sym typeface="Symbol" pitchFamily="18" charset="2"/>
              </a:rPr>
              <a:t> 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exhaustive)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	</a:t>
            </a:r>
            <a:r>
              <a:rPr lang="en-GB" sz="2000" i="1" dirty="0">
                <a:sym typeface="Symbol" pitchFamily="18" charset="2"/>
              </a:rPr>
              <a:t>A</a:t>
            </a:r>
            <a:r>
              <a:rPr lang="en-GB" sz="2000" i="1" baseline="-25000" dirty="0">
                <a:sym typeface="Symbol" pitchFamily="18" charset="2"/>
              </a:rPr>
              <a:t>i</a:t>
            </a:r>
            <a:r>
              <a:rPr lang="en-GB" sz="2000" baseline="-25000" dirty="0">
                <a:sym typeface="Symbol" pitchFamily="18" charset="2"/>
              </a:rPr>
              <a:t> </a:t>
            </a:r>
            <a:r>
              <a:rPr lang="en-GB" sz="2000" dirty="0">
                <a:sym typeface="Symbol" pitchFamily="18" charset="2"/>
              </a:rPr>
              <a:t> </a:t>
            </a:r>
            <a:r>
              <a:rPr lang="en-GB" sz="2000" i="1" dirty="0" err="1">
                <a:sym typeface="Symbol" pitchFamily="18" charset="2"/>
              </a:rPr>
              <a:t>A</a:t>
            </a:r>
            <a:r>
              <a:rPr lang="en-GB" sz="2000" i="1" baseline="-25000" dirty="0" err="1">
                <a:sym typeface="Symbol" pitchFamily="18" charset="2"/>
              </a:rPr>
              <a:t>j</a:t>
            </a:r>
            <a:r>
              <a:rPr lang="en-GB" sz="2000" baseline="-25000" dirty="0">
                <a:sym typeface="Symbol" pitchFamily="18" charset="2"/>
              </a:rPr>
              <a:t> </a:t>
            </a:r>
            <a:r>
              <a:rPr lang="en-GB" sz="2000" dirty="0"/>
              <a:t>= false		</a:t>
            </a:r>
            <a:r>
              <a:rPr lang="en-GB" sz="2000" dirty="0" err="1"/>
              <a:t>loại</a:t>
            </a:r>
            <a:r>
              <a:rPr lang="en-GB" sz="2000" dirty="0"/>
              <a:t> </a:t>
            </a:r>
            <a:r>
              <a:rPr lang="en-GB" sz="2000" dirty="0" err="1"/>
              <a:t>trừ</a:t>
            </a:r>
            <a:r>
              <a:rPr lang="en-GB" sz="2000" dirty="0"/>
              <a:t> </a:t>
            </a:r>
            <a:r>
              <a:rPr lang="en-GB" sz="2000" dirty="0" err="1"/>
              <a:t>hỗ</a:t>
            </a:r>
            <a:r>
              <a:rPr lang="en-GB" sz="2000" dirty="0"/>
              <a:t> </a:t>
            </a:r>
            <a:r>
              <a:rPr lang="en-GB" sz="2000" dirty="0" err="1"/>
              <a:t>tương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(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nếu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chúng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không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thể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dirty="0">
                <a:solidFill>
                  <a:srgbClr val="A50021"/>
                </a:solidFill>
                <a:sym typeface="Symbol" pitchFamily="18" charset="2"/>
              </a:rPr>
              <a:t>         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                                   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xảy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ra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đồng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thời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 err="1">
                <a:sym typeface="Symbol" pitchFamily="18" charset="2"/>
              </a:rPr>
              <a:t>Hai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dirty="0" err="1">
                <a:sym typeface="Symbol" pitchFamily="18" charset="2"/>
              </a:rPr>
              <a:t>sự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dirty="0" err="1">
                <a:sym typeface="Symbol" pitchFamily="18" charset="2"/>
              </a:rPr>
              <a:t>kiện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i="1" dirty="0">
                <a:sym typeface="Symbol" pitchFamily="18" charset="2"/>
              </a:rPr>
              <a:t>A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dirty="0" err="1">
                <a:sym typeface="Symbol" pitchFamily="18" charset="2"/>
              </a:rPr>
              <a:t>và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i="1" dirty="0">
                <a:sym typeface="Symbol" pitchFamily="18" charset="2"/>
              </a:rPr>
              <a:t>B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dirty="0" err="1">
                <a:sym typeface="Symbol" pitchFamily="18" charset="2"/>
              </a:rPr>
              <a:t>là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i="1" dirty="0" err="1">
                <a:sym typeface="Symbol" pitchFamily="18" charset="2"/>
              </a:rPr>
              <a:t>độc</a:t>
            </a:r>
            <a:r>
              <a:rPr lang="en-GB" sz="2000" i="1" dirty="0">
                <a:sym typeface="Symbol" pitchFamily="18" charset="2"/>
              </a:rPr>
              <a:t> </a:t>
            </a:r>
            <a:r>
              <a:rPr lang="en-GB" sz="2000" i="1" dirty="0" err="1">
                <a:sym typeface="Symbol" pitchFamily="18" charset="2"/>
              </a:rPr>
              <a:t>lập</a:t>
            </a:r>
            <a:r>
              <a:rPr lang="en-GB" sz="2000" i="1" dirty="0">
                <a:sym typeface="Symbol" pitchFamily="18" charset="2"/>
              </a:rPr>
              <a:t> </a:t>
            </a:r>
            <a:r>
              <a:rPr lang="en-GB" sz="2000" dirty="0" err="1">
                <a:sym typeface="Symbol" pitchFamily="18" charset="2"/>
              </a:rPr>
              <a:t>nếu</a:t>
            </a:r>
            <a:endParaRPr lang="en-GB" sz="2000" dirty="0"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>
                <a:sym typeface="Symbol" pitchFamily="18" charset="2"/>
              </a:rPr>
              <a:t>              </a:t>
            </a:r>
            <a:r>
              <a:rPr lang="en-GB" sz="2000" i="1" dirty="0">
                <a:sym typeface="Symbol" pitchFamily="18" charset="2"/>
              </a:rPr>
              <a:t>P</a:t>
            </a:r>
            <a:r>
              <a:rPr lang="en-GB" sz="2000" dirty="0">
                <a:sym typeface="Symbol" pitchFamily="18" charset="2"/>
              </a:rPr>
              <a:t>(</a:t>
            </a:r>
            <a:r>
              <a:rPr lang="en-GB" sz="2000" i="1" dirty="0">
                <a:sym typeface="Symbol" pitchFamily="18" charset="2"/>
              </a:rPr>
              <a:t>A</a:t>
            </a:r>
            <a:r>
              <a:rPr lang="en-GB" sz="2000" dirty="0">
                <a:sym typeface="Symbol" pitchFamily="18" charset="2"/>
              </a:rPr>
              <a:t>  </a:t>
            </a:r>
            <a:r>
              <a:rPr lang="en-GB" sz="2000" i="1" dirty="0">
                <a:sym typeface="Symbol" pitchFamily="18" charset="2"/>
              </a:rPr>
              <a:t>B</a:t>
            </a:r>
            <a:r>
              <a:rPr lang="en-GB" sz="2000" dirty="0">
                <a:sym typeface="Symbol" pitchFamily="18" charset="2"/>
              </a:rPr>
              <a:t>) = </a:t>
            </a:r>
            <a:r>
              <a:rPr lang="en-GB" sz="2000" i="1" dirty="0">
                <a:sym typeface="Symbol" pitchFamily="18" charset="2"/>
              </a:rPr>
              <a:t>P</a:t>
            </a:r>
            <a:r>
              <a:rPr lang="en-GB" sz="2000" dirty="0">
                <a:sym typeface="Symbol" pitchFamily="18" charset="2"/>
              </a:rPr>
              <a:t>(</a:t>
            </a:r>
            <a:r>
              <a:rPr lang="en-GB" sz="2000" i="1" dirty="0">
                <a:sym typeface="Symbol" pitchFamily="18" charset="2"/>
              </a:rPr>
              <a:t>A</a:t>
            </a:r>
            <a:r>
              <a:rPr lang="en-GB" sz="2000" dirty="0">
                <a:sym typeface="Symbol" pitchFamily="18" charset="2"/>
              </a:rPr>
              <a:t>).</a:t>
            </a:r>
            <a:r>
              <a:rPr lang="en-GB" sz="2000" i="1" dirty="0">
                <a:sym typeface="Symbol" pitchFamily="18" charset="2"/>
              </a:rPr>
              <a:t>P</a:t>
            </a:r>
            <a:r>
              <a:rPr lang="en-GB" sz="2000" dirty="0">
                <a:sym typeface="Symbol" pitchFamily="18" charset="2"/>
              </a:rPr>
              <a:t>(</a:t>
            </a:r>
            <a:r>
              <a:rPr lang="en-GB" sz="2000" i="1" dirty="0">
                <a:sym typeface="Symbol" pitchFamily="18" charset="2"/>
              </a:rPr>
              <a:t>B</a:t>
            </a:r>
            <a:r>
              <a:rPr lang="en-GB" sz="2000" dirty="0">
                <a:sym typeface="Symbol" pitchFamily="18" charset="2"/>
              </a:rPr>
              <a:t>)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12347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3733A-C1CD-4E99-887B-AAC0C746F8B8}" type="slidenum">
              <a:rPr lang="en-US" altLang="en-US"/>
              <a:pPr>
                <a:defRPr/>
              </a:pPr>
              <a:t>92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rgbClr val="FF0000"/>
                </a:solidFill>
              </a:rPr>
              <a:t>Xác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xuất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có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điều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kiện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49117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 err="1">
                <a:solidFill>
                  <a:srgbClr val="0000FF"/>
                </a:solidFill>
              </a:rPr>
              <a:t>Xác</a:t>
            </a:r>
            <a:r>
              <a:rPr lang="en-GB" sz="2000" dirty="0">
                <a:solidFill>
                  <a:srgbClr val="0000FF"/>
                </a:solidFill>
              </a:rPr>
              <a:t> </a:t>
            </a:r>
            <a:r>
              <a:rPr lang="en-GB" sz="2000" dirty="0" err="1">
                <a:solidFill>
                  <a:srgbClr val="0000FF"/>
                </a:solidFill>
              </a:rPr>
              <a:t>xuất</a:t>
            </a:r>
            <a:r>
              <a:rPr lang="en-GB" sz="2000" dirty="0">
                <a:solidFill>
                  <a:srgbClr val="0000FF"/>
                </a:solidFill>
              </a:rPr>
              <a:t> </a:t>
            </a:r>
            <a:r>
              <a:rPr lang="en-GB" sz="2000" dirty="0" err="1">
                <a:solidFill>
                  <a:srgbClr val="0000FF"/>
                </a:solidFill>
              </a:rPr>
              <a:t>có</a:t>
            </a:r>
            <a:r>
              <a:rPr lang="en-GB" sz="2000" dirty="0">
                <a:solidFill>
                  <a:srgbClr val="0000FF"/>
                </a:solidFill>
              </a:rPr>
              <a:t> </a:t>
            </a:r>
            <a:r>
              <a:rPr lang="en-GB" sz="2000" dirty="0" err="1">
                <a:solidFill>
                  <a:srgbClr val="0000FF"/>
                </a:solidFill>
              </a:rPr>
              <a:t>điều</a:t>
            </a:r>
            <a:r>
              <a:rPr lang="en-GB" sz="2000" dirty="0">
                <a:solidFill>
                  <a:srgbClr val="0000FF"/>
                </a:solidFill>
              </a:rPr>
              <a:t> </a:t>
            </a:r>
            <a:r>
              <a:rPr lang="en-GB" sz="2000" dirty="0" err="1">
                <a:solidFill>
                  <a:srgbClr val="0000FF"/>
                </a:solidFill>
              </a:rPr>
              <a:t>kiện</a:t>
            </a:r>
            <a:r>
              <a:rPr lang="en-GB" sz="2000" dirty="0">
                <a:solidFill>
                  <a:srgbClr val="0000FF"/>
                </a:solidFill>
              </a:rPr>
              <a:t>:</a:t>
            </a:r>
            <a:r>
              <a:rPr lang="en-GB" sz="2000" dirty="0"/>
              <a:t> </a:t>
            </a:r>
            <a:r>
              <a:rPr lang="en-GB" sz="2000" dirty="0" err="1"/>
              <a:t>xác</a:t>
            </a:r>
            <a:r>
              <a:rPr lang="en-GB" sz="2000" dirty="0"/>
              <a:t> </a:t>
            </a:r>
            <a:r>
              <a:rPr lang="en-GB" sz="2000" dirty="0" err="1"/>
              <a:t>xuất</a:t>
            </a:r>
            <a:r>
              <a:rPr lang="en-GB" sz="2000" dirty="0"/>
              <a:t> </a:t>
            </a:r>
            <a:r>
              <a:rPr lang="en-GB" sz="2000" dirty="0" err="1"/>
              <a:t>để</a:t>
            </a:r>
            <a:r>
              <a:rPr lang="en-GB" sz="2000" dirty="0"/>
              <a:t> </a:t>
            </a:r>
            <a:r>
              <a:rPr lang="en-GB" sz="2000" dirty="0" err="1"/>
              <a:t>một</a:t>
            </a:r>
            <a:r>
              <a:rPr lang="en-GB" sz="2000" dirty="0"/>
              <a:t> </a:t>
            </a:r>
            <a:r>
              <a:rPr lang="en-GB" sz="2000" dirty="0" err="1"/>
              <a:t>sự</a:t>
            </a:r>
            <a:r>
              <a:rPr lang="en-GB" sz="2000" dirty="0"/>
              <a:t> </a:t>
            </a:r>
            <a:r>
              <a:rPr lang="en-GB" sz="2000" dirty="0" err="1"/>
              <a:t>kiện</a:t>
            </a:r>
            <a:r>
              <a:rPr lang="en-GB" sz="2000" dirty="0"/>
              <a:t> </a:t>
            </a:r>
            <a:r>
              <a:rPr lang="en-GB" sz="2000" dirty="0" err="1"/>
              <a:t>xảy</a:t>
            </a:r>
            <a:r>
              <a:rPr lang="en-GB" sz="2000" dirty="0"/>
              <a:t> </a:t>
            </a:r>
            <a:r>
              <a:rPr lang="en-GB" sz="2000" dirty="0" err="1"/>
              <a:t>ra</a:t>
            </a:r>
            <a:r>
              <a:rPr lang="en-GB" sz="2000" dirty="0"/>
              <a:t> </a:t>
            </a:r>
            <a:r>
              <a:rPr lang="en-GB" sz="2000" dirty="0" err="1"/>
              <a:t>trong</a:t>
            </a:r>
            <a:r>
              <a:rPr lang="en-GB" sz="2000" dirty="0"/>
              <a:t> </a:t>
            </a:r>
            <a:r>
              <a:rPr lang="en-GB" sz="2000" dirty="0" err="1"/>
              <a:t>sự</a:t>
            </a:r>
            <a:r>
              <a:rPr lang="en-GB" sz="2000" dirty="0"/>
              <a:t> </a:t>
            </a:r>
            <a:r>
              <a:rPr lang="en-GB" sz="2000" dirty="0" err="1"/>
              <a:t>hiện</a:t>
            </a:r>
            <a:r>
              <a:rPr lang="en-GB" sz="2000" dirty="0"/>
              <a:t> </a:t>
            </a:r>
            <a:r>
              <a:rPr lang="en-GB" sz="2000" dirty="0" err="1"/>
              <a:t>diện</a:t>
            </a:r>
            <a:r>
              <a:rPr lang="en-GB" sz="2000" dirty="0"/>
              <a:t> </a:t>
            </a:r>
            <a:r>
              <a:rPr lang="en-GB" sz="2000" dirty="0" err="1"/>
              <a:t>của</a:t>
            </a:r>
            <a:r>
              <a:rPr lang="en-GB" sz="2000" dirty="0"/>
              <a:t> </a:t>
            </a:r>
            <a:r>
              <a:rPr lang="en-GB" sz="2000" dirty="0" err="1"/>
              <a:t>sự</a:t>
            </a:r>
            <a:r>
              <a:rPr lang="en-GB" sz="2000" dirty="0"/>
              <a:t> </a:t>
            </a:r>
            <a:r>
              <a:rPr lang="en-GB" sz="2000" dirty="0" err="1"/>
              <a:t>kiện</a:t>
            </a:r>
            <a:r>
              <a:rPr lang="en-GB" sz="2000" dirty="0"/>
              <a:t> </a:t>
            </a:r>
            <a:r>
              <a:rPr lang="en-GB" sz="2000" dirty="0" err="1"/>
              <a:t>khác</a:t>
            </a:r>
            <a:r>
              <a:rPr lang="en-GB" sz="20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E</a:t>
            </a:r>
            <a:r>
              <a:rPr lang="en-GB" sz="2000" dirty="0"/>
              <a:t>|</a:t>
            </a:r>
            <a:r>
              <a:rPr lang="en-GB" sz="2000" i="1" dirty="0"/>
              <a:t>F</a:t>
            </a:r>
            <a:r>
              <a:rPr lang="en-GB" sz="2000" dirty="0"/>
              <a:t>) </a:t>
            </a:r>
            <a:r>
              <a:rPr lang="en-GB" sz="2000" dirty="0" err="1"/>
              <a:t>là</a:t>
            </a:r>
            <a:r>
              <a:rPr lang="en-GB" sz="2000" dirty="0"/>
              <a:t> </a:t>
            </a:r>
            <a:r>
              <a:rPr lang="en-GB" sz="2000" dirty="0" err="1"/>
              <a:t>xác</a:t>
            </a:r>
            <a:r>
              <a:rPr lang="en-GB" sz="2000" dirty="0"/>
              <a:t> </a:t>
            </a:r>
            <a:r>
              <a:rPr lang="en-GB" sz="2000" dirty="0" err="1"/>
              <a:t>xuất</a:t>
            </a:r>
            <a:r>
              <a:rPr lang="en-GB" sz="2000" dirty="0"/>
              <a:t> </a:t>
            </a:r>
            <a:r>
              <a:rPr lang="en-GB" sz="2000" dirty="0" err="1"/>
              <a:t>để</a:t>
            </a:r>
            <a:r>
              <a:rPr lang="en-GB" sz="2000" dirty="0"/>
              <a:t> E </a:t>
            </a:r>
            <a:r>
              <a:rPr lang="en-GB" sz="2000" dirty="0" err="1"/>
              <a:t>xẩy</a:t>
            </a:r>
            <a:r>
              <a:rPr lang="en-GB" sz="2000" dirty="0"/>
              <a:t> </a:t>
            </a:r>
            <a:r>
              <a:rPr lang="en-GB" sz="2000" dirty="0" err="1"/>
              <a:t>ra</a:t>
            </a:r>
            <a:r>
              <a:rPr lang="en-GB" sz="2000" dirty="0"/>
              <a:t> </a:t>
            </a:r>
            <a:r>
              <a:rPr lang="en-GB" sz="2000" dirty="0" err="1"/>
              <a:t>với</a:t>
            </a:r>
            <a:r>
              <a:rPr lang="en-GB" sz="2000" dirty="0"/>
              <a:t> </a:t>
            </a:r>
            <a:r>
              <a:rPr lang="en-GB" sz="2000" dirty="0" err="1"/>
              <a:t>điều</a:t>
            </a:r>
            <a:r>
              <a:rPr lang="en-GB" sz="2000" dirty="0"/>
              <a:t> </a:t>
            </a:r>
            <a:r>
              <a:rPr lang="en-GB" sz="2000" dirty="0" err="1"/>
              <a:t>kiện</a:t>
            </a:r>
            <a:r>
              <a:rPr lang="en-GB" sz="2000" dirty="0"/>
              <a:t> F </a:t>
            </a:r>
            <a:r>
              <a:rPr lang="en-GB" sz="2000" dirty="0" err="1"/>
              <a:t>đã</a:t>
            </a:r>
            <a:r>
              <a:rPr lang="en-GB" sz="2000" dirty="0"/>
              <a:t> </a:t>
            </a:r>
            <a:r>
              <a:rPr lang="en-GB" sz="2000" dirty="0" err="1"/>
              <a:t>xảy</a:t>
            </a:r>
            <a:r>
              <a:rPr lang="en-GB" sz="2000" dirty="0"/>
              <a:t> </a:t>
            </a:r>
            <a:r>
              <a:rPr lang="en-GB" sz="2000" dirty="0" err="1"/>
              <a:t>ra</a:t>
            </a: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/>
              <a:t>		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Dice</a:t>
            </a:r>
            <a:r>
              <a:rPr lang="en-GB" sz="2000" dirty="0"/>
              <a:t> = 2 | </a:t>
            </a:r>
            <a:r>
              <a:rPr lang="en-GB" sz="2000" i="1" dirty="0"/>
              <a:t>Dice</a:t>
            </a:r>
            <a:r>
              <a:rPr lang="en-GB" sz="2000" dirty="0"/>
              <a:t> is even) = 1/3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/>
              <a:t>		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Dice</a:t>
            </a:r>
            <a:r>
              <a:rPr lang="en-GB" sz="2000" dirty="0"/>
              <a:t> = 2 | </a:t>
            </a:r>
            <a:r>
              <a:rPr lang="en-GB" sz="2000" i="1" dirty="0"/>
              <a:t>Dice</a:t>
            </a:r>
            <a:r>
              <a:rPr lang="en-GB" sz="2000" dirty="0"/>
              <a:t> is odd) = 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b="1" dirty="0" err="1"/>
              <a:t>Công</a:t>
            </a:r>
            <a:r>
              <a:rPr lang="en-GB" sz="2000" b="1" dirty="0"/>
              <a:t> </a:t>
            </a:r>
            <a:r>
              <a:rPr lang="en-GB" sz="2000" b="1" dirty="0" err="1"/>
              <a:t>thức</a:t>
            </a:r>
            <a:r>
              <a:rPr lang="en-GB" sz="2000" b="1" dirty="0"/>
              <a:t> Bayes</a:t>
            </a:r>
          </a:p>
          <a:p>
            <a:pPr eaLnBrk="1" hangingPunct="1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/>
              <a:t>	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 | </a:t>
            </a:r>
            <a:r>
              <a:rPr lang="en-GB" sz="2000" i="1" dirty="0"/>
              <a:t>B</a:t>
            </a:r>
            <a:r>
              <a:rPr lang="en-GB" sz="2000" dirty="0"/>
              <a:t>) =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 </a:t>
            </a:r>
            <a:r>
              <a:rPr lang="en-GB" sz="2000" dirty="0">
                <a:sym typeface="Symbol" pitchFamily="18" charset="2"/>
              </a:rPr>
              <a:t> </a:t>
            </a:r>
            <a:r>
              <a:rPr lang="en-GB" sz="2000" i="1" dirty="0"/>
              <a:t>B</a:t>
            </a:r>
            <a:r>
              <a:rPr lang="en-GB" sz="2000" dirty="0"/>
              <a:t>)/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B</a:t>
            </a:r>
            <a:r>
              <a:rPr lang="en-GB" sz="2000" dirty="0"/>
              <a:t>)</a:t>
            </a:r>
          </a:p>
          <a:p>
            <a:pPr eaLnBrk="1" hangingPunct="1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/>
              <a:t>	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 </a:t>
            </a:r>
            <a:r>
              <a:rPr lang="en-GB" sz="2000" dirty="0">
                <a:sym typeface="Symbol" pitchFamily="18" charset="2"/>
              </a:rPr>
              <a:t></a:t>
            </a:r>
            <a:r>
              <a:rPr lang="en-GB" sz="2000" dirty="0"/>
              <a:t> </a:t>
            </a:r>
            <a:r>
              <a:rPr lang="en-GB" sz="2000" i="1" dirty="0"/>
              <a:t>B</a:t>
            </a:r>
            <a:r>
              <a:rPr lang="en-GB" sz="2000" dirty="0"/>
              <a:t>) =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 | </a:t>
            </a:r>
            <a:r>
              <a:rPr lang="en-GB" sz="2000" i="1" dirty="0"/>
              <a:t>B</a:t>
            </a:r>
            <a:r>
              <a:rPr lang="en-GB" sz="2000" dirty="0"/>
              <a:t>).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B</a:t>
            </a:r>
            <a:r>
              <a:rPr lang="en-GB" sz="200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 err="1"/>
              <a:t>Vì</a:t>
            </a:r>
            <a:r>
              <a:rPr lang="en-GB" sz="2000" dirty="0"/>
              <a:t> </a:t>
            </a:r>
            <a:r>
              <a:rPr lang="en-GB" sz="2000" dirty="0" err="1"/>
              <a:t>phép</a:t>
            </a:r>
            <a:r>
              <a:rPr lang="en-GB" sz="2000" dirty="0"/>
              <a:t> </a:t>
            </a:r>
            <a:r>
              <a:rPr lang="en-GB" sz="2000" dirty="0" err="1"/>
              <a:t>toán</a:t>
            </a:r>
            <a:r>
              <a:rPr lang="en-GB" sz="2000" dirty="0"/>
              <a:t> </a:t>
            </a:r>
            <a:r>
              <a:rPr lang="en-GB" sz="2000" dirty="0">
                <a:sym typeface="Symbol" pitchFamily="18" charset="2"/>
              </a:rPr>
              <a:t></a:t>
            </a:r>
            <a:r>
              <a:rPr lang="en-GB" sz="2000" dirty="0"/>
              <a:t> </a:t>
            </a:r>
            <a:r>
              <a:rPr lang="en-GB" sz="2000" dirty="0" err="1"/>
              <a:t>có</a:t>
            </a:r>
            <a:r>
              <a:rPr lang="en-GB" sz="2000" dirty="0"/>
              <a:t> </a:t>
            </a:r>
            <a:r>
              <a:rPr lang="en-GB" sz="2000" dirty="0" err="1"/>
              <a:t>tính</a:t>
            </a:r>
            <a:r>
              <a:rPr lang="en-GB" sz="2000" dirty="0"/>
              <a:t> </a:t>
            </a:r>
            <a:r>
              <a:rPr lang="en-GB" sz="2000" dirty="0" err="1"/>
              <a:t>giao</a:t>
            </a:r>
            <a:r>
              <a:rPr lang="en-GB" sz="2000" dirty="0"/>
              <a:t> </a:t>
            </a:r>
            <a:r>
              <a:rPr lang="en-GB" sz="2000" dirty="0" err="1"/>
              <a:t>hoán</a:t>
            </a:r>
            <a:r>
              <a:rPr lang="en-GB" sz="2000" dirty="0"/>
              <a:t>, </a:t>
            </a:r>
            <a:r>
              <a:rPr lang="en-GB" sz="2000" dirty="0" err="1"/>
              <a:t>chúng</a:t>
            </a:r>
            <a:r>
              <a:rPr lang="en-GB" sz="2000" dirty="0"/>
              <a:t> ta </a:t>
            </a:r>
            <a:r>
              <a:rPr lang="en-GB" sz="2000" dirty="0" err="1"/>
              <a:t>có</a:t>
            </a:r>
            <a:r>
              <a:rPr lang="en-GB" sz="2000" dirty="0">
                <a:sym typeface="Symbol" pitchFamily="18" charset="2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sz="20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/>
              <a:t>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 </a:t>
            </a:r>
            <a:r>
              <a:rPr lang="en-GB" sz="2000" dirty="0">
                <a:sym typeface="Symbol" pitchFamily="18" charset="2"/>
              </a:rPr>
              <a:t></a:t>
            </a:r>
            <a:r>
              <a:rPr lang="en-GB" sz="2000" dirty="0"/>
              <a:t> </a:t>
            </a:r>
            <a:r>
              <a:rPr lang="en-GB" sz="2000" i="1" dirty="0"/>
              <a:t>B</a:t>
            </a:r>
            <a:r>
              <a:rPr lang="en-GB" sz="2000" dirty="0"/>
              <a:t>) =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|</a:t>
            </a:r>
            <a:r>
              <a:rPr lang="en-GB" sz="2000" i="1" dirty="0"/>
              <a:t>B</a:t>
            </a:r>
            <a:r>
              <a:rPr lang="en-GB" sz="2000" dirty="0"/>
              <a:t>)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B</a:t>
            </a:r>
            <a:r>
              <a:rPr lang="en-GB" sz="2000" dirty="0"/>
              <a:t>) =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B</a:t>
            </a:r>
            <a:r>
              <a:rPr lang="en-GB" sz="2000" dirty="0"/>
              <a:t>|</a:t>
            </a:r>
            <a:r>
              <a:rPr lang="en-GB" sz="2000" i="1" dirty="0"/>
              <a:t>A</a:t>
            </a:r>
            <a:r>
              <a:rPr lang="en-GB" sz="2000" dirty="0"/>
              <a:t>)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)      </a:t>
            </a:r>
            <a:r>
              <a:rPr lang="en-GB" sz="2000" dirty="0" err="1"/>
              <a:t>mà</a:t>
            </a:r>
            <a:r>
              <a:rPr lang="en-GB" sz="2000" dirty="0"/>
              <a:t> </a:t>
            </a:r>
            <a:r>
              <a:rPr lang="en-GB" sz="2000" dirty="0" err="1"/>
              <a:t>dẫn</a:t>
            </a:r>
            <a:r>
              <a:rPr lang="en-GB" sz="2000" dirty="0"/>
              <a:t> </a:t>
            </a:r>
            <a:r>
              <a:rPr lang="en-GB" sz="2000" dirty="0" err="1"/>
              <a:t>đến</a:t>
            </a:r>
            <a:r>
              <a:rPr lang="en-GB" sz="2000" dirty="0"/>
              <a:t> </a:t>
            </a:r>
            <a:r>
              <a:rPr lang="en-GB" sz="2000" b="1" i="1" dirty="0" err="1"/>
              <a:t>công</a:t>
            </a:r>
            <a:r>
              <a:rPr lang="en-GB" sz="2000" b="1" i="1" dirty="0"/>
              <a:t> </a:t>
            </a:r>
            <a:r>
              <a:rPr lang="en-GB" sz="2000" b="1" i="1" dirty="0" err="1"/>
              <a:t>thức</a:t>
            </a:r>
            <a:r>
              <a:rPr lang="en-GB" sz="2000" b="1" i="1" dirty="0"/>
              <a:t> Bayes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/>
              <a:t>             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B</a:t>
            </a:r>
            <a:r>
              <a:rPr lang="en-GB" sz="2000" dirty="0"/>
              <a:t>|</a:t>
            </a:r>
            <a:r>
              <a:rPr lang="en-GB" sz="2000" i="1" dirty="0"/>
              <a:t>A</a:t>
            </a:r>
            <a:r>
              <a:rPr lang="en-GB" sz="2000" dirty="0"/>
              <a:t>) =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|</a:t>
            </a:r>
            <a:r>
              <a:rPr lang="en-GB" sz="2000" i="1" dirty="0"/>
              <a:t>B</a:t>
            </a:r>
            <a:r>
              <a:rPr lang="en-GB" sz="2000" dirty="0"/>
              <a:t>)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B</a:t>
            </a:r>
            <a:r>
              <a:rPr lang="en-GB" sz="2000" dirty="0"/>
              <a:t>)/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41450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BBBD1-73CB-4C71-A02D-2A1ED388E62E}" type="slidenum">
              <a:rPr lang="en-US" altLang="en-US"/>
              <a:pPr>
                <a:defRPr/>
              </a:pPr>
              <a:t>93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dirty="0" err="1">
                <a:solidFill>
                  <a:srgbClr val="0000FF"/>
                </a:solidFill>
                <a:latin typeface="Tahoma" pitchFamily="34" charset="0"/>
              </a:rPr>
              <a:t>Thí</a:t>
            </a:r>
            <a:r>
              <a:rPr lang="en-GB" dirty="0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Tahoma" pitchFamily="34" charset="0"/>
              </a:rPr>
              <a:t>dụ</a:t>
            </a:r>
            <a:r>
              <a:rPr lang="en-GB" dirty="0">
                <a:solidFill>
                  <a:srgbClr val="0000FF"/>
                </a:solidFill>
                <a:latin typeface="Tahoma" pitchFamily="34" charset="0"/>
              </a:rPr>
              <a:t>: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i="1" dirty="0">
                <a:latin typeface="Tahoma" pitchFamily="34" charset="0"/>
              </a:rPr>
              <a:t>S</a:t>
            </a:r>
            <a:r>
              <a:rPr lang="en-GB" dirty="0">
                <a:latin typeface="Tahoma" pitchFamily="34" charset="0"/>
              </a:rPr>
              <a:t> = stiff neck            // </a:t>
            </a:r>
            <a:r>
              <a:rPr lang="en-GB" dirty="0" err="1">
                <a:latin typeface="Tahoma" pitchFamily="34" charset="0"/>
              </a:rPr>
              <a:t>triệu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err="1">
                <a:latin typeface="Tahoma" pitchFamily="34" charset="0"/>
              </a:rPr>
              <a:t>chứng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err="1">
                <a:latin typeface="Tahoma" pitchFamily="34" charset="0"/>
              </a:rPr>
              <a:t>bị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err="1">
                <a:latin typeface="Tahoma" pitchFamily="34" charset="0"/>
              </a:rPr>
              <a:t>cứng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err="1">
                <a:latin typeface="Tahoma" pitchFamily="34" charset="0"/>
              </a:rPr>
              <a:t>cổ</a:t>
            </a:r>
            <a:endParaRPr lang="en-GB" dirty="0">
              <a:latin typeface="Tahoma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i="1" dirty="0">
                <a:latin typeface="Tahoma" pitchFamily="34" charset="0"/>
              </a:rPr>
              <a:t>M</a:t>
            </a:r>
            <a:r>
              <a:rPr lang="en-GB" dirty="0">
                <a:latin typeface="Tahoma" pitchFamily="34" charset="0"/>
              </a:rPr>
              <a:t> = meningitis         //</a:t>
            </a:r>
            <a:r>
              <a:rPr lang="en-GB" dirty="0" err="1">
                <a:latin typeface="Tahoma" pitchFamily="34" charset="0"/>
              </a:rPr>
              <a:t>bệnh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err="1">
                <a:latin typeface="Tahoma" pitchFamily="34" charset="0"/>
              </a:rPr>
              <a:t>viêm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err="1">
                <a:latin typeface="Tahoma" pitchFamily="34" charset="0"/>
              </a:rPr>
              <a:t>màng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err="1">
                <a:latin typeface="Tahoma" pitchFamily="34" charset="0"/>
              </a:rPr>
              <a:t>não</a:t>
            </a:r>
            <a:endParaRPr lang="en-GB" dirty="0">
              <a:latin typeface="Tahoma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i="1" dirty="0">
                <a:solidFill>
                  <a:srgbClr val="A50021"/>
                </a:solidFill>
                <a:latin typeface="Tahoma" pitchFamily="34" charset="0"/>
              </a:rPr>
              <a:t>P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i="1" dirty="0">
                <a:solidFill>
                  <a:srgbClr val="A50021"/>
                </a:solidFill>
                <a:latin typeface="Tahoma" pitchFamily="34" charset="0"/>
              </a:rPr>
              <a:t>S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</a:rPr>
              <a:t> | </a:t>
            </a:r>
            <a:r>
              <a:rPr lang="en-GB" i="1" dirty="0">
                <a:solidFill>
                  <a:srgbClr val="A50021"/>
                </a:solidFill>
                <a:latin typeface="Tahoma" pitchFamily="34" charset="0"/>
              </a:rPr>
              <a:t>M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</a:rPr>
              <a:t>)</a:t>
            </a:r>
            <a:r>
              <a:rPr lang="en-GB" dirty="0">
                <a:latin typeface="Tahoma" pitchFamily="34" charset="0"/>
              </a:rPr>
              <a:t> = 0.5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i="1" dirty="0">
                <a:solidFill>
                  <a:srgbClr val="A50021"/>
                </a:solidFill>
                <a:latin typeface="Tahoma" pitchFamily="34" charset="0"/>
              </a:rPr>
              <a:t>P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i="1" dirty="0">
                <a:solidFill>
                  <a:srgbClr val="A50021"/>
                </a:solidFill>
                <a:latin typeface="Tahoma" pitchFamily="34" charset="0"/>
              </a:rPr>
              <a:t>M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</a:rPr>
              <a:t>)</a:t>
            </a:r>
            <a:r>
              <a:rPr lang="en-GB" dirty="0">
                <a:latin typeface="Tahoma" pitchFamily="34" charset="0"/>
              </a:rPr>
              <a:t> = 1/50000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i="1" dirty="0">
                <a:solidFill>
                  <a:srgbClr val="A50021"/>
                </a:solidFill>
                <a:latin typeface="Tahoma" pitchFamily="34" charset="0"/>
              </a:rPr>
              <a:t>P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i="1" dirty="0">
                <a:solidFill>
                  <a:srgbClr val="A50021"/>
                </a:solidFill>
                <a:latin typeface="Tahoma" pitchFamily="34" charset="0"/>
              </a:rPr>
              <a:t>S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</a:rPr>
              <a:t>)</a:t>
            </a:r>
            <a:r>
              <a:rPr lang="en-GB" dirty="0">
                <a:latin typeface="Tahoma" pitchFamily="34" charset="0"/>
              </a:rPr>
              <a:t> = 1/20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400" i="1" dirty="0">
                <a:solidFill>
                  <a:srgbClr val="A50021"/>
                </a:solidFill>
                <a:latin typeface="Tahoma" pitchFamily="34" charset="0"/>
              </a:rPr>
              <a:t>P</a:t>
            </a:r>
            <a:r>
              <a:rPr lang="en-GB" sz="2400" dirty="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sz="2400" i="1" dirty="0">
                <a:solidFill>
                  <a:srgbClr val="A50021"/>
                </a:solidFill>
                <a:latin typeface="Tahoma" pitchFamily="34" charset="0"/>
              </a:rPr>
              <a:t>M</a:t>
            </a:r>
            <a:r>
              <a:rPr lang="en-GB" sz="2400" dirty="0">
                <a:solidFill>
                  <a:srgbClr val="A50021"/>
                </a:solidFill>
                <a:latin typeface="Tahoma" pitchFamily="34" charset="0"/>
              </a:rPr>
              <a:t> | </a:t>
            </a:r>
            <a:r>
              <a:rPr lang="en-GB" sz="2400" i="1" dirty="0">
                <a:solidFill>
                  <a:srgbClr val="A50021"/>
                </a:solidFill>
                <a:latin typeface="Tahoma" pitchFamily="34" charset="0"/>
              </a:rPr>
              <a:t>S</a:t>
            </a:r>
            <a:r>
              <a:rPr lang="en-GB" sz="2400" dirty="0">
                <a:solidFill>
                  <a:srgbClr val="A50021"/>
                </a:solidFill>
                <a:latin typeface="Tahoma" pitchFamily="34" charset="0"/>
              </a:rPr>
              <a:t>)</a:t>
            </a:r>
            <a:r>
              <a:rPr lang="en-GB" sz="2400" dirty="0">
                <a:latin typeface="Tahoma" pitchFamily="34" charset="0"/>
              </a:rPr>
              <a:t> = </a:t>
            </a:r>
            <a:r>
              <a:rPr lang="en-GB" sz="2400" i="1" dirty="0">
                <a:latin typeface="Tahoma" pitchFamily="34" charset="0"/>
              </a:rPr>
              <a:t>P</a:t>
            </a:r>
            <a:r>
              <a:rPr lang="en-GB" sz="2400" dirty="0">
                <a:latin typeface="Tahoma" pitchFamily="34" charset="0"/>
              </a:rPr>
              <a:t>(</a:t>
            </a:r>
            <a:r>
              <a:rPr lang="en-GB" sz="2400" i="1" dirty="0">
                <a:latin typeface="Tahoma" pitchFamily="34" charset="0"/>
              </a:rPr>
              <a:t>S</a:t>
            </a:r>
            <a:r>
              <a:rPr lang="en-GB" sz="2400" dirty="0">
                <a:latin typeface="Tahoma" pitchFamily="34" charset="0"/>
              </a:rPr>
              <a:t> | </a:t>
            </a:r>
            <a:r>
              <a:rPr lang="en-GB" sz="2400" i="1" dirty="0">
                <a:latin typeface="Tahoma" pitchFamily="34" charset="0"/>
              </a:rPr>
              <a:t>M</a:t>
            </a:r>
            <a:r>
              <a:rPr lang="en-GB" sz="2400" dirty="0">
                <a:latin typeface="Tahoma" pitchFamily="34" charset="0"/>
              </a:rPr>
              <a:t>).</a:t>
            </a:r>
            <a:r>
              <a:rPr lang="en-GB" sz="2400" i="1" dirty="0">
                <a:latin typeface="Tahoma" pitchFamily="34" charset="0"/>
              </a:rPr>
              <a:t>P</a:t>
            </a:r>
            <a:r>
              <a:rPr lang="en-GB" sz="2400" dirty="0">
                <a:latin typeface="Tahoma" pitchFamily="34" charset="0"/>
              </a:rPr>
              <a:t>(</a:t>
            </a:r>
            <a:r>
              <a:rPr lang="en-GB" sz="2400" i="1" dirty="0">
                <a:latin typeface="Tahoma" pitchFamily="34" charset="0"/>
              </a:rPr>
              <a:t>M</a:t>
            </a:r>
            <a:r>
              <a:rPr lang="en-GB" sz="2400" dirty="0">
                <a:latin typeface="Tahoma" pitchFamily="34" charset="0"/>
              </a:rPr>
              <a:t>)/</a:t>
            </a:r>
            <a:r>
              <a:rPr lang="en-GB" sz="2400" i="1" dirty="0">
                <a:latin typeface="Tahoma" pitchFamily="34" charset="0"/>
              </a:rPr>
              <a:t>P</a:t>
            </a:r>
            <a:r>
              <a:rPr lang="en-GB" sz="2400" dirty="0">
                <a:latin typeface="Tahoma" pitchFamily="34" charset="0"/>
              </a:rPr>
              <a:t>(</a:t>
            </a:r>
            <a:r>
              <a:rPr lang="en-GB" sz="2400" i="1" dirty="0">
                <a:latin typeface="Tahoma" pitchFamily="34" charset="0"/>
              </a:rPr>
              <a:t>S</a:t>
            </a:r>
            <a:r>
              <a:rPr lang="en-GB" sz="2400" dirty="0">
                <a:latin typeface="Tahoma" pitchFamily="34" charset="0"/>
              </a:rPr>
              <a:t>) = 0.5.(1/50000).20    =1/5000</a:t>
            </a:r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56728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8554</TotalTime>
  <Words>12088</Words>
  <Application>Microsoft Office PowerPoint</Application>
  <PresentationFormat>On-screen Show (4:3)</PresentationFormat>
  <Paragraphs>776</Paragraphs>
  <Slides>93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103" baseType="lpstr">
      <vt:lpstr>Gulim</vt:lpstr>
      <vt:lpstr>Arial</vt:lpstr>
      <vt:lpstr>Arial Unicode MS</vt:lpstr>
      <vt:lpstr>Symbol</vt:lpstr>
      <vt:lpstr>Tahoma</vt:lpstr>
      <vt:lpstr>Times New Roman</vt:lpstr>
      <vt:lpstr>Wingdings</vt:lpstr>
      <vt:lpstr>Default Design</vt:lpstr>
      <vt:lpstr>Equation</vt:lpstr>
      <vt:lpstr>Bitmap Image</vt:lpstr>
      <vt:lpstr>Phân lớp</vt:lpstr>
      <vt:lpstr>Nội dung</vt:lpstr>
      <vt:lpstr>1. Bài toán phân lớp</vt:lpstr>
      <vt:lpstr>Phân lớp và Hồi quy</vt:lpstr>
      <vt:lpstr>2 Phân lớp bằng phương pháp lân cận gần nhất</vt:lpstr>
      <vt:lpstr>Giải thuật một lân cận gần nhất</vt:lpstr>
      <vt:lpstr>Thí dụ</vt:lpstr>
      <vt:lpstr>PowerPoint Presentation</vt:lpstr>
      <vt:lpstr>Giải thuật k-lân cận gần nhất (k-NN)  </vt:lpstr>
      <vt:lpstr>Một minh họa cho giải thuật k-NN</vt:lpstr>
      <vt:lpstr>Thí dụ</vt:lpstr>
      <vt:lpstr>Ưu khuyết điểm của k-NN</vt:lpstr>
      <vt:lpstr>3. Cây quyết định</vt:lpstr>
      <vt:lpstr>Cây quyết định</vt:lpstr>
      <vt:lpstr>PowerPoint Presentation</vt:lpstr>
      <vt:lpstr>PowerPoint Presentation</vt:lpstr>
      <vt:lpstr>Xây dựng cây quyết định</vt:lpstr>
      <vt:lpstr>Đo độ pha tạp</vt:lpstr>
      <vt:lpstr>Đo độ pha tạp entropy</vt:lpstr>
      <vt:lpstr>Thuộc tính nào được chọn tại một nút trong cây quyết định?</vt:lpstr>
      <vt:lpstr>Thí dụ</vt:lpstr>
      <vt:lpstr>PowerPoint Presentation</vt:lpstr>
      <vt:lpstr>Thí dụ về xây dựng cây quyết định</vt:lpstr>
      <vt:lpstr>PowerPoint Presentation</vt:lpstr>
      <vt:lpstr>PowerPoint Presentation</vt:lpstr>
      <vt:lpstr>PowerPoint Presentation</vt:lpstr>
      <vt:lpstr>PowerPoint Presentation</vt:lpstr>
      <vt:lpstr>Cây quyết định của thí dụ</vt:lpstr>
      <vt:lpstr>PowerPoint Presentation</vt:lpstr>
      <vt:lpstr>Giải thuật chọn thuộc tính tách</vt:lpstr>
      <vt:lpstr>Quá khớp (overfitting) và cắt tỉa</vt:lpstr>
      <vt:lpstr>PowerPoint Presentation</vt:lpstr>
      <vt:lpstr>Tỉa nhánh</vt:lpstr>
      <vt:lpstr>Thí dụ về tỉa nhánh cây quyết định</vt:lpstr>
      <vt:lpstr>4. Các độ đo về tính chính xác phân lớp</vt:lpstr>
      <vt:lpstr>PowerPoint Presentation</vt:lpstr>
      <vt:lpstr>PowerPoint Presentation</vt:lpstr>
      <vt:lpstr>Thí dụ</vt:lpstr>
      <vt:lpstr>Đánh giá hiệu quả của một bộ phân lớp </vt:lpstr>
      <vt:lpstr>Random subsampling</vt:lpstr>
      <vt:lpstr>Kiểm định chéo (cross-validation)</vt:lpstr>
      <vt:lpstr>PowerPoint Presentation</vt:lpstr>
      <vt:lpstr>Bootstrap</vt:lpstr>
      <vt:lpstr>Boostrap</vt:lpstr>
      <vt:lpstr>5. Bộ phân lớp Naïve Bayes</vt:lpstr>
      <vt:lpstr>Mô hình xác xuất Naïve Bayes </vt:lpstr>
      <vt:lpstr>PowerPoint Presentation</vt:lpstr>
      <vt:lpstr>Ước lượng các tham số</vt:lpstr>
      <vt:lpstr>Xây dựng bộ phân lớp từ mô hình xác xuất</vt:lpstr>
      <vt:lpstr>Thí dụ</vt:lpstr>
      <vt:lpstr>PowerPoint Presentation</vt:lpstr>
      <vt:lpstr>Thí dụ (tt.)</vt:lpstr>
      <vt:lpstr>6. Mạng nơ ron nhân tạo</vt:lpstr>
      <vt:lpstr>Mạng nơ ron</vt:lpstr>
      <vt:lpstr>Những bài toán thích hợp cho mạng nơ ron </vt:lpstr>
      <vt:lpstr>PERCEPTRON</vt:lpstr>
      <vt:lpstr>Hình 6.12. Một perceptron</vt:lpstr>
      <vt:lpstr>PowerPoint Presentation</vt:lpstr>
      <vt:lpstr>Khả năng biểu diễn của Perceptron</vt:lpstr>
      <vt:lpstr>Làm cách nào huấn luyện một perceptron</vt:lpstr>
      <vt:lpstr>Mạng nơ ron nhiều tầng</vt:lpstr>
      <vt:lpstr>Đơn vị ngưỡng khả đạo hàm </vt:lpstr>
      <vt:lpstr> Hình 6.15. Đơn vị ngưỡng sigmoid . </vt:lpstr>
      <vt:lpstr>Đơn vị sigmoid </vt:lpstr>
      <vt:lpstr>Hình 6.16 Mạng nơ ron sử dụng hàm sigmoid</vt:lpstr>
      <vt:lpstr>Giải thuật Lan Truyền Ngược (BP)</vt:lpstr>
      <vt:lpstr>Mặt cong biểu diễn hàm lỗi</vt:lpstr>
      <vt:lpstr>Huấn luyện mạng nơ ron</vt:lpstr>
      <vt:lpstr>Các thông số của mạng nơ ron</vt:lpstr>
      <vt:lpstr>Các thông số của mạng nơ ron (tt.)</vt:lpstr>
      <vt:lpstr>Hàm tanh</vt:lpstr>
      <vt:lpstr>Một số ứng dụng của mạng ANN </vt:lpstr>
      <vt:lpstr>Ưu khuyết điểm của mạng nơ ron</vt:lpstr>
      <vt:lpstr>7. Tổ hợp nhiều bộ phân lớp</vt:lpstr>
      <vt:lpstr>PowerPoint Presentation</vt:lpstr>
      <vt:lpstr>Hình 6.22: Chiến lược phiếu bầu theo nguyên tắc đa số</vt:lpstr>
      <vt:lpstr>Bagging</vt:lpstr>
      <vt:lpstr>Giải thuật: Bagging</vt:lpstr>
      <vt:lpstr>Thí dụ</vt:lpstr>
      <vt:lpstr>PowerPoint Presentation</vt:lpstr>
      <vt:lpstr>PowerPoint Presentation</vt:lpstr>
      <vt:lpstr>8. Lựa chọn mô hình phân lớp  (Model selection)</vt:lpstr>
      <vt:lpstr>Lựa chọn mô hình</vt:lpstr>
      <vt:lpstr>Lựa chọn mô hình (tt.)</vt:lpstr>
      <vt:lpstr>Huấn luyện mô hình (Training)</vt:lpstr>
      <vt:lpstr>Đánh giá (Evaluation)</vt:lpstr>
      <vt:lpstr>Kiểm định (Validation)</vt:lpstr>
      <vt:lpstr>Tổng hợp về căn bản của học máy</vt:lpstr>
      <vt:lpstr>Phụ lục</vt:lpstr>
      <vt:lpstr>Xác xuất</vt:lpstr>
      <vt:lpstr>Các tiên đề về xác xuất</vt:lpstr>
      <vt:lpstr>Xác xuất có điều kiện</vt:lpstr>
      <vt:lpstr>Thí dụ về xác xuất có điều kiện</vt:lpstr>
    </vt:vector>
  </TitlesOfParts>
  <Company>Truong Dai Hoc Bach Khoa TPHCM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Cao Hoang Tru</dc:creator>
  <cp:lastModifiedBy>Dương Tuấn Anh</cp:lastModifiedBy>
  <cp:revision>1908</cp:revision>
  <cp:lastPrinted>2020-11-05T23:59:43Z</cp:lastPrinted>
  <dcterms:created xsi:type="dcterms:W3CDTF">2004-02-07T23:51:55Z</dcterms:created>
  <dcterms:modified xsi:type="dcterms:W3CDTF">2024-06-14T09:01:10Z</dcterms:modified>
</cp:coreProperties>
</file>