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55" r:id="rId3"/>
    <p:sldId id="320" r:id="rId4"/>
    <p:sldId id="321" r:id="rId5"/>
    <p:sldId id="322" r:id="rId6"/>
    <p:sldId id="323" r:id="rId7"/>
    <p:sldId id="373" r:id="rId8"/>
    <p:sldId id="378" r:id="rId9"/>
    <p:sldId id="324" r:id="rId10"/>
    <p:sldId id="326" r:id="rId11"/>
    <p:sldId id="327" r:id="rId12"/>
    <p:sldId id="328" r:id="rId13"/>
    <p:sldId id="329" r:id="rId14"/>
    <p:sldId id="330" r:id="rId15"/>
    <p:sldId id="381" r:id="rId16"/>
    <p:sldId id="372" r:id="rId17"/>
    <p:sldId id="385" r:id="rId18"/>
    <p:sldId id="386" r:id="rId19"/>
    <p:sldId id="356" r:id="rId20"/>
    <p:sldId id="357" r:id="rId21"/>
    <p:sldId id="358" r:id="rId22"/>
    <p:sldId id="359" r:id="rId23"/>
    <p:sldId id="380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32" r:id="rId32"/>
    <p:sldId id="353" r:id="rId33"/>
    <p:sldId id="354" r:id="rId34"/>
    <p:sldId id="331" r:id="rId35"/>
    <p:sldId id="333" r:id="rId36"/>
    <p:sldId id="368" r:id="rId37"/>
    <p:sldId id="367" r:id="rId38"/>
    <p:sldId id="387" r:id="rId39"/>
    <p:sldId id="388" r:id="rId40"/>
    <p:sldId id="389" r:id="rId41"/>
  </p:sldIdLst>
  <p:sldSz cx="9144000" cy="6858000" type="screen4x3"/>
  <p:notesSz cx="7053263" cy="93091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CC9900"/>
    <a:srgbClr val="6600CC"/>
    <a:srgbClr val="33CC33"/>
    <a:srgbClr val="CC6600"/>
    <a:srgbClr val="0000FF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3" autoAdjust="0"/>
    <p:restoredTop sz="94662" autoAdjust="0"/>
  </p:normalViewPr>
  <p:slideViewPr>
    <p:cSldViewPr>
      <p:cViewPr varScale="1">
        <p:scale>
          <a:sx n="59" d="100"/>
          <a:sy n="59" d="100"/>
        </p:scale>
        <p:origin x="132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3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pPr>
              <a:defRPr/>
            </a:pPr>
            <a:fld id="{130EC2CD-A2D3-472E-8697-DC44B97DE0A5}" type="datetimeFigureOut">
              <a:rPr lang="en-US"/>
              <a:pPr>
                <a:defRPr/>
              </a:pPr>
              <a:t>6/7/2024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pPr>
              <a:defRPr/>
            </a:pPr>
            <a:fld id="{150C411C-6567-4AE5-9FE7-62EED8AE1F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4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7325" y="0"/>
            <a:ext cx="3055938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9800" y="4421188"/>
            <a:ext cx="5173663" cy="4189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7325" y="8843963"/>
            <a:ext cx="3055938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C1F0D2-93D0-409B-9DC3-34E720ADC3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113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23D68-1FBD-4549-816E-C0444F8368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99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C9615-DDDD-4A96-9F1A-FCEE4040A7F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655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49B4F-B98C-46C3-A395-32E78BFF43E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793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0BDFC-0498-493E-989C-EB030646D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0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4674E-4C5B-4ADF-8ECD-5368454F37E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35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76395-2799-4905-92A7-8BA77FEF1AC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58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40810-92D3-4FD8-9E07-A07C1048A9C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96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16495-BB2F-47FE-A379-A112C428CC2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55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5CF0A-8FFB-4220-83B6-E4D84F423C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11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63FB4-16EA-47E0-ADC6-20CF136E6DD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111BF-D950-4A72-9C2A-142B7F70C04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27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ADE7C5-E2F6-4246-B6B0-A38331A0B2F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942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BD34E65-B1B3-45B7-8988-C985E4A385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FF9900"/>
          </a:solidFill>
          <a:latin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9705" y="2362200"/>
            <a:ext cx="8458200" cy="838200"/>
          </a:xfrm>
        </p:spPr>
        <p:txBody>
          <a:bodyPr/>
          <a:lstStyle/>
          <a:p>
            <a:pPr eaLnBrk="1" hangingPunct="1"/>
            <a:r>
              <a:rPr lang="en-GB" sz="4800" dirty="0" err="1">
                <a:solidFill>
                  <a:srgbClr val="FF0000"/>
                </a:solidFill>
              </a:rPr>
              <a:t>Gom</a:t>
            </a:r>
            <a:r>
              <a:rPr lang="en-GB" sz="4800" dirty="0">
                <a:solidFill>
                  <a:srgbClr val="FF0000"/>
                </a:solidFill>
              </a:rPr>
              <a:t> </a:t>
            </a:r>
            <a:r>
              <a:rPr lang="en-GB" sz="4800" dirty="0" err="1">
                <a:solidFill>
                  <a:srgbClr val="FF0000"/>
                </a:solidFill>
              </a:rPr>
              <a:t>Cụm</a:t>
            </a:r>
            <a:endParaRPr lang="en-GB" sz="4800" dirty="0">
              <a:solidFill>
                <a:srgbClr val="FF0000"/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838200"/>
            <a:ext cx="6400800" cy="685800"/>
          </a:xfrm>
        </p:spPr>
        <p:txBody>
          <a:bodyPr/>
          <a:lstStyle/>
          <a:p>
            <a:pPr eaLnBrk="1" hangingPunct="1"/>
            <a:r>
              <a:rPr lang="en-GB" sz="3200" b="1" dirty="0" err="1"/>
              <a:t>Chương</a:t>
            </a:r>
            <a:r>
              <a:rPr lang="en-GB" sz="3200" b="1" dirty="0"/>
              <a:t> 7 </a:t>
            </a:r>
          </a:p>
          <a:p>
            <a:pPr eaLnBrk="1" hangingPunct="1"/>
            <a:endParaRPr lang="en-GB" sz="3200" b="1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368405" y="3352800"/>
            <a:ext cx="6400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GB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133600" y="4468612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PGS.TS. </a:t>
            </a:r>
            <a:r>
              <a:rPr lang="en-US" dirty="0" err="1">
                <a:latin typeface="+mn-lt"/>
              </a:rPr>
              <a:t>Dương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Tuấn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Anh</a:t>
            </a:r>
            <a:endParaRPr lang="en-US" dirty="0">
              <a:latin typeface="+mn-lt"/>
            </a:endParaRPr>
          </a:p>
          <a:p>
            <a:pPr algn="ctr"/>
            <a:r>
              <a:rPr lang="en-US" dirty="0">
                <a:latin typeface="+mn-lt"/>
              </a:rPr>
              <a:t>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DE8F6-ECB9-4985-A50C-F6431F78B6D4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/>
            <a:r>
              <a:rPr lang="en-US" sz="2800" b="1" dirty="0" err="1">
                <a:solidFill>
                  <a:srgbClr val="FF0000"/>
                </a:solidFill>
              </a:rPr>
              <a:t>Thí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dụ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về</a:t>
            </a:r>
            <a:r>
              <a:rPr lang="en-US" sz="2800" b="1" dirty="0">
                <a:solidFill>
                  <a:srgbClr val="FF0000"/>
                </a:solidFill>
              </a:rPr>
              <a:t> k-Means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7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i="1" dirty="0"/>
              <a:t>k</a:t>
            </a:r>
            <a:r>
              <a:rPr lang="en-US" sz="2000" dirty="0"/>
              <a:t>-Means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7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chiều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minh </a:t>
            </a:r>
            <a:r>
              <a:rPr lang="en-US" sz="2000" dirty="0" err="1"/>
              <a:t>họa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7.4 </a:t>
            </a:r>
            <a:r>
              <a:rPr lang="en-US" sz="2000" dirty="0" err="1"/>
              <a:t>và</a:t>
            </a:r>
            <a:r>
              <a:rPr lang="en-US" sz="2000" dirty="0"/>
              <a:t> 7.5.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tọa</a:t>
            </a:r>
            <a:r>
              <a:rPr lang="en-US" sz="2000" dirty="0"/>
              <a:t> </a:t>
            </a:r>
            <a:r>
              <a:rPr lang="en-US" sz="2000" dirty="0" err="1"/>
              <a:t>độ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: A = (1, 1), B = (1, 2), C = (2, 2), D = (6, 2), E = (7, 2), F = (6, 6), G = (7, 6). Ta </a:t>
            </a:r>
            <a:r>
              <a:rPr lang="en-US" sz="2000" dirty="0" err="1"/>
              <a:t>muốn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3 </a:t>
            </a:r>
            <a:r>
              <a:rPr lang="en-US" sz="2000" dirty="0" err="1"/>
              <a:t>cụm</a:t>
            </a:r>
            <a:r>
              <a:rPr lang="en-US" sz="2000" dirty="0"/>
              <a:t> (</a:t>
            </a:r>
            <a:r>
              <a:rPr lang="en-US" sz="2000" i="1" dirty="0"/>
              <a:t>k</a:t>
            </a:r>
            <a:r>
              <a:rPr lang="en-US" sz="2000" dirty="0"/>
              <a:t> = 3). 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b="1" dirty="0"/>
              <a:t>A, D </a:t>
            </a:r>
            <a:r>
              <a:rPr lang="en-US" sz="2000" b="1" dirty="0" err="1"/>
              <a:t>và</a:t>
            </a:r>
            <a:r>
              <a:rPr lang="en-US" sz="2000" dirty="0"/>
              <a:t> </a:t>
            </a:r>
            <a:r>
              <a:rPr lang="en-US" sz="2000" b="1" dirty="0"/>
              <a:t>F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ban </a:t>
            </a:r>
            <a:r>
              <a:rPr lang="en-US" sz="2000" dirty="0" err="1"/>
              <a:t>đầu</a:t>
            </a:r>
            <a:r>
              <a:rPr lang="en-US" sz="2000" dirty="0"/>
              <a:t>. </a:t>
            </a:r>
            <a:r>
              <a:rPr lang="en-US" sz="2000" dirty="0" err="1"/>
              <a:t>Cụm</a:t>
            </a:r>
            <a:r>
              <a:rPr lang="en-US" sz="2000" dirty="0"/>
              <a:t> 1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A= (1, 1)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1. </a:t>
            </a:r>
            <a:r>
              <a:rPr lang="en-US" sz="2000" dirty="0" err="1"/>
              <a:t>Cụm</a:t>
            </a:r>
            <a:r>
              <a:rPr lang="en-US" sz="2000" dirty="0"/>
              <a:t> 2 </a:t>
            </a:r>
            <a:r>
              <a:rPr lang="en-US" sz="2000" dirty="0" err="1"/>
              <a:t>có</a:t>
            </a:r>
            <a:r>
              <a:rPr lang="en-US" sz="2000" dirty="0"/>
              <a:t> D= (6, 2)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3 </a:t>
            </a:r>
            <a:r>
              <a:rPr lang="en-US" sz="2000" dirty="0" err="1"/>
              <a:t>có</a:t>
            </a:r>
            <a:r>
              <a:rPr lang="en-US" sz="2000" dirty="0"/>
              <a:t> F= (6, 6)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. </a:t>
            </a:r>
            <a:r>
              <a:rPr lang="en-US" sz="2000" dirty="0" err="1"/>
              <a:t>Rồi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, B, C </a:t>
            </a:r>
            <a:r>
              <a:rPr lang="en-US" sz="2000" dirty="0">
                <a:sym typeface="Symbol" pitchFamily="18" charset="2"/>
              </a:rPr>
              <a:t>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1; E </a:t>
            </a:r>
            <a:r>
              <a:rPr lang="en-US" sz="2000" dirty="0">
                <a:sym typeface="Symbol" pitchFamily="18" charset="2"/>
              </a:rPr>
              <a:t>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2; </a:t>
            </a:r>
            <a:r>
              <a:rPr lang="en-US" sz="2000" dirty="0" err="1"/>
              <a:t>và</a:t>
            </a:r>
            <a:r>
              <a:rPr lang="en-US" sz="2000" dirty="0"/>
              <a:t> G </a:t>
            </a:r>
            <a:r>
              <a:rPr lang="en-US" sz="2000" dirty="0">
                <a:sym typeface="Symbol" pitchFamily="18" charset="2"/>
              </a:rPr>
              <a:t>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3.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1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1, </a:t>
            </a:r>
            <a:r>
              <a:rPr lang="en-US" sz="2000" dirty="0" err="1"/>
              <a:t>tức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(</a:t>
            </a:r>
            <a:r>
              <a:rPr lang="en-US" sz="2000" b="1" dirty="0"/>
              <a:t>1.33, 1.66</a:t>
            </a:r>
            <a:r>
              <a:rPr lang="en-US" sz="2000" dirty="0"/>
              <a:t>).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2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(</a:t>
            </a:r>
            <a:r>
              <a:rPr lang="en-US" sz="2000" b="1" dirty="0"/>
              <a:t>6.5, 2</a:t>
            </a:r>
            <a:r>
              <a:rPr lang="en-US" sz="2000" dirty="0"/>
              <a:t>) 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3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(</a:t>
            </a:r>
            <a:r>
              <a:rPr lang="en-US" sz="2000" b="1" dirty="0"/>
              <a:t>6.5, 6</a:t>
            </a:r>
            <a:r>
              <a:rPr lang="en-US" sz="2000" dirty="0"/>
              <a:t>).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, A, B, C </a:t>
            </a:r>
            <a:r>
              <a:rPr lang="en-US" sz="2000" dirty="0">
                <a:sym typeface="Symbol" pitchFamily="18" charset="2"/>
              </a:rPr>
              <a:t>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1, D, E </a:t>
            </a:r>
            <a:r>
              <a:rPr lang="en-US" sz="2000" dirty="0">
                <a:sym typeface="Symbol" pitchFamily="18" charset="2"/>
              </a:rPr>
              <a:t>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2 </a:t>
            </a:r>
            <a:r>
              <a:rPr lang="en-US" sz="2000" dirty="0" err="1"/>
              <a:t>và</a:t>
            </a:r>
            <a:r>
              <a:rPr lang="en-US" sz="2000" dirty="0"/>
              <a:t> F, G </a:t>
            </a:r>
            <a:r>
              <a:rPr lang="en-US" sz="2000" dirty="0">
                <a:sym typeface="Symbol" pitchFamily="18" charset="2"/>
              </a:rPr>
              <a:t>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3. </a:t>
            </a:r>
            <a:r>
              <a:rPr lang="en-US" sz="2000" dirty="0" err="1"/>
              <a:t>Vì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vừa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thúc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k-means.</a:t>
            </a:r>
          </a:p>
        </p:txBody>
      </p:sp>
    </p:spTree>
    <p:extLst>
      <p:ext uri="{BB962C8B-B14F-4D97-AF65-F5344CB8AC3E}">
        <p14:creationId xmlns:p14="http://schemas.microsoft.com/office/powerpoint/2010/main" val="514289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093B0C-352E-4C04-B423-A501F8A4CEEB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12291" name="Picture 4" descr="clustering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685800"/>
            <a:ext cx="6477000" cy="482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457200" y="5638800"/>
            <a:ext cx="82296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 err="1"/>
              <a:t>Hình</a:t>
            </a:r>
            <a:r>
              <a:rPr lang="en-US" b="1" dirty="0"/>
              <a:t> 7.3</a:t>
            </a:r>
            <a:r>
              <a:rPr lang="en-US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hoạch</a:t>
            </a:r>
            <a:r>
              <a:rPr lang="en-US" sz="2000" dirty="0"/>
              <a:t> </a:t>
            </a:r>
            <a:r>
              <a:rPr lang="en-US" sz="2000" dirty="0" err="1"/>
              <a:t>tốt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A, D </a:t>
            </a:r>
            <a:r>
              <a:rPr lang="en-US" sz="2000" dirty="0" err="1"/>
              <a:t>và</a:t>
            </a:r>
            <a:r>
              <a:rPr lang="en-US" sz="2000" dirty="0"/>
              <a:t> F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ban </a:t>
            </a:r>
            <a:r>
              <a:rPr lang="en-US" sz="2000" dirty="0" err="1"/>
              <a:t>đầu</a:t>
            </a:r>
            <a:r>
              <a:rPr lang="en-US" sz="2000" dirty="0"/>
              <a:t>.</a:t>
            </a: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52400" y="990600"/>
            <a:ext cx="3276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đem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hoạch</a:t>
            </a:r>
            <a:r>
              <a:rPr lang="en-US" sz="2000" dirty="0"/>
              <a:t> </a:t>
            </a:r>
            <a:r>
              <a:rPr lang="en-US" sz="2000" dirty="0" err="1"/>
              <a:t>tốt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 3 </a:t>
            </a:r>
            <a:r>
              <a:rPr lang="en-US" sz="2000" dirty="0" err="1"/>
              <a:t>cụm</a:t>
            </a:r>
            <a:r>
              <a:rPr lang="en-US" sz="2000" dirty="0"/>
              <a:t>  {A, B, C}, {D, E} </a:t>
            </a:r>
            <a:r>
              <a:rPr lang="en-US" sz="2000" dirty="0" err="1"/>
              <a:t>và</a:t>
            </a:r>
            <a:r>
              <a:rPr lang="en-US" sz="2000" dirty="0"/>
              <a:t> {F, G}.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0"/>
            <a:ext cx="853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FF0000"/>
                </a:solidFill>
                <a:latin typeface="+mn-lt"/>
              </a:rPr>
              <a:t>Thí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dụ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về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 k-Means (</a:t>
            </a:r>
            <a:r>
              <a:rPr lang="en-US" b="1" dirty="0" err="1">
                <a:solidFill>
                  <a:srgbClr val="FF0000"/>
                </a:solidFill>
                <a:latin typeface="+mn-lt"/>
              </a:rPr>
              <a:t>tt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.)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330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554D39-0A7A-4698-9DA4-959F694AF5C0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br>
              <a:rPr lang="en-US" sz="4400" b="1" dirty="0">
                <a:solidFill>
                  <a:srgbClr val="FF0000"/>
                </a:solidFill>
              </a:rPr>
            </a:br>
            <a:r>
              <a:rPr lang="en-US" sz="2800" b="1" dirty="0" err="1">
                <a:solidFill>
                  <a:srgbClr val="FF0000"/>
                </a:solidFill>
              </a:rPr>
              <a:t>Thí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dụ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về</a:t>
            </a:r>
            <a:r>
              <a:rPr lang="en-US" sz="2800" b="1" dirty="0">
                <a:solidFill>
                  <a:srgbClr val="FF0000"/>
                </a:solidFill>
              </a:rPr>
              <a:t> k-Means (</a:t>
            </a:r>
            <a:r>
              <a:rPr lang="en-US" sz="2800" b="1" dirty="0" err="1">
                <a:solidFill>
                  <a:srgbClr val="FF0000"/>
                </a:solidFill>
              </a:rPr>
              <a:t>tt</a:t>
            </a:r>
            <a:r>
              <a:rPr lang="en-US" sz="2800" b="1" dirty="0">
                <a:solidFill>
                  <a:srgbClr val="FF0000"/>
                </a:solidFill>
              </a:rPr>
              <a:t>.)</a:t>
            </a:r>
            <a:br>
              <a:rPr lang="en-US" sz="4400" dirty="0">
                <a:solidFill>
                  <a:srgbClr val="FF0000"/>
                </a:solidFill>
              </a:rPr>
            </a:br>
            <a:endParaRPr lang="en-US" sz="3200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38100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b="1" dirty="0"/>
              <a:t>A, B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b="1" dirty="0"/>
              <a:t>C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ban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ta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đạt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như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7.4.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đem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sai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thứ</a:t>
            </a:r>
            <a:r>
              <a:rPr lang="en-US" sz="2000" dirty="0"/>
              <a:t> </a:t>
            </a:r>
            <a:r>
              <a:rPr lang="en-US" sz="2000" dirty="0" err="1"/>
              <a:t>ba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sai</a:t>
            </a:r>
            <a:r>
              <a:rPr lang="en-US" sz="2000" dirty="0"/>
              <a:t> </a:t>
            </a:r>
            <a:r>
              <a:rPr lang="en-US" sz="2000" dirty="0" err="1"/>
              <a:t>biệt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.</a:t>
            </a:r>
          </a:p>
        </p:txBody>
      </p:sp>
      <p:pic>
        <p:nvPicPr>
          <p:cNvPr id="13317" name="Picture 4" descr="clustering_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4953000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228600" y="4343400"/>
            <a:ext cx="4267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err="1"/>
              <a:t>Hình</a:t>
            </a:r>
            <a:r>
              <a:rPr lang="en-US" sz="2000" b="1" dirty="0"/>
              <a:t> 7.4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hoạch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tốt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 A, B </a:t>
            </a:r>
            <a:r>
              <a:rPr lang="en-US" sz="2000" dirty="0" err="1"/>
              <a:t>và</a:t>
            </a:r>
            <a:r>
              <a:rPr lang="en-US" sz="2000" dirty="0"/>
              <a:t> C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ban </a:t>
            </a:r>
            <a:r>
              <a:rPr lang="en-US" sz="2000" dirty="0" err="1"/>
              <a:t>đầu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09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5EFCD-24F6-4722-907F-9F943F421881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rgbClr val="FF0000"/>
                </a:solidFill>
              </a:rPr>
              <a:t>Ưu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điểm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của</a:t>
            </a:r>
            <a:r>
              <a:rPr lang="en-US" sz="2800" dirty="0">
                <a:solidFill>
                  <a:srgbClr val="FF0000"/>
                </a:solidFill>
              </a:rPr>
              <a:t> K-Means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82000" cy="1600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đặc</a:t>
            </a:r>
            <a:r>
              <a:rPr lang="en-US" sz="2100" dirty="0"/>
              <a:t> </a:t>
            </a:r>
            <a:r>
              <a:rPr lang="en-US" sz="2100" dirty="0" err="1"/>
              <a:t>điểm</a:t>
            </a:r>
            <a:r>
              <a:rPr lang="en-US" sz="2100" dirty="0"/>
              <a:t> </a:t>
            </a:r>
            <a:r>
              <a:rPr lang="en-US" sz="2100" dirty="0" err="1"/>
              <a:t>quan</a:t>
            </a:r>
            <a:r>
              <a:rPr lang="en-US" sz="2100" dirty="0"/>
              <a:t> </a:t>
            </a:r>
            <a:r>
              <a:rPr lang="en-US" sz="2100" dirty="0" err="1"/>
              <a:t>trọng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k-means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nó</a:t>
            </a:r>
            <a:r>
              <a:rPr lang="en-US" sz="2100" dirty="0"/>
              <a:t> </a:t>
            </a:r>
            <a:r>
              <a:rPr lang="en-US" sz="2100" b="1" i="1" dirty="0" err="1"/>
              <a:t>cực</a:t>
            </a:r>
            <a:r>
              <a:rPr lang="en-US" sz="2100" b="1" i="1" dirty="0"/>
              <a:t> </a:t>
            </a:r>
            <a:r>
              <a:rPr lang="en-US" sz="2100" b="1" i="1" dirty="0" err="1"/>
              <a:t>tiểu</a:t>
            </a:r>
            <a:r>
              <a:rPr lang="en-US" sz="2100" b="1" i="1" dirty="0"/>
              <a:t> </a:t>
            </a:r>
            <a:r>
              <a:rPr lang="en-US" sz="2100" b="1" i="1" dirty="0" err="1"/>
              <a:t>hóa</a:t>
            </a:r>
            <a:r>
              <a:rPr lang="en-US" sz="2100" dirty="0"/>
              <a:t> </a:t>
            </a:r>
            <a:r>
              <a:rPr lang="en-US" sz="2100" dirty="0" err="1"/>
              <a:t>tổng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sai</a:t>
            </a:r>
            <a:r>
              <a:rPr lang="en-US" sz="2100" dirty="0"/>
              <a:t> </a:t>
            </a:r>
            <a:r>
              <a:rPr lang="en-US" sz="2100" dirty="0" err="1"/>
              <a:t>biệt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cụm</a:t>
            </a:r>
            <a:r>
              <a:rPr lang="en-US" sz="2100" dirty="0"/>
              <a:t> </a:t>
            </a:r>
            <a:r>
              <a:rPr lang="en-US" sz="2100" dirty="0" err="1"/>
              <a:t>đến</a:t>
            </a:r>
            <a:r>
              <a:rPr lang="en-US" sz="2100" dirty="0"/>
              <a:t> </a:t>
            </a:r>
            <a:r>
              <a:rPr lang="en-US" sz="2100" dirty="0" err="1"/>
              <a:t>trung</a:t>
            </a:r>
            <a:r>
              <a:rPr lang="en-US" sz="2100" dirty="0"/>
              <a:t> </a:t>
            </a:r>
            <a:r>
              <a:rPr lang="en-US" sz="2100" dirty="0" err="1"/>
              <a:t>tâm</a:t>
            </a:r>
            <a:r>
              <a:rPr lang="en-US" sz="2100" dirty="0"/>
              <a:t> </a:t>
            </a:r>
            <a:r>
              <a:rPr lang="en-US" sz="2100" dirty="0" err="1"/>
              <a:t>cụm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. 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</a:pPr>
            <a:r>
              <a:rPr lang="en-US" sz="2100" dirty="0" err="1"/>
              <a:t>Nếu</a:t>
            </a:r>
            <a:r>
              <a:rPr lang="en-US" sz="2100" dirty="0"/>
              <a:t> </a:t>
            </a:r>
            <a:r>
              <a:rPr lang="en-US" sz="2100" i="1" dirty="0" err="1"/>
              <a:t>C</a:t>
            </a:r>
            <a:r>
              <a:rPr lang="en-US" sz="2100" i="1" baseline="-25000" dirty="0" err="1"/>
              <a:t>i</a:t>
            </a:r>
            <a:r>
              <a:rPr lang="en-US" sz="2100" dirty="0"/>
              <a:t> 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cụm</a:t>
            </a:r>
            <a:r>
              <a:rPr lang="en-US" sz="2100" dirty="0"/>
              <a:t> </a:t>
            </a:r>
            <a:r>
              <a:rPr lang="en-US" sz="2100" dirty="0" err="1"/>
              <a:t>thứ</a:t>
            </a:r>
            <a:r>
              <a:rPr lang="en-US" sz="2100" dirty="0"/>
              <a:t> i </a:t>
            </a:r>
            <a:r>
              <a:rPr lang="en-US" sz="2100" dirty="0" err="1"/>
              <a:t>và</a:t>
            </a:r>
            <a:r>
              <a:rPr lang="en-US" sz="2100" dirty="0"/>
              <a:t>  </a:t>
            </a:r>
            <a:r>
              <a:rPr lang="en-US" sz="2100" i="1" dirty="0">
                <a:sym typeface="Symbol" pitchFamily="18" charset="2"/>
              </a:rPr>
              <a:t></a:t>
            </a:r>
            <a:r>
              <a:rPr lang="en-US" sz="2100" i="1" baseline="-25000" dirty="0">
                <a:sym typeface="Symbol" pitchFamily="18" charset="2"/>
              </a:rPr>
              <a:t>i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trung</a:t>
            </a:r>
            <a:r>
              <a:rPr lang="en-US" sz="2100" dirty="0"/>
              <a:t> </a:t>
            </a:r>
            <a:r>
              <a:rPr lang="en-US" sz="2100" dirty="0" err="1"/>
              <a:t>tâm</a:t>
            </a:r>
            <a:r>
              <a:rPr lang="en-US" sz="2100" dirty="0"/>
              <a:t> </a:t>
            </a:r>
            <a:r>
              <a:rPr lang="en-US" sz="2100" dirty="0" err="1"/>
              <a:t>cụm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nó</a:t>
            </a:r>
            <a:r>
              <a:rPr lang="en-US" sz="2100" dirty="0"/>
              <a:t>, </a:t>
            </a:r>
            <a:r>
              <a:rPr lang="en-US" sz="2100" dirty="0" err="1"/>
              <a:t>thì</a:t>
            </a:r>
            <a:r>
              <a:rPr lang="en-US" sz="2100" dirty="0"/>
              <a:t> </a:t>
            </a:r>
            <a:r>
              <a:rPr lang="en-US" sz="2100" b="1" i="1" dirty="0" err="1"/>
              <a:t>hàm</a:t>
            </a:r>
            <a:r>
              <a:rPr lang="en-US" sz="2100" b="1" i="1" dirty="0"/>
              <a:t> </a:t>
            </a:r>
            <a:r>
              <a:rPr lang="en-US" sz="2100" b="1" i="1" dirty="0" err="1"/>
              <a:t>đánh</a:t>
            </a:r>
            <a:r>
              <a:rPr lang="en-US" sz="2100" b="1" i="1" dirty="0"/>
              <a:t> </a:t>
            </a:r>
            <a:r>
              <a:rPr lang="en-US" sz="2100" b="1" i="1" dirty="0" err="1"/>
              <a:t>giá</a:t>
            </a:r>
            <a:r>
              <a:rPr lang="en-US" sz="2100" dirty="0"/>
              <a:t> </a:t>
            </a:r>
            <a:r>
              <a:rPr lang="en-US" sz="2100" dirty="0" err="1"/>
              <a:t>phải</a:t>
            </a:r>
            <a:r>
              <a:rPr lang="en-US" sz="2100" dirty="0"/>
              <a:t> </a:t>
            </a:r>
            <a:r>
              <a:rPr lang="en-US" sz="2100" dirty="0" err="1"/>
              <a:t>cực</a:t>
            </a:r>
            <a:r>
              <a:rPr lang="en-US" sz="2100" dirty="0"/>
              <a:t> </a:t>
            </a:r>
            <a:r>
              <a:rPr lang="en-US" sz="2100" dirty="0" err="1"/>
              <a:t>tiểu</a:t>
            </a:r>
            <a:r>
              <a:rPr lang="en-US" sz="2100" dirty="0"/>
              <a:t> </a:t>
            </a:r>
            <a:r>
              <a:rPr lang="en-US" sz="2100" dirty="0" err="1"/>
              <a:t>hóa</a:t>
            </a:r>
            <a:r>
              <a:rPr lang="en-US" sz="2100" dirty="0"/>
              <a:t> </a:t>
            </a:r>
            <a:r>
              <a:rPr lang="en-US" sz="2100" dirty="0" err="1"/>
              <a:t>bởi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hàm</a:t>
            </a:r>
            <a:endParaRPr lang="en-US" sz="2100" dirty="0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762000" y="3733800"/>
            <a:ext cx="8001000" cy="2108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100" dirty="0" err="1"/>
              <a:t>Độ</a:t>
            </a:r>
            <a:r>
              <a:rPr lang="en-US" sz="2100" dirty="0"/>
              <a:t> </a:t>
            </a:r>
            <a:r>
              <a:rPr lang="en-US" sz="2100" dirty="0" err="1"/>
              <a:t>phức</a:t>
            </a:r>
            <a:r>
              <a:rPr lang="en-US" sz="2100" dirty="0"/>
              <a:t> </a:t>
            </a:r>
            <a:r>
              <a:rPr lang="en-US" sz="2100" dirty="0" err="1"/>
              <a:t>tạp</a:t>
            </a:r>
            <a:r>
              <a:rPr lang="en-US" sz="2100" dirty="0"/>
              <a:t> </a:t>
            </a:r>
            <a:r>
              <a:rPr lang="en-US" sz="2100" dirty="0" err="1"/>
              <a:t>về</a:t>
            </a:r>
            <a:r>
              <a:rPr lang="en-US" sz="2100" dirty="0"/>
              <a:t> </a:t>
            </a:r>
            <a:r>
              <a:rPr lang="en-US" sz="2100" dirty="0" err="1"/>
              <a:t>thời</a:t>
            </a:r>
            <a:r>
              <a:rPr lang="en-US" sz="2100" dirty="0"/>
              <a:t> </a:t>
            </a:r>
            <a:r>
              <a:rPr lang="en-US" sz="2100" dirty="0" err="1"/>
              <a:t>gian</a:t>
            </a:r>
            <a:r>
              <a:rPr lang="en-US" sz="2100" dirty="0"/>
              <a:t> </a:t>
            </a:r>
            <a:r>
              <a:rPr lang="en-US" sz="2100" dirty="0" err="1"/>
              <a:t>tính</a:t>
            </a:r>
            <a:r>
              <a:rPr lang="en-US" sz="2100" dirty="0"/>
              <a:t> </a:t>
            </a:r>
            <a:r>
              <a:rPr lang="en-US" sz="2100" dirty="0" err="1"/>
              <a:t>toán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k-means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i="1" dirty="0"/>
              <a:t>O</a:t>
            </a:r>
            <a:r>
              <a:rPr lang="en-US" sz="2100" dirty="0"/>
              <a:t>(</a:t>
            </a:r>
            <a:r>
              <a:rPr lang="en-US" sz="2100" i="1" dirty="0" err="1"/>
              <a:t>nkdl</a:t>
            </a:r>
            <a:r>
              <a:rPr lang="en-US" sz="2100" dirty="0"/>
              <a:t>),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i="1" dirty="0"/>
              <a:t>l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lượt</a:t>
            </a:r>
            <a:r>
              <a:rPr lang="en-US" sz="2100" dirty="0"/>
              <a:t> </a:t>
            </a:r>
            <a:r>
              <a:rPr lang="en-US" sz="2100" dirty="0" err="1"/>
              <a:t>lặp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, </a:t>
            </a:r>
            <a:r>
              <a:rPr lang="en-US" sz="2100" i="1" dirty="0"/>
              <a:t>d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chiều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dữ</a:t>
            </a:r>
            <a:r>
              <a:rPr lang="en-US" sz="2100" dirty="0"/>
              <a:t> </a:t>
            </a:r>
            <a:r>
              <a:rPr lang="en-US" sz="2100" dirty="0" err="1"/>
              <a:t>liệu</a:t>
            </a:r>
            <a:r>
              <a:rPr lang="en-US" sz="2100" dirty="0"/>
              <a:t>, </a:t>
            </a:r>
            <a:r>
              <a:rPr lang="en-US" sz="2100" i="1" dirty="0"/>
              <a:t>k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cụm</a:t>
            </a:r>
            <a:r>
              <a:rPr lang="en-US" sz="2100" dirty="0"/>
              <a:t> </a:t>
            </a:r>
            <a:r>
              <a:rPr lang="en-US" sz="2100" dirty="0" err="1"/>
              <a:t>và</a:t>
            </a:r>
            <a:r>
              <a:rPr lang="en-US" sz="2100" dirty="0"/>
              <a:t> </a:t>
            </a:r>
            <a:r>
              <a:rPr lang="en-US" sz="2100" i="1" dirty="0"/>
              <a:t>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. </a:t>
            </a:r>
          </a:p>
          <a:p>
            <a:pPr eaLnBrk="1" hangingPunct="1">
              <a:spcBef>
                <a:spcPts val="600"/>
              </a:spcBef>
            </a:pP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k-Means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những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ưa</a:t>
            </a:r>
            <a:r>
              <a:rPr lang="en-US" sz="2100" dirty="0"/>
              <a:t> </a:t>
            </a:r>
            <a:r>
              <a:rPr lang="en-US" sz="2100" dirty="0" err="1"/>
              <a:t>chuộng</a:t>
            </a:r>
            <a:r>
              <a:rPr lang="en-US" sz="2100" dirty="0"/>
              <a:t> </a:t>
            </a:r>
            <a:r>
              <a:rPr lang="en-US" sz="2100" dirty="0" err="1"/>
              <a:t>nhất</a:t>
            </a:r>
            <a:r>
              <a:rPr lang="en-US" sz="2100" dirty="0"/>
              <a:t>. K-Means </a:t>
            </a:r>
            <a:r>
              <a:rPr lang="en-US" sz="2100" dirty="0" err="1"/>
              <a:t>là</a:t>
            </a:r>
            <a:r>
              <a:rPr lang="en-US" sz="2100" dirty="0"/>
              <a:t> 1 </a:t>
            </a:r>
            <a:r>
              <a:rPr lang="en-US" sz="2100" dirty="0" err="1"/>
              <a:t>trong</a:t>
            </a:r>
            <a:r>
              <a:rPr lang="en-US" sz="2100" dirty="0"/>
              <a:t> 10 </a:t>
            </a: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đứng</a:t>
            </a:r>
            <a:r>
              <a:rPr lang="en-US" sz="2100" dirty="0"/>
              <a:t> </a:t>
            </a:r>
            <a:r>
              <a:rPr lang="en-US" sz="2100" dirty="0" err="1"/>
              <a:t>đầu</a:t>
            </a:r>
            <a:r>
              <a:rPr lang="en-US" sz="2100" dirty="0"/>
              <a:t>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lãnh</a:t>
            </a:r>
            <a:r>
              <a:rPr lang="en-US" sz="2100" dirty="0"/>
              <a:t> </a:t>
            </a:r>
            <a:r>
              <a:rPr lang="en-US" sz="2100" dirty="0" err="1"/>
              <a:t>vực</a:t>
            </a:r>
            <a:r>
              <a:rPr lang="en-US" sz="2100" dirty="0"/>
              <a:t> </a:t>
            </a:r>
            <a:r>
              <a:rPr lang="en-US" sz="2100" dirty="0" err="1"/>
              <a:t>khai</a:t>
            </a:r>
            <a:r>
              <a:rPr lang="en-US" sz="2100" dirty="0"/>
              <a:t> </a:t>
            </a:r>
            <a:r>
              <a:rPr lang="en-US" sz="2100" dirty="0" err="1"/>
              <a:t>phá</a:t>
            </a:r>
            <a:r>
              <a:rPr lang="en-US" sz="2100" dirty="0"/>
              <a:t> </a:t>
            </a:r>
            <a:r>
              <a:rPr lang="en-US" sz="2100" dirty="0" err="1"/>
              <a:t>dữ</a:t>
            </a:r>
            <a:r>
              <a:rPr lang="en-US" sz="2100" dirty="0"/>
              <a:t> </a:t>
            </a:r>
            <a:r>
              <a:rPr lang="en-US" sz="2100" dirty="0" err="1"/>
              <a:t>liệu</a:t>
            </a:r>
            <a:r>
              <a:rPr lang="en-US" sz="2100" dirty="0"/>
              <a:t>.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43" name="Rectangle 8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44" name="Object 7"/>
          <p:cNvGraphicFramePr>
            <a:graphicFrameLocks noChangeAspect="1"/>
          </p:cNvGraphicFramePr>
          <p:nvPr/>
        </p:nvGraphicFramePr>
        <p:xfrm>
          <a:off x="3048000" y="2706688"/>
          <a:ext cx="20574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500" imgH="457200" progId="Equation.3">
                  <p:embed/>
                </p:oleObj>
              </mc:Choice>
              <mc:Fallback>
                <p:oleObj name="Equation" r:id="rId2" imgW="952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706688"/>
                        <a:ext cx="20574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6035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Những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khuyết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điểm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của</a:t>
            </a:r>
            <a:r>
              <a:rPr lang="en-US" sz="2800" dirty="0">
                <a:solidFill>
                  <a:srgbClr val="FF0000"/>
                </a:solidFill>
              </a:rPr>
              <a:t> k-Means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i="1" dirty="0"/>
              <a:t>k</a:t>
            </a:r>
            <a:r>
              <a:rPr lang="en-US" sz="2400" dirty="0"/>
              <a:t>, </a:t>
            </a:r>
            <a:r>
              <a:rPr lang="en-US" sz="2400" dirty="0" err="1"/>
              <a:t>số</a:t>
            </a:r>
            <a:r>
              <a:rPr lang="en-US" sz="2400" dirty="0"/>
              <a:t> </a:t>
            </a:r>
            <a:r>
              <a:rPr lang="en-US" sz="2400" dirty="0" err="1"/>
              <a:t>cụm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tâm</a:t>
            </a:r>
            <a:r>
              <a:rPr lang="en-US" sz="2400" dirty="0"/>
              <a:t> </a:t>
            </a:r>
            <a:r>
              <a:rPr lang="en-US" sz="2400" dirty="0" err="1"/>
              <a:t>cụm</a:t>
            </a:r>
            <a:r>
              <a:rPr lang="en-US" sz="2400" dirty="0"/>
              <a:t> ban </a:t>
            </a:r>
            <a:r>
              <a:rPr lang="en-US" sz="2400" dirty="0" err="1"/>
              <a:t>đầu</a:t>
            </a:r>
            <a:r>
              <a:rPr lang="en-US" sz="2400" dirty="0"/>
              <a:t>.</a:t>
            </a:r>
          </a:p>
          <a:p>
            <a:r>
              <a:rPr lang="en-US" sz="2400" dirty="0"/>
              <a:t>K-Means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cụm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i="1" dirty="0" err="1"/>
              <a:t>không</a:t>
            </a:r>
            <a:r>
              <a:rPr lang="en-US" sz="2400" i="1" dirty="0"/>
              <a:t> </a:t>
            </a:r>
            <a:r>
              <a:rPr lang="en-US" sz="2400" i="1" dirty="0" err="1"/>
              <a:t>phải</a:t>
            </a:r>
            <a:r>
              <a:rPr lang="en-US" sz="2400" i="1" dirty="0"/>
              <a:t> </a:t>
            </a:r>
            <a:r>
              <a:rPr lang="en-US" sz="2400" i="1" dirty="0" err="1"/>
              <a:t>là</a:t>
            </a:r>
            <a:r>
              <a:rPr lang="en-US" sz="2400" i="1" dirty="0"/>
              <a:t> </a:t>
            </a:r>
            <a:r>
              <a:rPr lang="en-US" sz="2400" i="1" dirty="0" err="1"/>
              <a:t>hình</a:t>
            </a:r>
            <a:r>
              <a:rPr lang="en-US" sz="2400" i="1" dirty="0"/>
              <a:t> </a:t>
            </a:r>
            <a:r>
              <a:rPr lang="en-US" sz="2400" i="1" dirty="0" err="1"/>
              <a:t>cầu</a:t>
            </a:r>
            <a:r>
              <a:rPr lang="en-US" sz="2400" i="1" dirty="0"/>
              <a:t> </a:t>
            </a:r>
            <a:r>
              <a:rPr lang="en-US" sz="2400" dirty="0"/>
              <a:t>(non-spherical clusters).</a:t>
            </a:r>
          </a:p>
          <a:p>
            <a:r>
              <a:rPr lang="en-US" sz="2400" dirty="0"/>
              <a:t>K-Means </a:t>
            </a:r>
            <a:r>
              <a:rPr lang="en-US" sz="2400" dirty="0" err="1"/>
              <a:t>rất</a:t>
            </a:r>
            <a:r>
              <a:rPr lang="en-US" sz="2400" dirty="0"/>
              <a:t> </a:t>
            </a:r>
            <a:r>
              <a:rPr lang="en-US" sz="2400" dirty="0" err="1"/>
              <a:t>nhạy</a:t>
            </a:r>
            <a:r>
              <a:rPr lang="en-US" sz="2400" dirty="0"/>
              <a:t> </a:t>
            </a:r>
            <a:r>
              <a:rPr lang="en-US" sz="2400" dirty="0" err="1"/>
              <a:t>cảm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ngoại</a:t>
            </a:r>
            <a:r>
              <a:rPr lang="en-US" sz="2400" dirty="0"/>
              <a:t> </a:t>
            </a:r>
            <a:r>
              <a:rPr lang="en-US" sz="2400" dirty="0" err="1"/>
              <a:t>biên</a:t>
            </a:r>
            <a:r>
              <a:rPr lang="en-US" sz="2400" dirty="0"/>
              <a:t>.</a:t>
            </a:r>
          </a:p>
          <a:p>
            <a:r>
              <a:rPr lang="en-US" sz="2400" dirty="0"/>
              <a:t>K-Means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sz="2400" dirty="0"/>
              <a:t> centroid.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C8566E-6EA1-4BF6-96FF-CBF52BDE56C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0976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28600"/>
            <a:ext cx="7772400" cy="3048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Hình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dạng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của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cụm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029" y="3684742"/>
            <a:ext cx="4495800" cy="2438400"/>
          </a:xfrm>
        </p:spPr>
        <p:txBody>
          <a:bodyPr/>
          <a:lstStyle/>
          <a:p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7.5, </a:t>
            </a:r>
            <a:r>
              <a:rPr lang="en-US" sz="2200" dirty="0" err="1"/>
              <a:t>hình</a:t>
            </a:r>
            <a:r>
              <a:rPr lang="en-US" sz="2200" dirty="0"/>
              <a:t> b </a:t>
            </a:r>
            <a:r>
              <a:rPr lang="en-US" sz="2200" dirty="0" err="1"/>
              <a:t>phía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3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r>
              <a:rPr lang="en-US" sz="2200" dirty="0"/>
              <a:t> </a:t>
            </a:r>
            <a:r>
              <a:rPr lang="en-US" sz="2200" dirty="0" err="1"/>
              <a:t>nhưng</a:t>
            </a:r>
            <a:r>
              <a:rPr lang="en-US" sz="2200" dirty="0"/>
              <a:t> </a:t>
            </a:r>
            <a:r>
              <a:rPr lang="en-US" sz="2200" dirty="0" err="1"/>
              <a:t>ba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mật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Hình</a:t>
            </a:r>
            <a:r>
              <a:rPr lang="en-US" sz="2200" dirty="0"/>
              <a:t> c </a:t>
            </a:r>
            <a:r>
              <a:rPr lang="en-US" sz="2200" dirty="0" err="1"/>
              <a:t>phía</a:t>
            </a:r>
            <a:r>
              <a:rPr lang="en-US" sz="2200" dirty="0"/>
              <a:t> </a:t>
            </a:r>
            <a:r>
              <a:rPr lang="en-US" sz="2200" dirty="0" err="1"/>
              <a:t>dưới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cầu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  <p:pic>
        <p:nvPicPr>
          <p:cNvPr id="49154" name="Picture 2" descr="E:\AI_Huflit\Non_spherical_Clust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96685"/>
            <a:ext cx="3657600" cy="6048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6800" y="2286000"/>
            <a:ext cx="3810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+mn-lt"/>
              </a:rPr>
              <a:t>Hình</a:t>
            </a:r>
            <a:r>
              <a:rPr lang="en-US" sz="2200" dirty="0">
                <a:latin typeface="+mn-lt"/>
              </a:rPr>
              <a:t> 7.5 </a:t>
            </a:r>
            <a:r>
              <a:rPr lang="en-US" sz="2200" dirty="0" err="1">
                <a:latin typeface="+mn-lt"/>
              </a:rPr>
              <a:t>Hình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dạng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của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cụm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7445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153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Một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phương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pháp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khởi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tạo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các</a:t>
            </a:r>
            <a:r>
              <a:rPr lang="en-US" sz="2800" dirty="0">
                <a:solidFill>
                  <a:srgbClr val="FF0000"/>
                </a:solidFill>
              </a:rPr>
              <a:t> centroid ban </a:t>
            </a:r>
            <a:r>
              <a:rPr lang="en-US" sz="2800" dirty="0" err="1">
                <a:solidFill>
                  <a:srgbClr val="FF0000"/>
                </a:solidFill>
              </a:rPr>
              <a:t>đầu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181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(</a:t>
            </a:r>
            <a:r>
              <a:rPr lang="en-US" dirty="0" err="1"/>
              <a:t>của</a:t>
            </a:r>
            <a:r>
              <a:rPr lang="en-US" dirty="0"/>
              <a:t> M. B. Al-</a:t>
            </a:r>
            <a:r>
              <a:rPr lang="en-US" dirty="0" err="1"/>
              <a:t>Daoud</a:t>
            </a:r>
            <a:r>
              <a:rPr lang="en-US" dirty="0"/>
              <a:t>, 2005)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:</a:t>
            </a:r>
          </a:p>
          <a:p>
            <a:r>
              <a:rPr lang="en-US" sz="2200" dirty="0"/>
              <a:t>1.Với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chiều</a:t>
            </a:r>
            <a:r>
              <a:rPr lang="en-US" sz="2200" dirty="0"/>
              <a:t> </a:t>
            </a:r>
            <a:r>
              <a:rPr lang="en-US" sz="2200" i="1" dirty="0"/>
              <a:t>d,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sai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.</a:t>
            </a:r>
          </a:p>
          <a:p>
            <a:r>
              <a:rPr lang="en-US" sz="2200" dirty="0"/>
              <a:t>2.Tìm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sai</a:t>
            </a:r>
            <a:r>
              <a:rPr lang="en-US" sz="2200" dirty="0"/>
              <a:t> </a:t>
            </a:r>
            <a:r>
              <a:rPr lang="en-US" sz="2200" dirty="0" err="1"/>
              <a:t>lớn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,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i="1" dirty="0" err="1"/>
              <a:t>cvmax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sắp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.</a:t>
            </a:r>
          </a:p>
          <a:p>
            <a:r>
              <a:rPr lang="en-US" sz="2200" dirty="0"/>
              <a:t>3.Chia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i="1" dirty="0" err="1"/>
              <a:t>cvmax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i="1" dirty="0"/>
              <a:t>k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con (</a:t>
            </a:r>
            <a:r>
              <a:rPr lang="en-US" sz="2200" i="1" dirty="0"/>
              <a:t>k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mong</a:t>
            </a:r>
            <a:r>
              <a:rPr lang="en-US" sz="2200" dirty="0"/>
              <a:t> </a:t>
            </a:r>
            <a:r>
              <a:rPr lang="en-US" sz="2200" dirty="0" err="1"/>
              <a:t>muốn</a:t>
            </a:r>
            <a:r>
              <a:rPr lang="en-US" sz="2200" dirty="0"/>
              <a:t>)</a:t>
            </a:r>
          </a:p>
          <a:p>
            <a:r>
              <a:rPr lang="en-US" sz="2200" dirty="0"/>
              <a:t>4.Tìm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b="1" i="1" dirty="0" err="1"/>
              <a:t>trung</a:t>
            </a:r>
            <a:r>
              <a:rPr lang="en-US" sz="2200" b="1" i="1" dirty="0"/>
              <a:t> </a:t>
            </a:r>
            <a:r>
              <a:rPr lang="en-US" sz="2200" b="1" i="1" dirty="0" err="1"/>
              <a:t>vị</a:t>
            </a:r>
            <a:r>
              <a:rPr lang="en-US" sz="2200" b="1" i="1" dirty="0"/>
              <a:t> </a:t>
            </a:r>
            <a:r>
              <a:rPr lang="en-US" sz="2200" dirty="0"/>
              <a:t>(median)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con.</a:t>
            </a:r>
          </a:p>
          <a:p>
            <a:r>
              <a:rPr lang="en-US" sz="2200" dirty="0"/>
              <a:t>5.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 dirty="0"/>
              <a:t>k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thấy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centroid ban </a:t>
            </a:r>
            <a:r>
              <a:rPr lang="en-US" sz="2200" dirty="0" err="1"/>
              <a:t>đầu</a:t>
            </a:r>
            <a:endParaRPr lang="en-US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147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3048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Thí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phương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pháp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khởi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tạo</a:t>
            </a:r>
            <a:r>
              <a:rPr lang="en-US" sz="2800" dirty="0">
                <a:solidFill>
                  <a:srgbClr val="FF0000"/>
                </a:solidFill>
              </a:rPr>
              <a:t> centroid </a:t>
            </a:r>
            <a:r>
              <a:rPr lang="en-US" sz="2800" dirty="0" err="1">
                <a:solidFill>
                  <a:srgbClr val="FF0000"/>
                </a:solidFill>
              </a:rPr>
              <a:t>của</a:t>
            </a:r>
            <a:r>
              <a:rPr lang="en-US" sz="2800" dirty="0">
                <a:solidFill>
                  <a:srgbClr val="FF0000"/>
                </a:solidFill>
              </a:rPr>
              <a:t> Al </a:t>
            </a:r>
            <a:r>
              <a:rPr lang="en-US" sz="2800" dirty="0" err="1">
                <a:solidFill>
                  <a:srgbClr val="FF0000"/>
                </a:solidFill>
              </a:rPr>
              <a:t>Daoud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534400" cy="5486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200" dirty="0" err="1"/>
              <a:t>Giả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ta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2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/>
              <a:t>A = (0.5, 0.5); B = (2, 1.5); C = (2, 0.5); D = (5, 1); E = (5.75, 1);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/>
              <a:t>F = (5, 3); G = (5.5, 3); H = (2, 3). Ta sẽ gom cụm bằng giải thuật k-means với </a:t>
            </a:r>
            <a:r>
              <a:rPr lang="pt-BR" sz="2200" i="1" dirty="0"/>
              <a:t>k</a:t>
            </a:r>
            <a:r>
              <a:rPr lang="pt-BR" sz="2200" dirty="0"/>
              <a:t> = 2. Hãy áp dụng phương pháp khởi tạo hai tâm cụm ban đầu của Al Daoud.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t-BR" sz="2200" dirty="0"/>
              <a:t>Thuộc tính thứ nhất: 0.5, 2, 2, 2, 5, 5, 5.5, 5.75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/>
              <a:t>Giá trị trung bình của thuộc tính thứ nhất: </a:t>
            </a:r>
            <a:r>
              <a:rPr lang="pt-BR" sz="2200" dirty="0">
                <a:sym typeface="Symbol"/>
              </a:rPr>
              <a:t></a:t>
            </a:r>
            <a:r>
              <a:rPr lang="pt-BR" sz="2200" baseline="-25000" dirty="0">
                <a:sym typeface="Symbol"/>
              </a:rPr>
              <a:t>1</a:t>
            </a:r>
            <a:r>
              <a:rPr lang="pt-BR" sz="2200" dirty="0">
                <a:sym typeface="Symbol"/>
              </a:rPr>
              <a:t> = 3.476 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/>
              <a:t>Thuộc tính thứ hai: 0.5, 0.5, 1, 1, 1.5, 3, 3,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/>
              <a:t>Giá trị trung bình của thuộc tính thứ hai: </a:t>
            </a:r>
            <a:r>
              <a:rPr lang="pt-BR" sz="2200" dirty="0">
                <a:sym typeface="Symbol"/>
              </a:rPr>
              <a:t></a:t>
            </a:r>
            <a:r>
              <a:rPr lang="pt-BR" sz="2200" baseline="-25000" dirty="0">
                <a:sym typeface="Symbol"/>
              </a:rPr>
              <a:t>2</a:t>
            </a:r>
            <a:r>
              <a:rPr lang="pt-BR" sz="2200" dirty="0">
                <a:sym typeface="Symbol"/>
              </a:rPr>
              <a:t> = 1.6875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sym typeface="Symbol"/>
              </a:rPr>
              <a:t>Công thức tính phương sai cho mỗi thuộc tính: (1/n).(x</a:t>
            </a:r>
            <a:r>
              <a:rPr lang="pt-BR" sz="2200" baseline="-25000" dirty="0">
                <a:sym typeface="Symbol"/>
              </a:rPr>
              <a:t>i</a:t>
            </a:r>
            <a:r>
              <a:rPr lang="pt-BR" sz="2200" dirty="0">
                <a:sym typeface="Symbol"/>
              </a:rPr>
              <a:t> -  )</a:t>
            </a:r>
            <a:r>
              <a:rPr lang="pt-BR" sz="2200" baseline="30000" dirty="0">
                <a:sym typeface="Symbol"/>
              </a:rPr>
              <a:t>2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sym typeface="Symbol"/>
              </a:rPr>
              <a:t>Ta sẽ thấy phương sai của thuộc tính thứ nhất: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sym typeface="Symbol"/>
              </a:rPr>
              <a:t>[(2.975)</a:t>
            </a:r>
            <a:r>
              <a:rPr lang="pt-BR" sz="2200" baseline="30000" dirty="0">
                <a:sym typeface="Symbol"/>
              </a:rPr>
              <a:t>2</a:t>
            </a:r>
            <a:r>
              <a:rPr lang="pt-BR" sz="2200" dirty="0">
                <a:sym typeface="Symbol"/>
              </a:rPr>
              <a:t>+(1.475)</a:t>
            </a:r>
            <a:r>
              <a:rPr lang="pt-BR" sz="2200" baseline="30000" dirty="0">
                <a:sym typeface="Symbol"/>
              </a:rPr>
              <a:t>2</a:t>
            </a:r>
            <a:r>
              <a:rPr lang="pt-BR" sz="2200" dirty="0">
                <a:sym typeface="Symbol"/>
              </a:rPr>
              <a:t>+ (1.475)</a:t>
            </a:r>
            <a:r>
              <a:rPr lang="pt-BR" sz="2200" baseline="30000" dirty="0">
                <a:sym typeface="Symbol"/>
              </a:rPr>
              <a:t>2</a:t>
            </a:r>
            <a:r>
              <a:rPr lang="pt-BR" sz="2200" dirty="0">
                <a:sym typeface="Symbol"/>
              </a:rPr>
              <a:t>+(1.475)</a:t>
            </a:r>
            <a:r>
              <a:rPr lang="pt-BR" sz="2200" baseline="30000" dirty="0">
                <a:sym typeface="Symbol"/>
              </a:rPr>
              <a:t>2</a:t>
            </a:r>
            <a:r>
              <a:rPr lang="pt-BR" sz="2200" dirty="0">
                <a:sym typeface="Symbol"/>
              </a:rPr>
              <a:t>+ (1.525)</a:t>
            </a:r>
            <a:r>
              <a:rPr lang="pt-BR" sz="2200" baseline="30000" dirty="0">
                <a:sym typeface="Symbol"/>
              </a:rPr>
              <a:t>2</a:t>
            </a:r>
            <a:r>
              <a:rPr lang="pt-BR" sz="2200" dirty="0">
                <a:sym typeface="Symbol"/>
              </a:rPr>
              <a:t> + (1.525)</a:t>
            </a:r>
            <a:r>
              <a:rPr lang="pt-BR" sz="2200" baseline="30000" dirty="0">
                <a:sym typeface="Symbol"/>
              </a:rPr>
              <a:t>2</a:t>
            </a:r>
            <a:r>
              <a:rPr lang="pt-BR" sz="2200" dirty="0">
                <a:sym typeface="Symbol"/>
              </a:rPr>
              <a:t> +(2.025)</a:t>
            </a:r>
            <a:r>
              <a:rPr lang="pt-BR" sz="2200" baseline="30000" dirty="0">
                <a:sym typeface="Symbol"/>
              </a:rPr>
              <a:t>2</a:t>
            </a:r>
            <a:r>
              <a:rPr lang="pt-BR" sz="2200" dirty="0">
                <a:sym typeface="Symbol"/>
              </a:rPr>
              <a:t>  + (2.275)</a:t>
            </a:r>
            <a:r>
              <a:rPr lang="pt-BR" sz="2200" baseline="30000" dirty="0">
                <a:sym typeface="Symbol"/>
              </a:rPr>
              <a:t>2</a:t>
            </a:r>
            <a:r>
              <a:rPr lang="pt-BR" sz="2200" dirty="0">
                <a:sym typeface="Symbol"/>
              </a:rPr>
              <a:t>]/8 </a:t>
            </a:r>
            <a:r>
              <a:rPr lang="pt-BR" sz="2200" b="1" dirty="0">
                <a:sym typeface="Symbol"/>
              </a:rPr>
              <a:t>lớn hơn </a:t>
            </a:r>
            <a:r>
              <a:rPr lang="pt-BR" sz="2200" dirty="0">
                <a:sym typeface="Symbol"/>
              </a:rPr>
              <a:t>phương sai của thuộc tính thứ hai: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sz="2200" dirty="0">
                <a:sym typeface="Symbol"/>
              </a:rPr>
              <a:t>[(1.1875)</a:t>
            </a:r>
            <a:r>
              <a:rPr lang="pt-BR" sz="2200" baseline="30000" dirty="0">
                <a:sym typeface="Symbol"/>
              </a:rPr>
              <a:t>2</a:t>
            </a:r>
            <a:r>
              <a:rPr lang="pt-BR" sz="2200" dirty="0">
                <a:sym typeface="Symbol"/>
              </a:rPr>
              <a:t>+(1.1875)</a:t>
            </a:r>
            <a:r>
              <a:rPr lang="pt-BR" sz="2200" baseline="30000" dirty="0">
                <a:sym typeface="Symbol"/>
              </a:rPr>
              <a:t>2</a:t>
            </a:r>
            <a:r>
              <a:rPr lang="pt-BR" sz="2200" dirty="0">
                <a:sym typeface="Symbol"/>
              </a:rPr>
              <a:t>+(0.6875)</a:t>
            </a:r>
            <a:r>
              <a:rPr lang="pt-BR" sz="2200" baseline="30000" dirty="0">
                <a:sym typeface="Symbol"/>
              </a:rPr>
              <a:t>2</a:t>
            </a:r>
            <a:r>
              <a:rPr lang="pt-BR" sz="2200" dirty="0">
                <a:sym typeface="Symbol"/>
              </a:rPr>
              <a:t>+ (0.6875)</a:t>
            </a:r>
            <a:r>
              <a:rPr lang="pt-BR" sz="2200" baseline="30000" dirty="0">
                <a:sym typeface="Symbol"/>
              </a:rPr>
              <a:t>2</a:t>
            </a:r>
            <a:r>
              <a:rPr lang="pt-BR" sz="2200" dirty="0">
                <a:sym typeface="Symbol"/>
              </a:rPr>
              <a:t> +(0.1875)</a:t>
            </a:r>
            <a:r>
              <a:rPr lang="pt-BR" sz="2200" baseline="30000" dirty="0">
                <a:sym typeface="Symbol"/>
              </a:rPr>
              <a:t>2</a:t>
            </a:r>
            <a:r>
              <a:rPr lang="pt-BR" sz="2200" dirty="0">
                <a:sym typeface="Symbol"/>
              </a:rPr>
              <a:t>+ (1.3125)</a:t>
            </a:r>
            <a:r>
              <a:rPr lang="pt-BR" sz="2200" baseline="30000" dirty="0">
                <a:sym typeface="Symbol"/>
              </a:rPr>
              <a:t>2</a:t>
            </a:r>
            <a:r>
              <a:rPr lang="pt-BR" sz="2200" dirty="0">
                <a:sym typeface="Symbol"/>
              </a:rPr>
              <a:t>+ (1.3125)</a:t>
            </a:r>
            <a:r>
              <a:rPr lang="pt-BR" sz="2200" baseline="30000" dirty="0">
                <a:sym typeface="Symbol"/>
              </a:rPr>
              <a:t>2</a:t>
            </a:r>
            <a:r>
              <a:rPr lang="pt-BR" sz="2200" dirty="0">
                <a:sym typeface="Symbol"/>
              </a:rPr>
              <a:t>+ (1.3125)</a:t>
            </a:r>
            <a:r>
              <a:rPr lang="pt-BR" sz="2200" baseline="30000" dirty="0">
                <a:sym typeface="Symbol"/>
              </a:rPr>
              <a:t>2</a:t>
            </a:r>
            <a:r>
              <a:rPr lang="pt-BR" sz="2200" dirty="0">
                <a:sym typeface="Symbol"/>
              </a:rPr>
              <a:t>]/8. Vậy thuộc tính </a:t>
            </a:r>
            <a:r>
              <a:rPr lang="pt-BR" sz="2200" b="1" dirty="0">
                <a:sym typeface="Symbol"/>
              </a:rPr>
              <a:t>thứ nhất </a:t>
            </a:r>
            <a:r>
              <a:rPr lang="pt-BR" sz="2200" dirty="0">
                <a:sym typeface="Symbol"/>
              </a:rPr>
              <a:t>được chọn.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894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82000" cy="5943600"/>
          </a:xfrm>
        </p:spPr>
        <p:txBody>
          <a:bodyPr/>
          <a:lstStyle/>
          <a:p>
            <a:pPr marL="0" indent="0">
              <a:buNone/>
            </a:pPr>
            <a:r>
              <a:rPr lang="pt-BR" sz="2200" dirty="0">
                <a:sym typeface="Symbol"/>
              </a:rPr>
              <a:t>Ta sắp lại các trị thuộc tính thứ nhất theo thứ tự tăng dần và chia thành hai tập con như sau.</a:t>
            </a:r>
          </a:p>
          <a:p>
            <a:pPr marL="0" indent="0">
              <a:buNone/>
            </a:pPr>
            <a:r>
              <a:rPr lang="en-US" sz="2100" dirty="0"/>
              <a:t>0.5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r>
              <a:rPr lang="en-US" sz="2100" dirty="0"/>
              <a:t>2</a:t>
            </a:r>
          </a:p>
          <a:p>
            <a:pPr marL="0" indent="0">
              <a:buNone/>
            </a:pPr>
            <a:r>
              <a:rPr lang="en-US" sz="2100" u="sng" dirty="0"/>
              <a:t>2</a:t>
            </a:r>
          </a:p>
          <a:p>
            <a:pPr marL="0" indent="0">
              <a:buNone/>
            </a:pPr>
            <a:r>
              <a:rPr lang="en-US" sz="2100" dirty="0"/>
              <a:t>	5</a:t>
            </a:r>
          </a:p>
          <a:p>
            <a:pPr marL="0" indent="0">
              <a:buNone/>
            </a:pPr>
            <a:r>
              <a:rPr lang="en-US" sz="2100" dirty="0"/>
              <a:t>	5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FF0000"/>
                </a:solidFill>
              </a:rPr>
              <a:t>	5.5</a:t>
            </a:r>
          </a:p>
          <a:p>
            <a:pPr marL="0" indent="0">
              <a:buNone/>
            </a:pPr>
            <a:r>
              <a:rPr lang="en-US" sz="2100" dirty="0"/>
              <a:t>	5.75</a:t>
            </a:r>
          </a:p>
          <a:p>
            <a:pPr marL="0" indent="0">
              <a:buNone/>
            </a:pP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con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2,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B.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con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dirty="0" err="1"/>
              <a:t>ba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5.5,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G.</a:t>
            </a:r>
          </a:p>
          <a:p>
            <a:pPr marL="0" indent="0">
              <a:buNone/>
            </a:pPr>
            <a:r>
              <a:rPr lang="en-US" sz="2200" dirty="0"/>
              <a:t>Do </a:t>
            </a:r>
            <a:r>
              <a:rPr lang="en-US" sz="2200" dirty="0" err="1"/>
              <a:t>đó</a:t>
            </a:r>
            <a:r>
              <a:rPr lang="en-US" sz="2200" dirty="0"/>
              <a:t>, </a:t>
            </a:r>
            <a:r>
              <a:rPr lang="en-US" sz="2200" dirty="0" err="1"/>
              <a:t>tâm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ban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B,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ban </a:t>
            </a:r>
            <a:r>
              <a:rPr lang="en-US" sz="2200" dirty="0" err="1"/>
              <a:t>đầu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thứ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57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D9D039-4286-4FD5-A44F-074D9FBACF46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FF0000"/>
                </a:solidFill>
              </a:rPr>
              <a:t>3. </a:t>
            </a:r>
            <a:r>
              <a:rPr lang="en-US" dirty="0" err="1">
                <a:solidFill>
                  <a:srgbClr val="FF0000"/>
                </a:solidFill>
              </a:rPr>
              <a:t>Gom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cụm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phân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cấp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4582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b="1" i="1" dirty="0" err="1"/>
              <a:t>gom</a:t>
            </a:r>
            <a:r>
              <a:rPr lang="en-US" sz="2100" b="1" i="1" dirty="0"/>
              <a:t> </a:t>
            </a:r>
            <a:r>
              <a:rPr lang="en-US" sz="2100" b="1" i="1" dirty="0" err="1"/>
              <a:t>cụm</a:t>
            </a:r>
            <a:r>
              <a:rPr lang="en-US" sz="2100" b="1" i="1" dirty="0"/>
              <a:t> </a:t>
            </a:r>
            <a:r>
              <a:rPr lang="en-US" sz="2100" b="1" i="1" dirty="0" err="1"/>
              <a:t>phân</a:t>
            </a:r>
            <a:r>
              <a:rPr lang="en-US" sz="2100" b="1" i="1" dirty="0"/>
              <a:t> </a:t>
            </a:r>
            <a:r>
              <a:rPr lang="en-US" sz="2100" b="1" i="1" dirty="0" err="1"/>
              <a:t>cấp</a:t>
            </a:r>
            <a:r>
              <a:rPr lang="en-US" sz="2100" b="1" i="1" dirty="0"/>
              <a:t> </a:t>
            </a:r>
            <a:r>
              <a:rPr lang="en-US" sz="2100" dirty="0"/>
              <a:t>(hierarchical clustering) </a:t>
            </a:r>
            <a:r>
              <a:rPr lang="en-US" sz="2100" dirty="0" err="1"/>
              <a:t>tạo</a:t>
            </a:r>
            <a:r>
              <a:rPr lang="en-US" sz="2100" dirty="0"/>
              <a:t> </a:t>
            </a:r>
            <a:r>
              <a:rPr lang="en-US" sz="2100" dirty="0" err="1"/>
              <a:t>ra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chuỗi</a:t>
            </a:r>
            <a:r>
              <a:rPr lang="en-US" sz="2100" dirty="0"/>
              <a:t> </a:t>
            </a:r>
            <a:r>
              <a:rPr lang="en-US" sz="2100" dirty="0" err="1"/>
              <a:t>những</a:t>
            </a:r>
            <a:r>
              <a:rPr lang="en-US" sz="2100" dirty="0"/>
              <a:t> </a:t>
            </a:r>
            <a:r>
              <a:rPr lang="en-US" sz="2100" dirty="0" err="1"/>
              <a:t>tác</a:t>
            </a:r>
            <a:r>
              <a:rPr lang="en-US" sz="2100" dirty="0"/>
              <a:t> </a:t>
            </a:r>
            <a:r>
              <a:rPr lang="en-US" sz="2100" dirty="0" err="1"/>
              <a:t>vụ</a:t>
            </a:r>
            <a:r>
              <a:rPr lang="en-US" sz="2100" dirty="0"/>
              <a:t> </a:t>
            </a:r>
            <a:r>
              <a:rPr lang="en-US" sz="2100" dirty="0" err="1"/>
              <a:t>phân</a:t>
            </a:r>
            <a:r>
              <a:rPr lang="en-US" sz="2100" dirty="0"/>
              <a:t> </a:t>
            </a:r>
            <a:r>
              <a:rPr lang="en-US" sz="2100" dirty="0" err="1"/>
              <a:t>hoạch</a:t>
            </a:r>
            <a:r>
              <a:rPr lang="en-US" sz="2100" dirty="0"/>
              <a:t> </a:t>
            </a:r>
            <a:r>
              <a:rPr lang="en-US" sz="2100" dirty="0" err="1"/>
              <a:t>dữ</a:t>
            </a:r>
            <a:r>
              <a:rPr lang="en-US" sz="2100" dirty="0"/>
              <a:t> </a:t>
            </a:r>
            <a:r>
              <a:rPr lang="en-US" sz="2100" dirty="0" err="1"/>
              <a:t>liệu</a:t>
            </a:r>
            <a:r>
              <a:rPr lang="en-US" sz="2100" dirty="0"/>
              <a:t>. </a:t>
            </a:r>
            <a:r>
              <a:rPr lang="en-US" sz="2100" dirty="0" err="1"/>
              <a:t>Chuỗi</a:t>
            </a:r>
            <a:r>
              <a:rPr lang="en-US" sz="2100" dirty="0"/>
              <a:t> </a:t>
            </a:r>
            <a:r>
              <a:rPr lang="en-US" sz="2100" dirty="0" err="1"/>
              <a:t>này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mô</a:t>
            </a:r>
            <a:r>
              <a:rPr lang="en-US" sz="2100" dirty="0"/>
              <a:t> </a:t>
            </a:r>
            <a:r>
              <a:rPr lang="en-US" sz="2100" dirty="0" err="1"/>
              <a:t>tả</a:t>
            </a:r>
            <a:r>
              <a:rPr lang="en-US" sz="2100" dirty="0"/>
              <a:t> </a:t>
            </a:r>
            <a:r>
              <a:rPr lang="en-US" sz="2100" dirty="0" err="1"/>
              <a:t>bằng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cấu</a:t>
            </a:r>
            <a:r>
              <a:rPr lang="en-US" sz="2100" dirty="0"/>
              <a:t> </a:t>
            </a:r>
            <a:r>
              <a:rPr lang="en-US" sz="2100" dirty="0" err="1"/>
              <a:t>trúc</a:t>
            </a:r>
            <a:r>
              <a:rPr lang="en-US" sz="2100" dirty="0"/>
              <a:t> </a:t>
            </a: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gọi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b="1" i="1" dirty="0" err="1"/>
              <a:t>dendrogram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/>
              <a:t>Những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này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thể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b="1" i="1" dirty="0" err="1"/>
              <a:t>gom</a:t>
            </a:r>
            <a:r>
              <a:rPr lang="en-US" sz="2100" b="1" i="1" dirty="0"/>
              <a:t> </a:t>
            </a:r>
            <a:r>
              <a:rPr lang="en-US" sz="2100" b="1" i="1" dirty="0" err="1"/>
              <a:t>cụm</a:t>
            </a:r>
            <a:r>
              <a:rPr lang="en-US" sz="2100" b="1" i="1" dirty="0"/>
              <a:t> </a:t>
            </a:r>
            <a:r>
              <a:rPr lang="en-US" sz="2100" b="1" i="1" dirty="0" err="1"/>
              <a:t>phân</a:t>
            </a:r>
            <a:r>
              <a:rPr lang="en-US" sz="2100" b="1" i="1" dirty="0"/>
              <a:t> </a:t>
            </a:r>
            <a:r>
              <a:rPr lang="en-US" sz="2100" b="1" i="1" dirty="0" err="1"/>
              <a:t>cấp</a:t>
            </a:r>
            <a:r>
              <a:rPr lang="en-US" sz="2100" b="1" i="1" dirty="0"/>
              <a:t> </a:t>
            </a:r>
            <a:r>
              <a:rPr lang="en-US" sz="2100" b="1" i="1" dirty="0" err="1"/>
              <a:t>tách</a:t>
            </a:r>
            <a:r>
              <a:rPr lang="en-US" sz="2100" b="1" i="1" dirty="0"/>
              <a:t> </a:t>
            </a:r>
            <a:r>
              <a:rPr lang="en-US" sz="2100" dirty="0"/>
              <a:t>(divisive ) hay </a:t>
            </a:r>
            <a:r>
              <a:rPr lang="en-US" sz="2100" b="1" i="1" dirty="0" err="1"/>
              <a:t>gom</a:t>
            </a:r>
            <a:r>
              <a:rPr lang="en-US" sz="2100" b="1" i="1" dirty="0"/>
              <a:t> </a:t>
            </a:r>
            <a:r>
              <a:rPr lang="en-US" sz="2100" b="1" i="1" dirty="0" err="1"/>
              <a:t>cụm</a:t>
            </a:r>
            <a:r>
              <a:rPr lang="en-US" sz="2100" b="1" i="1" dirty="0"/>
              <a:t> </a:t>
            </a:r>
            <a:r>
              <a:rPr lang="en-US" sz="2100" b="1" i="1" dirty="0" err="1"/>
              <a:t>phân</a:t>
            </a:r>
            <a:r>
              <a:rPr lang="en-US" sz="2100" b="1" i="1" dirty="0"/>
              <a:t> </a:t>
            </a:r>
            <a:r>
              <a:rPr lang="en-US" sz="2100" b="1" i="1" dirty="0" err="1"/>
              <a:t>cấp</a:t>
            </a:r>
            <a:r>
              <a:rPr lang="en-US" sz="2100" b="1" i="1" dirty="0"/>
              <a:t> </a:t>
            </a:r>
            <a:r>
              <a:rPr lang="en-US" sz="2100" b="1" i="1" dirty="0" err="1"/>
              <a:t>gộp</a:t>
            </a:r>
            <a:r>
              <a:rPr lang="en-US" sz="2100" dirty="0"/>
              <a:t> (agglomerative)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gom</a:t>
            </a:r>
            <a:r>
              <a:rPr lang="en-US" sz="2100" dirty="0"/>
              <a:t> </a:t>
            </a:r>
            <a:r>
              <a:rPr lang="en-US" sz="2100" dirty="0" err="1"/>
              <a:t>cụm</a:t>
            </a:r>
            <a:r>
              <a:rPr lang="en-US" sz="2100" dirty="0"/>
              <a:t> </a:t>
            </a:r>
            <a:r>
              <a:rPr lang="en-US" sz="2100" dirty="0" err="1"/>
              <a:t>phân</a:t>
            </a:r>
            <a:r>
              <a:rPr lang="en-US" sz="2100" dirty="0"/>
              <a:t> </a:t>
            </a:r>
            <a:r>
              <a:rPr lang="en-US" sz="2100" dirty="0" err="1"/>
              <a:t>cấp</a:t>
            </a:r>
            <a:r>
              <a:rPr lang="en-US" sz="2100" dirty="0"/>
              <a:t> </a:t>
            </a:r>
            <a:r>
              <a:rPr lang="en-US" sz="2100" dirty="0" err="1"/>
              <a:t>tách</a:t>
            </a:r>
            <a:r>
              <a:rPr lang="en-US" sz="2100" dirty="0"/>
              <a:t> </a:t>
            </a:r>
            <a:r>
              <a:rPr lang="en-US" sz="2100" dirty="0" err="1"/>
              <a:t>bắt</a:t>
            </a:r>
            <a:r>
              <a:rPr lang="en-US" sz="2100" dirty="0"/>
              <a:t> </a:t>
            </a:r>
            <a:r>
              <a:rPr lang="en-US" sz="2100" dirty="0" err="1"/>
              <a:t>đầu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cụm</a:t>
            </a:r>
            <a:r>
              <a:rPr lang="en-US" sz="2100" dirty="0"/>
              <a:t> </a:t>
            </a:r>
            <a:r>
              <a:rPr lang="en-US" sz="2100" dirty="0" err="1"/>
              <a:t>chứa</a:t>
            </a:r>
            <a:r>
              <a:rPr lang="en-US" sz="2100" dirty="0"/>
              <a:t> </a:t>
            </a:r>
            <a:r>
              <a:rPr lang="en-US" sz="2100" dirty="0" err="1"/>
              <a:t>tất</a:t>
            </a:r>
            <a:r>
              <a:rPr lang="en-US" sz="2100" dirty="0"/>
              <a:t> </a:t>
            </a:r>
            <a:r>
              <a:rPr lang="en-US" sz="2100" dirty="0" err="1"/>
              <a:t>cả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.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bước</a:t>
            </a:r>
            <a:r>
              <a:rPr lang="en-US" sz="2100" dirty="0"/>
              <a:t> </a:t>
            </a:r>
            <a:r>
              <a:rPr lang="en-US" sz="2100" dirty="0" err="1"/>
              <a:t>lặp</a:t>
            </a:r>
            <a:r>
              <a:rPr lang="en-US" sz="2100" dirty="0"/>
              <a:t> </a:t>
            </a:r>
            <a:r>
              <a:rPr lang="en-US" sz="2100" dirty="0" err="1"/>
              <a:t>tiếp</a:t>
            </a:r>
            <a:r>
              <a:rPr lang="en-US" sz="2100" dirty="0"/>
              <a:t> </a:t>
            </a:r>
            <a:r>
              <a:rPr lang="en-US" sz="2100" dirty="0" err="1"/>
              <a:t>theo</a:t>
            </a:r>
            <a:r>
              <a:rPr lang="en-US" sz="2100" dirty="0"/>
              <a:t>, </a:t>
            </a:r>
            <a:r>
              <a:rPr lang="en-US" sz="2100" dirty="0" err="1"/>
              <a:t>tại</a:t>
            </a:r>
            <a:r>
              <a:rPr lang="en-US" sz="2100" dirty="0"/>
              <a:t> </a:t>
            </a:r>
            <a:r>
              <a:rPr lang="en-US" sz="2100" dirty="0" err="1"/>
              <a:t>mỗi</a:t>
            </a:r>
            <a:r>
              <a:rPr lang="en-US" sz="2100" dirty="0"/>
              <a:t> </a:t>
            </a:r>
            <a:r>
              <a:rPr lang="en-US" sz="2100" dirty="0" err="1"/>
              <a:t>bước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cụm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chọn</a:t>
            </a:r>
            <a:r>
              <a:rPr lang="en-US" sz="2100" dirty="0"/>
              <a:t> </a:t>
            </a:r>
            <a:r>
              <a:rPr lang="en-US" sz="2100" dirty="0" err="1"/>
              <a:t>để</a:t>
            </a:r>
            <a:r>
              <a:rPr lang="en-US" sz="2100" dirty="0"/>
              <a:t> </a:t>
            </a:r>
            <a:r>
              <a:rPr lang="en-US" sz="2100" dirty="0" err="1"/>
              <a:t>tách</a:t>
            </a:r>
            <a:r>
              <a:rPr lang="en-US" sz="2100" dirty="0"/>
              <a:t> </a:t>
            </a:r>
            <a:r>
              <a:rPr lang="en-US" sz="2100" dirty="0" err="1"/>
              <a:t>làm</a:t>
            </a:r>
            <a:r>
              <a:rPr lang="en-US" sz="2100" dirty="0"/>
              <a:t> </a:t>
            </a:r>
            <a:r>
              <a:rPr lang="en-US" sz="2100" dirty="0" err="1"/>
              <a:t>đôi</a:t>
            </a:r>
            <a:r>
              <a:rPr lang="en-US" sz="2100" dirty="0"/>
              <a:t>. </a:t>
            </a:r>
            <a:r>
              <a:rPr lang="en-US" sz="2100" dirty="0" err="1"/>
              <a:t>Quá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tiếp</a:t>
            </a:r>
            <a:r>
              <a:rPr lang="en-US" sz="2100" dirty="0"/>
              <a:t> </a:t>
            </a:r>
            <a:r>
              <a:rPr lang="en-US" sz="2100" dirty="0" err="1"/>
              <a:t>tục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đến</a:t>
            </a:r>
            <a:r>
              <a:rPr lang="en-US" sz="2100" dirty="0"/>
              <a:t>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đạt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cụm</a:t>
            </a:r>
            <a:r>
              <a:rPr lang="en-US" sz="2100" dirty="0"/>
              <a:t> </a:t>
            </a:r>
            <a:r>
              <a:rPr lang="en-US" sz="2100" dirty="0" err="1"/>
              <a:t>mong</a:t>
            </a:r>
            <a:r>
              <a:rPr lang="en-US" sz="2100" dirty="0"/>
              <a:t> </a:t>
            </a:r>
            <a:r>
              <a:rPr lang="en-US" sz="2100" dirty="0" err="1"/>
              <a:t>muốn</a:t>
            </a:r>
            <a:r>
              <a:rPr lang="en-US" sz="2100" dirty="0"/>
              <a:t> </a:t>
            </a:r>
            <a:r>
              <a:rPr lang="en-US" sz="2100" dirty="0" err="1"/>
              <a:t>hoặc</a:t>
            </a:r>
            <a:r>
              <a:rPr lang="en-US" sz="2100" dirty="0"/>
              <a:t> </a:t>
            </a:r>
            <a:r>
              <a:rPr lang="en-US" sz="2100" dirty="0" err="1"/>
              <a:t>mỗi</a:t>
            </a:r>
            <a:r>
              <a:rPr lang="en-US" sz="2100" dirty="0"/>
              <a:t> </a:t>
            </a:r>
            <a:r>
              <a:rPr lang="en-US" sz="2100" dirty="0" err="1"/>
              <a:t>cụm</a:t>
            </a:r>
            <a:r>
              <a:rPr lang="en-US" sz="2100" dirty="0"/>
              <a:t> </a:t>
            </a:r>
            <a:r>
              <a:rPr lang="en-US" sz="2100" dirty="0" err="1"/>
              <a:t>chỉ</a:t>
            </a:r>
            <a:r>
              <a:rPr lang="en-US" sz="2100" dirty="0"/>
              <a:t> </a:t>
            </a:r>
            <a:r>
              <a:rPr lang="en-US" sz="2100" dirty="0" err="1"/>
              <a:t>chứa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gom</a:t>
            </a:r>
            <a:r>
              <a:rPr lang="en-US" sz="2100" dirty="0"/>
              <a:t> </a:t>
            </a:r>
            <a:r>
              <a:rPr lang="en-US" sz="2100" dirty="0" err="1"/>
              <a:t>cụm</a:t>
            </a:r>
            <a:r>
              <a:rPr lang="en-US" sz="2100" dirty="0"/>
              <a:t> </a:t>
            </a:r>
            <a:r>
              <a:rPr lang="en-US" sz="2100" dirty="0" err="1"/>
              <a:t>phân</a:t>
            </a:r>
            <a:r>
              <a:rPr lang="en-US" sz="2100" dirty="0"/>
              <a:t> </a:t>
            </a:r>
            <a:r>
              <a:rPr lang="en-US" sz="2100" dirty="0" err="1"/>
              <a:t>cấp</a:t>
            </a:r>
            <a:r>
              <a:rPr lang="en-US" sz="2100" dirty="0"/>
              <a:t> </a:t>
            </a:r>
            <a:r>
              <a:rPr lang="en-US" sz="2100" dirty="0" err="1"/>
              <a:t>tách</a:t>
            </a:r>
            <a:r>
              <a:rPr lang="en-US" sz="2100" dirty="0"/>
              <a:t> </a:t>
            </a:r>
            <a:r>
              <a:rPr lang="en-US" sz="2100" dirty="0" err="1"/>
              <a:t>làm</a:t>
            </a:r>
            <a:r>
              <a:rPr lang="en-US" sz="2100" dirty="0"/>
              <a:t> </a:t>
            </a:r>
            <a:r>
              <a:rPr lang="en-US" sz="2100" dirty="0" err="1"/>
              <a:t>việc</a:t>
            </a:r>
            <a:r>
              <a:rPr lang="en-US" sz="2100" dirty="0"/>
              <a:t> </a:t>
            </a:r>
            <a:r>
              <a:rPr lang="en-US" sz="2100" dirty="0" err="1"/>
              <a:t>theo</a:t>
            </a:r>
            <a:r>
              <a:rPr lang="en-US" sz="2100" dirty="0"/>
              <a:t> </a:t>
            </a:r>
            <a:r>
              <a:rPr lang="en-US" sz="2100" dirty="0" err="1"/>
              <a:t>kiểu</a:t>
            </a:r>
            <a:r>
              <a:rPr lang="en-US" sz="2100" dirty="0"/>
              <a:t> </a:t>
            </a:r>
            <a:r>
              <a:rPr lang="en-US" sz="2100" i="1" dirty="0" err="1"/>
              <a:t>từ</a:t>
            </a:r>
            <a:r>
              <a:rPr lang="en-US" sz="2100" i="1" dirty="0"/>
              <a:t> </a:t>
            </a:r>
            <a:r>
              <a:rPr lang="en-US" sz="2100" i="1" dirty="0" err="1"/>
              <a:t>trên</a:t>
            </a:r>
            <a:r>
              <a:rPr lang="en-US" sz="2100" i="1" dirty="0"/>
              <a:t> </a:t>
            </a:r>
            <a:r>
              <a:rPr lang="en-US" sz="2100" i="1" dirty="0" err="1"/>
              <a:t>xuống</a:t>
            </a:r>
            <a:r>
              <a:rPr lang="en-US" sz="2100" i="1" dirty="0"/>
              <a:t> </a:t>
            </a:r>
            <a:r>
              <a:rPr lang="en-US" sz="2100" dirty="0"/>
              <a:t>(</a:t>
            </a:r>
            <a:r>
              <a:rPr lang="en-US" sz="2100" i="1" dirty="0"/>
              <a:t>top-down</a:t>
            </a:r>
            <a:r>
              <a:rPr lang="en-US" sz="2100" dirty="0"/>
              <a:t> ) </a:t>
            </a:r>
          </a:p>
          <a:p>
            <a:pPr eaLnBrk="1" hangingPunct="1">
              <a:lnSpc>
                <a:spcPct val="90000"/>
              </a:lnSpc>
            </a:pP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gom</a:t>
            </a:r>
            <a:r>
              <a:rPr lang="en-US" sz="2100" dirty="0"/>
              <a:t> </a:t>
            </a:r>
            <a:r>
              <a:rPr lang="en-US" sz="2100" dirty="0" err="1"/>
              <a:t>cụm</a:t>
            </a:r>
            <a:r>
              <a:rPr lang="en-US" sz="2100" dirty="0"/>
              <a:t> </a:t>
            </a:r>
            <a:r>
              <a:rPr lang="en-US" sz="2100" dirty="0" err="1"/>
              <a:t>phân</a:t>
            </a:r>
            <a:r>
              <a:rPr lang="en-US" sz="2100" dirty="0"/>
              <a:t> </a:t>
            </a:r>
            <a:r>
              <a:rPr lang="en-US" sz="2100" dirty="0" err="1"/>
              <a:t>cấp</a:t>
            </a:r>
            <a:r>
              <a:rPr lang="en-US" sz="2100" dirty="0"/>
              <a:t> </a:t>
            </a:r>
            <a:r>
              <a:rPr lang="en-US" sz="2100" dirty="0" err="1"/>
              <a:t>gộp</a:t>
            </a:r>
            <a:r>
              <a:rPr lang="en-US" sz="2100" dirty="0"/>
              <a:t> </a:t>
            </a:r>
            <a:r>
              <a:rPr lang="en-US" sz="2100" dirty="0" err="1"/>
              <a:t>làm</a:t>
            </a:r>
            <a:r>
              <a:rPr lang="en-US" sz="2100" dirty="0"/>
              <a:t> </a:t>
            </a:r>
            <a:r>
              <a:rPr lang="en-US" sz="2100" dirty="0" err="1"/>
              <a:t>việc</a:t>
            </a:r>
            <a:r>
              <a:rPr lang="en-US" sz="2100" dirty="0"/>
              <a:t> </a:t>
            </a:r>
            <a:r>
              <a:rPr lang="en-US" sz="2100" dirty="0" err="1"/>
              <a:t>theo</a:t>
            </a:r>
            <a:r>
              <a:rPr lang="en-US" sz="2100" dirty="0"/>
              <a:t> </a:t>
            </a:r>
            <a:r>
              <a:rPr lang="en-US" sz="2100" dirty="0" err="1"/>
              <a:t>kiểu</a:t>
            </a:r>
            <a:r>
              <a:rPr lang="en-US" sz="2100" dirty="0"/>
              <a:t> </a:t>
            </a:r>
            <a:r>
              <a:rPr lang="en-US" sz="2100" i="1" dirty="0" err="1"/>
              <a:t>từ</a:t>
            </a:r>
            <a:r>
              <a:rPr lang="en-US" sz="2100" i="1" dirty="0"/>
              <a:t> </a:t>
            </a:r>
            <a:r>
              <a:rPr lang="en-US" sz="2100" i="1" dirty="0" err="1"/>
              <a:t>dưới</a:t>
            </a:r>
            <a:r>
              <a:rPr lang="en-US" sz="2100" i="1" dirty="0"/>
              <a:t> </a:t>
            </a:r>
            <a:r>
              <a:rPr lang="en-US" sz="2100" i="1" dirty="0" err="1"/>
              <a:t>lên</a:t>
            </a:r>
            <a:r>
              <a:rPr lang="en-US" sz="2100" i="1" dirty="0"/>
              <a:t> </a:t>
            </a:r>
            <a:r>
              <a:rPr lang="en-US" sz="2100" dirty="0"/>
              <a:t>(</a:t>
            </a:r>
            <a:r>
              <a:rPr lang="en-US" sz="2100" i="1" dirty="0"/>
              <a:t>bottom-up</a:t>
            </a:r>
            <a:r>
              <a:rPr lang="en-US" sz="2100" dirty="0"/>
              <a:t> ). </a:t>
            </a: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</a:t>
            </a:r>
            <a:r>
              <a:rPr lang="en-US" sz="2100" dirty="0" err="1"/>
              <a:t>bắt</a:t>
            </a:r>
            <a:r>
              <a:rPr lang="en-US" sz="2100" dirty="0"/>
              <a:t> </a:t>
            </a:r>
            <a:r>
              <a:rPr lang="en-US" sz="2100" dirty="0" err="1"/>
              <a:t>đầu</a:t>
            </a:r>
            <a:r>
              <a:rPr lang="en-US" sz="2100" dirty="0"/>
              <a:t> </a:t>
            </a:r>
            <a:r>
              <a:rPr lang="en-US" sz="2100" dirty="0" err="1"/>
              <a:t>với</a:t>
            </a:r>
            <a:r>
              <a:rPr lang="en-US" sz="2100" dirty="0"/>
              <a:t> </a:t>
            </a:r>
            <a:r>
              <a:rPr lang="en-US" sz="2100" i="1" dirty="0"/>
              <a:t>n</a:t>
            </a:r>
            <a:r>
              <a:rPr lang="en-US" sz="2100" dirty="0"/>
              <a:t> </a:t>
            </a:r>
            <a:r>
              <a:rPr lang="en-US" sz="2100" dirty="0" err="1"/>
              <a:t>cụm</a:t>
            </a:r>
            <a:r>
              <a:rPr lang="en-US" sz="2100" dirty="0"/>
              <a:t> </a:t>
            </a:r>
            <a:r>
              <a:rPr lang="en-US" sz="2100" dirty="0" err="1"/>
              <a:t>mỗi</a:t>
            </a:r>
            <a:r>
              <a:rPr lang="en-US" sz="2100" dirty="0"/>
              <a:t> </a:t>
            </a:r>
            <a:r>
              <a:rPr lang="en-US" sz="2100" dirty="0" err="1"/>
              <a:t>cụm</a:t>
            </a:r>
            <a:r>
              <a:rPr lang="en-US" sz="2100" dirty="0"/>
              <a:t> </a:t>
            </a:r>
            <a:r>
              <a:rPr lang="en-US" sz="2100" dirty="0" err="1"/>
              <a:t>chỉ</a:t>
            </a:r>
            <a:r>
              <a:rPr lang="en-US" sz="2100" dirty="0"/>
              <a:t>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(</a:t>
            </a:r>
            <a:r>
              <a:rPr lang="en-US" sz="2100" i="1" dirty="0"/>
              <a:t>n</a:t>
            </a:r>
            <a:r>
              <a:rPr lang="en-US" sz="2100" dirty="0"/>
              <a:t> </a:t>
            </a:r>
            <a:r>
              <a:rPr lang="en-US" sz="2100" dirty="0" err="1"/>
              <a:t>là</a:t>
            </a:r>
            <a:r>
              <a:rPr lang="en-US" sz="2100" dirty="0"/>
              <a:t> </a:t>
            </a:r>
            <a:r>
              <a:rPr lang="en-US" sz="2100" dirty="0" err="1"/>
              <a:t>kích</a:t>
            </a:r>
            <a:r>
              <a:rPr lang="en-US" sz="2100" dirty="0"/>
              <a:t> </a:t>
            </a:r>
            <a:r>
              <a:rPr lang="en-US" sz="2100" dirty="0" err="1"/>
              <a:t>thước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tập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). </a:t>
            </a:r>
            <a:r>
              <a:rPr lang="en-US" sz="2100" dirty="0" err="1"/>
              <a:t>Trong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bước</a:t>
            </a:r>
            <a:r>
              <a:rPr lang="en-US" sz="2100" dirty="0"/>
              <a:t> </a:t>
            </a:r>
            <a:r>
              <a:rPr lang="en-US" sz="2100" dirty="0" err="1"/>
              <a:t>lặp</a:t>
            </a:r>
            <a:r>
              <a:rPr lang="en-US" sz="2100" dirty="0"/>
              <a:t> </a:t>
            </a:r>
            <a:r>
              <a:rPr lang="en-US" sz="2100" dirty="0" err="1"/>
              <a:t>tiếp</a:t>
            </a:r>
            <a:r>
              <a:rPr lang="en-US" sz="2100" dirty="0"/>
              <a:t> </a:t>
            </a:r>
            <a:r>
              <a:rPr lang="en-US" sz="2100" dirty="0" err="1"/>
              <a:t>theo</a:t>
            </a:r>
            <a:r>
              <a:rPr lang="en-US" sz="2100" dirty="0"/>
              <a:t>, </a:t>
            </a:r>
            <a:r>
              <a:rPr lang="en-US" sz="2100" dirty="0" err="1"/>
              <a:t>tại</a:t>
            </a:r>
            <a:r>
              <a:rPr lang="en-US" sz="2100" dirty="0"/>
              <a:t> </a:t>
            </a:r>
            <a:r>
              <a:rPr lang="en-US" sz="2100" dirty="0" err="1"/>
              <a:t>mỗi</a:t>
            </a:r>
            <a:r>
              <a:rPr lang="en-US" sz="2100" dirty="0"/>
              <a:t> </a:t>
            </a:r>
            <a:r>
              <a:rPr lang="en-US" sz="2100" dirty="0" err="1"/>
              <a:t>bước</a:t>
            </a:r>
            <a:r>
              <a:rPr lang="en-US" sz="2100" dirty="0"/>
              <a:t>, </a:t>
            </a:r>
            <a:r>
              <a:rPr lang="en-US" sz="2100" i="1" dirty="0" err="1"/>
              <a:t>hai</a:t>
            </a:r>
            <a:r>
              <a:rPr lang="en-US" sz="2100" i="1" dirty="0"/>
              <a:t> </a:t>
            </a:r>
            <a:r>
              <a:rPr lang="en-US" sz="2100" i="1" dirty="0" err="1"/>
              <a:t>cụm</a:t>
            </a:r>
            <a:r>
              <a:rPr lang="en-US" sz="2100" i="1" dirty="0"/>
              <a:t> </a:t>
            </a:r>
            <a:r>
              <a:rPr lang="en-US" sz="2100" i="1" dirty="0" err="1"/>
              <a:t>mà</a:t>
            </a:r>
            <a:r>
              <a:rPr lang="en-US" sz="2100" i="1" dirty="0"/>
              <a:t> </a:t>
            </a:r>
            <a:r>
              <a:rPr lang="en-US" sz="2100" i="1" dirty="0" err="1"/>
              <a:t>tương</a:t>
            </a:r>
            <a:r>
              <a:rPr lang="en-US" sz="2100" i="1" dirty="0"/>
              <a:t> </a:t>
            </a:r>
            <a:r>
              <a:rPr lang="en-US" sz="2100" i="1" dirty="0" err="1"/>
              <a:t>tự</a:t>
            </a:r>
            <a:r>
              <a:rPr lang="en-US" sz="2100" i="1" dirty="0"/>
              <a:t> </a:t>
            </a:r>
            <a:r>
              <a:rPr lang="en-US" sz="2100" i="1" dirty="0" err="1"/>
              <a:t>với</a:t>
            </a:r>
            <a:r>
              <a:rPr lang="en-US" sz="2100" i="1" dirty="0"/>
              <a:t> </a:t>
            </a:r>
            <a:r>
              <a:rPr lang="en-US" sz="2100" i="1" dirty="0" err="1"/>
              <a:t>nhau</a:t>
            </a:r>
            <a:r>
              <a:rPr lang="en-US" sz="2100" i="1" dirty="0"/>
              <a:t> </a:t>
            </a:r>
            <a:r>
              <a:rPr lang="en-US" sz="2100" i="1" dirty="0" err="1"/>
              <a:t>nhất</a:t>
            </a:r>
            <a:r>
              <a:rPr lang="en-US" sz="2100" i="1" dirty="0"/>
              <a:t> </a:t>
            </a:r>
            <a:r>
              <a:rPr lang="en-US" sz="2100" dirty="0" err="1"/>
              <a:t>sẽ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gộp</a:t>
            </a:r>
            <a:r>
              <a:rPr lang="en-US" sz="2100" dirty="0"/>
              <a:t> </a:t>
            </a:r>
            <a:r>
              <a:rPr lang="en-US" sz="2100" dirty="0" err="1"/>
              <a:t>lại</a:t>
            </a:r>
            <a:r>
              <a:rPr lang="en-US" sz="2100" dirty="0"/>
              <a:t> </a:t>
            </a:r>
            <a:r>
              <a:rPr lang="en-US" sz="2100" dirty="0" err="1"/>
              <a:t>thành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cụm</a:t>
            </a:r>
            <a:r>
              <a:rPr lang="en-US" sz="2100" dirty="0"/>
              <a:t>. </a:t>
            </a:r>
            <a:r>
              <a:rPr lang="en-US" sz="2100" dirty="0" err="1"/>
              <a:t>Quá</a:t>
            </a:r>
            <a:r>
              <a:rPr lang="en-US" sz="2100" dirty="0"/>
              <a:t> </a:t>
            </a:r>
            <a:r>
              <a:rPr lang="en-US" sz="2100" dirty="0" err="1"/>
              <a:t>trình</a:t>
            </a:r>
            <a:r>
              <a:rPr lang="en-US" sz="2100" dirty="0"/>
              <a:t> </a:t>
            </a:r>
            <a:r>
              <a:rPr lang="en-US" sz="2100" dirty="0" err="1"/>
              <a:t>tiếp</a:t>
            </a:r>
            <a:r>
              <a:rPr lang="en-US" sz="2100" dirty="0"/>
              <a:t> </a:t>
            </a:r>
            <a:r>
              <a:rPr lang="en-US" sz="2100" dirty="0" err="1"/>
              <a:t>tục</a:t>
            </a:r>
            <a:r>
              <a:rPr lang="en-US" sz="2100" dirty="0"/>
              <a:t> </a:t>
            </a:r>
            <a:r>
              <a:rPr lang="en-US" sz="2100" dirty="0" err="1"/>
              <a:t>cho</a:t>
            </a:r>
            <a:r>
              <a:rPr lang="en-US" sz="2100" dirty="0"/>
              <a:t> </a:t>
            </a:r>
            <a:r>
              <a:rPr lang="en-US" sz="2100" dirty="0" err="1"/>
              <a:t>đến</a:t>
            </a:r>
            <a:r>
              <a:rPr lang="en-US" sz="2100" dirty="0"/>
              <a:t> </a:t>
            </a:r>
            <a:r>
              <a:rPr lang="en-US" sz="2100" dirty="0" err="1"/>
              <a:t>khi</a:t>
            </a:r>
            <a:r>
              <a:rPr lang="en-US" sz="2100" dirty="0"/>
              <a:t> </a:t>
            </a:r>
            <a:r>
              <a:rPr lang="en-US" sz="2100" dirty="0" err="1"/>
              <a:t>đạt</a:t>
            </a:r>
            <a:r>
              <a:rPr lang="en-US" sz="2100" dirty="0"/>
              <a:t> </a:t>
            </a:r>
            <a:r>
              <a:rPr lang="en-US" sz="2100" dirty="0" err="1"/>
              <a:t>được</a:t>
            </a:r>
            <a:r>
              <a:rPr lang="en-US" sz="2100" dirty="0"/>
              <a:t> </a:t>
            </a:r>
            <a:r>
              <a:rPr lang="en-US" sz="2100" dirty="0" err="1"/>
              <a:t>số</a:t>
            </a:r>
            <a:r>
              <a:rPr lang="en-US" sz="2100" dirty="0"/>
              <a:t> </a:t>
            </a:r>
            <a:r>
              <a:rPr lang="en-US" sz="2100" dirty="0" err="1"/>
              <a:t>cụm</a:t>
            </a:r>
            <a:r>
              <a:rPr lang="en-US" sz="2100" dirty="0"/>
              <a:t> </a:t>
            </a:r>
            <a:r>
              <a:rPr lang="en-US" sz="2100" dirty="0" err="1"/>
              <a:t>mong</a:t>
            </a:r>
            <a:r>
              <a:rPr lang="en-US" sz="2100" dirty="0"/>
              <a:t> </a:t>
            </a:r>
            <a:r>
              <a:rPr lang="en-US" sz="2100" dirty="0" err="1"/>
              <a:t>muốn</a:t>
            </a:r>
            <a:r>
              <a:rPr lang="en-US" sz="2100" dirty="0"/>
              <a:t> </a:t>
            </a:r>
            <a:r>
              <a:rPr lang="en-US" sz="2100" dirty="0" err="1"/>
              <a:t>hoặc</a:t>
            </a:r>
            <a:r>
              <a:rPr lang="en-US" sz="2100" dirty="0"/>
              <a:t> </a:t>
            </a:r>
            <a:r>
              <a:rPr lang="en-US" sz="2100" dirty="0" err="1"/>
              <a:t>cuối</a:t>
            </a:r>
            <a:r>
              <a:rPr lang="en-US" sz="2100" dirty="0"/>
              <a:t> </a:t>
            </a:r>
            <a:r>
              <a:rPr lang="en-US" sz="2100" dirty="0" err="1"/>
              <a:t>cùng</a:t>
            </a:r>
            <a:r>
              <a:rPr lang="en-US" sz="2100" dirty="0"/>
              <a:t> </a:t>
            </a:r>
            <a:r>
              <a:rPr lang="en-US" sz="2100" dirty="0" err="1"/>
              <a:t>gom</a:t>
            </a:r>
            <a:r>
              <a:rPr lang="en-US" sz="2100" dirty="0"/>
              <a:t> </a:t>
            </a:r>
            <a:r>
              <a:rPr lang="en-US" sz="2100" dirty="0" err="1"/>
              <a:t>tất</a:t>
            </a:r>
            <a:r>
              <a:rPr lang="en-US" sz="2100" dirty="0"/>
              <a:t> </a:t>
            </a:r>
            <a:r>
              <a:rPr lang="en-US" sz="2100" dirty="0" err="1"/>
              <a:t>cả</a:t>
            </a:r>
            <a:r>
              <a:rPr lang="en-US" sz="2100" dirty="0"/>
              <a:t> </a:t>
            </a:r>
            <a:r>
              <a:rPr lang="en-US" sz="2100" dirty="0" err="1"/>
              <a:t>các</a:t>
            </a:r>
            <a:r>
              <a:rPr lang="en-US" sz="2100" dirty="0"/>
              <a:t> </a:t>
            </a:r>
            <a:r>
              <a:rPr lang="en-US" sz="2100" dirty="0" err="1"/>
              <a:t>mẫu</a:t>
            </a:r>
            <a:r>
              <a:rPr lang="en-US" sz="2100" dirty="0"/>
              <a:t> </a:t>
            </a:r>
            <a:r>
              <a:rPr lang="en-US" sz="2100" dirty="0" err="1"/>
              <a:t>vào</a:t>
            </a:r>
            <a:r>
              <a:rPr lang="en-US" sz="2100" dirty="0"/>
              <a:t> </a:t>
            </a:r>
            <a:r>
              <a:rPr lang="en-US" sz="2100" dirty="0" err="1"/>
              <a:t>thành</a:t>
            </a:r>
            <a:r>
              <a:rPr lang="en-US" sz="2100" dirty="0"/>
              <a:t> </a:t>
            </a:r>
            <a:r>
              <a:rPr lang="en-US" sz="2100" dirty="0" err="1"/>
              <a:t>một</a:t>
            </a:r>
            <a:r>
              <a:rPr lang="en-US" sz="2100" dirty="0"/>
              <a:t> </a:t>
            </a:r>
            <a:r>
              <a:rPr lang="en-US" sz="2100" dirty="0" err="1"/>
              <a:t>cụm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703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FF0000"/>
                </a:solidFill>
              </a:rPr>
              <a:t>Nội</a:t>
            </a:r>
            <a:r>
              <a:rPr lang="en-US" b="1" dirty="0">
                <a:solidFill>
                  <a:srgbClr val="FF0000"/>
                </a:solidFill>
              </a:rPr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cụm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hoạch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cụm</a:t>
            </a:r>
            <a:endParaRPr lang="en-US" dirty="0"/>
          </a:p>
          <a:p>
            <a:r>
              <a:rPr lang="en-US" dirty="0"/>
              <a:t>5.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206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10C8D1-5177-4BAA-935F-D66D63F4826C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rgbClr val="FF0000"/>
                </a:solidFill>
              </a:rPr>
              <a:t>Gom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cụm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phân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cấp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err="1">
                <a:solidFill>
                  <a:srgbClr val="FF0000"/>
                </a:solidFill>
              </a:rPr>
              <a:t>tt</a:t>
            </a:r>
            <a:r>
              <a:rPr lang="en-US" sz="2800" dirty="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đặc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quan</a:t>
            </a:r>
            <a:r>
              <a:rPr lang="en-US" sz="2200" dirty="0"/>
              <a:t> </a:t>
            </a:r>
            <a:r>
              <a:rPr lang="en-US" sz="2200" dirty="0" err="1"/>
              <a:t>trọng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cấp</a:t>
            </a:r>
            <a:r>
              <a:rPr lang="en-US" sz="2200" dirty="0"/>
              <a:t> </a:t>
            </a:r>
            <a:r>
              <a:rPr lang="en-US" sz="2200" dirty="0" err="1"/>
              <a:t>gộp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đặt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cùng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mức</a:t>
            </a:r>
            <a:r>
              <a:rPr lang="en-US" sz="2200" dirty="0"/>
              <a:t> (</a:t>
            </a:r>
            <a:r>
              <a:rPr lang="en-US" sz="2200" dirty="0" err="1"/>
              <a:t>bước</a:t>
            </a:r>
            <a:r>
              <a:rPr lang="en-US" sz="2200" dirty="0"/>
              <a:t> </a:t>
            </a:r>
            <a:r>
              <a:rPr lang="en-US" sz="2200" dirty="0" err="1"/>
              <a:t>lặp</a:t>
            </a:r>
            <a:r>
              <a:rPr lang="en-US" sz="2200" dirty="0"/>
              <a:t>)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vẫn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mức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(</a:t>
            </a:r>
            <a:r>
              <a:rPr lang="en-US" sz="2200" dirty="0" err="1"/>
              <a:t>bước</a:t>
            </a:r>
            <a:r>
              <a:rPr lang="en-US" sz="2200" dirty="0"/>
              <a:t> </a:t>
            </a:r>
            <a:r>
              <a:rPr lang="en-US" sz="2200" dirty="0" err="1"/>
              <a:t>lặp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).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2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,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cấp</a:t>
            </a:r>
            <a:r>
              <a:rPr lang="en-US" sz="2200" dirty="0"/>
              <a:t> </a:t>
            </a:r>
            <a:r>
              <a:rPr lang="en-US" sz="2200" dirty="0" err="1"/>
              <a:t>tách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đặt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tại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mức</a:t>
            </a:r>
            <a:r>
              <a:rPr lang="en-US" sz="2200" dirty="0"/>
              <a:t> (</a:t>
            </a:r>
            <a:r>
              <a:rPr lang="en-US" sz="2200" dirty="0" err="1"/>
              <a:t>bước</a:t>
            </a:r>
            <a:r>
              <a:rPr lang="en-US" sz="2200" dirty="0"/>
              <a:t> </a:t>
            </a:r>
            <a:r>
              <a:rPr lang="en-US" sz="2200" dirty="0" err="1"/>
              <a:t>lặp</a:t>
            </a:r>
            <a:r>
              <a:rPr lang="en-US" sz="2200" dirty="0"/>
              <a:t>)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vẫn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tất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mức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(</a:t>
            </a:r>
            <a:r>
              <a:rPr lang="en-US" sz="2200" dirty="0" err="1"/>
              <a:t>bước</a:t>
            </a:r>
            <a:r>
              <a:rPr lang="en-US" sz="2200" dirty="0"/>
              <a:t> </a:t>
            </a:r>
            <a:r>
              <a:rPr lang="en-US" sz="2200" dirty="0" err="1"/>
              <a:t>lặp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87614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A680BB-7906-4773-B97B-C8D0E139221C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696200" cy="685800"/>
          </a:xfrm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rgbClr val="FF0000"/>
                </a:solidFill>
              </a:rPr>
              <a:t>Giải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thuật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gom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cụm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phân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cấp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gộp</a:t>
            </a:r>
            <a:r>
              <a:rPr lang="en-US" sz="2800" dirty="0">
                <a:solidFill>
                  <a:srgbClr val="FF0000"/>
                </a:solidFill>
              </a:rPr>
              <a:t> (HAC)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cấp</a:t>
            </a:r>
            <a:r>
              <a:rPr lang="en-US" sz="2200" dirty="0"/>
              <a:t> </a:t>
            </a:r>
            <a:r>
              <a:rPr lang="en-US" sz="2200" dirty="0" err="1"/>
              <a:t>gộp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bước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u="sng" dirty="0" err="1"/>
              <a:t>Bước</a:t>
            </a:r>
            <a:r>
              <a:rPr lang="en-US" sz="2200" u="sng" dirty="0"/>
              <a:t> 1</a:t>
            </a:r>
            <a:r>
              <a:rPr lang="en-US" sz="2200" dirty="0"/>
              <a:t>: </a:t>
            </a:r>
            <a:r>
              <a:rPr lang="en-US" sz="2200" dirty="0" err="1"/>
              <a:t>Tính</a:t>
            </a:r>
            <a:r>
              <a:rPr lang="en-US" sz="2200" dirty="0"/>
              <a:t> ma </a:t>
            </a:r>
            <a:r>
              <a:rPr lang="en-US" sz="2200" dirty="0" err="1"/>
              <a:t>trận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giữa</a:t>
            </a:r>
            <a:r>
              <a:rPr lang="en-US" sz="2200" dirty="0"/>
              <a:t> </a:t>
            </a:r>
            <a:r>
              <a:rPr lang="en-US" sz="2200" dirty="0" err="1"/>
              <a:t>mọi</a:t>
            </a:r>
            <a:r>
              <a:rPr lang="en-US" sz="2200" dirty="0"/>
              <a:t> </a:t>
            </a:r>
            <a:r>
              <a:rPr lang="en-US" sz="2200" dirty="0" err="1"/>
              <a:t>cặp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. </a:t>
            </a:r>
            <a:r>
              <a:rPr lang="en-US" sz="2200" dirty="0" err="1"/>
              <a:t>Khởi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ban </a:t>
            </a:r>
            <a:r>
              <a:rPr lang="en-US" sz="2200" dirty="0" err="1"/>
              <a:t>đầu</a:t>
            </a:r>
            <a:r>
              <a:rPr lang="en-US" sz="2200" dirty="0"/>
              <a:t>,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u="sng" dirty="0" err="1"/>
              <a:t>Bước</a:t>
            </a:r>
            <a:r>
              <a:rPr lang="en-US" sz="2200" u="sng" dirty="0"/>
              <a:t> 2</a:t>
            </a:r>
            <a:r>
              <a:rPr lang="en-US" sz="2200" dirty="0"/>
              <a:t>: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gần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(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giữa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nhỏ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)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gộp</a:t>
            </a:r>
            <a:r>
              <a:rPr lang="en-US" sz="2200" dirty="0"/>
              <a:t> </a:t>
            </a:r>
            <a:r>
              <a:rPr lang="en-US" sz="2200" dirty="0" err="1"/>
              <a:t>chúng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. </a:t>
            </a:r>
            <a:r>
              <a:rPr lang="en-US" sz="2200" dirty="0" err="1"/>
              <a:t>Cập</a:t>
            </a:r>
            <a:r>
              <a:rPr lang="en-US" sz="2200" dirty="0"/>
              <a:t> </a:t>
            </a:r>
            <a:r>
              <a:rPr lang="en-US" sz="2200" dirty="0" err="1"/>
              <a:t>nhật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ma </a:t>
            </a:r>
            <a:r>
              <a:rPr lang="en-US" sz="2200" dirty="0" err="1"/>
              <a:t>trận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phản</a:t>
            </a:r>
            <a:r>
              <a:rPr lang="en-US" sz="2200" dirty="0"/>
              <a:t> </a:t>
            </a:r>
            <a:r>
              <a:rPr lang="en-US" sz="2200" dirty="0" err="1"/>
              <a:t>ảnh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gộp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u="sng" dirty="0" err="1"/>
              <a:t>Bước</a:t>
            </a:r>
            <a:r>
              <a:rPr lang="en-US" sz="2200" u="sng" dirty="0"/>
              <a:t> 3</a:t>
            </a:r>
            <a:r>
              <a:rPr lang="en-US" sz="2200" dirty="0"/>
              <a:t>: </a:t>
            </a:r>
            <a:r>
              <a:rPr lang="en-US" sz="2200" dirty="0" err="1"/>
              <a:t>Nếu</a:t>
            </a:r>
            <a:r>
              <a:rPr lang="en-US" sz="2200" dirty="0"/>
              <a:t> </a:t>
            </a:r>
            <a:r>
              <a:rPr lang="en-US" sz="2200" dirty="0" err="1"/>
              <a:t>đạt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mong</a:t>
            </a:r>
            <a:r>
              <a:rPr lang="en-US" sz="2200" dirty="0"/>
              <a:t> </a:t>
            </a:r>
            <a:r>
              <a:rPr lang="en-US" sz="2200" dirty="0" err="1"/>
              <a:t>muốn</a:t>
            </a:r>
            <a:r>
              <a:rPr lang="en-US" sz="2200" dirty="0"/>
              <a:t>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dừng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. </a:t>
            </a:r>
            <a:r>
              <a:rPr lang="en-US" sz="2200" dirty="0" err="1"/>
              <a:t>Ngược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, quay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Bước</a:t>
            </a:r>
            <a:r>
              <a:rPr lang="en-US" sz="2200" dirty="0"/>
              <a:t> 2.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err="1"/>
              <a:t>Bước</a:t>
            </a:r>
            <a:r>
              <a:rPr lang="en-US" sz="2200" dirty="0"/>
              <a:t> 1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ma </a:t>
            </a:r>
            <a:r>
              <a:rPr lang="en-US" sz="2200" dirty="0" err="1"/>
              <a:t>trận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gây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phức</a:t>
            </a:r>
            <a:r>
              <a:rPr lang="en-US" sz="2200" dirty="0"/>
              <a:t> </a:t>
            </a:r>
            <a:r>
              <a:rPr lang="en-US" sz="2200" dirty="0" err="1"/>
              <a:t>tạp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i="1" dirty="0"/>
              <a:t>O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i="1" baseline="30000" dirty="0"/>
              <a:t>2</a:t>
            </a:r>
            <a:r>
              <a:rPr lang="en-US" sz="2200" dirty="0"/>
              <a:t>)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tốn</a:t>
            </a:r>
            <a:r>
              <a:rPr lang="en-US" sz="2200" dirty="0"/>
              <a:t> </a:t>
            </a:r>
            <a:r>
              <a:rPr lang="en-US" sz="2200" dirty="0" err="1"/>
              <a:t>chỗ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nhớ</a:t>
            </a:r>
            <a:r>
              <a:rPr lang="en-US" sz="2200" dirty="0"/>
              <a:t> (</a:t>
            </a:r>
            <a:r>
              <a:rPr lang="en-US" sz="2200" i="1" dirty="0"/>
              <a:t>n</a:t>
            </a:r>
            <a:r>
              <a:rPr lang="en-US" sz="2200" i="1" baseline="30000" dirty="0"/>
              <a:t>2</a:t>
            </a:r>
            <a:r>
              <a:rPr lang="en-US" sz="2200" dirty="0"/>
              <a:t>)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lưu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,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 dirty="0"/>
              <a:t>n</a:t>
            </a:r>
            <a:r>
              <a:rPr lang="en-US" sz="2200" dirty="0"/>
              <a:t> </a:t>
            </a:r>
            <a:r>
              <a:rPr lang="en-US" sz="2200" dirty="0" err="1"/>
              <a:t>tổng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0415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BBCBC-25E2-4CB0-8B61-AEC440A94277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381000"/>
          </a:xfrm>
        </p:spPr>
        <p:txBody>
          <a:bodyPr/>
          <a:lstStyle/>
          <a:p>
            <a:pPr eaLnBrk="1" hangingPunct="1"/>
            <a:r>
              <a:rPr lang="en-US" sz="2800" dirty="0" err="1">
                <a:solidFill>
                  <a:srgbClr val="FF0000"/>
                </a:solidFill>
              </a:rPr>
              <a:t>Giải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thuật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gom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cụm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phân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cấp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gộp</a:t>
            </a:r>
            <a:r>
              <a:rPr lang="en-US" sz="2800" dirty="0">
                <a:solidFill>
                  <a:srgbClr val="FF0000"/>
                </a:solidFill>
              </a:rPr>
              <a:t> (</a:t>
            </a:r>
            <a:r>
              <a:rPr lang="en-US" sz="2800" dirty="0" err="1">
                <a:solidFill>
                  <a:srgbClr val="FF0000"/>
                </a:solidFill>
              </a:rPr>
              <a:t>tt</a:t>
            </a:r>
            <a:r>
              <a:rPr lang="en-US" sz="2800" dirty="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3048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Bước</a:t>
            </a:r>
            <a:r>
              <a:rPr lang="en-US" sz="2200" dirty="0"/>
              <a:t> 2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HAC (</a:t>
            </a:r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gần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).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bước</a:t>
            </a:r>
            <a:r>
              <a:rPr lang="en-US" sz="2200" dirty="0"/>
              <a:t> 2,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giữa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b="1" i="1" dirty="0" err="1"/>
              <a:t>liên</a:t>
            </a:r>
            <a:r>
              <a:rPr lang="en-US" sz="2200" b="1" i="1" dirty="0"/>
              <a:t> </a:t>
            </a:r>
            <a:r>
              <a:rPr lang="en-US" sz="2200" b="1" i="1" dirty="0" err="1"/>
              <a:t>kết</a:t>
            </a:r>
            <a:r>
              <a:rPr lang="en-US" sz="2200" b="1" i="1" dirty="0"/>
              <a:t> </a:t>
            </a:r>
            <a:r>
              <a:rPr lang="en-US" sz="2200" b="1" i="1" dirty="0" err="1"/>
              <a:t>đơn</a:t>
            </a:r>
            <a:r>
              <a:rPr lang="en-US" sz="2200" b="1" i="1" dirty="0"/>
              <a:t> </a:t>
            </a:r>
            <a:r>
              <a:rPr lang="en-US" sz="2200" dirty="0"/>
              <a:t>(</a:t>
            </a:r>
            <a:r>
              <a:rPr lang="en-US" sz="2200" i="1" dirty="0"/>
              <a:t>single-link</a:t>
            </a:r>
            <a:r>
              <a:rPr lang="en-US" sz="2200" dirty="0"/>
              <a:t>):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giữa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i="1" dirty="0"/>
              <a:t>C</a:t>
            </a:r>
            <a:r>
              <a:rPr lang="en-US" sz="2200" i="1" baseline="-25000" dirty="0"/>
              <a:t>1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i="1" dirty="0"/>
              <a:t>C</a:t>
            </a:r>
            <a:r>
              <a:rPr lang="en-US" sz="2200" i="1" baseline="-25000" dirty="0"/>
              <a:t>2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i="1" dirty="0" err="1"/>
              <a:t>nhỏ</a:t>
            </a:r>
            <a:r>
              <a:rPr lang="en-US" sz="2200" i="1" dirty="0"/>
              <a:t> </a:t>
            </a:r>
            <a:r>
              <a:rPr lang="en-US" sz="2200" i="1" dirty="0" err="1"/>
              <a:t>nhất</a:t>
            </a:r>
            <a:r>
              <a:rPr lang="en-US" sz="2200" i="1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giữa</a:t>
            </a:r>
            <a:r>
              <a:rPr lang="en-US" sz="2200" dirty="0"/>
              <a:t> </a:t>
            </a:r>
            <a:r>
              <a:rPr lang="en-US" sz="2200" dirty="0" err="1"/>
              <a:t>mọi</a:t>
            </a:r>
            <a:r>
              <a:rPr lang="en-US" sz="2200" dirty="0"/>
              <a:t> </a:t>
            </a:r>
            <a:r>
              <a:rPr lang="en-US" sz="2200" dirty="0" err="1"/>
              <a:t>cặp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i="1" dirty="0"/>
              <a:t>d</a:t>
            </a:r>
            <a:r>
              <a:rPr lang="en-US" sz="2200" dirty="0"/>
              <a:t>(</a:t>
            </a:r>
            <a:r>
              <a:rPr lang="en-US" sz="2200" i="1" dirty="0"/>
              <a:t>X</a:t>
            </a:r>
            <a:r>
              <a:rPr lang="en-US" sz="2200" dirty="0"/>
              <a:t>, </a:t>
            </a:r>
            <a:r>
              <a:rPr lang="en-US" sz="2200" i="1" dirty="0"/>
              <a:t>Y</a:t>
            </a:r>
            <a:r>
              <a:rPr lang="en-US" sz="2200" dirty="0"/>
              <a:t>),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 </a:t>
            </a:r>
            <a:r>
              <a:rPr lang="en-US" sz="2200" i="1" dirty="0"/>
              <a:t>C</a:t>
            </a:r>
            <a:r>
              <a:rPr lang="en-US" sz="2200" i="1" baseline="-25000" dirty="0"/>
              <a:t>1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i="1" dirty="0"/>
              <a:t>Y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</a:t>
            </a:r>
            <a:r>
              <a:rPr lang="en-US" sz="2200" dirty="0"/>
              <a:t> </a:t>
            </a:r>
            <a:r>
              <a:rPr lang="en-US" sz="2200" i="1" dirty="0"/>
              <a:t>C</a:t>
            </a:r>
            <a:r>
              <a:rPr lang="en-US" sz="2200" i="1" baseline="-25000" dirty="0"/>
              <a:t>2</a:t>
            </a:r>
            <a:r>
              <a:rPr lang="en-US" sz="2200" dirty="0"/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b="1" i="1" dirty="0" err="1"/>
              <a:t>liên</a:t>
            </a:r>
            <a:r>
              <a:rPr lang="en-US" sz="2200" b="1" i="1" dirty="0"/>
              <a:t> </a:t>
            </a:r>
            <a:r>
              <a:rPr lang="en-US" sz="2200" b="1" i="1" dirty="0" err="1"/>
              <a:t>kết</a:t>
            </a:r>
            <a:r>
              <a:rPr lang="en-US" sz="2200" b="1" i="1" dirty="0"/>
              <a:t> </a:t>
            </a:r>
            <a:r>
              <a:rPr lang="en-US" sz="2200" b="1" i="1" dirty="0" err="1"/>
              <a:t>đầy</a:t>
            </a:r>
            <a:r>
              <a:rPr lang="en-US" sz="2200" b="1" i="1" dirty="0"/>
              <a:t> </a:t>
            </a:r>
            <a:r>
              <a:rPr lang="en-US" sz="2200" b="1" i="1" dirty="0" err="1"/>
              <a:t>đủ</a:t>
            </a:r>
            <a:r>
              <a:rPr lang="en-US" sz="2200" b="1" i="1" dirty="0"/>
              <a:t> </a:t>
            </a:r>
            <a:r>
              <a:rPr lang="en-US" sz="2200" dirty="0"/>
              <a:t>(</a:t>
            </a:r>
            <a:r>
              <a:rPr lang="en-US" sz="2200" i="1" dirty="0"/>
              <a:t>complete-link</a:t>
            </a:r>
            <a:r>
              <a:rPr lang="en-US" sz="2200" dirty="0"/>
              <a:t> ):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giữa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i="1" dirty="0"/>
              <a:t>C</a:t>
            </a:r>
            <a:r>
              <a:rPr lang="en-US" sz="2200" i="1" baseline="-25000" dirty="0"/>
              <a:t>1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i="1" dirty="0"/>
              <a:t>C</a:t>
            </a:r>
            <a:r>
              <a:rPr lang="en-US" sz="2200" i="1" baseline="-25000" dirty="0"/>
              <a:t>2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i="1" dirty="0" err="1"/>
              <a:t>lớn</a:t>
            </a:r>
            <a:r>
              <a:rPr lang="en-US" sz="2200" i="1" dirty="0"/>
              <a:t> </a:t>
            </a:r>
            <a:r>
              <a:rPr lang="en-US" sz="2200" i="1" dirty="0" err="1"/>
              <a:t>nhất</a:t>
            </a:r>
            <a:r>
              <a:rPr lang="en-US" sz="2200" i="1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giữa</a:t>
            </a:r>
            <a:r>
              <a:rPr lang="en-US" sz="2200" dirty="0"/>
              <a:t> </a:t>
            </a:r>
            <a:r>
              <a:rPr lang="en-US" sz="2200" dirty="0" err="1"/>
              <a:t>mọi</a:t>
            </a:r>
            <a:r>
              <a:rPr lang="en-US" sz="2200" dirty="0"/>
              <a:t> </a:t>
            </a:r>
            <a:r>
              <a:rPr lang="en-US" sz="2200" dirty="0" err="1"/>
              <a:t>cặp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i="1" dirty="0"/>
              <a:t>d</a:t>
            </a:r>
            <a:r>
              <a:rPr lang="en-US" sz="2200" dirty="0"/>
              <a:t>(</a:t>
            </a:r>
            <a:r>
              <a:rPr lang="en-US" sz="2200" i="1" dirty="0"/>
              <a:t>X</a:t>
            </a:r>
            <a:r>
              <a:rPr lang="en-US" sz="2200" dirty="0"/>
              <a:t>, </a:t>
            </a:r>
            <a:r>
              <a:rPr lang="en-US" sz="2200" i="1" dirty="0"/>
              <a:t>Y</a:t>
            </a:r>
            <a:r>
              <a:rPr lang="en-US" sz="2200" dirty="0"/>
              <a:t>),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 dirty="0"/>
              <a:t>X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 </a:t>
            </a:r>
            <a:r>
              <a:rPr lang="en-US" sz="2200" i="1" dirty="0"/>
              <a:t>C</a:t>
            </a:r>
            <a:r>
              <a:rPr lang="en-US" sz="2200" i="1" baseline="-25000" dirty="0"/>
              <a:t>1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i="1" dirty="0"/>
              <a:t>Y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</a:t>
            </a:r>
            <a:r>
              <a:rPr lang="en-US" sz="2200" dirty="0"/>
              <a:t> </a:t>
            </a:r>
            <a:r>
              <a:rPr lang="en-US" sz="2200" i="1" dirty="0"/>
              <a:t>C</a:t>
            </a:r>
            <a:r>
              <a:rPr lang="en-US" sz="2200" i="1" baseline="-25000" dirty="0"/>
              <a:t>2</a:t>
            </a:r>
            <a:r>
              <a:rPr lang="en-US" sz="2200" dirty="0"/>
              <a:t>. </a:t>
            </a:r>
          </a:p>
        </p:txBody>
      </p:sp>
      <p:pic>
        <p:nvPicPr>
          <p:cNvPr id="19461" name="Picture 5" descr="E:\Machine_Learning\SingleLink_CompleteLin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0"/>
            <a:ext cx="6413500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05600" y="4114800"/>
            <a:ext cx="2286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Hình</a:t>
            </a:r>
            <a:r>
              <a:rPr lang="en-US" sz="2000" dirty="0">
                <a:latin typeface="+mn-lt"/>
              </a:rPr>
              <a:t> 7.6 </a:t>
            </a:r>
            <a:r>
              <a:rPr lang="en-US" sz="2000" dirty="0" err="1">
                <a:latin typeface="+mn-lt"/>
              </a:rPr>
              <a:t>Liên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kết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đơn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và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liên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kết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đầy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đủ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7577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Một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cách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tính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khoảng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cách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giữa</a:t>
            </a:r>
            <a:r>
              <a:rPr lang="en-US" sz="2800" dirty="0">
                <a:solidFill>
                  <a:srgbClr val="FF0000"/>
                </a:solidFill>
              </a:rPr>
              <a:t> 2 </a:t>
            </a:r>
            <a:r>
              <a:rPr lang="en-US" sz="2800" dirty="0" err="1">
                <a:solidFill>
                  <a:srgbClr val="FF0000"/>
                </a:solidFill>
              </a:rPr>
              <a:t>cụm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 err="1">
                <a:solidFill>
                  <a:srgbClr val="FF0000"/>
                </a:solidFill>
              </a:rPr>
              <a:t>khoảng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cách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trung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bình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305800" cy="4114800"/>
          </a:xfrm>
        </p:spPr>
        <p:txBody>
          <a:bodyPr/>
          <a:lstStyle/>
          <a:p>
            <a:r>
              <a:rPr lang="en-US" sz="2200" dirty="0" err="1"/>
              <a:t>Ngoài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i="1" dirty="0" err="1"/>
              <a:t>khoảng</a:t>
            </a:r>
            <a:r>
              <a:rPr lang="en-US" sz="2200" i="1" dirty="0"/>
              <a:t> </a:t>
            </a:r>
            <a:r>
              <a:rPr lang="en-US" sz="2200" i="1" dirty="0" err="1"/>
              <a:t>cách</a:t>
            </a:r>
            <a:r>
              <a:rPr lang="en-US" sz="2200" i="1" dirty="0"/>
              <a:t> </a:t>
            </a:r>
            <a:r>
              <a:rPr lang="en-US" sz="2200" i="1" dirty="0" err="1"/>
              <a:t>lớn</a:t>
            </a:r>
            <a:r>
              <a:rPr lang="en-US" sz="2200" i="1" dirty="0"/>
              <a:t> </a:t>
            </a:r>
            <a:r>
              <a:rPr lang="en-US" sz="2200" i="1" dirty="0" err="1"/>
              <a:t>nhất</a:t>
            </a:r>
            <a:r>
              <a:rPr lang="en-US" sz="2200" i="1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i="1" dirty="0" err="1"/>
              <a:t>khoảng</a:t>
            </a:r>
            <a:r>
              <a:rPr lang="en-US" sz="2200" i="1" dirty="0"/>
              <a:t> </a:t>
            </a:r>
            <a:r>
              <a:rPr lang="en-US" sz="2200" i="1" dirty="0" err="1"/>
              <a:t>cách</a:t>
            </a:r>
            <a:r>
              <a:rPr lang="en-US" sz="2200" i="1" dirty="0"/>
              <a:t> </a:t>
            </a:r>
            <a:r>
              <a:rPr lang="en-US" sz="2200" i="1" dirty="0" err="1"/>
              <a:t>nhỏ</a:t>
            </a:r>
            <a:r>
              <a:rPr lang="en-US" sz="2200" i="1" dirty="0"/>
              <a:t> </a:t>
            </a:r>
            <a:r>
              <a:rPr lang="en-US" sz="2200" i="1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nêu</a:t>
            </a:r>
            <a:r>
              <a:rPr lang="en-US" sz="2200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giữa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.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giữa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tâm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(centroid)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/>
              <a:t>                            </a:t>
            </a:r>
            <a:r>
              <a:rPr lang="en-US" sz="2200" i="1" dirty="0" err="1"/>
              <a:t>d</a:t>
            </a:r>
            <a:r>
              <a:rPr lang="en-US" sz="2200" i="1" baseline="-25000" dirty="0" err="1"/>
              <a:t>mean</a:t>
            </a:r>
            <a:r>
              <a:rPr lang="en-US" sz="2200" dirty="0"/>
              <a:t>(</a:t>
            </a:r>
            <a:r>
              <a:rPr lang="en-US" sz="2200" i="1" dirty="0"/>
              <a:t>C</a:t>
            </a:r>
            <a:r>
              <a:rPr lang="en-US" sz="2200" i="1" baseline="-25000" dirty="0"/>
              <a:t>1</a:t>
            </a:r>
            <a:r>
              <a:rPr lang="en-US" sz="2200" dirty="0"/>
              <a:t>, </a:t>
            </a:r>
            <a:r>
              <a:rPr lang="en-US" sz="2200" i="1" dirty="0"/>
              <a:t>C</a:t>
            </a:r>
            <a:r>
              <a:rPr lang="en-US" sz="2200" i="1" baseline="-25000" dirty="0"/>
              <a:t>2</a:t>
            </a:r>
            <a:r>
              <a:rPr lang="en-US" sz="2200" dirty="0"/>
              <a:t>) = </a:t>
            </a:r>
            <a:r>
              <a:rPr lang="en-US" sz="2200" i="1" dirty="0"/>
              <a:t>d</a:t>
            </a:r>
            <a:r>
              <a:rPr lang="en-US" sz="2200" dirty="0"/>
              <a:t>(</a:t>
            </a:r>
            <a:r>
              <a:rPr lang="en-US" sz="2200" i="1" dirty="0"/>
              <a:t>m</a:t>
            </a:r>
            <a:r>
              <a:rPr lang="en-US" sz="2200" i="1" baseline="-25000" dirty="0"/>
              <a:t>1</a:t>
            </a:r>
            <a:r>
              <a:rPr lang="en-US" sz="2200" dirty="0"/>
              <a:t>, </a:t>
            </a:r>
            <a:r>
              <a:rPr lang="en-US" sz="2200" i="1" dirty="0"/>
              <a:t>m</a:t>
            </a:r>
            <a:r>
              <a:rPr lang="en-US" sz="2200" i="1" baseline="-25000" dirty="0"/>
              <a:t>2</a:t>
            </a:r>
            <a:r>
              <a:rPr lang="en-US" sz="2200" dirty="0"/>
              <a:t>)</a:t>
            </a:r>
          </a:p>
          <a:p>
            <a:pPr marL="0" indent="0">
              <a:buNone/>
            </a:pPr>
            <a:r>
              <a:rPr lang="en-US" sz="2200" dirty="0"/>
              <a:t>    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 dirty="0"/>
              <a:t>m</a:t>
            </a:r>
            <a:r>
              <a:rPr lang="en-US" sz="2200" i="1" baseline="-25000" dirty="0"/>
              <a:t>1</a:t>
            </a:r>
            <a:r>
              <a:rPr lang="en-US" sz="2200" i="1" dirty="0"/>
              <a:t> </a:t>
            </a:r>
            <a:r>
              <a:rPr lang="en-US" sz="2200" i="1" dirty="0" err="1"/>
              <a:t>l</a:t>
            </a:r>
            <a:r>
              <a:rPr lang="en-US" sz="2200" dirty="0" err="1"/>
              <a:t>à</a:t>
            </a:r>
            <a:r>
              <a:rPr lang="en-US" sz="2200" dirty="0"/>
              <a:t> centroid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i="1" dirty="0"/>
              <a:t>C</a:t>
            </a:r>
            <a:r>
              <a:rPr lang="en-US" sz="2200" i="1" baseline="-25000" dirty="0"/>
              <a:t>1</a:t>
            </a:r>
            <a:r>
              <a:rPr lang="en-US" sz="2200" dirty="0"/>
              <a:t>,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i="1" dirty="0"/>
              <a:t>m</a:t>
            </a:r>
            <a:r>
              <a:rPr lang="en-US" sz="2200" i="1" baseline="-25000" dirty="0"/>
              <a:t>2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centroid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i="1" dirty="0"/>
              <a:t>C</a:t>
            </a:r>
            <a:r>
              <a:rPr lang="en-US" sz="2200" i="1" baseline="-25000" dirty="0"/>
              <a:t>2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b="1" i="1" dirty="0" err="1"/>
              <a:t>khoảng</a:t>
            </a:r>
            <a:r>
              <a:rPr lang="en-US" sz="2200" b="1" i="1" dirty="0"/>
              <a:t> </a:t>
            </a:r>
            <a:r>
              <a:rPr lang="en-US" sz="2200" b="1" i="1" dirty="0" err="1"/>
              <a:t>cách</a:t>
            </a:r>
            <a:r>
              <a:rPr lang="en-US" sz="2200" b="1" i="1" dirty="0"/>
              <a:t> </a:t>
            </a:r>
            <a:r>
              <a:rPr lang="en-US" sz="2200" b="1" i="1" dirty="0" err="1"/>
              <a:t>trung</a:t>
            </a:r>
            <a:r>
              <a:rPr lang="en-US" sz="2200" b="1" i="1" dirty="0"/>
              <a:t> </a:t>
            </a:r>
            <a:r>
              <a:rPr lang="en-US" sz="2200" b="1" i="1" dirty="0" err="1"/>
              <a:t>bình</a:t>
            </a:r>
            <a:r>
              <a:rPr lang="en-US" sz="2200" i="1" dirty="0"/>
              <a:t> </a:t>
            </a:r>
            <a:r>
              <a:rPr lang="en-US" sz="2200" dirty="0"/>
              <a:t>(mean distance),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dung </a:t>
            </a:r>
            <a:r>
              <a:rPr lang="en-US" sz="2200" dirty="0" err="1"/>
              <a:t>hòa</a:t>
            </a:r>
            <a:r>
              <a:rPr lang="en-US" sz="2200" dirty="0"/>
              <a:t> </a:t>
            </a:r>
            <a:r>
              <a:rPr lang="en-US" sz="2200" dirty="0" err="1"/>
              <a:t>giữa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liên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(</a:t>
            </a:r>
            <a:r>
              <a:rPr lang="en-US" sz="2200" dirty="0" err="1"/>
              <a:t>dựa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nhỏ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)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liên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đầy</a:t>
            </a:r>
            <a:r>
              <a:rPr lang="en-US" sz="2200" dirty="0"/>
              <a:t> </a:t>
            </a:r>
            <a:r>
              <a:rPr lang="en-US" sz="2200" dirty="0" err="1"/>
              <a:t>đủ</a:t>
            </a:r>
            <a:r>
              <a:rPr lang="en-US" sz="2200" dirty="0"/>
              <a:t> (</a:t>
            </a:r>
            <a:r>
              <a:rPr lang="en-US" sz="2200" dirty="0" err="1"/>
              <a:t>dựa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lớn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241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549728" y="252003"/>
            <a:ext cx="8425543" cy="769440"/>
          </a:xfrm>
        </p:spPr>
        <p:txBody>
          <a:bodyPr/>
          <a:lstStyle/>
          <a:p>
            <a:r>
              <a:rPr lang="en-US" sz="2800" b="1" dirty="0" err="1">
                <a:solidFill>
                  <a:srgbClr val="FF0000"/>
                </a:solidFill>
              </a:rPr>
              <a:t>Thí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dụ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về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giải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thuật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gom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cụm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phân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cấp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gộp</a:t>
            </a:r>
            <a:r>
              <a:rPr lang="en-US" sz="2800" b="1" dirty="0">
                <a:solidFill>
                  <a:srgbClr val="FF0000"/>
                </a:solidFill>
              </a:rPr>
              <a:t> (HAC)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11480" y="1205342"/>
            <a:ext cx="8382000" cy="193380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u="sng" dirty="0" err="1"/>
              <a:t>Thí</a:t>
            </a:r>
            <a:r>
              <a:rPr lang="en-US" sz="2200" u="sng" dirty="0"/>
              <a:t> </a:t>
            </a:r>
            <a:r>
              <a:rPr lang="en-US" sz="2200" u="sng" dirty="0" err="1"/>
              <a:t>dụ</a:t>
            </a:r>
            <a:r>
              <a:rPr lang="en-US" sz="2200" dirty="0"/>
              <a:t>: Cho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7.7 </a:t>
            </a:r>
            <a:r>
              <a:rPr lang="en-US" sz="2200" dirty="0" err="1"/>
              <a:t>gồm</a:t>
            </a:r>
            <a:r>
              <a:rPr lang="en-US" sz="2200" dirty="0"/>
              <a:t> 8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áp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cấp</a:t>
            </a:r>
            <a:r>
              <a:rPr lang="en-US" sz="2200" dirty="0"/>
              <a:t> </a:t>
            </a:r>
            <a:r>
              <a:rPr lang="en-US" sz="2200" dirty="0" err="1"/>
              <a:t>gộp</a:t>
            </a:r>
            <a:r>
              <a:rPr lang="en-US" sz="2200" dirty="0"/>
              <a:t>, ban </a:t>
            </a:r>
            <a:r>
              <a:rPr lang="en-US" sz="2200" dirty="0" err="1"/>
              <a:t>đầu</a:t>
            </a:r>
            <a:r>
              <a:rPr lang="en-US" sz="2200" dirty="0"/>
              <a:t> ta </a:t>
            </a:r>
            <a:r>
              <a:rPr lang="en-US" sz="2200" dirty="0" err="1"/>
              <a:t>có</a:t>
            </a:r>
            <a:r>
              <a:rPr lang="en-US" sz="2200" dirty="0"/>
              <a:t> 8 </a:t>
            </a:r>
            <a:r>
              <a:rPr lang="en-US" sz="2200" dirty="0" err="1"/>
              <a:t>cụm</a:t>
            </a:r>
            <a:r>
              <a:rPr lang="en-US" sz="2200" dirty="0"/>
              <a:t>,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Giả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Manhattan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thí</a:t>
            </a:r>
            <a:r>
              <a:rPr lang="en-US" sz="2200" dirty="0"/>
              <a:t> </a:t>
            </a:r>
            <a:r>
              <a:rPr lang="en-US" sz="2200" dirty="0" err="1"/>
              <a:t>dụ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7CF60-3FCC-487B-996F-5717A093A3CC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3880" y="3179310"/>
            <a:ext cx="8229600" cy="772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200" u="sng" dirty="0" err="1"/>
              <a:t>Ghi</a:t>
            </a:r>
            <a:r>
              <a:rPr lang="en-US" sz="2200" u="sng" dirty="0"/>
              <a:t> </a:t>
            </a:r>
            <a:r>
              <a:rPr lang="en-US" sz="2200" u="sng" dirty="0" err="1"/>
              <a:t>chú</a:t>
            </a:r>
            <a:r>
              <a:rPr lang="en-US" sz="2200" dirty="0"/>
              <a:t>: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đo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Minkowski</a:t>
            </a:r>
            <a:r>
              <a:rPr lang="en-US" sz="2200" dirty="0"/>
              <a:t> </a:t>
            </a:r>
            <a:r>
              <a:rPr lang="en-US" sz="2200" dirty="0" err="1"/>
              <a:t>giữa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X </a:t>
            </a:r>
            <a:r>
              <a:rPr lang="en-US" sz="2200" dirty="0" err="1"/>
              <a:t>và</a:t>
            </a:r>
            <a:r>
              <a:rPr lang="en-US" sz="2200" dirty="0"/>
              <a:t> Y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i="1" dirty="0"/>
              <a:t>d</a:t>
            </a:r>
            <a:r>
              <a:rPr lang="en-US" sz="2200" dirty="0"/>
              <a:t> </a:t>
            </a:r>
            <a:r>
              <a:rPr lang="en-US" sz="2200" dirty="0" err="1"/>
              <a:t>thuộc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: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892625"/>
              </p:ext>
            </p:extLst>
          </p:nvPr>
        </p:nvGraphicFramePr>
        <p:xfrm>
          <a:off x="2514600" y="3993194"/>
          <a:ext cx="35814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03400" imgH="546100" progId="Equation.3">
                  <p:embed/>
                </p:oleObj>
              </mc:Choice>
              <mc:Fallback>
                <p:oleObj name="Equation" r:id="rId2" imgW="1803400" imgH="546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93194"/>
                        <a:ext cx="3581400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85799" y="5074282"/>
            <a:ext cx="8153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/>
              <a:t>Khi </a:t>
            </a:r>
            <a:r>
              <a:rPr lang="en-US" sz="2200" i="1" dirty="0"/>
              <a:t>m</a:t>
            </a:r>
            <a:r>
              <a:rPr lang="en-US" sz="2200" dirty="0"/>
              <a:t> = 2,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Minkowski</a:t>
            </a:r>
            <a:r>
              <a:rPr lang="en-US" sz="2200" dirty="0"/>
              <a:t> </a:t>
            </a:r>
            <a:r>
              <a:rPr lang="en-US" sz="2200" dirty="0" err="1"/>
              <a:t>chính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Euclid.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i="1" dirty="0"/>
              <a:t>m</a:t>
            </a:r>
            <a:r>
              <a:rPr lang="en-US" sz="2200" dirty="0"/>
              <a:t> = 1 </a:t>
            </a:r>
            <a:r>
              <a:rPr lang="en-US" sz="2200" dirty="0" err="1"/>
              <a:t>nó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b="1" i="1" dirty="0"/>
              <a:t>Manhattan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5473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316371-7964-43B7-9DF9-1C0E1CB85E50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560387"/>
          </a:xfrm>
        </p:spPr>
        <p:txBody>
          <a:bodyPr/>
          <a:lstStyle/>
          <a:p>
            <a:pPr eaLnBrk="1" hangingPunct="1"/>
            <a:r>
              <a:rPr lang="en-US" sz="2800" b="1" dirty="0" err="1">
                <a:solidFill>
                  <a:srgbClr val="FF0000"/>
                </a:solidFill>
              </a:rPr>
              <a:t>Thí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dụ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về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giải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thuật</a:t>
            </a:r>
            <a:r>
              <a:rPr lang="en-US" sz="2800" b="1" dirty="0">
                <a:solidFill>
                  <a:srgbClr val="FF0000"/>
                </a:solidFill>
              </a:rPr>
              <a:t> HAC</a:t>
            </a:r>
          </a:p>
        </p:txBody>
      </p:sp>
      <p:pic>
        <p:nvPicPr>
          <p:cNvPr id="21508" name="Picture 4" descr="clustering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19200"/>
            <a:ext cx="59309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381000" y="5105400"/>
            <a:ext cx="838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381000" y="5257800"/>
            <a:ext cx="845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/>
              <a:t>Do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{F} </a:t>
            </a:r>
            <a:r>
              <a:rPr lang="en-US" dirty="0" err="1"/>
              <a:t>và</a:t>
            </a:r>
            <a:r>
              <a:rPr lang="en-US" dirty="0"/>
              <a:t> {G}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0.5,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gộp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.</a:t>
            </a: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87086" y="952837"/>
            <a:ext cx="2895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sz="2000" dirty="0" err="1"/>
              <a:t>Hình</a:t>
            </a:r>
            <a:r>
              <a:rPr lang="en-US" sz="2000" dirty="0"/>
              <a:t> 7.7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gồm</a:t>
            </a:r>
            <a:r>
              <a:rPr lang="en-US" sz="2000" dirty="0"/>
              <a:t>:</a:t>
            </a:r>
          </a:p>
          <a:p>
            <a:pPr eaLnBrk="1" hangingPunct="1">
              <a:spcBef>
                <a:spcPts val="0"/>
              </a:spcBef>
            </a:pPr>
            <a:r>
              <a:rPr lang="en-US" sz="2000" dirty="0"/>
              <a:t>A = (0.5, 0.5); </a:t>
            </a:r>
          </a:p>
          <a:p>
            <a:pPr eaLnBrk="1" hangingPunct="1">
              <a:spcBef>
                <a:spcPts val="0"/>
              </a:spcBef>
            </a:pPr>
            <a:r>
              <a:rPr lang="en-US" sz="2000" dirty="0"/>
              <a:t>B = (2, 1.5); </a:t>
            </a:r>
          </a:p>
          <a:p>
            <a:pPr eaLnBrk="1" hangingPunct="1">
              <a:spcBef>
                <a:spcPts val="0"/>
              </a:spcBef>
            </a:pPr>
            <a:r>
              <a:rPr lang="en-US" sz="2000" dirty="0"/>
              <a:t>C = (2, 0.5);</a:t>
            </a:r>
          </a:p>
          <a:p>
            <a:pPr eaLnBrk="1" hangingPunct="1">
              <a:spcBef>
                <a:spcPts val="0"/>
              </a:spcBef>
            </a:pPr>
            <a:r>
              <a:rPr lang="en-US" sz="2000" dirty="0"/>
              <a:t>D = (5, 1); E = (5.75, 1)</a:t>
            </a:r>
          </a:p>
          <a:p>
            <a:pPr eaLnBrk="1" hangingPunct="1">
              <a:spcBef>
                <a:spcPts val="0"/>
              </a:spcBef>
            </a:pPr>
            <a:r>
              <a:rPr lang="en-US" sz="2000" dirty="0"/>
              <a:t>F = (5, 3); G = (5.5, 3);</a:t>
            </a:r>
          </a:p>
          <a:p>
            <a:pPr eaLnBrk="1" hangingPunct="1">
              <a:spcBef>
                <a:spcPts val="0"/>
              </a:spcBef>
            </a:pPr>
            <a:r>
              <a:rPr lang="en-US" sz="2000" dirty="0"/>
              <a:t>H = (2, 3)</a:t>
            </a:r>
          </a:p>
        </p:txBody>
      </p:sp>
    </p:spTree>
    <p:extLst>
      <p:ext uri="{BB962C8B-B14F-4D97-AF65-F5344CB8AC3E}">
        <p14:creationId xmlns:p14="http://schemas.microsoft.com/office/powerpoint/2010/main" val="798619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49FA0D-94CC-4244-908B-54564087FC7E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42900"/>
            <a:ext cx="5181600" cy="3276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600"/>
              <a:t>      </a:t>
            </a:r>
            <a:r>
              <a:rPr lang="en-US" sz="1900"/>
              <a:t>A     B     C      D     E       F     G     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900"/>
              <a:t>A     0    2.5    1.5    5     5.75   7     7.5   4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900"/>
              <a:t>B   2.5    0      1.0    3.5  4.25  4.5   5      1.5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900"/>
              <a:t>C   1.5    1      0      3.5   4.25  5.5   6      2.5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900"/>
              <a:t>D    5    3.5     3.5   0      0.75   2     2.5   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900"/>
              <a:t>E   5.75 4.25  4.25 0.75  0      2.75 2.25 5.75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900"/>
              <a:t>F   7      4.5    5.5    2     2.75   0     0.5    3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900"/>
              <a:t>G  7.5    5       6      2.5   2.5    </a:t>
            </a:r>
            <a:r>
              <a:rPr lang="en-US" sz="1900" b="1"/>
              <a:t>0.5</a:t>
            </a:r>
            <a:r>
              <a:rPr lang="en-US" sz="1900"/>
              <a:t>   0     3.5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900"/>
              <a:t>H   4    1.5    2.5     2.5   5.75  3     3.5    0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733800" y="3733800"/>
            <a:ext cx="5105400" cy="2946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       </a:t>
            </a:r>
            <a:r>
              <a:rPr lang="en-US" sz="1900" dirty="0"/>
              <a:t>A     B     C      D     E       F,G     H</a:t>
            </a:r>
          </a:p>
          <a:p>
            <a:pPr eaLnBrk="1" hangingPunct="1"/>
            <a:r>
              <a:rPr lang="en-US" sz="1900" dirty="0"/>
              <a:t>A      0    2.5    1.5    5     5.75   7        4</a:t>
            </a:r>
          </a:p>
          <a:p>
            <a:pPr eaLnBrk="1" hangingPunct="1"/>
            <a:r>
              <a:rPr lang="en-US" sz="1900" dirty="0"/>
              <a:t>B    2.5    0      1.0    3.5  4.25  4.5      1.5</a:t>
            </a:r>
          </a:p>
          <a:p>
            <a:pPr eaLnBrk="1" hangingPunct="1"/>
            <a:r>
              <a:rPr lang="en-US" sz="1900" dirty="0"/>
              <a:t>C    1.5    1      0      3.5   4.25  5.5      2.5</a:t>
            </a:r>
          </a:p>
          <a:p>
            <a:pPr eaLnBrk="1" hangingPunct="1"/>
            <a:r>
              <a:rPr lang="en-US" sz="1900" dirty="0"/>
              <a:t>D     5    3.5     3.5   0      </a:t>
            </a:r>
            <a:r>
              <a:rPr lang="en-US" sz="1900" b="1" dirty="0"/>
              <a:t>0.75</a:t>
            </a:r>
            <a:r>
              <a:rPr lang="en-US" sz="1900" dirty="0"/>
              <a:t>   2        5</a:t>
            </a:r>
          </a:p>
          <a:p>
            <a:pPr eaLnBrk="1" hangingPunct="1"/>
            <a:r>
              <a:rPr lang="en-US" sz="1900" dirty="0"/>
              <a:t>E   5.75 4.25  4.25 0.75  0      </a:t>
            </a:r>
            <a:r>
              <a:rPr lang="en-US" sz="1900" dirty="0">
                <a:solidFill>
                  <a:srgbClr val="FF0000"/>
                </a:solidFill>
              </a:rPr>
              <a:t>2.25</a:t>
            </a:r>
            <a:r>
              <a:rPr lang="en-US" sz="1900" dirty="0"/>
              <a:t>   5.75</a:t>
            </a:r>
          </a:p>
          <a:p>
            <a:pPr eaLnBrk="1" hangingPunct="1"/>
            <a:r>
              <a:rPr lang="en-US" sz="1900" dirty="0"/>
              <a:t>F,G   7   4.5    5.5    2     2.75    0        3</a:t>
            </a:r>
          </a:p>
          <a:p>
            <a:pPr eaLnBrk="1" hangingPunct="1"/>
            <a:r>
              <a:rPr lang="en-US" sz="1900" dirty="0"/>
              <a:t>H     4    1.5    2.5     2.5   5.75   3        0</a:t>
            </a:r>
          </a:p>
          <a:p>
            <a:pPr eaLnBrk="1" hangingPunct="1">
              <a:spcBef>
                <a:spcPct val="50000"/>
              </a:spcBef>
            </a:pPr>
            <a:endParaRPr lang="en-US" sz="1900" dirty="0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715000" y="914400"/>
            <a:ext cx="3124200" cy="161582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/>
              <a:t>Ma </a:t>
            </a:r>
            <a:r>
              <a:rPr lang="en-US" sz="2200" dirty="0" err="1"/>
              <a:t>trận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ban </a:t>
            </a:r>
            <a:r>
              <a:rPr lang="en-US" sz="2200" dirty="0" err="1"/>
              <a:t>đầu</a:t>
            </a:r>
            <a:endParaRPr lang="en-US" sz="2200" dirty="0"/>
          </a:p>
          <a:p>
            <a:pPr eaLnBrk="1" hangingPunct="1">
              <a:spcBef>
                <a:spcPct val="50000"/>
              </a:spcBef>
            </a:pPr>
            <a:r>
              <a:rPr lang="en-US" sz="2200" dirty="0" err="1"/>
              <a:t>Lưu</a:t>
            </a:r>
            <a:r>
              <a:rPr lang="en-US" sz="2200" dirty="0"/>
              <a:t> ý: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Manhattan 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28600" y="4267200"/>
            <a:ext cx="3124200" cy="184665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sz="1800" b="1" dirty="0"/>
              <a:t>Ma </a:t>
            </a:r>
            <a:r>
              <a:rPr lang="en-US" sz="1800" b="1" dirty="0" err="1"/>
              <a:t>trận</a:t>
            </a:r>
            <a:r>
              <a:rPr lang="en-US" sz="1800" b="1" dirty="0"/>
              <a:t> </a:t>
            </a:r>
            <a:r>
              <a:rPr lang="en-US" sz="1800" b="1" dirty="0" err="1"/>
              <a:t>khoảng</a:t>
            </a:r>
            <a:r>
              <a:rPr lang="en-US" sz="1800" b="1" dirty="0"/>
              <a:t> </a:t>
            </a:r>
            <a:r>
              <a:rPr lang="en-US" sz="1800" b="1" dirty="0" err="1"/>
              <a:t>cách</a:t>
            </a:r>
            <a:r>
              <a:rPr lang="en-US" sz="1800" b="1" dirty="0"/>
              <a:t> </a:t>
            </a:r>
            <a:r>
              <a:rPr lang="en-US" sz="1800" b="1" dirty="0" err="1"/>
              <a:t>được</a:t>
            </a:r>
            <a:r>
              <a:rPr lang="en-US" sz="1800" b="1" dirty="0"/>
              <a:t> </a:t>
            </a:r>
            <a:r>
              <a:rPr lang="en-US" sz="1800" b="1" dirty="0" err="1"/>
              <a:t>cập</a:t>
            </a:r>
            <a:r>
              <a:rPr lang="en-US" sz="1800" b="1" dirty="0"/>
              <a:t> </a:t>
            </a:r>
            <a:r>
              <a:rPr lang="en-US" sz="1800" b="1" dirty="0" err="1"/>
              <a:t>nhật</a:t>
            </a:r>
            <a:r>
              <a:rPr lang="en-US" sz="1800" b="1" dirty="0"/>
              <a:t> </a:t>
            </a:r>
            <a:r>
              <a:rPr lang="en-US" sz="1800" b="1" dirty="0" err="1"/>
              <a:t>sau</a:t>
            </a:r>
            <a:r>
              <a:rPr lang="en-US" sz="1800" b="1" dirty="0"/>
              <a:t> </a:t>
            </a:r>
            <a:r>
              <a:rPr lang="en-US" sz="1800" b="1" dirty="0" err="1"/>
              <a:t>khi</a:t>
            </a:r>
            <a:r>
              <a:rPr lang="en-US" sz="1800" b="1" dirty="0"/>
              <a:t> </a:t>
            </a:r>
            <a:r>
              <a:rPr lang="en-US" sz="1800" b="1" dirty="0" err="1"/>
              <a:t>gộp</a:t>
            </a:r>
            <a:r>
              <a:rPr lang="en-US" sz="1800" b="1" dirty="0"/>
              <a:t> {F} </a:t>
            </a:r>
            <a:r>
              <a:rPr lang="en-US" sz="1800" b="1" dirty="0" err="1"/>
              <a:t>và</a:t>
            </a:r>
            <a:r>
              <a:rPr lang="en-US" sz="1800" b="1" dirty="0"/>
              <a:t> {G} </a:t>
            </a:r>
            <a:r>
              <a:rPr lang="en-US" sz="1800" b="1" dirty="0" err="1"/>
              <a:t>vào</a:t>
            </a:r>
            <a:r>
              <a:rPr lang="en-US" sz="1800" b="1" dirty="0"/>
              <a:t> </a:t>
            </a:r>
            <a:r>
              <a:rPr lang="en-US" sz="1800" b="1" dirty="0" err="1"/>
              <a:t>một</a:t>
            </a:r>
            <a:r>
              <a:rPr lang="en-US" sz="1800" b="1" dirty="0"/>
              <a:t> </a:t>
            </a:r>
            <a:r>
              <a:rPr lang="en-US" sz="1800" b="1" dirty="0" err="1"/>
              <a:t>cụm</a:t>
            </a:r>
            <a:endParaRPr lang="en-US" sz="1800" b="1" dirty="0"/>
          </a:p>
          <a:p>
            <a:pPr eaLnBrk="1" hangingPunct="1">
              <a:spcBef>
                <a:spcPts val="0"/>
              </a:spcBef>
            </a:pPr>
            <a:endParaRPr lang="en-US" sz="1800" b="1" dirty="0"/>
          </a:p>
          <a:p>
            <a:pPr eaLnBrk="1" hangingPunct="1">
              <a:spcBef>
                <a:spcPts val="0"/>
              </a:spcBef>
            </a:pPr>
            <a:r>
              <a:rPr lang="en-US" sz="1800" b="1" u="sng" dirty="0" err="1"/>
              <a:t>Lưu</a:t>
            </a:r>
            <a:r>
              <a:rPr lang="en-US" sz="1800" b="1" u="sng" dirty="0"/>
              <a:t> ý</a:t>
            </a:r>
            <a:r>
              <a:rPr lang="en-US" sz="1800" b="1" dirty="0"/>
              <a:t>: Ở </a:t>
            </a:r>
            <a:r>
              <a:rPr lang="en-US" sz="1800" b="1" dirty="0" err="1"/>
              <a:t>đây</a:t>
            </a:r>
            <a:r>
              <a:rPr lang="en-US" sz="1800" b="1" dirty="0"/>
              <a:t>, </a:t>
            </a:r>
            <a:r>
              <a:rPr lang="en-US" sz="1800" b="1" dirty="0" err="1"/>
              <a:t>liên</a:t>
            </a:r>
            <a:r>
              <a:rPr lang="en-US" sz="1800" b="1" dirty="0"/>
              <a:t> </a:t>
            </a:r>
            <a:r>
              <a:rPr lang="en-US" sz="1800" b="1" dirty="0" err="1"/>
              <a:t>kết</a:t>
            </a:r>
            <a:r>
              <a:rPr lang="en-US" sz="1800" b="1" dirty="0"/>
              <a:t> </a:t>
            </a:r>
            <a:r>
              <a:rPr lang="en-US" sz="1800" b="1" dirty="0" err="1"/>
              <a:t>đơn</a:t>
            </a:r>
            <a:r>
              <a:rPr lang="en-US" sz="1800" b="1" dirty="0"/>
              <a:t> </a:t>
            </a:r>
            <a:r>
              <a:rPr lang="en-US" sz="1800" b="1" dirty="0" err="1"/>
              <a:t>được</a:t>
            </a:r>
            <a:r>
              <a:rPr lang="en-US" sz="1800" b="1" dirty="0"/>
              <a:t> </a:t>
            </a:r>
            <a:r>
              <a:rPr lang="en-US" sz="1800" b="1" dirty="0" err="1"/>
              <a:t>dùng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202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E96A88-095B-4B39-A6DB-BC8C401683AD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23555" name="Picture 4" descr="clustering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594360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0" y="5926366"/>
            <a:ext cx="86868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00" b="1" dirty="0" err="1"/>
              <a:t>Hình</a:t>
            </a:r>
            <a:r>
              <a:rPr lang="en-US" sz="2100" b="1" dirty="0"/>
              <a:t> 7.8</a:t>
            </a:r>
            <a:r>
              <a:rPr lang="en-US" sz="2100" dirty="0"/>
              <a:t> </a:t>
            </a: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dirty="0" err="1"/>
              <a:t>Dendrogram</a:t>
            </a:r>
            <a:r>
              <a:rPr lang="en-US" sz="2100" dirty="0"/>
              <a:t> </a:t>
            </a:r>
            <a:r>
              <a:rPr lang="en-US" sz="2100" dirty="0" err="1"/>
              <a:t>của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HAC </a:t>
            </a:r>
            <a:r>
              <a:rPr lang="en-US" sz="2100" dirty="0" err="1"/>
              <a:t>sử</a:t>
            </a:r>
            <a:r>
              <a:rPr lang="en-US" sz="2100" dirty="0"/>
              <a:t> </a:t>
            </a:r>
            <a:r>
              <a:rPr lang="en-US" sz="2100" dirty="0" err="1"/>
              <a:t>dụng</a:t>
            </a:r>
            <a:r>
              <a:rPr lang="en-US" sz="2100" dirty="0"/>
              <a:t> </a:t>
            </a:r>
            <a:r>
              <a:rPr lang="en-US" sz="2100" dirty="0" err="1"/>
              <a:t>liên</a:t>
            </a:r>
            <a:r>
              <a:rPr lang="en-US" sz="2100" dirty="0"/>
              <a:t> </a:t>
            </a:r>
            <a:r>
              <a:rPr lang="en-US" sz="2100" dirty="0" err="1"/>
              <a:t>kết</a:t>
            </a:r>
            <a:r>
              <a:rPr lang="en-US" sz="2100" dirty="0"/>
              <a:t> </a:t>
            </a:r>
            <a:r>
              <a:rPr lang="en-US" sz="2100" dirty="0" err="1"/>
              <a:t>đơn</a:t>
            </a:r>
            <a:endParaRPr lang="en-US" sz="2100" dirty="0"/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152400" y="172184"/>
            <a:ext cx="8686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900" dirty="0"/>
              <a:t>{D} </a:t>
            </a:r>
            <a:r>
              <a:rPr lang="en-US" sz="1900" dirty="0" err="1"/>
              <a:t>gộp</a:t>
            </a:r>
            <a:r>
              <a:rPr lang="en-US" sz="1900" dirty="0"/>
              <a:t> </a:t>
            </a:r>
            <a:r>
              <a:rPr lang="en-US" sz="1900" dirty="0" err="1"/>
              <a:t>với</a:t>
            </a:r>
            <a:r>
              <a:rPr lang="en-US" sz="1900" dirty="0"/>
              <a:t> {E}; {B} </a:t>
            </a:r>
            <a:r>
              <a:rPr lang="en-US" sz="1900" dirty="0" err="1"/>
              <a:t>gộp</a:t>
            </a:r>
            <a:r>
              <a:rPr lang="en-US" sz="1900" dirty="0"/>
              <a:t> </a:t>
            </a:r>
            <a:r>
              <a:rPr lang="en-US" sz="1900" dirty="0" err="1"/>
              <a:t>với</a:t>
            </a:r>
            <a:r>
              <a:rPr lang="en-US" sz="1900" dirty="0"/>
              <a:t> {C}; {B,C} </a:t>
            </a:r>
            <a:r>
              <a:rPr lang="en-US" sz="1900" dirty="0" err="1"/>
              <a:t>gộp</a:t>
            </a:r>
            <a:r>
              <a:rPr lang="en-US" sz="1900" dirty="0"/>
              <a:t> </a:t>
            </a:r>
            <a:r>
              <a:rPr lang="en-US" sz="1900" dirty="0" err="1"/>
              <a:t>với</a:t>
            </a:r>
            <a:r>
              <a:rPr lang="en-US" sz="1900" dirty="0"/>
              <a:t> {A}; {A, B, C} </a:t>
            </a:r>
            <a:r>
              <a:rPr lang="en-US" sz="1900" dirty="0" err="1"/>
              <a:t>gộp</a:t>
            </a:r>
            <a:r>
              <a:rPr lang="en-US" sz="1900" dirty="0"/>
              <a:t> </a:t>
            </a:r>
            <a:r>
              <a:rPr lang="en-US" sz="1900" dirty="0" err="1"/>
              <a:t>với</a:t>
            </a:r>
            <a:r>
              <a:rPr lang="en-US" sz="1900" dirty="0"/>
              <a:t> {H}; {D, E} </a:t>
            </a:r>
            <a:r>
              <a:rPr lang="en-US" sz="1900" dirty="0" err="1"/>
              <a:t>gộp</a:t>
            </a:r>
            <a:r>
              <a:rPr lang="en-US" sz="1900" dirty="0"/>
              <a:t> </a:t>
            </a:r>
            <a:r>
              <a:rPr lang="en-US" sz="1900" dirty="0" err="1"/>
              <a:t>với</a:t>
            </a:r>
            <a:r>
              <a:rPr lang="en-US" sz="1900" dirty="0"/>
              <a:t> {F, G}. </a:t>
            </a:r>
            <a:r>
              <a:rPr lang="en-US" sz="1900" dirty="0" err="1"/>
              <a:t>Tại</a:t>
            </a:r>
            <a:r>
              <a:rPr lang="en-US" sz="1900" dirty="0"/>
              <a:t> </a:t>
            </a:r>
            <a:r>
              <a:rPr lang="en-US" sz="1900" dirty="0" err="1"/>
              <a:t>bước</a:t>
            </a:r>
            <a:r>
              <a:rPr lang="en-US" sz="1900" dirty="0"/>
              <a:t> </a:t>
            </a:r>
            <a:r>
              <a:rPr lang="en-US" sz="1900" dirty="0" err="1"/>
              <a:t>này</a:t>
            </a:r>
            <a:r>
              <a:rPr lang="en-US" sz="1900" dirty="0"/>
              <a:t>, </a:t>
            </a:r>
            <a:r>
              <a:rPr lang="en-US" sz="1900" dirty="0" err="1"/>
              <a:t>chỉ</a:t>
            </a:r>
            <a:r>
              <a:rPr lang="en-US" sz="1900" dirty="0"/>
              <a:t> </a:t>
            </a:r>
            <a:r>
              <a:rPr lang="en-US" sz="1900" dirty="0" err="1"/>
              <a:t>còn</a:t>
            </a:r>
            <a:r>
              <a:rPr lang="en-US" sz="1900" dirty="0"/>
              <a:t> 2 </a:t>
            </a:r>
            <a:r>
              <a:rPr lang="en-US" sz="1900" dirty="0" err="1"/>
              <a:t>cụm</a:t>
            </a:r>
            <a:r>
              <a:rPr lang="en-US" sz="1900" dirty="0"/>
              <a:t>. </a:t>
            </a:r>
            <a:r>
              <a:rPr lang="en-US" sz="1900" dirty="0" err="1"/>
              <a:t>Giải</a:t>
            </a:r>
            <a:r>
              <a:rPr lang="en-US" sz="1900" dirty="0"/>
              <a:t> </a:t>
            </a:r>
            <a:r>
              <a:rPr lang="en-US" sz="1900" dirty="0" err="1"/>
              <a:t>thuật</a:t>
            </a:r>
            <a:r>
              <a:rPr lang="en-US" sz="1900" dirty="0"/>
              <a:t> </a:t>
            </a:r>
            <a:r>
              <a:rPr lang="en-US" sz="1900" dirty="0" err="1"/>
              <a:t>dừng</a:t>
            </a:r>
            <a:r>
              <a:rPr lang="en-US" sz="1900" dirty="0"/>
              <a:t> </a:t>
            </a:r>
            <a:r>
              <a:rPr lang="en-US" sz="1900" dirty="0" err="1"/>
              <a:t>vì</a:t>
            </a:r>
            <a:r>
              <a:rPr lang="en-US" sz="1900" dirty="0"/>
              <a:t> </a:t>
            </a:r>
            <a:r>
              <a:rPr lang="en-US" sz="1900" dirty="0" err="1"/>
              <a:t>số</a:t>
            </a:r>
            <a:r>
              <a:rPr lang="en-US" sz="1900" dirty="0"/>
              <a:t> </a:t>
            </a:r>
            <a:r>
              <a:rPr lang="en-US" sz="1900" dirty="0" err="1"/>
              <a:t>cụm</a:t>
            </a:r>
            <a:r>
              <a:rPr lang="en-US" sz="1900" dirty="0"/>
              <a:t> </a:t>
            </a:r>
            <a:r>
              <a:rPr lang="en-US" sz="1900" dirty="0" err="1"/>
              <a:t>mong</a:t>
            </a:r>
            <a:r>
              <a:rPr lang="en-US" sz="1900" dirty="0"/>
              <a:t> </a:t>
            </a:r>
            <a:r>
              <a:rPr lang="en-US" sz="1900" dirty="0" err="1"/>
              <a:t>muốn</a:t>
            </a:r>
            <a:r>
              <a:rPr lang="en-US" sz="1900" dirty="0"/>
              <a:t> </a:t>
            </a:r>
            <a:r>
              <a:rPr lang="en-US" sz="1900" dirty="0" err="1"/>
              <a:t>là</a:t>
            </a:r>
            <a:r>
              <a:rPr lang="en-US" sz="1900" dirty="0"/>
              <a:t> 2.</a:t>
            </a:r>
          </a:p>
          <a:p>
            <a:pPr eaLnBrk="1" hangingPunct="1">
              <a:spcBef>
                <a:spcPts val="600"/>
              </a:spcBef>
            </a:pPr>
            <a:r>
              <a:rPr lang="en-US" sz="1900" dirty="0" err="1"/>
              <a:t>Cây</a:t>
            </a:r>
            <a:r>
              <a:rPr lang="en-US" sz="1900" dirty="0"/>
              <a:t> </a:t>
            </a:r>
            <a:r>
              <a:rPr lang="en-US" sz="1900" dirty="0" err="1"/>
              <a:t>dendrogram</a:t>
            </a:r>
            <a:r>
              <a:rPr lang="en-US" sz="1900" dirty="0"/>
              <a:t> </a:t>
            </a:r>
            <a:r>
              <a:rPr lang="en-US" sz="1900" dirty="0" err="1"/>
              <a:t>được</a:t>
            </a:r>
            <a:r>
              <a:rPr lang="en-US" sz="1900" dirty="0"/>
              <a:t> </a:t>
            </a:r>
            <a:r>
              <a:rPr lang="en-US" sz="1900" dirty="0" err="1"/>
              <a:t>cho</a:t>
            </a:r>
            <a:r>
              <a:rPr lang="en-US" sz="1900" dirty="0"/>
              <a:t> ở </a:t>
            </a:r>
            <a:r>
              <a:rPr lang="en-US" sz="1900" dirty="0" err="1"/>
              <a:t>Hình</a:t>
            </a:r>
            <a:r>
              <a:rPr lang="en-US" sz="1900" dirty="0"/>
              <a:t> 7.8 </a:t>
            </a:r>
            <a:r>
              <a:rPr lang="en-US" sz="1900" dirty="0" err="1"/>
              <a:t>mô</a:t>
            </a:r>
            <a:r>
              <a:rPr lang="en-US" sz="1900" dirty="0"/>
              <a:t> </a:t>
            </a:r>
            <a:r>
              <a:rPr lang="en-US" sz="1900" dirty="0" err="1"/>
              <a:t>tả</a:t>
            </a:r>
            <a:r>
              <a:rPr lang="en-US" sz="1900" dirty="0"/>
              <a:t> </a:t>
            </a:r>
            <a:r>
              <a:rPr lang="en-US" sz="1900" dirty="0" err="1"/>
              <a:t>quá</a:t>
            </a:r>
            <a:r>
              <a:rPr lang="en-US" sz="1900" dirty="0"/>
              <a:t> </a:t>
            </a:r>
            <a:r>
              <a:rPr lang="en-US" sz="1900" dirty="0" err="1"/>
              <a:t>trình</a:t>
            </a:r>
            <a:r>
              <a:rPr lang="en-US" sz="1900" dirty="0"/>
              <a:t> </a:t>
            </a:r>
            <a:r>
              <a:rPr lang="en-US" sz="1900" dirty="0" err="1"/>
              <a:t>gộp</a:t>
            </a:r>
            <a:r>
              <a:rPr lang="en-US" sz="1900" dirty="0"/>
              <a:t> </a:t>
            </a:r>
            <a:r>
              <a:rPr lang="en-US" sz="1900" dirty="0" err="1"/>
              <a:t>các</a:t>
            </a:r>
            <a:r>
              <a:rPr lang="en-US" sz="1900" dirty="0"/>
              <a:t> </a:t>
            </a:r>
            <a:r>
              <a:rPr lang="en-US" sz="1900" dirty="0" err="1"/>
              <a:t>cụm</a:t>
            </a:r>
            <a:r>
              <a:rPr lang="en-US" sz="1900" dirty="0"/>
              <a:t> </a:t>
            </a:r>
            <a:r>
              <a:rPr lang="en-US" sz="1900" dirty="0" err="1"/>
              <a:t>tại</a:t>
            </a:r>
            <a:r>
              <a:rPr lang="en-US" sz="1900" dirty="0"/>
              <a:t> </a:t>
            </a:r>
            <a:r>
              <a:rPr lang="en-US" sz="1900" dirty="0" err="1"/>
              <a:t>các</a:t>
            </a:r>
            <a:r>
              <a:rPr lang="en-US" sz="1900" dirty="0"/>
              <a:t> </a:t>
            </a:r>
            <a:r>
              <a:rPr lang="en-US" sz="1900" dirty="0" err="1"/>
              <a:t>mức</a:t>
            </a:r>
            <a:r>
              <a:rPr lang="en-US" sz="1900" dirty="0"/>
              <a:t> </a:t>
            </a:r>
            <a:r>
              <a:rPr lang="en-US" sz="1900" dirty="0" err="1"/>
              <a:t>khác</a:t>
            </a:r>
            <a:r>
              <a:rPr lang="en-US" sz="1900" dirty="0"/>
              <a:t> </a:t>
            </a:r>
            <a:r>
              <a:rPr lang="en-US" sz="1900" dirty="0" err="1"/>
              <a:t>nhau</a:t>
            </a:r>
            <a:r>
              <a:rPr lang="en-US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7011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918A3-3013-4052-B0BD-6E9A1B445A79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24579" name="Picture 4" descr="clustering_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158875"/>
            <a:ext cx="6096000" cy="451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0" y="5796616"/>
            <a:ext cx="8610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100" b="1" dirty="0" err="1"/>
              <a:t>Hình</a:t>
            </a:r>
            <a:r>
              <a:rPr lang="en-US" sz="2100" b="1" dirty="0"/>
              <a:t> 7.9</a:t>
            </a:r>
            <a:r>
              <a:rPr lang="en-US" sz="2100" dirty="0"/>
              <a:t> </a:t>
            </a:r>
            <a:r>
              <a:rPr lang="en-US" sz="2100" dirty="0" err="1"/>
              <a:t>Cây</a:t>
            </a:r>
            <a:r>
              <a:rPr lang="en-US" sz="2100" dirty="0"/>
              <a:t> </a:t>
            </a:r>
            <a:r>
              <a:rPr lang="en-US" sz="2100" dirty="0" err="1"/>
              <a:t>Dendrogram</a:t>
            </a:r>
            <a:r>
              <a:rPr lang="en-US" sz="2100" dirty="0"/>
              <a:t> </a:t>
            </a:r>
            <a:r>
              <a:rPr lang="en-US" sz="2100" dirty="0" err="1"/>
              <a:t>từ</a:t>
            </a:r>
            <a:r>
              <a:rPr lang="en-US" sz="2100" dirty="0"/>
              <a:t> </a:t>
            </a:r>
            <a:r>
              <a:rPr lang="en-US" sz="2100" dirty="0" err="1"/>
              <a:t>giải</a:t>
            </a:r>
            <a:r>
              <a:rPr lang="en-US" sz="2100" dirty="0"/>
              <a:t> </a:t>
            </a:r>
            <a:r>
              <a:rPr lang="en-US" sz="2100" dirty="0" err="1"/>
              <a:t>thuật</a:t>
            </a:r>
            <a:r>
              <a:rPr lang="en-US" sz="2100" dirty="0"/>
              <a:t> HAC </a:t>
            </a:r>
            <a:r>
              <a:rPr lang="en-US" sz="2100" dirty="0" err="1"/>
              <a:t>có</a:t>
            </a:r>
            <a:r>
              <a:rPr lang="en-US" sz="2100" dirty="0"/>
              <a:t> </a:t>
            </a:r>
            <a:r>
              <a:rPr lang="en-US" sz="2100" dirty="0" err="1"/>
              <a:t>dùng</a:t>
            </a:r>
            <a:r>
              <a:rPr lang="en-US" sz="2100" dirty="0"/>
              <a:t> </a:t>
            </a:r>
            <a:r>
              <a:rPr lang="en-US" sz="2100" dirty="0" err="1"/>
              <a:t>liên</a:t>
            </a:r>
            <a:r>
              <a:rPr lang="en-US" sz="2100" dirty="0"/>
              <a:t> </a:t>
            </a:r>
            <a:r>
              <a:rPr lang="en-US" sz="2100" dirty="0" err="1"/>
              <a:t>kết</a:t>
            </a:r>
            <a:r>
              <a:rPr lang="en-US" sz="2100" dirty="0"/>
              <a:t> </a:t>
            </a:r>
            <a:r>
              <a:rPr lang="en-US" sz="2100" dirty="0" err="1"/>
              <a:t>đầy</a:t>
            </a:r>
            <a:r>
              <a:rPr lang="en-US" sz="2100" dirty="0"/>
              <a:t> </a:t>
            </a:r>
            <a:r>
              <a:rPr lang="en-US" sz="2100" dirty="0" err="1"/>
              <a:t>đủ</a:t>
            </a:r>
            <a:r>
              <a:rPr lang="en-US" sz="2100" dirty="0"/>
              <a:t> 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381000" y="1524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(</a:t>
            </a:r>
            <a:r>
              <a:rPr lang="en-US" sz="2000" b="1" i="1" dirty="0"/>
              <a:t>complete-link</a:t>
            </a:r>
            <a:r>
              <a:rPr lang="en-US" sz="2000" dirty="0"/>
              <a:t> )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ở </a:t>
            </a:r>
            <a:r>
              <a:rPr lang="en-US" sz="2000" dirty="0" err="1"/>
              <a:t>Hình</a:t>
            </a:r>
            <a:r>
              <a:rPr lang="en-US" sz="2000" dirty="0"/>
              <a:t> 7.7, </a:t>
            </a:r>
            <a:r>
              <a:rPr lang="en-US" sz="2000" dirty="0" err="1"/>
              <a:t>cây</a:t>
            </a:r>
            <a:r>
              <a:rPr lang="en-US" sz="2000" dirty="0"/>
              <a:t> </a:t>
            </a:r>
            <a:r>
              <a:rPr lang="en-US" sz="2000" dirty="0" err="1"/>
              <a:t>dendrogram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 HAC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đầy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bày</a:t>
            </a:r>
            <a:r>
              <a:rPr lang="en-US" sz="2000" dirty="0"/>
              <a:t> ở </a:t>
            </a:r>
            <a:r>
              <a:rPr lang="en-US" sz="2000" dirty="0" err="1"/>
              <a:t>Hình</a:t>
            </a:r>
            <a:r>
              <a:rPr lang="en-US" sz="2000" dirty="0"/>
              <a:t> 7.9</a:t>
            </a:r>
          </a:p>
        </p:txBody>
      </p:sp>
    </p:spTree>
    <p:extLst>
      <p:ext uri="{BB962C8B-B14F-4D97-AF65-F5344CB8AC3E}">
        <p14:creationId xmlns:p14="http://schemas.microsoft.com/office/powerpoint/2010/main" val="3244410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70E57-4E5C-4ECB-A533-1E301DA3D03A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FF0000"/>
                </a:solidFill>
              </a:rPr>
              <a:t>So </a:t>
            </a:r>
            <a:r>
              <a:rPr lang="en-US" sz="2800" dirty="0" err="1">
                <a:solidFill>
                  <a:srgbClr val="FF0000"/>
                </a:solidFill>
              </a:rPr>
              <a:t>sánh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liên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kết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đầy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đủ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liên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kết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đơn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HAC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liên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đầy</a:t>
            </a:r>
            <a:r>
              <a:rPr lang="en-US" sz="2200" dirty="0"/>
              <a:t> </a:t>
            </a:r>
            <a:r>
              <a:rPr lang="en-US" sz="2200" dirty="0" err="1"/>
              <a:t>đủ</a:t>
            </a:r>
            <a:r>
              <a:rPr lang="en-US" sz="2200" dirty="0"/>
              <a:t> </a:t>
            </a:r>
            <a:r>
              <a:rPr lang="en-US" sz="2200" dirty="0" err="1"/>
              <a:t>đem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tụ</a:t>
            </a:r>
            <a:r>
              <a:rPr lang="en-US" sz="2200" dirty="0"/>
              <a:t> (compactness) </a:t>
            </a:r>
            <a:r>
              <a:rPr lang="en-US" sz="2200" dirty="0" err="1"/>
              <a:t>khá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HAC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liên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đơn</a:t>
            </a:r>
            <a:r>
              <a:rPr lang="en-US" sz="2200" dirty="0"/>
              <a:t>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hình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3886200"/>
            <a:ext cx="8305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latin typeface="+mn-lt"/>
              </a:rPr>
              <a:t>Lưu</a:t>
            </a:r>
            <a:r>
              <a:rPr lang="en-US" b="1" u="sng" dirty="0">
                <a:latin typeface="+mn-lt"/>
              </a:rPr>
              <a:t> ý</a:t>
            </a:r>
            <a:r>
              <a:rPr lang="en-US" dirty="0">
                <a:latin typeface="+mn-lt"/>
              </a:rPr>
              <a:t>: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thêm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điều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kiện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dừng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của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giải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thuật</a:t>
            </a:r>
            <a:r>
              <a:rPr lang="en-US" dirty="0">
                <a:latin typeface="+mn-lt"/>
              </a:rPr>
              <a:t> HAC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khoảng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cách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giữa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hai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cụm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gần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nhau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nhất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đã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vượt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một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ngưỡng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trước</a:t>
            </a:r>
            <a:r>
              <a:rPr lang="en-US" dirty="0">
                <a:latin typeface="+mn-lt"/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dirty="0" err="1">
                <a:latin typeface="+mn-lt"/>
              </a:rPr>
              <a:t>Giải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thuật</a:t>
            </a:r>
            <a:r>
              <a:rPr lang="en-US" dirty="0">
                <a:latin typeface="+mn-lt"/>
              </a:rPr>
              <a:t> HAC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độ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phức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tạp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tính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toán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chỗ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bộ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nhớ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bậc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hai</a:t>
            </a:r>
            <a:r>
              <a:rPr lang="en-US" dirty="0">
                <a:latin typeface="+mn-lt"/>
              </a:rPr>
              <a:t> O(</a:t>
            </a:r>
            <a:r>
              <a:rPr lang="en-US" i="1" dirty="0">
                <a:latin typeface="+mn-lt"/>
              </a:rPr>
              <a:t>n</a:t>
            </a:r>
            <a:r>
              <a:rPr lang="en-US" i="1" baseline="30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) </a:t>
            </a:r>
            <a:r>
              <a:rPr lang="en-US" dirty="0" err="1">
                <a:latin typeface="+mn-lt"/>
              </a:rPr>
              <a:t>với</a:t>
            </a:r>
            <a:r>
              <a:rPr lang="en-US" dirty="0">
                <a:latin typeface="+mn-lt"/>
              </a:rPr>
              <a:t> </a:t>
            </a:r>
            <a:r>
              <a:rPr lang="en-US" i="1" dirty="0">
                <a:latin typeface="+mn-lt"/>
              </a:rPr>
              <a:t>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mẫu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trong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tập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mẫu</a:t>
            </a:r>
            <a:r>
              <a:rPr lang="en-US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656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185EDF-1038-4C0E-AA77-357B5F3EC0C5}" type="slidenum">
              <a:rPr lang="en-US" altLang="en-US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1"/>
            <a:ext cx="8229600" cy="685799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FF0000"/>
                </a:solidFill>
              </a:rPr>
              <a:t>1. </a:t>
            </a:r>
            <a:r>
              <a:rPr lang="en-US" sz="3200" b="1" dirty="0" err="1">
                <a:solidFill>
                  <a:srgbClr val="FF0000"/>
                </a:solidFill>
              </a:rPr>
              <a:t>Bài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toán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gom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cụm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4582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200" i="1" dirty="0" err="1"/>
              <a:t>Gom</a:t>
            </a:r>
            <a:r>
              <a:rPr lang="en-US" sz="2200" i="1" dirty="0"/>
              <a:t> </a:t>
            </a:r>
            <a:r>
              <a:rPr lang="en-US" sz="2200" i="1" dirty="0" err="1"/>
              <a:t>cụm</a:t>
            </a:r>
            <a:r>
              <a:rPr lang="en-US" sz="2200" i="1" dirty="0"/>
              <a:t> </a:t>
            </a:r>
            <a:r>
              <a:rPr lang="en-US" sz="2200" dirty="0"/>
              <a:t>(clustering)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quá</a:t>
            </a:r>
            <a:r>
              <a:rPr lang="en-US" sz="2200" dirty="0"/>
              <a:t> </a:t>
            </a:r>
            <a:r>
              <a:rPr lang="en-US" sz="2200" dirty="0" err="1"/>
              <a:t>trình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nhóm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.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b="1" i="1" dirty="0" err="1"/>
              <a:t>phân</a:t>
            </a:r>
            <a:r>
              <a:rPr lang="en-US" sz="2200" b="1" i="1" dirty="0"/>
              <a:t> </a:t>
            </a:r>
            <a:r>
              <a:rPr lang="en-US" sz="2200" b="1" i="1" dirty="0" err="1"/>
              <a:t>hoạch</a:t>
            </a:r>
            <a:r>
              <a:rPr lang="en-US" sz="2200" b="1" i="1" dirty="0"/>
              <a:t> </a:t>
            </a:r>
            <a:r>
              <a:rPr lang="en-US" sz="2200" dirty="0"/>
              <a:t>(partition) </a:t>
            </a:r>
            <a:r>
              <a:rPr lang="en-US" sz="2200" dirty="0" err="1"/>
              <a:t>bao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nhóm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. 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diễn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, </a:t>
            </a:r>
            <a:r>
              <a:rPr lang="en-US" sz="2200" dirty="0" err="1"/>
              <a:t>dự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b="1" i="1" dirty="0" err="1"/>
              <a:t>điểm</a:t>
            </a:r>
            <a:r>
              <a:rPr lang="en-US" sz="2200" b="1" i="1" dirty="0"/>
              <a:t> </a:t>
            </a:r>
            <a:r>
              <a:rPr lang="en-US" sz="2200" b="1" i="1" dirty="0" err="1"/>
              <a:t>ngoại</a:t>
            </a:r>
            <a:r>
              <a:rPr lang="en-US" sz="2200" b="1" i="1" dirty="0"/>
              <a:t> </a:t>
            </a:r>
            <a:r>
              <a:rPr lang="en-US" sz="2200" b="1" i="1" dirty="0" err="1"/>
              <a:t>biên</a:t>
            </a:r>
            <a:r>
              <a:rPr lang="en-US" sz="2200" dirty="0"/>
              <a:t> (outlier detection).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dựa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rất</a:t>
            </a:r>
            <a:r>
              <a:rPr lang="en-US" sz="2200" dirty="0"/>
              <a:t> </a:t>
            </a:r>
            <a:r>
              <a:rPr lang="en-US" sz="2200" dirty="0" err="1"/>
              <a:t>hữu</a:t>
            </a:r>
            <a:r>
              <a:rPr lang="en-US" sz="2200" dirty="0"/>
              <a:t> </a:t>
            </a:r>
            <a:r>
              <a:rPr lang="en-US" sz="2200" dirty="0" err="1"/>
              <a:t>ích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qui </a:t>
            </a:r>
            <a:r>
              <a:rPr lang="en-US" sz="2200" dirty="0" err="1"/>
              <a:t>mô</a:t>
            </a:r>
            <a:r>
              <a:rPr lang="en-US" sz="2200" dirty="0"/>
              <a:t> </a:t>
            </a:r>
            <a:r>
              <a:rPr lang="en-US" sz="2200" dirty="0" err="1"/>
              <a:t>lớn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nhãn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hay </a:t>
            </a:r>
            <a:r>
              <a:rPr lang="en-US" sz="2200" dirty="0" err="1"/>
              <a:t>không</a:t>
            </a:r>
            <a:r>
              <a:rPr lang="en-US" sz="2200" dirty="0"/>
              <a:t>. Ta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hai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i="1" dirty="0"/>
              <a:t> </a:t>
            </a:r>
            <a:r>
              <a:rPr lang="en-US" sz="2000" i="1" dirty="0" err="1"/>
              <a:t>Gom</a:t>
            </a:r>
            <a:r>
              <a:rPr lang="en-US" sz="2000" i="1" dirty="0"/>
              <a:t> </a:t>
            </a:r>
            <a:r>
              <a:rPr lang="en-US" sz="2000" i="1" dirty="0" err="1"/>
              <a:t>cụm</a:t>
            </a:r>
            <a:r>
              <a:rPr lang="en-US" sz="2000" i="1" dirty="0"/>
              <a:t> </a:t>
            </a:r>
            <a:r>
              <a:rPr lang="en-US" sz="2000" i="1" dirty="0" err="1"/>
              <a:t>những</a:t>
            </a:r>
            <a:r>
              <a:rPr lang="en-US" sz="2000" i="1" dirty="0"/>
              <a:t> </a:t>
            </a:r>
            <a:r>
              <a:rPr lang="en-US" sz="2000" i="1" dirty="0" err="1"/>
              <a:t>mẫu</a:t>
            </a:r>
            <a:r>
              <a:rPr lang="en-US" sz="2000" i="1" dirty="0"/>
              <a:t> </a:t>
            </a:r>
            <a:r>
              <a:rPr lang="en-US" sz="2000" i="1" dirty="0" err="1"/>
              <a:t>không</a:t>
            </a:r>
            <a:r>
              <a:rPr lang="en-US" sz="2000" i="1" dirty="0"/>
              <a:t>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gắn</a:t>
            </a:r>
            <a:r>
              <a:rPr lang="en-US" i="1" dirty="0"/>
              <a:t> </a:t>
            </a:r>
            <a:r>
              <a:rPr lang="en-US" i="1" dirty="0" err="1"/>
              <a:t>nhãn</a:t>
            </a:r>
            <a:r>
              <a:rPr lang="en-US" i="1" dirty="0"/>
              <a:t> </a:t>
            </a:r>
            <a:r>
              <a:rPr lang="en-US" i="1" dirty="0" err="1"/>
              <a:t>lớp</a:t>
            </a:r>
            <a:r>
              <a:rPr lang="en-US" i="1" dirty="0"/>
              <a:t>. </a:t>
            </a:r>
            <a:r>
              <a:rPr lang="en-US" sz="2000" dirty="0"/>
              <a:t> 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dirty="0"/>
              <a:t> (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)</a:t>
            </a:r>
            <a:endParaRPr lang="en-US" sz="2000" dirty="0"/>
          </a:p>
          <a:p>
            <a:pPr lvl="1" eaLnBrk="1" hangingPunct="1">
              <a:lnSpc>
                <a:spcPct val="80000"/>
              </a:lnSpc>
            </a:pPr>
            <a:r>
              <a:rPr lang="en-US" sz="2000" i="1" dirty="0" err="1"/>
              <a:t>Gom</a:t>
            </a:r>
            <a:r>
              <a:rPr lang="en-US" sz="2000" i="1" dirty="0"/>
              <a:t> </a:t>
            </a:r>
            <a:r>
              <a:rPr lang="en-US" sz="2000" i="1" dirty="0" err="1"/>
              <a:t>cụm</a:t>
            </a:r>
            <a:r>
              <a:rPr lang="en-US" sz="2000" i="1" dirty="0"/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những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mẫu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có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err="1"/>
              <a:t>gắn</a:t>
            </a:r>
            <a:r>
              <a:rPr lang="en-US" i="1" dirty="0"/>
              <a:t> </a:t>
            </a:r>
            <a:r>
              <a:rPr lang="en-US" i="1" dirty="0" err="1"/>
              <a:t>nhãn</a:t>
            </a:r>
            <a:r>
              <a:rPr lang="en-US" i="1" dirty="0"/>
              <a:t> </a:t>
            </a:r>
            <a:r>
              <a:rPr lang="en-US" i="1" dirty="0" err="1"/>
              <a:t>lớp</a:t>
            </a:r>
            <a:r>
              <a:rPr lang="en-US" i="1" dirty="0"/>
              <a:t>.</a:t>
            </a:r>
            <a:r>
              <a:rPr lang="en-US" sz="2000" dirty="0"/>
              <a:t> </a:t>
            </a:r>
            <a:r>
              <a:rPr lang="en-US" sz="2000" dirty="0" err="1"/>
              <a:t>Đây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ta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b="1" i="1" dirty="0" err="1"/>
              <a:t>thu</a:t>
            </a:r>
            <a:r>
              <a:rPr lang="en-US" b="1" i="1" dirty="0"/>
              <a:t> </a:t>
            </a:r>
            <a:r>
              <a:rPr lang="en-US" b="1" i="1" dirty="0" err="1"/>
              <a:t>giảm</a:t>
            </a:r>
            <a:r>
              <a:rPr lang="en-US" b="1" i="1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 Ta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759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Giải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thuật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gom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cụm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phân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cấp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tách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343400"/>
          </a:xfrm>
        </p:spPr>
        <p:txBody>
          <a:bodyPr/>
          <a:lstStyle/>
          <a:p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gộp</a:t>
            </a:r>
            <a:r>
              <a:rPr lang="en-US" dirty="0"/>
              <a:t>,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i="1" dirty="0" err="1"/>
              <a:t>phân</a:t>
            </a:r>
            <a:r>
              <a:rPr lang="en-US" i="1" dirty="0"/>
              <a:t> </a:t>
            </a:r>
            <a:r>
              <a:rPr lang="en-US" i="1" dirty="0" err="1"/>
              <a:t>cấp</a:t>
            </a:r>
            <a:r>
              <a:rPr lang="en-US" i="1" dirty="0"/>
              <a:t> </a:t>
            </a:r>
            <a:r>
              <a:rPr lang="en-US" i="1" dirty="0" err="1"/>
              <a:t>tách</a:t>
            </a:r>
            <a:r>
              <a:rPr lang="en-US" dirty="0"/>
              <a:t>,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,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.</a:t>
            </a:r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b="1" i="1" dirty="0" err="1"/>
              <a:t>nguyên</a:t>
            </a:r>
            <a:r>
              <a:rPr lang="en-US" b="1" i="1" dirty="0"/>
              <a:t> </a:t>
            </a:r>
            <a:r>
              <a:rPr lang="en-US" b="1" i="1" dirty="0" err="1"/>
              <a:t>tắc</a:t>
            </a:r>
            <a:r>
              <a:rPr lang="en-US" b="1" i="1" dirty="0"/>
              <a:t> </a:t>
            </a:r>
            <a:r>
              <a:rPr lang="en-US" dirty="0"/>
              <a:t>(principle)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.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b="1" i="1" dirty="0" err="1"/>
              <a:t>hàm</a:t>
            </a:r>
            <a:r>
              <a:rPr lang="en-US" b="1" i="1" dirty="0"/>
              <a:t> </a:t>
            </a:r>
            <a:r>
              <a:rPr lang="en-US" b="1" i="1" dirty="0" err="1"/>
              <a:t>mũ</a:t>
            </a:r>
            <a:r>
              <a:rPr lang="en-US" dirty="0"/>
              <a:t>.</a:t>
            </a:r>
          </a:p>
          <a:p>
            <a:r>
              <a:rPr lang="en-US" dirty="0"/>
              <a:t>Do </a:t>
            </a:r>
            <a:r>
              <a:rPr lang="en-US" dirty="0" err="1"/>
              <a:t>đó</a:t>
            </a:r>
            <a:r>
              <a:rPr lang="en-US" dirty="0"/>
              <a:t>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780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63BB6-212D-4E4B-A097-09DAD5BAC5B5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52400"/>
            <a:ext cx="8229600" cy="712787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4. </a:t>
            </a:r>
            <a:r>
              <a:rPr lang="en-US" sz="3200" dirty="0" err="1">
                <a:solidFill>
                  <a:srgbClr val="FF0000"/>
                </a:solidFill>
              </a:rPr>
              <a:t>Cách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đánh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giá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chất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lượng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gom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cụm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990600"/>
            <a:ext cx="8077200" cy="2971800"/>
          </a:xfrm>
        </p:spPr>
        <p:txBody>
          <a:bodyPr/>
          <a:lstStyle/>
          <a:p>
            <a:pPr eaLnBrk="1" hangingPunct="1"/>
            <a:r>
              <a:rPr lang="en-US" sz="2200" dirty="0" err="1"/>
              <a:t>Chúng</a:t>
            </a:r>
            <a:r>
              <a:rPr lang="en-US" sz="2200" dirty="0"/>
              <a:t> ta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sẵn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đánh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so </a:t>
            </a:r>
            <a:r>
              <a:rPr lang="en-US" sz="2200" dirty="0" err="1"/>
              <a:t>sánh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qủa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khớp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sẵn</a:t>
            </a:r>
            <a:r>
              <a:rPr lang="en-US" sz="2200" dirty="0"/>
              <a:t>. Ba </a:t>
            </a:r>
            <a:r>
              <a:rPr lang="en-US" sz="2200" dirty="0" err="1"/>
              <a:t>tiêu</a:t>
            </a:r>
            <a:r>
              <a:rPr lang="en-US" sz="2200" dirty="0"/>
              <a:t> </a:t>
            </a:r>
            <a:r>
              <a:rPr lang="en-US" sz="2200" dirty="0" err="1"/>
              <a:t>chí</a:t>
            </a:r>
            <a:r>
              <a:rPr lang="en-US" sz="2200" dirty="0"/>
              <a:t> </a:t>
            </a:r>
            <a:r>
              <a:rPr lang="en-US" sz="2200" dirty="0" err="1"/>
              <a:t>đánh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: </a:t>
            </a:r>
            <a:r>
              <a:rPr lang="en-US" sz="2200" dirty="0" err="1"/>
              <a:t>Jaccard</a:t>
            </a:r>
            <a:r>
              <a:rPr lang="en-US" sz="2200" dirty="0"/>
              <a:t>, Rand, </a:t>
            </a:r>
            <a:r>
              <a:rPr lang="en-US" sz="2200" dirty="0" err="1"/>
              <a:t>và</a:t>
            </a:r>
            <a:r>
              <a:rPr lang="en-US" sz="2200" dirty="0"/>
              <a:t> FM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trường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. (</a:t>
            </a:r>
            <a:r>
              <a:rPr lang="en-US" sz="2200" i="1" dirty="0" err="1"/>
              <a:t>Sự</a:t>
            </a:r>
            <a:r>
              <a:rPr lang="en-US" sz="2200" i="1" dirty="0"/>
              <a:t> </a:t>
            </a:r>
            <a:r>
              <a:rPr lang="en-US" sz="2200" i="1" dirty="0" err="1"/>
              <a:t>đánh</a:t>
            </a:r>
            <a:r>
              <a:rPr lang="en-US" sz="2200" i="1" dirty="0"/>
              <a:t> </a:t>
            </a:r>
            <a:r>
              <a:rPr lang="en-US" sz="2200" i="1" dirty="0" err="1"/>
              <a:t>giá</a:t>
            </a:r>
            <a:r>
              <a:rPr lang="en-US" sz="2200" i="1" dirty="0"/>
              <a:t> </a:t>
            </a:r>
            <a:r>
              <a:rPr lang="en-US" sz="2200" i="1" dirty="0" err="1"/>
              <a:t>ngoại</a:t>
            </a:r>
            <a:r>
              <a:rPr lang="en-US" sz="2200" dirty="0"/>
              <a:t>)</a:t>
            </a:r>
          </a:p>
          <a:p>
            <a:pPr eaLnBrk="1" hangingPunct="1"/>
            <a:r>
              <a:rPr lang="en-US" sz="2200" dirty="0" err="1"/>
              <a:t>Ngoài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, </a:t>
            </a:r>
            <a:r>
              <a:rPr lang="en-US" sz="2200" dirty="0" err="1"/>
              <a:t>chúng</a:t>
            </a:r>
            <a:r>
              <a:rPr lang="en-US" sz="2200" dirty="0"/>
              <a:t> ta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đánh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kết</a:t>
            </a:r>
            <a:r>
              <a:rPr lang="en-US" sz="2200" dirty="0"/>
              <a:t> </a:t>
            </a:r>
            <a:r>
              <a:rPr lang="en-US" sz="2200" dirty="0" err="1"/>
              <a:t>quả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i="1" dirty="0" err="1"/>
              <a:t>hàm</a:t>
            </a:r>
            <a:r>
              <a:rPr lang="en-US" sz="2200" i="1" dirty="0"/>
              <a:t> </a:t>
            </a:r>
            <a:r>
              <a:rPr lang="en-US" sz="2200" i="1" dirty="0" err="1"/>
              <a:t>mục</a:t>
            </a:r>
            <a:r>
              <a:rPr lang="en-US" sz="2200" i="1" dirty="0"/>
              <a:t> </a:t>
            </a:r>
            <a:r>
              <a:rPr lang="en-US" sz="2200" i="1" dirty="0" err="1"/>
              <a:t>tiêu</a:t>
            </a:r>
            <a:r>
              <a:rPr lang="en-US" sz="2200" i="1" dirty="0"/>
              <a:t> </a:t>
            </a:r>
            <a:r>
              <a:rPr lang="en-US" sz="2200" dirty="0"/>
              <a:t>(objective function</a:t>
            </a:r>
            <a:r>
              <a:rPr lang="en-US" sz="2200" dirty="0">
                <a:sym typeface="Wingdings" pitchFamily="2" charset="2"/>
              </a:rPr>
              <a:t>):</a:t>
            </a:r>
            <a:endParaRPr lang="en-US" sz="2200" dirty="0"/>
          </a:p>
          <a:p>
            <a:pPr eaLnBrk="1" hangingPunct="1"/>
            <a:endParaRPr lang="en-US" sz="2200" dirty="0"/>
          </a:p>
        </p:txBody>
      </p:sp>
      <p:graphicFrame>
        <p:nvGraphicFramePr>
          <p:cNvPr id="53253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01960820"/>
              </p:ext>
            </p:extLst>
          </p:nvPr>
        </p:nvGraphicFramePr>
        <p:xfrm>
          <a:off x="2590800" y="4083730"/>
          <a:ext cx="29718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2" imgW="1206500" imgH="431800" progId="Equation.3">
                  <p:embed/>
                </p:oleObj>
              </mc:Choice>
              <mc:Fallback>
                <p:oleObj name="Microsoft Equation 3.0" r:id="rId2" imgW="1206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83730"/>
                        <a:ext cx="297180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762000" y="5181600"/>
            <a:ext cx="769620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b="1" i="1" dirty="0"/>
              <a:t>x</a:t>
            </a:r>
            <a:r>
              <a:rPr lang="en-US" sz="2200" i="1" dirty="0"/>
              <a:t> </a:t>
            </a:r>
            <a:r>
              <a:rPr lang="en-US" sz="2200" i="1" dirty="0" err="1"/>
              <a:t>là</a:t>
            </a:r>
            <a:r>
              <a:rPr lang="en-US" sz="2200" i="1" dirty="0"/>
              <a:t> </a:t>
            </a:r>
            <a:r>
              <a:rPr lang="en-US" sz="2200" i="1" dirty="0" err="1"/>
              <a:t>các</a:t>
            </a:r>
            <a:r>
              <a:rPr lang="en-US" sz="2200" i="1" dirty="0"/>
              <a:t> </a:t>
            </a:r>
            <a:r>
              <a:rPr lang="en-US" sz="2200" i="1" dirty="0" err="1"/>
              <a:t>mẫu</a:t>
            </a:r>
            <a:r>
              <a:rPr lang="en-US" sz="2200" dirty="0"/>
              <a:t> 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b="1" i="1" dirty="0"/>
              <a:t>c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tâm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mục</a:t>
            </a:r>
            <a:r>
              <a:rPr lang="en-US" sz="2200" dirty="0"/>
              <a:t> </a:t>
            </a:r>
            <a:r>
              <a:rPr lang="en-US" sz="2200" dirty="0" err="1"/>
              <a:t>tiêu</a:t>
            </a:r>
            <a:r>
              <a:rPr lang="en-US" sz="2200" dirty="0"/>
              <a:t> F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đánh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nội</a:t>
            </a:r>
            <a:r>
              <a:rPr lang="en-US" sz="2000" dirty="0"/>
              <a:t>.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hàm</a:t>
            </a:r>
            <a:r>
              <a:rPr lang="en-US" sz="2000" dirty="0"/>
              <a:t> F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chất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tốt</a:t>
            </a:r>
            <a:endParaRPr lang="en-US"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CDFB7-A5CE-EDD7-BF8E-E605A6B4336B}"/>
              </a:ext>
            </a:extLst>
          </p:cNvPr>
          <p:cNvSpPr txBox="1"/>
          <p:nvPr/>
        </p:nvSpPr>
        <p:spPr>
          <a:xfrm>
            <a:off x="6400800" y="44196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(7.1)</a:t>
            </a:r>
          </a:p>
        </p:txBody>
      </p:sp>
    </p:spTree>
    <p:extLst>
      <p:ext uri="{BB962C8B-B14F-4D97-AF65-F5344CB8AC3E}">
        <p14:creationId xmlns:p14="http://schemas.microsoft.com/office/powerpoint/2010/main" val="18180607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457200"/>
          </a:xfrm>
        </p:spPr>
        <p:txBody>
          <a:bodyPr/>
          <a:lstStyle/>
          <a:p>
            <a:r>
              <a:rPr lang="en-US" sz="3200" dirty="0" err="1">
                <a:solidFill>
                  <a:srgbClr val="FF0000"/>
                </a:solidFill>
              </a:rPr>
              <a:t>Tiêu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chí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đánh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giá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nội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 err="1">
                <a:solidFill>
                  <a:srgbClr val="FF0000"/>
                </a:solidFill>
              </a:rPr>
              <a:t>hệ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số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sihouette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4102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i="1" dirty="0" err="1"/>
              <a:t>hệ</a:t>
            </a:r>
            <a:r>
              <a:rPr lang="en-US" b="1" i="1" dirty="0"/>
              <a:t> </a:t>
            </a:r>
            <a:r>
              <a:rPr lang="en-US" b="1" i="1" dirty="0" err="1"/>
              <a:t>số</a:t>
            </a:r>
            <a:r>
              <a:rPr lang="en-US" b="1" i="1" dirty="0"/>
              <a:t> </a:t>
            </a:r>
            <a:r>
              <a:rPr lang="en-US" b="1" i="1" dirty="0" err="1"/>
              <a:t>sihouette</a:t>
            </a:r>
            <a:r>
              <a:rPr lang="en-US" b="1" i="1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,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sihouette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sihouette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i="1" dirty="0" err="1"/>
              <a:t>khoảng</a:t>
            </a:r>
            <a:r>
              <a:rPr lang="en-US" i="1" dirty="0"/>
              <a:t> </a:t>
            </a:r>
            <a:r>
              <a:rPr lang="en-US" i="1" dirty="0" err="1"/>
              <a:t>cách</a:t>
            </a:r>
            <a:r>
              <a:rPr lang="en-US" i="1" dirty="0"/>
              <a:t> </a:t>
            </a:r>
            <a:r>
              <a:rPr lang="en-US" i="1" dirty="0" err="1"/>
              <a:t>trung</a:t>
            </a:r>
            <a:r>
              <a:rPr lang="en-US" i="1" dirty="0"/>
              <a:t> </a:t>
            </a:r>
            <a:r>
              <a:rPr lang="en-US" i="1" dirty="0" err="1"/>
              <a:t>bình</a:t>
            </a:r>
            <a:r>
              <a:rPr lang="en-US" i="1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,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i="1" dirty="0" err="1"/>
              <a:t>a</a:t>
            </a:r>
            <a:r>
              <a:rPr lang="en-US" b="1" i="1" baseline="-25000" dirty="0" err="1"/>
              <a:t>i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,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i="1" dirty="0" err="1"/>
              <a:t>khoảng</a:t>
            </a:r>
            <a:r>
              <a:rPr lang="en-US" i="1" dirty="0"/>
              <a:t> </a:t>
            </a:r>
            <a:r>
              <a:rPr lang="en-US" i="1" dirty="0" err="1"/>
              <a:t>cách</a:t>
            </a:r>
            <a:r>
              <a:rPr lang="en-US" i="1" dirty="0"/>
              <a:t> </a:t>
            </a:r>
            <a:r>
              <a:rPr lang="en-US" i="1" dirty="0" err="1"/>
              <a:t>trung</a:t>
            </a:r>
            <a:r>
              <a:rPr lang="en-US" i="1" dirty="0"/>
              <a:t> </a:t>
            </a:r>
            <a:r>
              <a:rPr lang="en-US" i="1" dirty="0" err="1"/>
              <a:t>bình</a:t>
            </a:r>
            <a:r>
              <a:rPr lang="en-US" i="1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;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i="1" dirty="0"/>
              <a:t>b</a:t>
            </a:r>
            <a:r>
              <a:rPr lang="en-US" b="1" i="1" baseline="-25000" dirty="0"/>
              <a:t>i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i="1" dirty="0"/>
              <a:t>i,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sihouette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      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i="1" baseline="-25000" dirty="0"/>
              <a:t> </a:t>
            </a:r>
            <a:r>
              <a:rPr lang="en-US" dirty="0"/>
              <a:t>= (</a:t>
            </a:r>
            <a:r>
              <a:rPr lang="en-US" i="1" dirty="0"/>
              <a:t>b</a:t>
            </a:r>
            <a:r>
              <a:rPr lang="en-US" i="1" baseline="-25000" dirty="0"/>
              <a:t>i</a:t>
            </a:r>
            <a:r>
              <a:rPr lang="en-US" baseline="-25000" dirty="0"/>
              <a:t> </a:t>
            </a:r>
            <a:r>
              <a:rPr lang="en-US" dirty="0"/>
              <a:t>-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)/max(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i="1" baseline="-25000" dirty="0"/>
              <a:t>i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777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Hệ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số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sihouette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sihoutte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-1 </a:t>
            </a:r>
            <a:r>
              <a:rPr lang="en-US" dirty="0" err="1"/>
              <a:t>đến</a:t>
            </a:r>
            <a:r>
              <a:rPr lang="en-US" dirty="0"/>
              <a:t> 1.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i="1" dirty="0"/>
              <a:t>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sihouette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i="1" dirty="0" err="1"/>
              <a:t>dương</a:t>
            </a:r>
            <a:r>
              <a:rPr lang="en-US" dirty="0"/>
              <a:t> (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 &lt; </a:t>
            </a:r>
            <a:r>
              <a:rPr lang="en-US" i="1" dirty="0"/>
              <a:t>b</a:t>
            </a:r>
            <a:r>
              <a:rPr lang="en-US" i="1" baseline="-25000" dirty="0"/>
              <a:t>i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0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i="1" dirty="0" err="1"/>
              <a:t>s</a:t>
            </a:r>
            <a:r>
              <a:rPr lang="en-US" i="1" baseline="-25000" dirty="0" err="1"/>
              <a:t>i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1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sihoutte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i="1" dirty="0" err="1"/>
              <a:t>lấy</a:t>
            </a:r>
            <a:r>
              <a:rPr lang="en-US" i="1" dirty="0"/>
              <a:t> </a:t>
            </a:r>
            <a:r>
              <a:rPr lang="en-US" i="1" dirty="0" err="1"/>
              <a:t>trung</a:t>
            </a:r>
            <a:r>
              <a:rPr lang="en-US" i="1" dirty="0"/>
              <a:t> </a:t>
            </a:r>
            <a:r>
              <a:rPr lang="en-US" i="1" dirty="0" err="1"/>
              <a:t>bình</a:t>
            </a:r>
            <a:r>
              <a:rPr lang="en-US" i="1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sihoutte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099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137EB9-6E2B-4E7B-8CFE-97B6C45AD330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381000"/>
          </a:xfrm>
        </p:spPr>
        <p:txBody>
          <a:bodyPr/>
          <a:lstStyle/>
          <a:p>
            <a:pPr eaLnBrk="1" hangingPunct="1"/>
            <a:r>
              <a:rPr lang="en-US" sz="2800" b="1" dirty="0" err="1"/>
              <a:t>Các</a:t>
            </a:r>
            <a:r>
              <a:rPr lang="en-US" sz="2800" b="1" dirty="0"/>
              <a:t> </a:t>
            </a:r>
            <a:r>
              <a:rPr lang="en-US" sz="2800" b="1" dirty="0" err="1"/>
              <a:t>tiêu</a:t>
            </a:r>
            <a:r>
              <a:rPr lang="en-US" sz="2800" b="1" dirty="0"/>
              <a:t> </a:t>
            </a:r>
            <a:r>
              <a:rPr lang="en-US" sz="2800" b="1" dirty="0" err="1"/>
              <a:t>chí</a:t>
            </a:r>
            <a:r>
              <a:rPr lang="en-US" sz="2800" b="1" dirty="0"/>
              <a:t> </a:t>
            </a:r>
            <a:r>
              <a:rPr lang="en-US" sz="2800" b="1" dirty="0" err="1"/>
              <a:t>đánh</a:t>
            </a:r>
            <a:r>
              <a:rPr lang="en-US" sz="2800" b="1" dirty="0"/>
              <a:t> </a:t>
            </a:r>
            <a:r>
              <a:rPr lang="en-US" sz="2800" b="1" dirty="0" err="1"/>
              <a:t>giá</a:t>
            </a:r>
            <a:r>
              <a:rPr lang="en-US" sz="2800" b="1" dirty="0"/>
              <a:t> </a:t>
            </a:r>
            <a:r>
              <a:rPr lang="en-US" sz="2800" b="1" dirty="0" err="1"/>
              <a:t>ngoại</a:t>
            </a:r>
            <a:endParaRPr lang="en-US" sz="2800" b="1" dirty="0"/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5181600"/>
          </a:xfrm>
        </p:spPr>
        <p:txBody>
          <a:bodyPr/>
          <a:lstStyle/>
          <a:p>
            <a:pPr eaLnBrk="1" hangingPunct="1"/>
            <a:r>
              <a:rPr lang="en-US" sz="2200" dirty="0" err="1"/>
              <a:t>Giả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i="1" dirty="0"/>
              <a:t>G</a:t>
            </a:r>
            <a:r>
              <a:rPr lang="en-US" sz="2200" dirty="0"/>
              <a:t> = </a:t>
            </a:r>
            <a:r>
              <a:rPr lang="en-US" sz="2200" i="1" dirty="0"/>
              <a:t>G</a:t>
            </a:r>
            <a:r>
              <a:rPr lang="en-US" sz="2200" i="1" baseline="-25000" dirty="0"/>
              <a:t>1</a:t>
            </a:r>
            <a:r>
              <a:rPr lang="en-US" sz="2200" i="1" dirty="0"/>
              <a:t>, G</a:t>
            </a:r>
            <a:r>
              <a:rPr lang="en-US" sz="2200" i="1" baseline="-25000" dirty="0"/>
              <a:t>2</a:t>
            </a:r>
            <a:r>
              <a:rPr lang="en-US" sz="2200" dirty="0"/>
              <a:t>, …,</a:t>
            </a:r>
            <a:r>
              <a:rPr lang="en-US" sz="2200" i="1" dirty="0"/>
              <a:t>G</a:t>
            </a:r>
            <a:r>
              <a:rPr lang="en-US" sz="2200" i="1" baseline="-25000" dirty="0"/>
              <a:t>M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lớp</a:t>
            </a:r>
            <a:r>
              <a:rPr lang="en-US" sz="2200" dirty="0"/>
              <a:t> </a:t>
            </a:r>
            <a:r>
              <a:rPr lang="en-US" sz="2200" dirty="0" err="1"/>
              <a:t>sẵn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i="1" dirty="0"/>
              <a:t>A</a:t>
            </a:r>
            <a:r>
              <a:rPr lang="en-US" sz="2200" i="1" baseline="-25000" dirty="0"/>
              <a:t>1</a:t>
            </a:r>
            <a:r>
              <a:rPr lang="en-US" sz="2200" i="1" dirty="0"/>
              <a:t>, A</a:t>
            </a:r>
            <a:r>
              <a:rPr lang="en-US" sz="2200" i="1" baseline="-25000" dirty="0"/>
              <a:t>2</a:t>
            </a:r>
            <a:r>
              <a:rPr lang="en-US" sz="2200" dirty="0"/>
              <a:t>,…,</a:t>
            </a:r>
            <a:r>
              <a:rPr lang="en-US" sz="2200" i="1" dirty="0"/>
              <a:t>A</a:t>
            </a:r>
            <a:r>
              <a:rPr lang="en-US" sz="2200" i="1" baseline="-25000" dirty="0"/>
              <a:t>M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đã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bởi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nào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. </a:t>
            </a:r>
            <a:r>
              <a:rPr lang="en-US" sz="2200" dirty="0" err="1"/>
              <a:t>Hãy</a:t>
            </a:r>
            <a:r>
              <a:rPr lang="en-US" sz="2200" dirty="0"/>
              <a:t> </a:t>
            </a:r>
            <a:r>
              <a:rPr lang="en-US" sz="2200" dirty="0" err="1"/>
              <a:t>ký</a:t>
            </a:r>
            <a:r>
              <a:rPr lang="en-US" sz="2200" dirty="0"/>
              <a:t> </a:t>
            </a:r>
            <a:r>
              <a:rPr lang="en-US" sz="2200" dirty="0" err="1"/>
              <a:t>hiệu</a:t>
            </a:r>
            <a:r>
              <a:rPr lang="en-US" sz="2200" dirty="0"/>
              <a:t> </a:t>
            </a:r>
            <a:r>
              <a:rPr lang="en-US" sz="2200" i="1" dirty="0"/>
              <a:t>D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.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cặp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(</a:t>
            </a:r>
            <a:r>
              <a:rPr lang="en-US" sz="2200" i="1" dirty="0"/>
              <a:t>D</a:t>
            </a:r>
            <a:r>
              <a:rPr lang="en-US" sz="2200" i="1" baseline="-25000" dirty="0"/>
              <a:t>i</a:t>
            </a:r>
            <a:r>
              <a:rPr lang="en-US" sz="2200" dirty="0"/>
              <a:t>, </a:t>
            </a:r>
            <a:r>
              <a:rPr lang="en-US" sz="2200" i="1" dirty="0" err="1"/>
              <a:t>D</a:t>
            </a:r>
            <a:r>
              <a:rPr lang="en-US" sz="2200" i="1" baseline="-25000" dirty="0" err="1"/>
              <a:t>j</a:t>
            </a:r>
            <a:r>
              <a:rPr lang="en-US" sz="2200" dirty="0"/>
              <a:t>)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i="1" dirty="0"/>
              <a:t>D</a:t>
            </a:r>
            <a:r>
              <a:rPr lang="en-US" sz="2200" dirty="0"/>
              <a:t>, </a:t>
            </a:r>
            <a:r>
              <a:rPr lang="en-US" sz="2200" dirty="0" err="1"/>
              <a:t>chúng</a:t>
            </a:r>
            <a:r>
              <a:rPr lang="en-US" sz="2200" dirty="0"/>
              <a:t> ta </a:t>
            </a:r>
            <a:r>
              <a:rPr lang="en-US" sz="2200" dirty="0" err="1"/>
              <a:t>đếm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đại</a:t>
            </a:r>
            <a:r>
              <a:rPr lang="en-US" sz="2200" dirty="0"/>
              <a:t> </a:t>
            </a:r>
            <a:r>
              <a:rPr lang="en-US" sz="2200" dirty="0" err="1"/>
              <a:t>lượng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đây</a:t>
            </a:r>
            <a:r>
              <a:rPr lang="en-US" sz="2200" dirty="0"/>
              <a:t>:</a:t>
            </a:r>
            <a:endParaRPr lang="en-US" sz="2200" i="1" dirty="0"/>
          </a:p>
          <a:p>
            <a:pPr lvl="2" eaLnBrk="1" hangingPunct="1"/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cặp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đều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i="1" dirty="0"/>
              <a:t>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.</a:t>
            </a:r>
            <a:endParaRPr lang="en-US" sz="2000" i="1" dirty="0"/>
          </a:p>
          <a:p>
            <a:pPr lvl="2" eaLnBrk="1" hangingPunct="1"/>
            <a:r>
              <a:rPr lang="en-US" sz="2000" i="1" dirty="0"/>
              <a:t>b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cặp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đều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i="1" dirty="0"/>
              <a:t>G</a:t>
            </a:r>
            <a:r>
              <a:rPr lang="en-US" sz="2000" dirty="0"/>
              <a:t> ,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.</a:t>
            </a:r>
            <a:endParaRPr lang="en-US" sz="2000" i="1" dirty="0"/>
          </a:p>
          <a:p>
            <a:pPr lvl="2" eaLnBrk="1" hangingPunct="1"/>
            <a:r>
              <a:rPr lang="en-US" sz="2000" i="1" dirty="0"/>
              <a:t>c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cặp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,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/>
              <a:t>cùng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i="1" dirty="0"/>
              <a:t>G</a:t>
            </a:r>
            <a:r>
              <a:rPr lang="en-US" sz="2000" dirty="0"/>
              <a:t>.</a:t>
            </a:r>
            <a:endParaRPr lang="en-US" sz="2000" i="1" dirty="0"/>
          </a:p>
          <a:p>
            <a:pPr lvl="2" eaLnBrk="1" hangingPunct="1"/>
            <a:r>
              <a:rPr lang="en-US" sz="2000" i="1" dirty="0"/>
              <a:t>d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cặp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cùng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i="1" dirty="0"/>
              <a:t>G</a:t>
            </a:r>
            <a:r>
              <a:rPr lang="en-US" sz="2000" dirty="0"/>
              <a:t>.</a:t>
            </a:r>
          </a:p>
          <a:p>
            <a:pPr eaLnBrk="1" hangingPunct="1"/>
            <a:r>
              <a:rPr lang="en-US" sz="2200" dirty="0"/>
              <a:t>Ba </a:t>
            </a:r>
            <a:r>
              <a:rPr lang="en-US" sz="2200" dirty="0" err="1"/>
              <a:t>tiêu</a:t>
            </a:r>
            <a:r>
              <a:rPr lang="en-US" sz="2200" dirty="0"/>
              <a:t> </a:t>
            </a:r>
            <a:r>
              <a:rPr lang="en-US" sz="2200" dirty="0" err="1"/>
              <a:t>chí</a:t>
            </a:r>
            <a:r>
              <a:rPr lang="en-US" sz="2200" dirty="0"/>
              <a:t> </a:t>
            </a:r>
            <a:r>
              <a:rPr lang="en-US" sz="2200" dirty="0" err="1"/>
              <a:t>đánh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nghĩa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endParaRPr lang="en-US" sz="2200" dirty="0"/>
          </a:p>
          <a:p>
            <a:pPr eaLnBrk="1" hangingPunct="1">
              <a:buFont typeface="Wingdings" pitchFamily="2" charset="2"/>
              <a:buNone/>
            </a:pPr>
            <a:r>
              <a:rPr lang="en-US" sz="2600" dirty="0"/>
              <a:t>    </a:t>
            </a:r>
            <a:r>
              <a:rPr lang="en-US" sz="2200" dirty="0"/>
              <a:t>1.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Jaccard</a:t>
            </a:r>
            <a:r>
              <a:rPr lang="en-US" sz="2200" dirty="0"/>
              <a:t> :</a:t>
            </a:r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53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060602"/>
              </p:ext>
            </p:extLst>
          </p:nvPr>
        </p:nvGraphicFramePr>
        <p:xfrm>
          <a:off x="4419600" y="5715000"/>
          <a:ext cx="26670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6755" imgH="393529" progId="Equation.3">
                  <p:embed/>
                </p:oleObj>
              </mc:Choice>
              <mc:Fallback>
                <p:oleObj name="Equation" r:id="rId2" imgW="125675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715000"/>
                        <a:ext cx="2667000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429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8CB7F-DB05-4D39-B115-D4970B162CC1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"/>
            <a:ext cx="8229600" cy="4572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/>
              <a:t>2.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Rand:</a:t>
            </a:r>
          </a:p>
        </p:txBody>
      </p:sp>
      <p:sp>
        <p:nvSpPr>
          <p:cNvPr id="5632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325" name="Object 4"/>
          <p:cNvGraphicFramePr>
            <a:graphicFrameLocks noChangeAspect="1"/>
          </p:cNvGraphicFramePr>
          <p:nvPr/>
        </p:nvGraphicFramePr>
        <p:xfrm>
          <a:off x="1447800" y="1066800"/>
          <a:ext cx="26193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227" imgH="393529" progId="Equation.3">
                  <p:embed/>
                </p:oleObj>
              </mc:Choice>
              <mc:Fallback>
                <p:oleObj name="Equation" r:id="rId2" imgW="132022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066800"/>
                        <a:ext cx="26193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33400" y="1981200"/>
            <a:ext cx="464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dirty="0"/>
              <a:t>3.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Folkes</a:t>
            </a:r>
            <a:r>
              <a:rPr lang="en-US" sz="2000" dirty="0"/>
              <a:t> - Mallow  (FM):</a:t>
            </a:r>
          </a:p>
        </p:txBody>
      </p:sp>
      <p:sp>
        <p:nvSpPr>
          <p:cNvPr id="56327" name="Rectangle 8"/>
          <p:cNvSpPr>
            <a:spLocks noChangeArrowheads="1"/>
          </p:cNvSpPr>
          <p:nvPr/>
        </p:nvSpPr>
        <p:spPr bwMode="auto">
          <a:xfrm>
            <a:off x="0" y="3205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6328" name="Object 7"/>
          <p:cNvGraphicFramePr>
            <a:graphicFrameLocks noChangeAspect="1"/>
          </p:cNvGraphicFramePr>
          <p:nvPr/>
        </p:nvGraphicFramePr>
        <p:xfrm>
          <a:off x="1524000" y="2438400"/>
          <a:ext cx="25146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33500" imgH="444500" progId="Equation.3">
                  <p:embed/>
                </p:oleObj>
              </mc:Choice>
              <mc:Fallback>
                <p:oleObj name="Equation" r:id="rId4" imgW="13335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38400"/>
                        <a:ext cx="25146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333" name="Rectangle 14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57200" y="3505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Các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hệ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số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Jacckard</a:t>
            </a:r>
            <a:r>
              <a:rPr lang="en-US" dirty="0">
                <a:latin typeface="+mn-lt"/>
              </a:rPr>
              <a:t>, Rand </a:t>
            </a:r>
            <a:r>
              <a:rPr lang="en-US" dirty="0" err="1">
                <a:latin typeface="+mn-lt"/>
              </a:rPr>
              <a:t>và</a:t>
            </a:r>
            <a:r>
              <a:rPr lang="en-US" dirty="0">
                <a:latin typeface="+mn-lt"/>
              </a:rPr>
              <a:t> FM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trong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tầm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từ</a:t>
            </a:r>
            <a:r>
              <a:rPr lang="en-US" dirty="0">
                <a:latin typeface="+mn-lt"/>
              </a:rPr>
              <a:t> 0 </a:t>
            </a:r>
            <a:r>
              <a:rPr lang="en-US" dirty="0" err="1">
                <a:latin typeface="+mn-lt"/>
              </a:rPr>
              <a:t>đến</a:t>
            </a:r>
            <a:r>
              <a:rPr lang="en-US" dirty="0">
                <a:latin typeface="+mn-lt"/>
              </a:rPr>
              <a:t> 1, </a:t>
            </a:r>
            <a:r>
              <a:rPr lang="en-US" dirty="0" err="1">
                <a:latin typeface="+mn-lt"/>
              </a:rPr>
              <a:t>mà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giá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trị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càng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lớn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có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nghĩa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là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chất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lượng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gom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cụm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càng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tốt</a:t>
            </a:r>
            <a:r>
              <a:rPr lang="en-US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3037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Cluster Similarity Measure (CSM):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36</a:t>
            </a:fld>
            <a:endParaRPr lang="en-GB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512189"/>
              </p:ext>
            </p:extLst>
          </p:nvPr>
        </p:nvGraphicFramePr>
        <p:xfrm>
          <a:off x="1921329" y="2133600"/>
          <a:ext cx="542787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4100" imgH="457200" progId="Equation.3">
                  <p:embed/>
                </p:oleObj>
              </mc:Choice>
              <mc:Fallback>
                <p:oleObj name="Equation" r:id="rId2" imgW="23241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329" y="2133600"/>
                        <a:ext cx="542787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31242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với</a:t>
            </a:r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917744"/>
              </p:ext>
            </p:extLst>
          </p:nvPr>
        </p:nvGraphicFramePr>
        <p:xfrm>
          <a:off x="2362200" y="3611265"/>
          <a:ext cx="33528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367" imgH="520474" progId="Equation.3">
                  <p:embed/>
                </p:oleObj>
              </mc:Choice>
              <mc:Fallback>
                <p:oleObj name="Equation" r:id="rId4" imgW="1688367" imgH="52047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611265"/>
                        <a:ext cx="33528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51055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4F8B26-888B-4EFC-8445-C4316BE26A26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9144000" cy="457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000" dirty="0"/>
              <a:t>5.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chuẩn</a:t>
            </a:r>
            <a:r>
              <a:rPr lang="en-US" sz="2000" dirty="0"/>
              <a:t> </a:t>
            </a:r>
            <a:r>
              <a:rPr lang="en-US" sz="2000" dirty="0" err="1"/>
              <a:t>hóa</a:t>
            </a:r>
            <a:r>
              <a:rPr lang="en-US" sz="2000" dirty="0"/>
              <a:t> (Normalized Mutual Information -NMI):</a:t>
            </a:r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7349" name="Object 4"/>
          <p:cNvGraphicFramePr>
            <a:graphicFrameLocks noChangeAspect="1"/>
          </p:cNvGraphicFramePr>
          <p:nvPr/>
        </p:nvGraphicFramePr>
        <p:xfrm>
          <a:off x="1524000" y="914400"/>
          <a:ext cx="51054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4200" imgH="952500" progId="Equation.3">
                  <p:embed/>
                </p:oleObj>
              </mc:Choice>
              <mc:Fallback>
                <p:oleObj name="Equation" r:id="rId2" imgW="3124200" imgH="952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14400"/>
                        <a:ext cx="5105400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457200" y="2819400"/>
            <a:ext cx="8229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,</a:t>
            </a:r>
            <a:endParaRPr lang="en-US" sz="2000" i="1" dirty="0"/>
          </a:p>
          <a:p>
            <a:pPr eaLnBrk="1" hangingPunct="1"/>
            <a:r>
              <a:rPr lang="en-US" sz="2000" i="1" dirty="0"/>
              <a:t>|A</a:t>
            </a:r>
            <a:r>
              <a:rPr lang="en-US" sz="2000" i="1" baseline="-25000" dirty="0"/>
              <a:t>i</a:t>
            </a:r>
            <a:r>
              <a:rPr lang="en-US" sz="2000" i="1" dirty="0"/>
              <a:t>|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i="1" baseline="-25000" dirty="0"/>
              <a:t>i</a:t>
            </a:r>
            <a:r>
              <a:rPr lang="en-US" sz="2000" dirty="0"/>
              <a:t>.</a:t>
            </a:r>
            <a:endParaRPr lang="en-US" sz="2000" i="1" dirty="0"/>
          </a:p>
          <a:p>
            <a:pPr eaLnBrk="1" hangingPunct="1"/>
            <a:r>
              <a:rPr lang="en-US" sz="2000" i="1" dirty="0"/>
              <a:t>|G</a:t>
            </a:r>
            <a:r>
              <a:rPr lang="en-US" sz="2000" i="1" baseline="-25000" dirty="0"/>
              <a:t>i</a:t>
            </a:r>
            <a:r>
              <a:rPr lang="en-US" sz="2000" i="1" dirty="0"/>
              <a:t>|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tổng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i="1" dirty="0"/>
              <a:t>G</a:t>
            </a:r>
            <a:r>
              <a:rPr lang="en-US" sz="2000" i="1" baseline="-25000" dirty="0"/>
              <a:t>i</a:t>
            </a:r>
          </a:p>
          <a:p>
            <a:pPr eaLnBrk="1" hangingPunct="1"/>
            <a:r>
              <a:rPr lang="en-US" sz="2000" dirty="0"/>
              <a:t>                                </a:t>
            </a:r>
            <a:r>
              <a:rPr lang="en-US" sz="2000" i="1" dirty="0" err="1"/>
              <a:t>N</a:t>
            </a:r>
            <a:r>
              <a:rPr lang="en-US" sz="2000" i="1" baseline="-25000" dirty="0" err="1"/>
              <a:t>i,j</a:t>
            </a:r>
            <a:r>
              <a:rPr lang="en-US" sz="2000" dirty="0"/>
              <a:t> = |</a:t>
            </a:r>
            <a:r>
              <a:rPr lang="en-US" sz="2000" i="1" dirty="0"/>
              <a:t>G</a:t>
            </a:r>
            <a:r>
              <a:rPr lang="en-US" sz="2000" i="1" baseline="-25000" dirty="0"/>
              <a:t>i</a:t>
            </a:r>
            <a:r>
              <a:rPr lang="en-US" sz="2000" dirty="0"/>
              <a:t> </a:t>
            </a:r>
            <a:r>
              <a:rPr lang="en-US" sz="2000" dirty="0">
                <a:sym typeface="Symbol" pitchFamily="18" charset="2"/>
              </a:rPr>
              <a:t></a:t>
            </a:r>
            <a:r>
              <a:rPr lang="en-US" sz="2000" dirty="0"/>
              <a:t> </a:t>
            </a:r>
            <a:r>
              <a:rPr lang="en-US" sz="2000" i="1" dirty="0" err="1"/>
              <a:t>A</a:t>
            </a:r>
            <a:r>
              <a:rPr lang="en-US" sz="2000" i="1" baseline="-25000" dirty="0" err="1"/>
              <a:t>j</a:t>
            </a:r>
            <a:r>
              <a:rPr lang="en-US" sz="2000" dirty="0"/>
              <a:t>|</a:t>
            </a:r>
            <a:r>
              <a:rPr lang="en-US" dirty="0"/>
              <a:t>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chí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tầm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 0 </a:t>
            </a:r>
            <a:r>
              <a:rPr lang="en-US" sz="2000" dirty="0" err="1"/>
              <a:t>đến</a:t>
            </a:r>
            <a:r>
              <a:rPr lang="en-US" sz="2000" dirty="0"/>
              <a:t> 1,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 1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i="1" dirty="0"/>
              <a:t>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 err="1"/>
              <a:t>đồng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.</a:t>
            </a:r>
          </a:p>
          <a:p>
            <a:pPr eaLnBrk="1" hangingPunct="1"/>
            <a:r>
              <a:rPr lang="en-US" sz="2000" dirty="0" err="1"/>
              <a:t>Tiêu</a:t>
            </a:r>
            <a:r>
              <a:rPr lang="en-US" sz="2000" dirty="0"/>
              <a:t> </a:t>
            </a:r>
            <a:r>
              <a:rPr lang="en-US" sz="2000" dirty="0" err="1"/>
              <a:t>chí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chất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càng</a:t>
            </a:r>
            <a:r>
              <a:rPr lang="en-US" sz="2000" dirty="0"/>
              <a:t> </a:t>
            </a:r>
            <a:r>
              <a:rPr lang="en-US" sz="2000" dirty="0" err="1"/>
              <a:t>tốt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038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6790-C112-9CDE-0535-03318BD7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609600"/>
          </a:xfrm>
        </p:spPr>
        <p:txBody>
          <a:bodyPr/>
          <a:lstStyle/>
          <a:p>
            <a:r>
              <a:rPr lang="en-US" sz="2900" dirty="0">
                <a:solidFill>
                  <a:srgbClr val="FF0000"/>
                </a:solidFill>
              </a:rPr>
              <a:t>5. </a:t>
            </a:r>
            <a:r>
              <a:rPr lang="en-US" sz="2900" dirty="0" err="1">
                <a:solidFill>
                  <a:srgbClr val="FF0000"/>
                </a:solidFill>
              </a:rPr>
              <a:t>Cách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chọn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số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cụm</a:t>
            </a:r>
            <a:r>
              <a:rPr lang="en-US" sz="2900" dirty="0">
                <a:solidFill>
                  <a:srgbClr val="FF0000"/>
                </a:solidFill>
              </a:rPr>
              <a:t> k </a:t>
            </a:r>
            <a:r>
              <a:rPr lang="en-US" sz="2900" dirty="0" err="1">
                <a:solidFill>
                  <a:srgbClr val="FF0000"/>
                </a:solidFill>
              </a:rPr>
              <a:t>cho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giải</a:t>
            </a:r>
            <a:r>
              <a:rPr lang="en-US" sz="2900" dirty="0">
                <a:solidFill>
                  <a:srgbClr val="FF0000"/>
                </a:solidFill>
              </a:rPr>
              <a:t> </a:t>
            </a:r>
            <a:r>
              <a:rPr lang="en-US" sz="2900" dirty="0" err="1">
                <a:solidFill>
                  <a:srgbClr val="FF0000"/>
                </a:solidFill>
              </a:rPr>
              <a:t>thuật</a:t>
            </a:r>
            <a:r>
              <a:rPr lang="en-US" sz="2900" dirty="0">
                <a:solidFill>
                  <a:srgbClr val="FF0000"/>
                </a:solidFill>
              </a:rPr>
              <a:t>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1745E-D43D-2635-C61A-08ECFCBA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 dirty="0"/>
              <a:t>Khi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)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.</a:t>
            </a:r>
          </a:p>
          <a:p>
            <a:r>
              <a:rPr lang="en-US" dirty="0"/>
              <a:t>Khi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. Trong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Elbow (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b="1" i="1" dirty="0" err="1"/>
              <a:t>khuỷu</a:t>
            </a:r>
            <a:r>
              <a:rPr lang="en-US" b="1" i="1" dirty="0"/>
              <a:t> </a:t>
            </a:r>
            <a:r>
              <a:rPr lang="en-US" b="1" i="1" dirty="0" err="1"/>
              <a:t>tay</a:t>
            </a:r>
            <a:r>
              <a:rPr lang="en-US" dirty="0"/>
              <a:t>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F (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7.1)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k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k-means.</a:t>
            </a:r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Elbow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F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/>
              <a:t>được </a:t>
            </a:r>
            <a:r>
              <a:rPr lang="en-US" dirty="0" err="1"/>
              <a:t>ưa</a:t>
            </a:r>
            <a:r>
              <a:rPr lang="en-US" dirty="0"/>
              <a:t> </a:t>
            </a:r>
            <a:r>
              <a:rPr lang="en-US" dirty="0" err="1"/>
              <a:t>chuộng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k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k-means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gộp</a:t>
            </a:r>
            <a:r>
              <a:rPr lang="en-US" dirty="0"/>
              <a:t> (HAC)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D5B68-50B0-6C57-C5E7-67680493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2303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2EE9A-B805-0A9F-E08A-FD6AACFFA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Phương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pháp</a:t>
            </a:r>
            <a:r>
              <a:rPr lang="en-US" sz="2800" dirty="0">
                <a:solidFill>
                  <a:srgbClr val="FF0000"/>
                </a:solidFill>
              </a:rPr>
              <a:t> Elbow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95C8-333D-E6EC-03AB-E0087B111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áp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Elbow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F, </a:t>
            </a:r>
            <a:r>
              <a:rPr lang="en-US" sz="2200" dirty="0" err="1"/>
              <a:t>chúng</a:t>
            </a:r>
            <a:r>
              <a:rPr lang="en-US" sz="2200" dirty="0"/>
              <a:t> ta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bước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đây</a:t>
            </a:r>
            <a:r>
              <a:rPr lang="en-US" sz="2200" dirty="0"/>
              <a:t>: </a:t>
            </a:r>
          </a:p>
          <a:p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k-means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loạt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k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, </a:t>
            </a:r>
            <a:r>
              <a:rPr lang="en-US" sz="2200" dirty="0" err="1"/>
              <a:t>tăng</a:t>
            </a:r>
            <a:r>
              <a:rPr lang="en-US" sz="2200" dirty="0"/>
              <a:t> </a:t>
            </a:r>
            <a:r>
              <a:rPr lang="en-US" sz="2200" dirty="0" err="1"/>
              <a:t>dần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1,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F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mỗi</a:t>
            </a:r>
            <a:r>
              <a:rPr lang="en-US" sz="2200" dirty="0"/>
              <a:t> </a:t>
            </a:r>
            <a:r>
              <a:rPr lang="en-US" sz="2200" dirty="0" err="1"/>
              <a:t>lần</a:t>
            </a:r>
            <a:r>
              <a:rPr lang="en-US" sz="2200" dirty="0"/>
              <a:t> k-means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k. </a:t>
            </a:r>
          </a:p>
          <a:p>
            <a:r>
              <a:rPr lang="en-US" sz="2200" dirty="0" err="1"/>
              <a:t>Vẽ</a:t>
            </a:r>
            <a:r>
              <a:rPr lang="en-US" sz="2200" dirty="0"/>
              <a:t> </a:t>
            </a:r>
            <a:r>
              <a:rPr lang="en-US" sz="2200" dirty="0" err="1"/>
              <a:t>đồ</a:t>
            </a:r>
            <a:r>
              <a:rPr lang="en-US" sz="2200" dirty="0"/>
              <a:t> </a:t>
            </a:r>
            <a:r>
              <a:rPr lang="en-US" sz="2200" dirty="0" err="1"/>
              <a:t>thị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diễn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F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trục</a:t>
            </a:r>
            <a:r>
              <a:rPr lang="en-US" sz="2200" dirty="0"/>
              <a:t> tung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lượng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k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trục</a:t>
            </a:r>
            <a:r>
              <a:rPr lang="en-US" sz="2200" dirty="0"/>
              <a:t> </a:t>
            </a:r>
            <a:r>
              <a:rPr lang="en-US" sz="2200" dirty="0" err="1"/>
              <a:t>hoành</a:t>
            </a:r>
            <a:r>
              <a:rPr lang="en-US" sz="2200" dirty="0"/>
              <a:t>.</a:t>
            </a:r>
          </a:p>
          <a:p>
            <a:r>
              <a:rPr lang="en-US" sz="2200" dirty="0" err="1"/>
              <a:t>Xác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i="1" dirty="0" err="1"/>
              <a:t>khuỷu</a:t>
            </a:r>
            <a:r>
              <a:rPr lang="en-US" sz="2200" i="1" dirty="0"/>
              <a:t> </a:t>
            </a:r>
            <a:r>
              <a:rPr lang="en-US" sz="2200" i="1" dirty="0" err="1"/>
              <a:t>tay</a:t>
            </a:r>
            <a:r>
              <a:rPr lang="en-US" sz="2200" i="1" dirty="0"/>
              <a:t> </a:t>
            </a:r>
            <a:r>
              <a:rPr lang="en-US" sz="2200" dirty="0" err="1"/>
              <a:t>trên</a:t>
            </a:r>
            <a:r>
              <a:rPr lang="en-US" sz="2200" dirty="0"/>
              <a:t> </a:t>
            </a:r>
            <a:r>
              <a:rPr lang="en-US" sz="2200" dirty="0" err="1"/>
              <a:t>đồ</a:t>
            </a:r>
            <a:r>
              <a:rPr lang="en-US" sz="2200" dirty="0"/>
              <a:t> </a:t>
            </a:r>
            <a:r>
              <a:rPr lang="en-US" sz="2200" dirty="0" err="1"/>
              <a:t>thị</a:t>
            </a:r>
            <a:r>
              <a:rPr lang="en-US" sz="2200" dirty="0"/>
              <a:t>.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b="1" i="1" dirty="0" err="1"/>
              <a:t>khuỷu</a:t>
            </a:r>
            <a:r>
              <a:rPr lang="en-US" sz="2200" b="1" i="1" dirty="0"/>
              <a:t> </a:t>
            </a:r>
            <a:r>
              <a:rPr lang="en-US" sz="2200" b="1" i="1" dirty="0" err="1"/>
              <a:t>tay</a:t>
            </a:r>
            <a:r>
              <a:rPr lang="en-US" sz="2200" b="1" i="1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giảm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F </a:t>
            </a:r>
            <a:r>
              <a:rPr lang="en-US" sz="2200" dirty="0" err="1"/>
              <a:t>giảm</a:t>
            </a:r>
            <a:r>
              <a:rPr lang="en-US" sz="2200" dirty="0"/>
              <a:t> </a:t>
            </a:r>
            <a:r>
              <a:rPr lang="en-US" sz="2200" dirty="0" err="1"/>
              <a:t>nhanh</a:t>
            </a:r>
            <a:r>
              <a:rPr lang="en-US" sz="2200" dirty="0"/>
              <a:t> </a:t>
            </a:r>
            <a:r>
              <a:rPr lang="en-US" sz="2200" dirty="0" err="1"/>
              <a:t>chóng</a:t>
            </a:r>
            <a:r>
              <a:rPr lang="en-US" sz="2200" dirty="0"/>
              <a:t> </a:t>
            </a:r>
            <a:r>
              <a:rPr lang="en-US" sz="2200" dirty="0" err="1"/>
              <a:t>rồi</a:t>
            </a:r>
            <a:r>
              <a:rPr lang="en-US" sz="2200" dirty="0"/>
              <a:t> </a:t>
            </a:r>
            <a:r>
              <a:rPr lang="en-US" sz="2200" dirty="0" err="1"/>
              <a:t>chuyển</a:t>
            </a:r>
            <a:r>
              <a:rPr lang="en-US" sz="2200" dirty="0"/>
              <a:t> qua </a:t>
            </a:r>
            <a:r>
              <a:rPr lang="en-US" sz="2200" dirty="0" err="1"/>
              <a:t>giảm</a:t>
            </a:r>
            <a:r>
              <a:rPr lang="en-US" sz="2200" dirty="0"/>
              <a:t> </a:t>
            </a:r>
            <a:r>
              <a:rPr lang="en-US" sz="2200" dirty="0" err="1"/>
              <a:t>chậm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lượng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tăng</a:t>
            </a:r>
            <a:r>
              <a:rPr lang="en-US" sz="2200" dirty="0"/>
              <a:t>.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khuỷu</a:t>
            </a:r>
            <a:r>
              <a:rPr lang="en-US" sz="2200" dirty="0"/>
              <a:t> </a:t>
            </a:r>
            <a:r>
              <a:rPr lang="en-US" sz="2200" dirty="0" err="1"/>
              <a:t>tay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lượng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k </a:t>
            </a:r>
            <a:r>
              <a:rPr lang="en-US" sz="2200" dirty="0" err="1"/>
              <a:t>tốt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1B2C9-4851-3427-200F-73838970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98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0C1C8E-A40F-409D-8A4F-03F744381EDE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381000"/>
          </a:xfrm>
        </p:spPr>
        <p:txBody>
          <a:bodyPr/>
          <a:lstStyle/>
          <a:p>
            <a:pPr eaLnBrk="1" hangingPunct="1"/>
            <a:r>
              <a:rPr lang="en-US" sz="3200" dirty="0" err="1">
                <a:solidFill>
                  <a:srgbClr val="FF0000"/>
                </a:solidFill>
              </a:rPr>
              <a:t>Gom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cụm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gom</a:t>
            </a:r>
            <a:r>
              <a:rPr lang="en-US" sz="2400" dirty="0"/>
              <a:t> </a:t>
            </a:r>
            <a:r>
              <a:rPr lang="en-US" sz="2400" dirty="0" err="1"/>
              <a:t>cụm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quá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sao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sz="2400" dirty="0"/>
              <a:t>.</a:t>
            </a:r>
          </a:p>
        </p:txBody>
      </p:sp>
      <p:pic>
        <p:nvPicPr>
          <p:cNvPr id="6149" name="Picture 4" descr="clustering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439" y="2743200"/>
            <a:ext cx="50927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0" y="2895600"/>
            <a:ext cx="390243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b="1" dirty="0" err="1"/>
              <a:t>Hình</a:t>
            </a:r>
            <a:r>
              <a:rPr lang="en-US" sz="2000" b="1" dirty="0"/>
              <a:t> 7.1. </a:t>
            </a:r>
            <a:r>
              <a:rPr lang="en-US" sz="2000" b="1" dirty="0" err="1"/>
              <a:t>Hai</a:t>
            </a:r>
            <a:r>
              <a:rPr lang="en-US" sz="2000" b="1" dirty="0"/>
              <a:t> </a:t>
            </a:r>
            <a:r>
              <a:rPr lang="en-US" sz="2000" b="1" dirty="0" err="1"/>
              <a:t>loại</a:t>
            </a:r>
            <a:r>
              <a:rPr lang="en-US" sz="2000" b="1" dirty="0"/>
              <a:t> </a:t>
            </a:r>
            <a:r>
              <a:rPr lang="en-US" sz="2000" b="1" dirty="0" err="1"/>
              <a:t>khoảng</a:t>
            </a:r>
            <a:r>
              <a:rPr lang="en-US" sz="2000" b="1" dirty="0"/>
              <a:t> </a:t>
            </a:r>
            <a:r>
              <a:rPr lang="en-US" sz="2000" b="1" dirty="0" err="1"/>
              <a:t>cách</a:t>
            </a:r>
            <a:endParaRPr lang="en-US" sz="2000" b="1" dirty="0"/>
          </a:p>
          <a:p>
            <a:pPr eaLnBrk="1" hangingPunct="1">
              <a:spcBef>
                <a:spcPct val="50000"/>
              </a:spcBef>
            </a:pPr>
            <a:r>
              <a:rPr lang="en-US" sz="2000" b="1" i="1" dirty="0" err="1"/>
              <a:t>Độ</a:t>
            </a:r>
            <a:r>
              <a:rPr lang="en-US" sz="2000" b="1" i="1" dirty="0"/>
              <a:t> </a:t>
            </a:r>
            <a:r>
              <a:rPr lang="en-US" sz="2000" b="1" i="1" dirty="0" err="1"/>
              <a:t>đo</a:t>
            </a:r>
            <a:r>
              <a:rPr lang="en-US" sz="2000" b="1" i="1" dirty="0"/>
              <a:t> Euclid </a:t>
            </a:r>
            <a:r>
              <a:rPr lang="en-US" sz="2000" b="1" dirty="0" err="1"/>
              <a:t>giữa</a:t>
            </a:r>
            <a:r>
              <a:rPr lang="en-US" sz="2000" b="1" dirty="0"/>
              <a:t> </a:t>
            </a:r>
            <a:r>
              <a:rPr lang="en-US" sz="2000" b="1" dirty="0" err="1"/>
              <a:t>hai</a:t>
            </a:r>
            <a:r>
              <a:rPr lang="en-US" sz="2000" b="1" dirty="0"/>
              <a:t> </a:t>
            </a:r>
            <a:r>
              <a:rPr lang="en-US" sz="2000" b="1" dirty="0" err="1"/>
              <a:t>điểm</a:t>
            </a:r>
            <a:r>
              <a:rPr lang="en-US" sz="2000" b="1" dirty="0"/>
              <a:t> </a:t>
            </a:r>
            <a:r>
              <a:rPr lang="en-US" sz="2000" b="1" dirty="0" err="1"/>
              <a:t>có</a:t>
            </a:r>
            <a:r>
              <a:rPr lang="en-US" sz="2000" b="1" dirty="0"/>
              <a:t> </a:t>
            </a:r>
            <a:r>
              <a:rPr lang="en-US" sz="2000" b="1" dirty="0" err="1"/>
              <a:t>thể</a:t>
            </a:r>
            <a:r>
              <a:rPr lang="en-US" sz="2000" b="1" dirty="0"/>
              <a:t> </a:t>
            </a:r>
            <a:r>
              <a:rPr lang="en-US" sz="2000" b="1" dirty="0" err="1"/>
              <a:t>diễn</a:t>
            </a:r>
            <a:r>
              <a:rPr lang="en-US" sz="2000" b="1" dirty="0"/>
              <a:t> </a:t>
            </a:r>
            <a:r>
              <a:rPr lang="en-US" sz="2000" b="1" dirty="0" err="1"/>
              <a:t>tả</a:t>
            </a:r>
            <a:r>
              <a:rPr lang="en-US" sz="2000" b="1" dirty="0"/>
              <a:t> </a:t>
            </a:r>
            <a:r>
              <a:rPr lang="en-US" sz="2000" b="1" dirty="0" err="1"/>
              <a:t>sự</a:t>
            </a:r>
            <a:r>
              <a:rPr lang="en-US" sz="2000" b="1" dirty="0"/>
              <a:t> </a:t>
            </a:r>
            <a:r>
              <a:rPr lang="en-US" sz="2000" b="1" dirty="0" err="1"/>
              <a:t>tương</a:t>
            </a:r>
            <a:r>
              <a:rPr lang="en-US" sz="2000" b="1" dirty="0"/>
              <a:t> </a:t>
            </a:r>
            <a:r>
              <a:rPr lang="en-US" sz="2000" b="1" dirty="0" err="1"/>
              <a:t>tự</a:t>
            </a:r>
            <a:r>
              <a:rPr lang="en-US" sz="2000" b="1" dirty="0"/>
              <a:t> </a:t>
            </a:r>
            <a:r>
              <a:rPr lang="en-US" sz="2000" b="1" dirty="0" err="1"/>
              <a:t>giữa</a:t>
            </a:r>
            <a:r>
              <a:rPr lang="en-US" sz="2000" b="1" dirty="0"/>
              <a:t> </a:t>
            </a:r>
            <a:r>
              <a:rPr lang="en-US" sz="2000" b="1" dirty="0" err="1"/>
              <a:t>chúng</a:t>
            </a:r>
            <a:r>
              <a:rPr lang="en-US" sz="2000" b="1" dirty="0"/>
              <a:t>. </a:t>
            </a:r>
            <a:r>
              <a:rPr lang="en-US" sz="2000" b="1" dirty="0" err="1"/>
              <a:t>Một</a:t>
            </a:r>
            <a:r>
              <a:rPr lang="en-US" sz="2000" b="1" dirty="0"/>
              <a:t> </a:t>
            </a:r>
            <a:r>
              <a:rPr lang="en-US" sz="2000" b="1" dirty="0" err="1"/>
              <a:t>kết</a:t>
            </a:r>
            <a:r>
              <a:rPr lang="en-US" sz="2000" b="1" dirty="0"/>
              <a:t> </a:t>
            </a:r>
            <a:r>
              <a:rPr lang="en-US" sz="2000" b="1" dirty="0" err="1"/>
              <a:t>quả</a:t>
            </a:r>
            <a:r>
              <a:rPr lang="en-US" sz="2000" b="1" dirty="0"/>
              <a:t> </a:t>
            </a:r>
            <a:r>
              <a:rPr lang="en-US" sz="2000" b="1" dirty="0" err="1"/>
              <a:t>gom</a:t>
            </a:r>
            <a:r>
              <a:rPr lang="en-US" sz="2000" b="1" dirty="0"/>
              <a:t> </a:t>
            </a:r>
            <a:r>
              <a:rPr lang="en-US" sz="2000" b="1" dirty="0" err="1"/>
              <a:t>cụm</a:t>
            </a:r>
            <a:r>
              <a:rPr lang="en-US" sz="2000" b="1" dirty="0"/>
              <a:t> </a:t>
            </a:r>
            <a:r>
              <a:rPr lang="en-US" sz="2000" b="1" dirty="0" err="1"/>
              <a:t>thường</a:t>
            </a:r>
            <a:r>
              <a:rPr lang="en-US" sz="2000" b="1" dirty="0"/>
              <a:t> </a:t>
            </a:r>
            <a:r>
              <a:rPr lang="en-US" sz="2000" b="1" dirty="0" err="1"/>
              <a:t>đòi</a:t>
            </a:r>
            <a:r>
              <a:rPr lang="en-US" sz="2000" b="1" dirty="0"/>
              <a:t> </a:t>
            </a:r>
            <a:r>
              <a:rPr lang="en-US" sz="2000" b="1" dirty="0" err="1"/>
              <a:t>hỏi</a:t>
            </a:r>
            <a:r>
              <a:rPr lang="en-US" sz="2000" b="1" dirty="0"/>
              <a:t>: </a:t>
            </a:r>
            <a:r>
              <a:rPr lang="en-US" sz="2000" b="1" dirty="0" err="1"/>
              <a:t>những</a:t>
            </a:r>
            <a:r>
              <a:rPr lang="en-US" sz="2000" b="1" dirty="0"/>
              <a:t> </a:t>
            </a:r>
            <a:r>
              <a:rPr lang="en-US" sz="2000" b="1" dirty="0" err="1"/>
              <a:t>khoảng</a:t>
            </a:r>
            <a:r>
              <a:rPr lang="en-US" sz="2000" b="1" dirty="0"/>
              <a:t> </a:t>
            </a:r>
            <a:r>
              <a:rPr lang="en-US" sz="2000" b="1" dirty="0" err="1"/>
              <a:t>cách</a:t>
            </a:r>
            <a:r>
              <a:rPr lang="en-US" sz="2000" b="1" dirty="0"/>
              <a:t> </a:t>
            </a:r>
            <a:r>
              <a:rPr lang="en-US" sz="2000" b="1" dirty="0" err="1"/>
              <a:t>trong</a:t>
            </a:r>
            <a:r>
              <a:rPr lang="en-US" sz="2000" b="1" dirty="0"/>
              <a:t> </a:t>
            </a:r>
            <a:r>
              <a:rPr lang="en-US" sz="2000" b="1" dirty="0" err="1"/>
              <a:t>nội</a:t>
            </a:r>
            <a:r>
              <a:rPr lang="en-US" sz="2000" b="1" dirty="0"/>
              <a:t> </a:t>
            </a:r>
            <a:r>
              <a:rPr lang="en-US" sz="2000" b="1" dirty="0" err="1"/>
              <a:t>bộ</a:t>
            </a:r>
            <a:r>
              <a:rPr lang="en-US" sz="2000" b="1" dirty="0"/>
              <a:t> </a:t>
            </a:r>
            <a:r>
              <a:rPr lang="en-US" sz="2000" b="1" dirty="0" err="1"/>
              <a:t>một</a:t>
            </a:r>
            <a:r>
              <a:rPr lang="en-US" sz="2000" b="1" dirty="0"/>
              <a:t> </a:t>
            </a:r>
            <a:r>
              <a:rPr lang="en-US" sz="2000" b="1" dirty="0" err="1"/>
              <a:t>cụm</a:t>
            </a:r>
            <a:r>
              <a:rPr lang="en-US" sz="2000" b="1" dirty="0"/>
              <a:t> (</a:t>
            </a:r>
            <a:r>
              <a:rPr lang="en-US" sz="2000" b="1" i="1" dirty="0"/>
              <a:t>intra-cluster distance) </a:t>
            </a:r>
            <a:r>
              <a:rPr lang="en-US" sz="2000" b="1" dirty="0" err="1"/>
              <a:t>phải</a:t>
            </a:r>
            <a:r>
              <a:rPr lang="en-US" sz="2000" b="1" dirty="0"/>
              <a:t> </a:t>
            </a:r>
            <a:r>
              <a:rPr lang="en-US" sz="2000" b="1" dirty="0" err="1"/>
              <a:t>nhỏ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khoảng</a:t>
            </a:r>
            <a:r>
              <a:rPr lang="en-US" sz="2000" b="1" dirty="0"/>
              <a:t> </a:t>
            </a:r>
            <a:r>
              <a:rPr lang="en-US" sz="2000" b="1" dirty="0" err="1"/>
              <a:t>cách</a:t>
            </a:r>
            <a:r>
              <a:rPr lang="en-US" sz="2000" b="1" dirty="0"/>
              <a:t> </a:t>
            </a:r>
            <a:r>
              <a:rPr lang="en-US" sz="2000" b="1" dirty="0" err="1"/>
              <a:t>giữa</a:t>
            </a:r>
            <a:r>
              <a:rPr lang="en-US" sz="2000" b="1" dirty="0"/>
              <a:t> </a:t>
            </a: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cụm</a:t>
            </a:r>
            <a:r>
              <a:rPr lang="en-US" sz="2000" b="1" dirty="0"/>
              <a:t> (</a:t>
            </a:r>
            <a:r>
              <a:rPr lang="en-US" sz="2000" b="1" i="1" dirty="0"/>
              <a:t>inter-cluster distance) </a:t>
            </a:r>
            <a:r>
              <a:rPr lang="en-US" sz="2000" b="1" dirty="0" err="1"/>
              <a:t>phải</a:t>
            </a:r>
            <a:r>
              <a:rPr lang="en-US" sz="2000" b="1" dirty="0"/>
              <a:t> </a:t>
            </a:r>
            <a:r>
              <a:rPr lang="en-US" sz="2000" b="1" dirty="0" err="1"/>
              <a:t>lớn</a:t>
            </a:r>
            <a:r>
              <a:rPr lang="en-US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4699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icture containing text, screenshot, number, plot&#10;&#10;Description automatically generated">
            <a:extLst>
              <a:ext uri="{FF2B5EF4-FFF2-40B4-BE49-F238E27FC236}">
                <a16:creationId xmlns:a16="http://schemas.microsoft.com/office/drawing/2014/main" id="{234FA7E4-681A-1320-FC22-3D891E495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68987"/>
            <a:ext cx="7388486" cy="42291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E52F2-1FC4-17B4-BA78-CAFDDB95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40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43EE62-E7CD-96A5-5046-43A0DFBCA30A}"/>
              </a:ext>
            </a:extLst>
          </p:cNvPr>
          <p:cNvSpPr txBox="1"/>
          <p:nvPr/>
        </p:nvSpPr>
        <p:spPr>
          <a:xfrm>
            <a:off x="914400" y="4800600"/>
            <a:ext cx="73884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+mn-lt"/>
              </a:rPr>
              <a:t>Hình</a:t>
            </a:r>
            <a:r>
              <a:rPr lang="en-US" sz="2200" dirty="0">
                <a:latin typeface="+mn-lt"/>
              </a:rPr>
              <a:t> </a:t>
            </a:r>
            <a:r>
              <a:rPr lang="en-US" sz="2200" b="1" dirty="0">
                <a:latin typeface="+mn-lt"/>
              </a:rPr>
              <a:t>7.10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Mô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tả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phương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pháp</a:t>
            </a:r>
            <a:r>
              <a:rPr lang="en-US" sz="2200" dirty="0">
                <a:latin typeface="+mn-lt"/>
              </a:rPr>
              <a:t> Elbow </a:t>
            </a:r>
            <a:r>
              <a:rPr lang="en-US" sz="2200" dirty="0" err="1">
                <a:latin typeface="+mn-lt"/>
              </a:rPr>
              <a:t>với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hàm</a:t>
            </a:r>
            <a:r>
              <a:rPr lang="en-US" sz="2200" dirty="0">
                <a:latin typeface="+mn-lt"/>
              </a:rPr>
              <a:t> 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FE2CC8-6770-B364-995F-1A2A40FCE987}"/>
              </a:ext>
            </a:extLst>
          </p:cNvPr>
          <p:cNvSpPr txBox="1"/>
          <p:nvPr/>
        </p:nvSpPr>
        <p:spPr>
          <a:xfrm>
            <a:off x="227143" y="5281017"/>
            <a:ext cx="8763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+mn-lt"/>
              </a:rPr>
              <a:t>Trong </a:t>
            </a:r>
            <a:r>
              <a:rPr lang="en-US" sz="2200" dirty="0" err="1">
                <a:latin typeface="+mn-lt"/>
              </a:rPr>
              <a:t>hình</a:t>
            </a:r>
            <a:r>
              <a:rPr lang="en-US" sz="2200" dirty="0">
                <a:latin typeface="+mn-lt"/>
              </a:rPr>
              <a:t> 7.10, </a:t>
            </a:r>
            <a:r>
              <a:rPr lang="en-US" sz="2200" dirty="0" err="1">
                <a:latin typeface="+mn-lt"/>
              </a:rPr>
              <a:t>trục</a:t>
            </a:r>
            <a:r>
              <a:rPr lang="en-US" sz="2200" dirty="0">
                <a:latin typeface="+mn-lt"/>
              </a:rPr>
              <a:t> tung </a:t>
            </a:r>
            <a:r>
              <a:rPr lang="en-US" sz="2200" dirty="0" err="1">
                <a:latin typeface="+mn-lt"/>
              </a:rPr>
              <a:t>mang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giá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trị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hàm</a:t>
            </a:r>
            <a:r>
              <a:rPr lang="en-US" sz="2200" dirty="0">
                <a:latin typeface="+mn-lt"/>
              </a:rPr>
              <a:t> F, </a:t>
            </a:r>
            <a:r>
              <a:rPr lang="en-US" sz="2200" dirty="0" err="1">
                <a:latin typeface="+mn-lt"/>
              </a:rPr>
              <a:t>trục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hoành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biểu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thị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số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cụm</a:t>
            </a:r>
            <a:r>
              <a:rPr lang="en-US" sz="2200" dirty="0">
                <a:latin typeface="+mn-lt"/>
              </a:rPr>
              <a:t> k, </a:t>
            </a:r>
            <a:r>
              <a:rPr lang="en-US" sz="2200" dirty="0" err="1">
                <a:latin typeface="+mn-lt"/>
              </a:rPr>
              <a:t>điểm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khuỷu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tay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là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điểm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ứng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với</a:t>
            </a:r>
            <a:r>
              <a:rPr lang="en-US" sz="2200" dirty="0">
                <a:latin typeface="+mn-lt"/>
              </a:rPr>
              <a:t> k = 5. </a:t>
            </a:r>
            <a:r>
              <a:rPr lang="en-US" sz="2200" dirty="0" err="1">
                <a:latin typeface="+mn-lt"/>
              </a:rPr>
              <a:t>Như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vậy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số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lượng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cụm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nên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chọn</a:t>
            </a:r>
            <a:r>
              <a:rPr lang="en-US" sz="2200" dirty="0">
                <a:latin typeface="+mn-lt"/>
              </a:rPr>
              <a:t> </a:t>
            </a:r>
            <a:r>
              <a:rPr lang="en-US" sz="2200" dirty="0" err="1">
                <a:latin typeface="+mn-lt"/>
              </a:rPr>
              <a:t>là</a:t>
            </a:r>
            <a:r>
              <a:rPr lang="en-US" sz="2200" dirty="0">
                <a:latin typeface="+mn-lt"/>
              </a:rPr>
              <a:t> 5.</a:t>
            </a:r>
          </a:p>
        </p:txBody>
      </p:sp>
    </p:spTree>
    <p:extLst>
      <p:ext uri="{BB962C8B-B14F-4D97-AF65-F5344CB8AC3E}">
        <p14:creationId xmlns:p14="http://schemas.microsoft.com/office/powerpoint/2010/main" val="142880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123FE-FA98-41AC-B4D2-7376A09357AC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FF0000"/>
                </a:solidFill>
              </a:rPr>
              <a:t>Centroid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medoid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rất</a:t>
            </a:r>
            <a:r>
              <a:rPr lang="en-US" sz="2200" dirty="0"/>
              <a:t> </a:t>
            </a:r>
            <a:r>
              <a:rPr lang="en-US" sz="2200" dirty="0" err="1"/>
              <a:t>hữu</a:t>
            </a:r>
            <a:r>
              <a:rPr lang="en-US" sz="2200" dirty="0"/>
              <a:t> </a:t>
            </a:r>
            <a:r>
              <a:rPr lang="en-US" sz="2200" dirty="0" err="1"/>
              <a:t>ích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thu</a:t>
            </a:r>
            <a:r>
              <a:rPr lang="en-US" sz="2200" dirty="0"/>
              <a:t> </a:t>
            </a:r>
            <a:r>
              <a:rPr lang="en-US" sz="2200" dirty="0" err="1"/>
              <a:t>giảm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.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đại</a:t>
            </a:r>
            <a:r>
              <a:rPr lang="en-US" sz="2200" dirty="0"/>
              <a:t> </a:t>
            </a:r>
            <a:r>
              <a:rPr lang="en-US" sz="2200" dirty="0" err="1"/>
              <a:t>diện</a:t>
            </a:r>
            <a:r>
              <a:rPr lang="en-US" sz="2200" dirty="0"/>
              <a:t> </a:t>
            </a:r>
            <a:r>
              <a:rPr lang="en-US" sz="2200" dirty="0" err="1"/>
              <a:t>bởi</a:t>
            </a:r>
            <a:r>
              <a:rPr lang="en-US" sz="2200" dirty="0"/>
              <a:t> </a:t>
            </a:r>
            <a:r>
              <a:rPr lang="en-US" sz="2200" i="1" dirty="0"/>
              <a:t>centroid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i="1" dirty="0" err="1"/>
              <a:t>medoid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nó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b="1" i="1" dirty="0"/>
              <a:t>centroid</a:t>
            </a:r>
            <a:r>
              <a:rPr lang="en-US" sz="2200" dirty="0"/>
              <a:t> 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bình</a:t>
            </a:r>
            <a:r>
              <a:rPr lang="en-US" sz="2200" dirty="0"/>
              <a:t> (mean)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i="1" dirty="0"/>
              <a:t>C</a:t>
            </a:r>
            <a:r>
              <a:rPr lang="en-US" sz="2200" dirty="0"/>
              <a:t>; </a:t>
            </a:r>
            <a:r>
              <a:rPr lang="en-US" sz="2200" dirty="0" err="1"/>
              <a:t>nó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bằng</a:t>
            </a:r>
            <a:r>
              <a:rPr lang="en-US" sz="2200" dirty="0"/>
              <a:t> (1/</a:t>
            </a:r>
            <a:r>
              <a:rPr lang="en-US" sz="2200" i="1" dirty="0"/>
              <a:t>N</a:t>
            </a:r>
            <a:r>
              <a:rPr lang="en-US" sz="2200" i="1" baseline="-25000" dirty="0"/>
              <a:t>C</a:t>
            </a:r>
            <a:r>
              <a:rPr lang="en-US" sz="2200" dirty="0"/>
              <a:t>)</a:t>
            </a:r>
            <a:r>
              <a:rPr lang="en-US" sz="2200" dirty="0">
                <a:sym typeface="Symbol" pitchFamily="18" charset="2"/>
              </a:rPr>
              <a:t></a:t>
            </a:r>
            <a:r>
              <a:rPr lang="en-US" sz="2200" i="1" dirty="0"/>
              <a:t>X</a:t>
            </a:r>
            <a:r>
              <a:rPr lang="en-US" sz="2200" i="1" baseline="-25000" dirty="0"/>
              <a:t>i</a:t>
            </a:r>
            <a:r>
              <a:rPr lang="en-US" sz="2200" dirty="0"/>
              <a:t> </a:t>
            </a:r>
            <a:r>
              <a:rPr lang="en-US" sz="2200" dirty="0">
                <a:sym typeface="Symbol" pitchFamily="18" charset="2"/>
              </a:rPr>
              <a:t></a:t>
            </a:r>
            <a:r>
              <a:rPr lang="en-US" sz="2200" i="1" dirty="0"/>
              <a:t>C</a:t>
            </a:r>
            <a:r>
              <a:rPr lang="en-US" sz="2200" dirty="0"/>
              <a:t>,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i="1" dirty="0"/>
              <a:t>N</a:t>
            </a:r>
            <a:r>
              <a:rPr lang="en-US" sz="2200" i="1" baseline="-25000" dirty="0"/>
              <a:t>C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tổng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i="1" dirty="0"/>
              <a:t>C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b="1" i="1" dirty="0" err="1"/>
              <a:t>medoid</a:t>
            </a:r>
            <a:r>
              <a:rPr lang="en-US" sz="2200" b="1" dirty="0"/>
              <a:t> 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nằm</a:t>
            </a:r>
            <a:r>
              <a:rPr lang="en-US" sz="2200" dirty="0"/>
              <a:t> ở </a:t>
            </a:r>
            <a:r>
              <a:rPr lang="en-US" sz="2200" dirty="0" err="1"/>
              <a:t>vị</a:t>
            </a:r>
            <a:r>
              <a:rPr lang="en-US" sz="2200" dirty="0"/>
              <a:t> </a:t>
            </a:r>
            <a:r>
              <a:rPr lang="en-US" sz="2200" dirty="0" err="1"/>
              <a:t>trí</a:t>
            </a:r>
            <a:r>
              <a:rPr lang="en-US" sz="2200" dirty="0"/>
              <a:t> </a:t>
            </a:r>
            <a:r>
              <a:rPr lang="en-US" sz="2200" dirty="0" err="1"/>
              <a:t>trung</a:t>
            </a:r>
            <a:r>
              <a:rPr lang="en-US" sz="2200" dirty="0"/>
              <a:t> </a:t>
            </a:r>
            <a:r>
              <a:rPr lang="en-US" sz="2200" dirty="0" err="1"/>
              <a:t>tâm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. </a:t>
            </a:r>
            <a:r>
              <a:rPr lang="en-US" sz="2200" dirty="0" err="1"/>
              <a:t>Medoid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tổng</a:t>
            </a:r>
            <a:r>
              <a:rPr lang="en-US" sz="2200" dirty="0"/>
              <a:t> </a:t>
            </a:r>
            <a:r>
              <a:rPr lang="en-US" sz="2200" dirty="0" err="1"/>
              <a:t>khoảng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đến</a:t>
            </a:r>
            <a:r>
              <a:rPr lang="en-US" sz="2200" dirty="0"/>
              <a:t> </a:t>
            </a:r>
            <a:r>
              <a:rPr lang="en-US" sz="2200" dirty="0" err="1"/>
              <a:t>mọi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nhỏ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xa</a:t>
            </a:r>
            <a:r>
              <a:rPr lang="en-US" sz="2200" dirty="0"/>
              <a:t> </a:t>
            </a:r>
            <a:r>
              <a:rPr lang="en-US" sz="2200" dirty="0" err="1"/>
              <a:t>mọi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.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b="1" i="1" dirty="0" err="1"/>
              <a:t>điểm</a:t>
            </a:r>
            <a:r>
              <a:rPr lang="en-US" sz="2200" b="1" i="1" dirty="0"/>
              <a:t> </a:t>
            </a:r>
            <a:r>
              <a:rPr lang="en-US" sz="2200" b="1" i="1" dirty="0" err="1"/>
              <a:t>ngoại</a:t>
            </a:r>
            <a:r>
              <a:rPr lang="en-US" sz="2200" b="1" i="1" dirty="0"/>
              <a:t> </a:t>
            </a:r>
            <a:r>
              <a:rPr lang="en-US" sz="2200" b="1" i="1" dirty="0" err="1"/>
              <a:t>biên</a:t>
            </a:r>
            <a:r>
              <a:rPr lang="en-US" sz="2200" b="1" i="1" dirty="0"/>
              <a:t> </a:t>
            </a:r>
            <a:r>
              <a:rPr lang="en-US" sz="2200" dirty="0"/>
              <a:t>(outlier).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mà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medoid</a:t>
            </a:r>
            <a:r>
              <a:rPr lang="en-US" sz="2200" dirty="0"/>
              <a:t> </a:t>
            </a:r>
            <a:r>
              <a:rPr lang="en-US" sz="2200" dirty="0" err="1"/>
              <a:t>thì</a:t>
            </a:r>
            <a:r>
              <a:rPr lang="en-US" sz="2200" dirty="0"/>
              <a:t> </a:t>
            </a:r>
            <a:r>
              <a:rPr lang="en-US" sz="2200" dirty="0" err="1"/>
              <a:t>thường</a:t>
            </a:r>
            <a:r>
              <a:rPr lang="en-US" sz="2200" dirty="0"/>
              <a:t> </a:t>
            </a:r>
            <a:r>
              <a:rPr lang="en-US" sz="2200" dirty="0" err="1"/>
              <a:t>vững</a:t>
            </a:r>
            <a:r>
              <a:rPr lang="en-US" sz="2200" dirty="0"/>
              <a:t> </a:t>
            </a:r>
            <a:r>
              <a:rPr lang="en-US" sz="2200" dirty="0" err="1"/>
              <a:t>chắc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mẫu</a:t>
            </a:r>
            <a:r>
              <a:rPr lang="en-US" sz="2200" dirty="0"/>
              <a:t> </a:t>
            </a:r>
            <a:r>
              <a:rPr lang="en-US" sz="2200" i="1" dirty="0" err="1"/>
              <a:t>nhiễu</a:t>
            </a:r>
            <a:r>
              <a:rPr lang="en-US" sz="2200" dirty="0"/>
              <a:t> </a:t>
            </a:r>
            <a:r>
              <a:rPr lang="en-US" sz="2200" dirty="0" err="1"/>
              <a:t>hoặc</a:t>
            </a:r>
            <a:r>
              <a:rPr lang="en-US" sz="2200" dirty="0"/>
              <a:t> </a:t>
            </a:r>
            <a:r>
              <a:rPr lang="en-US" sz="2200" dirty="0" err="1"/>
              <a:t>những</a:t>
            </a:r>
            <a:r>
              <a:rPr lang="en-US" sz="2200" dirty="0"/>
              <a:t> </a:t>
            </a:r>
            <a:r>
              <a:rPr lang="en-US" sz="2200" dirty="0" err="1"/>
              <a:t>điểm</a:t>
            </a:r>
            <a:r>
              <a:rPr lang="en-US" sz="2200" dirty="0"/>
              <a:t> </a:t>
            </a:r>
            <a:r>
              <a:rPr lang="en-US" sz="2200" i="1" dirty="0" err="1"/>
              <a:t>ngoại</a:t>
            </a:r>
            <a:r>
              <a:rPr lang="en-US" sz="2200" i="1" dirty="0"/>
              <a:t> </a:t>
            </a:r>
            <a:r>
              <a:rPr lang="en-US" sz="2200" i="1" dirty="0" err="1"/>
              <a:t>biên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80740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741528" y="228600"/>
            <a:ext cx="7772400" cy="5334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Centroid </a:t>
            </a:r>
            <a:r>
              <a:rPr lang="en-US" sz="2800" dirty="0" err="1">
                <a:solidFill>
                  <a:srgbClr val="FF0000"/>
                </a:solidFill>
              </a:rPr>
              <a:t>và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medoid</a:t>
            </a:r>
            <a:r>
              <a:rPr lang="en-US" sz="2800" dirty="0">
                <a:solidFill>
                  <a:srgbClr val="FF0000"/>
                </a:solidFill>
              </a:rPr>
              <a:t> (</a:t>
            </a:r>
            <a:r>
              <a:rPr lang="en-US" sz="2800" dirty="0" err="1">
                <a:solidFill>
                  <a:srgbClr val="FF0000"/>
                </a:solidFill>
              </a:rPr>
              <a:t>tt</a:t>
            </a:r>
            <a:r>
              <a:rPr lang="en-US" sz="2800" dirty="0">
                <a:solidFill>
                  <a:srgbClr val="FF0000"/>
                </a:solidFill>
              </a:rPr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3B3D5B-F719-4638-B778-F534E569890F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8196" name="Picture 2" descr="E:\Machine_Learning\centroid_medo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990600"/>
            <a:ext cx="8066088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2400" y="6083300"/>
            <a:ext cx="4033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+mn-lt"/>
              </a:rPr>
              <a:t>Hình</a:t>
            </a:r>
            <a:r>
              <a:rPr lang="en-US" sz="2000" dirty="0">
                <a:latin typeface="+mn-lt"/>
              </a:rPr>
              <a:t> 7.2 Centroid </a:t>
            </a:r>
            <a:r>
              <a:rPr lang="en-US" sz="2000" dirty="0" err="1">
                <a:latin typeface="+mn-lt"/>
              </a:rPr>
              <a:t>và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medoid</a:t>
            </a:r>
            <a:r>
              <a:rPr 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778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Thí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về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medoid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/>
              <a:t>Cho </a:t>
            </a:r>
            <a:r>
              <a:rPr lang="fr-FR" sz="2000" dirty="0" err="1"/>
              <a:t>một</a:t>
            </a:r>
            <a:r>
              <a:rPr lang="fr-FR" sz="2000" dirty="0"/>
              <a:t> </a:t>
            </a:r>
            <a:r>
              <a:rPr lang="fr-FR" sz="2000" dirty="0" err="1"/>
              <a:t>cụm</a:t>
            </a:r>
            <a:r>
              <a:rPr lang="fr-FR" sz="2000" dirty="0"/>
              <a:t> </a:t>
            </a:r>
            <a:r>
              <a:rPr lang="fr-FR" sz="2000" dirty="0" err="1"/>
              <a:t>gồm</a:t>
            </a:r>
            <a:r>
              <a:rPr lang="fr-FR" sz="2000" dirty="0"/>
              <a:t> 5 </a:t>
            </a:r>
            <a:r>
              <a:rPr lang="fr-FR" sz="2000" dirty="0" err="1"/>
              <a:t>mẫu</a:t>
            </a:r>
            <a:r>
              <a:rPr lang="fr-FR" sz="2000" dirty="0"/>
              <a:t> </a:t>
            </a:r>
            <a:r>
              <a:rPr lang="fr-FR" sz="2000" dirty="0" err="1"/>
              <a:t>sau</a:t>
            </a:r>
            <a:r>
              <a:rPr lang="fr-FR" sz="2000" dirty="0"/>
              <a:t> </a:t>
            </a:r>
            <a:r>
              <a:rPr lang="fr-FR" sz="2000" dirty="0" err="1"/>
              <a:t>đây</a:t>
            </a:r>
            <a:r>
              <a:rPr lang="fr-FR" sz="2000" dirty="0"/>
              <a:t>:</a:t>
            </a:r>
            <a:endParaRPr lang="en-US" sz="2000" dirty="0"/>
          </a:p>
          <a:p>
            <a:pPr marL="0" indent="0">
              <a:buNone/>
            </a:pPr>
            <a:r>
              <a:rPr lang="fr-FR" sz="2000" dirty="0"/>
              <a:t>X</a:t>
            </a:r>
            <a:r>
              <a:rPr lang="fr-FR" sz="2000" baseline="-25000" dirty="0"/>
              <a:t>1</a:t>
            </a:r>
            <a:r>
              <a:rPr lang="fr-FR" sz="2000" dirty="0"/>
              <a:t> = (1, 1), X</a:t>
            </a:r>
            <a:r>
              <a:rPr lang="fr-FR" sz="2000" baseline="-25000" dirty="0"/>
              <a:t>2</a:t>
            </a:r>
            <a:r>
              <a:rPr lang="fr-FR" sz="2000" dirty="0"/>
              <a:t> = (1, 2), X</a:t>
            </a:r>
            <a:r>
              <a:rPr lang="fr-FR" sz="2000" baseline="-25000" dirty="0"/>
              <a:t>3</a:t>
            </a:r>
            <a:r>
              <a:rPr lang="fr-FR" sz="2000" dirty="0"/>
              <a:t> = (2, 1), X</a:t>
            </a:r>
            <a:r>
              <a:rPr lang="fr-FR" sz="2000" baseline="-25000" dirty="0"/>
              <a:t>4</a:t>
            </a:r>
            <a:r>
              <a:rPr lang="fr-FR" sz="2000" dirty="0"/>
              <a:t> = (1.6, 1.4), X</a:t>
            </a:r>
            <a:r>
              <a:rPr lang="fr-FR" sz="2000" baseline="-25000" dirty="0"/>
              <a:t>5</a:t>
            </a:r>
            <a:r>
              <a:rPr lang="fr-FR" sz="2000" dirty="0"/>
              <a:t> = (2, 2)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Ta </a:t>
            </a:r>
            <a:r>
              <a:rPr lang="en-US" sz="2000" dirty="0" err="1"/>
              <a:t>có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r>
              <a:rPr lang="en-US" sz="2000" dirty="0"/>
              <a:t>d(X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/>
              <a:t>) = 1, d(X</a:t>
            </a:r>
            <a:r>
              <a:rPr lang="en-US" sz="2000" baseline="-25000" dirty="0"/>
              <a:t>1</a:t>
            </a:r>
            <a:r>
              <a:rPr lang="en-US" sz="2000" dirty="0"/>
              <a:t>,X</a:t>
            </a:r>
            <a:r>
              <a:rPr lang="en-US" sz="2000" baseline="-25000" dirty="0"/>
              <a:t>3</a:t>
            </a:r>
            <a:r>
              <a:rPr lang="en-US" sz="2000" dirty="0"/>
              <a:t>) =1, d(X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4</a:t>
            </a:r>
            <a:r>
              <a:rPr lang="en-US" sz="2000" dirty="0"/>
              <a:t>) =0.72, d(X</a:t>
            </a:r>
            <a:r>
              <a:rPr lang="en-US" sz="2000" baseline="-25000" dirty="0"/>
              <a:t>1</a:t>
            </a:r>
            <a:r>
              <a:rPr lang="en-US" sz="2000" dirty="0"/>
              <a:t>,X</a:t>
            </a:r>
            <a:r>
              <a:rPr lang="en-US" sz="2000" baseline="-25000" dirty="0"/>
              <a:t>5</a:t>
            </a:r>
            <a:r>
              <a:rPr lang="en-US" sz="2000" dirty="0"/>
              <a:t>)= 1.41</a:t>
            </a:r>
          </a:p>
          <a:p>
            <a:pPr marL="0" indent="0">
              <a:buNone/>
            </a:pPr>
            <a:r>
              <a:rPr lang="en-US" sz="2000" dirty="0">
                <a:sym typeface="Symbol"/>
              </a:rPr>
              <a:t> </a:t>
            </a:r>
            <a:r>
              <a:rPr lang="en-US" sz="2000" dirty="0"/>
              <a:t> d(X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i</a:t>
            </a:r>
            <a:r>
              <a:rPr lang="en-US" sz="2000" dirty="0"/>
              <a:t>) = 4.13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d(X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1</a:t>
            </a:r>
            <a:r>
              <a:rPr lang="en-US" sz="2000" dirty="0"/>
              <a:t>) = 1, d(X</a:t>
            </a:r>
            <a:r>
              <a:rPr lang="en-US" sz="2000" baseline="-25000" dirty="0"/>
              <a:t>2</a:t>
            </a:r>
            <a:r>
              <a:rPr lang="en-US" sz="2000" dirty="0"/>
              <a:t>,X</a:t>
            </a:r>
            <a:r>
              <a:rPr lang="en-US" sz="2000" baseline="-25000" dirty="0"/>
              <a:t>3</a:t>
            </a:r>
            <a:r>
              <a:rPr lang="en-US" sz="2000" dirty="0"/>
              <a:t>)= 1.41, d(X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4</a:t>
            </a:r>
            <a:r>
              <a:rPr lang="en-US" sz="2000" dirty="0"/>
              <a:t>) = 0.84, d(X</a:t>
            </a:r>
            <a:r>
              <a:rPr lang="en-US" sz="2000" baseline="-25000" dirty="0"/>
              <a:t>2</a:t>
            </a:r>
            <a:r>
              <a:rPr lang="en-US" sz="2000" dirty="0"/>
              <a:t>,X</a:t>
            </a:r>
            <a:r>
              <a:rPr lang="en-US" sz="2000" baseline="-25000" dirty="0"/>
              <a:t>5</a:t>
            </a:r>
            <a:r>
              <a:rPr lang="en-US" sz="2000" dirty="0"/>
              <a:t>)= 1</a:t>
            </a:r>
          </a:p>
          <a:p>
            <a:pPr marL="0" indent="0">
              <a:buNone/>
            </a:pPr>
            <a:r>
              <a:rPr lang="en-US" sz="2000" dirty="0">
                <a:sym typeface="Symbol"/>
              </a:rPr>
              <a:t> </a:t>
            </a:r>
            <a:r>
              <a:rPr lang="en-US" sz="2000" dirty="0"/>
              <a:t> d(X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i</a:t>
            </a:r>
            <a:r>
              <a:rPr lang="en-US" sz="2000" dirty="0"/>
              <a:t>) = 4.25</a:t>
            </a:r>
          </a:p>
          <a:p>
            <a:pPr marL="0" indent="0">
              <a:buNone/>
            </a:pPr>
            <a:r>
              <a:rPr lang="en-US" sz="2000" dirty="0"/>
              <a:t>d(X</a:t>
            </a:r>
            <a:r>
              <a:rPr lang="en-US" sz="2000" baseline="-25000" dirty="0"/>
              <a:t>3</a:t>
            </a:r>
            <a:r>
              <a:rPr lang="en-US" sz="2000" dirty="0"/>
              <a:t>, X</a:t>
            </a:r>
            <a:r>
              <a:rPr lang="en-US" sz="2000" baseline="-25000" dirty="0"/>
              <a:t>1</a:t>
            </a:r>
            <a:r>
              <a:rPr lang="en-US" sz="2000" dirty="0"/>
              <a:t>) = 1, d(X</a:t>
            </a:r>
            <a:r>
              <a:rPr lang="en-US" sz="2000" baseline="-25000" dirty="0"/>
              <a:t>3</a:t>
            </a:r>
            <a:r>
              <a:rPr lang="en-US" sz="2000" dirty="0"/>
              <a:t>,X</a:t>
            </a:r>
            <a:r>
              <a:rPr lang="en-US" sz="2000" baseline="-25000" dirty="0"/>
              <a:t>2</a:t>
            </a:r>
            <a:r>
              <a:rPr lang="en-US" sz="2000" dirty="0"/>
              <a:t>)= 1.41, d(X</a:t>
            </a:r>
            <a:r>
              <a:rPr lang="en-US" sz="2000" baseline="-25000" dirty="0"/>
              <a:t>3</a:t>
            </a:r>
            <a:r>
              <a:rPr lang="en-US" sz="2000" dirty="0"/>
              <a:t>, X</a:t>
            </a:r>
            <a:r>
              <a:rPr lang="en-US" sz="2000" baseline="-25000" dirty="0"/>
              <a:t>4</a:t>
            </a:r>
            <a:r>
              <a:rPr lang="en-US" sz="2000" dirty="0"/>
              <a:t>) = 0.56, d(X</a:t>
            </a:r>
            <a:r>
              <a:rPr lang="en-US" sz="2000" baseline="-25000" dirty="0"/>
              <a:t>3</a:t>
            </a:r>
            <a:r>
              <a:rPr lang="en-US" sz="2000" dirty="0"/>
              <a:t>,X</a:t>
            </a:r>
            <a:r>
              <a:rPr lang="en-US" sz="2000" baseline="-25000" dirty="0"/>
              <a:t>5</a:t>
            </a:r>
            <a:r>
              <a:rPr lang="en-US" sz="2000" dirty="0"/>
              <a:t>)= 1</a:t>
            </a:r>
          </a:p>
          <a:p>
            <a:pPr marL="0" indent="0">
              <a:buNone/>
            </a:pPr>
            <a:r>
              <a:rPr lang="en-US" sz="2000" dirty="0">
                <a:sym typeface="Symbol"/>
              </a:rPr>
              <a:t> </a:t>
            </a:r>
            <a:r>
              <a:rPr lang="en-US" sz="2000" dirty="0"/>
              <a:t> d(X</a:t>
            </a:r>
            <a:r>
              <a:rPr lang="en-US" sz="2000" baseline="-25000" dirty="0"/>
              <a:t>3</a:t>
            </a:r>
            <a:r>
              <a:rPr lang="en-US" sz="2000" dirty="0"/>
              <a:t>, X</a:t>
            </a:r>
            <a:r>
              <a:rPr lang="en-US" sz="2000" baseline="-25000" dirty="0"/>
              <a:t>i</a:t>
            </a:r>
            <a:r>
              <a:rPr lang="en-US" sz="2000" dirty="0"/>
              <a:t>) = 3.97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d(X</a:t>
            </a:r>
            <a:r>
              <a:rPr lang="en-US" sz="2000" baseline="-25000" dirty="0"/>
              <a:t>4</a:t>
            </a:r>
            <a:r>
              <a:rPr lang="en-US" sz="2000" dirty="0"/>
              <a:t>, X</a:t>
            </a:r>
            <a:r>
              <a:rPr lang="en-US" sz="2000" baseline="-25000" dirty="0"/>
              <a:t>1</a:t>
            </a:r>
            <a:r>
              <a:rPr lang="en-US" sz="2000" dirty="0"/>
              <a:t>) = 0.72, d(X</a:t>
            </a:r>
            <a:r>
              <a:rPr lang="en-US" sz="2000" baseline="-25000" dirty="0"/>
              <a:t>4</a:t>
            </a:r>
            <a:r>
              <a:rPr lang="en-US" sz="2000" dirty="0"/>
              <a:t>,X</a:t>
            </a:r>
            <a:r>
              <a:rPr lang="en-US" sz="2000" baseline="-25000" dirty="0"/>
              <a:t>2</a:t>
            </a:r>
            <a:r>
              <a:rPr lang="en-US" sz="2000" dirty="0"/>
              <a:t>)= 0.84, d(X</a:t>
            </a:r>
            <a:r>
              <a:rPr lang="en-US" sz="2000" baseline="-25000" dirty="0"/>
              <a:t>4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) = 0.56, d(X</a:t>
            </a:r>
            <a:r>
              <a:rPr lang="en-US" sz="2000" baseline="-25000" dirty="0"/>
              <a:t>4</a:t>
            </a:r>
            <a:r>
              <a:rPr lang="en-US" sz="2000" dirty="0"/>
              <a:t>,X</a:t>
            </a:r>
            <a:r>
              <a:rPr lang="en-US" sz="2000" baseline="-25000" dirty="0"/>
              <a:t>5</a:t>
            </a:r>
            <a:r>
              <a:rPr lang="en-US" sz="2000" dirty="0"/>
              <a:t>)= 0.72</a:t>
            </a:r>
          </a:p>
          <a:p>
            <a:pPr marL="0" indent="0">
              <a:buNone/>
            </a:pPr>
            <a:r>
              <a:rPr lang="en-US" sz="2000" dirty="0">
                <a:sym typeface="Symbol"/>
              </a:rPr>
              <a:t> </a:t>
            </a:r>
            <a:r>
              <a:rPr lang="en-US" sz="2000" dirty="0"/>
              <a:t> d(X</a:t>
            </a:r>
            <a:r>
              <a:rPr lang="en-US" sz="2000" baseline="-25000" dirty="0"/>
              <a:t>4</a:t>
            </a:r>
            <a:r>
              <a:rPr lang="en-US" sz="2000" dirty="0"/>
              <a:t>, X</a:t>
            </a:r>
            <a:r>
              <a:rPr lang="en-US" sz="2000" baseline="-25000" dirty="0"/>
              <a:t>i</a:t>
            </a:r>
            <a:r>
              <a:rPr lang="en-US" sz="2000" dirty="0"/>
              <a:t>) = </a:t>
            </a:r>
            <a:r>
              <a:rPr lang="en-US" sz="2000" b="1" dirty="0"/>
              <a:t>2.84</a:t>
            </a: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000" dirty="0"/>
              <a:t>d(X</a:t>
            </a:r>
            <a:r>
              <a:rPr lang="en-US" sz="2000" baseline="-25000" dirty="0"/>
              <a:t>5</a:t>
            </a:r>
            <a:r>
              <a:rPr lang="en-US" sz="2000" dirty="0"/>
              <a:t>, X</a:t>
            </a:r>
            <a:r>
              <a:rPr lang="en-US" sz="2000" baseline="-25000" dirty="0"/>
              <a:t>1</a:t>
            </a:r>
            <a:r>
              <a:rPr lang="en-US" sz="2000" dirty="0"/>
              <a:t>) =  1.41, d(X</a:t>
            </a:r>
            <a:r>
              <a:rPr lang="en-US" sz="2000" baseline="-25000" dirty="0"/>
              <a:t>5</a:t>
            </a:r>
            <a:r>
              <a:rPr lang="en-US" sz="2000" dirty="0"/>
              <a:t>,X</a:t>
            </a:r>
            <a:r>
              <a:rPr lang="en-US" sz="2000" baseline="-25000" dirty="0"/>
              <a:t>2</a:t>
            </a:r>
            <a:r>
              <a:rPr lang="en-US" sz="2000" dirty="0"/>
              <a:t>)= 1, d(X</a:t>
            </a:r>
            <a:r>
              <a:rPr lang="en-US" sz="2000" baseline="-25000" dirty="0"/>
              <a:t>5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) =1, d(X</a:t>
            </a:r>
            <a:r>
              <a:rPr lang="en-US" sz="2000" baseline="-25000" dirty="0"/>
              <a:t>5</a:t>
            </a:r>
            <a:r>
              <a:rPr lang="en-US" sz="2000" dirty="0"/>
              <a:t>,X</a:t>
            </a:r>
            <a:r>
              <a:rPr lang="en-US" sz="2000" baseline="-25000" dirty="0"/>
              <a:t>4</a:t>
            </a:r>
            <a:r>
              <a:rPr lang="en-US" sz="2000" dirty="0"/>
              <a:t>)= 0.72</a:t>
            </a:r>
          </a:p>
          <a:p>
            <a:pPr marL="0" indent="0">
              <a:buNone/>
            </a:pPr>
            <a:r>
              <a:rPr lang="en-US" sz="2000" dirty="0">
                <a:sym typeface="Symbol"/>
              </a:rPr>
              <a:t> </a:t>
            </a:r>
            <a:r>
              <a:rPr lang="en-US" sz="2000" dirty="0"/>
              <a:t> d(X</a:t>
            </a:r>
            <a:r>
              <a:rPr lang="en-US" sz="2000" baseline="-25000" dirty="0"/>
              <a:t>5</a:t>
            </a:r>
            <a:r>
              <a:rPr lang="en-US" sz="2000" dirty="0"/>
              <a:t>, X</a:t>
            </a:r>
            <a:r>
              <a:rPr lang="en-US" sz="2000" baseline="-25000" dirty="0"/>
              <a:t>i</a:t>
            </a:r>
            <a:r>
              <a:rPr lang="en-US" sz="2000" dirty="0"/>
              <a:t>) = 4.13</a:t>
            </a:r>
          </a:p>
          <a:p>
            <a:pPr marL="0" indent="0">
              <a:buNone/>
            </a:pPr>
            <a:r>
              <a:rPr lang="en-US" sz="2000" dirty="0" err="1"/>
              <a:t>Vậy</a:t>
            </a:r>
            <a:r>
              <a:rPr lang="en-US" sz="2000" dirty="0"/>
              <a:t> X</a:t>
            </a:r>
            <a:r>
              <a:rPr lang="en-US" sz="2000" baseline="-25000" dirty="0"/>
              <a:t>4</a:t>
            </a:r>
            <a:r>
              <a:rPr lang="en-US" sz="2000" dirty="0"/>
              <a:t> = (1.6, 1.4)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medoid</a:t>
            </a:r>
            <a:r>
              <a:rPr lang="en-US" sz="2000" dirty="0"/>
              <a:t> </a:t>
            </a:r>
            <a:r>
              <a:rPr lang="en-US" sz="2000" dirty="0" err="1"/>
              <a:t>vì</a:t>
            </a:r>
            <a:r>
              <a:rPr lang="en-US" sz="2000" dirty="0"/>
              <a:t> X</a:t>
            </a:r>
            <a:r>
              <a:rPr lang="en-US" sz="2000" baseline="-25000" dirty="0"/>
              <a:t>4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ở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61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solidFill>
                  <a:srgbClr val="FF0000"/>
                </a:solidFill>
              </a:rPr>
              <a:t>Thí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dụ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 err="1">
                <a:solidFill>
                  <a:srgbClr val="FF0000"/>
                </a:solidFill>
              </a:rPr>
              <a:t>về</a:t>
            </a:r>
            <a:r>
              <a:rPr lang="en-US" sz="2800" dirty="0">
                <a:solidFill>
                  <a:srgbClr val="FF0000"/>
                </a:solidFill>
              </a:rPr>
              <a:t> centroid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pPr marL="0" indent="0">
              <a:buNone/>
            </a:pPr>
            <a:r>
              <a:rPr lang="fr-FR" sz="2200" dirty="0"/>
              <a:t>Cho </a:t>
            </a:r>
            <a:r>
              <a:rPr lang="fr-FR" sz="2200" dirty="0" err="1"/>
              <a:t>một</a:t>
            </a:r>
            <a:r>
              <a:rPr lang="fr-FR" sz="2200" dirty="0"/>
              <a:t> </a:t>
            </a:r>
            <a:r>
              <a:rPr lang="fr-FR" sz="2200" dirty="0" err="1"/>
              <a:t>cụm</a:t>
            </a:r>
            <a:r>
              <a:rPr lang="fr-FR" sz="2200" dirty="0"/>
              <a:t> </a:t>
            </a:r>
            <a:r>
              <a:rPr lang="fr-FR" sz="2200" dirty="0" err="1"/>
              <a:t>gồm</a:t>
            </a:r>
            <a:r>
              <a:rPr lang="fr-FR" sz="2200" dirty="0"/>
              <a:t> 5 </a:t>
            </a:r>
            <a:r>
              <a:rPr lang="fr-FR" sz="2200" dirty="0" err="1"/>
              <a:t>mẫu</a:t>
            </a:r>
            <a:r>
              <a:rPr lang="fr-FR" sz="2200" dirty="0"/>
              <a:t> </a:t>
            </a:r>
            <a:r>
              <a:rPr lang="fr-FR" sz="2200" dirty="0" err="1"/>
              <a:t>sau</a:t>
            </a:r>
            <a:r>
              <a:rPr lang="fr-FR" sz="2200" dirty="0"/>
              <a:t> </a:t>
            </a:r>
            <a:r>
              <a:rPr lang="fr-FR" sz="2200" dirty="0" err="1"/>
              <a:t>đây</a:t>
            </a:r>
            <a:r>
              <a:rPr lang="fr-FR" sz="2200" dirty="0"/>
              <a:t>:</a:t>
            </a:r>
            <a:endParaRPr lang="en-US" sz="2200" dirty="0"/>
          </a:p>
          <a:p>
            <a:pPr marL="0" indent="0">
              <a:buNone/>
            </a:pPr>
            <a:r>
              <a:rPr lang="fr-FR" sz="2200" dirty="0"/>
              <a:t>X</a:t>
            </a:r>
            <a:r>
              <a:rPr lang="fr-FR" sz="2200" baseline="-25000" dirty="0"/>
              <a:t>1</a:t>
            </a:r>
            <a:r>
              <a:rPr lang="fr-FR" sz="2200" dirty="0"/>
              <a:t> = (1, 1), X</a:t>
            </a:r>
            <a:r>
              <a:rPr lang="fr-FR" sz="2200" baseline="-25000" dirty="0"/>
              <a:t>2</a:t>
            </a:r>
            <a:r>
              <a:rPr lang="fr-FR" sz="2200" dirty="0"/>
              <a:t> = (1, 2), X</a:t>
            </a:r>
            <a:r>
              <a:rPr lang="fr-FR" sz="2200" baseline="-25000" dirty="0"/>
              <a:t>3</a:t>
            </a:r>
            <a:r>
              <a:rPr lang="fr-FR" sz="2200" dirty="0"/>
              <a:t> = (2, 1), X</a:t>
            </a:r>
            <a:r>
              <a:rPr lang="fr-FR" sz="2200" baseline="-25000" dirty="0"/>
              <a:t>4</a:t>
            </a:r>
            <a:r>
              <a:rPr lang="fr-FR" sz="2200" dirty="0"/>
              <a:t> = (1.6, 1.4), X</a:t>
            </a:r>
            <a:r>
              <a:rPr lang="fr-FR" sz="2200" baseline="-25000" dirty="0"/>
              <a:t>5</a:t>
            </a:r>
            <a:r>
              <a:rPr lang="fr-FR" sz="2200" dirty="0"/>
              <a:t> = (2, 2)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Centroid = &lt;(1+1+2+1.6+2)/5, (1+2+1+1.4+2)/5&gt; = &lt;1.52, 1.48&gt;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B4674E-4C5B-4ADF-8ECD-5368454F37E9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13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A2A44-2798-444B-A6BB-BD026AA77E09}" type="slidenum">
              <a:rPr lang="en-US" altLang="en-US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686800" cy="457200"/>
          </a:xfrm>
        </p:spPr>
        <p:txBody>
          <a:bodyPr/>
          <a:lstStyle/>
          <a:p>
            <a:pPr eaLnBrk="1" hangingPunct="1"/>
            <a:r>
              <a:rPr lang="en-US" sz="3200" dirty="0">
                <a:solidFill>
                  <a:srgbClr val="FF0000"/>
                </a:solidFill>
              </a:rPr>
              <a:t>2. </a:t>
            </a:r>
            <a:r>
              <a:rPr lang="en-US" sz="3200" dirty="0" err="1">
                <a:solidFill>
                  <a:srgbClr val="FF0000"/>
                </a:solidFill>
              </a:rPr>
              <a:t>Gom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cụm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phân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hoạch</a:t>
            </a:r>
            <a:r>
              <a:rPr lang="en-US" sz="3200" dirty="0">
                <a:solidFill>
                  <a:srgbClr val="FF0000"/>
                </a:solidFill>
              </a:rPr>
              <a:t>: </a:t>
            </a:r>
            <a:r>
              <a:rPr lang="en-US" sz="3200" dirty="0" err="1">
                <a:solidFill>
                  <a:srgbClr val="FF0000"/>
                </a:solidFill>
              </a:rPr>
              <a:t>giải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 err="1">
                <a:solidFill>
                  <a:srgbClr val="FF0000"/>
                </a:solidFill>
              </a:rPr>
              <a:t>thuật</a:t>
            </a:r>
            <a:r>
              <a:rPr lang="en-US" sz="3200" dirty="0">
                <a:solidFill>
                  <a:srgbClr val="FF0000"/>
                </a:solidFill>
              </a:rPr>
              <a:t> k-means</a:t>
            </a:r>
            <a:r>
              <a:rPr lang="en-US" sz="3200" dirty="0"/>
              <a:t>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92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hoạch</a:t>
            </a:r>
            <a:r>
              <a:rPr lang="en-US" sz="2200" dirty="0"/>
              <a:t> </a:t>
            </a:r>
            <a:r>
              <a:rPr lang="en-US" sz="2200" dirty="0" err="1"/>
              <a:t>thường</a:t>
            </a:r>
            <a:r>
              <a:rPr lang="en-US" sz="2200" dirty="0"/>
              <a:t>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phân</a:t>
            </a:r>
            <a:r>
              <a:rPr lang="en-US" sz="2200" dirty="0"/>
              <a:t> </a:t>
            </a:r>
            <a:r>
              <a:rPr lang="en-US" sz="2200" dirty="0" err="1"/>
              <a:t>hoạch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tập</a:t>
            </a:r>
            <a:r>
              <a:rPr lang="en-US" sz="2200" dirty="0"/>
              <a:t> </a:t>
            </a:r>
            <a:r>
              <a:rPr lang="en-US" sz="2200" dirty="0" err="1"/>
              <a:t>dữ</a:t>
            </a:r>
            <a:r>
              <a:rPr lang="en-US" sz="2200" dirty="0"/>
              <a:t> </a:t>
            </a:r>
            <a:r>
              <a:rPr lang="en-US" sz="2200" dirty="0" err="1"/>
              <a:t>liệu</a:t>
            </a:r>
            <a:r>
              <a:rPr lang="en-US" sz="2200" dirty="0"/>
              <a:t>.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nổi</a:t>
            </a:r>
            <a:r>
              <a:rPr lang="en-US" sz="2200" dirty="0"/>
              <a:t> </a:t>
            </a:r>
            <a:r>
              <a:rPr lang="en-US" sz="2200" dirty="0" err="1"/>
              <a:t>tiếng</a:t>
            </a:r>
            <a:r>
              <a:rPr lang="en-US" sz="2200" dirty="0"/>
              <a:t> </a:t>
            </a:r>
            <a:r>
              <a:rPr lang="en-US" sz="2200" dirty="0" err="1"/>
              <a:t>nhất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loại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cụm</a:t>
            </a:r>
            <a:r>
              <a:rPr lang="en-US" sz="2200" dirty="0"/>
              <a:t> </a:t>
            </a:r>
            <a:r>
              <a:rPr lang="en-US" sz="2200" dirty="0" err="1"/>
              <a:t>này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i="1" dirty="0"/>
              <a:t>k-means</a:t>
            </a:r>
            <a:r>
              <a:rPr lang="en-US" sz="2200" dirty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i="1" dirty="0"/>
              <a:t>k-means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mô</a:t>
            </a:r>
            <a:r>
              <a:rPr lang="en-US" sz="2200" dirty="0"/>
              <a:t> </a:t>
            </a:r>
            <a:r>
              <a:rPr lang="en-US" sz="2200" dirty="0" err="1"/>
              <a:t>tả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bước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đây</a:t>
            </a:r>
            <a:r>
              <a:rPr lang="en-US" sz="2200" dirty="0"/>
              <a:t>: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u="sng" dirty="0" err="1"/>
              <a:t>Bước</a:t>
            </a:r>
            <a:r>
              <a:rPr lang="en-US" sz="2000" u="sng" dirty="0"/>
              <a:t> </a:t>
            </a:r>
            <a:r>
              <a:rPr lang="en-US" sz="2000" b="1" u="sng" dirty="0"/>
              <a:t>1</a:t>
            </a:r>
            <a:r>
              <a:rPr lang="en-US" sz="2000" dirty="0"/>
              <a:t>: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ngẫu</a:t>
            </a:r>
            <a:r>
              <a:rPr lang="en-US" sz="2000" dirty="0"/>
              <a:t> </a:t>
            </a:r>
            <a:r>
              <a:rPr lang="en-US" sz="2000" dirty="0" err="1"/>
              <a:t>nhiên</a:t>
            </a:r>
            <a:r>
              <a:rPr lang="en-US" sz="2000" dirty="0"/>
              <a:t> </a:t>
            </a:r>
            <a:r>
              <a:rPr lang="en-US" sz="2000" i="1" dirty="0"/>
              <a:t>k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n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. </a:t>
            </a:r>
            <a:r>
              <a:rPr lang="en-US" sz="2000" dirty="0" err="1"/>
              <a:t>Gán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 - </a:t>
            </a:r>
            <a:r>
              <a:rPr lang="en-US" sz="2000" i="1" dirty="0"/>
              <a:t>k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i="1" dirty="0"/>
              <a:t>k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gán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gần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u="sng" dirty="0" err="1"/>
              <a:t>Bước</a:t>
            </a:r>
            <a:r>
              <a:rPr lang="en-US" sz="2000" u="sng" dirty="0"/>
              <a:t> </a:t>
            </a:r>
            <a:r>
              <a:rPr lang="en-US" sz="2000" b="1" u="sng" dirty="0"/>
              <a:t>2</a:t>
            </a:r>
            <a:r>
              <a:rPr lang="en-US" sz="2000" dirty="0"/>
              <a:t>: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mới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bước</a:t>
            </a:r>
            <a:r>
              <a:rPr lang="en-US" sz="2000" dirty="0"/>
              <a:t> </a:t>
            </a:r>
            <a:r>
              <a:rPr lang="en-US" sz="2000" dirty="0" err="1"/>
              <a:t>gán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nêu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u="sng" dirty="0" err="1"/>
              <a:t>Bước</a:t>
            </a:r>
            <a:r>
              <a:rPr lang="en-US" sz="2000" u="sng" dirty="0"/>
              <a:t> </a:t>
            </a:r>
            <a:r>
              <a:rPr lang="en-US" sz="2000" b="1" u="sng" dirty="0"/>
              <a:t>3</a:t>
            </a:r>
            <a:r>
              <a:rPr lang="en-US" sz="2000" dirty="0"/>
              <a:t>: </a:t>
            </a:r>
            <a:r>
              <a:rPr lang="en-US" sz="2000" dirty="0" err="1"/>
              <a:t>Gán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tập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 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mà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tâm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gần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u="sng" dirty="0" err="1"/>
              <a:t>Bước</a:t>
            </a:r>
            <a:r>
              <a:rPr lang="en-US" sz="2000" u="sng" dirty="0"/>
              <a:t> </a:t>
            </a:r>
            <a:r>
              <a:rPr lang="en-US" sz="2000" b="1" u="sng" dirty="0"/>
              <a:t>4</a:t>
            </a:r>
            <a:r>
              <a:rPr lang="en-US" sz="2000" dirty="0"/>
              <a:t>: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gán</a:t>
            </a:r>
            <a:r>
              <a:rPr lang="en-US" sz="2000" dirty="0"/>
              <a:t> </a:t>
            </a:r>
            <a:r>
              <a:rPr lang="en-US" sz="2000" dirty="0" err="1"/>
              <a:t>mẫu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cụm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lượt</a:t>
            </a:r>
            <a:r>
              <a:rPr lang="en-US" sz="2000" dirty="0"/>
              <a:t> </a:t>
            </a:r>
            <a:r>
              <a:rPr lang="en-US" sz="2000" dirty="0" err="1"/>
              <a:t>lặp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ta </a:t>
            </a:r>
            <a:r>
              <a:rPr lang="en-US" sz="2000" dirty="0" err="1"/>
              <a:t>dừng</a:t>
            </a:r>
            <a:r>
              <a:rPr lang="en-US" sz="2000" dirty="0"/>
              <a:t> </a:t>
            </a:r>
            <a:r>
              <a:rPr lang="en-US" sz="2000" dirty="0" err="1"/>
              <a:t>giải</a:t>
            </a:r>
            <a:r>
              <a:rPr lang="en-US" sz="2000" dirty="0"/>
              <a:t> </a:t>
            </a:r>
            <a:r>
              <a:rPr lang="en-US" sz="2000" dirty="0" err="1"/>
              <a:t>thuật</a:t>
            </a:r>
            <a:r>
              <a:rPr lang="en-US" sz="2000" dirty="0"/>
              <a:t>; </a:t>
            </a:r>
            <a:r>
              <a:rPr lang="en-US" sz="2000" dirty="0" err="1"/>
              <a:t>ngược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quay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bước</a:t>
            </a:r>
            <a:r>
              <a:rPr lang="en-US" sz="2000" dirty="0"/>
              <a:t> </a:t>
            </a:r>
            <a:r>
              <a:rPr lang="en-US" sz="2000" b="1" dirty="0"/>
              <a:t>2</a:t>
            </a:r>
            <a:r>
              <a:rPr lang="en-US" sz="2000" dirty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b="1" i="1" dirty="0" err="1"/>
              <a:t>các</a:t>
            </a:r>
            <a:r>
              <a:rPr lang="en-US" sz="2200" b="1" i="1" dirty="0"/>
              <a:t> </a:t>
            </a:r>
            <a:r>
              <a:rPr lang="en-US" sz="2200" b="1" i="1" dirty="0" err="1"/>
              <a:t>trung</a:t>
            </a:r>
            <a:r>
              <a:rPr lang="en-US" sz="2200" b="1" i="1" dirty="0"/>
              <a:t> </a:t>
            </a:r>
            <a:r>
              <a:rPr lang="en-US" sz="2200" b="1" i="1" dirty="0" err="1"/>
              <a:t>tâm</a:t>
            </a:r>
            <a:r>
              <a:rPr lang="en-US" sz="2200" b="1" i="1" dirty="0"/>
              <a:t> </a:t>
            </a:r>
            <a:r>
              <a:rPr lang="en-US" sz="2200" b="1" i="1" dirty="0" err="1"/>
              <a:t>cụm</a:t>
            </a:r>
            <a:r>
              <a:rPr lang="en-US" sz="2200" b="1" i="1" dirty="0"/>
              <a:t> ban </a:t>
            </a:r>
            <a:r>
              <a:rPr lang="en-US" sz="2200" b="1" i="1" dirty="0" err="1"/>
              <a:t>đầu</a:t>
            </a:r>
            <a:r>
              <a:rPr lang="en-US" sz="2200" dirty="0"/>
              <a:t> (initial cluster centers )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vấn</a:t>
            </a:r>
            <a:r>
              <a:rPr lang="en-US" sz="2200" dirty="0"/>
              <a:t> </a:t>
            </a:r>
            <a:r>
              <a:rPr lang="en-US" sz="2200" dirty="0" err="1"/>
              <a:t>đề</a:t>
            </a:r>
            <a:r>
              <a:rPr lang="en-US" sz="2200" dirty="0"/>
              <a:t> </a:t>
            </a:r>
            <a:r>
              <a:rPr lang="en-US" sz="2200" dirty="0" err="1"/>
              <a:t>rất</a:t>
            </a:r>
            <a:r>
              <a:rPr lang="en-US" sz="2200" dirty="0"/>
              <a:t> </a:t>
            </a:r>
            <a:r>
              <a:rPr lang="en-US" sz="2200" dirty="0" err="1"/>
              <a:t>quan</a:t>
            </a:r>
            <a:r>
              <a:rPr lang="en-US" sz="2200" dirty="0"/>
              <a:t> </a:t>
            </a:r>
            <a:r>
              <a:rPr lang="en-US" sz="2200" dirty="0" err="1"/>
              <a:t>trọng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98752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Unicode MS"/>
        <a:ea typeface=""/>
        <a:cs typeface=""/>
      </a:majorFont>
      <a:minorFont>
        <a:latin typeface="Arial Unicode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10422</TotalTime>
  <Words>5094</Words>
  <Application>Microsoft Office PowerPoint</Application>
  <PresentationFormat>On-screen Show (4:3)</PresentationFormat>
  <Paragraphs>280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Arial Unicode MS</vt:lpstr>
      <vt:lpstr>Symbol</vt:lpstr>
      <vt:lpstr>Times New Roman</vt:lpstr>
      <vt:lpstr>Wingdings</vt:lpstr>
      <vt:lpstr>Default Design</vt:lpstr>
      <vt:lpstr>Equation</vt:lpstr>
      <vt:lpstr>Microsoft Equation 3.0</vt:lpstr>
      <vt:lpstr>Gom Cụm</vt:lpstr>
      <vt:lpstr>Nội dung</vt:lpstr>
      <vt:lpstr>1. Bài toán gom cụm</vt:lpstr>
      <vt:lpstr>Gom cụm</vt:lpstr>
      <vt:lpstr>Centroid và medoid</vt:lpstr>
      <vt:lpstr>Centroid và medoid (tt.)</vt:lpstr>
      <vt:lpstr>Thí dụ về medoid</vt:lpstr>
      <vt:lpstr>Thí dụ về centroid</vt:lpstr>
      <vt:lpstr>2. Gom cụm phân hoạch: giải thuật k-means </vt:lpstr>
      <vt:lpstr>Thí dụ về k-Means</vt:lpstr>
      <vt:lpstr>PowerPoint Presentation</vt:lpstr>
      <vt:lpstr> Thí dụ về k-Means (tt.) </vt:lpstr>
      <vt:lpstr>Ưu điểm của K-Means</vt:lpstr>
      <vt:lpstr>Những khuyết điểm của k-Means</vt:lpstr>
      <vt:lpstr>Hình dạng của cụm</vt:lpstr>
      <vt:lpstr>Một phương pháp khởi tạo các centroid ban đầu</vt:lpstr>
      <vt:lpstr>Thí dụ phương pháp khởi tạo centroid của Al Daoud</vt:lpstr>
      <vt:lpstr>PowerPoint Presentation</vt:lpstr>
      <vt:lpstr>3. Gom cụm phân cấp</vt:lpstr>
      <vt:lpstr>Gom cụm phân cấp(tt.)</vt:lpstr>
      <vt:lpstr>Giải thuật gom cụm phân cấp gộp (HAC)</vt:lpstr>
      <vt:lpstr>Giải thuật gom cụm phân cấp gộp (tt.)</vt:lpstr>
      <vt:lpstr>Một cách tính khoảng cách giữa 2 cụm: khoảng cách trung bình</vt:lpstr>
      <vt:lpstr>Thí dụ về giải thuật gom cụm phân cấp gộp (HAC)</vt:lpstr>
      <vt:lpstr>Thí dụ về giải thuật HAC</vt:lpstr>
      <vt:lpstr>PowerPoint Presentation</vt:lpstr>
      <vt:lpstr>PowerPoint Presentation</vt:lpstr>
      <vt:lpstr>PowerPoint Presentation</vt:lpstr>
      <vt:lpstr>So sánh liên kết đầy đủ và liên kết đơn</vt:lpstr>
      <vt:lpstr>Giải thuật gom cụm phân cấp tách</vt:lpstr>
      <vt:lpstr>4. Cách đánh giá chất lượng gom cụm</vt:lpstr>
      <vt:lpstr>Tiêu chí đánh giá nội: hệ số sihouette</vt:lpstr>
      <vt:lpstr>Hệ số sihouette</vt:lpstr>
      <vt:lpstr>Các tiêu chí đánh giá ngoại</vt:lpstr>
      <vt:lpstr>PowerPoint Presentation</vt:lpstr>
      <vt:lpstr>PowerPoint Presentation</vt:lpstr>
      <vt:lpstr>PowerPoint Presentation</vt:lpstr>
      <vt:lpstr>5. Cách chọn số cụm k cho giải thuật k-means</vt:lpstr>
      <vt:lpstr>Phương pháp Elbow</vt:lpstr>
      <vt:lpstr>PowerPoint Presentation</vt:lpstr>
    </vt:vector>
  </TitlesOfParts>
  <Company>Truong Dai Hoc Bach Khoa TPHCM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Cao Hoang Tru</dc:creator>
  <cp:lastModifiedBy>Dương Tuấn Anh</cp:lastModifiedBy>
  <cp:revision>1968</cp:revision>
  <cp:lastPrinted>2022-11-08T23:56:31Z</cp:lastPrinted>
  <dcterms:created xsi:type="dcterms:W3CDTF">2004-02-07T23:51:55Z</dcterms:created>
  <dcterms:modified xsi:type="dcterms:W3CDTF">2024-06-07T00:02:29Z</dcterms:modified>
</cp:coreProperties>
</file>