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88" r:id="rId3"/>
    <p:sldId id="302" r:id="rId4"/>
    <p:sldId id="303" r:id="rId5"/>
    <p:sldId id="326" r:id="rId6"/>
    <p:sldId id="327" r:id="rId7"/>
    <p:sldId id="304" r:id="rId8"/>
    <p:sldId id="329" r:id="rId9"/>
    <p:sldId id="330" r:id="rId10"/>
    <p:sldId id="313" r:id="rId11"/>
    <p:sldId id="314" r:id="rId12"/>
    <p:sldId id="375" r:id="rId13"/>
    <p:sldId id="376" r:id="rId14"/>
    <p:sldId id="377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50" r:id="rId27"/>
    <p:sldId id="364" r:id="rId28"/>
    <p:sldId id="351" r:id="rId29"/>
    <p:sldId id="365" r:id="rId30"/>
    <p:sldId id="352" r:id="rId31"/>
    <p:sldId id="366" r:id="rId32"/>
    <p:sldId id="367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9" r:id="rId45"/>
    <p:sldId id="370" r:id="rId46"/>
    <p:sldId id="371" r:id="rId47"/>
    <p:sldId id="372" r:id="rId48"/>
    <p:sldId id="373" r:id="rId49"/>
    <p:sldId id="374" r:id="rId50"/>
    <p:sldId id="331" r:id="rId51"/>
    <p:sldId id="332" r:id="rId52"/>
    <p:sldId id="349" r:id="rId53"/>
    <p:sldId id="368" r:id="rId54"/>
    <p:sldId id="333" r:id="rId55"/>
    <p:sldId id="334" r:id="rId56"/>
    <p:sldId id="335" r:id="rId57"/>
    <p:sldId id="345" r:id="rId58"/>
    <p:sldId id="343" r:id="rId59"/>
    <p:sldId id="344" r:id="rId60"/>
    <p:sldId id="346" r:id="rId61"/>
    <p:sldId id="347" r:id="rId62"/>
    <p:sldId id="328" r:id="rId63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68" d="100"/>
          <a:sy n="68" d="100"/>
        </p:scale>
        <p:origin x="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62780662-0B5A-4B88-8BC8-FBDEBF1A3647}" type="datetimeFigureOut">
              <a:rPr lang="en-US"/>
              <a:pPr>
                <a:defRPr/>
              </a:pPr>
              <a:t>21-Feb-24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FE4DD98-0993-427D-A333-326AAF02B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5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A7871B-0C6D-4684-BE6E-7570A7D0A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90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5B76B-1F7F-40D7-A835-8F0F11F7C0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45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C5AC5-9C8A-42B3-9166-F4278A91E7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DF8DC-F3C5-4020-86F5-3D650FCFFA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CA6D8-5695-4B0C-AF72-E3C7A5E462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B806-200E-4B34-BA92-DF0465D52E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4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025CA-330C-4985-99FE-5A666CA3D5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B04EE-84A4-4302-AB90-97B320B26D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42E49-05C8-4EE2-AEC6-47E5A1C5FA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0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FCF7E-878A-4A13-95DA-116AF546FD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F5CB8-AAAA-4381-9908-6C44532F08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8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D3D0-C2FB-4B61-9053-18066B5645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6B2CFFE-8EC1-483B-A4FA-C0D092D364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1143000"/>
          </a:xfrm>
        </p:spPr>
        <p:txBody>
          <a:bodyPr/>
          <a:lstStyle/>
          <a:p>
            <a:pPr eaLnBrk="1" hangingPunct="1"/>
            <a:r>
              <a:rPr lang="en-GB" sz="4800" dirty="0" err="1">
                <a:solidFill>
                  <a:srgbClr val="FF0000"/>
                </a:solidFill>
              </a:rPr>
              <a:t>Học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sâu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8382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/>
              <a:t>Chương</a:t>
            </a:r>
            <a:r>
              <a:rPr lang="en-GB" sz="3200" b="1" dirty="0"/>
              <a:t> 8 </a:t>
            </a:r>
          </a:p>
          <a:p>
            <a:pPr eaLnBrk="1" hangingPunct="1"/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3810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PGS.TS. </a:t>
            </a:r>
            <a:r>
              <a:rPr lang="en-US" dirty="0" err="1">
                <a:latin typeface="+mn-lt"/>
              </a:rPr>
              <a:t>Dương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Tuấn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Anh</a:t>
            </a:r>
            <a:endParaRPr lang="en-US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7/2021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018E5-208F-42F7-A68A-F807468DA5F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Mạng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chập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eaLnBrk="1" hangingPunct="1"/>
            <a:r>
              <a:rPr lang="en-US" sz="2200" b="1" i="1" dirty="0" err="1"/>
              <a:t>Mạng</a:t>
            </a:r>
            <a:r>
              <a:rPr lang="en-US" sz="2200" b="1" i="1" dirty="0"/>
              <a:t> </a:t>
            </a:r>
            <a:r>
              <a:rPr lang="en-US" sz="2200" b="1" i="1" dirty="0" err="1"/>
              <a:t>nơ</a:t>
            </a:r>
            <a:r>
              <a:rPr lang="en-US" sz="2200" b="1" i="1" dirty="0"/>
              <a:t> </a:t>
            </a:r>
            <a:r>
              <a:rPr lang="en-US" sz="2200" b="1" i="1" dirty="0" err="1"/>
              <a:t>ron</a:t>
            </a:r>
            <a:r>
              <a:rPr lang="en-US" sz="2200" b="1" i="1" dirty="0"/>
              <a:t> </a:t>
            </a:r>
            <a:r>
              <a:rPr lang="en-US" sz="2200" b="1" i="1" dirty="0" err="1"/>
              <a:t>tích</a:t>
            </a:r>
            <a:r>
              <a:rPr lang="en-US" sz="2200" b="1" i="1" dirty="0"/>
              <a:t> </a:t>
            </a:r>
            <a:r>
              <a:rPr lang="en-US" sz="2200" b="1" i="1" dirty="0" err="1"/>
              <a:t>chập</a:t>
            </a:r>
            <a:r>
              <a:rPr lang="en-US" sz="2200" b="1" i="1" dirty="0"/>
              <a:t> </a:t>
            </a:r>
            <a:r>
              <a:rPr lang="en-US" sz="2200" dirty="0"/>
              <a:t>(convolutional neural network –CNN)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họ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chuyên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video.</a:t>
            </a:r>
          </a:p>
          <a:p>
            <a:pPr eaLnBrk="1" hangingPunct="1"/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CNN </a:t>
            </a:r>
            <a:r>
              <a:rPr lang="en-US" sz="2200" dirty="0" err="1"/>
              <a:t>tận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. </a:t>
            </a:r>
          </a:p>
          <a:p>
            <a:pPr eaLnBrk="1" hangingPunct="1"/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CNN,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(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b="1" i="1" dirty="0" err="1"/>
              <a:t>trường</a:t>
            </a:r>
            <a:r>
              <a:rPr lang="en-US" sz="2200" b="1" i="1" dirty="0"/>
              <a:t> </a:t>
            </a:r>
            <a:r>
              <a:rPr lang="en-US" sz="2200" b="1" i="1" dirty="0" err="1"/>
              <a:t>tiếp</a:t>
            </a:r>
            <a:r>
              <a:rPr lang="en-US" sz="2200" b="1" i="1" dirty="0"/>
              <a:t> </a:t>
            </a:r>
            <a:r>
              <a:rPr lang="en-US" sz="2200" b="1" i="1" dirty="0" err="1"/>
              <a:t>nhận</a:t>
            </a:r>
            <a:r>
              <a:rPr lang="en-US" sz="2200" b="1" i="1" dirty="0"/>
              <a:t> </a:t>
            </a:r>
            <a:r>
              <a:rPr lang="en-US" sz="2200" b="1" i="1" dirty="0" err="1"/>
              <a:t>cục</a:t>
            </a:r>
            <a:r>
              <a:rPr lang="en-US" sz="2200" b="1" i="1" dirty="0"/>
              <a:t> </a:t>
            </a:r>
            <a:r>
              <a:rPr lang="en-US" sz="2200" b="1" i="1" dirty="0" err="1"/>
              <a:t>bộ</a:t>
            </a:r>
            <a:r>
              <a:rPr lang="en-US" sz="2200" b="1" i="1" dirty="0"/>
              <a:t> </a:t>
            </a:r>
            <a:r>
              <a:rPr lang="en-US" sz="2200"/>
              <a:t>- local </a:t>
            </a:r>
            <a:r>
              <a:rPr lang="en-US" sz="2200" dirty="0"/>
              <a:t>receptive field)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thấp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.</a:t>
            </a:r>
          </a:p>
          <a:p>
            <a:pPr eaLnBrk="1" hangingPunct="1"/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lan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qua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b="1" i="1" dirty="0" err="1"/>
              <a:t>sự</a:t>
            </a:r>
            <a:r>
              <a:rPr lang="en-US" sz="2200" b="1" i="1" dirty="0"/>
              <a:t> </a:t>
            </a:r>
            <a:r>
              <a:rPr lang="en-US" sz="2200" b="1" i="1" dirty="0" err="1"/>
              <a:t>sàng</a:t>
            </a:r>
            <a:r>
              <a:rPr lang="en-US" sz="2200" b="1" i="1" dirty="0"/>
              <a:t> </a:t>
            </a:r>
            <a:r>
              <a:rPr lang="en-US" sz="2200" b="1" i="1" dirty="0" err="1"/>
              <a:t>lọc</a:t>
            </a:r>
            <a:r>
              <a:rPr lang="en-US" sz="2200" b="1" i="1" dirty="0"/>
              <a:t> </a:t>
            </a:r>
            <a:r>
              <a:rPr lang="en-US" sz="2200" b="1" i="1" dirty="0" err="1"/>
              <a:t>số</a:t>
            </a:r>
            <a:r>
              <a:rPr lang="en-US" sz="2200" b="1" i="1" dirty="0"/>
              <a:t> </a:t>
            </a:r>
            <a:r>
              <a:rPr lang="en-US" sz="2200" dirty="0"/>
              <a:t>(digital filtering)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trích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tiềm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sát</a:t>
            </a:r>
            <a:r>
              <a:rPr lang="en-US" sz="2200" dirty="0"/>
              <a:t>.</a:t>
            </a:r>
          </a:p>
          <a:p>
            <a:pPr eaLnBrk="1" hangingPunct="1"/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CNN:</a:t>
            </a:r>
          </a:p>
          <a:p>
            <a:pPr lvl="2" eaLnBrk="1" hangingPunct="1"/>
            <a:r>
              <a:rPr lang="en-US" sz="2000" dirty="0" err="1"/>
              <a:t>Tầng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chập</a:t>
            </a:r>
            <a:r>
              <a:rPr lang="en-US" sz="2000" dirty="0"/>
              <a:t> (Convolution layer)</a:t>
            </a:r>
          </a:p>
          <a:p>
            <a:pPr lvl="2" eaLnBrk="1" hangingPunct="1"/>
            <a:r>
              <a:rPr lang="en-US" sz="2000" dirty="0" err="1"/>
              <a:t>Tầng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(Subsampling layer)</a:t>
            </a:r>
          </a:p>
        </p:txBody>
      </p:sp>
    </p:spTree>
    <p:extLst>
      <p:ext uri="{BB962C8B-B14F-4D97-AF65-F5344CB8AC3E}">
        <p14:creationId xmlns:p14="http://schemas.microsoft.com/office/powerpoint/2010/main" val="7910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8125"/>
          </a:xfrm>
        </p:spPr>
        <p:txBody>
          <a:bodyPr/>
          <a:lstStyle/>
          <a:p>
            <a:r>
              <a:rPr lang="en-US" sz="2400" b="1" i="1" dirty="0" err="1"/>
              <a:t>Quá</a:t>
            </a:r>
            <a:r>
              <a:rPr lang="en-US" sz="2400" b="1" i="1" dirty="0"/>
              <a:t> </a:t>
            </a:r>
            <a:r>
              <a:rPr lang="en-US" sz="2400" b="1" i="1" dirty="0" err="1"/>
              <a:t>trình</a:t>
            </a:r>
            <a:r>
              <a:rPr lang="en-US" sz="2400" b="1" i="1" dirty="0"/>
              <a:t> </a:t>
            </a:r>
            <a:r>
              <a:rPr lang="en-US" sz="2400" b="1" i="1" dirty="0" err="1"/>
              <a:t>tích</a:t>
            </a:r>
            <a:r>
              <a:rPr lang="en-US" sz="2400" b="1" i="1" dirty="0"/>
              <a:t> </a:t>
            </a:r>
            <a:r>
              <a:rPr lang="en-US" sz="2400" b="1" i="1" dirty="0" err="1"/>
              <a:t>chập</a:t>
            </a:r>
            <a:r>
              <a:rPr lang="en-US" sz="2400" dirty="0"/>
              <a:t> p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(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bộ</a:t>
            </a:r>
            <a:r>
              <a:rPr lang="en-US" i="1" dirty="0"/>
              <a:t> </a:t>
            </a:r>
            <a:r>
              <a:rPr lang="en-US" i="1" dirty="0" err="1"/>
              <a:t>lọc</a:t>
            </a:r>
            <a:r>
              <a:rPr lang="en-US" i="1" dirty="0"/>
              <a:t> </a:t>
            </a:r>
            <a:r>
              <a:rPr lang="en-US" dirty="0"/>
              <a:t>(filter)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sz="2400" dirty="0"/>
              <a:t>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i="1" dirty="0" err="1"/>
              <a:t>lệch</a:t>
            </a:r>
            <a:r>
              <a:rPr lang="en-US" i="1" dirty="0"/>
              <a:t> </a:t>
            </a:r>
            <a:r>
              <a:rPr lang="en-US" dirty="0"/>
              <a:t>(bias)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x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chập</a:t>
            </a:r>
            <a:r>
              <a:rPr lang="en-US" sz="2400" dirty="0"/>
              <a:t>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x</a:t>
            </a:r>
            <a:r>
              <a:rPr lang="en-US" sz="2400" dirty="0"/>
              <a:t>.</a:t>
            </a:r>
          </a:p>
          <a:p>
            <a:r>
              <a:rPr lang="en-US" sz="2400" b="1" i="1" dirty="0" err="1"/>
              <a:t>Quá</a:t>
            </a:r>
            <a:r>
              <a:rPr lang="en-US" sz="2400" b="1" i="1" dirty="0"/>
              <a:t> </a:t>
            </a:r>
            <a:r>
              <a:rPr lang="en-US" sz="2400" b="1" i="1" dirty="0" err="1"/>
              <a:t>trình</a:t>
            </a:r>
            <a:r>
              <a:rPr lang="en-US" sz="2400" b="1" i="1" dirty="0"/>
              <a:t> </a:t>
            </a:r>
            <a:r>
              <a:rPr lang="en-US" sz="2400" b="1" i="1" dirty="0" err="1"/>
              <a:t>lấy</a:t>
            </a:r>
            <a:r>
              <a:rPr lang="en-US" sz="2400" b="1" i="1" dirty="0"/>
              <a:t> </a:t>
            </a:r>
            <a:r>
              <a:rPr lang="en-US" sz="2400" b="1" i="1" dirty="0" err="1"/>
              <a:t>mẫu</a:t>
            </a:r>
            <a:r>
              <a:rPr lang="en-US" sz="2400" dirty="0"/>
              <a:t> </a:t>
            </a:r>
            <a:r>
              <a:rPr lang="en-US" sz="2400" b="1" i="1" dirty="0" err="1"/>
              <a:t>giảm</a:t>
            </a:r>
            <a:r>
              <a:rPr lang="en-US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lân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, </a:t>
            </a:r>
            <a:r>
              <a:rPr lang="en-US" sz="2400" i="1" dirty="0" err="1"/>
              <a:t>đánh</a:t>
            </a:r>
            <a:r>
              <a:rPr lang="en-US" sz="2400" i="1" dirty="0"/>
              <a:t> </a:t>
            </a:r>
            <a:r>
              <a:rPr lang="en-US" sz="2400" i="1" dirty="0" err="1"/>
              <a:t>trọng</a:t>
            </a:r>
            <a:r>
              <a:rPr lang="en-US" sz="2400" i="1" dirty="0"/>
              <a:t> </a:t>
            </a:r>
            <a:r>
              <a:rPr lang="en-US" sz="2400" i="1" dirty="0" err="1"/>
              <a:t>số</a:t>
            </a:r>
            <a:r>
              <a:rPr lang="en-US" sz="2400" i="1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en-US" sz="2400" i="1" baseline="-25000" dirty="0"/>
              <a:t>x+1</a:t>
            </a:r>
            <a:r>
              <a:rPr lang="en-US" sz="2400" dirty="0"/>
              <a:t>,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huấn</a:t>
            </a:r>
            <a:r>
              <a:rPr lang="en-US" sz="2400" dirty="0"/>
              <a:t> </a:t>
            </a:r>
            <a:r>
              <a:rPr lang="en-US" sz="2400" dirty="0" err="1"/>
              <a:t>luyện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i="1" baseline="-25000" dirty="0"/>
              <a:t>x+1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sang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sigmoid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bản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đặc</a:t>
            </a:r>
            <a:r>
              <a:rPr lang="en-US" i="1" dirty="0"/>
              <a:t> </a:t>
            </a:r>
            <a:r>
              <a:rPr lang="en-US" i="1" dirty="0" err="1"/>
              <a:t>trưng</a:t>
            </a:r>
            <a:r>
              <a:rPr lang="en-US" i="1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i="1" baseline="-25000" dirty="0"/>
              <a:t>x+1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984F2-A275-4618-B88D-B7B1C39CF490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32773" name="Picture 2" descr="E:\Machine_Learning\C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688975"/>
            <a:ext cx="81010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125" y="152400"/>
            <a:ext cx="82454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8.4  Minh </a:t>
            </a:r>
            <a:r>
              <a:rPr lang="en-US" dirty="0" err="1">
                <a:latin typeface="+mn-lt"/>
              </a:rPr>
              <a:t>họa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chập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07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9637C-1210-93AB-9379-1C7F75C52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4021-F0EB-560A-7770-F1CB989E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err="1">
                <a:latin typeface="+mn-lt"/>
              </a:rPr>
              <a:t>Thí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dụ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về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phép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toán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tích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chập</a:t>
            </a:r>
            <a:endParaRPr lang="en-US" sz="3200" dirty="0">
              <a:latin typeface="+mn-lt"/>
            </a:endParaRP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0E7AD5E6-8BD8-20CD-3B5D-29490C0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E86B99-5C14-4BD6-8351-BAC40BEB2A18}" type="slidenum">
              <a:rPr lang="en-US" altLang="en-US">
                <a:latin typeface="Garamond" panose="02020404030301010803" pitchFamily="18" charset="0"/>
              </a:rPr>
              <a:pPr/>
              <a:t>12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5124" name="Picture 5" descr="Table&#10;&#10;Description automatically generated">
            <a:extLst>
              <a:ext uri="{FF2B5EF4-FFF2-40B4-BE49-F238E27FC236}">
                <a16:creationId xmlns:a16="http://schemas.microsoft.com/office/drawing/2014/main" id="{E54461D9-BA7C-3023-6BC2-64413C854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2743200"/>
            <a:ext cx="89789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94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577DE-DE9D-53F5-A632-2F2243095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F01A67AB-0D85-0100-E3AC-6CC33058C5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6225" y="304800"/>
            <a:ext cx="7956550" cy="6172200"/>
          </a:xfrm>
        </p:spPr>
      </p:pic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228B5357-C9E3-EED4-B29F-67C84FA3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0C73EE-4B94-400F-98A3-F669FCEAF12A}" type="slidenum">
              <a:rPr lang="en-US" altLang="en-US">
                <a:latin typeface="Garamond" panose="02020404030301010803" pitchFamily="18" charset="0"/>
              </a:rPr>
              <a:pPr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14610-9ECA-5D06-D5BA-82C4CEA5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0C83DA5E-B623-FEB7-F7D6-7DD7438D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2BC2C-33BF-41BD-B3CF-B39F02C8881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D4B08E3-6B11-C32C-4AEC-9EF33EA34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619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>
                <a:solidFill>
                  <a:srgbClr val="FF0000"/>
                </a:solidFill>
                <a:latin typeface="+mn-lt"/>
              </a:rPr>
              <a:t>Kết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quả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172" name="Picture 5" descr="Table&#10;&#10;Description automatically generated">
            <a:extLst>
              <a:ext uri="{FF2B5EF4-FFF2-40B4-BE49-F238E27FC236}">
                <a16:creationId xmlns:a16="http://schemas.microsoft.com/office/drawing/2014/main" id="{F2EEBFE0-0322-DF60-7D85-47CDAF39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524000"/>
            <a:ext cx="85090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79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Tích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chập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lấy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mẫu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giảm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78438"/>
          </a:xfrm>
        </p:spPr>
        <p:txBody>
          <a:bodyPr/>
          <a:lstStyle/>
          <a:p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chập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 err="1"/>
              <a:t>bộ</a:t>
            </a:r>
            <a:r>
              <a:rPr lang="en-US" sz="2400" dirty="0"/>
              <a:t> </a:t>
            </a:r>
            <a:r>
              <a:rPr lang="en-US" sz="2400" b="1" i="1" dirty="0" err="1"/>
              <a:t>lọc</a:t>
            </a:r>
            <a:r>
              <a:rPr lang="en-US" sz="2400" dirty="0"/>
              <a:t> (filter)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 </a:t>
            </a:r>
            <a:r>
              <a:rPr lang="en-US" sz="2400" dirty="0" err="1"/>
              <a:t>nhất</a:t>
            </a:r>
            <a:r>
              <a:rPr lang="en-US" sz="2400" dirty="0"/>
              <a:t> (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“</a:t>
            </a:r>
            <a:r>
              <a:rPr lang="en-US" sz="2400" i="1" dirty="0" err="1"/>
              <a:t>bản</a:t>
            </a:r>
            <a:r>
              <a:rPr lang="en-US" sz="2400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đặc</a:t>
            </a:r>
            <a:r>
              <a:rPr lang="en-US" i="1" dirty="0"/>
              <a:t> </a:t>
            </a:r>
            <a:r>
              <a:rPr lang="en-US" i="1" dirty="0" err="1"/>
              <a:t>trưng</a:t>
            </a:r>
            <a:r>
              <a:rPr lang="en-US" dirty="0"/>
              <a:t>” (</a:t>
            </a:r>
            <a:r>
              <a:rPr lang="en-US" sz="2400" dirty="0"/>
              <a:t>feature maps )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. </a:t>
            </a:r>
          </a:p>
          <a:p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b="1" i="1" dirty="0" err="1"/>
              <a:t>lấy</a:t>
            </a:r>
            <a:r>
              <a:rPr lang="en-US" b="1" i="1" dirty="0"/>
              <a:t> </a:t>
            </a:r>
            <a:r>
              <a:rPr lang="en-US" b="1" i="1" dirty="0" err="1"/>
              <a:t>mẫu</a:t>
            </a:r>
            <a:r>
              <a:rPr lang="en-US" dirty="0"/>
              <a:t> </a:t>
            </a:r>
            <a:r>
              <a:rPr lang="en-US" b="1" i="1" dirty="0" err="1"/>
              <a:t>giảm</a:t>
            </a:r>
            <a:r>
              <a:rPr lang="en-US" dirty="0"/>
              <a:t>  (</a:t>
            </a:r>
            <a:r>
              <a:rPr lang="en-US" sz="2400" dirty="0" err="1"/>
              <a:t>subsambling</a:t>
            </a:r>
            <a:r>
              <a:rPr lang="en-US" sz="2400" dirty="0"/>
              <a:t>) (</a:t>
            </a:r>
            <a:r>
              <a:rPr lang="en-US" sz="2400" dirty="0" err="1"/>
              <a:t>thí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2</a:t>
            </a:r>
            <a:r>
              <a:rPr lang="en-US" sz="2400" dirty="0">
                <a:sym typeface="Symbol" pitchFamily="18" charset="2"/>
              </a:rPr>
              <a:t>2) </a:t>
            </a:r>
            <a:r>
              <a:rPr lang="en-US" sz="2400" dirty="0" err="1">
                <a:sym typeface="Symbol" pitchFamily="18" charset="2"/>
              </a:rPr>
              <a:t>để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thu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giảm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hơn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nữa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số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chiều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và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đem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lại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một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sự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vững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chắc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đối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với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phép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tịnh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tiến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không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gian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sz="2400" dirty="0">
                <a:sym typeface="Symbol" pitchFamily="18" charset="2"/>
              </a:rPr>
              <a:t>spatial shift).</a:t>
            </a:r>
          </a:p>
          <a:p>
            <a:r>
              <a:rPr lang="en-US" dirty="0">
                <a:sym typeface="Symbol" pitchFamily="18" charset="2"/>
              </a:rPr>
              <a:t> </a:t>
            </a:r>
            <a:r>
              <a:rPr lang="en-US" b="1" i="1" dirty="0" err="1">
                <a:sym typeface="Symbol" pitchFamily="18" charset="2"/>
              </a:rPr>
              <a:t>Bản</a:t>
            </a:r>
            <a:r>
              <a:rPr lang="en-US" b="1" i="1" dirty="0">
                <a:sym typeface="Symbol" pitchFamily="18" charset="2"/>
              </a:rPr>
              <a:t> </a:t>
            </a:r>
            <a:r>
              <a:rPr lang="en-US" b="1" i="1" dirty="0" err="1">
                <a:sym typeface="Symbol" pitchFamily="18" charset="2"/>
              </a:rPr>
              <a:t>đồ</a:t>
            </a:r>
            <a:r>
              <a:rPr lang="en-US" b="1" i="1" dirty="0">
                <a:sym typeface="Symbol" pitchFamily="18" charset="2"/>
              </a:rPr>
              <a:t> </a:t>
            </a:r>
            <a:r>
              <a:rPr lang="en-US" b="1" i="1" dirty="0" err="1">
                <a:sym typeface="Symbol" pitchFamily="18" charset="2"/>
              </a:rPr>
              <a:t>đặc</a:t>
            </a:r>
            <a:r>
              <a:rPr lang="en-US" b="1" i="1" dirty="0">
                <a:sym typeface="Symbol" pitchFamily="18" charset="2"/>
              </a:rPr>
              <a:t> </a:t>
            </a:r>
            <a:r>
              <a:rPr lang="en-US" b="1" i="1" dirty="0" err="1">
                <a:sym typeface="Symbol" pitchFamily="18" charset="2"/>
              </a:rPr>
              <a:t>trưng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được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lấy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mẫu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giảm</a:t>
            </a:r>
            <a:r>
              <a:rPr lang="en-US" i="1" dirty="0">
                <a:sym typeface="Symbol" pitchFamily="18" charset="2"/>
              </a:rPr>
              <a:t>  </a:t>
            </a:r>
            <a:r>
              <a:rPr lang="en-US" dirty="0" err="1">
                <a:sym typeface="Symbol" pitchFamily="18" charset="2"/>
              </a:rPr>
              <a:t>bằng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tiếp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nhận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một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sự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đánh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trọng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số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độ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lệch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khả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huấn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luyện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để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rồi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truyền</a:t>
            </a:r>
            <a:r>
              <a:rPr lang="en-US" dirty="0">
                <a:sym typeface="Symbol" pitchFamily="18" charset="2"/>
              </a:rPr>
              <a:t> sang </a:t>
            </a:r>
            <a:r>
              <a:rPr lang="en-US" dirty="0" err="1">
                <a:sym typeface="Symbol" pitchFamily="18" charset="2"/>
              </a:rPr>
              <a:t>một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hàm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kích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hoạt</a:t>
            </a:r>
            <a:r>
              <a:rPr lang="en-US" sz="2400" dirty="0">
                <a:sym typeface="Symbol" pitchFamily="18" charset="2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8E723-3837-4F37-B471-DEDC0EC78583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092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676400"/>
          </a:xfrm>
        </p:spPr>
        <p:txBody>
          <a:bodyPr/>
          <a:lstStyle/>
          <a:p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sang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khâu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chập</a:t>
            </a:r>
            <a:r>
              <a:rPr lang="en-US" sz="2200" dirty="0"/>
              <a:t>,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hoạt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E3572-F6C1-4E7D-B6E5-5BC9345D5B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685800" y="5638800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 err="1"/>
              <a:t>Tầng</a:t>
            </a:r>
            <a:r>
              <a:rPr lang="en-US" sz="2400" dirty="0"/>
              <a:t> </a:t>
            </a:r>
            <a:r>
              <a:rPr lang="en-US" sz="2400" b="1" i="1" dirty="0" err="1"/>
              <a:t>lấy</a:t>
            </a:r>
            <a:r>
              <a:rPr lang="en-US" sz="2400" b="1" i="1" dirty="0"/>
              <a:t> </a:t>
            </a:r>
            <a:r>
              <a:rPr lang="en-US" sz="2400" b="1" i="1" dirty="0" err="1"/>
              <a:t>mẫu</a:t>
            </a:r>
            <a:r>
              <a:rPr lang="en-US" sz="2400" b="1" i="1" dirty="0"/>
              <a:t> </a:t>
            </a:r>
            <a:r>
              <a:rPr lang="en-US" sz="2400" b="1" i="1" dirty="0" err="1"/>
              <a:t>giảm</a:t>
            </a:r>
            <a:r>
              <a:rPr lang="en-US" sz="2400" dirty="0"/>
              <a:t> (subsampling)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b="1" i="1" dirty="0" err="1"/>
              <a:t>tầng</a:t>
            </a:r>
            <a:r>
              <a:rPr lang="en-US" sz="2400" b="1" i="1" dirty="0"/>
              <a:t> </a:t>
            </a:r>
            <a:r>
              <a:rPr lang="en-US" sz="2400" b="1" i="1" dirty="0" err="1"/>
              <a:t>gộp</a:t>
            </a:r>
            <a:r>
              <a:rPr lang="en-US" sz="2400" b="1" i="1" dirty="0"/>
              <a:t> </a:t>
            </a:r>
            <a:r>
              <a:rPr lang="en-US" sz="2400" dirty="0"/>
              <a:t>(pooling layer).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7675563" y="3048000"/>
            <a:ext cx="1468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/>
              <a:t>Hình</a:t>
            </a:r>
            <a:r>
              <a:rPr lang="en-US" sz="2000" dirty="0"/>
              <a:t>. 8.5</a:t>
            </a:r>
          </a:p>
        </p:txBody>
      </p:sp>
      <p:pic>
        <p:nvPicPr>
          <p:cNvPr id="34822" name="Picture 2" descr="E:\Machine_Learning\ConvN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828800"/>
            <a:ext cx="70675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70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533400"/>
          </a:xfrm>
        </p:spPr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</a:rPr>
              <a:t>Thí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dụ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về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ron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tích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chập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8.5,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</a:t>
            </a:r>
            <a:r>
              <a:rPr lang="en-US" b="1" i="1" dirty="0" err="1"/>
              <a:t>bộ</a:t>
            </a:r>
            <a:r>
              <a:rPr lang="en-US" b="1" i="1" dirty="0"/>
              <a:t> </a:t>
            </a:r>
            <a:r>
              <a:rPr lang="en-US" b="1" i="1" dirty="0" err="1"/>
              <a:t>lọc</a:t>
            </a:r>
            <a:r>
              <a:rPr lang="en-US" b="1" i="1" dirty="0"/>
              <a:t> </a:t>
            </a:r>
            <a:r>
              <a:rPr lang="en-US" dirty="0"/>
              <a:t>(filter)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i="1" dirty="0" err="1"/>
              <a:t>độ</a:t>
            </a:r>
            <a:r>
              <a:rPr lang="en-US" b="1" i="1" dirty="0"/>
              <a:t> </a:t>
            </a:r>
            <a:r>
              <a:rPr lang="en-US" b="1" i="1" dirty="0" err="1"/>
              <a:t>lệ</a:t>
            </a:r>
            <a:r>
              <a:rPr lang="en-US" dirty="0" err="1"/>
              <a:t>ch</a:t>
            </a:r>
            <a:r>
              <a:rPr lang="en-US" dirty="0"/>
              <a:t> (bias)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b="1" i="1" dirty="0" err="1"/>
              <a:t>bản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đặc</a:t>
            </a:r>
            <a:r>
              <a:rPr lang="en-US" b="1" i="1" dirty="0"/>
              <a:t> </a:t>
            </a:r>
            <a:r>
              <a:rPr lang="en-US" b="1" i="1" dirty="0" err="1"/>
              <a:t>trưng</a:t>
            </a:r>
            <a:r>
              <a:rPr lang="en-US" dirty="0"/>
              <a:t> (feature map) ở </a:t>
            </a:r>
            <a:r>
              <a:rPr lang="en-US" dirty="0" err="1"/>
              <a:t>tầng</a:t>
            </a:r>
            <a:r>
              <a:rPr lang="en-US" sz="2400" dirty="0"/>
              <a:t> C1.</a:t>
            </a:r>
          </a:p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4 pixel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,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,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sang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sigmoid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sz="2400" dirty="0"/>
              <a:t>S2.</a:t>
            </a:r>
          </a:p>
          <a:p>
            <a:r>
              <a:rPr lang="en-US" sz="2400" dirty="0"/>
              <a:t>Ba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ở </a:t>
            </a:r>
            <a:r>
              <a:rPr lang="en-US" dirty="0" err="1"/>
              <a:t>tầng</a:t>
            </a:r>
            <a:r>
              <a:rPr lang="en-US" sz="2400" dirty="0"/>
              <a:t> S2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C3.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,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sz="2400" dirty="0"/>
              <a:t>S4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S2. </a:t>
            </a:r>
          </a:p>
          <a:p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pixel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b="1" i="1" dirty="0"/>
              <a:t>rasterize</a:t>
            </a:r>
            <a:r>
              <a:rPr lang="en-US" sz="2400" dirty="0"/>
              <a:t> </a:t>
            </a:r>
            <a:r>
              <a:rPr lang="en-US" b="1" i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vector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605C2-DA98-46C4-8389-40458754C97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10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</a:rPr>
              <a:t>Tầng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dày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đặc</a:t>
            </a:r>
            <a:r>
              <a:rPr lang="en-US" sz="3200" b="1" dirty="0">
                <a:solidFill>
                  <a:srgbClr val="FF0000"/>
                </a:solidFill>
              </a:rPr>
              <a:t> (Dense layer)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15925" y="1101725"/>
            <a:ext cx="8229600" cy="5451475"/>
          </a:xfrm>
        </p:spPr>
        <p:txBody>
          <a:bodyPr/>
          <a:lstStyle/>
          <a:p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sang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nơ</a:t>
            </a:r>
            <a:r>
              <a:rPr lang="en-US" i="1" dirty="0"/>
              <a:t> </a:t>
            </a:r>
            <a:r>
              <a:rPr lang="en-US" i="1" dirty="0" err="1"/>
              <a:t>ron</a:t>
            </a:r>
            <a:r>
              <a:rPr lang="en-US" i="1" dirty="0"/>
              <a:t> </a:t>
            </a:r>
            <a:r>
              <a:rPr lang="en-US" i="1" dirty="0" err="1"/>
              <a:t>truyền</a:t>
            </a:r>
            <a:r>
              <a:rPr lang="en-US" i="1" dirty="0"/>
              <a:t> </a:t>
            </a:r>
            <a:r>
              <a:rPr lang="en-US" i="1" dirty="0" err="1"/>
              <a:t>thẳng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sz="2400" dirty="0"/>
              <a:t> (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tầng</a:t>
            </a:r>
            <a:r>
              <a:rPr lang="en-US" i="1" dirty="0"/>
              <a:t> </a:t>
            </a:r>
            <a:r>
              <a:rPr lang="en-US" i="1" dirty="0" err="1"/>
              <a:t>dày</a:t>
            </a:r>
            <a:r>
              <a:rPr lang="en-US" i="1" dirty="0"/>
              <a:t> </a:t>
            </a:r>
            <a:r>
              <a:rPr lang="en-US" i="1" dirty="0" err="1"/>
              <a:t>đặc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CNN </a:t>
            </a:r>
            <a:r>
              <a:rPr lang="en-US" sz="2400" dirty="0" err="1"/>
              <a:t>khiến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thíc</a:t>
            </a:r>
            <a:r>
              <a:rPr lang="en-US" dirty="0" err="1"/>
              <a:t>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</a:t>
            </a:r>
            <a:endParaRPr lang="en-US" sz="2400" dirty="0"/>
          </a:p>
          <a:p>
            <a:r>
              <a:rPr lang="en-US" sz="2400" dirty="0" err="1"/>
              <a:t>Tóm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(subsampling layer)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lấy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bớt</a:t>
            </a:r>
            <a:r>
              <a:rPr lang="en-US" sz="2200" dirty="0"/>
              <a:t>  (</a:t>
            </a:r>
            <a:r>
              <a:rPr lang="en-US" sz="2200" i="1" dirty="0"/>
              <a:t>down-sample</a:t>
            </a:r>
            <a:r>
              <a:rPr lang="en-US" sz="2200" dirty="0"/>
              <a:t> 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thiểu</a:t>
            </a:r>
            <a:r>
              <a:rPr lang="en-US" sz="2200" dirty="0"/>
              <a:t> chi </a:t>
            </a:r>
            <a:r>
              <a:rPr lang="en-US" sz="2200" dirty="0" err="1"/>
              <a:t>tiết</a:t>
            </a:r>
            <a:r>
              <a:rPr lang="en-US" sz="2200" dirty="0"/>
              <a:t>. </a:t>
            </a:r>
          </a:p>
          <a:p>
            <a:pPr lvl="1"/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chập</a:t>
            </a:r>
            <a:r>
              <a:rPr lang="en-US" sz="2200" dirty="0"/>
              <a:t> (Convolution layer)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tấm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344702-512F-418B-BF82-AE89B9F169A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41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50395" y="152400"/>
            <a:ext cx="8599714" cy="484187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Trường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tiếp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nhận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cục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bộ</a:t>
            </a:r>
            <a:r>
              <a:rPr lang="en-US" sz="2800" b="1" dirty="0">
                <a:solidFill>
                  <a:srgbClr val="FF0000"/>
                </a:solidFill>
              </a:rPr>
              <a:t> (local receptive field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9925"/>
          </a:xfrm>
        </p:spPr>
        <p:txBody>
          <a:bodyPr/>
          <a:lstStyle/>
          <a:p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neuron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tầng</a:t>
            </a:r>
            <a:r>
              <a:rPr lang="en-US" sz="2000" dirty="0"/>
              <a:t> </a:t>
            </a:r>
            <a:r>
              <a:rPr lang="en-US" sz="2000" dirty="0" err="1"/>
              <a:t>ẩn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nơ</a:t>
            </a:r>
            <a:r>
              <a:rPr lang="en-US" sz="2000" dirty="0"/>
              <a:t> </a:t>
            </a:r>
            <a:r>
              <a:rPr lang="en-US" sz="2000" dirty="0" err="1"/>
              <a:t>ron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,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5</a:t>
            </a:r>
            <a:r>
              <a:rPr lang="en-US" sz="2000" dirty="0">
                <a:sym typeface="Symbol" pitchFamily="18" charset="2"/>
              </a:rPr>
              <a:t>5, </a:t>
            </a:r>
            <a:r>
              <a:rPr lang="en-US" sz="2000" dirty="0" err="1">
                <a:sym typeface="Symbol" pitchFamily="18" charset="2"/>
              </a:rPr>
              <a:t>tức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là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tương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ứng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với</a:t>
            </a:r>
            <a:r>
              <a:rPr lang="en-US" sz="2000" dirty="0">
                <a:sym typeface="Symbol" pitchFamily="18" charset="2"/>
              </a:rPr>
              <a:t> 25  pixel </a:t>
            </a:r>
            <a:r>
              <a:rPr lang="en-US" sz="2000" dirty="0" err="1">
                <a:sym typeface="Symbol" pitchFamily="18" charset="2"/>
              </a:rPr>
              <a:t>đầu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vào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r>
              <a:rPr lang="en-US" sz="2000" dirty="0" err="1">
                <a:sym typeface="Symbol" pitchFamily="18" charset="2"/>
              </a:rPr>
              <a:t>Vùng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như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vậy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trong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hình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ảnh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đầu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vào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được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gọi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là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i="1" dirty="0" err="1">
                <a:sym typeface="Symbol" pitchFamily="18" charset="2"/>
              </a:rPr>
              <a:t>trường</a:t>
            </a:r>
            <a:r>
              <a:rPr lang="en-US" sz="2000" b="1" i="1" dirty="0">
                <a:sym typeface="Symbol" pitchFamily="18" charset="2"/>
              </a:rPr>
              <a:t> </a:t>
            </a:r>
            <a:r>
              <a:rPr lang="en-US" sz="2000" b="1" i="1" dirty="0" err="1">
                <a:sym typeface="Symbol" pitchFamily="18" charset="2"/>
              </a:rPr>
              <a:t>tiếp</a:t>
            </a:r>
            <a:r>
              <a:rPr lang="en-US" sz="2000" b="1" i="1" dirty="0">
                <a:sym typeface="Symbol" pitchFamily="18" charset="2"/>
              </a:rPr>
              <a:t> </a:t>
            </a:r>
            <a:r>
              <a:rPr lang="en-US" sz="2000" b="1" i="1" dirty="0" err="1">
                <a:sym typeface="Symbol" pitchFamily="18" charset="2"/>
              </a:rPr>
              <a:t>nhận</a:t>
            </a:r>
            <a:r>
              <a:rPr lang="en-US" sz="2000" b="1" i="1" dirty="0">
                <a:sym typeface="Symbol" pitchFamily="18" charset="2"/>
              </a:rPr>
              <a:t> </a:t>
            </a:r>
            <a:r>
              <a:rPr lang="en-US" sz="2000" b="1" i="1" dirty="0" err="1">
                <a:sym typeface="Symbol" pitchFamily="18" charset="2"/>
              </a:rPr>
              <a:t>cục</a:t>
            </a:r>
            <a:r>
              <a:rPr lang="en-US" sz="2000" b="1" i="1" dirty="0">
                <a:sym typeface="Symbol" pitchFamily="18" charset="2"/>
              </a:rPr>
              <a:t> </a:t>
            </a:r>
            <a:r>
              <a:rPr lang="en-US" sz="2000" b="1" i="1" dirty="0" err="1">
                <a:sym typeface="Symbol" pitchFamily="18" charset="2"/>
              </a:rPr>
              <a:t>bộ</a:t>
            </a:r>
            <a:r>
              <a:rPr lang="en-US" sz="2000" dirty="0">
                <a:sym typeface="Symbol" pitchFamily="18" charset="2"/>
              </a:rPr>
              <a:t> (local receptive field.)</a:t>
            </a:r>
          </a:p>
          <a:p>
            <a:r>
              <a:rPr lang="en-US" sz="2000" dirty="0" err="1">
                <a:sym typeface="Symbol" pitchFamily="18" charset="2"/>
              </a:rPr>
              <a:t>Rồi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thì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chúng</a:t>
            </a:r>
            <a:r>
              <a:rPr lang="en-US" sz="2000" dirty="0">
                <a:sym typeface="Symbol" pitchFamily="18" charset="2"/>
              </a:rPr>
              <a:t> ta </a:t>
            </a:r>
            <a:r>
              <a:rPr lang="en-US" sz="2000" dirty="0" err="1">
                <a:sym typeface="Symbol" pitchFamily="18" charset="2"/>
              </a:rPr>
              <a:t>sẽ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i="1" dirty="0" err="1">
                <a:sym typeface="Symbol" pitchFamily="18" charset="2"/>
              </a:rPr>
              <a:t>trượt</a:t>
            </a:r>
            <a:r>
              <a:rPr lang="en-US" sz="2000" dirty="0">
                <a:sym typeface="Symbol" pitchFamily="18" charset="2"/>
              </a:rPr>
              <a:t> (stride)  </a:t>
            </a:r>
            <a:r>
              <a:rPr lang="en-US" sz="2000" dirty="0" err="1">
                <a:sym typeface="Symbol" pitchFamily="18" charset="2"/>
              </a:rPr>
              <a:t>trường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tiếp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nhận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cục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bộ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này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xuyên</a:t>
            </a:r>
            <a:r>
              <a:rPr lang="en-US" sz="2000" dirty="0">
                <a:sym typeface="Symbol" pitchFamily="18" charset="2"/>
              </a:rPr>
              <a:t> qua </a:t>
            </a:r>
            <a:r>
              <a:rPr lang="en-US" sz="2000" dirty="0" err="1">
                <a:sym typeface="Symbol" pitchFamily="18" charset="2"/>
              </a:rPr>
              <a:t>toàn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bộ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hình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ảnh</a:t>
            </a:r>
            <a:r>
              <a:rPr lang="en-US" sz="2000" dirty="0">
                <a:sym typeface="Symbol" pitchFamily="18" charset="2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5D1C6-4B97-40C0-86E2-65370BDB687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37893" name="Picture 4" descr="http://neuralnetworksanddeeplearning.com/images/tikz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47725"/>
            <a:ext cx="5257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381000" y="2057400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err="1"/>
              <a:t>Hình</a:t>
            </a:r>
            <a:r>
              <a:rPr lang="en-US" sz="2000" b="1" dirty="0"/>
              <a:t> 8.6</a:t>
            </a:r>
          </a:p>
        </p:txBody>
      </p:sp>
    </p:spTree>
    <p:extLst>
      <p:ext uri="{BB962C8B-B14F-4D97-AF65-F5344CB8AC3E}">
        <p14:creationId xmlns:p14="http://schemas.microsoft.com/office/powerpoint/2010/main" val="40795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CNN</a:t>
            </a:r>
          </a:p>
          <a:p>
            <a:r>
              <a:rPr lang="en-US" dirty="0"/>
              <a:t>3.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LSTM</a:t>
            </a:r>
          </a:p>
          <a:p>
            <a:r>
              <a:rPr lang="en-US" dirty="0"/>
              <a:t>4.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7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" y="4038600"/>
            <a:ext cx="8839200" cy="2209800"/>
          </a:xfrm>
        </p:spPr>
        <p:txBody>
          <a:bodyPr/>
          <a:lstStyle/>
          <a:p>
            <a:r>
              <a:rPr lang="en-US" sz="2200" u="sng" dirty="0" err="1"/>
              <a:t>Ghi</a:t>
            </a:r>
            <a:r>
              <a:rPr lang="en-US" sz="2200" u="sng" dirty="0"/>
              <a:t> </a:t>
            </a:r>
            <a:r>
              <a:rPr lang="en-US" sz="2200" u="sng" dirty="0" err="1"/>
              <a:t>chú</a:t>
            </a:r>
            <a:r>
              <a:rPr lang="en-US" sz="2200" dirty="0"/>
              <a:t>: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kích</a:t>
            </a:r>
            <a:r>
              <a:rPr lang="en-US" sz="2200" dirty="0"/>
              <a:t> </a:t>
            </a:r>
            <a:r>
              <a:rPr lang="en-US" sz="2200" dirty="0" err="1"/>
              <a:t>thước</a:t>
            </a:r>
            <a:r>
              <a:rPr lang="en-US" sz="2200" dirty="0"/>
              <a:t> 28</a:t>
            </a:r>
            <a:r>
              <a:rPr lang="en-US" sz="2200" dirty="0">
                <a:sym typeface="Symbol" pitchFamily="18" charset="2"/>
              </a:rPr>
              <a:t> 28 </a:t>
            </a:r>
            <a:r>
              <a:rPr lang="en-US" sz="2200" dirty="0" err="1">
                <a:sym typeface="Symbol" pitchFamily="18" charset="2"/>
              </a:rPr>
              <a:t>và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trường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tiếp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nhận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cục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bộ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có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kích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thước</a:t>
            </a:r>
            <a:r>
              <a:rPr lang="en-US" sz="2200" dirty="0">
                <a:sym typeface="Symbol" pitchFamily="18" charset="2"/>
              </a:rPr>
              <a:t> 5 5, </a:t>
            </a:r>
            <a:r>
              <a:rPr lang="en-US" sz="2200" dirty="0" err="1">
                <a:sym typeface="Symbol" pitchFamily="18" charset="2"/>
              </a:rPr>
              <a:t>thì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sẽ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có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tất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cả</a:t>
            </a:r>
            <a:r>
              <a:rPr lang="en-US" sz="2200" dirty="0">
                <a:sym typeface="Symbol" pitchFamily="18" charset="2"/>
              </a:rPr>
              <a:t> 24 24 </a:t>
            </a:r>
            <a:r>
              <a:rPr lang="en-US" sz="2200" dirty="0" err="1">
                <a:sym typeface="Symbol" pitchFamily="18" charset="2"/>
              </a:rPr>
              <a:t>nơ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ron</a:t>
            </a:r>
            <a:r>
              <a:rPr lang="en-US" sz="2200" dirty="0">
                <a:sym typeface="Symbol" pitchFamily="18" charset="2"/>
              </a:rPr>
              <a:t> ở </a:t>
            </a:r>
            <a:r>
              <a:rPr lang="en-US" sz="2200" dirty="0" err="1">
                <a:sym typeface="Symbol" pitchFamily="18" charset="2"/>
              </a:rPr>
              <a:t>tầng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ẩn</a:t>
            </a:r>
            <a:r>
              <a:rPr lang="en-US" sz="2200" dirty="0">
                <a:sym typeface="Symbol" pitchFamily="18" charset="2"/>
              </a:rPr>
              <a:t>.</a:t>
            </a:r>
          </a:p>
          <a:p>
            <a:r>
              <a:rPr lang="en-US" sz="2200" b="1" i="1" dirty="0" err="1">
                <a:sym typeface="Symbol" pitchFamily="18" charset="2"/>
              </a:rPr>
              <a:t>Chiều</a:t>
            </a:r>
            <a:r>
              <a:rPr lang="en-US" sz="2200" b="1" i="1" dirty="0">
                <a:sym typeface="Symbol" pitchFamily="18" charset="2"/>
              </a:rPr>
              <a:t> </a:t>
            </a:r>
            <a:r>
              <a:rPr lang="en-US" sz="2200" b="1" i="1" dirty="0" err="1">
                <a:sym typeface="Symbol" pitchFamily="18" charset="2"/>
              </a:rPr>
              <a:t>dài</a:t>
            </a:r>
            <a:r>
              <a:rPr lang="en-US" sz="2200" b="1" i="1" dirty="0">
                <a:sym typeface="Symbol" pitchFamily="18" charset="2"/>
              </a:rPr>
              <a:t> </a:t>
            </a:r>
            <a:r>
              <a:rPr lang="en-US" sz="2200" b="1" i="1" dirty="0" err="1">
                <a:sym typeface="Symbol" pitchFamily="18" charset="2"/>
              </a:rPr>
              <a:t>trượt</a:t>
            </a:r>
            <a:r>
              <a:rPr lang="en-US" sz="2200" b="1" i="1" dirty="0"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(stride length) </a:t>
            </a:r>
            <a:r>
              <a:rPr lang="en-US" sz="2200" dirty="0" err="1">
                <a:sym typeface="Symbol" pitchFamily="18" charset="2"/>
              </a:rPr>
              <a:t>trong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thí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dụ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này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là</a:t>
            </a:r>
            <a:r>
              <a:rPr lang="en-US" sz="2200" dirty="0">
                <a:sym typeface="Symbol" pitchFamily="18" charset="2"/>
              </a:rPr>
              <a:t> 1. </a:t>
            </a:r>
            <a:r>
              <a:rPr lang="en-US" sz="2200" dirty="0" err="1">
                <a:sym typeface="Symbol" pitchFamily="18" charset="2"/>
              </a:rPr>
              <a:t>Trong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thực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tế</a:t>
            </a:r>
            <a:r>
              <a:rPr lang="en-US" sz="2200" dirty="0">
                <a:sym typeface="Symbol" pitchFamily="18" charset="2"/>
              </a:rPr>
              <a:t>, </a:t>
            </a:r>
            <a:r>
              <a:rPr lang="en-US" sz="2200" dirty="0" err="1">
                <a:sym typeface="Symbol" pitchFamily="18" charset="2"/>
              </a:rPr>
              <a:t>đôi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khi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chiều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dài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trượt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lớn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hơn</a:t>
            </a:r>
            <a:r>
              <a:rPr lang="en-US" sz="2200" dirty="0">
                <a:sym typeface="Symbol" pitchFamily="18" charset="2"/>
              </a:rPr>
              <a:t> 1. </a:t>
            </a:r>
          </a:p>
          <a:p>
            <a:r>
              <a:rPr lang="en-US" sz="2200" dirty="0" err="1">
                <a:sym typeface="Symbol" pitchFamily="18" charset="2"/>
              </a:rPr>
              <a:t>Như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vậy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chiều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dài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trượt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cũng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là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một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siêu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tham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số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của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mạng</a:t>
            </a:r>
            <a:r>
              <a:rPr lang="en-US" sz="2200" dirty="0">
                <a:sym typeface="Symbol" pitchFamily="18" charset="2"/>
              </a:rPr>
              <a:t> CNN.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BFD52-1DDE-4F10-9F36-E3382DE71FC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8916" name="Picture 4" descr="http://neuralnetworksanddeeplearning.com/images/tikz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74" y="206435"/>
            <a:ext cx="59436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381000" y="160020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/>
              <a:t>Hình</a:t>
            </a:r>
            <a:r>
              <a:rPr lang="en-US" sz="2000" dirty="0"/>
              <a:t> 8.7</a:t>
            </a:r>
          </a:p>
        </p:txBody>
      </p:sp>
    </p:spTree>
    <p:extLst>
      <p:ext uri="{BB962C8B-B14F-4D97-AF65-F5344CB8AC3E}">
        <p14:creationId xmlns:p14="http://schemas.microsoft.com/office/powerpoint/2010/main" val="1388583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3200" b="1" dirty="0" err="1">
                <a:solidFill>
                  <a:srgbClr val="FF0000"/>
                </a:solidFill>
              </a:rPr>
              <a:t>Độ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lệch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và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trọng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số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dùng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chung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lệch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5</a:t>
            </a:r>
            <a:r>
              <a:rPr lang="en-US" sz="2200" dirty="0">
                <a:sym typeface="Symbol" pitchFamily="18" charset="2"/>
              </a:rPr>
              <a:t>5 </a:t>
            </a:r>
            <a:r>
              <a:rPr lang="en-US" sz="2200" dirty="0" err="1">
                <a:sym typeface="Symbol" pitchFamily="18" charset="2"/>
              </a:rPr>
              <a:t>trọng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số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để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kết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nối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nó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với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i="1" dirty="0" err="1">
                <a:sym typeface="Symbol" pitchFamily="18" charset="2"/>
              </a:rPr>
              <a:t>trường</a:t>
            </a:r>
            <a:r>
              <a:rPr lang="en-US" sz="2200" i="1" dirty="0">
                <a:sym typeface="Symbol" pitchFamily="18" charset="2"/>
              </a:rPr>
              <a:t> </a:t>
            </a:r>
            <a:r>
              <a:rPr lang="en-US" sz="2200" i="1" dirty="0" err="1">
                <a:sym typeface="Symbol" pitchFamily="18" charset="2"/>
              </a:rPr>
              <a:t>tiếp</a:t>
            </a:r>
            <a:r>
              <a:rPr lang="en-US" sz="2200" i="1" dirty="0">
                <a:sym typeface="Symbol" pitchFamily="18" charset="2"/>
              </a:rPr>
              <a:t> </a:t>
            </a:r>
            <a:r>
              <a:rPr lang="en-US" sz="2200" i="1" dirty="0" err="1">
                <a:sym typeface="Symbol" pitchFamily="18" charset="2"/>
              </a:rPr>
              <a:t>nhận</a:t>
            </a:r>
            <a:r>
              <a:rPr lang="en-US" sz="2200" i="1" dirty="0">
                <a:sym typeface="Symbol" pitchFamily="18" charset="2"/>
              </a:rPr>
              <a:t> </a:t>
            </a:r>
            <a:r>
              <a:rPr lang="en-US" sz="2200" i="1" dirty="0" err="1">
                <a:sym typeface="Symbol" pitchFamily="18" charset="2"/>
              </a:rPr>
              <a:t>cục</a:t>
            </a:r>
            <a:r>
              <a:rPr lang="en-US" sz="2200" i="1" dirty="0">
                <a:sym typeface="Symbol" pitchFamily="18" charset="2"/>
              </a:rPr>
              <a:t> </a:t>
            </a:r>
            <a:r>
              <a:rPr lang="en-US" sz="2200" i="1" dirty="0" err="1">
                <a:sym typeface="Symbol" pitchFamily="18" charset="2"/>
              </a:rPr>
              <a:t>bộ</a:t>
            </a:r>
            <a:r>
              <a:rPr lang="en-US" sz="2200" i="1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tương</a:t>
            </a:r>
            <a:r>
              <a:rPr lang="en-US" sz="2200" dirty="0">
                <a:sym typeface="Symbol" pitchFamily="18" charset="2"/>
              </a:rPr>
              <a:t> </a:t>
            </a:r>
            <a:r>
              <a:rPr lang="en-US" sz="2200" dirty="0" err="1">
                <a:sym typeface="Symbol" pitchFamily="18" charset="2"/>
              </a:rPr>
              <a:t>ứng</a:t>
            </a:r>
            <a:r>
              <a:rPr lang="en-US" sz="2200" dirty="0">
                <a:sym typeface="Symbol" pitchFamily="18" charset="2"/>
              </a:rPr>
              <a:t>.</a:t>
            </a:r>
          </a:p>
          <a:p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lệch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ở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nghiã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lệch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chung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coi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i="1" dirty="0" err="1"/>
              <a:t>bộ</a:t>
            </a:r>
            <a:r>
              <a:rPr lang="en-US" sz="2200" b="1" i="1" dirty="0"/>
              <a:t> </a:t>
            </a:r>
            <a:r>
              <a:rPr lang="en-US" sz="2200" b="1" i="1" dirty="0" err="1"/>
              <a:t>lọc</a:t>
            </a:r>
            <a:r>
              <a:rPr lang="en-US" sz="2200" b="1" i="1" dirty="0"/>
              <a:t> </a:t>
            </a:r>
            <a:r>
              <a:rPr lang="en-US" sz="2200" dirty="0"/>
              <a:t>(filter).</a:t>
            </a:r>
          </a:p>
          <a:p>
            <a:r>
              <a:rPr lang="en-US" sz="2200" dirty="0" err="1"/>
              <a:t>Đôi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ánh</a:t>
            </a:r>
            <a:r>
              <a:rPr lang="en-US" sz="2200" dirty="0"/>
              <a:t> </a:t>
            </a:r>
            <a:r>
              <a:rPr lang="en-US" sz="2200" dirty="0" err="1"/>
              <a:t>xạ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sang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i="1" dirty="0" err="1"/>
              <a:t>bản</a:t>
            </a:r>
            <a:r>
              <a:rPr lang="en-US" sz="2200" b="1" i="1" dirty="0"/>
              <a:t> </a:t>
            </a:r>
            <a:r>
              <a:rPr lang="en-US" sz="2200" b="1" i="1" dirty="0" err="1"/>
              <a:t>đồ</a:t>
            </a:r>
            <a:r>
              <a:rPr lang="en-US" sz="2200" b="1" i="1" dirty="0"/>
              <a:t> </a:t>
            </a:r>
            <a:r>
              <a:rPr lang="en-US" sz="2200" b="1" i="1" dirty="0" err="1"/>
              <a:t>đặc</a:t>
            </a:r>
            <a:r>
              <a:rPr lang="en-US" sz="2200" b="1" i="1" dirty="0"/>
              <a:t> </a:t>
            </a:r>
            <a:r>
              <a:rPr lang="en-US" sz="2200" b="1" i="1" dirty="0" err="1"/>
              <a:t>trưng</a:t>
            </a:r>
            <a:r>
              <a:rPr lang="en-US" sz="2200" b="1" i="1" dirty="0"/>
              <a:t> </a:t>
            </a:r>
            <a:r>
              <a:rPr lang="en-US" sz="2200" dirty="0"/>
              <a:t>(feature map).</a:t>
            </a:r>
          </a:p>
          <a:p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. Do </a:t>
            </a:r>
            <a:r>
              <a:rPr lang="en-US" sz="2200" dirty="0" err="1"/>
              <a:t>đó</a:t>
            </a:r>
            <a:r>
              <a:rPr lang="en-US" sz="2200" dirty="0"/>
              <a:t>,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chập</a:t>
            </a:r>
            <a:r>
              <a:rPr lang="en-US" sz="2200" dirty="0"/>
              <a:t> </a:t>
            </a:r>
            <a:r>
              <a:rPr lang="en-US" sz="2200" dirty="0" err="1"/>
              <a:t>đầy</a:t>
            </a:r>
            <a:r>
              <a:rPr lang="en-US" sz="2200" dirty="0"/>
              <a:t> </a:t>
            </a:r>
            <a:r>
              <a:rPr lang="en-US" sz="2200" dirty="0" err="1"/>
              <a:t>đủ</a:t>
            </a:r>
            <a:r>
              <a:rPr lang="en-US" sz="2200" dirty="0"/>
              <a:t>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CC54E-BE46-4A98-8736-85F39FAB074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87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Hình</a:t>
            </a:r>
            <a:r>
              <a:rPr lang="en-US" sz="2800" b="1" dirty="0">
                <a:solidFill>
                  <a:srgbClr val="FF0000"/>
                </a:solidFill>
              </a:rPr>
              <a:t> 8.8:  Ba </a:t>
            </a:r>
            <a:r>
              <a:rPr lang="en-US" sz="2800" b="1" dirty="0" err="1">
                <a:solidFill>
                  <a:srgbClr val="FF0000"/>
                </a:solidFill>
              </a:rPr>
              <a:t>bản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đồ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đặc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trưng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C0B7C-9DFA-410F-AF11-7C6CA35C27C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40964" name="Picture 4" descr="http://neuralnetworksanddeeplearning.com/images/tikz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81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722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0387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Tầng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gộp</a:t>
            </a:r>
            <a:r>
              <a:rPr lang="en-US" sz="3200" dirty="0">
                <a:solidFill>
                  <a:srgbClr val="FF0000"/>
                </a:solidFill>
              </a:rPr>
              <a:t> (Pooling layer)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610600" cy="1676400"/>
          </a:xfrm>
        </p:spPr>
        <p:txBody>
          <a:bodyPr/>
          <a:lstStyle/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bản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chập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i="1" dirty="0" err="1"/>
              <a:t>bản</a:t>
            </a:r>
            <a:r>
              <a:rPr lang="en-US" sz="2200" b="1" i="1" dirty="0"/>
              <a:t> </a:t>
            </a:r>
            <a:r>
              <a:rPr lang="en-US" sz="2200" b="1" i="1" dirty="0" err="1"/>
              <a:t>đồ</a:t>
            </a:r>
            <a:r>
              <a:rPr lang="en-US" sz="2200" b="1" i="1" dirty="0"/>
              <a:t> </a:t>
            </a:r>
            <a:r>
              <a:rPr lang="en-US" sz="2200" b="1" i="1" dirty="0" err="1"/>
              <a:t>đặc</a:t>
            </a:r>
            <a:r>
              <a:rPr lang="en-US" sz="2200" b="1" i="1" dirty="0"/>
              <a:t> </a:t>
            </a:r>
            <a:r>
              <a:rPr lang="en-US" sz="2200" b="1" i="1" dirty="0" err="1"/>
              <a:t>trưng</a:t>
            </a:r>
            <a:r>
              <a:rPr lang="en-US" sz="2200" b="1" i="1" dirty="0"/>
              <a:t> </a:t>
            </a:r>
            <a:r>
              <a:rPr lang="en-US" sz="2200" b="1" i="1" dirty="0" err="1"/>
              <a:t>cô</a:t>
            </a:r>
            <a:r>
              <a:rPr lang="en-US" sz="2200" b="1" i="1" dirty="0"/>
              <a:t> </a:t>
            </a:r>
            <a:r>
              <a:rPr lang="en-US" sz="2200" b="1" i="1" dirty="0" err="1"/>
              <a:t>đọng</a:t>
            </a:r>
            <a:r>
              <a:rPr lang="en-US" sz="2200" b="1" i="1" dirty="0"/>
              <a:t> </a:t>
            </a:r>
            <a:r>
              <a:rPr lang="en-US" sz="2200" dirty="0"/>
              <a:t>(condensed feature map).</a:t>
            </a:r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thủ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 (pooling)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i="1" dirty="0" err="1"/>
              <a:t>gộp-cực</a:t>
            </a:r>
            <a:r>
              <a:rPr lang="en-US" sz="2200" b="1" i="1" dirty="0"/>
              <a:t> </a:t>
            </a:r>
            <a:r>
              <a:rPr lang="en-US" sz="2200" b="1" i="1" dirty="0" err="1"/>
              <a:t>đại</a:t>
            </a:r>
            <a:r>
              <a:rPr lang="en-US" sz="2200" b="1" i="1" dirty="0"/>
              <a:t> </a:t>
            </a:r>
            <a:r>
              <a:rPr lang="en-US" sz="2200" dirty="0"/>
              <a:t>(max-pooling)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1746F-B75E-4A7E-B620-D7B31CDD76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41989" name="Picture 4" descr="http://neuralnetworksanddeeplearning.com/images/tikz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438400"/>
            <a:ext cx="4800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2" descr="E:\Machine_Learning\Max_P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4191000"/>
            <a:ext cx="3995738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TextBox 5"/>
          <p:cNvSpPr txBox="1">
            <a:spLocks noChangeArrowheads="1"/>
          </p:cNvSpPr>
          <p:nvPr/>
        </p:nvSpPr>
        <p:spPr bwMode="auto">
          <a:xfrm>
            <a:off x="3200400" y="563880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/>
              <a:t>Hình</a:t>
            </a:r>
            <a:r>
              <a:rPr lang="en-US" sz="2000" dirty="0"/>
              <a:t> 8.9</a:t>
            </a:r>
          </a:p>
        </p:txBody>
      </p:sp>
    </p:spTree>
    <p:extLst>
      <p:ext uri="{BB962C8B-B14F-4D97-AF65-F5344CB8AC3E}">
        <p14:creationId xmlns:p14="http://schemas.microsoft.com/office/powerpoint/2010/main" val="296116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64457" y="457200"/>
            <a:ext cx="8229600" cy="914400"/>
          </a:xfrm>
        </p:spPr>
        <p:txBody>
          <a:bodyPr/>
          <a:lstStyle/>
          <a:p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chập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 </a:t>
            </a:r>
            <a:r>
              <a:rPr lang="en-US" sz="2200" dirty="0" err="1"/>
              <a:t>cực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1638C-2891-4687-B600-F12B930691C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43012" name="Picture 4" descr="http://neuralnetworksanddeeplearning.com/images/tikz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62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990600" y="6248400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err="1"/>
              <a:t>Hình</a:t>
            </a:r>
            <a:r>
              <a:rPr lang="en-US" sz="2000" b="1" dirty="0"/>
              <a:t> 8.10</a:t>
            </a:r>
          </a:p>
        </p:txBody>
      </p:sp>
    </p:spTree>
    <p:extLst>
      <p:ext uri="{BB962C8B-B14F-4D97-AF65-F5344CB8AC3E}">
        <p14:creationId xmlns:p14="http://schemas.microsoft.com/office/powerpoint/2010/main" val="5221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44" y="4876800"/>
            <a:ext cx="8686800" cy="104616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/>
              <a:t>Y. </a:t>
            </a:r>
            <a:r>
              <a:rPr lang="en-US" sz="2200" dirty="0" err="1"/>
              <a:t>LeCun</a:t>
            </a:r>
            <a:r>
              <a:rPr lang="en-US" sz="2200" dirty="0"/>
              <a:t> </a:t>
            </a:r>
            <a:r>
              <a:rPr lang="en-US" sz="2200" dirty="0" err="1"/>
              <a:t>giới</a:t>
            </a:r>
            <a:r>
              <a:rPr lang="en-US" sz="2200" dirty="0"/>
              <a:t> </a:t>
            </a:r>
            <a:r>
              <a:rPr lang="en-US" sz="2200" dirty="0" err="1"/>
              <a:t>thiệu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b="1" i="1" dirty="0"/>
              <a:t>LeNET-5</a:t>
            </a:r>
            <a:r>
              <a:rPr lang="en-US" sz="2200" dirty="0"/>
              <a:t>, 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CNN. </a:t>
            </a:r>
            <a:r>
              <a:rPr lang="en-US" sz="2200" dirty="0" err="1"/>
              <a:t>Mạng</a:t>
            </a:r>
            <a:r>
              <a:rPr lang="en-US" sz="2200" dirty="0"/>
              <a:t> LeNET-5 </a:t>
            </a:r>
            <a:r>
              <a:rPr lang="en-US" sz="2200" dirty="0" err="1"/>
              <a:t>chủ</a:t>
            </a:r>
            <a:r>
              <a:rPr lang="en-US" sz="2200" dirty="0"/>
              <a:t> </a:t>
            </a:r>
            <a:r>
              <a:rPr lang="en-US" sz="2200" dirty="0" err="1"/>
              <a:t>yếu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họa</a:t>
            </a:r>
            <a:r>
              <a:rPr lang="en-US" sz="2200" dirty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9B3A4-B6E5-4DA6-879A-050DEDA51934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pic>
        <p:nvPicPr>
          <p:cNvPr id="44036" name="Picture 2" descr="E:\Machine_Learning\LeNET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" y="1447800"/>
            <a:ext cx="9056688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794544" y="4257765"/>
            <a:ext cx="784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/>
              <a:t>Hình</a:t>
            </a:r>
            <a:r>
              <a:rPr lang="en-US" sz="2000" dirty="0"/>
              <a:t> 8.11: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LeNET5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tay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04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+mn-lt"/>
              </a:rPr>
              <a:t>Mạng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LeNET5</a:t>
            </a:r>
          </a:p>
        </p:txBody>
      </p:sp>
    </p:spTree>
    <p:extLst>
      <p:ext uri="{BB962C8B-B14F-4D97-AF65-F5344CB8AC3E}">
        <p14:creationId xmlns:p14="http://schemas.microsoft.com/office/powerpoint/2010/main" val="234966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Vài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đặc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của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mạng</a:t>
            </a:r>
            <a:r>
              <a:rPr lang="en-US" sz="3200" dirty="0">
                <a:solidFill>
                  <a:srgbClr val="FF0000"/>
                </a:solidFill>
              </a:rPr>
              <a:t> LeNET5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LeNET5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LeNET5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i="1" dirty="0" err="1"/>
              <a:t>Lan</a:t>
            </a:r>
            <a:r>
              <a:rPr lang="en-US" i="1" dirty="0"/>
              <a:t> </a:t>
            </a:r>
            <a:r>
              <a:rPr lang="en-US" i="1" dirty="0" err="1"/>
              <a:t>Truyền</a:t>
            </a:r>
            <a:r>
              <a:rPr lang="en-US" i="1" dirty="0"/>
              <a:t> </a:t>
            </a:r>
            <a:r>
              <a:rPr lang="en-US" i="1" dirty="0" err="1"/>
              <a:t>Ngược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backpropagation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933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mạng</a:t>
            </a:r>
            <a:r>
              <a:rPr lang="en-US" sz="2800" b="1" dirty="0"/>
              <a:t>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4495800"/>
          </a:xfrm>
        </p:spPr>
        <p:txBody>
          <a:bodyPr/>
          <a:lstStyle/>
          <a:p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(computer vision)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mặt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(human action recognition)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y </a:t>
            </a:r>
            <a:r>
              <a:rPr lang="en-US" dirty="0" err="1"/>
              <a:t>khoa</a:t>
            </a:r>
            <a:endParaRPr lang="en-US" dirty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(recommendation system)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(speech recognition)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(document recognition)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(natural language processing)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61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3. </a:t>
            </a:r>
            <a:r>
              <a:rPr lang="en-US" sz="3200" dirty="0" err="1">
                <a:solidFill>
                  <a:srgbClr val="FF0000"/>
                </a:solidFill>
              </a:rPr>
              <a:t>Mạng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ron</a:t>
            </a:r>
            <a:r>
              <a:rPr lang="en-US" sz="3200" dirty="0">
                <a:solidFill>
                  <a:srgbClr val="FF0000"/>
                </a:solidFill>
              </a:rPr>
              <a:t>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4191000" cy="4267200"/>
          </a:xfrm>
        </p:spPr>
        <p:txBody>
          <a:bodyPr/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 (RNN), </a:t>
            </a:r>
            <a:r>
              <a:rPr lang="en-US" sz="2200" i="1" dirty="0" err="1"/>
              <a:t>giá</a:t>
            </a:r>
            <a:r>
              <a:rPr lang="en-US" sz="2200" i="1" dirty="0"/>
              <a:t> </a:t>
            </a:r>
            <a:r>
              <a:rPr lang="en-US" sz="2200" i="1" dirty="0" err="1"/>
              <a:t>trị</a:t>
            </a:r>
            <a:r>
              <a:rPr lang="en-US" sz="2200" i="1" dirty="0"/>
              <a:t> </a:t>
            </a:r>
            <a:r>
              <a:rPr lang="en-US" sz="2200" i="1" dirty="0" err="1"/>
              <a:t>của</a:t>
            </a:r>
            <a:r>
              <a:rPr lang="en-US" sz="2200" i="1" dirty="0"/>
              <a:t> </a:t>
            </a:r>
            <a:r>
              <a:rPr lang="en-US" sz="2200" i="1" dirty="0" err="1"/>
              <a:t>một</a:t>
            </a:r>
            <a:r>
              <a:rPr lang="en-US" sz="2200" i="1" dirty="0"/>
              <a:t> </a:t>
            </a:r>
            <a:r>
              <a:rPr lang="en-US" sz="2200" i="1" dirty="0" err="1"/>
              <a:t>nút</a:t>
            </a:r>
            <a:r>
              <a:rPr lang="en-US" sz="2200" i="1" dirty="0"/>
              <a:t> </a:t>
            </a:r>
            <a:r>
              <a:rPr lang="en-US" sz="2200" i="1" dirty="0" err="1"/>
              <a:t>tầng</a:t>
            </a:r>
            <a:r>
              <a:rPr lang="en-US" sz="2200" i="1" dirty="0"/>
              <a:t> </a:t>
            </a:r>
            <a:r>
              <a:rPr lang="en-US" sz="2200" i="1" dirty="0" err="1"/>
              <a:t>ẩn</a:t>
            </a:r>
            <a:r>
              <a:rPr lang="en-US" sz="2200" i="1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i="1" dirty="0" err="1"/>
              <a:t>giá</a:t>
            </a:r>
            <a:r>
              <a:rPr lang="en-US" sz="2200" i="1" dirty="0"/>
              <a:t> </a:t>
            </a:r>
            <a:r>
              <a:rPr lang="en-US" sz="2200" i="1" dirty="0" err="1"/>
              <a:t>trị</a:t>
            </a:r>
            <a:r>
              <a:rPr lang="en-US" sz="2200" i="1" dirty="0"/>
              <a:t> </a:t>
            </a:r>
            <a:r>
              <a:rPr lang="en-US" sz="2200" i="1" dirty="0" err="1"/>
              <a:t>đầu</a:t>
            </a:r>
            <a:r>
              <a:rPr lang="en-US" sz="2200" i="1" dirty="0"/>
              <a:t> </a:t>
            </a:r>
            <a:r>
              <a:rPr lang="en-US" sz="2200" i="1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 err="1"/>
              <a:t>giá</a:t>
            </a:r>
            <a:r>
              <a:rPr lang="en-US" sz="2200" i="1" dirty="0"/>
              <a:t> </a:t>
            </a:r>
            <a:r>
              <a:rPr lang="en-US" sz="2200" i="1" dirty="0" err="1"/>
              <a:t>trị</a:t>
            </a:r>
            <a:r>
              <a:rPr lang="en-US" sz="2200" i="1" dirty="0"/>
              <a:t> </a:t>
            </a:r>
            <a:r>
              <a:rPr lang="en-US" sz="2200" i="1" dirty="0" err="1"/>
              <a:t>của</a:t>
            </a:r>
            <a:r>
              <a:rPr lang="en-US" sz="2200" i="1" dirty="0"/>
              <a:t> </a:t>
            </a:r>
            <a:r>
              <a:rPr lang="en-US" sz="2200" i="1" dirty="0" err="1"/>
              <a:t>một</a:t>
            </a:r>
            <a:r>
              <a:rPr lang="en-US" sz="2200" i="1" dirty="0"/>
              <a:t> </a:t>
            </a:r>
            <a:r>
              <a:rPr lang="en-US" sz="2200" i="1" dirty="0" err="1"/>
              <a:t>nút</a:t>
            </a:r>
            <a:r>
              <a:rPr lang="en-US" sz="2200" i="1" dirty="0"/>
              <a:t> </a:t>
            </a:r>
            <a:r>
              <a:rPr lang="en-US" sz="2200" i="1" dirty="0" err="1"/>
              <a:t>tầng</a:t>
            </a:r>
            <a:r>
              <a:rPr lang="en-US" sz="2200" i="1" dirty="0"/>
              <a:t> </a:t>
            </a:r>
            <a:r>
              <a:rPr lang="en-US" sz="2200" i="1" dirty="0" err="1"/>
              <a:t>ẩn</a:t>
            </a:r>
            <a:r>
              <a:rPr lang="en-US" sz="2200" i="1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.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 </a:t>
            </a:r>
            <a:r>
              <a:rPr lang="en-US" sz="2200" dirty="0" err="1"/>
              <a:t>nhớ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5" name="Picture 4" descr="E:\TS_Lectures\stock_time_seri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4343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33400" y="914400"/>
            <a:ext cx="8230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+mn-lt"/>
              </a:rPr>
              <a:t>Mạng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nơ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ron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hồi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quy</a:t>
            </a:r>
            <a:endParaRPr lang="en-US" sz="2200" b="1" dirty="0">
              <a:latin typeface="+mn-lt"/>
            </a:endParaRPr>
          </a:p>
          <a:p>
            <a:r>
              <a:rPr lang="en-US" sz="2200" dirty="0" err="1">
                <a:latin typeface="+mn-lt"/>
              </a:rPr>
              <a:t>Mạng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nơ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ron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hồi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quy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loại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nơ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ron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nhân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tạo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được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thiết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kế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để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xử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lý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dữ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liệu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chuỗi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tuần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tự</a:t>
            </a:r>
            <a:r>
              <a:rPr lang="en-US" sz="2200" dirty="0">
                <a:latin typeface="+mn-lt"/>
              </a:rPr>
              <a:t> (sequential series). </a:t>
            </a:r>
            <a:r>
              <a:rPr lang="en-US" sz="2200" dirty="0" err="1">
                <a:latin typeface="+mn-lt"/>
              </a:rPr>
              <a:t>Thí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dụ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chuỗi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thời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gian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giá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cổ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phiếu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của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công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ty</a:t>
            </a:r>
            <a:r>
              <a:rPr lang="en-US" sz="2200" dirty="0">
                <a:latin typeface="+mn-lt"/>
              </a:rPr>
              <a:t> ở </a:t>
            </a:r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8.12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5943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8.12</a:t>
            </a:r>
          </a:p>
        </p:txBody>
      </p:sp>
    </p:spTree>
    <p:extLst>
      <p:ext uri="{BB962C8B-B14F-4D97-AF65-F5344CB8AC3E}">
        <p14:creationId xmlns:p14="http://schemas.microsoft.com/office/powerpoint/2010/main" val="283385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truyền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thẳng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hồi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quy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1026" name="Picture 2" descr="E:\AI_Huflit\R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685800"/>
            <a:ext cx="4752549" cy="408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I_Huflit\ANN_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38589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599" y="5396117"/>
            <a:ext cx="8765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400" y="4774468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Hình</a:t>
            </a:r>
            <a:r>
              <a:rPr lang="en-US" sz="2000" dirty="0"/>
              <a:t> 8.13 (a) </a:t>
            </a: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nơ</a:t>
            </a:r>
            <a:r>
              <a:rPr lang="en-US" sz="2000" dirty="0"/>
              <a:t> </a:t>
            </a:r>
            <a:r>
              <a:rPr lang="en-US" sz="2000" dirty="0" err="1"/>
              <a:t>ron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thẳng</a:t>
            </a:r>
            <a:r>
              <a:rPr lang="en-US" sz="2000" dirty="0"/>
              <a:t> (b) </a:t>
            </a: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nơ</a:t>
            </a:r>
            <a:r>
              <a:rPr lang="en-US" sz="2000" dirty="0"/>
              <a:t> </a:t>
            </a:r>
            <a:r>
              <a:rPr lang="en-US" sz="2000" dirty="0" err="1"/>
              <a:t>ron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8382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0264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7AAD2-AC65-4D3D-8C00-760B2E678A2C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Sâu</a:t>
            </a:r>
            <a:r>
              <a:rPr lang="en-US" dirty="0">
                <a:solidFill>
                  <a:srgbClr val="FF0000"/>
                </a:solidFill>
              </a:rPr>
              <a:t> (Deep Learning)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họ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b="1" i="1" dirty="0" err="1"/>
              <a:t>nhiều</a:t>
            </a:r>
            <a:r>
              <a:rPr lang="en-US" sz="2200" b="1" i="1" dirty="0"/>
              <a:t> </a:t>
            </a:r>
            <a:r>
              <a:rPr lang="en-US" sz="2200" b="1" i="1" dirty="0" err="1"/>
              <a:t>tầng</a:t>
            </a:r>
            <a:r>
              <a:rPr lang="en-US" sz="2200" dirty="0"/>
              <a:t>  (layer)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chặng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b="1" i="1" dirty="0" err="1"/>
              <a:t>kiến</a:t>
            </a:r>
            <a:r>
              <a:rPr lang="en-US" sz="2200" b="1" i="1" dirty="0"/>
              <a:t> </a:t>
            </a:r>
            <a:r>
              <a:rPr lang="en-US" sz="2200" b="1" i="1" dirty="0" err="1"/>
              <a:t>trúc</a:t>
            </a:r>
            <a:r>
              <a:rPr lang="en-US" sz="2200" b="1" i="1" dirty="0"/>
              <a:t> </a:t>
            </a:r>
            <a:r>
              <a:rPr lang="en-US" sz="2200" b="1" i="1" dirty="0" err="1"/>
              <a:t>phân</a:t>
            </a:r>
            <a:r>
              <a:rPr lang="en-US" sz="2200" b="1" i="1" dirty="0"/>
              <a:t> </a:t>
            </a:r>
            <a:r>
              <a:rPr lang="en-US" sz="2200" b="1" i="1" dirty="0" err="1"/>
              <a:t>cấp</a:t>
            </a:r>
            <a:r>
              <a:rPr lang="en-US" sz="2200" b="1" i="1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tận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b="1" i="1" dirty="0" err="1"/>
              <a:t>học</a:t>
            </a:r>
            <a:r>
              <a:rPr lang="en-US" sz="2200" b="1" i="1" dirty="0"/>
              <a:t> </a:t>
            </a:r>
            <a:r>
              <a:rPr lang="en-US" sz="2200" b="1" i="1" dirty="0" err="1"/>
              <a:t>các</a:t>
            </a:r>
            <a:r>
              <a:rPr lang="en-US" sz="2200" b="1" i="1" dirty="0"/>
              <a:t> </a:t>
            </a:r>
            <a:r>
              <a:rPr lang="en-US" sz="2200" b="1" i="1" dirty="0" err="1"/>
              <a:t>đặc</a:t>
            </a:r>
            <a:r>
              <a:rPr lang="en-US" sz="2200" b="1" i="1" dirty="0"/>
              <a:t> </a:t>
            </a:r>
            <a:r>
              <a:rPr lang="en-US" sz="2200" b="1" i="1" dirty="0" err="1"/>
              <a:t>trưng</a:t>
            </a:r>
            <a:r>
              <a:rPr lang="en-US" sz="2200" b="1" i="1" dirty="0"/>
              <a:t> </a:t>
            </a:r>
            <a:r>
              <a:rPr lang="en-US" sz="2200" dirty="0"/>
              <a:t>(feature learning)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b="1" i="1" dirty="0" err="1"/>
              <a:t>tác</a:t>
            </a:r>
            <a:r>
              <a:rPr lang="en-US" sz="2200" b="1" i="1" dirty="0"/>
              <a:t> </a:t>
            </a:r>
            <a:r>
              <a:rPr lang="en-US" sz="2200" b="1" i="1" dirty="0" err="1"/>
              <a:t>vụ</a:t>
            </a:r>
            <a:r>
              <a:rPr lang="en-US" sz="2200" b="1" i="1" dirty="0"/>
              <a:t> phi </a:t>
            </a:r>
            <a:r>
              <a:rPr lang="en-US" sz="2200" b="1" i="1" dirty="0" err="1"/>
              <a:t>tuyến</a:t>
            </a:r>
            <a:r>
              <a:rPr lang="en-US" sz="2200" b="1" i="1" dirty="0"/>
              <a:t>  </a:t>
            </a:r>
            <a:r>
              <a:rPr lang="en-US" sz="2200" dirty="0"/>
              <a:t>(non-linear operation)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Ý </a:t>
            </a:r>
            <a:r>
              <a:rPr lang="en-US" sz="2200" dirty="0" err="1"/>
              <a:t>tưởng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b="1" i="1" dirty="0" err="1"/>
              <a:t>đơn</a:t>
            </a:r>
            <a:r>
              <a:rPr lang="en-US" sz="2200" b="1" i="1" dirty="0"/>
              <a:t> </a:t>
            </a:r>
            <a:r>
              <a:rPr lang="en-US" sz="2200" b="1" i="1" dirty="0" err="1"/>
              <a:t>vị</a:t>
            </a:r>
            <a:r>
              <a:rPr lang="en-US" sz="2200" b="1" i="1" dirty="0"/>
              <a:t> </a:t>
            </a:r>
            <a:r>
              <a:rPr lang="en-US" sz="2200" b="1" i="1" dirty="0" err="1"/>
              <a:t>phát</a:t>
            </a:r>
            <a:r>
              <a:rPr lang="en-US" sz="2200" b="1" i="1" dirty="0"/>
              <a:t> </a:t>
            </a:r>
            <a:r>
              <a:rPr lang="en-US" sz="2200" b="1" i="1" dirty="0" err="1"/>
              <a:t>hiện</a:t>
            </a:r>
            <a:r>
              <a:rPr lang="en-US" sz="2200" b="1" i="1" dirty="0"/>
              <a:t> </a:t>
            </a:r>
            <a:r>
              <a:rPr lang="en-US" sz="2200" b="1" i="1" dirty="0" err="1"/>
              <a:t>đặc</a:t>
            </a:r>
            <a:r>
              <a:rPr lang="en-US" sz="2200" b="1" i="1" dirty="0"/>
              <a:t> </a:t>
            </a:r>
            <a:r>
              <a:rPr lang="en-US" sz="2200" b="1" i="1" dirty="0" err="1"/>
              <a:t>trưng</a:t>
            </a:r>
            <a:r>
              <a:rPr lang="en-US" sz="2200" b="1" i="1" dirty="0"/>
              <a:t> </a:t>
            </a:r>
            <a:r>
              <a:rPr lang="en-US" sz="2200" dirty="0"/>
              <a:t>(feature detector unit)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trích</a:t>
            </a:r>
            <a:r>
              <a:rPr lang="en-US" sz="2200" dirty="0"/>
              <a:t> </a:t>
            </a:r>
            <a:r>
              <a:rPr lang="en-US" sz="2200" dirty="0" err="1"/>
              <a:t>dần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tinh</a:t>
            </a:r>
            <a:r>
              <a:rPr lang="en-US" sz="2200" dirty="0"/>
              <a:t> </a:t>
            </a:r>
            <a:r>
              <a:rPr lang="en-US" sz="2200" dirty="0" err="1"/>
              <a:t>chế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tinh</a:t>
            </a:r>
            <a:r>
              <a:rPr lang="en-US" sz="2200" dirty="0"/>
              <a:t> </a:t>
            </a:r>
            <a:r>
              <a:rPr lang="en-US" sz="2200" dirty="0" err="1"/>
              <a:t>tế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thô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thấp</a:t>
            </a:r>
            <a:r>
              <a:rPr lang="en-US" sz="2200" dirty="0"/>
              <a:t>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trích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giản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nạp</a:t>
            </a:r>
            <a:r>
              <a:rPr lang="en-US" sz="2200" dirty="0"/>
              <a:t> qua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b="1" i="1" dirty="0" err="1"/>
              <a:t>mô</a:t>
            </a:r>
            <a:r>
              <a:rPr lang="en-US" sz="2200" b="1" i="1" dirty="0"/>
              <a:t> </a:t>
            </a:r>
            <a:r>
              <a:rPr lang="en-US" sz="2200" b="1" i="1" dirty="0" err="1"/>
              <a:t>hình</a:t>
            </a:r>
            <a:r>
              <a:rPr lang="en-US" sz="2200" b="1" i="1" dirty="0"/>
              <a:t> </a:t>
            </a:r>
            <a:r>
              <a:rPr lang="en-US" sz="2200" b="1" i="1" dirty="0" err="1"/>
              <a:t>không</a:t>
            </a:r>
            <a:r>
              <a:rPr lang="en-US" sz="2200" b="1" i="1" dirty="0"/>
              <a:t> </a:t>
            </a:r>
            <a:r>
              <a:rPr lang="en-US" sz="2200" b="1" i="1" dirty="0" err="1"/>
              <a:t>sâu</a:t>
            </a:r>
            <a:r>
              <a:rPr lang="en-US" sz="2200" b="1" i="1" dirty="0"/>
              <a:t> </a:t>
            </a:r>
            <a:r>
              <a:rPr lang="en-US" sz="2200" dirty="0"/>
              <a:t>(shallow models ), (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mang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ẩn</a:t>
            </a:r>
            <a:r>
              <a:rPr lang="en-US" sz="2200" dirty="0"/>
              <a:t>),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</a:t>
            </a:r>
            <a:r>
              <a:rPr lang="en-US" sz="2200" dirty="0" err="1"/>
              <a:t>chủ</a:t>
            </a:r>
            <a:r>
              <a:rPr lang="en-US" sz="2200" dirty="0"/>
              <a:t> </a:t>
            </a:r>
            <a:r>
              <a:rPr lang="en-US" sz="2200" dirty="0" err="1"/>
              <a:t>yếu</a:t>
            </a:r>
            <a:r>
              <a:rPr lang="en-US" sz="2200" dirty="0"/>
              <a:t> </a:t>
            </a:r>
            <a:r>
              <a:rPr lang="en-US" sz="2200" dirty="0" err="1"/>
              <a:t>ánh</a:t>
            </a:r>
            <a:r>
              <a:rPr lang="en-US" sz="2200" dirty="0"/>
              <a:t> </a:t>
            </a:r>
            <a:r>
              <a:rPr lang="en-US" sz="2200" dirty="0" err="1"/>
              <a:t>xạ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nhập</a:t>
            </a:r>
            <a:r>
              <a:rPr lang="en-US" sz="2200" dirty="0"/>
              <a:t> sang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4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hồi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quy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9432"/>
            <a:ext cx="7772400" cy="3909368"/>
          </a:xfrm>
        </p:spPr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RNN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8.14.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5" name="Picture 4" descr="The internal operation of a traditional RNN cell with two inpu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06077"/>
            <a:ext cx="7239000" cy="2504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638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8.14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RNN. </a:t>
            </a:r>
          </a:p>
        </p:txBody>
      </p:sp>
    </p:spTree>
    <p:extLst>
      <p:ext uri="{BB962C8B-B14F-4D97-AF65-F5344CB8AC3E}">
        <p14:creationId xmlns:p14="http://schemas.microsoft.com/office/powerpoint/2010/main" val="2958171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Mạng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ron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hồi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quy</a:t>
            </a:r>
            <a:r>
              <a:rPr lang="en-US" sz="3200" dirty="0">
                <a:solidFill>
                  <a:srgbClr val="FF0000"/>
                </a:solidFill>
              </a:rPr>
              <a:t> (</a:t>
            </a:r>
            <a:r>
              <a:rPr lang="en-US" sz="3200" dirty="0" err="1">
                <a:solidFill>
                  <a:srgbClr val="FF0000"/>
                </a:solidFill>
              </a:rPr>
              <a:t>tt</a:t>
            </a:r>
            <a:r>
              <a:rPr lang="en-US" sz="3200" dirty="0">
                <a:solidFill>
                  <a:srgbClr val="FF0000"/>
                </a:solidFill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Giả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nút</a:t>
                </a:r>
                <a:r>
                  <a:rPr lang="en-US" dirty="0"/>
                  <a:t> </a:t>
                </a:r>
                <a:r>
                  <a:rPr lang="en-US" dirty="0" err="1"/>
                  <a:t>tầng</a:t>
                </a:r>
                <a:r>
                  <a:rPr lang="en-US" dirty="0"/>
                  <a:t> </a:t>
                </a:r>
                <a:r>
                  <a:rPr lang="en-US" dirty="0" err="1"/>
                  <a:t>ẩn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RNN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nút</a:t>
                </a:r>
                <a:r>
                  <a:rPr lang="en-US" dirty="0"/>
                  <a:t> </a:t>
                </a:r>
                <a:r>
                  <a:rPr lang="en-US" dirty="0" err="1"/>
                  <a:t>tầng</a:t>
                </a:r>
                <a:r>
                  <a:rPr lang="en-US" dirty="0"/>
                  <a:t> </a:t>
                </a:r>
                <a:r>
                  <a:rPr lang="en-US" dirty="0" err="1"/>
                  <a:t>ẩn</a:t>
                </a:r>
                <a:r>
                  <a:rPr lang="en-US" dirty="0"/>
                  <a:t> (</a:t>
                </a:r>
                <a:r>
                  <a:rPr lang="en-US" dirty="0" err="1"/>
                  <a:t>tức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ghi</a:t>
                </a:r>
                <a:r>
                  <a:rPr lang="en-US" dirty="0"/>
                  <a:t> </a:t>
                </a:r>
                <a:r>
                  <a:rPr lang="en-US" dirty="0" err="1"/>
                  <a:t>nhớ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RNN)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</a:t>
                </a:r>
                <a:r>
                  <a:rPr lang="en-US" dirty="0" err="1"/>
                  <a:t>như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𝜎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phi </a:t>
                </a:r>
                <a:r>
                  <a:rPr lang="en-US" dirty="0" err="1"/>
                  <a:t>tuyến</a:t>
                </a:r>
                <a:r>
                  <a:rPr lang="en-US" dirty="0"/>
                  <a:t> (</a:t>
                </a:r>
                <a:r>
                  <a:rPr lang="en-US" dirty="0" err="1"/>
                  <a:t>thí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, </a:t>
                </a:r>
                <a:r>
                  <a:rPr lang="en-US" dirty="0" err="1"/>
                  <a:t>hàm</a:t>
                </a:r>
                <a:r>
                  <a:rPr lang="en-US" dirty="0"/>
                  <a:t> sigmoid,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tanh</a:t>
                </a:r>
                <a:r>
                  <a:rPr lang="en-US" dirty="0"/>
                  <a:t>, 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ReLU</a:t>
                </a:r>
                <a:r>
                  <a:rPr lang="en-US" dirty="0"/>
                  <a:t> (rectified linear unit),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vector </a:t>
                </a:r>
                <a:r>
                  <a:rPr lang="en-US" dirty="0" err="1"/>
                  <a:t>hoặc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, </a:t>
                </a:r>
                <a:r>
                  <a:rPr lang="en-US" dirty="0" err="1"/>
                  <a:t>và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(bias).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1037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276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3048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ReLU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1066800"/>
          </a:xfrm>
        </p:spPr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(rectified linear Unit)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                            </a:t>
            </a:r>
            <a:r>
              <a:rPr lang="en-US" i="1" dirty="0">
                <a:sym typeface="Symbol"/>
              </a:rPr>
              <a:t>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= max(0,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pic>
        <p:nvPicPr>
          <p:cNvPr id="1026" name="Picture 2" descr="E:\AI_Huflit\ReL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683663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6019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8.15 </a:t>
            </a:r>
            <a:r>
              <a:rPr lang="en-US" dirty="0" err="1">
                <a:latin typeface="+mn-lt"/>
              </a:rPr>
              <a:t>Hàm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ReLU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040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ron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hồi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quy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r>
              <a:rPr lang="en-US" sz="2300" dirty="0"/>
              <a:t>Khi </a:t>
            </a:r>
            <a:r>
              <a:rPr lang="en-US" sz="2300" dirty="0" err="1"/>
              <a:t>dùng</a:t>
            </a:r>
            <a:r>
              <a:rPr lang="en-US" sz="2300" dirty="0"/>
              <a:t> RNN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nhiều</a:t>
            </a:r>
            <a:r>
              <a:rPr lang="en-US" sz="2300" dirty="0"/>
              <a:t> </a:t>
            </a:r>
            <a:r>
              <a:rPr lang="en-US" sz="2300" dirty="0" err="1"/>
              <a:t>tầng</a:t>
            </a:r>
            <a:r>
              <a:rPr lang="en-US" sz="2300" dirty="0"/>
              <a:t> </a:t>
            </a:r>
            <a:r>
              <a:rPr lang="en-US" sz="2300" dirty="0" err="1"/>
              <a:t>ẩn</a:t>
            </a:r>
            <a:r>
              <a:rPr lang="en-US" sz="2300" dirty="0"/>
              <a:t>,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huấn</a:t>
            </a:r>
            <a:r>
              <a:rPr lang="en-US" sz="2300" dirty="0"/>
              <a:t> </a:t>
            </a:r>
            <a:r>
              <a:rPr lang="en-US" sz="2300" dirty="0" err="1"/>
              <a:t>luyện</a:t>
            </a:r>
            <a:r>
              <a:rPr lang="en-US" sz="2300" dirty="0"/>
              <a:t> </a:t>
            </a:r>
            <a:r>
              <a:rPr lang="en-US" sz="2300" dirty="0" err="1"/>
              <a:t>mạng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giải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i="1" dirty="0" err="1"/>
              <a:t>lan</a:t>
            </a:r>
            <a:r>
              <a:rPr lang="en-US" sz="2300" i="1" dirty="0"/>
              <a:t> </a:t>
            </a:r>
            <a:r>
              <a:rPr lang="en-US" sz="2300" i="1" dirty="0" err="1"/>
              <a:t>truyền</a:t>
            </a:r>
            <a:r>
              <a:rPr lang="en-US" sz="2300" i="1" dirty="0"/>
              <a:t> </a:t>
            </a:r>
            <a:r>
              <a:rPr lang="en-US" sz="2300" i="1" dirty="0" err="1"/>
              <a:t>ngược</a:t>
            </a:r>
            <a:r>
              <a:rPr lang="en-US" sz="2300" i="1" dirty="0"/>
              <a:t> </a:t>
            </a:r>
            <a:r>
              <a:rPr lang="en-US" sz="2300" i="1" dirty="0" err="1"/>
              <a:t>theo</a:t>
            </a:r>
            <a:r>
              <a:rPr lang="en-US" sz="2300" i="1" dirty="0"/>
              <a:t> </a:t>
            </a:r>
            <a:r>
              <a:rPr lang="en-US" sz="2300" i="1" dirty="0" err="1"/>
              <a:t>thời</a:t>
            </a:r>
            <a:r>
              <a:rPr lang="en-US" sz="2300" i="1" dirty="0"/>
              <a:t> </a:t>
            </a:r>
            <a:r>
              <a:rPr lang="en-US" sz="2300" i="1" dirty="0" err="1"/>
              <a:t>gian</a:t>
            </a:r>
            <a:r>
              <a:rPr lang="en-US" sz="2300" i="1" dirty="0"/>
              <a:t> </a:t>
            </a:r>
            <a:r>
              <a:rPr lang="en-US" sz="2300" dirty="0"/>
              <a:t>(Back-propagation through time) </a:t>
            </a:r>
            <a:r>
              <a:rPr lang="en-US" sz="2300" dirty="0" err="1"/>
              <a:t>thì</a:t>
            </a:r>
            <a:r>
              <a:rPr lang="en-US" sz="2300" dirty="0"/>
              <a:t> </a:t>
            </a:r>
            <a:r>
              <a:rPr lang="en-US" sz="2300" dirty="0" err="1"/>
              <a:t>gặp</a:t>
            </a:r>
            <a:r>
              <a:rPr lang="en-US" sz="2300" dirty="0"/>
              <a:t> </a:t>
            </a:r>
            <a:r>
              <a:rPr lang="en-US" sz="2300" dirty="0" err="1"/>
              <a:t>phải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tượng</a:t>
            </a:r>
            <a:r>
              <a:rPr lang="en-US" sz="2300" dirty="0"/>
              <a:t> </a:t>
            </a:r>
            <a:r>
              <a:rPr lang="en-US" sz="2300" b="1" i="1" dirty="0" err="1"/>
              <a:t>độ</a:t>
            </a:r>
            <a:r>
              <a:rPr lang="en-US" sz="2300" b="1" i="1" dirty="0"/>
              <a:t> </a:t>
            </a:r>
            <a:r>
              <a:rPr lang="en-US" sz="2300" b="1" i="1" dirty="0" err="1"/>
              <a:t>dốc</a:t>
            </a:r>
            <a:r>
              <a:rPr lang="en-US" sz="2300" b="1" i="1" dirty="0"/>
              <a:t> </a:t>
            </a:r>
            <a:r>
              <a:rPr lang="en-US" sz="2300" b="1" i="1" dirty="0" err="1"/>
              <a:t>triệt</a:t>
            </a:r>
            <a:r>
              <a:rPr lang="en-US" sz="2300" b="1" i="1" dirty="0"/>
              <a:t> </a:t>
            </a:r>
            <a:r>
              <a:rPr lang="en-US" sz="2300" b="1" i="1" dirty="0" err="1"/>
              <a:t>tiêu</a:t>
            </a:r>
            <a:r>
              <a:rPr lang="en-US" sz="2300" b="1" i="1" dirty="0"/>
              <a:t> </a:t>
            </a:r>
            <a:r>
              <a:rPr lang="en-US" sz="2300" dirty="0"/>
              <a:t>(</a:t>
            </a:r>
            <a:r>
              <a:rPr lang="en-US" sz="2300" i="1" dirty="0"/>
              <a:t>vanishing gradient </a:t>
            </a:r>
            <a:r>
              <a:rPr lang="en-US" sz="2300" dirty="0"/>
              <a:t>) </a:t>
            </a:r>
            <a:r>
              <a:rPr lang="en-US" sz="2300" dirty="0" err="1"/>
              <a:t>hoặc</a:t>
            </a:r>
            <a:r>
              <a:rPr lang="en-US" sz="2300" dirty="0"/>
              <a:t> </a:t>
            </a:r>
            <a:r>
              <a:rPr lang="en-US" sz="2300" b="1" i="1" dirty="0" err="1"/>
              <a:t>độ</a:t>
            </a:r>
            <a:r>
              <a:rPr lang="en-US" sz="2300" b="1" i="1" dirty="0"/>
              <a:t> </a:t>
            </a:r>
            <a:r>
              <a:rPr lang="en-US" sz="2300" b="1" i="1" dirty="0" err="1"/>
              <a:t>dốc</a:t>
            </a:r>
            <a:r>
              <a:rPr lang="en-US" sz="2300" b="1" i="1" dirty="0"/>
              <a:t> </a:t>
            </a:r>
            <a:r>
              <a:rPr lang="en-US" sz="2300" b="1" i="1" dirty="0" err="1"/>
              <a:t>bùng</a:t>
            </a:r>
            <a:r>
              <a:rPr lang="en-US" sz="2300" b="1" i="1" dirty="0"/>
              <a:t> </a:t>
            </a:r>
            <a:r>
              <a:rPr lang="en-US" sz="2300" b="1" i="1" dirty="0" err="1"/>
              <a:t>nổ</a:t>
            </a:r>
            <a:r>
              <a:rPr lang="en-US" sz="2300" b="1" i="1" dirty="0"/>
              <a:t> </a:t>
            </a:r>
            <a:r>
              <a:rPr lang="en-US" sz="2300" dirty="0"/>
              <a:t>(</a:t>
            </a:r>
            <a:r>
              <a:rPr lang="en-US" sz="2300" i="1" dirty="0"/>
              <a:t>exploding gradient </a:t>
            </a:r>
            <a:r>
              <a:rPr lang="en-US" sz="2300" dirty="0"/>
              <a:t>).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vậy</a:t>
            </a:r>
            <a:r>
              <a:rPr lang="en-US" sz="2300" dirty="0"/>
              <a:t>, RNN </a:t>
            </a:r>
            <a:r>
              <a:rPr lang="en-US" sz="2300" dirty="0" err="1"/>
              <a:t>dễ</a:t>
            </a:r>
            <a:r>
              <a:rPr lang="en-US" sz="2300" dirty="0"/>
              <a:t> </a:t>
            </a:r>
            <a:r>
              <a:rPr lang="en-US" sz="2300" dirty="0" err="1"/>
              <a:t>gặp</a:t>
            </a:r>
            <a:r>
              <a:rPr lang="en-US" sz="2300" dirty="0"/>
              <a:t> </a:t>
            </a:r>
            <a:r>
              <a:rPr lang="en-US" sz="2300" dirty="0" err="1"/>
              <a:t>trở</a:t>
            </a:r>
            <a:r>
              <a:rPr lang="en-US" sz="2300" dirty="0"/>
              <a:t> </a:t>
            </a:r>
            <a:r>
              <a:rPr lang="en-US" sz="2300" dirty="0" err="1"/>
              <a:t>ngại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huấn</a:t>
            </a:r>
            <a:r>
              <a:rPr lang="en-US" sz="2300" dirty="0"/>
              <a:t> </a:t>
            </a:r>
            <a:r>
              <a:rPr lang="en-US" sz="2300" dirty="0" err="1"/>
              <a:t>luyện</a:t>
            </a:r>
            <a:r>
              <a:rPr lang="en-US" sz="2300" dirty="0"/>
              <a:t> </a:t>
            </a:r>
            <a:r>
              <a:rPr lang="en-US" sz="2300" dirty="0" err="1"/>
              <a:t>mạng</a:t>
            </a:r>
            <a:r>
              <a:rPr lang="en-US" sz="2300" dirty="0"/>
              <a:t>. </a:t>
            </a:r>
          </a:p>
          <a:p>
            <a:r>
              <a:rPr lang="en-US" sz="2300" dirty="0"/>
              <a:t>Do </a:t>
            </a:r>
            <a:r>
              <a:rPr lang="en-US" sz="2300" dirty="0" err="1"/>
              <a:t>đó</a:t>
            </a:r>
            <a:r>
              <a:rPr lang="en-US" sz="2300" dirty="0"/>
              <a:t> </a:t>
            </a:r>
            <a:r>
              <a:rPr lang="en-US" sz="2300" dirty="0" err="1"/>
              <a:t>mạng</a:t>
            </a:r>
            <a:r>
              <a:rPr lang="en-US" sz="2300" dirty="0"/>
              <a:t> LSTM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kế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khắc</a:t>
            </a:r>
            <a:r>
              <a:rPr lang="en-US" sz="2300" dirty="0"/>
              <a:t> </a:t>
            </a:r>
            <a:r>
              <a:rPr lang="en-US" sz="2300" dirty="0" err="1"/>
              <a:t>phục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nhược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mạng</a:t>
            </a:r>
            <a:r>
              <a:rPr lang="en-US" sz="2300" dirty="0"/>
              <a:t> </a:t>
            </a:r>
            <a:r>
              <a:rPr lang="en-US" sz="2300" dirty="0" err="1"/>
              <a:t>nơ</a:t>
            </a:r>
            <a:r>
              <a:rPr lang="en-US" sz="2300" dirty="0"/>
              <a:t> </a:t>
            </a:r>
            <a:r>
              <a:rPr lang="en-US" sz="2300" dirty="0" err="1"/>
              <a:t>ron</a:t>
            </a:r>
            <a:r>
              <a:rPr lang="en-US" sz="2300" dirty="0"/>
              <a:t> </a:t>
            </a:r>
            <a:r>
              <a:rPr lang="en-US" sz="2300" dirty="0" err="1"/>
              <a:t>hồi</a:t>
            </a:r>
            <a:r>
              <a:rPr lang="en-US" sz="2300" dirty="0"/>
              <a:t> </a:t>
            </a:r>
            <a:r>
              <a:rPr lang="en-US" sz="2300" dirty="0" err="1"/>
              <a:t>quy</a:t>
            </a:r>
            <a:r>
              <a:rPr lang="en-US" sz="2300" dirty="0"/>
              <a:t> RNN.</a:t>
            </a:r>
          </a:p>
          <a:p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đơn</a:t>
            </a:r>
            <a:r>
              <a:rPr lang="en-US" sz="2300" dirty="0"/>
              <a:t> </a:t>
            </a:r>
            <a:r>
              <a:rPr lang="en-US" sz="2300" dirty="0" err="1"/>
              <a:t>vị</a:t>
            </a:r>
            <a:r>
              <a:rPr lang="en-US" sz="2300" dirty="0"/>
              <a:t> LSTM </a:t>
            </a:r>
            <a:r>
              <a:rPr lang="en-US" sz="2300" dirty="0" err="1"/>
              <a:t>bao</a:t>
            </a:r>
            <a:r>
              <a:rPr lang="en-US" sz="2300" dirty="0"/>
              <a:t> </a:t>
            </a:r>
            <a:r>
              <a:rPr lang="en-US" sz="2300" dirty="0" err="1"/>
              <a:t>gồm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i="1" dirty="0" err="1"/>
              <a:t>trạng</a:t>
            </a:r>
            <a:r>
              <a:rPr lang="en-US" sz="2300" i="1" dirty="0"/>
              <a:t> </a:t>
            </a:r>
            <a:r>
              <a:rPr lang="en-US" sz="2300" i="1" dirty="0" err="1"/>
              <a:t>thái</a:t>
            </a:r>
            <a:r>
              <a:rPr lang="en-US" sz="2300" i="1" dirty="0"/>
              <a:t> </a:t>
            </a:r>
            <a:r>
              <a:rPr lang="en-US" sz="2300" i="1" dirty="0" err="1"/>
              <a:t>tế</a:t>
            </a:r>
            <a:r>
              <a:rPr lang="en-US" sz="2300" i="1" dirty="0"/>
              <a:t> </a:t>
            </a:r>
            <a:r>
              <a:rPr lang="en-US" sz="2300" i="1" dirty="0" err="1"/>
              <a:t>bào</a:t>
            </a:r>
            <a:r>
              <a:rPr lang="en-US" sz="2300" i="1" dirty="0"/>
              <a:t> </a:t>
            </a:r>
            <a:r>
              <a:rPr lang="en-US" sz="2300" dirty="0"/>
              <a:t>(cell state) hay </a:t>
            </a:r>
            <a:r>
              <a:rPr lang="en-US" sz="2300" i="1" dirty="0"/>
              <a:t>ô </a:t>
            </a:r>
            <a:r>
              <a:rPr lang="en-US" sz="2300" i="1" dirty="0" err="1"/>
              <a:t>nhớ</a:t>
            </a:r>
            <a:r>
              <a:rPr lang="en-US" sz="2300" i="1" dirty="0"/>
              <a:t> </a:t>
            </a:r>
            <a:r>
              <a:rPr lang="en-US" sz="2300" i="1" dirty="0" err="1"/>
              <a:t>tế</a:t>
            </a:r>
            <a:r>
              <a:rPr lang="en-US" sz="2300" i="1" dirty="0"/>
              <a:t> </a:t>
            </a:r>
            <a:r>
              <a:rPr lang="en-US" sz="2300" i="1" dirty="0" err="1"/>
              <a:t>bào</a:t>
            </a:r>
            <a:r>
              <a:rPr lang="en-US" sz="2300" i="1" dirty="0"/>
              <a:t> </a:t>
            </a:r>
            <a:r>
              <a:rPr lang="en-US" sz="2300" dirty="0"/>
              <a:t>(cell memory)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i="1" dirty="0"/>
              <a:t>3 </a:t>
            </a:r>
            <a:r>
              <a:rPr lang="en-US" sz="2300" i="1" dirty="0" err="1"/>
              <a:t>cổng</a:t>
            </a:r>
            <a:r>
              <a:rPr lang="en-US" sz="2300" i="1" dirty="0"/>
              <a:t> </a:t>
            </a:r>
            <a:r>
              <a:rPr lang="en-US" sz="2300" dirty="0"/>
              <a:t>(gate).</a:t>
            </a:r>
          </a:p>
          <a:p>
            <a:r>
              <a:rPr lang="en-US" sz="2300" dirty="0"/>
              <a:t>Ô </a:t>
            </a:r>
            <a:r>
              <a:rPr lang="en-US" sz="2300" dirty="0" err="1"/>
              <a:t>nhớ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bào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mạng</a:t>
            </a:r>
            <a:r>
              <a:rPr lang="en-US" sz="2300" dirty="0"/>
              <a:t> LSTM </a:t>
            </a:r>
            <a:r>
              <a:rPr lang="en-US" sz="2300" dirty="0" err="1"/>
              <a:t>tương</a:t>
            </a:r>
            <a:r>
              <a:rPr lang="en-US" sz="2300" dirty="0"/>
              <a:t> </a:t>
            </a:r>
            <a:r>
              <a:rPr lang="en-US" sz="2300" dirty="0" err="1"/>
              <a:t>đương</a:t>
            </a:r>
            <a:r>
              <a:rPr lang="en-US" sz="2300" dirty="0"/>
              <a:t>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đơn</a:t>
            </a:r>
            <a:r>
              <a:rPr lang="en-US" sz="2300" dirty="0"/>
              <a:t> </a:t>
            </a:r>
            <a:r>
              <a:rPr lang="en-US" sz="2300" dirty="0" err="1"/>
              <a:t>vị</a:t>
            </a:r>
            <a:r>
              <a:rPr lang="en-US" sz="2300" dirty="0"/>
              <a:t> </a:t>
            </a:r>
            <a:r>
              <a:rPr lang="en-US" sz="2300" dirty="0" err="1"/>
              <a:t>tầng</a:t>
            </a:r>
            <a:r>
              <a:rPr lang="en-US" sz="2300" dirty="0"/>
              <a:t> </a:t>
            </a:r>
            <a:r>
              <a:rPr lang="en-US" sz="2300" dirty="0" err="1"/>
              <a:t>ẩn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mạng</a:t>
            </a:r>
            <a:r>
              <a:rPr lang="en-US" sz="2300" dirty="0"/>
              <a:t> RNN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37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648200"/>
          </a:xfrm>
        </p:spPr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LSTM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RNN,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1997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Hochreiter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Schmidhuber</a:t>
            </a:r>
            <a:r>
              <a:rPr lang="en-US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i="1" dirty="0" err="1"/>
              <a:t>phụ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dài</a:t>
            </a:r>
            <a:r>
              <a:rPr lang="en-US" i="1" dirty="0"/>
              <a:t> </a:t>
            </a:r>
            <a:r>
              <a:rPr lang="en-US" i="1" dirty="0" err="1"/>
              <a:t>hạn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 </a:t>
            </a:r>
          </a:p>
          <a:p>
            <a:r>
              <a:rPr lang="en-US" dirty="0"/>
              <a:t>RNN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LSTM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b="1" i="1" dirty="0" err="1"/>
              <a:t>tế</a:t>
            </a:r>
            <a:r>
              <a:rPr lang="en-US" b="1" i="1" dirty="0"/>
              <a:t> </a:t>
            </a:r>
            <a:r>
              <a:rPr lang="en-US" b="1" i="1" dirty="0" err="1"/>
              <a:t>bào</a:t>
            </a:r>
            <a:r>
              <a:rPr lang="en-US" b="1" i="1" dirty="0"/>
              <a:t> ô </a:t>
            </a:r>
            <a:r>
              <a:rPr lang="en-US" b="1" i="1" dirty="0" err="1"/>
              <a:t>nhớ</a:t>
            </a:r>
            <a:r>
              <a:rPr lang="en-US" b="1" i="1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RNN.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521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Tế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bào</a:t>
            </a:r>
            <a:r>
              <a:rPr lang="en-US" sz="2800" dirty="0">
                <a:solidFill>
                  <a:srgbClr val="FF0000"/>
                </a:solidFill>
              </a:rPr>
              <a:t> LSTM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LSTM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 err="1"/>
              <a:t>trạng</a:t>
            </a:r>
            <a:r>
              <a:rPr lang="en-US" b="1" i="1" dirty="0"/>
              <a:t> </a:t>
            </a:r>
            <a:r>
              <a:rPr lang="en-US" b="1" i="1" dirty="0" err="1"/>
              <a:t>thái</a:t>
            </a:r>
            <a:r>
              <a:rPr lang="en-US" b="1" i="1" dirty="0"/>
              <a:t> </a:t>
            </a:r>
            <a:r>
              <a:rPr lang="en-US" b="1" i="1" dirty="0" err="1"/>
              <a:t>tế</a:t>
            </a:r>
            <a:r>
              <a:rPr lang="en-US" b="1" i="1" dirty="0"/>
              <a:t> </a:t>
            </a:r>
            <a:r>
              <a:rPr lang="en-US" b="1" i="1" dirty="0" err="1"/>
              <a:t>bào</a:t>
            </a:r>
            <a:r>
              <a:rPr lang="en-US" b="1" i="1" dirty="0"/>
              <a:t> </a:t>
            </a:r>
            <a:r>
              <a:rPr lang="en-US" dirty="0"/>
              <a:t>(cell state). LSTM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đi</a:t>
            </a:r>
            <a:r>
              <a:rPr lang="en-US" dirty="0"/>
              <a:t> qua.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sigmoid,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sigmoid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sigmoid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qua.</a:t>
            </a:r>
          </a:p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LSTM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3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: </a:t>
            </a:r>
            <a:r>
              <a:rPr lang="en-US" b="1" i="1" dirty="0" err="1"/>
              <a:t>cổng</a:t>
            </a:r>
            <a:r>
              <a:rPr lang="en-US" b="1" i="1" dirty="0"/>
              <a:t> </a:t>
            </a:r>
            <a:r>
              <a:rPr lang="en-US" b="1" i="1" dirty="0" err="1"/>
              <a:t>quên</a:t>
            </a:r>
            <a:r>
              <a:rPr lang="en-US" b="1" i="1" dirty="0"/>
              <a:t> </a:t>
            </a:r>
            <a:r>
              <a:rPr lang="en-US" dirty="0"/>
              <a:t>(forget gate), </a:t>
            </a:r>
            <a:r>
              <a:rPr lang="en-US" b="1" i="1" dirty="0" err="1"/>
              <a:t>cổng</a:t>
            </a:r>
            <a:r>
              <a:rPr lang="en-US" b="1" i="1" dirty="0"/>
              <a:t> </a:t>
            </a:r>
            <a:r>
              <a:rPr lang="en-US" b="1" i="1" dirty="0" err="1"/>
              <a:t>nhập</a:t>
            </a:r>
            <a:r>
              <a:rPr lang="en-US" b="1" i="1" dirty="0"/>
              <a:t> </a:t>
            </a:r>
            <a:r>
              <a:rPr lang="en-US" dirty="0"/>
              <a:t>(input gate)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 err="1"/>
              <a:t>cổng</a:t>
            </a:r>
            <a:r>
              <a:rPr lang="en-US" b="1" i="1" dirty="0"/>
              <a:t> </a:t>
            </a:r>
            <a:r>
              <a:rPr lang="en-US" b="1" i="1" dirty="0" err="1"/>
              <a:t>xuất</a:t>
            </a:r>
            <a:r>
              <a:rPr lang="en-US" b="1" i="1" dirty="0"/>
              <a:t> </a:t>
            </a:r>
            <a:r>
              <a:rPr lang="en-US" dirty="0"/>
              <a:t>(output gate).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24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Tế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bào</a:t>
            </a:r>
            <a:r>
              <a:rPr lang="en-US" sz="2800" dirty="0">
                <a:solidFill>
                  <a:srgbClr val="FF0000"/>
                </a:solidFill>
              </a:rPr>
              <a:t> LSTM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pic>
        <p:nvPicPr>
          <p:cNvPr id="5" name="Picture 4" descr="The block (cell) of long short term memory with forget gate, input gate and output g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86800" cy="46481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6019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8.16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(</a:t>
            </a:r>
            <a:r>
              <a:rPr lang="en-US" dirty="0" err="1"/>
              <a:t>khối</a:t>
            </a:r>
            <a:r>
              <a:rPr lang="en-US" dirty="0"/>
              <a:t>) LSTM</a:t>
            </a:r>
          </a:p>
        </p:txBody>
      </p:sp>
    </p:spTree>
    <p:extLst>
      <p:ext uri="{BB962C8B-B14F-4D97-AF65-F5344CB8AC3E}">
        <p14:creationId xmlns:p14="http://schemas.microsoft.com/office/powerpoint/2010/main" val="926923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Cổng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quên</a:t>
            </a:r>
            <a:r>
              <a:rPr lang="en-US" sz="2800" dirty="0">
                <a:solidFill>
                  <a:srgbClr val="FF0000"/>
                </a:solidFill>
              </a:rPr>
              <a:t> (Forget gate)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b="1" i="1" dirty="0"/>
                  <a:t>Cổng </a:t>
                </a:r>
                <a:r>
                  <a:rPr lang="en-US" b="1" i="1" dirty="0" err="1"/>
                  <a:t>quên</a:t>
                </a:r>
                <a:r>
                  <a:rPr lang="en-US" b="1" i="1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nhiệm</a:t>
                </a:r>
                <a:r>
                  <a:rPr lang="en-US" dirty="0"/>
                  <a:t> </a:t>
                </a:r>
                <a:r>
                  <a:rPr lang="en-US" dirty="0" err="1"/>
                  <a:t>vụ</a:t>
                </a:r>
                <a:r>
                  <a:rPr lang="en-US" dirty="0"/>
                  <a:t> </a:t>
                </a:r>
                <a:r>
                  <a:rPr lang="en-US" dirty="0" err="1"/>
                  <a:t>bỏ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tế</a:t>
                </a:r>
                <a:r>
                  <a:rPr lang="en-US" dirty="0"/>
                  <a:t> </a:t>
                </a:r>
                <a:r>
                  <a:rPr lang="en-US" dirty="0" err="1"/>
                  <a:t>bào</a:t>
                </a:r>
                <a:r>
                  <a:rPr lang="en-US" dirty="0"/>
                  <a:t>. </a:t>
                </a:r>
              </a:p>
              <a:p>
                <a:pPr lvl="0"/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biểu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cổng</a:t>
                </a:r>
                <a:r>
                  <a:rPr lang="en-US" dirty="0"/>
                  <a:t> </a:t>
                </a:r>
                <a:r>
                  <a:rPr lang="en-US" dirty="0" err="1"/>
                  <a:t>quên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sigmoid,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tế</a:t>
                </a:r>
                <a:r>
                  <a:rPr lang="en-US" dirty="0"/>
                  <a:t> </a:t>
                </a:r>
                <a:r>
                  <a:rPr lang="en-US" dirty="0" err="1"/>
                  <a:t>bào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tầng</a:t>
                </a:r>
                <a:r>
                  <a:rPr lang="en-US" dirty="0"/>
                  <a:t> </a:t>
                </a:r>
                <a:r>
                  <a:rPr lang="en-US" dirty="0" err="1"/>
                  <a:t>ẩn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trước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i="1" dirty="0"/>
                  <a:t>vector </a:t>
                </a:r>
                <a:r>
                  <a:rPr lang="en-US" i="1" dirty="0" err="1"/>
                  <a:t>trọng</a:t>
                </a:r>
                <a:r>
                  <a:rPr lang="en-US" i="1" dirty="0"/>
                  <a:t> </a:t>
                </a:r>
                <a:r>
                  <a:rPr lang="en-US" i="1" dirty="0" err="1"/>
                  <a:t>số</a:t>
                </a:r>
                <a:r>
                  <a:rPr lang="en-US" i="1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i="1" dirty="0" err="1"/>
                  <a:t>độ</a:t>
                </a:r>
                <a:r>
                  <a:rPr lang="en-US" i="1" dirty="0"/>
                  <a:t> </a:t>
                </a:r>
                <a:r>
                  <a:rPr lang="en-US" i="1" dirty="0" err="1"/>
                  <a:t>lệch</a:t>
                </a:r>
                <a:r>
                  <a:rPr lang="en-US" i="1" dirty="0"/>
                  <a:t> </a:t>
                </a:r>
                <a:r>
                  <a:rPr lang="en-US" dirty="0"/>
                  <a:t>(bias)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tầng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cổng</a:t>
                </a:r>
                <a:r>
                  <a:rPr lang="en-US" dirty="0"/>
                  <a:t> </a:t>
                </a:r>
                <a:r>
                  <a:rPr lang="en-US" dirty="0" err="1"/>
                  <a:t>quên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 (1)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90" t="-2074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12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Cổng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nhập</a:t>
            </a:r>
            <a:r>
              <a:rPr lang="en-US" sz="2800" dirty="0">
                <a:solidFill>
                  <a:srgbClr val="FF0000"/>
                </a:solidFill>
              </a:rPr>
              <a:t> (Input gate)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5105400"/>
              </a:xfrm>
            </p:spPr>
            <p:txBody>
              <a:bodyPr/>
              <a:lstStyle/>
              <a:p>
                <a:pPr lvl="0"/>
                <a:r>
                  <a:rPr lang="en-US" sz="2200" b="1" i="1" dirty="0"/>
                  <a:t>Cổng  </a:t>
                </a:r>
                <a:r>
                  <a:rPr lang="en-US" sz="2200" b="1" i="1" dirty="0" err="1"/>
                  <a:t>nhập</a:t>
                </a:r>
                <a:r>
                  <a:rPr lang="en-US" sz="2200" b="1" i="1" dirty="0"/>
                  <a:t> </a:t>
                </a:r>
                <a:r>
                  <a:rPr lang="en-US" sz="2200" dirty="0" err="1"/>
                  <a:t>có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nhiệm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vụ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chọn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thông</a:t>
                </a:r>
                <a:r>
                  <a:rPr lang="en-US" sz="2200" dirty="0"/>
                  <a:t> tin </a:t>
                </a:r>
                <a:r>
                  <a:rPr lang="en-US" sz="2200" dirty="0" err="1"/>
                  <a:t>cần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thiết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để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vào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trạng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thái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tế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bào</a:t>
                </a:r>
                <a:r>
                  <a:rPr lang="en-US" sz="2200" dirty="0"/>
                  <a:t>. </a:t>
                </a:r>
                <a:r>
                  <a:rPr lang="en-US" sz="2200" dirty="0" err="1"/>
                  <a:t>Cổng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này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gồm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phần</a:t>
                </a:r>
                <a:r>
                  <a:rPr lang="en-US" sz="2200" dirty="0"/>
                  <a:t>: </a:t>
                </a:r>
                <a:r>
                  <a:rPr lang="en-US" sz="2200" dirty="0" err="1"/>
                  <a:t>tầng</a:t>
                </a:r>
                <a:r>
                  <a:rPr lang="en-US" sz="2200" dirty="0"/>
                  <a:t> sigmoid </a:t>
                </a:r>
                <a:r>
                  <a:rPr lang="en-US" sz="2200" dirty="0" err="1"/>
                  <a:t>và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tầng</a:t>
                </a:r>
                <a:r>
                  <a:rPr lang="en-US" sz="2200" dirty="0"/>
                  <a:t> “</a:t>
                </a:r>
                <a:r>
                  <a:rPr lang="en-US" sz="2200" dirty="0" err="1"/>
                  <a:t>tanh</a:t>
                </a:r>
                <a:r>
                  <a:rPr lang="en-US" sz="2200" dirty="0"/>
                  <a:t>”. </a:t>
                </a:r>
                <a:r>
                  <a:rPr lang="en-US" sz="2200" dirty="0" err="1"/>
                  <a:t>Tầng</a:t>
                </a:r>
                <a:r>
                  <a:rPr lang="en-US" sz="2200" dirty="0"/>
                  <a:t> sigmoid </a:t>
                </a:r>
                <a:r>
                  <a:rPr lang="en-US" sz="2200" dirty="0" err="1"/>
                  <a:t>lọc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thông</a:t>
                </a:r>
                <a:r>
                  <a:rPr lang="en-US" sz="2200" dirty="0"/>
                  <a:t> tin </a:t>
                </a:r>
                <a:r>
                  <a:rPr lang="en-US" sz="2200" dirty="0" err="1"/>
                  <a:t>từ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r>
                          <a:rPr lang="en-US" sz="22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  <a:r>
                  <a:rPr lang="en-US" sz="2200" dirty="0" err="1"/>
                  <a:t>Tầng</a:t>
                </a:r>
                <a:r>
                  <a:rPr lang="en-US" sz="2200" dirty="0"/>
                  <a:t> “</a:t>
                </a:r>
                <a:r>
                  <a:rPr lang="en-US" sz="2200" dirty="0" err="1"/>
                  <a:t>tanh</a:t>
                </a:r>
                <a:r>
                  <a:rPr lang="en-US" sz="2200" dirty="0"/>
                  <a:t>” </a:t>
                </a:r>
                <a:r>
                  <a:rPr lang="en-US" sz="2200" dirty="0" err="1"/>
                  <a:t>sinh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các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giá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trị</a:t>
                </a:r>
                <a:r>
                  <a:rPr lang="en-US" sz="2200" dirty="0"/>
                  <a:t> </a:t>
                </a:r>
                <a:r>
                  <a:rPr lang="en-US" sz="2200" dirty="0" err="1"/>
                  <a:t>ứng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viên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thêm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vào</a:t>
                </a:r>
                <a:r>
                  <a:rPr lang="en-US" sz="2200" dirty="0"/>
                  <a:t> ô </a:t>
                </a:r>
                <a:r>
                  <a:rPr lang="en-US" sz="2200" dirty="0" err="1"/>
                  <a:t>nhớ</a:t>
                </a:r>
                <a:r>
                  <a:rPr lang="en-US" sz="2200" dirty="0"/>
                  <a:t>. </a:t>
                </a:r>
                <a:r>
                  <a:rPr lang="en-US" sz="2200" dirty="0" err="1"/>
                  <a:t>Giá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trị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đầu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của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hai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tầng</a:t>
                </a:r>
                <a:r>
                  <a:rPr lang="en-US" sz="2200" dirty="0"/>
                  <a:t> sigmoid </a:t>
                </a:r>
                <a:r>
                  <a:rPr lang="en-US" sz="2200" dirty="0" err="1"/>
                  <a:t>và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tanh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đươc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tính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toán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như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sau</a:t>
                </a:r>
                <a:r>
                  <a:rPr lang="en-US" sz="2200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(2)</a:t>
                </a:r>
              </a:p>
              <a:p>
                <a:pPr marL="0" indent="0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tanh</m:t>
                    </m:r>
                    <m:r>
                      <a:rPr lang="en-US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(3)</a:t>
                </a:r>
              </a:p>
              <a:p>
                <a:r>
                  <a:rPr lang="en-US" sz="2200" dirty="0"/>
                  <a:t>Trong </a:t>
                </a:r>
                <a:r>
                  <a:rPr lang="en-US" sz="2200" dirty="0" err="1"/>
                  <a:t>công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thức</a:t>
                </a:r>
                <a:r>
                  <a:rPr lang="en-US" sz="2200" dirty="0"/>
                  <a:t>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biểu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thị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giá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trị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đầu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của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cổng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nhập</a:t>
                </a:r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biểu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thị</a:t>
                </a:r>
                <a:r>
                  <a:rPr lang="en-US" sz="2200" dirty="0"/>
                  <a:t> vector </a:t>
                </a:r>
                <a:r>
                  <a:rPr lang="en-US" sz="2200" dirty="0" err="1"/>
                  <a:t>trọng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độ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lệch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của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cổng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nhập</a:t>
                </a:r>
                <a:r>
                  <a:rPr lang="en-US" sz="2200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/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trong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công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thức</a:t>
                </a:r>
                <a:r>
                  <a:rPr lang="en-US" sz="2200" dirty="0"/>
                  <a:t> (3) </a:t>
                </a:r>
                <a:r>
                  <a:rPr lang="en-US" sz="2200" dirty="0" err="1"/>
                  <a:t>biểu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thị</a:t>
                </a:r>
                <a:r>
                  <a:rPr lang="en-US" sz="2200" dirty="0"/>
                  <a:t> vector </a:t>
                </a:r>
                <a:r>
                  <a:rPr lang="en-US" sz="2200" dirty="0" err="1"/>
                  <a:t>trọng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số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độ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lệch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của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trạng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thái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tế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bào</a:t>
                </a:r>
                <a:r>
                  <a:rPr lang="en-US" sz="2200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5105400"/>
              </a:xfrm>
              <a:blipFill rotWithShape="1">
                <a:blip r:embed="rId2"/>
                <a:stretch>
                  <a:fillRect l="-1255" t="-1553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95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Trạng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thái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tế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bào</a:t>
            </a:r>
            <a:r>
              <a:rPr lang="en-US" sz="2800" dirty="0">
                <a:solidFill>
                  <a:srgbClr val="FF0000"/>
                </a:solidFill>
              </a:rPr>
              <a:t> (Cell state)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Trạng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tế</a:t>
                </a:r>
                <a:r>
                  <a:rPr lang="en-US" dirty="0"/>
                  <a:t> </a:t>
                </a:r>
                <a:r>
                  <a:rPr lang="en-US" dirty="0" err="1"/>
                  <a:t>bào</a:t>
                </a:r>
                <a:r>
                  <a:rPr lang="en-US" dirty="0"/>
                  <a:t> </a:t>
                </a:r>
                <a:r>
                  <a:rPr lang="en-US" dirty="0" err="1"/>
                  <a:t>trước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,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cập</a:t>
                </a:r>
                <a:r>
                  <a:rPr lang="en-US" dirty="0"/>
                  <a:t> </a:t>
                </a:r>
                <a:r>
                  <a:rPr lang="en-US" dirty="0" err="1"/>
                  <a:t>nhật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Điều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tế</a:t>
                </a:r>
                <a:r>
                  <a:rPr lang="en-US" dirty="0"/>
                  <a:t> </a:t>
                </a:r>
                <a:r>
                  <a:rPr lang="en-US" dirty="0" err="1"/>
                  <a:t>bào</a:t>
                </a:r>
                <a:r>
                  <a:rPr lang="en-US" dirty="0"/>
                  <a:t> </a:t>
                </a:r>
                <a:r>
                  <a:rPr lang="en-US" dirty="0" err="1"/>
                  <a:t>cũ</a:t>
                </a:r>
                <a:r>
                  <a:rPr lang="en-US" dirty="0"/>
                  <a:t>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t-1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cộng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thành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mới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chúng</a:t>
                </a:r>
                <a:r>
                  <a:rPr lang="en-US" dirty="0"/>
                  <a:t> ta </a:t>
                </a:r>
                <a:r>
                  <a:rPr lang="en-US" dirty="0" err="1"/>
                  <a:t>muốn</a:t>
                </a:r>
                <a:r>
                  <a:rPr lang="en-US" dirty="0"/>
                  <a:t> </a:t>
                </a:r>
                <a:r>
                  <a:rPr lang="en-US" dirty="0" err="1"/>
                  <a:t>ghi</a:t>
                </a:r>
                <a:r>
                  <a:rPr lang="en-US" dirty="0"/>
                  <a:t> </a:t>
                </a:r>
                <a:r>
                  <a:rPr lang="en-US" dirty="0" err="1"/>
                  <a:t>nhớ</a:t>
                </a:r>
                <a:r>
                  <a:rPr lang="en-US" dirty="0"/>
                  <a:t>. </a:t>
                </a:r>
                <a:r>
                  <a:rPr lang="en-US" dirty="0" err="1"/>
                  <a:t>Bước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tả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(4).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  (4)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90" t="-2074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1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3EAEB-DAD2-40A6-9F55-42A80F027A4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147" name="Picture 2" descr="E:\Machine_Learning\deep_arci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813"/>
            <a:ext cx="8074025" cy="65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4800600" y="8382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dirty="0" err="1"/>
              <a:t>Hình</a:t>
            </a:r>
            <a:r>
              <a:rPr lang="en-US" sz="2000" b="1" dirty="0"/>
              <a:t> 8.1 Minh </a:t>
            </a:r>
            <a:r>
              <a:rPr lang="en-US" sz="2000" b="1" dirty="0" err="1"/>
              <a:t>họa</a:t>
            </a:r>
            <a:r>
              <a:rPr lang="en-US" sz="2000" b="1" dirty="0"/>
              <a:t>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điểm</a:t>
            </a:r>
            <a:r>
              <a:rPr lang="en-US" sz="2000" b="1" dirty="0"/>
              <a:t> </a:t>
            </a:r>
            <a:r>
              <a:rPr lang="en-US" sz="2000" b="1" dirty="0" err="1"/>
              <a:t>khác</a:t>
            </a:r>
            <a:r>
              <a:rPr lang="en-US" sz="2000" b="1" dirty="0"/>
              <a:t> </a:t>
            </a:r>
            <a:r>
              <a:rPr lang="en-US" sz="2000" b="1" dirty="0" err="1"/>
              <a:t>biệt</a:t>
            </a:r>
            <a:r>
              <a:rPr lang="en-US" sz="2000" b="1" dirty="0"/>
              <a:t> </a:t>
            </a:r>
            <a:r>
              <a:rPr lang="en-US" sz="2000" b="1" dirty="0" err="1"/>
              <a:t>giữa</a:t>
            </a:r>
            <a:r>
              <a:rPr lang="en-US" sz="2000" b="1" dirty="0"/>
              <a:t> </a:t>
            </a:r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</a:t>
            </a:r>
            <a:r>
              <a:rPr lang="en-US" sz="2000" b="1" dirty="0" err="1"/>
              <a:t>sâu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hình</a:t>
            </a:r>
            <a:r>
              <a:rPr lang="en-US" sz="2000" b="1" dirty="0"/>
              <a:t>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sâu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871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Cổng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xuất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b="1" i="1" dirty="0" err="1"/>
                  <a:t>Cổng</a:t>
                </a:r>
                <a:r>
                  <a:rPr lang="en-US" b="1" i="1" dirty="0"/>
                  <a:t>  </a:t>
                </a:r>
                <a:r>
                  <a:rPr lang="en-US" b="1" i="1" dirty="0" err="1"/>
                  <a:t>xuất</a:t>
                </a:r>
                <a:r>
                  <a:rPr lang="en-US" b="1" i="1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nhiệm</a:t>
                </a:r>
                <a:r>
                  <a:rPr lang="en-US" dirty="0"/>
                  <a:t> </a:t>
                </a:r>
                <a:r>
                  <a:rPr lang="en-US" dirty="0" err="1"/>
                  <a:t>vụ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nào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tế</a:t>
                </a:r>
                <a:r>
                  <a:rPr lang="en-US" dirty="0"/>
                  <a:t> </a:t>
                </a:r>
                <a:r>
                  <a:rPr lang="en-US" dirty="0" err="1"/>
                  <a:t>bào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làm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LSTM. </a:t>
                </a:r>
              </a:p>
              <a:p>
                <a:pPr lvl="0"/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(5) </a:t>
                </a:r>
                <a:r>
                  <a:rPr lang="en-US" dirty="0" err="1"/>
                  <a:t>và</a:t>
                </a:r>
                <a:r>
                  <a:rPr lang="en-US" dirty="0"/>
                  <a:t> (6),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cổng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vector </a:t>
                </a:r>
                <a:r>
                  <a:rPr lang="en-US" dirty="0" err="1"/>
                  <a:t>trọng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cổng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cổng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,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tầng</a:t>
                </a:r>
                <a:r>
                  <a:rPr lang="en-US" dirty="0"/>
                  <a:t> </a:t>
                </a:r>
                <a:r>
                  <a:rPr lang="en-US" dirty="0" err="1"/>
                  <a:t>ẩn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𝜎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  (5)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tanh</m:t>
                    </m:r>
                    <m:r>
                      <a:rPr lang="en-US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(6)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90" t="-2074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96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Kiến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trúc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LSTM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029200"/>
          </a:xfrm>
        </p:spPr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LSTM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 </a:t>
            </a:r>
            <a:r>
              <a:rPr lang="en-US" dirty="0" err="1"/>
              <a:t>ẩn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LSTM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</a:t>
            </a:r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LSTM </a:t>
            </a:r>
            <a:r>
              <a:rPr lang="en-US" dirty="0" err="1"/>
              <a:t>được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ở </a:t>
            </a:r>
            <a:r>
              <a:rPr lang="en-US" dirty="0" err="1"/>
              <a:t>hình</a:t>
            </a:r>
            <a:r>
              <a:rPr lang="en-US" dirty="0"/>
              <a:t> 8.17.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96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28" y="228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Kiến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trúc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LSTM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pic>
        <p:nvPicPr>
          <p:cNvPr id="5" name="Picture 4" descr="Multiple LSTM neural 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1219200"/>
            <a:ext cx="8069943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0" y="61722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8.17 </a:t>
            </a:r>
            <a:r>
              <a:rPr lang="en-US" dirty="0" err="1">
                <a:latin typeface="+mn-lt"/>
              </a:rPr>
              <a:t>Kiến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trúc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mạng</a:t>
            </a:r>
            <a:r>
              <a:rPr lang="en-US" dirty="0">
                <a:latin typeface="+mn-lt"/>
              </a:rPr>
              <a:t> LSTM</a:t>
            </a:r>
          </a:p>
        </p:txBody>
      </p:sp>
    </p:spTree>
    <p:extLst>
      <p:ext uri="{BB962C8B-B14F-4D97-AF65-F5344CB8AC3E}">
        <p14:creationId xmlns:p14="http://schemas.microsoft.com/office/powerpoint/2010/main" val="415634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Ứng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95800"/>
          </a:xfrm>
        </p:spPr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robot (Robot control)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(Time series prediction)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(Speech recognition).</a:t>
            </a:r>
          </a:p>
          <a:p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nhạc</a:t>
            </a:r>
            <a:r>
              <a:rPr lang="en-US" dirty="0"/>
              <a:t> (Music composition)</a:t>
            </a:r>
          </a:p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(Grammar learning)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(Handwriting recognition)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(Human action recognition)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(sentiment analysis)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9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Ứng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mạng</a:t>
            </a:r>
            <a:r>
              <a:rPr lang="en-US" sz="2800" dirty="0">
                <a:solidFill>
                  <a:srgbClr val="FF0000"/>
                </a:solidFill>
              </a:rPr>
              <a:t> LSTM </a:t>
            </a:r>
            <a:r>
              <a:rPr lang="en-US" sz="2800" dirty="0" err="1">
                <a:solidFill>
                  <a:srgbClr val="FF0000"/>
                </a:solidFill>
              </a:rPr>
              <a:t>trong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dự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báo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sz="2200" b="1" dirty="0" err="1"/>
              <a:t>Dự</a:t>
            </a:r>
            <a:r>
              <a:rPr lang="en-US" sz="2200" b="1" dirty="0"/>
              <a:t> </a:t>
            </a:r>
            <a:r>
              <a:rPr lang="en-US" sz="2200" b="1" dirty="0" err="1"/>
              <a:t>báo</a:t>
            </a:r>
            <a:r>
              <a:rPr lang="en-US" sz="2200" b="1" dirty="0"/>
              <a:t> </a:t>
            </a:r>
            <a:r>
              <a:rPr lang="en-US" sz="2200" b="1" dirty="0" err="1"/>
              <a:t>dữ</a:t>
            </a:r>
            <a:r>
              <a:rPr lang="en-US" sz="2200" b="1" dirty="0"/>
              <a:t> </a:t>
            </a:r>
            <a:r>
              <a:rPr lang="en-US" sz="2200" b="1" dirty="0" err="1"/>
              <a:t>liệu</a:t>
            </a:r>
            <a:r>
              <a:rPr lang="en-US" sz="2200" b="1" dirty="0"/>
              <a:t> </a:t>
            </a:r>
            <a:r>
              <a:rPr lang="en-US" sz="2200" b="1" dirty="0" err="1"/>
              <a:t>chuỗi</a:t>
            </a:r>
            <a:r>
              <a:rPr lang="en-US" sz="2200" b="1" dirty="0"/>
              <a:t> </a:t>
            </a:r>
            <a:r>
              <a:rPr lang="en-US" sz="2200" b="1" dirty="0" err="1"/>
              <a:t>thời</a:t>
            </a:r>
            <a:r>
              <a:rPr lang="en-US" sz="2200" b="1" dirty="0"/>
              <a:t> </a:t>
            </a:r>
            <a:r>
              <a:rPr lang="en-US" sz="2200" b="1" dirty="0" err="1"/>
              <a:t>gian</a:t>
            </a:r>
            <a:r>
              <a:rPr lang="en-US" sz="2200" dirty="0"/>
              <a:t> (time series forecasting)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khứ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dự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lai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,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) (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8.12)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ô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(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sông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Tầm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dự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,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thiệt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(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24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EE36F-4C6E-41B6-BE0B-67CF00C949CC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khó</a:t>
            </a:r>
            <a:r>
              <a:rPr lang="en-US" sz="2200" dirty="0"/>
              <a:t> </a:t>
            </a:r>
            <a:r>
              <a:rPr lang="en-US" sz="2200" dirty="0" err="1"/>
              <a:t>khăn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dự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 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chư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 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 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lệch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  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.</a:t>
            </a:r>
            <a:endParaRPr lang="en-US" altLang="ko-KR" sz="20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 err="1">
                <a:ea typeface="굴림" charset="-127"/>
              </a:rPr>
              <a:t>Mạng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nơ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ron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nhân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tạo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là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một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phương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pháp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được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ưa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chuộng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cho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công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tác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dự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báo</a:t>
            </a:r>
            <a:r>
              <a:rPr lang="en-US" altLang="ko-KR" sz="2200" dirty="0">
                <a:ea typeface="굴림" charset="-127"/>
              </a:rPr>
              <a:t>: </a:t>
            </a:r>
            <a:r>
              <a:rPr lang="en-US" altLang="ko-KR" sz="2200" dirty="0" err="1">
                <a:ea typeface="굴림" charset="-127"/>
              </a:rPr>
              <a:t>thường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là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mạng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nơ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ron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truyền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thẳng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kết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hợp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với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kỹ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thuật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b="1" i="1" dirty="0" err="1">
                <a:ea typeface="굴림" charset="-127"/>
              </a:rPr>
              <a:t>cửa</a:t>
            </a:r>
            <a:r>
              <a:rPr lang="en-US" altLang="ko-KR" sz="2200" b="1" i="1" dirty="0">
                <a:ea typeface="굴림" charset="-127"/>
              </a:rPr>
              <a:t> </a:t>
            </a:r>
            <a:r>
              <a:rPr lang="en-US" altLang="ko-KR" sz="2200" b="1" i="1" dirty="0" err="1">
                <a:ea typeface="굴림" charset="-127"/>
              </a:rPr>
              <a:t>sổ</a:t>
            </a:r>
            <a:r>
              <a:rPr lang="en-US" altLang="ko-KR" sz="2200" b="1" i="1" dirty="0">
                <a:ea typeface="굴림" charset="-127"/>
              </a:rPr>
              <a:t> </a:t>
            </a:r>
            <a:r>
              <a:rPr lang="en-US" altLang="ko-KR" sz="2200" b="1" i="1" dirty="0" err="1">
                <a:ea typeface="굴림" charset="-127"/>
              </a:rPr>
              <a:t>trượt</a:t>
            </a:r>
            <a:r>
              <a:rPr lang="en-US" altLang="ko-KR" sz="2200" b="1" i="1" dirty="0">
                <a:ea typeface="굴림" charset="-127"/>
              </a:rPr>
              <a:t> </a:t>
            </a:r>
            <a:r>
              <a:rPr lang="en-US" altLang="ko-KR" sz="2200" dirty="0">
                <a:ea typeface="굴림" charset="-127"/>
              </a:rPr>
              <a:t>(sliding window )</a:t>
            </a:r>
            <a:r>
              <a:rPr lang="en-US" altLang="ko-KR" sz="2200" dirty="0" err="1">
                <a:ea typeface="굴림" charset="-127"/>
              </a:rPr>
              <a:t>trên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chuỗi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thời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gian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được</a:t>
            </a:r>
            <a:r>
              <a:rPr lang="en-US" altLang="ko-KR" sz="2200" dirty="0"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 err="1">
                <a:ea typeface="굴림" charset="-127"/>
              </a:rPr>
              <a:t>Mạng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nơ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ron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làm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việc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trên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chuỗi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thời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gian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i="1" dirty="0">
                <a:ea typeface="굴림" charset="-127"/>
              </a:rPr>
              <a:t>X</a:t>
            </a:r>
            <a:r>
              <a:rPr lang="en-US" altLang="ko-KR" sz="2200" i="1" baseline="-25000" dirty="0">
                <a:ea typeface="굴림" charset="-127"/>
              </a:rPr>
              <a:t>1</a:t>
            </a:r>
            <a:r>
              <a:rPr lang="en-US" altLang="ko-KR" sz="2200" i="1" dirty="0">
                <a:ea typeface="굴림" charset="-127"/>
              </a:rPr>
              <a:t>,…,</a:t>
            </a:r>
            <a:r>
              <a:rPr lang="en-US" altLang="ko-KR" sz="2200" i="1" dirty="0" err="1">
                <a:ea typeface="굴림" charset="-127"/>
              </a:rPr>
              <a:t>X</a:t>
            </a:r>
            <a:r>
              <a:rPr lang="en-US" altLang="ko-KR" sz="2200" i="1" baseline="-25000" dirty="0" err="1">
                <a:ea typeface="굴림" charset="-127"/>
              </a:rPr>
              <a:t>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bằng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cách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liên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tiếp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ánh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xạ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từng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b="1" i="1" dirty="0">
                <a:ea typeface="굴림" charset="-127"/>
              </a:rPr>
              <a:t>vector </a:t>
            </a:r>
            <a:r>
              <a:rPr lang="en-US" altLang="ko-KR" sz="2200" b="1" i="1" dirty="0" err="1">
                <a:ea typeface="굴림" charset="-127"/>
              </a:rPr>
              <a:t>đầu</a:t>
            </a:r>
            <a:r>
              <a:rPr lang="en-US" altLang="ko-KR" sz="2200" b="1" i="1" dirty="0">
                <a:ea typeface="굴림" charset="-127"/>
              </a:rPr>
              <a:t> </a:t>
            </a:r>
            <a:r>
              <a:rPr lang="en-US" altLang="ko-KR" sz="2200" b="1" i="1" dirty="0" err="1">
                <a:ea typeface="굴림" charset="-127"/>
              </a:rPr>
              <a:t>vào</a:t>
            </a:r>
            <a:r>
              <a:rPr lang="en-US" altLang="ko-KR" sz="2200" b="1" i="1" dirty="0">
                <a:ea typeface="굴림" charset="-127"/>
              </a:rPr>
              <a:t> </a:t>
            </a:r>
            <a:r>
              <a:rPr lang="en-US" altLang="ko-KR" sz="2200" dirty="0">
                <a:ea typeface="굴림" charset="-127"/>
              </a:rPr>
              <a:t>(input vector) </a:t>
            </a:r>
            <a:r>
              <a:rPr lang="en-US" altLang="ko-KR" sz="2200" dirty="0" err="1">
                <a:ea typeface="굴림" charset="-127"/>
              </a:rPr>
              <a:t>thành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một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i="1" dirty="0" err="1">
                <a:ea typeface="굴림" charset="-127"/>
              </a:rPr>
              <a:t>giá</a:t>
            </a:r>
            <a:r>
              <a:rPr lang="en-US" altLang="ko-KR" sz="2200" i="1" dirty="0">
                <a:ea typeface="굴림" charset="-127"/>
              </a:rPr>
              <a:t> </a:t>
            </a:r>
            <a:r>
              <a:rPr lang="en-US" altLang="ko-KR" sz="2200" i="1" dirty="0" err="1">
                <a:ea typeface="굴림" charset="-127"/>
              </a:rPr>
              <a:t>trị</a:t>
            </a:r>
            <a:r>
              <a:rPr lang="en-US" altLang="ko-KR" sz="2200" i="1" dirty="0">
                <a:ea typeface="굴림" charset="-127"/>
              </a:rPr>
              <a:t> </a:t>
            </a:r>
            <a:r>
              <a:rPr lang="en-US" altLang="ko-KR" sz="2200" i="1" dirty="0" err="1">
                <a:ea typeface="굴림" charset="-127"/>
              </a:rPr>
              <a:t>đầu</a:t>
            </a:r>
            <a:r>
              <a:rPr lang="en-US" altLang="ko-KR" sz="2200" i="1" dirty="0">
                <a:ea typeface="굴림" charset="-127"/>
              </a:rPr>
              <a:t> </a:t>
            </a:r>
            <a:r>
              <a:rPr lang="en-US" altLang="ko-KR" sz="2200" i="1" dirty="0" err="1">
                <a:ea typeface="굴림" charset="-127"/>
              </a:rPr>
              <a:t>ra</a:t>
            </a:r>
            <a:r>
              <a:rPr lang="en-US" altLang="ko-KR" sz="2200" dirty="0" err="1">
                <a:ea typeface="굴림" charset="-127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5107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D450E-30AB-4727-910F-18001D03E764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0000"/>
                </a:solidFill>
              </a:rPr>
              <a:t>Dự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báo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sử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dụng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mạng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nơ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ron</a:t>
            </a:r>
            <a:r>
              <a:rPr lang="en-US" sz="2800" b="1" dirty="0">
                <a:solidFill>
                  <a:srgbClr val="FF0000"/>
                </a:solidFill>
              </a:rPr>
              <a:t> ANN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100" dirty="0" err="1">
                <a:ea typeface="굴림" charset="-127"/>
              </a:rPr>
              <a:t>Một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chuỗi</a:t>
            </a:r>
            <a:r>
              <a:rPr lang="en-US" altLang="ko-KR" sz="2100" dirty="0">
                <a:ea typeface="굴림" charset="-127"/>
              </a:rPr>
              <a:t> con </a:t>
            </a:r>
            <a:r>
              <a:rPr lang="en-US" altLang="ko-KR" sz="2100" dirty="0" err="1">
                <a:ea typeface="굴림" charset="-127"/>
              </a:rPr>
              <a:t>gồm</a:t>
            </a:r>
            <a:r>
              <a:rPr lang="en-US" altLang="ko-KR" sz="2100" dirty="0">
                <a:ea typeface="굴림" charset="-127"/>
              </a:rPr>
              <a:t> s </a:t>
            </a:r>
            <a:r>
              <a:rPr lang="en-US" altLang="ko-KR" sz="2100" dirty="0" err="1">
                <a:ea typeface="굴림" charset="-127"/>
              </a:rPr>
              <a:t>giá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trị</a:t>
            </a:r>
            <a:r>
              <a:rPr lang="en-US" altLang="ko-KR" sz="2100" dirty="0">
                <a:ea typeface="굴림" charset="-127"/>
              </a:rPr>
              <a:t> (</a:t>
            </a:r>
            <a:r>
              <a:rPr lang="en-US" altLang="ko-KR" sz="2100" i="1" dirty="0">
                <a:ea typeface="굴림" charset="-127"/>
              </a:rPr>
              <a:t>X</a:t>
            </a:r>
            <a:r>
              <a:rPr lang="en-US" altLang="ko-KR" sz="2100" i="1" baseline="-25000" dirty="0">
                <a:ea typeface="굴림" charset="-127"/>
              </a:rPr>
              <a:t>t-s+1</a:t>
            </a:r>
            <a:r>
              <a:rPr lang="en-US" altLang="ko-KR" sz="2100" i="1" dirty="0">
                <a:ea typeface="굴림" charset="-127"/>
              </a:rPr>
              <a:t>, X</a:t>
            </a:r>
            <a:r>
              <a:rPr lang="en-US" altLang="ko-KR" sz="2100" i="1" baseline="-25000" dirty="0">
                <a:ea typeface="굴림" charset="-127"/>
              </a:rPr>
              <a:t>t-s+2</a:t>
            </a:r>
            <a:r>
              <a:rPr lang="en-US" altLang="ko-KR" sz="2100" i="1" dirty="0">
                <a:ea typeface="굴림" charset="-127"/>
              </a:rPr>
              <a:t>,…, </a:t>
            </a:r>
            <a:r>
              <a:rPr lang="en-US" altLang="ko-KR" sz="2100" i="1" dirty="0" err="1">
                <a:ea typeface="굴림" charset="-127"/>
              </a:rPr>
              <a:t>X</a:t>
            </a:r>
            <a:r>
              <a:rPr lang="en-US" altLang="ko-KR" sz="2100" i="1" baseline="-25000" dirty="0" err="1">
                <a:ea typeface="굴림" charset="-127"/>
              </a:rPr>
              <a:t>t</a:t>
            </a:r>
            <a:r>
              <a:rPr lang="en-US" altLang="ko-KR" sz="2100" dirty="0">
                <a:ea typeface="굴림" charset="-127"/>
              </a:rPr>
              <a:t>) </a:t>
            </a:r>
            <a:r>
              <a:rPr lang="en-US" altLang="ko-KR" sz="2100" dirty="0" err="1">
                <a:ea typeface="굴림" charset="-127"/>
              </a:rPr>
              <a:t>nằm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trong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cửa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sổ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trượt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được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rút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trích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từ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chuỗi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thời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gian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để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đóng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vai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trò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những</a:t>
            </a:r>
            <a:r>
              <a:rPr lang="en-US" altLang="ko-KR" sz="2100" dirty="0">
                <a:ea typeface="굴림" charset="-127"/>
              </a:rPr>
              <a:t> vector </a:t>
            </a:r>
            <a:r>
              <a:rPr lang="en-US" altLang="ko-KR" sz="2100" dirty="0" err="1">
                <a:ea typeface="굴림" charset="-127"/>
              </a:rPr>
              <a:t>đầu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vào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để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huấn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luyện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mạng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nơ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ron</a:t>
            </a:r>
            <a:r>
              <a:rPr lang="en-US" altLang="ko-KR" sz="2100" dirty="0">
                <a:ea typeface="굴림" charset="-127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100" dirty="0">
              <a:ea typeface="굴림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 err="1">
                <a:ea typeface="굴림" charset="-127"/>
              </a:rPr>
              <a:t>Kích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thước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i="1" dirty="0">
                <a:ea typeface="굴림" charset="-127"/>
              </a:rPr>
              <a:t>s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của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cửa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sổ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trượt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tương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ứng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với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số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đơn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vị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đầu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vào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của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mạng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nơ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ron</a:t>
            </a:r>
            <a:r>
              <a:rPr lang="en-US" altLang="ko-KR" sz="2100" dirty="0">
                <a:ea typeface="굴림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100" dirty="0">
                <a:ea typeface="굴림" charset="-127"/>
              </a:rPr>
              <a:t>Theo </a:t>
            </a:r>
            <a:r>
              <a:rPr lang="en-US" altLang="ko-KR" sz="2100" dirty="0" err="1">
                <a:ea typeface="굴림" charset="-127"/>
              </a:rPr>
              <a:t>chiều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tiến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của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giải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thuật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huấn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luyện</a:t>
            </a:r>
            <a:r>
              <a:rPr lang="en-US" altLang="ko-KR" sz="2100" dirty="0">
                <a:ea typeface="굴림" charset="-127"/>
              </a:rPr>
              <a:t>, </a:t>
            </a:r>
            <a:r>
              <a:rPr lang="en-US" altLang="ko-KR" sz="2100" dirty="0" err="1">
                <a:ea typeface="굴림" charset="-127"/>
              </a:rPr>
              <a:t>các</a:t>
            </a:r>
            <a:r>
              <a:rPr lang="en-US" altLang="ko-KR" sz="2100" dirty="0">
                <a:ea typeface="굴림" charset="-127"/>
              </a:rPr>
              <a:t> vector </a:t>
            </a:r>
            <a:r>
              <a:rPr lang="en-US" altLang="ko-KR" sz="2100" dirty="0" err="1">
                <a:ea typeface="굴림" charset="-127"/>
              </a:rPr>
              <a:t>đầu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vào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được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truyền</a:t>
            </a:r>
            <a:r>
              <a:rPr lang="en-US" altLang="ko-KR" sz="2100" dirty="0">
                <a:ea typeface="굴림" charset="-127"/>
              </a:rPr>
              <a:t> qua </a:t>
            </a:r>
            <a:r>
              <a:rPr lang="en-US" altLang="ko-KR" sz="2100" dirty="0" err="1">
                <a:ea typeface="굴림" charset="-127"/>
              </a:rPr>
              <a:t>tầng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ẩn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và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đến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tầng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xuất</a:t>
            </a:r>
            <a:r>
              <a:rPr lang="en-US" altLang="ko-KR" sz="2100" dirty="0">
                <a:ea typeface="굴림" charset="-127"/>
              </a:rPr>
              <a:t>. </a:t>
            </a:r>
            <a:r>
              <a:rPr lang="en-US" altLang="ko-KR" sz="2100" dirty="0" err="1">
                <a:ea typeface="굴림" charset="-127"/>
              </a:rPr>
              <a:t>Sai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số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giữa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giá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trị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đầu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ra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với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i="1" dirty="0" err="1">
                <a:ea typeface="굴림" charset="-127"/>
              </a:rPr>
              <a:t>giá</a:t>
            </a:r>
            <a:r>
              <a:rPr lang="en-US" altLang="ko-KR" sz="2100" i="1" dirty="0">
                <a:ea typeface="굴림" charset="-127"/>
              </a:rPr>
              <a:t> </a:t>
            </a:r>
            <a:r>
              <a:rPr lang="en-US" altLang="ko-KR" sz="2100" i="1" dirty="0" err="1">
                <a:ea typeface="굴림" charset="-127"/>
              </a:rPr>
              <a:t>trị</a:t>
            </a:r>
            <a:r>
              <a:rPr lang="en-US" altLang="ko-KR" sz="2100" i="1" dirty="0">
                <a:ea typeface="굴림" charset="-127"/>
              </a:rPr>
              <a:t> </a:t>
            </a:r>
            <a:r>
              <a:rPr lang="en-US" altLang="ko-KR" sz="2100" i="1" dirty="0" err="1">
                <a:ea typeface="굴림" charset="-127"/>
              </a:rPr>
              <a:t>thực</a:t>
            </a:r>
            <a:r>
              <a:rPr lang="en-US" altLang="ko-KR" sz="2100" i="1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tại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thời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điểm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i="1" dirty="0">
                <a:ea typeface="굴림" charset="-127"/>
              </a:rPr>
              <a:t>t+1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sẽ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được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tính</a:t>
            </a:r>
            <a:r>
              <a:rPr lang="en-US" altLang="ko-KR" sz="2100" dirty="0">
                <a:ea typeface="굴림" charset="-127"/>
              </a:rPr>
              <a:t>. </a:t>
            </a:r>
            <a:r>
              <a:rPr lang="en-US" altLang="ko-KR" sz="2100" dirty="0" err="1">
                <a:ea typeface="굴림" charset="-127"/>
              </a:rPr>
              <a:t>Sai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số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này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sẽ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được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lan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truyền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ngược</a:t>
            </a:r>
            <a:r>
              <a:rPr lang="en-US" altLang="ko-KR" sz="2100" dirty="0">
                <a:ea typeface="굴림" charset="-127"/>
              </a:rPr>
              <a:t> qua </a:t>
            </a:r>
            <a:r>
              <a:rPr lang="en-US" altLang="ko-KR" sz="2100" dirty="0" err="1">
                <a:ea typeface="굴림" charset="-127"/>
              </a:rPr>
              <a:t>các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đường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nối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giữa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tầng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xuất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và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tầng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ẩn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cùng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các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đường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nôi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giữa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tầng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ẩn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và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tầng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nhập</a:t>
            </a:r>
            <a:r>
              <a:rPr lang="en-US" altLang="ko-KR" sz="2100" dirty="0">
                <a:ea typeface="굴림" charset="-127"/>
              </a:rPr>
              <a:t>. </a:t>
            </a:r>
            <a:r>
              <a:rPr lang="en-US" altLang="ko-KR" sz="2100" dirty="0" err="1">
                <a:ea typeface="굴림" charset="-127"/>
              </a:rPr>
              <a:t>Dựa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vào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sai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số</a:t>
            </a:r>
            <a:r>
              <a:rPr lang="en-US" altLang="ko-KR" sz="2100" dirty="0">
                <a:ea typeface="굴림" charset="-127"/>
              </a:rPr>
              <a:t>, </a:t>
            </a:r>
            <a:r>
              <a:rPr lang="en-US" altLang="ko-KR" sz="2100" dirty="0" err="1">
                <a:ea typeface="굴림" charset="-127"/>
              </a:rPr>
              <a:t>trọng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số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của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các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đường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nối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này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sẽ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được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i="1" dirty="0" err="1">
                <a:ea typeface="굴림" charset="-127"/>
              </a:rPr>
              <a:t>cập</a:t>
            </a:r>
            <a:r>
              <a:rPr lang="en-US" altLang="ko-KR" sz="2100" i="1" dirty="0">
                <a:ea typeface="굴림" charset="-127"/>
              </a:rPr>
              <a:t> </a:t>
            </a:r>
            <a:r>
              <a:rPr lang="en-US" altLang="ko-KR" sz="2100" i="1" dirty="0" err="1">
                <a:ea typeface="굴림" charset="-127"/>
              </a:rPr>
              <a:t>nhật</a:t>
            </a:r>
            <a:r>
              <a:rPr lang="en-US" altLang="ko-KR" sz="2100" dirty="0">
                <a:ea typeface="굴림" charset="-127"/>
              </a:rPr>
              <a:t>. </a:t>
            </a:r>
            <a:r>
              <a:rPr lang="en-US" altLang="ko-KR" sz="2100" dirty="0" err="1">
                <a:ea typeface="굴림" charset="-127"/>
              </a:rPr>
              <a:t>Khi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cửa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sổ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trượt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đã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trượt</a:t>
            </a:r>
            <a:r>
              <a:rPr lang="en-US" altLang="ko-KR" sz="2100" dirty="0">
                <a:ea typeface="굴림" charset="-127"/>
              </a:rPr>
              <a:t> qua </a:t>
            </a:r>
            <a:r>
              <a:rPr lang="en-US" altLang="ko-KR" sz="2100" dirty="0" err="1">
                <a:ea typeface="굴림" charset="-127"/>
              </a:rPr>
              <a:t>hết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mọi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điểm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trong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chuỗi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thời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gian</a:t>
            </a:r>
            <a:r>
              <a:rPr lang="en-US" altLang="ko-KR" sz="2100" dirty="0">
                <a:ea typeface="굴림" charset="-127"/>
              </a:rPr>
              <a:t>, ta </a:t>
            </a:r>
            <a:r>
              <a:rPr lang="en-US" altLang="ko-KR" sz="2100" dirty="0" err="1">
                <a:ea typeface="굴림" charset="-127"/>
              </a:rPr>
              <a:t>bảo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giải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thuật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huấn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luyện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đã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hoàn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tất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một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b="1" i="1" dirty="0">
                <a:ea typeface="굴림" charset="-127"/>
              </a:rPr>
              <a:t>epoch</a:t>
            </a:r>
            <a:r>
              <a:rPr lang="en-US" altLang="ko-KR" sz="2100" dirty="0">
                <a:ea typeface="굴림" charset="-127"/>
              </a:rPr>
              <a:t> (</a:t>
            </a:r>
            <a:r>
              <a:rPr lang="en-US" altLang="ko-KR" sz="2100" dirty="0" err="1">
                <a:ea typeface="굴림" charset="-127"/>
              </a:rPr>
              <a:t>lượt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lặp</a:t>
            </a:r>
            <a:r>
              <a:rPr lang="en-US" altLang="ko-KR" sz="2100" dirty="0">
                <a:ea typeface="굴림" charset="-127"/>
              </a:rPr>
              <a:t>). </a:t>
            </a:r>
            <a:r>
              <a:rPr lang="en-US" altLang="ko-KR" sz="2100" dirty="0" err="1">
                <a:ea typeface="굴림" charset="-127"/>
              </a:rPr>
              <a:t>Điều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kiện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dừng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của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giải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thuật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huấn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luyện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thường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là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khi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giải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thuật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đã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hoàn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tất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một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số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lượng</a:t>
            </a:r>
            <a:r>
              <a:rPr lang="en-US" altLang="ko-KR" sz="2100" dirty="0">
                <a:ea typeface="굴림" charset="-127"/>
              </a:rPr>
              <a:t> epoch </a:t>
            </a:r>
            <a:r>
              <a:rPr lang="en-US" altLang="ko-KR" sz="2100" dirty="0" err="1">
                <a:ea typeface="굴림" charset="-127"/>
              </a:rPr>
              <a:t>xác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định</a:t>
            </a:r>
            <a:r>
              <a:rPr lang="en-US" altLang="ko-KR" sz="2100" dirty="0">
                <a:ea typeface="굴림" charset="-127"/>
              </a:rPr>
              <a:t> </a:t>
            </a:r>
            <a:r>
              <a:rPr lang="en-US" altLang="ko-KR" sz="2100" dirty="0" err="1">
                <a:ea typeface="굴림" charset="-127"/>
              </a:rPr>
              <a:t>trước</a:t>
            </a:r>
            <a:r>
              <a:rPr lang="en-US" altLang="ko-KR" sz="2100" dirty="0">
                <a:ea typeface="굴림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ko-KR" sz="21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149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04412-EC13-44A3-96EB-97E94E36A975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19800" y="4800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 8.18: </a:t>
            </a:r>
            <a:r>
              <a:rPr lang="en-US" sz="2000" dirty="0" err="1">
                <a:latin typeface="+mn-lt"/>
              </a:rPr>
              <a:t>Huấn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luyện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mạng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ron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dự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báo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chuỗi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thời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gian</a:t>
            </a:r>
            <a:endParaRPr lang="en-US" sz="2000" dirty="0">
              <a:latin typeface="+mn-lt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F47D4B5-06E6-41BF-AF8C-3A770C045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4" y="199355"/>
            <a:ext cx="5036214" cy="6506245"/>
          </a:xfrm>
        </p:spPr>
      </p:pic>
    </p:spTree>
    <p:extLst>
      <p:ext uri="{BB962C8B-B14F-4D97-AF65-F5344CB8AC3E}">
        <p14:creationId xmlns:p14="http://schemas.microsoft.com/office/powerpoint/2010/main" val="1070092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6D884-9D2D-45B6-8317-22C62B726962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0000"/>
                </a:solidFill>
              </a:rPr>
              <a:t>Dự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báo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sử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dụng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mạng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nơ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ron</a:t>
            </a:r>
            <a:r>
              <a:rPr lang="en-US" sz="2800" b="1" dirty="0">
                <a:solidFill>
                  <a:srgbClr val="FF0000"/>
                </a:solidFill>
              </a:rPr>
              <a:t> ANN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200" dirty="0" err="1">
                <a:ea typeface="굴림" charset="-127"/>
              </a:rPr>
              <a:t>Huấn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luyện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mạng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nơ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ron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bằng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giải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thuật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lan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truyền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ngược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thường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đòi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hỏi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phải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thực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hiện</a:t>
            </a:r>
            <a:r>
              <a:rPr lang="en-US" altLang="ko-KR" sz="2200" dirty="0">
                <a:ea typeface="굴림" charset="-127"/>
              </a:rPr>
              <a:t>: </a:t>
            </a:r>
            <a:r>
              <a:rPr lang="en-US" altLang="ko-KR" sz="2200" dirty="0" err="1">
                <a:ea typeface="굴림" charset="-127"/>
              </a:rPr>
              <a:t>mọi</a:t>
            </a:r>
            <a:r>
              <a:rPr lang="en-US" altLang="ko-KR" sz="2200" dirty="0">
                <a:ea typeface="굴림" charset="-127"/>
              </a:rPr>
              <a:t> vector </a:t>
            </a:r>
            <a:r>
              <a:rPr lang="en-US" altLang="ko-KR" sz="2200" dirty="0" err="1">
                <a:ea typeface="굴림" charset="-127"/>
              </a:rPr>
              <a:t>đầu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vào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rút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trích</a:t>
            </a:r>
            <a:r>
              <a:rPr lang="en-US" altLang="ko-KR" sz="2200" dirty="0">
                <a:ea typeface="굴림" charset="-127"/>
              </a:rPr>
              <a:t> ra </a:t>
            </a:r>
            <a:r>
              <a:rPr lang="en-US" altLang="ko-KR" sz="2200" dirty="0" err="1">
                <a:ea typeface="굴림" charset="-127"/>
              </a:rPr>
              <a:t>từ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chuỗi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thời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gian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phải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được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duyệt</a:t>
            </a:r>
            <a:r>
              <a:rPr lang="en-US" altLang="ko-KR" sz="2200" dirty="0">
                <a:ea typeface="굴림" charset="-127"/>
              </a:rPr>
              <a:t> qua </a:t>
            </a:r>
            <a:r>
              <a:rPr lang="en-US" altLang="ko-KR" sz="2200" dirty="0" err="1">
                <a:ea typeface="굴림" charset="-127"/>
              </a:rPr>
              <a:t>một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số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lượt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lặp</a:t>
            </a:r>
            <a:r>
              <a:rPr lang="en-US" altLang="ko-KR" sz="2200" dirty="0">
                <a:ea typeface="굴림" charset="-127"/>
              </a:rPr>
              <a:t> (epoch). </a:t>
            </a:r>
            <a:r>
              <a:rPr lang="en-US" altLang="ko-KR" sz="2200" dirty="0" err="1">
                <a:ea typeface="굴림" charset="-127"/>
              </a:rPr>
              <a:t>Thí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dụ</a:t>
            </a:r>
            <a:r>
              <a:rPr lang="en-US" altLang="ko-KR" sz="2200" dirty="0">
                <a:ea typeface="굴림" charset="-127"/>
              </a:rPr>
              <a:t> ANN </a:t>
            </a:r>
            <a:r>
              <a:rPr lang="en-US" altLang="ko-KR" sz="2200" dirty="0" err="1">
                <a:ea typeface="굴림" charset="-127"/>
              </a:rPr>
              <a:t>có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thể</a:t>
            </a:r>
            <a:r>
              <a:rPr lang="en-US" altLang="ko-KR" sz="2200" dirty="0">
                <a:ea typeface="굴림" charset="-127"/>
              </a:rPr>
              <a:t> </a:t>
            </a:r>
            <a:r>
              <a:rPr lang="en-US" altLang="ko-KR" sz="2200" dirty="0" err="1">
                <a:ea typeface="굴림" charset="-127"/>
              </a:rPr>
              <a:t>cần</a:t>
            </a:r>
            <a:r>
              <a:rPr lang="en-US" altLang="ko-KR" sz="2200" dirty="0">
                <a:ea typeface="굴림" charset="-127"/>
              </a:rPr>
              <a:t> 100 </a:t>
            </a:r>
            <a:r>
              <a:rPr lang="en-US" altLang="ko-KR" sz="2200" dirty="0" err="1">
                <a:ea typeface="굴림" charset="-127"/>
              </a:rPr>
              <a:t>đến</a:t>
            </a:r>
            <a:r>
              <a:rPr lang="en-US" altLang="ko-KR" sz="2200" dirty="0">
                <a:ea typeface="굴림" charset="-127"/>
              </a:rPr>
              <a:t> 500epoch.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>
                <a:ea typeface="굴림" charset="-127"/>
              </a:rPr>
              <a:t>Mạng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nơ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ron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có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thể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dự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báo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chuỗi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thời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gian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với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độ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chính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xác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cao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vì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nó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có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khả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năng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nắm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bắt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tốt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những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đặc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trưng</a:t>
            </a:r>
            <a:r>
              <a:rPr lang="en-US" sz="2200" dirty="0">
                <a:ea typeface="굴림" charset="-127"/>
              </a:rPr>
              <a:t> phi </a:t>
            </a:r>
            <a:r>
              <a:rPr lang="en-US" sz="2200" dirty="0" err="1">
                <a:ea typeface="굴림" charset="-127"/>
              </a:rPr>
              <a:t>tuyến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của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chuỗi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thời</a:t>
            </a:r>
            <a:r>
              <a:rPr lang="en-US" sz="2200" dirty="0">
                <a:ea typeface="굴림" charset="-127"/>
              </a:rPr>
              <a:t> </a:t>
            </a:r>
            <a:r>
              <a:rPr lang="en-US" sz="2200" dirty="0" err="1">
                <a:ea typeface="굴림" charset="-127"/>
              </a:rPr>
              <a:t>gian</a:t>
            </a:r>
            <a:r>
              <a:rPr lang="en-US" sz="2200" dirty="0">
                <a:ea typeface="굴림" charset="-127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200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ea typeface="굴림" charset="-127"/>
              </a:rPr>
              <a:t>Việc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huấn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luyện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mạng</a:t>
            </a:r>
            <a:r>
              <a:rPr lang="en-US" sz="2400" dirty="0">
                <a:ea typeface="굴림" charset="-127"/>
              </a:rPr>
              <a:t> LSTM </a:t>
            </a:r>
            <a:r>
              <a:rPr lang="en-US" sz="2400" dirty="0" err="1">
                <a:ea typeface="굴림" charset="-127"/>
              </a:rPr>
              <a:t>cho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công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tác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dự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báo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cũng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tương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tự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như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việc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huấn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luyện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mạng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nơ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ron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truyền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thẳng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cho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công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tác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dự</a:t>
            </a:r>
            <a:r>
              <a:rPr lang="en-US" sz="2400" dirty="0">
                <a:ea typeface="굴림" charset="-127"/>
              </a:rPr>
              <a:t> </a:t>
            </a:r>
            <a:r>
              <a:rPr lang="en-US" sz="2400" dirty="0" err="1">
                <a:ea typeface="굴림" charset="-127"/>
              </a:rPr>
              <a:t>báo</a:t>
            </a:r>
            <a:r>
              <a:rPr lang="en-US" sz="2400" dirty="0">
                <a:ea typeface="굴림" charset="-127"/>
              </a:rPr>
              <a:t>.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2260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Dự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báo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sử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dụng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mạng</a:t>
            </a:r>
            <a:r>
              <a:rPr lang="en-US" sz="2800" b="1" dirty="0">
                <a:solidFill>
                  <a:srgbClr val="FF0000"/>
                </a:solidFill>
              </a:rPr>
              <a:t> LSTM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87B56-2340-4D3E-A618-2813D0DA53B6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" y="1447800"/>
            <a:ext cx="9111908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348345"/>
            <a:ext cx="4435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 8.19: </a:t>
            </a:r>
            <a:r>
              <a:rPr lang="en-US" sz="2000" dirty="0" err="1">
                <a:latin typeface="+mn-lt"/>
              </a:rPr>
              <a:t>Huấn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luyện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mạng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học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sâu</a:t>
            </a:r>
            <a:r>
              <a:rPr lang="en-US" sz="2000" dirty="0">
                <a:latin typeface="+mn-lt"/>
              </a:rPr>
              <a:t> LSTM </a:t>
            </a:r>
            <a:r>
              <a:rPr lang="en-US" sz="2000" dirty="0" err="1">
                <a:latin typeface="+mn-lt"/>
              </a:rPr>
              <a:t>để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dự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báo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chuỗi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thời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gian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945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Mạng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ron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học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sâu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914400" y="1752600"/>
            <a:ext cx="7126509" cy="3399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33400" y="54102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8.2 </a:t>
            </a:r>
            <a:r>
              <a:rPr lang="en-US" dirty="0" err="1">
                <a:latin typeface="+mn-lt"/>
              </a:rPr>
              <a:t>Mạng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ron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học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sâu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gồm</a:t>
            </a:r>
            <a:r>
              <a:rPr lang="en-US" dirty="0">
                <a:latin typeface="+mn-lt"/>
              </a:rPr>
              <a:t> 3 </a:t>
            </a:r>
            <a:r>
              <a:rPr lang="en-US" dirty="0" err="1">
                <a:latin typeface="+mn-lt"/>
              </a:rPr>
              <a:t>tầng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ẩn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8774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331787"/>
          </a:xfrm>
        </p:spPr>
        <p:txBody>
          <a:bodyPr/>
          <a:lstStyle/>
          <a:p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4. </a:t>
            </a:r>
            <a:r>
              <a:rPr lang="en-US" sz="3200" b="1" dirty="0" err="1">
                <a:solidFill>
                  <a:srgbClr val="FF0000"/>
                </a:solidFill>
              </a:rPr>
              <a:t>Các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công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cụ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cho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mạng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nơ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ron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học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sâu</a:t>
            </a:r>
            <a:br>
              <a:rPr lang="en-US" sz="44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32788" cy="56737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u="sng" dirty="0" err="1"/>
              <a:t>Ghi</a:t>
            </a:r>
            <a:r>
              <a:rPr lang="en-US" sz="2200" b="1" u="sng" dirty="0"/>
              <a:t> </a:t>
            </a:r>
            <a:r>
              <a:rPr lang="en-US" sz="2200" b="1" u="sng" dirty="0" err="1"/>
              <a:t>chú</a:t>
            </a:r>
            <a:r>
              <a:rPr lang="en-US" sz="2200" b="1" dirty="0"/>
              <a:t>: </a:t>
            </a:r>
            <a:r>
              <a:rPr lang="en-US" sz="2200" dirty="0" err="1"/>
              <a:t>Ngoài</a:t>
            </a:r>
            <a:r>
              <a:rPr lang="en-US" sz="2200" dirty="0"/>
              <a:t> CNN </a:t>
            </a:r>
            <a:r>
              <a:rPr lang="en-US" sz="2200" dirty="0" err="1"/>
              <a:t>và</a:t>
            </a:r>
            <a:r>
              <a:rPr lang="en-US" sz="2200" dirty="0"/>
              <a:t> LSTM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 </a:t>
            </a:r>
            <a:r>
              <a:rPr lang="en-US" sz="2200" dirty="0" err="1"/>
              <a:t>nổi</a:t>
            </a:r>
            <a:r>
              <a:rPr lang="en-US" sz="2200" dirty="0"/>
              <a:t> </a:t>
            </a:r>
            <a:r>
              <a:rPr lang="en-US" sz="2200" dirty="0" err="1"/>
              <a:t>tiếng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Autoencoder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chồng</a:t>
            </a:r>
            <a:r>
              <a:rPr lang="en-US" sz="2200" dirty="0"/>
              <a:t> (Stacked </a:t>
            </a:r>
            <a:r>
              <a:rPr lang="en-US" sz="2200" dirty="0" err="1"/>
              <a:t>Autoencoder</a:t>
            </a:r>
            <a:r>
              <a:rPr lang="en-US" sz="2200" dirty="0"/>
              <a:t>), </a:t>
            </a:r>
            <a:r>
              <a:rPr lang="en-US" sz="2200" dirty="0" err="1"/>
              <a:t>mạng</a:t>
            </a:r>
            <a:r>
              <a:rPr lang="en-US" sz="2200" dirty="0"/>
              <a:t> Deep Belief Network (DBN).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/>
              <a:t>  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thách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.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chạy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giờ</a:t>
            </a:r>
            <a:r>
              <a:rPr lang="en-US" sz="2200" dirty="0"/>
              <a:t>, </a:t>
            </a:r>
            <a:r>
              <a:rPr lang="en-US" sz="2200" dirty="0" err="1"/>
              <a:t>thậm</a:t>
            </a:r>
            <a:r>
              <a:rPr lang="en-US" sz="2200" dirty="0"/>
              <a:t> </a:t>
            </a:r>
            <a:r>
              <a:rPr lang="en-US" sz="2200" dirty="0" err="1"/>
              <a:t>chí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ngày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khớp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:</a:t>
            </a:r>
          </a:p>
          <a:p>
            <a:pPr>
              <a:defRPr/>
            </a:pPr>
            <a:r>
              <a:rPr lang="en-US" sz="2200" b="1" dirty="0" err="1"/>
              <a:t>Keras</a:t>
            </a:r>
            <a:r>
              <a:rPr lang="en-US" sz="2200" b="1" dirty="0"/>
              <a:t>		</a:t>
            </a:r>
            <a:r>
              <a:rPr lang="en-US" sz="2200" b="1" dirty="0" err="1"/>
              <a:t>TensorFlow</a:t>
            </a:r>
            <a:r>
              <a:rPr lang="en-US" sz="2200" b="1" dirty="0"/>
              <a:t> </a:t>
            </a:r>
            <a:endParaRPr lang="en-US" sz="2200" dirty="0"/>
          </a:p>
          <a:p>
            <a:pPr>
              <a:defRPr/>
            </a:pPr>
            <a:r>
              <a:rPr lang="en-US" sz="2200" dirty="0" err="1"/>
              <a:t>Caffe</a:t>
            </a:r>
            <a:r>
              <a:rPr lang="en-US" sz="2200" dirty="0"/>
              <a:t>		Torch			</a:t>
            </a:r>
            <a:r>
              <a:rPr lang="en-US" sz="2200" b="1" dirty="0" err="1"/>
              <a:t>PyTorch</a:t>
            </a:r>
            <a:endParaRPr lang="en-US" sz="2200" b="1" dirty="0"/>
          </a:p>
          <a:p>
            <a:pPr>
              <a:defRPr/>
            </a:pPr>
            <a:r>
              <a:rPr lang="en-US" sz="2200" dirty="0" err="1"/>
              <a:t>Theano</a:t>
            </a:r>
            <a:r>
              <a:rPr lang="en-US" sz="2200" dirty="0"/>
              <a:t> (Python) [</a:t>
            </a:r>
            <a:r>
              <a:rPr lang="en-US" sz="2200" dirty="0" err="1"/>
              <a:t>Theano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GPU] http://deeplearning.net/software/theano/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800" b="1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err="1"/>
              <a:t>Keras</a:t>
            </a:r>
            <a:r>
              <a:rPr lang="en-US" sz="2200" b="1" dirty="0"/>
              <a:t>, Torch, </a:t>
            </a:r>
            <a:r>
              <a:rPr lang="en-US" sz="2200" b="1" dirty="0" err="1"/>
              <a:t>Theano</a:t>
            </a:r>
            <a:r>
              <a:rPr lang="en-US" sz="2200" b="1" dirty="0"/>
              <a:t> </a:t>
            </a:r>
            <a:r>
              <a:rPr lang="en-US" sz="2200" b="1" dirty="0" err="1"/>
              <a:t>và</a:t>
            </a:r>
            <a:r>
              <a:rPr lang="en-US" sz="2200" b="1" dirty="0"/>
              <a:t> </a:t>
            </a:r>
            <a:r>
              <a:rPr lang="en-US" sz="2200" b="1" dirty="0" err="1"/>
              <a:t>TensorFlow</a:t>
            </a:r>
            <a:r>
              <a:rPr lang="en-US" sz="2200" b="1" dirty="0"/>
              <a:t> 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DBN </a:t>
            </a:r>
            <a:r>
              <a:rPr lang="en-US" sz="2200" dirty="0" err="1"/>
              <a:t>và</a:t>
            </a:r>
            <a:r>
              <a:rPr lang="en-US" sz="2200" dirty="0"/>
              <a:t> CNN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B572F-9539-48EA-8C27-F8C8F339CB8A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167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572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GPU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15000"/>
          </a:xfrm>
        </p:spPr>
        <p:txBody>
          <a:bodyPr/>
          <a:lstStyle/>
          <a:p>
            <a:r>
              <a:rPr lang="en-US" sz="2200" dirty="0"/>
              <a:t>GPU (graphical processing unit – </a:t>
            </a:r>
            <a:r>
              <a:rPr lang="en-US" sz="2200" b="1" i="1" dirty="0" err="1"/>
              <a:t>đơn</a:t>
            </a:r>
            <a:r>
              <a:rPr lang="en-US" sz="2200" b="1" i="1" dirty="0"/>
              <a:t> </a:t>
            </a:r>
            <a:r>
              <a:rPr lang="en-US" sz="2200" b="1" i="1" dirty="0" err="1"/>
              <a:t>vị</a:t>
            </a:r>
            <a:r>
              <a:rPr lang="en-US" sz="2200" b="1" i="1" dirty="0"/>
              <a:t> </a:t>
            </a:r>
            <a:r>
              <a:rPr lang="en-US" sz="2200" b="1" i="1" dirty="0" err="1"/>
              <a:t>xử</a:t>
            </a:r>
            <a:r>
              <a:rPr lang="en-US" sz="2200" b="1" i="1" dirty="0"/>
              <a:t> </a:t>
            </a:r>
            <a:r>
              <a:rPr lang="en-US" sz="2200" b="1" i="1" dirty="0" err="1"/>
              <a:t>lý</a:t>
            </a:r>
            <a:r>
              <a:rPr lang="en-US" sz="2200" b="1" i="1" dirty="0"/>
              <a:t> </a:t>
            </a:r>
            <a:r>
              <a:rPr lang="en-US" sz="2200" b="1" i="1" dirty="0" err="1"/>
              <a:t>đồ</a:t>
            </a:r>
            <a:r>
              <a:rPr lang="en-US" sz="2200" b="1" i="1" dirty="0"/>
              <a:t> </a:t>
            </a:r>
            <a:r>
              <a:rPr lang="en-US" sz="2200" b="1" i="1" dirty="0" err="1"/>
              <a:t>họa</a:t>
            </a:r>
            <a:r>
              <a:rPr lang="en-US" sz="2200" dirty="0"/>
              <a:t>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phận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nhiệm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hiển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họa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Nhờ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GPU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nhà</a:t>
            </a:r>
            <a:r>
              <a:rPr lang="en-US" sz="2200" dirty="0"/>
              <a:t> </a:t>
            </a:r>
            <a:r>
              <a:rPr lang="en-US" sz="2200" dirty="0" err="1"/>
              <a:t>nghiên</a:t>
            </a:r>
            <a:r>
              <a:rPr lang="en-US" sz="2200" dirty="0"/>
              <a:t> </a:t>
            </a:r>
            <a:r>
              <a:rPr lang="en-US" sz="2200" dirty="0" err="1"/>
              <a:t>cứu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thẳng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họa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game </a:t>
            </a:r>
            <a:r>
              <a:rPr lang="en-US" sz="2200" dirty="0" err="1"/>
              <a:t>điện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đòi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mạch</a:t>
            </a:r>
            <a:r>
              <a:rPr lang="en-US" sz="2200" dirty="0"/>
              <a:t> </a:t>
            </a:r>
            <a:r>
              <a:rPr lang="en-US" sz="2200" dirty="0" err="1"/>
              <a:t>chuyên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,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/>
              <a:t>card </a:t>
            </a:r>
            <a:r>
              <a:rPr lang="en-US" sz="2200" i="1" dirty="0" err="1"/>
              <a:t>đồ</a:t>
            </a:r>
            <a:r>
              <a:rPr lang="en-US" sz="2200" i="1" dirty="0"/>
              <a:t> </a:t>
            </a:r>
            <a:r>
              <a:rPr lang="en-US" sz="2200" i="1" dirty="0" err="1"/>
              <a:t>họa</a:t>
            </a:r>
            <a:r>
              <a:rPr lang="en-US" sz="2200" dirty="0"/>
              <a:t> (video card ) hay GPU.</a:t>
            </a:r>
          </a:p>
          <a:p>
            <a:r>
              <a:rPr lang="en-US" sz="2200" dirty="0"/>
              <a:t>Ban </a:t>
            </a:r>
            <a:r>
              <a:rPr lang="en-US" sz="2200" dirty="0" err="1"/>
              <a:t>đầu</a:t>
            </a:r>
            <a:r>
              <a:rPr lang="en-US" sz="2200" dirty="0"/>
              <a:t> card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họa</a:t>
            </a:r>
            <a:r>
              <a:rPr lang="en-US" sz="2200" dirty="0"/>
              <a:t> hay GPU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nhằm</a:t>
            </a:r>
            <a:r>
              <a:rPr lang="en-US" sz="2200" dirty="0"/>
              <a:t>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họa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.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,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GPU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họa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khẩn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huấn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.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, GPU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b="1" i="1" dirty="0" err="1"/>
              <a:t>xử</a:t>
            </a:r>
            <a:r>
              <a:rPr lang="en-US" sz="2200" b="1" i="1" dirty="0"/>
              <a:t> </a:t>
            </a:r>
            <a:r>
              <a:rPr lang="en-US" sz="2200" b="1" i="1" dirty="0" err="1"/>
              <a:t>lý</a:t>
            </a:r>
            <a:r>
              <a:rPr lang="en-US" sz="2200" b="1" i="1" dirty="0"/>
              <a:t> song </a:t>
            </a:r>
            <a:r>
              <a:rPr lang="en-US" sz="2200" b="1" i="1" dirty="0" err="1"/>
              <a:t>song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, GPU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cực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B06C-09E6-4E37-ADD9-4F67F38C0323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1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GPU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đoàn</a:t>
            </a:r>
            <a:r>
              <a:rPr lang="en-US" dirty="0"/>
              <a:t> NVIDIA.</a:t>
            </a:r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GPU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GPU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/>
              <a:t>C99</a:t>
            </a:r>
            <a:r>
              <a:rPr lang="en-US" dirty="0"/>
              <a:t>.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, C99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GPU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C.</a:t>
            </a:r>
          </a:p>
          <a:p>
            <a:r>
              <a:rPr lang="en-US" dirty="0"/>
              <a:t>GPU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– CUDA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OpenCL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51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04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Kiến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trúc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GPU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609600"/>
            <a:ext cx="5089881" cy="597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48400" y="29718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 8.20: </a:t>
            </a:r>
            <a:r>
              <a:rPr lang="en-US" sz="2000" dirty="0" err="1">
                <a:latin typeface="+mn-lt"/>
              </a:rPr>
              <a:t>Kiến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trúc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của</a:t>
            </a:r>
            <a:r>
              <a:rPr lang="en-US" sz="2000" dirty="0">
                <a:latin typeface="+mn-lt"/>
              </a:rPr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3083999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2603"/>
            <a:ext cx="7772400" cy="457200"/>
          </a:xfrm>
        </p:spPr>
        <p:txBody>
          <a:bodyPr/>
          <a:lstStyle/>
          <a:p>
            <a:r>
              <a:rPr lang="en-US" sz="3200" spc="-30" dirty="0" err="1">
                <a:solidFill>
                  <a:srgbClr val="FF0000"/>
                </a:solidFill>
              </a:rPr>
              <a:t>Tensorflow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28" y="1219200"/>
            <a:ext cx="8194343" cy="4819472"/>
          </a:xfrm>
        </p:spPr>
        <p:txBody>
          <a:bodyPr/>
          <a:lstStyle/>
          <a:p>
            <a:pPr marL="355600" indent="-343535">
              <a:spcBef>
                <a:spcPts val="75"/>
              </a:spcBef>
              <a:buSzPct val="167441"/>
              <a:tabLst>
                <a:tab pos="356235" algn="l"/>
              </a:tabLst>
            </a:pPr>
            <a:r>
              <a:rPr lang="vi-VN" sz="2200" spc="10" dirty="0">
                <a:latin typeface="Arial"/>
                <a:cs typeface="Arial"/>
              </a:rPr>
              <a:t>Là </a:t>
            </a:r>
            <a:r>
              <a:rPr lang="vi-VN" sz="2200" spc="5" dirty="0">
                <a:latin typeface="Arial"/>
                <a:cs typeface="Arial"/>
              </a:rPr>
              <a:t>thư </a:t>
            </a:r>
            <a:r>
              <a:rPr lang="vi-VN" sz="2200" spc="-10" dirty="0">
                <a:latin typeface="Arial"/>
                <a:cs typeface="Arial"/>
              </a:rPr>
              <a:t>viện </a:t>
            </a:r>
            <a:r>
              <a:rPr lang="vi-VN" sz="2200" spc="45" dirty="0">
                <a:latin typeface="Arial"/>
                <a:cs typeface="Arial"/>
              </a:rPr>
              <a:t>mã </a:t>
            </a:r>
            <a:r>
              <a:rPr lang="vi-VN" sz="2200" spc="5" dirty="0">
                <a:latin typeface="Arial"/>
                <a:cs typeface="Arial"/>
              </a:rPr>
              <a:t>nguồn </a:t>
            </a:r>
            <a:r>
              <a:rPr lang="vi-VN" sz="2200" spc="50" dirty="0">
                <a:latin typeface="Arial"/>
                <a:cs typeface="Arial"/>
              </a:rPr>
              <a:t>mở </a:t>
            </a:r>
            <a:r>
              <a:rPr lang="vi-VN" sz="2200" spc="20" dirty="0">
                <a:latin typeface="Arial"/>
                <a:cs typeface="Arial"/>
              </a:rPr>
              <a:t>cho </a:t>
            </a:r>
            <a:r>
              <a:rPr lang="vi-VN" sz="2200" spc="10" dirty="0">
                <a:latin typeface="Arial"/>
                <a:cs typeface="Arial"/>
              </a:rPr>
              <a:t>Deep  Learning, hỗ trợ </a:t>
            </a:r>
            <a:r>
              <a:rPr lang="vi-VN" sz="2200" spc="5" dirty="0">
                <a:latin typeface="Arial"/>
                <a:cs typeface="Arial"/>
              </a:rPr>
              <a:t>bởi</a:t>
            </a:r>
            <a:r>
              <a:rPr lang="vi-VN" sz="2200" spc="220" dirty="0">
                <a:latin typeface="Arial"/>
                <a:cs typeface="Arial"/>
              </a:rPr>
              <a:t> </a:t>
            </a:r>
            <a:r>
              <a:rPr lang="vi-VN" sz="2200" spc="15" dirty="0">
                <a:latin typeface="Arial"/>
                <a:cs typeface="Arial"/>
              </a:rPr>
              <a:t>Google</a:t>
            </a:r>
            <a:r>
              <a:rPr lang="en-US" sz="2200" spc="15" dirty="0">
                <a:latin typeface="Arial"/>
                <a:cs typeface="Arial"/>
              </a:rPr>
              <a:t>. </a:t>
            </a:r>
            <a:r>
              <a:rPr lang="en-US" sz="2200" spc="15" dirty="0" err="1">
                <a:latin typeface="Arial"/>
                <a:cs typeface="Arial"/>
              </a:rPr>
              <a:t>Được</a:t>
            </a:r>
            <a:r>
              <a:rPr lang="en-US" sz="2200" spc="15" dirty="0">
                <a:latin typeface="Arial"/>
                <a:cs typeface="Arial"/>
              </a:rPr>
              <a:t> </a:t>
            </a:r>
            <a:r>
              <a:rPr lang="en-US" sz="2200" spc="15" dirty="0" err="1">
                <a:latin typeface="Arial"/>
                <a:cs typeface="Arial"/>
              </a:rPr>
              <a:t>viết</a:t>
            </a:r>
            <a:r>
              <a:rPr lang="en-US" sz="2200" spc="15" dirty="0">
                <a:latin typeface="Arial"/>
                <a:cs typeface="Arial"/>
              </a:rPr>
              <a:t> </a:t>
            </a:r>
            <a:r>
              <a:rPr lang="en-US" sz="2200" spc="15" dirty="0" err="1">
                <a:latin typeface="Arial"/>
                <a:cs typeface="Arial"/>
              </a:rPr>
              <a:t>bằng</a:t>
            </a:r>
            <a:r>
              <a:rPr lang="en-US" sz="2200" spc="15" dirty="0">
                <a:latin typeface="Arial"/>
                <a:cs typeface="Arial"/>
              </a:rPr>
              <a:t> Python </a:t>
            </a:r>
            <a:r>
              <a:rPr lang="en-US" sz="2200" spc="15" dirty="0" err="1">
                <a:latin typeface="Arial"/>
                <a:cs typeface="Arial"/>
              </a:rPr>
              <a:t>và</a:t>
            </a:r>
            <a:r>
              <a:rPr lang="en-US" sz="2200" spc="15" dirty="0">
                <a:latin typeface="Arial"/>
                <a:cs typeface="Arial"/>
              </a:rPr>
              <a:t> C++.</a:t>
            </a:r>
            <a:endParaRPr lang="vi-VN" sz="2200" dirty="0">
              <a:latin typeface="Arial"/>
              <a:cs typeface="Arial"/>
            </a:endParaRPr>
          </a:p>
          <a:p>
            <a:pPr marL="355600" indent="-343535">
              <a:spcBef>
                <a:spcPts val="75"/>
              </a:spcBef>
              <a:buSzPct val="167441"/>
              <a:tabLst>
                <a:tab pos="356235" algn="l"/>
              </a:tabLst>
            </a:pPr>
            <a:r>
              <a:rPr lang="vi-VN" sz="2200" spc="10" dirty="0">
                <a:latin typeface="Arial"/>
                <a:cs typeface="Arial"/>
              </a:rPr>
              <a:t>Được </a:t>
            </a:r>
            <a:r>
              <a:rPr lang="vi-VN" sz="2200" spc="20" dirty="0">
                <a:latin typeface="Arial"/>
                <a:cs typeface="Arial"/>
              </a:rPr>
              <a:t>cài sẵn </a:t>
            </a:r>
            <a:r>
              <a:rPr lang="vi-VN" sz="2200" spc="10" dirty="0">
                <a:latin typeface="Arial"/>
                <a:cs typeface="Arial"/>
              </a:rPr>
              <a:t>rất nhiều </a:t>
            </a:r>
            <a:r>
              <a:rPr lang="vi-VN" sz="2200" spc="-10" dirty="0">
                <a:latin typeface="Arial"/>
                <a:cs typeface="Arial"/>
              </a:rPr>
              <a:t>kỹ </a:t>
            </a:r>
            <a:r>
              <a:rPr lang="vi-VN" sz="2200" spc="5" dirty="0">
                <a:latin typeface="Arial"/>
                <a:cs typeface="Arial"/>
              </a:rPr>
              <a:t>thuật </a:t>
            </a:r>
            <a:r>
              <a:rPr lang="vi-VN" sz="2200" spc="20" dirty="0">
                <a:latin typeface="Arial"/>
                <a:cs typeface="Arial"/>
              </a:rPr>
              <a:t>tính</a:t>
            </a:r>
            <a:r>
              <a:rPr lang="vi-VN" sz="2200" spc="360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toán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vi-VN" sz="2200" dirty="0">
                <a:latin typeface="Arial"/>
                <a:cs typeface="Arial"/>
              </a:rPr>
              <a:t>tối </a:t>
            </a:r>
            <a:r>
              <a:rPr lang="vi-VN" sz="2200" spc="-5" dirty="0">
                <a:latin typeface="Arial"/>
                <a:cs typeface="Arial"/>
              </a:rPr>
              <a:t>ưu, </a:t>
            </a:r>
            <a:r>
              <a:rPr lang="vi-VN" sz="2200" spc="20" dirty="0">
                <a:latin typeface="Arial"/>
                <a:cs typeface="Arial"/>
              </a:rPr>
              <a:t>các </a:t>
            </a:r>
            <a:r>
              <a:rPr lang="vi-VN" sz="2200" dirty="0">
                <a:latin typeface="Arial"/>
                <a:cs typeface="Arial"/>
              </a:rPr>
              <a:t>thuật </a:t>
            </a:r>
            <a:r>
              <a:rPr lang="vi-VN" sz="2200" spc="5" dirty="0">
                <a:latin typeface="Arial"/>
                <a:cs typeface="Arial"/>
              </a:rPr>
              <a:t>toán học</a:t>
            </a:r>
            <a:r>
              <a:rPr lang="vi-VN" sz="2200" spc="450" dirty="0">
                <a:latin typeface="Arial"/>
                <a:cs typeface="Arial"/>
              </a:rPr>
              <a:t> </a:t>
            </a:r>
            <a:r>
              <a:rPr lang="vi-VN" sz="2200" spc="30" dirty="0">
                <a:latin typeface="Arial"/>
                <a:cs typeface="Arial"/>
              </a:rPr>
              <a:t>máy</a:t>
            </a:r>
            <a:r>
              <a:rPr lang="en-US" sz="2200" spc="30" dirty="0">
                <a:latin typeface="Arial"/>
                <a:cs typeface="Arial"/>
              </a:rPr>
              <a:t>.</a:t>
            </a:r>
            <a:endParaRPr lang="vi-VN" sz="2200" dirty="0">
              <a:latin typeface="Arial"/>
              <a:cs typeface="Arial"/>
            </a:endParaRPr>
          </a:p>
          <a:p>
            <a:pPr marL="355600" indent="-343535">
              <a:spcBef>
                <a:spcPts val="200"/>
              </a:spcBef>
              <a:buSzPct val="167441"/>
              <a:tabLst>
                <a:tab pos="356235" algn="l"/>
              </a:tabLst>
            </a:pPr>
            <a:r>
              <a:rPr lang="vi-VN" sz="2200" spc="15" dirty="0">
                <a:latin typeface="Arial"/>
                <a:cs typeface="Arial"/>
              </a:rPr>
              <a:t>Có </a:t>
            </a:r>
            <a:r>
              <a:rPr lang="vi-VN" sz="2200" spc="10" dirty="0">
                <a:latin typeface="Arial"/>
                <a:cs typeface="Arial"/>
              </a:rPr>
              <a:t>rất nhiều </a:t>
            </a:r>
            <a:r>
              <a:rPr lang="vi-VN" sz="2200" spc="15" dirty="0">
                <a:latin typeface="Arial"/>
                <a:cs typeface="Arial"/>
              </a:rPr>
              <a:t>pre-trained </a:t>
            </a:r>
            <a:r>
              <a:rPr lang="vi-VN" sz="2200" spc="25" dirty="0">
                <a:latin typeface="Arial"/>
                <a:cs typeface="Arial"/>
              </a:rPr>
              <a:t>models</a:t>
            </a:r>
            <a:r>
              <a:rPr lang="vi-VN" sz="2200" spc="165" dirty="0">
                <a:latin typeface="Arial"/>
                <a:cs typeface="Arial"/>
              </a:rPr>
              <a:t> </a:t>
            </a:r>
            <a:r>
              <a:rPr lang="vi-VN" sz="2200" spc="20" dirty="0">
                <a:latin typeface="Arial"/>
                <a:cs typeface="Arial"/>
              </a:rPr>
              <a:t>cho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Tensorflow</a:t>
            </a:r>
            <a:endParaRPr lang="vi-VN" sz="2200" dirty="0">
              <a:latin typeface="Arial"/>
              <a:cs typeface="Arial"/>
            </a:endParaRPr>
          </a:p>
          <a:p>
            <a:pPr marL="355600" indent="-343535">
              <a:spcBef>
                <a:spcPts val="125"/>
              </a:spcBef>
              <a:buSzPct val="167441"/>
              <a:tabLst>
                <a:tab pos="356235" algn="l"/>
              </a:tabLst>
            </a:pPr>
            <a:r>
              <a:rPr lang="vi-VN" sz="2200" spc="20" dirty="0">
                <a:latin typeface="Arial"/>
                <a:cs typeface="Arial"/>
              </a:rPr>
              <a:t>Framework tính </a:t>
            </a:r>
            <a:r>
              <a:rPr lang="vi-VN" sz="2200" dirty="0">
                <a:latin typeface="Arial"/>
                <a:cs typeface="Arial"/>
              </a:rPr>
              <a:t>toán </a:t>
            </a:r>
            <a:r>
              <a:rPr lang="vi-VN" sz="2200" spc="5" dirty="0">
                <a:latin typeface="Arial"/>
                <a:cs typeface="Arial"/>
              </a:rPr>
              <a:t>hết </a:t>
            </a:r>
            <a:r>
              <a:rPr lang="vi-VN" sz="2200" spc="15" dirty="0">
                <a:latin typeface="Arial"/>
                <a:cs typeface="Arial"/>
              </a:rPr>
              <a:t>sức hiệu</a:t>
            </a:r>
            <a:r>
              <a:rPr lang="vi-VN" sz="2200" spc="215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quả</a:t>
            </a:r>
            <a:endParaRPr lang="vi-VN" sz="2200" dirty="0">
              <a:latin typeface="Arial"/>
              <a:cs typeface="Arial"/>
            </a:endParaRPr>
          </a:p>
          <a:p>
            <a:pPr marL="355600" indent="-343535">
              <a:spcBef>
                <a:spcPts val="195"/>
              </a:spcBef>
              <a:buSzPct val="167441"/>
              <a:tabLst>
                <a:tab pos="356235" algn="l"/>
              </a:tabLst>
            </a:pPr>
            <a:r>
              <a:rPr lang="vi-VN" sz="2200" spc="15" dirty="0">
                <a:latin typeface="Arial"/>
                <a:cs typeface="Arial"/>
              </a:rPr>
              <a:t>Có </a:t>
            </a:r>
            <a:r>
              <a:rPr lang="vi-VN" sz="2200" spc="5" dirty="0">
                <a:latin typeface="Arial"/>
                <a:cs typeface="Arial"/>
              </a:rPr>
              <a:t>thể </a:t>
            </a:r>
            <a:r>
              <a:rPr lang="vi-VN" sz="2200" dirty="0">
                <a:latin typeface="Arial"/>
                <a:cs typeface="Arial"/>
              </a:rPr>
              <a:t>thực </a:t>
            </a:r>
            <a:r>
              <a:rPr lang="vi-VN" sz="2200" spc="15" dirty="0">
                <a:latin typeface="Arial"/>
                <a:cs typeface="Arial"/>
              </a:rPr>
              <a:t>hiện </a:t>
            </a:r>
            <a:r>
              <a:rPr lang="vi-VN" sz="2200" spc="20" dirty="0">
                <a:latin typeface="Arial"/>
                <a:cs typeface="Arial"/>
              </a:rPr>
              <a:t>tính </a:t>
            </a:r>
            <a:r>
              <a:rPr lang="vi-VN" sz="2200" spc="5" dirty="0">
                <a:latin typeface="Arial"/>
                <a:cs typeface="Arial"/>
              </a:rPr>
              <a:t>toán </a:t>
            </a:r>
            <a:r>
              <a:rPr lang="vi-VN" sz="2200" spc="10" dirty="0">
                <a:latin typeface="Arial"/>
                <a:cs typeface="Arial"/>
              </a:rPr>
              <a:t>trên </a:t>
            </a:r>
            <a:r>
              <a:rPr lang="vi-VN" sz="2200" spc="20" dirty="0">
                <a:latin typeface="Arial"/>
                <a:cs typeface="Arial"/>
              </a:rPr>
              <a:t>GPU</a:t>
            </a:r>
            <a:r>
              <a:rPr lang="vi-VN" sz="2200" spc="350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để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tăng tốc</a:t>
            </a:r>
            <a:r>
              <a:rPr lang="vi-VN" sz="2200" spc="165" dirty="0">
                <a:latin typeface="Arial"/>
                <a:cs typeface="Arial"/>
              </a:rPr>
              <a:t> </a:t>
            </a:r>
            <a:r>
              <a:rPr lang="vi-VN" sz="2200" spc="10" dirty="0">
                <a:latin typeface="Arial"/>
                <a:cs typeface="Arial"/>
              </a:rPr>
              <a:t>độ</a:t>
            </a:r>
            <a:endParaRPr lang="vi-VN" sz="2200" dirty="0">
              <a:latin typeface="Arial"/>
              <a:cs typeface="Arial"/>
            </a:endParaRPr>
          </a:p>
          <a:p>
            <a:pPr marL="355600" marR="351155" indent="-343535">
              <a:lnSpc>
                <a:spcPct val="107700"/>
              </a:lnSpc>
              <a:buSzPct val="167441"/>
              <a:tabLst>
                <a:tab pos="356235" algn="l"/>
              </a:tabLst>
            </a:pPr>
            <a:r>
              <a:rPr lang="vi-VN" sz="2200" spc="20" dirty="0">
                <a:latin typeface="Arial"/>
                <a:cs typeface="Arial"/>
              </a:rPr>
              <a:t>Hiện </a:t>
            </a:r>
            <a:r>
              <a:rPr lang="vi-VN" sz="2200" dirty="0">
                <a:latin typeface="Arial"/>
                <a:cs typeface="Arial"/>
              </a:rPr>
              <a:t>tại </a:t>
            </a:r>
            <a:r>
              <a:rPr lang="vi-VN" sz="2200" spc="10" dirty="0">
                <a:latin typeface="Arial"/>
                <a:cs typeface="Arial"/>
              </a:rPr>
              <a:t>đã </a:t>
            </a:r>
            <a:r>
              <a:rPr lang="vi-VN" sz="2200" spc="5" dirty="0">
                <a:latin typeface="Arial"/>
                <a:cs typeface="Arial"/>
              </a:rPr>
              <a:t>hỗ </a:t>
            </a:r>
            <a:r>
              <a:rPr lang="vi-VN" sz="2200" spc="15" dirty="0">
                <a:latin typeface="Arial"/>
                <a:cs typeface="Arial"/>
              </a:rPr>
              <a:t>trợ </a:t>
            </a:r>
            <a:r>
              <a:rPr lang="vi-VN" sz="2200" spc="10" dirty="0">
                <a:latin typeface="Arial"/>
                <a:cs typeface="Arial"/>
              </a:rPr>
              <a:t>gần như </a:t>
            </a:r>
            <a:r>
              <a:rPr lang="vi-VN" sz="2200" spc="5" dirty="0">
                <a:latin typeface="Arial"/>
                <a:cs typeface="Arial"/>
              </a:rPr>
              <a:t>đầy </a:t>
            </a:r>
            <a:r>
              <a:rPr lang="vi-VN" sz="2200" spc="10" dirty="0">
                <a:latin typeface="Arial"/>
                <a:cs typeface="Arial"/>
              </a:rPr>
              <a:t>đủ </a:t>
            </a:r>
            <a:r>
              <a:rPr lang="vi-VN" sz="2200" spc="20" dirty="0">
                <a:latin typeface="Arial"/>
                <a:cs typeface="Arial"/>
              </a:rPr>
              <a:t>các  </a:t>
            </a:r>
            <a:r>
              <a:rPr lang="vi-VN" sz="2200" spc="5" dirty="0">
                <a:latin typeface="Arial"/>
                <a:cs typeface="Arial"/>
              </a:rPr>
              <a:t>nền tảng, </a:t>
            </a:r>
            <a:r>
              <a:rPr lang="vi-VN" sz="2200" spc="-10" dirty="0">
                <a:latin typeface="Arial"/>
                <a:cs typeface="Arial"/>
              </a:rPr>
              <a:t>kể </a:t>
            </a:r>
            <a:r>
              <a:rPr lang="vi-VN" sz="2200" spc="30" dirty="0">
                <a:latin typeface="Arial"/>
                <a:cs typeface="Arial"/>
              </a:rPr>
              <a:t>cả </a:t>
            </a:r>
            <a:r>
              <a:rPr lang="vi-VN" sz="2200" spc="10" dirty="0">
                <a:latin typeface="Arial"/>
                <a:cs typeface="Arial"/>
              </a:rPr>
              <a:t>Mobiles, </a:t>
            </a:r>
            <a:r>
              <a:rPr lang="vi-VN" sz="2200" spc="-15" dirty="0">
                <a:latin typeface="Arial"/>
                <a:cs typeface="Arial"/>
              </a:rPr>
              <a:t>Raspberry,  </a:t>
            </a:r>
            <a:r>
              <a:rPr lang="vi-VN" sz="2200" spc="15" dirty="0">
                <a:latin typeface="Arial"/>
                <a:cs typeface="Arial"/>
              </a:rPr>
              <a:t>Browsers </a:t>
            </a:r>
            <a:r>
              <a:rPr lang="vi-VN" sz="2200" spc="-15" dirty="0">
                <a:latin typeface="Arial"/>
                <a:cs typeface="Arial"/>
              </a:rPr>
              <a:t>(với</a:t>
            </a:r>
            <a:r>
              <a:rPr lang="vi-VN" sz="2200" spc="210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tensorflow.js)</a:t>
            </a:r>
            <a:r>
              <a:rPr lang="en-US" sz="2200" spc="5" dirty="0">
                <a:latin typeface="Arial"/>
                <a:cs typeface="Arial"/>
              </a:rPr>
              <a:t>.</a:t>
            </a:r>
          </a:p>
          <a:p>
            <a:pPr marL="355600" marR="351155" indent="-343535">
              <a:lnSpc>
                <a:spcPct val="107700"/>
              </a:lnSpc>
              <a:buSzPct val="167441"/>
              <a:tabLst>
                <a:tab pos="356235" algn="l"/>
              </a:tabLst>
            </a:pPr>
            <a:r>
              <a:rPr lang="en-US" sz="2200" spc="5" dirty="0" err="1">
                <a:latin typeface="Arial"/>
                <a:cs typeface="Arial"/>
              </a:rPr>
              <a:t>Các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giao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tiếp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lập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trình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của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TensorFlow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có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bao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gồm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những</a:t>
            </a:r>
            <a:r>
              <a:rPr lang="en-US" sz="2200" spc="5" dirty="0">
                <a:latin typeface="Arial"/>
                <a:cs typeface="Arial"/>
              </a:rPr>
              <a:t> API </a:t>
            </a:r>
            <a:r>
              <a:rPr lang="en-US" sz="2200" spc="5" dirty="0" err="1">
                <a:latin typeface="Arial"/>
                <a:cs typeface="Arial"/>
              </a:rPr>
              <a:t>dành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cho</a:t>
            </a:r>
            <a:r>
              <a:rPr lang="en-US" sz="2200" spc="5" dirty="0">
                <a:latin typeface="Arial"/>
                <a:cs typeface="Arial"/>
              </a:rPr>
              <a:t> Python </a:t>
            </a:r>
            <a:r>
              <a:rPr lang="en-US" sz="2200" spc="5" dirty="0" err="1">
                <a:latin typeface="Arial"/>
                <a:cs typeface="Arial"/>
              </a:rPr>
              <a:t>và</a:t>
            </a:r>
            <a:r>
              <a:rPr lang="en-US" sz="2200" spc="5" dirty="0">
                <a:latin typeface="Arial"/>
                <a:cs typeface="Arial"/>
              </a:rPr>
              <a:t> C++ </a:t>
            </a:r>
            <a:r>
              <a:rPr lang="en-US" sz="2200" spc="5" dirty="0" err="1">
                <a:latin typeface="Arial"/>
                <a:cs typeface="Arial"/>
              </a:rPr>
              <a:t>và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những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sự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phát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triển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dành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cho</a:t>
            </a:r>
            <a:r>
              <a:rPr lang="en-US" sz="2200" spc="5" dirty="0">
                <a:latin typeface="Arial"/>
                <a:cs typeface="Arial"/>
              </a:rPr>
              <a:t> Java, GO, R, Haskell </a:t>
            </a:r>
            <a:r>
              <a:rPr lang="en-US" sz="2200" spc="5" dirty="0" err="1">
                <a:latin typeface="Arial"/>
                <a:cs typeface="Arial"/>
              </a:rPr>
              <a:t>thì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đang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tiến</a:t>
            </a:r>
            <a:r>
              <a:rPr lang="en-US" sz="2200" spc="5" dirty="0">
                <a:latin typeface="Arial"/>
                <a:cs typeface="Arial"/>
              </a:rPr>
              <a:t> </a:t>
            </a:r>
            <a:r>
              <a:rPr lang="en-US" sz="2200" spc="5" dirty="0" err="1">
                <a:latin typeface="Arial"/>
                <a:cs typeface="Arial"/>
              </a:rPr>
              <a:t>hành</a:t>
            </a:r>
            <a:r>
              <a:rPr lang="en-US" sz="2200" spc="5" dirty="0">
                <a:latin typeface="Arial"/>
                <a:cs typeface="Arial"/>
              </a:rPr>
              <a:t>.</a:t>
            </a:r>
          </a:p>
          <a:p>
            <a:pPr marL="12065" marR="351155" indent="0">
              <a:lnSpc>
                <a:spcPct val="107700"/>
              </a:lnSpc>
              <a:buSzPct val="167441"/>
              <a:buNone/>
              <a:tabLst>
                <a:tab pos="356235" algn="l"/>
              </a:tabLst>
            </a:pPr>
            <a:r>
              <a:rPr lang="en-US" sz="2200" spc="5" dirty="0">
                <a:latin typeface="Arial"/>
                <a:cs typeface="Arial"/>
              </a:rPr>
              <a:t>http://www.tensorflow.org/</a:t>
            </a:r>
            <a:endParaRPr lang="vi-VN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9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29" y="228600"/>
            <a:ext cx="7772400" cy="457200"/>
          </a:xfrm>
        </p:spPr>
        <p:txBody>
          <a:bodyPr/>
          <a:lstStyle/>
          <a:p>
            <a:r>
              <a:rPr lang="en-US" sz="2800" spc="-30" dirty="0" err="1">
                <a:solidFill>
                  <a:srgbClr val="FF0000"/>
                </a:solidFill>
              </a:rPr>
              <a:t>Tensorflow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4495800"/>
          </a:xfrm>
        </p:spPr>
        <p:txBody>
          <a:bodyPr/>
          <a:lstStyle/>
          <a:p>
            <a:pPr marL="50166" indent="0">
              <a:spcBef>
                <a:spcPts val="0"/>
              </a:spcBef>
              <a:buSzPct val="227500"/>
              <a:buNone/>
              <a:tabLst>
                <a:tab pos="498475" algn="l"/>
                <a:tab pos="499109" algn="l"/>
              </a:tabLst>
            </a:pPr>
            <a:r>
              <a:rPr lang="vi-VN" spc="-5" dirty="0"/>
              <a:t>Với</a:t>
            </a:r>
            <a:r>
              <a:rPr lang="vi-VN" spc="45" dirty="0"/>
              <a:t> </a:t>
            </a:r>
            <a:r>
              <a:rPr lang="vi-VN" dirty="0"/>
              <a:t>máy</a:t>
            </a:r>
            <a:r>
              <a:rPr lang="vi-VN" spc="-70" dirty="0"/>
              <a:t> </a:t>
            </a:r>
            <a:r>
              <a:rPr lang="vi-VN" spc="-15" dirty="0"/>
              <a:t>tính</a:t>
            </a:r>
            <a:r>
              <a:rPr lang="vi-VN" spc="45" dirty="0"/>
              <a:t> </a:t>
            </a:r>
            <a:r>
              <a:rPr lang="vi-VN" spc="15" dirty="0"/>
              <a:t>không</a:t>
            </a:r>
            <a:r>
              <a:rPr lang="vi-VN" spc="-105" dirty="0"/>
              <a:t> </a:t>
            </a:r>
            <a:r>
              <a:rPr lang="vi-VN" spc="30" dirty="0"/>
              <a:t>có</a:t>
            </a:r>
            <a:r>
              <a:rPr lang="vi-VN" spc="-105" dirty="0"/>
              <a:t> </a:t>
            </a:r>
            <a:r>
              <a:rPr lang="vi-VN" spc="-10" dirty="0"/>
              <a:t>GPU</a:t>
            </a:r>
            <a:r>
              <a:rPr lang="vi-VN" spc="85" dirty="0"/>
              <a:t> </a:t>
            </a:r>
            <a:r>
              <a:rPr lang="vi-VN" spc="20" dirty="0"/>
              <a:t>của</a:t>
            </a:r>
            <a:r>
              <a:rPr lang="vi-VN" spc="-105" dirty="0"/>
              <a:t> </a:t>
            </a:r>
            <a:r>
              <a:rPr lang="vi-VN" spc="10" dirty="0"/>
              <a:t>NVIDIA,</a:t>
            </a:r>
            <a:r>
              <a:rPr lang="vi-VN" spc="-70" dirty="0"/>
              <a:t> </a:t>
            </a:r>
            <a:r>
              <a:rPr lang="vi-VN" spc="20" dirty="0"/>
              <a:t>Cài</a:t>
            </a:r>
            <a:r>
              <a:rPr lang="vi-VN" spc="-105" dirty="0"/>
              <a:t> </a:t>
            </a:r>
            <a:r>
              <a:rPr lang="vi-VN" spc="5" dirty="0"/>
              <a:t>đặt</a:t>
            </a:r>
            <a:r>
              <a:rPr lang="vi-VN" spc="-75" dirty="0"/>
              <a:t> </a:t>
            </a:r>
            <a:r>
              <a:rPr lang="vi-VN" spc="10" dirty="0"/>
              <a:t>bản</a:t>
            </a:r>
            <a:r>
              <a:rPr lang="vi-VN" spc="-30" dirty="0"/>
              <a:t> </a:t>
            </a:r>
            <a:r>
              <a:rPr lang="vi-VN" spc="-10" dirty="0"/>
              <a:t>TensorFlow</a:t>
            </a:r>
            <a:r>
              <a:rPr lang="vi-VN" spc="-140" dirty="0"/>
              <a:t> </a:t>
            </a:r>
            <a:r>
              <a:rPr lang="vi-VN" spc="15" dirty="0"/>
              <a:t>được</a:t>
            </a:r>
            <a:r>
              <a:rPr lang="vi-VN" spc="-65" dirty="0"/>
              <a:t> </a:t>
            </a:r>
            <a:r>
              <a:rPr lang="vi-VN" spc="5" dirty="0"/>
              <a:t>built</a:t>
            </a:r>
            <a:r>
              <a:rPr lang="vi-VN" spc="-70" dirty="0"/>
              <a:t> </a:t>
            </a:r>
            <a:r>
              <a:rPr lang="vi-VN" spc="20" dirty="0"/>
              <a:t>cho</a:t>
            </a:r>
            <a:r>
              <a:rPr lang="vi-VN" spc="-110" dirty="0"/>
              <a:t> </a:t>
            </a:r>
            <a:r>
              <a:rPr lang="vi-VN" spc="5" dirty="0"/>
              <a:t>CPU</a:t>
            </a:r>
            <a:r>
              <a:rPr lang="vi-VN" spc="15" dirty="0"/>
              <a:t>thông </a:t>
            </a:r>
            <a:r>
              <a:rPr lang="vi-VN" spc="10" dirty="0"/>
              <a:t>qua</a:t>
            </a:r>
            <a:r>
              <a:rPr lang="vi-VN" spc="-165" dirty="0"/>
              <a:t> </a:t>
            </a:r>
            <a:r>
              <a:rPr lang="vi-VN" spc="-20" dirty="0"/>
              <a:t>PIP:</a:t>
            </a:r>
          </a:p>
          <a:p>
            <a:pPr marL="50166" indent="0">
              <a:lnSpc>
                <a:spcPts val="2290"/>
              </a:lnSpc>
              <a:buSzPct val="227500"/>
              <a:buNone/>
              <a:tabLst>
                <a:tab pos="498475" algn="l"/>
                <a:tab pos="499109" algn="l"/>
                <a:tab pos="1270635" algn="l"/>
                <a:tab pos="1881505" algn="l"/>
                <a:tab pos="3103245" algn="l"/>
              </a:tabLst>
            </a:pPr>
            <a:r>
              <a:rPr lang="vi-VN" spc="15" dirty="0">
                <a:latin typeface="Courier New"/>
                <a:cs typeface="Courier New"/>
              </a:rPr>
              <a:t>&gt;</a:t>
            </a:r>
            <a:r>
              <a:rPr lang="vi-VN" spc="15" dirty="0">
                <a:latin typeface="Times New Roman"/>
                <a:cs typeface="Times New Roman"/>
              </a:rPr>
              <a:t>	</a:t>
            </a:r>
            <a:r>
              <a:rPr lang="vi-VN" spc="5" dirty="0">
                <a:latin typeface="Courier New"/>
                <a:cs typeface="Courier New"/>
              </a:rPr>
              <a:t>pip</a:t>
            </a:r>
            <a:r>
              <a:rPr lang="vi-VN" spc="5" dirty="0">
                <a:latin typeface="Times New Roman"/>
                <a:cs typeface="Times New Roman"/>
              </a:rPr>
              <a:t>	</a:t>
            </a:r>
            <a:r>
              <a:rPr lang="vi-VN" dirty="0">
                <a:latin typeface="Courier New"/>
                <a:cs typeface="Courier New"/>
              </a:rPr>
              <a:t>install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vi-VN" dirty="0">
                <a:latin typeface="Courier New"/>
                <a:cs typeface="Courier New"/>
              </a:rPr>
              <a:t>tensorflow</a:t>
            </a:r>
            <a:endParaRPr lang="en-US" dirty="0">
              <a:latin typeface="Courier New"/>
              <a:cs typeface="Courier New"/>
            </a:endParaRPr>
          </a:p>
          <a:p>
            <a:pPr marL="603250" indent="0">
              <a:lnSpc>
                <a:spcPts val="2255"/>
              </a:lnSpc>
              <a:spcBef>
                <a:spcPts val="5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ts val="2255"/>
              </a:lnSpc>
              <a:spcBef>
                <a:spcPts val="5"/>
              </a:spcBef>
              <a:buNone/>
              <a:tabLst>
                <a:tab pos="406400" algn="l"/>
                <a:tab pos="1146175" algn="l"/>
                <a:tab pos="2568575" algn="l"/>
              </a:tabLst>
            </a:pPr>
            <a:r>
              <a:rPr lang="en-US" spc="10" dirty="0" err="1"/>
              <a:t>Cài</a:t>
            </a:r>
            <a:r>
              <a:rPr lang="en-US" spc="10" dirty="0"/>
              <a:t> </a:t>
            </a:r>
            <a:r>
              <a:rPr lang="vi-VN" spc="10" dirty="0"/>
              <a:t>đặt bản </a:t>
            </a:r>
            <a:r>
              <a:rPr lang="en-US" spc="10" dirty="0" err="1"/>
              <a:t>dành</a:t>
            </a:r>
            <a:r>
              <a:rPr lang="en-US" spc="10" dirty="0"/>
              <a:t> </a:t>
            </a:r>
            <a:r>
              <a:rPr lang="en-US" spc="10" dirty="0" err="1"/>
              <a:t>cho</a:t>
            </a:r>
            <a:r>
              <a:rPr lang="vi-VN" spc="-250" dirty="0"/>
              <a:t> </a:t>
            </a:r>
            <a:r>
              <a:rPr lang="vi-VN" spc="-15" dirty="0"/>
              <a:t>GPU:</a:t>
            </a:r>
          </a:p>
          <a:p>
            <a:pPr marL="0" indent="0">
              <a:lnSpc>
                <a:spcPts val="2255"/>
              </a:lnSpc>
              <a:buNone/>
              <a:tabLst>
                <a:tab pos="406400" algn="l"/>
                <a:tab pos="1146175" algn="l"/>
                <a:tab pos="2568575" algn="l"/>
              </a:tabLst>
            </a:pPr>
            <a:r>
              <a:rPr lang="vi-VN" spc="15" dirty="0">
                <a:latin typeface="Courier New"/>
                <a:cs typeface="Courier New"/>
              </a:rPr>
              <a:t>&gt;</a:t>
            </a:r>
            <a:r>
              <a:rPr lang="vi-VN" spc="15" dirty="0">
                <a:latin typeface="Times New Roman"/>
                <a:cs typeface="Times New Roman"/>
              </a:rPr>
              <a:t>	</a:t>
            </a:r>
            <a:r>
              <a:rPr lang="vi-VN" spc="5" dirty="0">
                <a:latin typeface="Courier New"/>
                <a:cs typeface="Courier New"/>
              </a:rPr>
              <a:t>pip</a:t>
            </a:r>
            <a:r>
              <a:rPr lang="vi-VN" spc="5" dirty="0">
                <a:latin typeface="Times New Roman"/>
                <a:cs typeface="Times New Roman"/>
              </a:rPr>
              <a:t>	</a:t>
            </a:r>
            <a:r>
              <a:rPr lang="vi-VN" dirty="0">
                <a:latin typeface="Courier New"/>
                <a:cs typeface="Courier New"/>
              </a:rPr>
              <a:t>install</a:t>
            </a:r>
            <a:r>
              <a:rPr lang="vi-VN" dirty="0">
                <a:latin typeface="Times New Roman"/>
                <a:cs typeface="Times New Roman"/>
              </a:rPr>
              <a:t>	</a:t>
            </a:r>
            <a:r>
              <a:rPr lang="vi-VN" spc="-5" dirty="0">
                <a:latin typeface="Courier New"/>
                <a:cs typeface="Courier New"/>
              </a:rPr>
              <a:t>tensorflow-gpu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pc="15" dirty="0"/>
              <a:t>Kiểm </a:t>
            </a:r>
            <a:r>
              <a:rPr lang="vi-VN" spc="20" dirty="0"/>
              <a:t>tra cài</a:t>
            </a:r>
            <a:r>
              <a:rPr lang="vi-VN" spc="-254" dirty="0"/>
              <a:t> </a:t>
            </a:r>
            <a:r>
              <a:rPr lang="vi-VN" spc="5" dirty="0"/>
              <a:t>đặt</a:t>
            </a:r>
          </a:p>
          <a:p>
            <a:pPr marL="12700" indent="0">
              <a:spcBef>
                <a:spcPts val="0"/>
              </a:spcBef>
              <a:buSzPct val="137500"/>
              <a:buNone/>
              <a:tabLst>
                <a:tab pos="335915" algn="l"/>
                <a:tab pos="336550" algn="l"/>
              </a:tabLst>
            </a:pPr>
            <a:r>
              <a:rPr lang="en-US" spc="-5" dirty="0" err="1">
                <a:latin typeface="Arial"/>
                <a:cs typeface="Arial"/>
              </a:rPr>
              <a:t>Với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10" dirty="0" err="1">
                <a:latin typeface="Arial"/>
                <a:cs typeface="Arial"/>
              </a:rPr>
              <a:t>tensorflow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10" dirty="0" err="1">
                <a:latin typeface="Arial"/>
                <a:cs typeface="Arial"/>
              </a:rPr>
              <a:t>dành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10" dirty="0" err="1">
                <a:latin typeface="Arial"/>
                <a:cs typeface="Arial"/>
              </a:rPr>
              <a:t>cho</a:t>
            </a:r>
            <a:r>
              <a:rPr lang="en-US" spc="-18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CPU:</a:t>
            </a:r>
            <a:endParaRPr lang="en-US" dirty="0">
              <a:latin typeface="Arial"/>
              <a:cs typeface="Arial"/>
            </a:endParaRPr>
          </a:p>
          <a:p>
            <a:pPr marL="22225" indent="0">
              <a:lnSpc>
                <a:spcPts val="1930"/>
              </a:lnSpc>
              <a:buNone/>
              <a:tabLst>
                <a:tab pos="631825" algn="l"/>
              </a:tabLst>
            </a:pPr>
            <a:r>
              <a:rPr lang="en-US" spc="15" dirty="0">
                <a:latin typeface="Courier New"/>
                <a:cs typeface="Courier New"/>
              </a:rPr>
              <a:t>&gt;</a:t>
            </a:r>
            <a:r>
              <a:rPr lang="en-US" spc="15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Courier New"/>
                <a:cs typeface="Courier New"/>
              </a:rPr>
              <a:t>python</a:t>
            </a:r>
          </a:p>
          <a:p>
            <a:pPr marL="22225" indent="0">
              <a:lnSpc>
                <a:spcPts val="2035"/>
              </a:lnSpc>
              <a:spcBef>
                <a:spcPts val="140"/>
              </a:spcBef>
              <a:buNone/>
              <a:tabLst>
                <a:tab pos="765175" algn="l"/>
                <a:tab pos="3110865" algn="l"/>
                <a:tab pos="3501390" algn="l"/>
              </a:tabLst>
            </a:pPr>
            <a:r>
              <a:rPr lang="en-US" spc="20" dirty="0">
                <a:latin typeface="Courier New"/>
                <a:cs typeface="Courier New"/>
              </a:rPr>
              <a:t>&gt;&gt;</a:t>
            </a:r>
            <a:r>
              <a:rPr lang="en-US" spc="2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Courier New"/>
                <a:cs typeface="Courier New"/>
              </a:rPr>
              <a:t>import</a:t>
            </a:r>
            <a:r>
              <a:rPr lang="en-US" spc="-5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tensorflow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15" dirty="0">
                <a:latin typeface="Courier New"/>
                <a:cs typeface="Courier New"/>
              </a:rPr>
              <a:t>as</a:t>
            </a:r>
            <a:r>
              <a:rPr lang="en-US" spc="-15" dirty="0">
                <a:latin typeface="Times New Roman"/>
                <a:cs typeface="Times New Roman"/>
              </a:rPr>
              <a:t>	</a:t>
            </a:r>
            <a:r>
              <a:rPr lang="en-US" spc="-15" dirty="0" err="1">
                <a:latin typeface="Courier New"/>
                <a:cs typeface="Courier New"/>
              </a:rPr>
              <a:t>tf</a:t>
            </a:r>
            <a:endParaRPr lang="en-US" dirty="0">
              <a:latin typeface="Courier New"/>
              <a:cs typeface="Courier New"/>
            </a:endParaRPr>
          </a:p>
          <a:p>
            <a:pPr marL="22225" indent="0">
              <a:lnSpc>
                <a:spcPts val="1989"/>
              </a:lnSpc>
              <a:buNone/>
              <a:tabLst>
                <a:tab pos="765175" algn="l"/>
                <a:tab pos="1546860" algn="l"/>
              </a:tabLst>
            </a:pPr>
            <a:r>
              <a:rPr lang="en-US" spc="20" dirty="0">
                <a:latin typeface="Courier New"/>
                <a:cs typeface="Courier New"/>
              </a:rPr>
              <a:t>&gt;&gt;</a:t>
            </a:r>
            <a:r>
              <a:rPr lang="en-US" spc="20" dirty="0">
                <a:latin typeface="Times New Roman"/>
                <a:cs typeface="Times New Roman"/>
              </a:rPr>
              <a:t>	</a:t>
            </a:r>
            <a:r>
              <a:rPr lang="en-US" spc="-5" dirty="0">
                <a:latin typeface="Courier New"/>
                <a:cs typeface="Courier New"/>
              </a:rPr>
              <a:t>hello</a:t>
            </a:r>
            <a:r>
              <a:rPr lang="en-US" spc="-5" dirty="0">
                <a:latin typeface="Times New Roman"/>
                <a:cs typeface="Times New Roman"/>
              </a:rPr>
              <a:t>	</a:t>
            </a:r>
            <a:r>
              <a:rPr lang="en-US" spc="15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tf.constant</a:t>
            </a:r>
            <a:r>
              <a:rPr lang="en-US" dirty="0">
                <a:latin typeface="Courier New"/>
                <a:cs typeface="Courier New"/>
              </a:rPr>
              <a:t>("Hello,</a:t>
            </a:r>
            <a:r>
              <a:rPr lang="en-US" spc="-65" dirty="0">
                <a:latin typeface="Courier New"/>
                <a:cs typeface="Courier New"/>
              </a:rPr>
              <a:t> </a:t>
            </a:r>
            <a:r>
              <a:rPr lang="en-US" spc="5" dirty="0" err="1">
                <a:latin typeface="Courier New"/>
                <a:cs typeface="Courier New"/>
              </a:rPr>
              <a:t>Tensorflow</a:t>
            </a:r>
            <a:r>
              <a:rPr lang="en-US" spc="5" dirty="0">
                <a:latin typeface="Courier New"/>
                <a:cs typeface="Courier New"/>
              </a:rPr>
              <a:t>")</a:t>
            </a:r>
            <a:endParaRPr lang="en-US" dirty="0">
              <a:latin typeface="Courier New"/>
              <a:cs typeface="Courier New"/>
            </a:endParaRPr>
          </a:p>
          <a:p>
            <a:pPr marL="22225" indent="0">
              <a:lnSpc>
                <a:spcPts val="1955"/>
              </a:lnSpc>
              <a:buNone/>
              <a:tabLst>
                <a:tab pos="765175" algn="l"/>
              </a:tabLst>
            </a:pPr>
            <a:r>
              <a:rPr lang="en-US" spc="20" dirty="0">
                <a:latin typeface="Courier New"/>
                <a:cs typeface="Courier New"/>
              </a:rPr>
              <a:t>&gt;&gt;</a:t>
            </a:r>
            <a:r>
              <a:rPr lang="en-US" spc="20" dirty="0">
                <a:latin typeface="Times New Roman"/>
                <a:cs typeface="Times New Roman"/>
              </a:rPr>
              <a:t>	</a:t>
            </a:r>
            <a:r>
              <a:rPr lang="en-US" spc="5" dirty="0" err="1">
                <a:latin typeface="Courier New"/>
                <a:cs typeface="Courier New"/>
              </a:rPr>
              <a:t>sess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spc="15" dirty="0">
                <a:latin typeface="Courier New"/>
                <a:cs typeface="Courier New"/>
              </a:rPr>
              <a:t>=</a:t>
            </a:r>
            <a:r>
              <a:rPr lang="en-US" spc="-70" dirty="0">
                <a:latin typeface="Courier New"/>
                <a:cs typeface="Courier New"/>
              </a:rPr>
              <a:t> </a:t>
            </a:r>
            <a:r>
              <a:rPr lang="en-US" spc="5" dirty="0" err="1">
                <a:latin typeface="Courier New"/>
                <a:cs typeface="Courier New"/>
              </a:rPr>
              <a:t>tf.Session</a:t>
            </a:r>
            <a:r>
              <a:rPr lang="en-US" spc="5" dirty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pPr marL="22225" indent="0">
              <a:lnSpc>
                <a:spcPts val="1995"/>
              </a:lnSpc>
              <a:buNone/>
              <a:tabLst>
                <a:tab pos="765175" algn="l"/>
              </a:tabLst>
            </a:pPr>
            <a:r>
              <a:rPr lang="en-US" spc="20" dirty="0">
                <a:latin typeface="Courier New"/>
                <a:cs typeface="Courier New"/>
              </a:rPr>
              <a:t>&gt;&gt;</a:t>
            </a:r>
            <a:r>
              <a:rPr lang="en-US" spc="20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sess.run</a:t>
            </a:r>
            <a:r>
              <a:rPr lang="en-US" dirty="0">
                <a:latin typeface="Courier New"/>
                <a:cs typeface="Courier New"/>
              </a:rPr>
              <a:t>(hello))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sp>
        <p:nvSpPr>
          <p:cNvPr id="5" name="object 5"/>
          <p:cNvSpPr txBox="1"/>
          <p:nvPr/>
        </p:nvSpPr>
        <p:spPr>
          <a:xfrm>
            <a:off x="609600" y="5410200"/>
            <a:ext cx="6477000" cy="780982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pc="30" dirty="0">
                <a:latin typeface="Arial"/>
                <a:cs typeface="Arial"/>
              </a:rPr>
              <a:t>Nếu </a:t>
            </a:r>
            <a:r>
              <a:rPr spc="25" dirty="0">
                <a:latin typeface="Arial"/>
                <a:cs typeface="Arial"/>
              </a:rPr>
              <a:t>cài </a:t>
            </a:r>
            <a:r>
              <a:rPr spc="20" dirty="0">
                <a:latin typeface="Arial"/>
                <a:cs typeface="Arial"/>
              </a:rPr>
              <a:t>đặt </a:t>
            </a:r>
            <a:r>
              <a:rPr spc="-15" dirty="0">
                <a:latin typeface="Arial"/>
                <a:cs typeface="Arial"/>
              </a:rPr>
              <a:t>thành </a:t>
            </a:r>
            <a:r>
              <a:rPr spc="-5" dirty="0">
                <a:latin typeface="Arial"/>
                <a:cs typeface="Arial"/>
              </a:rPr>
              <a:t>công, </a:t>
            </a:r>
            <a:r>
              <a:rPr dirty="0">
                <a:latin typeface="Arial"/>
                <a:cs typeface="Arial"/>
              </a:rPr>
              <a:t>kết </a:t>
            </a:r>
            <a:r>
              <a:rPr spc="-25" dirty="0">
                <a:latin typeface="Arial"/>
                <a:cs typeface="Arial"/>
              </a:rPr>
              <a:t>quả </a:t>
            </a:r>
            <a:r>
              <a:rPr spc="10" dirty="0">
                <a:latin typeface="Arial"/>
                <a:cs typeface="Arial"/>
              </a:rPr>
              <a:t>được </a:t>
            </a:r>
            <a:r>
              <a:rPr spc="5" dirty="0">
                <a:latin typeface="Arial"/>
                <a:cs typeface="Arial"/>
              </a:rPr>
              <a:t>in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20" dirty="0">
                <a:latin typeface="Arial"/>
                <a:cs typeface="Arial"/>
              </a:rPr>
              <a:t>ra:</a:t>
            </a:r>
            <a:endParaRPr dirty="0">
              <a:latin typeface="Arial"/>
              <a:cs typeface="Arial"/>
            </a:endParaRPr>
          </a:p>
          <a:p>
            <a:pPr marL="1385570">
              <a:lnSpc>
                <a:spcPct val="100000"/>
              </a:lnSpc>
              <a:spcBef>
                <a:spcPts val="140"/>
              </a:spcBef>
            </a:pPr>
            <a:r>
              <a:rPr spc="10" dirty="0">
                <a:latin typeface="Courier New"/>
                <a:cs typeface="Courier New"/>
              </a:rPr>
              <a:t>Hello,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160954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-30" dirty="0" err="1">
                <a:solidFill>
                  <a:srgbClr val="FF0000"/>
                </a:solidFill>
              </a:rPr>
              <a:t>Tensorflow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6" indent="0">
              <a:spcBef>
                <a:spcPts val="105"/>
              </a:spcBef>
              <a:buSzPct val="189583"/>
              <a:buNone/>
              <a:tabLst>
                <a:tab pos="460375" algn="l"/>
                <a:tab pos="461009" algn="l"/>
              </a:tabLst>
            </a:pPr>
            <a:r>
              <a:rPr lang="vi-VN" spc="-25" dirty="0">
                <a:latin typeface="Arial"/>
                <a:cs typeface="Arial"/>
              </a:rPr>
              <a:t>Kiểm </a:t>
            </a:r>
            <a:r>
              <a:rPr lang="vi-VN" spc="10" dirty="0">
                <a:latin typeface="Arial"/>
                <a:cs typeface="Arial"/>
              </a:rPr>
              <a:t>tra </a:t>
            </a:r>
            <a:r>
              <a:rPr lang="vi-VN" spc="-20" dirty="0">
                <a:latin typeface="Arial"/>
                <a:cs typeface="Arial"/>
              </a:rPr>
              <a:t>cài</a:t>
            </a:r>
            <a:r>
              <a:rPr lang="vi-VN" spc="125" dirty="0">
                <a:latin typeface="Arial"/>
                <a:cs typeface="Arial"/>
              </a:rPr>
              <a:t> </a:t>
            </a:r>
            <a:r>
              <a:rPr lang="vi-VN" spc="-20" dirty="0">
                <a:latin typeface="Arial"/>
                <a:cs typeface="Arial"/>
              </a:rPr>
              <a:t>đặt</a:t>
            </a:r>
            <a:endParaRPr lang="vi-VN" dirty="0">
              <a:latin typeface="Arial"/>
              <a:cs typeface="Arial"/>
            </a:endParaRPr>
          </a:p>
          <a:p>
            <a:pPr marL="574675" lvl="1" indent="0">
              <a:lnSpc>
                <a:spcPct val="100000"/>
              </a:lnSpc>
              <a:spcBef>
                <a:spcPts val="420"/>
              </a:spcBef>
              <a:buSzPct val="114583"/>
              <a:buNone/>
              <a:tabLst>
                <a:tab pos="898525" algn="l"/>
                <a:tab pos="899794" algn="l"/>
              </a:tabLst>
            </a:pPr>
            <a:r>
              <a:rPr lang="vi-VN" sz="2400" spc="-10" dirty="0">
                <a:latin typeface="Arial"/>
                <a:cs typeface="Arial"/>
              </a:rPr>
              <a:t>Với tensorflow</a:t>
            </a:r>
            <a:r>
              <a:rPr lang="vi-VN" sz="2400" spc="70" dirty="0">
                <a:latin typeface="Arial"/>
                <a:cs typeface="Arial"/>
              </a:rPr>
              <a:t> </a:t>
            </a:r>
            <a:r>
              <a:rPr lang="en-US" sz="2400" spc="70" dirty="0" err="1">
                <a:latin typeface="Arial"/>
                <a:cs typeface="Arial"/>
              </a:rPr>
              <a:t>dành</a:t>
            </a:r>
            <a:r>
              <a:rPr lang="en-US" sz="2400" spc="70" dirty="0">
                <a:latin typeface="Arial"/>
                <a:cs typeface="Arial"/>
              </a:rPr>
              <a:t> </a:t>
            </a:r>
            <a:r>
              <a:rPr lang="en-US" sz="2400" spc="70" dirty="0" err="1">
                <a:latin typeface="Arial"/>
                <a:cs typeface="Arial"/>
              </a:rPr>
              <a:t>cho</a:t>
            </a:r>
            <a:r>
              <a:rPr lang="en-US" sz="2400" spc="70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GPU:</a:t>
            </a:r>
            <a:endParaRPr lang="vi-VN" sz="2400" dirty="0">
              <a:latin typeface="Arial"/>
              <a:cs typeface="Arial"/>
            </a:endParaRPr>
          </a:p>
          <a:p>
            <a:pPr marL="584835" indent="0">
              <a:lnSpc>
                <a:spcPct val="100000"/>
              </a:lnSpc>
              <a:spcBef>
                <a:spcPts val="375"/>
              </a:spcBef>
              <a:buNone/>
              <a:tabLst>
                <a:tab pos="1232535" algn="l"/>
              </a:tabLst>
            </a:pPr>
            <a:r>
              <a:rPr lang="vi-VN" sz="2000" spc="15" dirty="0">
                <a:latin typeface="Courier New"/>
                <a:cs typeface="Courier New"/>
              </a:rPr>
              <a:t>&gt;</a:t>
            </a:r>
            <a:r>
              <a:rPr lang="vi-VN" sz="2000" spc="15" dirty="0">
                <a:latin typeface="Times New Roman"/>
                <a:cs typeface="Times New Roman"/>
              </a:rPr>
              <a:t>	</a:t>
            </a:r>
            <a:r>
              <a:rPr lang="vi-VN" sz="2000" dirty="0">
                <a:latin typeface="Courier New"/>
                <a:cs typeface="Courier New"/>
              </a:rPr>
              <a:t>python</a:t>
            </a:r>
          </a:p>
          <a:p>
            <a:pPr marL="584835" indent="0">
              <a:lnSpc>
                <a:spcPct val="100000"/>
              </a:lnSpc>
              <a:spcBef>
                <a:spcPts val="380"/>
              </a:spcBef>
              <a:buNone/>
              <a:tabLst>
                <a:tab pos="1262063" algn="l"/>
                <a:tab pos="2451100" algn="l"/>
                <a:tab pos="4129088" algn="l"/>
                <a:tab pos="4587875" algn="l"/>
              </a:tabLst>
            </a:pPr>
            <a:r>
              <a:rPr lang="vi-VN" sz="2000" spc="5" dirty="0">
                <a:latin typeface="Courier New"/>
                <a:cs typeface="Courier New"/>
              </a:rPr>
              <a:t>&gt;&gt;</a:t>
            </a:r>
            <a:r>
              <a:rPr lang="vi-VN" sz="2000" spc="5" dirty="0">
                <a:latin typeface="Times New Roman"/>
                <a:cs typeface="Times New Roman"/>
              </a:rPr>
              <a:t>	</a:t>
            </a:r>
            <a:r>
              <a:rPr lang="vi-VN" sz="2000" dirty="0">
                <a:latin typeface="Courier New"/>
                <a:cs typeface="Courier New"/>
              </a:rPr>
              <a:t>import</a:t>
            </a:r>
            <a:r>
              <a:rPr lang="vi-VN" sz="2000" dirty="0">
                <a:latin typeface="Times New Roman"/>
                <a:cs typeface="Times New Roman"/>
              </a:rPr>
              <a:t>	</a:t>
            </a:r>
            <a:r>
              <a:rPr lang="vi-VN" sz="2000" dirty="0">
                <a:latin typeface="Courier New"/>
                <a:cs typeface="Courier New"/>
              </a:rPr>
              <a:t>tensorflow</a:t>
            </a:r>
            <a:r>
              <a:rPr lang="vi-VN" sz="2000" dirty="0">
                <a:latin typeface="Times New Roman"/>
                <a:cs typeface="Times New Roman"/>
              </a:rPr>
              <a:t>	</a:t>
            </a:r>
            <a:r>
              <a:rPr lang="vi-VN" sz="2000" spc="5" dirty="0">
                <a:latin typeface="Courier New"/>
                <a:cs typeface="Courier New"/>
              </a:rPr>
              <a:t>as</a:t>
            </a:r>
            <a:r>
              <a:rPr lang="vi-VN" sz="2000" spc="5" dirty="0">
                <a:latin typeface="Times New Roman"/>
                <a:cs typeface="Times New Roman"/>
              </a:rPr>
              <a:t>	</a:t>
            </a:r>
            <a:r>
              <a:rPr lang="vi-VN" sz="2000" spc="-5" dirty="0">
                <a:latin typeface="Courier New"/>
                <a:cs typeface="Courier New"/>
              </a:rPr>
              <a:t>tf</a:t>
            </a:r>
            <a:endParaRPr lang="vi-VN" sz="2000" dirty="0">
              <a:latin typeface="Courier New"/>
              <a:cs typeface="Courier New"/>
            </a:endParaRPr>
          </a:p>
          <a:p>
            <a:pPr marL="584835" indent="0">
              <a:lnSpc>
                <a:spcPct val="100000"/>
              </a:lnSpc>
              <a:spcBef>
                <a:spcPts val="380"/>
              </a:spcBef>
              <a:buNone/>
              <a:tabLst>
                <a:tab pos="1262063" algn="l"/>
                <a:tab pos="2146300" algn="l"/>
                <a:tab pos="2451100" algn="l"/>
              </a:tabLst>
            </a:pPr>
            <a:r>
              <a:rPr lang="vi-VN" sz="2000" spc="5" dirty="0">
                <a:latin typeface="Courier New"/>
                <a:cs typeface="Courier New"/>
              </a:rPr>
              <a:t>&gt;&gt;</a:t>
            </a:r>
            <a:r>
              <a:rPr lang="vi-VN" sz="2000" spc="5" dirty="0">
                <a:latin typeface="Times New Roman"/>
                <a:cs typeface="Times New Roman"/>
              </a:rPr>
              <a:t>	</a:t>
            </a:r>
            <a:r>
              <a:rPr lang="vi-VN" sz="2000" spc="5" dirty="0">
                <a:latin typeface="Courier New"/>
                <a:cs typeface="Courier New"/>
              </a:rPr>
              <a:t>sess</a:t>
            </a:r>
            <a:r>
              <a:rPr lang="vi-VN" sz="2000" spc="5" dirty="0">
                <a:latin typeface="Times New Roman"/>
                <a:cs typeface="Times New Roman"/>
              </a:rPr>
              <a:t>	</a:t>
            </a:r>
            <a:r>
              <a:rPr lang="vi-VN" sz="2000" spc="15" dirty="0">
                <a:latin typeface="Courier New"/>
                <a:cs typeface="Courier New"/>
              </a:rPr>
              <a:t>=</a:t>
            </a:r>
            <a:r>
              <a:rPr lang="vi-VN" sz="2000" spc="15" dirty="0">
                <a:latin typeface="Times New Roman"/>
                <a:cs typeface="Times New Roman"/>
              </a:rPr>
              <a:t>	</a:t>
            </a:r>
            <a:r>
              <a:rPr lang="vi-VN" sz="2000" dirty="0">
                <a:latin typeface="Courier New"/>
                <a:cs typeface="Courier New"/>
              </a:rPr>
              <a:t>tf.Session(config=</a:t>
            </a:r>
          </a:p>
          <a:p>
            <a:pPr marL="2414905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vi-VN" sz="2000" dirty="0">
                <a:latin typeface="Courier New"/>
                <a:cs typeface="Courier New"/>
              </a:rPr>
              <a:t>tf.ConfigProt</a:t>
            </a:r>
            <a:r>
              <a:rPr lang="vi-VN" sz="2000" spc="-25" dirty="0">
                <a:latin typeface="Courier New"/>
                <a:cs typeface="Courier New"/>
              </a:rPr>
              <a:t>o</a:t>
            </a:r>
            <a:r>
              <a:rPr lang="vi-VN" sz="2000" dirty="0">
                <a:latin typeface="Courier New"/>
                <a:cs typeface="Courier New"/>
              </a:rPr>
              <a:t>(log_device_placemen</a:t>
            </a:r>
            <a:r>
              <a:rPr lang="vi-VN" sz="2000" spc="-35" dirty="0">
                <a:latin typeface="Courier New"/>
                <a:cs typeface="Courier New"/>
              </a:rPr>
              <a:t>t</a:t>
            </a:r>
            <a:r>
              <a:rPr lang="vi-VN" sz="2000" dirty="0">
                <a:latin typeface="Courier New"/>
                <a:cs typeface="Courier New"/>
              </a:rPr>
              <a:t>=True)</a:t>
            </a:r>
          </a:p>
          <a:p>
            <a:pPr marL="1957705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vi-VN" sz="2000" spc="15" dirty="0">
                <a:latin typeface="Courier New"/>
                <a:cs typeface="Courier New"/>
              </a:rPr>
              <a:t>)</a:t>
            </a:r>
            <a:endParaRPr lang="vi-VN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4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Ưu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khuyết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TensorFlow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010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ưa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Google.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dataflow.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.</a:t>
            </a:r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CPU </a:t>
            </a:r>
            <a:r>
              <a:rPr lang="en-US" dirty="0" err="1"/>
              <a:t>lẫn</a:t>
            </a:r>
            <a:r>
              <a:rPr lang="en-US" dirty="0"/>
              <a:t> GPU.</a:t>
            </a:r>
          </a:p>
          <a:p>
            <a:pPr marL="0" indent="0">
              <a:buNone/>
            </a:pP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Các</a:t>
            </a:r>
            <a:r>
              <a:rPr lang="en-US" dirty="0"/>
              <a:t> API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(flow)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37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Keras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334000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Python,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, CNTK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Theano</a:t>
            </a:r>
            <a:r>
              <a:rPr lang="en-US" dirty="0"/>
              <a:t>.</a:t>
            </a:r>
          </a:p>
          <a:p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CPU </a:t>
            </a:r>
            <a:r>
              <a:rPr lang="en-US" dirty="0" err="1"/>
              <a:t>lẫn</a:t>
            </a:r>
            <a:r>
              <a:rPr lang="en-US" dirty="0"/>
              <a:t> GPU.</a:t>
            </a:r>
          </a:p>
          <a:p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Francois </a:t>
            </a:r>
            <a:r>
              <a:rPr lang="en-US" dirty="0" err="1"/>
              <a:t>Chollet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4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sz="2100" dirty="0" err="1"/>
              <a:t>Gọn</a:t>
            </a:r>
            <a:r>
              <a:rPr lang="en-US" sz="2100" dirty="0"/>
              <a:t> </a:t>
            </a:r>
            <a:r>
              <a:rPr lang="en-US" sz="2100" dirty="0" err="1"/>
              <a:t>nhỏ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thân</a:t>
            </a:r>
            <a:r>
              <a:rPr lang="en-US" sz="2100" dirty="0"/>
              <a:t> </a:t>
            </a:r>
            <a:r>
              <a:rPr lang="en-US" sz="2100" dirty="0" err="1"/>
              <a:t>thiện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người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.</a:t>
            </a:r>
          </a:p>
          <a:p>
            <a:pPr lvl="1"/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module.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tầng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mạng</a:t>
            </a:r>
            <a:r>
              <a:rPr lang="en-US" sz="2100" dirty="0"/>
              <a:t> </a:t>
            </a:r>
            <a:r>
              <a:rPr lang="en-US" sz="2100" dirty="0" err="1"/>
              <a:t>nơ</a:t>
            </a:r>
            <a:r>
              <a:rPr lang="en-US" sz="2100" dirty="0"/>
              <a:t> </a:t>
            </a:r>
            <a:r>
              <a:rPr lang="en-US" sz="2100" dirty="0" err="1"/>
              <a:t>ron</a:t>
            </a:r>
            <a:r>
              <a:rPr lang="en-US" sz="2100" dirty="0"/>
              <a:t>,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đánh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,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ưu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,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phương</a:t>
            </a:r>
            <a:r>
              <a:rPr lang="en-US" sz="2100" dirty="0"/>
              <a:t> </a:t>
            </a:r>
            <a:r>
              <a:rPr lang="en-US" sz="2100" dirty="0" err="1"/>
              <a:t>án</a:t>
            </a:r>
            <a:r>
              <a:rPr lang="en-US" sz="2100" dirty="0"/>
              <a:t> </a:t>
            </a:r>
            <a:r>
              <a:rPr lang="en-US" sz="2100" dirty="0" err="1"/>
              <a:t>khởi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,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truyền</a:t>
            </a:r>
            <a:r>
              <a:rPr lang="en-US" sz="2100" dirty="0"/>
              <a:t> </a:t>
            </a:r>
            <a:r>
              <a:rPr lang="en-US" sz="2100" dirty="0" err="1"/>
              <a:t>đều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module </a:t>
            </a:r>
            <a:r>
              <a:rPr lang="en-US" sz="2100" dirty="0" err="1"/>
              <a:t>đứng</a:t>
            </a:r>
            <a:r>
              <a:rPr lang="en-US" sz="2100" dirty="0"/>
              <a:t> </a:t>
            </a:r>
            <a:r>
              <a:rPr lang="en-US" sz="2100" dirty="0" err="1"/>
              <a:t>độc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phối</a:t>
            </a:r>
            <a:r>
              <a:rPr lang="en-US" sz="2100" dirty="0"/>
              <a:t> </a:t>
            </a:r>
            <a:r>
              <a:rPr lang="en-US" sz="2100" dirty="0" err="1"/>
              <a:t>hợp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module </a:t>
            </a:r>
            <a:r>
              <a:rPr lang="en-US" sz="2100" dirty="0" err="1"/>
              <a:t>mới</a:t>
            </a:r>
            <a:r>
              <a:rPr lang="en-US" sz="2100" dirty="0"/>
              <a:t>.</a:t>
            </a:r>
          </a:p>
          <a:p>
            <a:pPr lvl="1"/>
            <a:r>
              <a:rPr lang="en-US" sz="2100" dirty="0" err="1"/>
              <a:t>Dễ</a:t>
            </a:r>
            <a:r>
              <a:rPr lang="en-US" sz="2100" dirty="0"/>
              <a:t> </a:t>
            </a:r>
            <a:r>
              <a:rPr lang="en-US" sz="2100" dirty="0" err="1"/>
              <a:t>mở</a:t>
            </a:r>
            <a:r>
              <a:rPr lang="en-US" sz="2100" dirty="0"/>
              <a:t> </a:t>
            </a:r>
            <a:r>
              <a:rPr lang="en-US" sz="2100" dirty="0" err="1"/>
              <a:t>rộng</a:t>
            </a:r>
            <a:endParaRPr lang="en-US" sz="2100" dirty="0"/>
          </a:p>
          <a:p>
            <a:pPr lvl="1"/>
            <a:r>
              <a:rPr lang="en-US" sz="2100" dirty="0" err="1"/>
              <a:t>Làm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Python</a:t>
            </a:r>
          </a:p>
          <a:p>
            <a:pPr marL="0" indent="0">
              <a:buNone/>
            </a:pPr>
            <a:r>
              <a:rPr lang="en-US" sz="2600" dirty="0"/>
              <a:t>https://keras.io/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211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Ưu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khuyết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Keras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Google </a:t>
            </a:r>
            <a:r>
              <a:rPr lang="en-US" dirty="0" err="1"/>
              <a:t>và</a:t>
            </a:r>
            <a:r>
              <a:rPr lang="en-US" dirty="0"/>
              <a:t> Microsoft.</a:t>
            </a:r>
          </a:p>
          <a:p>
            <a:r>
              <a:rPr lang="en-US" dirty="0" err="1"/>
              <a:t>Là</a:t>
            </a:r>
            <a:r>
              <a:rPr lang="en-US" dirty="0"/>
              <a:t> API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ưa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CNTK.</a:t>
            </a:r>
          </a:p>
          <a:p>
            <a:pPr marL="0" indent="0">
              <a:buNone/>
            </a:pP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module,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dẻo</a:t>
            </a:r>
            <a:r>
              <a:rPr lang="en-US" dirty="0"/>
              <a:t>,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.</a:t>
            </a:r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100%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GPU (Multi-GPU).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3200" spc="-245" dirty="0" err="1">
                <a:solidFill>
                  <a:srgbClr val="FF0000"/>
                </a:solidFill>
              </a:rPr>
              <a:t>Khi</a:t>
            </a:r>
            <a:r>
              <a:rPr lang="en-US" sz="3200" spc="-245" dirty="0">
                <a:solidFill>
                  <a:srgbClr val="FF0000"/>
                </a:solidFill>
              </a:rPr>
              <a:t> </a:t>
            </a:r>
            <a:r>
              <a:rPr lang="en-US" sz="3200" spc="-245" dirty="0" err="1">
                <a:solidFill>
                  <a:srgbClr val="FF0000"/>
                </a:solidFill>
              </a:rPr>
              <a:t>nào</a:t>
            </a:r>
            <a:r>
              <a:rPr lang="en-US" sz="3200" spc="-245" dirty="0">
                <a:solidFill>
                  <a:srgbClr val="FF0000"/>
                </a:solidFill>
              </a:rPr>
              <a:t> </a:t>
            </a:r>
            <a:r>
              <a:rPr lang="en-US" sz="3200" spc="-245" dirty="0" err="1">
                <a:solidFill>
                  <a:srgbClr val="FF0000"/>
                </a:solidFill>
              </a:rPr>
              <a:t>nên</a:t>
            </a:r>
            <a:r>
              <a:rPr lang="en-US" sz="3200" spc="-245" dirty="0">
                <a:solidFill>
                  <a:srgbClr val="FF0000"/>
                </a:solidFill>
              </a:rPr>
              <a:t> </a:t>
            </a:r>
            <a:r>
              <a:rPr lang="en-US" sz="3200" spc="-245" dirty="0" err="1">
                <a:solidFill>
                  <a:srgbClr val="FF0000"/>
                </a:solidFill>
              </a:rPr>
              <a:t>dùng</a:t>
            </a:r>
            <a:r>
              <a:rPr lang="en-US" sz="3200" spc="-245" dirty="0">
                <a:solidFill>
                  <a:srgbClr val="FF0000"/>
                </a:solidFill>
              </a:rPr>
              <a:t> </a:t>
            </a:r>
            <a:r>
              <a:rPr lang="en-US" sz="3200" spc="-245" dirty="0" err="1">
                <a:solidFill>
                  <a:srgbClr val="FF0000"/>
                </a:solidFill>
              </a:rPr>
              <a:t>mô</a:t>
            </a:r>
            <a:r>
              <a:rPr lang="en-US" sz="3200" spc="-245" dirty="0">
                <a:solidFill>
                  <a:srgbClr val="FF0000"/>
                </a:solidFill>
              </a:rPr>
              <a:t> </a:t>
            </a:r>
            <a:r>
              <a:rPr lang="en-US" sz="3200" spc="-245" dirty="0" err="1">
                <a:solidFill>
                  <a:srgbClr val="FF0000"/>
                </a:solidFill>
              </a:rPr>
              <a:t>hình</a:t>
            </a:r>
            <a:r>
              <a:rPr lang="en-US" sz="3200" spc="-245" dirty="0">
                <a:solidFill>
                  <a:srgbClr val="FF0000"/>
                </a:solidFill>
              </a:rPr>
              <a:t> </a:t>
            </a:r>
            <a:r>
              <a:rPr lang="en-US" sz="3200" spc="-245" dirty="0" err="1">
                <a:solidFill>
                  <a:srgbClr val="FF0000"/>
                </a:solidFill>
              </a:rPr>
              <a:t>học</a:t>
            </a:r>
            <a:r>
              <a:rPr lang="en-US" sz="3200" spc="-245" dirty="0">
                <a:solidFill>
                  <a:srgbClr val="FF0000"/>
                </a:solidFill>
              </a:rPr>
              <a:t> </a:t>
            </a:r>
            <a:r>
              <a:rPr lang="en-US" sz="3200" spc="-245" dirty="0" err="1">
                <a:solidFill>
                  <a:srgbClr val="FF0000"/>
                </a:solidFill>
              </a:rPr>
              <a:t>sâu</a:t>
            </a:r>
            <a:r>
              <a:rPr lang="en-US" sz="3200" spc="-30" dirty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24400"/>
          </a:xfrm>
        </p:spPr>
        <p:txBody>
          <a:bodyPr/>
          <a:lstStyle/>
          <a:p>
            <a:pPr marL="12700">
              <a:lnSpc>
                <a:spcPct val="150000"/>
              </a:lnSpc>
              <a:spcBef>
                <a:spcPts val="0"/>
              </a:spcBef>
            </a:pPr>
            <a:r>
              <a:rPr lang="en-US" spc="80" dirty="0" err="1">
                <a:cs typeface="Gill Sans MT"/>
              </a:rPr>
              <a:t>Dữ</a:t>
            </a:r>
            <a:r>
              <a:rPr lang="en-US" spc="80" dirty="0">
                <a:cs typeface="Gill Sans MT"/>
              </a:rPr>
              <a:t> </a:t>
            </a:r>
            <a:r>
              <a:rPr lang="en-US" spc="80" dirty="0" err="1">
                <a:cs typeface="Gill Sans MT"/>
              </a:rPr>
              <a:t>liệu</a:t>
            </a:r>
            <a:r>
              <a:rPr lang="en-US" spc="80" dirty="0">
                <a:cs typeface="Gill Sans MT"/>
              </a:rPr>
              <a:t> </a:t>
            </a:r>
            <a:r>
              <a:rPr lang="en-US" spc="80" dirty="0" err="1">
                <a:cs typeface="Gill Sans MT"/>
              </a:rPr>
              <a:t>nhiều</a:t>
            </a:r>
            <a:endParaRPr lang="en-US" dirty="0">
              <a:cs typeface="Gill Sans MT"/>
            </a:endParaRPr>
          </a:p>
          <a:p>
            <a:pPr marL="12700" marR="613410">
              <a:lnSpc>
                <a:spcPct val="150000"/>
              </a:lnSpc>
              <a:spcBef>
                <a:spcPts val="0"/>
              </a:spcBef>
            </a:pPr>
            <a:r>
              <a:rPr lang="en-US" spc="70" dirty="0" err="1">
                <a:cs typeface="Gill Sans MT"/>
              </a:rPr>
              <a:t>Có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thể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tiếp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cận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và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sử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dụng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năng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lực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xử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lý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mạnh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của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phần</a:t>
            </a:r>
            <a:r>
              <a:rPr lang="en-US" spc="70" dirty="0">
                <a:cs typeface="Gill Sans MT"/>
              </a:rPr>
              <a:t> </a:t>
            </a:r>
            <a:r>
              <a:rPr lang="en-US" spc="70" dirty="0" err="1">
                <a:cs typeface="Gill Sans MT"/>
              </a:rPr>
              <a:t>cứng</a:t>
            </a:r>
            <a:r>
              <a:rPr lang="en-US" spc="80" dirty="0">
                <a:cs typeface="Gill Sans MT"/>
              </a:rPr>
              <a:t>  </a:t>
            </a:r>
          </a:p>
          <a:p>
            <a:pPr marL="12700" marR="613410">
              <a:lnSpc>
                <a:spcPct val="150000"/>
              </a:lnSpc>
              <a:spcBef>
                <a:spcPts val="0"/>
              </a:spcBef>
            </a:pPr>
            <a:r>
              <a:rPr lang="en-US" spc="90" dirty="0" err="1">
                <a:cs typeface="Gill Sans MT"/>
              </a:rPr>
              <a:t>Thiếu</a:t>
            </a:r>
            <a:r>
              <a:rPr lang="en-US" spc="90" dirty="0">
                <a:cs typeface="Gill Sans MT"/>
              </a:rPr>
              <a:t> tri </a:t>
            </a:r>
            <a:r>
              <a:rPr lang="en-US" spc="90" dirty="0" err="1">
                <a:cs typeface="Gill Sans MT"/>
              </a:rPr>
              <a:t>thức</a:t>
            </a:r>
            <a:r>
              <a:rPr lang="en-US" spc="90" dirty="0">
                <a:cs typeface="Gill Sans MT"/>
              </a:rPr>
              <a:t> </a:t>
            </a:r>
            <a:r>
              <a:rPr lang="en-US" spc="90" dirty="0" err="1">
                <a:cs typeface="Gill Sans MT"/>
              </a:rPr>
              <a:t>của</a:t>
            </a:r>
            <a:r>
              <a:rPr lang="en-US" spc="90" dirty="0">
                <a:cs typeface="Gill Sans MT"/>
              </a:rPr>
              <a:t> </a:t>
            </a:r>
            <a:r>
              <a:rPr lang="en-US" spc="90" dirty="0" err="1">
                <a:cs typeface="Gill Sans MT"/>
              </a:rPr>
              <a:t>miền</a:t>
            </a:r>
            <a:r>
              <a:rPr lang="en-US" spc="90" dirty="0">
                <a:cs typeface="Gill Sans MT"/>
              </a:rPr>
              <a:t> </a:t>
            </a:r>
            <a:r>
              <a:rPr lang="en-US" spc="90" dirty="0" err="1">
                <a:cs typeface="Gill Sans MT"/>
              </a:rPr>
              <a:t>ứng</a:t>
            </a:r>
            <a:r>
              <a:rPr lang="en-US" spc="90" dirty="0">
                <a:cs typeface="Gill Sans MT"/>
              </a:rPr>
              <a:t> </a:t>
            </a:r>
            <a:r>
              <a:rPr lang="en-US" spc="90" dirty="0" err="1">
                <a:cs typeface="Gill Sans MT"/>
              </a:rPr>
              <a:t>dụng</a:t>
            </a:r>
            <a:r>
              <a:rPr lang="en-US" spc="110" dirty="0">
                <a:cs typeface="Gill Sans MT"/>
              </a:rPr>
              <a:t>  </a:t>
            </a:r>
          </a:p>
          <a:p>
            <a:pPr marL="12700" marR="613410">
              <a:lnSpc>
                <a:spcPct val="150000"/>
              </a:lnSpc>
              <a:spcBef>
                <a:spcPts val="0"/>
              </a:spcBef>
            </a:pPr>
            <a:r>
              <a:rPr lang="en-US" spc="65" dirty="0" err="1">
                <a:cs typeface="Gill Sans MT"/>
              </a:rPr>
              <a:t>Các</a:t>
            </a:r>
            <a:r>
              <a:rPr lang="en-US" spc="65" dirty="0">
                <a:cs typeface="Gill Sans MT"/>
              </a:rPr>
              <a:t> </a:t>
            </a:r>
            <a:r>
              <a:rPr lang="en-US" spc="65" dirty="0" err="1">
                <a:cs typeface="Gill Sans MT"/>
              </a:rPr>
              <a:t>bài</a:t>
            </a:r>
            <a:r>
              <a:rPr lang="en-US" spc="65" dirty="0">
                <a:cs typeface="Gill Sans MT"/>
              </a:rPr>
              <a:t> </a:t>
            </a:r>
            <a:r>
              <a:rPr lang="en-US" spc="65" dirty="0" err="1">
                <a:cs typeface="Gill Sans MT"/>
              </a:rPr>
              <a:t>toán</a:t>
            </a:r>
            <a:r>
              <a:rPr lang="en-US" spc="65" dirty="0">
                <a:cs typeface="Gill Sans MT"/>
              </a:rPr>
              <a:t> </a:t>
            </a:r>
            <a:r>
              <a:rPr lang="en-US" spc="65" dirty="0" err="1">
                <a:cs typeface="Gill Sans MT"/>
              </a:rPr>
              <a:t>phức</a:t>
            </a:r>
            <a:r>
              <a:rPr lang="en-US" spc="65" dirty="0">
                <a:cs typeface="Gill Sans MT"/>
              </a:rPr>
              <a:t> </a:t>
            </a:r>
            <a:r>
              <a:rPr lang="en-US" spc="65" dirty="0" err="1">
                <a:cs typeface="Gill Sans MT"/>
              </a:rPr>
              <a:t>tạp</a:t>
            </a:r>
            <a:r>
              <a:rPr lang="en-US" spc="65" dirty="0">
                <a:cs typeface="Gill Sans MT"/>
              </a:rPr>
              <a:t> </a:t>
            </a:r>
            <a:r>
              <a:rPr lang="en-US" spc="65" dirty="0" err="1">
                <a:cs typeface="Gill Sans MT"/>
              </a:rPr>
              <a:t>như</a:t>
            </a:r>
            <a:endParaRPr lang="en-US" dirty="0">
              <a:cs typeface="Gill Sans MT"/>
            </a:endParaRPr>
          </a:p>
          <a:p>
            <a:pPr marL="503555">
              <a:lnSpc>
                <a:spcPct val="150000"/>
              </a:lnSpc>
              <a:spcBef>
                <a:spcPts val="0"/>
              </a:spcBef>
            </a:pPr>
            <a:r>
              <a:rPr lang="en-US" sz="2100" spc="110" dirty="0" err="1">
                <a:cs typeface="Gill Sans MT"/>
              </a:rPr>
              <a:t>Thị</a:t>
            </a:r>
            <a:r>
              <a:rPr lang="en-US" sz="2100" spc="110" dirty="0">
                <a:cs typeface="Gill Sans MT"/>
              </a:rPr>
              <a:t> </a:t>
            </a:r>
            <a:r>
              <a:rPr lang="en-US" sz="2100" spc="110" dirty="0" err="1">
                <a:cs typeface="Gill Sans MT"/>
              </a:rPr>
              <a:t>giác</a:t>
            </a:r>
            <a:r>
              <a:rPr lang="en-US" sz="2100" spc="110" dirty="0">
                <a:cs typeface="Gill Sans MT"/>
              </a:rPr>
              <a:t> </a:t>
            </a:r>
            <a:r>
              <a:rPr lang="en-US" sz="2100" spc="110" dirty="0" err="1">
                <a:cs typeface="Gill Sans MT"/>
              </a:rPr>
              <a:t>máy</a:t>
            </a:r>
            <a:r>
              <a:rPr lang="en-US" sz="2100" spc="110" dirty="0">
                <a:cs typeface="Gill Sans MT"/>
              </a:rPr>
              <a:t> </a:t>
            </a:r>
            <a:r>
              <a:rPr lang="en-US" sz="2100" spc="110" dirty="0" err="1">
                <a:cs typeface="Gill Sans MT"/>
              </a:rPr>
              <a:t>tính</a:t>
            </a:r>
            <a:r>
              <a:rPr lang="en-US" sz="2100" spc="110" dirty="0">
                <a:cs typeface="Gill Sans MT"/>
              </a:rPr>
              <a:t> (</a:t>
            </a:r>
            <a:r>
              <a:rPr lang="en-US" sz="2100" spc="85" dirty="0">
                <a:cs typeface="Gill Sans MT"/>
              </a:rPr>
              <a:t>Computer</a:t>
            </a:r>
            <a:r>
              <a:rPr lang="en-US" sz="2100" spc="-305" dirty="0">
                <a:cs typeface="Gill Sans MT"/>
              </a:rPr>
              <a:t> </a:t>
            </a:r>
            <a:r>
              <a:rPr lang="en-US" sz="2100" spc="110" dirty="0">
                <a:cs typeface="Gill Sans MT"/>
              </a:rPr>
              <a:t>vision)</a:t>
            </a:r>
          </a:p>
          <a:p>
            <a:pPr marL="503555">
              <a:lnSpc>
                <a:spcPct val="150000"/>
              </a:lnSpc>
              <a:spcBef>
                <a:spcPts val="0"/>
              </a:spcBef>
            </a:pPr>
            <a:r>
              <a:rPr lang="en-US" sz="2100" spc="110" dirty="0" err="1">
                <a:cs typeface="Gill Sans MT"/>
              </a:rPr>
              <a:t>Xử</a:t>
            </a:r>
            <a:r>
              <a:rPr lang="en-US" sz="2100" spc="110" dirty="0">
                <a:cs typeface="Gill Sans MT"/>
              </a:rPr>
              <a:t> </a:t>
            </a:r>
            <a:r>
              <a:rPr lang="en-US" sz="2100" spc="110" dirty="0" err="1">
                <a:cs typeface="Gill Sans MT"/>
              </a:rPr>
              <a:t>lý</a:t>
            </a:r>
            <a:r>
              <a:rPr lang="en-US" sz="2100" spc="110" dirty="0">
                <a:cs typeface="Gill Sans MT"/>
              </a:rPr>
              <a:t> </a:t>
            </a:r>
            <a:r>
              <a:rPr lang="en-US" sz="2100" spc="110" dirty="0" err="1">
                <a:cs typeface="Gill Sans MT"/>
              </a:rPr>
              <a:t>ảnh</a:t>
            </a:r>
            <a:r>
              <a:rPr lang="en-US" sz="2100" spc="110" dirty="0">
                <a:cs typeface="Gill Sans MT"/>
              </a:rPr>
              <a:t> (Image processing)</a:t>
            </a:r>
            <a:endParaRPr lang="en-US" sz="2100" dirty="0">
              <a:cs typeface="Gill Sans MT"/>
            </a:endParaRPr>
          </a:p>
          <a:p>
            <a:pPr marL="503555">
              <a:lnSpc>
                <a:spcPct val="150000"/>
              </a:lnSpc>
              <a:spcBef>
                <a:spcPts val="0"/>
              </a:spcBef>
            </a:pPr>
            <a:r>
              <a:rPr lang="en-US" sz="2100" spc="95" dirty="0" err="1">
                <a:cs typeface="Gill Sans MT"/>
              </a:rPr>
              <a:t>Xử</a:t>
            </a:r>
            <a:r>
              <a:rPr lang="en-US" sz="2100" spc="95" dirty="0">
                <a:cs typeface="Gill Sans MT"/>
              </a:rPr>
              <a:t> </a:t>
            </a:r>
            <a:r>
              <a:rPr lang="en-US" sz="2100" spc="95" dirty="0" err="1">
                <a:cs typeface="Gill Sans MT"/>
              </a:rPr>
              <a:t>lý</a:t>
            </a:r>
            <a:r>
              <a:rPr lang="en-US" sz="2100" spc="95" dirty="0">
                <a:cs typeface="Gill Sans MT"/>
              </a:rPr>
              <a:t> </a:t>
            </a:r>
            <a:r>
              <a:rPr lang="en-US" sz="2100" spc="95" dirty="0" err="1">
                <a:cs typeface="Gill Sans MT"/>
              </a:rPr>
              <a:t>ngôn</a:t>
            </a:r>
            <a:r>
              <a:rPr lang="en-US" sz="2100" spc="95" dirty="0">
                <a:cs typeface="Gill Sans MT"/>
              </a:rPr>
              <a:t> </a:t>
            </a:r>
            <a:r>
              <a:rPr lang="en-US" sz="2100" spc="95" dirty="0" err="1">
                <a:cs typeface="Gill Sans MT"/>
              </a:rPr>
              <a:t>ngữ</a:t>
            </a:r>
            <a:r>
              <a:rPr lang="en-US" sz="2100" spc="95" dirty="0">
                <a:cs typeface="Gill Sans MT"/>
              </a:rPr>
              <a:t> </a:t>
            </a:r>
            <a:r>
              <a:rPr lang="en-US" sz="2100" spc="95" dirty="0" err="1">
                <a:cs typeface="Gill Sans MT"/>
              </a:rPr>
              <a:t>tự</a:t>
            </a:r>
            <a:r>
              <a:rPr lang="en-US" sz="2100" spc="95" dirty="0">
                <a:cs typeface="Gill Sans MT"/>
              </a:rPr>
              <a:t> </a:t>
            </a:r>
            <a:r>
              <a:rPr lang="en-US" sz="2100" spc="95" dirty="0" err="1">
                <a:cs typeface="Gill Sans MT"/>
              </a:rPr>
              <a:t>nhiên</a:t>
            </a:r>
            <a:r>
              <a:rPr lang="en-US" sz="2100" spc="95" dirty="0">
                <a:cs typeface="Gill Sans MT"/>
              </a:rPr>
              <a:t> (Natural</a:t>
            </a:r>
            <a:r>
              <a:rPr lang="en-US" sz="2100" spc="-275" dirty="0">
                <a:cs typeface="Gill Sans MT"/>
              </a:rPr>
              <a:t> </a:t>
            </a:r>
            <a:r>
              <a:rPr lang="en-US" sz="2100" spc="170" dirty="0">
                <a:cs typeface="Gill Sans MT"/>
              </a:rPr>
              <a:t>language</a:t>
            </a:r>
            <a:r>
              <a:rPr lang="en-US" sz="2100" spc="-310" dirty="0">
                <a:cs typeface="Gill Sans MT"/>
              </a:rPr>
              <a:t> </a:t>
            </a:r>
            <a:r>
              <a:rPr lang="en-US" sz="2100" spc="100" dirty="0">
                <a:cs typeface="Gill Sans MT"/>
              </a:rPr>
              <a:t>processing)</a:t>
            </a:r>
            <a:endParaRPr lang="en-US" sz="2100" dirty="0">
              <a:cs typeface="Gill Sans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747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PyTorch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05400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GPU.</a:t>
            </a:r>
          </a:p>
          <a:p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Python, C </a:t>
            </a:r>
            <a:r>
              <a:rPr lang="en-US" dirty="0" err="1"/>
              <a:t>và</a:t>
            </a:r>
            <a:r>
              <a:rPr lang="en-US" dirty="0"/>
              <a:t> CUDA.</a:t>
            </a:r>
          </a:p>
          <a:p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Facebook.</a:t>
            </a:r>
          </a:p>
          <a:p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Intel MKL </a:t>
            </a:r>
            <a:r>
              <a:rPr lang="en-US" dirty="0" err="1"/>
              <a:t>và</a:t>
            </a:r>
            <a:r>
              <a:rPr lang="en-US" dirty="0"/>
              <a:t> NVIDIA (</a:t>
            </a:r>
            <a:r>
              <a:rPr lang="en-US" dirty="0" err="1"/>
              <a:t>cuDNN</a:t>
            </a:r>
            <a:r>
              <a:rPr lang="en-US" dirty="0"/>
              <a:t>, NCCL).</a:t>
            </a:r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http://pytorch.org/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8863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Ưu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khuyết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PyTorch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Numby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dẻo</a:t>
            </a:r>
            <a:r>
              <a:rPr lang="en-US" dirty="0"/>
              <a:t>.</a:t>
            </a:r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CNTK, Caffer2,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MXNet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mobile.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190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Deep</a:t>
            </a:r>
            <a:r>
              <a:rPr lang="en-US" spc="-65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419600"/>
          </a:xfrm>
        </p:spPr>
        <p:txBody>
          <a:bodyPr/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vi-VN" spc="-10" dirty="0">
                <a:latin typeface="Arial"/>
                <a:cs typeface="Arial"/>
              </a:rPr>
              <a:t>Dễ </a:t>
            </a:r>
            <a:r>
              <a:rPr lang="vi-VN" dirty="0">
                <a:latin typeface="Arial"/>
                <a:cs typeface="Arial"/>
              </a:rPr>
              <a:t>dàng xây </a:t>
            </a:r>
            <a:r>
              <a:rPr lang="vi-VN" spc="-5" dirty="0">
                <a:latin typeface="Arial"/>
                <a:cs typeface="Arial"/>
              </a:rPr>
              <a:t>dựng được </a:t>
            </a:r>
            <a:r>
              <a:rPr lang="vi-VN" spc="-10" dirty="0">
                <a:latin typeface="Arial"/>
                <a:cs typeface="Arial"/>
              </a:rPr>
              <a:t>mô  </a:t>
            </a:r>
            <a:r>
              <a:rPr lang="vi-VN" dirty="0">
                <a:latin typeface="Arial"/>
                <a:cs typeface="Arial"/>
              </a:rPr>
              <a:t>hình </a:t>
            </a:r>
            <a:r>
              <a:rPr lang="vi-VN" spc="-5" dirty="0">
                <a:latin typeface="Arial"/>
                <a:cs typeface="Arial"/>
              </a:rPr>
              <a:t>biểu diễn, tính</a:t>
            </a:r>
            <a:r>
              <a:rPr lang="vi-VN" spc="5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toán</a:t>
            </a:r>
          </a:p>
          <a:p>
            <a:pPr marL="241300" marR="117475" indent="-229235">
              <a:lnSpc>
                <a:spcPct val="90000"/>
              </a:lnSpc>
              <a:spcBef>
                <a:spcPts val="955"/>
              </a:spcBef>
              <a:tabLst>
                <a:tab pos="241935" algn="l"/>
              </a:tabLst>
            </a:pPr>
            <a:r>
              <a:rPr lang="vi-VN" spc="-10" dirty="0">
                <a:latin typeface="Arial"/>
                <a:cs typeface="Arial"/>
              </a:rPr>
              <a:t>Mô </a:t>
            </a:r>
            <a:r>
              <a:rPr lang="vi-VN" dirty="0">
                <a:latin typeface="Arial"/>
                <a:cs typeface="Arial"/>
              </a:rPr>
              <a:t>hình đa dạng, có </a:t>
            </a:r>
            <a:r>
              <a:rPr lang="vi-VN" spc="-5" dirty="0">
                <a:latin typeface="Arial"/>
                <a:cs typeface="Arial"/>
              </a:rPr>
              <a:t>thể </a:t>
            </a:r>
            <a:r>
              <a:rPr lang="vi-VN" dirty="0">
                <a:latin typeface="Arial"/>
                <a:cs typeface="Arial"/>
              </a:rPr>
              <a:t>sử  dụng trong </a:t>
            </a:r>
            <a:r>
              <a:rPr lang="vi-VN" spc="-5" dirty="0">
                <a:latin typeface="Arial"/>
                <a:cs typeface="Arial"/>
              </a:rPr>
              <a:t>nhiều </a:t>
            </a:r>
            <a:r>
              <a:rPr lang="vi-VN" dirty="0">
                <a:latin typeface="Arial"/>
                <a:cs typeface="Arial"/>
              </a:rPr>
              <a:t>bài toán  </a:t>
            </a:r>
            <a:r>
              <a:rPr lang="vi-VN" spc="-5" dirty="0">
                <a:latin typeface="Arial"/>
                <a:cs typeface="Arial"/>
              </a:rPr>
              <a:t>khác nhau (phân lớp, phân cụm, </a:t>
            </a:r>
            <a:r>
              <a:rPr lang="en-US" spc="-5" dirty="0" err="1">
                <a:latin typeface="Arial"/>
                <a:cs typeface="Arial"/>
              </a:rPr>
              <a:t>phát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hiện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bất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thường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vi-VN" dirty="0">
                <a:latin typeface="Arial"/>
                <a:cs typeface="Arial"/>
              </a:rPr>
              <a:t>phân </a:t>
            </a:r>
            <a:r>
              <a:rPr lang="vi-VN" spc="-5" dirty="0">
                <a:latin typeface="Arial"/>
                <a:cs typeface="Arial"/>
              </a:rPr>
              <a:t>tích </a:t>
            </a:r>
            <a:r>
              <a:rPr lang="vi-VN" dirty="0">
                <a:latin typeface="Arial"/>
                <a:cs typeface="Arial"/>
              </a:rPr>
              <a:t>chuỗi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pPr marL="241300" marR="274955" indent="-229235">
              <a:lnSpc>
                <a:spcPts val="3020"/>
              </a:lnSpc>
              <a:spcBef>
                <a:spcPts val="1060"/>
              </a:spcBef>
              <a:tabLst>
                <a:tab pos="241935" algn="l"/>
              </a:tabLst>
            </a:pPr>
            <a:r>
              <a:rPr lang="vi-VN" spc="-10" dirty="0">
                <a:latin typeface="Arial"/>
                <a:cs typeface="Arial"/>
              </a:rPr>
              <a:t>Sử </a:t>
            </a:r>
            <a:r>
              <a:rPr lang="vi-VN" dirty="0">
                <a:latin typeface="Arial"/>
                <a:cs typeface="Arial"/>
              </a:rPr>
              <a:t>dụng trong </a:t>
            </a:r>
            <a:r>
              <a:rPr lang="vi-VN" spc="-5" dirty="0">
                <a:latin typeface="Arial"/>
                <a:cs typeface="Arial"/>
              </a:rPr>
              <a:t>nhiều </a:t>
            </a:r>
            <a:r>
              <a:rPr lang="vi-VN" spc="-10" dirty="0">
                <a:latin typeface="Arial"/>
                <a:cs typeface="Arial"/>
              </a:rPr>
              <a:t>ứng  </a:t>
            </a:r>
            <a:r>
              <a:rPr lang="vi-VN" dirty="0">
                <a:latin typeface="Arial"/>
                <a:cs typeface="Arial"/>
              </a:rPr>
              <a:t>dụng khác nhau: ảnh,</a:t>
            </a:r>
            <a:r>
              <a:rPr lang="vi-VN" spc="-60" dirty="0">
                <a:latin typeface="Arial"/>
                <a:cs typeface="Arial"/>
              </a:rPr>
              <a:t> </a:t>
            </a:r>
            <a:r>
              <a:rPr lang="en-US" spc="-60" dirty="0" err="1">
                <a:latin typeface="Arial"/>
                <a:cs typeface="Arial"/>
              </a:rPr>
              <a:t>văn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60" dirty="0" err="1">
                <a:latin typeface="Arial"/>
                <a:cs typeface="Arial"/>
              </a:rPr>
              <a:t>bản</a:t>
            </a:r>
            <a:r>
              <a:rPr lang="vi-VN" dirty="0">
                <a:latin typeface="Arial"/>
                <a:cs typeface="Arial"/>
              </a:rPr>
              <a:t>,  </a:t>
            </a:r>
            <a:r>
              <a:rPr lang="en-US" dirty="0" err="1">
                <a:latin typeface="Arial"/>
                <a:cs typeface="Arial"/>
              </a:rPr>
              <a:t>giọng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nói</a:t>
            </a:r>
            <a:r>
              <a:rPr lang="vi-VN" spc="-10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…</a:t>
            </a:r>
            <a:endParaRPr lang="vi-VN" dirty="0">
              <a:latin typeface="Arial"/>
              <a:cs typeface="Arial"/>
            </a:endParaRPr>
          </a:p>
          <a:p>
            <a:pPr marL="241300" marR="87630" indent="-228600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lang="vi-VN" spc="-5" dirty="0">
                <a:latin typeface="Arial"/>
                <a:cs typeface="Arial"/>
              </a:rPr>
              <a:t>Vấn đề </a:t>
            </a:r>
            <a:r>
              <a:rPr lang="vi-VN" i="1" spc="-5" dirty="0">
                <a:latin typeface="Arial"/>
                <a:cs typeface="Arial"/>
              </a:rPr>
              <a:t>hộp đen </a:t>
            </a:r>
            <a:r>
              <a:rPr lang="vi-VN" dirty="0">
                <a:latin typeface="Arial"/>
                <a:cs typeface="Arial"/>
              </a:rPr>
              <a:t>(blackbox):  không </a:t>
            </a:r>
            <a:r>
              <a:rPr lang="vi-VN" spc="-5" dirty="0">
                <a:latin typeface="Arial"/>
                <a:cs typeface="Arial"/>
              </a:rPr>
              <a:t>giải </a:t>
            </a:r>
            <a:r>
              <a:rPr lang="vi-VN" dirty="0">
                <a:latin typeface="Arial"/>
                <a:cs typeface="Arial"/>
              </a:rPr>
              <a:t>thích được,</a:t>
            </a:r>
            <a:r>
              <a:rPr lang="vi-VN" spc="-50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không  suy </a:t>
            </a:r>
            <a:r>
              <a:rPr lang="vi-VN" spc="-5" dirty="0">
                <a:latin typeface="Arial"/>
                <a:cs typeface="Arial"/>
              </a:rPr>
              <a:t>diễn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được</a:t>
            </a:r>
            <a:endParaRPr lang="vi-VN" dirty="0">
              <a:latin typeface="Arial"/>
              <a:cs typeface="Arial"/>
            </a:endParaRPr>
          </a:p>
          <a:p>
            <a:pPr marL="241300" indent="-228600">
              <a:spcBef>
                <a:spcPts val="660"/>
              </a:spcBef>
              <a:tabLst>
                <a:tab pos="241300" algn="l"/>
              </a:tabLst>
            </a:pPr>
            <a:r>
              <a:rPr lang="vi-VN" spc="-10" dirty="0">
                <a:latin typeface="Arial"/>
                <a:cs typeface="Arial"/>
              </a:rPr>
              <a:t>Cần </a:t>
            </a:r>
            <a:r>
              <a:rPr lang="vi-VN" spc="-5" dirty="0">
                <a:latin typeface="Arial"/>
                <a:cs typeface="Arial"/>
              </a:rPr>
              <a:t>nhiều </a:t>
            </a:r>
            <a:r>
              <a:rPr lang="vi-VN" dirty="0">
                <a:latin typeface="Arial"/>
                <a:cs typeface="Arial"/>
              </a:rPr>
              <a:t>dữ </a:t>
            </a:r>
            <a:r>
              <a:rPr lang="vi-VN" spc="-5" dirty="0">
                <a:latin typeface="Arial"/>
                <a:cs typeface="Arial"/>
              </a:rPr>
              <a:t>liệu tính</a:t>
            </a:r>
            <a:r>
              <a:rPr lang="vi-VN" spc="45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toán</a:t>
            </a:r>
          </a:p>
          <a:p>
            <a:pPr marL="241300" indent="-228600">
              <a:spcBef>
                <a:spcPts val="670"/>
              </a:spcBef>
              <a:tabLst>
                <a:tab pos="241300" algn="l"/>
              </a:tabLst>
            </a:pPr>
            <a:r>
              <a:rPr lang="vi-VN" spc="-5" dirty="0">
                <a:latin typeface="Arial"/>
                <a:cs typeface="Arial"/>
              </a:rPr>
              <a:t>Huấn luyện mô </a:t>
            </a:r>
            <a:r>
              <a:rPr lang="vi-VN" dirty="0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phức</a:t>
            </a:r>
            <a:r>
              <a:rPr lang="vi-VN" spc="5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tạp</a:t>
            </a:r>
            <a:endParaRPr lang="en-US" spc="-5" dirty="0">
              <a:latin typeface="Arial"/>
              <a:cs typeface="Arial"/>
            </a:endParaRPr>
          </a:p>
          <a:p>
            <a:pPr marL="241300" indent="-228600">
              <a:spcBef>
                <a:spcPts val="670"/>
              </a:spcBef>
              <a:tabLst>
                <a:tab pos="241300" algn="l"/>
              </a:tabLst>
            </a:pPr>
            <a:r>
              <a:rPr lang="en-US" spc="-5" dirty="0" err="1">
                <a:latin typeface="Arial"/>
                <a:cs typeface="Arial"/>
              </a:rPr>
              <a:t>Tinh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chỉnh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siêu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tham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số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của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mô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hình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là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một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vấn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đề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khó</a:t>
            </a:r>
            <a:r>
              <a:rPr lang="en-US" spc="-5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9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Học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sâu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mạng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ron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học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sâu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</a:t>
            </a:r>
            <a:r>
              <a:rPr lang="en-US" sz="2400" i="1" dirty="0" err="1"/>
              <a:t>hiệu</a:t>
            </a:r>
            <a:r>
              <a:rPr lang="en-US" sz="2400" i="1" dirty="0"/>
              <a:t> </a:t>
            </a:r>
            <a:r>
              <a:rPr lang="en-US" sz="2400" i="1" dirty="0" err="1"/>
              <a:t>quả</a:t>
            </a:r>
            <a:r>
              <a:rPr lang="en-US" sz="2400" i="1" dirty="0"/>
              <a:t> </a:t>
            </a:r>
            <a:r>
              <a:rPr lang="en-US" sz="2400" dirty="0" err="1"/>
              <a:t>gấp</a:t>
            </a:r>
            <a:r>
              <a:rPr lang="en-US" sz="2400" dirty="0"/>
              <a:t> </a:t>
            </a:r>
            <a:r>
              <a:rPr lang="en-US" sz="2400" dirty="0" err="1"/>
              <a:t>bội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/>
              <a:t>Học</a:t>
            </a:r>
            <a:r>
              <a:rPr lang="en-US" sz="2400" i="1" dirty="0"/>
              <a:t> </a:t>
            </a:r>
            <a:r>
              <a:rPr lang="en-US" sz="2400" i="1" dirty="0" err="1"/>
              <a:t>sâu</a:t>
            </a:r>
            <a:r>
              <a:rPr lang="en-US" sz="2400" i="1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lãnh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i="1" dirty="0" err="1"/>
              <a:t>mạng</a:t>
            </a:r>
            <a:r>
              <a:rPr lang="en-US" sz="2400" i="1" dirty="0"/>
              <a:t> </a:t>
            </a:r>
            <a:r>
              <a:rPr lang="en-US" sz="2400" i="1" dirty="0" err="1"/>
              <a:t>nơ</a:t>
            </a:r>
            <a:r>
              <a:rPr lang="en-US" sz="2400" i="1" dirty="0"/>
              <a:t> </a:t>
            </a:r>
            <a:r>
              <a:rPr lang="en-US" sz="2400" i="1" dirty="0" err="1"/>
              <a:t>ron</a:t>
            </a:r>
            <a:r>
              <a:rPr lang="en-US" sz="2400" i="1" dirty="0"/>
              <a:t> </a:t>
            </a:r>
            <a:r>
              <a:rPr lang="en-US" sz="2400" dirty="0"/>
              <a:t>(neural network),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đồ</a:t>
            </a:r>
            <a:r>
              <a:rPr lang="en-US" sz="2400" i="1" dirty="0"/>
              <a:t> </a:t>
            </a:r>
            <a:r>
              <a:rPr lang="en-US" sz="2400" i="1" dirty="0" err="1"/>
              <a:t>thị</a:t>
            </a:r>
            <a:r>
              <a:rPr lang="en-US" sz="2400" i="1" dirty="0"/>
              <a:t> </a:t>
            </a:r>
            <a:r>
              <a:rPr lang="en-US" sz="2400" dirty="0"/>
              <a:t>(graphical modeling), </a:t>
            </a:r>
            <a:r>
              <a:rPr lang="en-US" sz="2400" i="1" dirty="0" err="1"/>
              <a:t>toán</a:t>
            </a:r>
            <a:r>
              <a:rPr lang="en-US" sz="2400" i="1" dirty="0"/>
              <a:t> </a:t>
            </a:r>
            <a:r>
              <a:rPr lang="en-US" sz="2400" i="1" dirty="0" err="1"/>
              <a:t>tối</a:t>
            </a:r>
            <a:r>
              <a:rPr lang="en-US" sz="2400" i="1" dirty="0"/>
              <a:t> </a:t>
            </a:r>
            <a:r>
              <a:rPr lang="en-US" sz="2400" i="1" dirty="0" err="1"/>
              <a:t>ưu</a:t>
            </a:r>
            <a:r>
              <a:rPr lang="en-US" sz="2400" i="1" dirty="0"/>
              <a:t> </a:t>
            </a:r>
            <a:r>
              <a:rPr lang="en-US" sz="2400" dirty="0"/>
              <a:t>(optimization</a:t>
            </a:r>
            <a:r>
              <a:rPr lang="en-US" sz="2400" i="1" dirty="0"/>
              <a:t>,</a:t>
            </a:r>
            <a:r>
              <a:rPr lang="en-US" sz="2400" dirty="0"/>
              <a:t>) , </a:t>
            </a:r>
            <a:r>
              <a:rPr lang="en-US" sz="2400" i="1" dirty="0" err="1"/>
              <a:t>nhận</a:t>
            </a:r>
            <a:r>
              <a:rPr lang="en-US" sz="2400" i="1" dirty="0"/>
              <a:t> </a:t>
            </a:r>
            <a:r>
              <a:rPr lang="en-US" sz="2400" i="1" dirty="0" err="1"/>
              <a:t>dạng</a:t>
            </a:r>
            <a:r>
              <a:rPr lang="en-US" sz="2400" i="1" dirty="0"/>
              <a:t> </a:t>
            </a:r>
            <a:r>
              <a:rPr lang="en-US" sz="2400" i="1" dirty="0" err="1"/>
              <a:t>mẫu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 </a:t>
            </a:r>
            <a:r>
              <a:rPr lang="en-US" sz="2400" dirty="0"/>
              <a:t>pattern recognition 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i="1" dirty="0" err="1"/>
              <a:t>xử</a:t>
            </a:r>
            <a:r>
              <a:rPr lang="en-US" sz="2400" i="1" dirty="0"/>
              <a:t> </a:t>
            </a:r>
            <a:r>
              <a:rPr lang="en-US" sz="2400" i="1" dirty="0" err="1"/>
              <a:t>lý</a:t>
            </a:r>
            <a:r>
              <a:rPr lang="en-US" sz="2400" i="1" dirty="0"/>
              <a:t> </a:t>
            </a:r>
            <a:r>
              <a:rPr lang="en-US" sz="2400" i="1" dirty="0" err="1"/>
              <a:t>tín</a:t>
            </a:r>
            <a:r>
              <a:rPr lang="en-US" sz="2400" i="1" dirty="0"/>
              <a:t> </a:t>
            </a:r>
            <a:r>
              <a:rPr lang="en-US" sz="2400" i="1" dirty="0" err="1"/>
              <a:t>hiệu</a:t>
            </a:r>
            <a:r>
              <a:rPr lang="en-US" sz="2400" dirty="0"/>
              <a:t> (signal processing).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nơ</a:t>
            </a:r>
            <a:r>
              <a:rPr lang="en-US" sz="2400" dirty="0"/>
              <a:t> </a:t>
            </a:r>
            <a:r>
              <a:rPr lang="en-US" sz="2400" dirty="0" err="1"/>
              <a:t>ron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nơ</a:t>
            </a:r>
            <a:r>
              <a:rPr lang="en-US" sz="2400" dirty="0"/>
              <a:t> </a:t>
            </a:r>
            <a:r>
              <a:rPr lang="en-US" sz="2400" dirty="0" err="1"/>
              <a:t>ron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dirty="0" err="1"/>
              <a:t>sâu</a:t>
            </a:r>
            <a:r>
              <a:rPr lang="en-US" sz="2400" dirty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chập</a:t>
            </a:r>
            <a:r>
              <a:rPr lang="en-US" sz="2200" dirty="0"/>
              <a:t> (Convolutional Neural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Mạng</a:t>
            </a:r>
            <a:r>
              <a:rPr lang="en-US" sz="2200" dirty="0"/>
              <a:t> </a:t>
            </a:r>
            <a:r>
              <a:rPr lang="en-US" sz="2200" dirty="0" err="1"/>
              <a:t>nơ</a:t>
            </a:r>
            <a:r>
              <a:rPr lang="en-US" sz="2200" dirty="0"/>
              <a:t> </a:t>
            </a:r>
            <a:r>
              <a:rPr lang="en-US" sz="2200" dirty="0" err="1"/>
              <a:t>ron</a:t>
            </a:r>
            <a:r>
              <a:rPr lang="en-US" sz="2200" dirty="0"/>
              <a:t> LSTM (Long Short Term Memory network)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nơ</a:t>
            </a:r>
            <a:r>
              <a:rPr lang="en-US" sz="2400" dirty="0"/>
              <a:t> </a:t>
            </a:r>
            <a:r>
              <a:rPr lang="en-US" sz="2400" dirty="0" err="1"/>
              <a:t>ron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0ED89-2A04-41F4-9613-9A827AA9657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00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Lịch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phát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triển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object 3"/>
          <p:cNvSpPr/>
          <p:nvPr/>
        </p:nvSpPr>
        <p:spPr>
          <a:xfrm>
            <a:off x="0" y="1371600"/>
            <a:ext cx="9144000" cy="418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28600" y="5867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8.3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8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3480"/>
            <a:ext cx="4495583" cy="5486400"/>
          </a:xfrm>
        </p:spPr>
        <p:txBody>
          <a:bodyPr/>
          <a:lstStyle/>
          <a:p>
            <a:pPr marL="240665" indent="-228600">
              <a:lnSpc>
                <a:spcPts val="2375"/>
              </a:lnSpc>
              <a:spcBef>
                <a:spcPts val="95"/>
              </a:spcBef>
              <a:tabLst>
                <a:tab pos="240665" algn="l"/>
                <a:tab pos="241300" algn="l"/>
              </a:tabLst>
            </a:pPr>
            <a:r>
              <a:rPr lang="vi-VN" sz="1800" spc="-25" dirty="0">
                <a:latin typeface="Arial"/>
                <a:cs typeface="Arial"/>
              </a:rPr>
              <a:t>2010-11: </a:t>
            </a:r>
            <a:r>
              <a:rPr lang="vi-VN" sz="1800" spc="-5" dirty="0">
                <a:latin typeface="Arial"/>
                <a:cs typeface="Arial"/>
              </a:rPr>
              <a:t>sử dụng hand-craft feature</a:t>
            </a:r>
            <a:r>
              <a:rPr lang="vi-VN" sz="1800" spc="105" dirty="0">
                <a:latin typeface="Arial"/>
                <a:cs typeface="Arial"/>
              </a:rPr>
              <a:t> </a:t>
            </a:r>
            <a:r>
              <a:rPr lang="vi-VN" sz="1800" spc="-15" dirty="0">
                <a:latin typeface="Arial"/>
                <a:cs typeface="Arial"/>
              </a:rPr>
              <a:t>và</a:t>
            </a:r>
            <a:endParaRPr lang="vi-VN" sz="1800" dirty="0">
              <a:latin typeface="Arial"/>
              <a:cs typeface="Arial"/>
            </a:endParaRPr>
          </a:p>
          <a:p>
            <a:pPr marL="0" indent="0">
              <a:lnSpc>
                <a:spcPts val="2375"/>
              </a:lnSpc>
              <a:buNone/>
            </a:pPr>
            <a:r>
              <a:rPr lang="vi-VN" sz="1800" spc="-5" dirty="0">
                <a:latin typeface="Arial"/>
                <a:cs typeface="Arial"/>
              </a:rPr>
              <a:t>các bộ phân </a:t>
            </a:r>
            <a:r>
              <a:rPr lang="vi-VN" sz="1800" spc="-10" dirty="0">
                <a:latin typeface="Arial"/>
                <a:cs typeface="Arial"/>
              </a:rPr>
              <a:t>lớp</a:t>
            </a:r>
            <a:r>
              <a:rPr lang="vi-VN" sz="1800" spc="25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kh</a:t>
            </a:r>
            <a:r>
              <a:rPr lang="en-US" sz="1800" spc="-5" dirty="0" err="1">
                <a:latin typeface="Arial"/>
                <a:cs typeface="Arial"/>
              </a:rPr>
              <a:t>ông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5" dirty="0" err="1">
                <a:latin typeface="Arial"/>
                <a:cs typeface="Arial"/>
              </a:rPr>
              <a:t>sâu</a:t>
            </a:r>
            <a:endParaRPr lang="vi-VN" sz="1800" dirty="0">
              <a:latin typeface="Arial"/>
              <a:cs typeface="Arial"/>
            </a:endParaRPr>
          </a:p>
          <a:p>
            <a:pPr marL="240665" marR="205104" indent="-228600">
              <a:lnSpc>
                <a:spcPct val="80000"/>
              </a:lnSpc>
              <a:spcBef>
                <a:spcPts val="600"/>
              </a:spcBef>
              <a:tabLst>
                <a:tab pos="240665" algn="l"/>
                <a:tab pos="241300" algn="l"/>
              </a:tabLst>
            </a:pPr>
            <a:r>
              <a:rPr lang="vi-VN" sz="1800" spc="-5" dirty="0">
                <a:latin typeface="Arial"/>
                <a:cs typeface="Arial"/>
              </a:rPr>
              <a:t>2012-2016: ConvNets, được </a:t>
            </a:r>
            <a:r>
              <a:rPr lang="vi-VN" sz="1800" dirty="0">
                <a:latin typeface="Arial"/>
                <a:cs typeface="Arial"/>
              </a:rPr>
              <a:t>sử </a:t>
            </a:r>
            <a:r>
              <a:rPr lang="vi-VN" sz="1800" spc="-5" dirty="0">
                <a:latin typeface="Arial"/>
                <a:cs typeface="Arial"/>
              </a:rPr>
              <a:t>dụng  như là feature</a:t>
            </a:r>
            <a:r>
              <a:rPr lang="vi-VN" sz="1800" spc="25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learning</a:t>
            </a:r>
            <a:endParaRPr lang="vi-VN" sz="1800" dirty="0">
              <a:latin typeface="Arial"/>
              <a:cs typeface="Arial"/>
            </a:endParaRPr>
          </a:p>
          <a:p>
            <a:pPr marL="697865" marR="540385" lvl="1" indent="-228600">
              <a:lnSpc>
                <a:spcPct val="80000"/>
              </a:lnSpc>
              <a:spcBef>
                <a:spcPts val="615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2012: AlexNet: thành công mở ra kỷ  nguyên</a:t>
            </a:r>
            <a:r>
              <a:rPr lang="vi-VN" sz="1800" spc="30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mới</a:t>
            </a:r>
            <a:endParaRPr lang="vi-VN" sz="18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2013: ZFNet: vài cải tiến trên</a:t>
            </a:r>
            <a:r>
              <a:rPr lang="vi-VN" sz="1800" spc="-25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AlexNet</a:t>
            </a:r>
            <a:endParaRPr lang="vi-VN" sz="18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2014:</a:t>
            </a:r>
            <a:endParaRPr lang="vi-VN" sz="1800" dirty="0">
              <a:latin typeface="Arial"/>
              <a:cs typeface="Arial"/>
            </a:endParaRPr>
          </a:p>
          <a:p>
            <a:pPr marL="1155065" lvl="2" indent="-229235">
              <a:spcBef>
                <a:spcPts val="229"/>
              </a:spcBef>
              <a:tabLst>
                <a:tab pos="1155065" algn="l"/>
                <a:tab pos="1155700" algn="l"/>
              </a:tabLst>
            </a:pPr>
            <a:r>
              <a:rPr lang="vi-VN" spc="-5" dirty="0">
                <a:latin typeface="Arial"/>
                <a:cs typeface="Arial"/>
              </a:rPr>
              <a:t>VGGNet: sâu hơn, đơn giản</a:t>
            </a:r>
            <a:r>
              <a:rPr lang="vi-VN" spc="55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hơn</a:t>
            </a:r>
            <a:endParaRPr lang="vi-VN" dirty="0">
              <a:latin typeface="Arial"/>
              <a:cs typeface="Arial"/>
            </a:endParaRPr>
          </a:p>
          <a:p>
            <a:pPr marL="1155065" lvl="2" indent="-229235">
              <a:spcBef>
                <a:spcPts val="215"/>
              </a:spcBef>
              <a:tabLst>
                <a:tab pos="1155065" algn="l"/>
                <a:tab pos="1155700" algn="l"/>
              </a:tabLst>
            </a:pPr>
            <a:r>
              <a:rPr lang="vi-VN" spc="-5" dirty="0">
                <a:latin typeface="Arial"/>
                <a:cs typeface="Arial"/>
              </a:rPr>
              <a:t>InceptionNet: mạng trong mạng, sâu</a:t>
            </a:r>
            <a:r>
              <a:rPr lang="vi-VN" spc="70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hơn</a:t>
            </a:r>
            <a:endParaRPr lang="vi-VN" dirty="0">
              <a:latin typeface="Arial"/>
              <a:cs typeface="Arial"/>
            </a:endParaRPr>
          </a:p>
          <a:p>
            <a:pPr marL="697865" lvl="1" indent="-229235">
              <a:lnSpc>
                <a:spcPts val="2050"/>
              </a:lnSpc>
              <a:spcBef>
                <a:spcPts val="130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2015: ResNet: sâu hơn nữa, có cấu</a:t>
            </a:r>
            <a:r>
              <a:rPr lang="vi-VN" sz="1800" spc="114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trúc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giữ được thông tin ban</a:t>
            </a:r>
            <a:r>
              <a:rPr lang="vi-VN" sz="1800" spc="45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đầu</a:t>
            </a:r>
            <a:endParaRPr lang="en-US" sz="1800" dirty="0">
              <a:latin typeface="Arial"/>
              <a:cs typeface="Arial"/>
            </a:endParaRPr>
          </a:p>
          <a:p>
            <a:pPr marL="697865" lvl="1" indent="-229235">
              <a:lnSpc>
                <a:spcPts val="2050"/>
              </a:lnSpc>
              <a:spcBef>
                <a:spcPts val="130"/>
              </a:spcBef>
              <a:buChar char="•"/>
              <a:tabLst>
                <a:tab pos="697865" algn="l"/>
                <a:tab pos="698500" algn="l"/>
              </a:tabLst>
            </a:pPr>
            <a:r>
              <a:rPr lang="vi-VN" sz="1800" spc="-5" dirty="0">
                <a:latin typeface="Arial"/>
                <a:cs typeface="Arial"/>
              </a:rPr>
              <a:t>2016: Ensembled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networks</a:t>
            </a:r>
            <a:endParaRPr lang="vi-VN" sz="1800" dirty="0">
              <a:latin typeface="Arial"/>
              <a:cs typeface="Arial"/>
            </a:endParaRPr>
          </a:p>
          <a:p>
            <a:pPr marL="227965" marR="1504950" lvl="1" indent="-227965" algn="r">
              <a:lnSpc>
                <a:spcPct val="100000"/>
              </a:lnSpc>
              <a:spcBef>
                <a:spcPts val="145"/>
              </a:spcBef>
              <a:buChar char="•"/>
              <a:tabLst>
                <a:tab pos="227965" algn="l"/>
                <a:tab pos="228600" algn="l"/>
              </a:tabLst>
            </a:pPr>
            <a:r>
              <a:rPr lang="vi-VN" sz="1800" spc="-5" dirty="0">
                <a:latin typeface="Arial"/>
                <a:cs typeface="Arial"/>
              </a:rPr>
              <a:t>2017: Squeeze </a:t>
            </a:r>
            <a:r>
              <a:rPr lang="vi-VN" sz="1800" spc="-10" dirty="0">
                <a:latin typeface="Arial"/>
                <a:cs typeface="Arial"/>
              </a:rPr>
              <a:t>Network</a:t>
            </a:r>
            <a:r>
              <a:rPr lang="vi-VN" sz="1800" spc="40" dirty="0">
                <a:latin typeface="Arial"/>
                <a:cs typeface="Arial"/>
              </a:rPr>
              <a:t> </a:t>
            </a:r>
            <a:r>
              <a:rPr lang="vi-VN" sz="1800" spc="-5" dirty="0">
                <a:latin typeface="Arial"/>
                <a:cs typeface="Arial"/>
              </a:rPr>
              <a:t>…</a:t>
            </a:r>
            <a:endParaRPr lang="vi-VN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CA6D8-5695-4B0C-AF72-E3C7A5E462D1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object 4"/>
          <p:cNvSpPr/>
          <p:nvPr/>
        </p:nvSpPr>
        <p:spPr>
          <a:xfrm>
            <a:off x="4497858" y="1752600"/>
            <a:ext cx="450951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3048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n-lt"/>
              </a:rPr>
              <a:t>Tiến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triển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của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xử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lý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ảnh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2242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5610</Words>
  <Application>Microsoft Office PowerPoint</Application>
  <PresentationFormat>On-screen Show (4:3)</PresentationFormat>
  <Paragraphs>387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굴림</vt:lpstr>
      <vt:lpstr>Arial</vt:lpstr>
      <vt:lpstr>Arial Unicode MS</vt:lpstr>
      <vt:lpstr>Cambria Math</vt:lpstr>
      <vt:lpstr>Courier New</vt:lpstr>
      <vt:lpstr>Garamond</vt:lpstr>
      <vt:lpstr>Gill Sans MT</vt:lpstr>
      <vt:lpstr>Symbol</vt:lpstr>
      <vt:lpstr>Times New Roman</vt:lpstr>
      <vt:lpstr>Wingdings</vt:lpstr>
      <vt:lpstr>Default Design</vt:lpstr>
      <vt:lpstr>Học sâu</vt:lpstr>
      <vt:lpstr>Nội dung</vt:lpstr>
      <vt:lpstr>1. Học Sâu (Deep Learning)</vt:lpstr>
      <vt:lpstr>PowerPoint Presentation</vt:lpstr>
      <vt:lpstr>Mạng nơ ron học sâu</vt:lpstr>
      <vt:lpstr>Khi nào nên dùng mô hình học sâu?</vt:lpstr>
      <vt:lpstr>Học sâu và mạng nơ ron học sâu</vt:lpstr>
      <vt:lpstr>Lịch sử phát triển của deep learning</vt:lpstr>
      <vt:lpstr>PowerPoint Presentation</vt:lpstr>
      <vt:lpstr>2. Mạng nơ ron tích chập</vt:lpstr>
      <vt:lpstr>PowerPoint Presentation</vt:lpstr>
      <vt:lpstr>Thí dụ về phép toán tích chập</vt:lpstr>
      <vt:lpstr>PowerPoint Presentation</vt:lpstr>
      <vt:lpstr>Kết quả</vt:lpstr>
      <vt:lpstr>Tích chập và lấy mẫu giảm</vt:lpstr>
      <vt:lpstr>PowerPoint Presentation</vt:lpstr>
      <vt:lpstr>Thí dụ về mạng nơ ron tích chập</vt:lpstr>
      <vt:lpstr>Tầng dày đặc (Dense layer)</vt:lpstr>
      <vt:lpstr>Trường tiếp nhận cục bộ (local receptive field)</vt:lpstr>
      <vt:lpstr>PowerPoint Presentation</vt:lpstr>
      <vt:lpstr>Độ lệch và trọng số dùng chung</vt:lpstr>
      <vt:lpstr>Hình 8.8:  Ba bản đồ đặc trưng</vt:lpstr>
      <vt:lpstr>Tầng gộp (Pooling layer)</vt:lpstr>
      <vt:lpstr>PowerPoint Presentation</vt:lpstr>
      <vt:lpstr>PowerPoint Presentation</vt:lpstr>
      <vt:lpstr>Vài đặc điểm của mạng LeNET5 </vt:lpstr>
      <vt:lpstr>Ứng dụng của mạng CNN</vt:lpstr>
      <vt:lpstr>3. Mạng nơ ron LSTM</vt:lpstr>
      <vt:lpstr>Mạng nơ ron truyền thẳng và mạng nơ ron hồi quy</vt:lpstr>
      <vt:lpstr>Mạng nơ ron hồi quy</vt:lpstr>
      <vt:lpstr>Mạng nơ ron hồi quy (tt.)</vt:lpstr>
      <vt:lpstr>Hàm ReLU</vt:lpstr>
      <vt:lpstr>Mạng nơ ron hồi quy (tt.)</vt:lpstr>
      <vt:lpstr>Mạng LSTM</vt:lpstr>
      <vt:lpstr>Tế bào LSTM </vt:lpstr>
      <vt:lpstr>Tế bào LSTM</vt:lpstr>
      <vt:lpstr>Cổng quên (Forget gate)</vt:lpstr>
      <vt:lpstr>Cổng nhập (Input gate)</vt:lpstr>
      <vt:lpstr>Trạng thái tế bào (Cell state)</vt:lpstr>
      <vt:lpstr>Cổng xuất</vt:lpstr>
      <vt:lpstr>Kiến trúc mạng LSTM </vt:lpstr>
      <vt:lpstr>Kiến trúc mạng LSTM</vt:lpstr>
      <vt:lpstr>Ứng dụng của mạng LSTM</vt:lpstr>
      <vt:lpstr>Ứng dụng mạng LSTM trong dự báo</vt:lpstr>
      <vt:lpstr>PowerPoint Presentation</vt:lpstr>
      <vt:lpstr>Dự báo sử dụng mạng nơ ron ANN</vt:lpstr>
      <vt:lpstr>PowerPoint Presentation</vt:lpstr>
      <vt:lpstr>Dự báo sử dụng mạng nơ ron ANN (tt.)</vt:lpstr>
      <vt:lpstr>Dự báo sử dụng mạng LSTM</vt:lpstr>
      <vt:lpstr> 4. Các công cụ cho mạng nơ ron học sâu </vt:lpstr>
      <vt:lpstr>GPU</vt:lpstr>
      <vt:lpstr>GPU (tt.)</vt:lpstr>
      <vt:lpstr>Kiến trúc của GPU</vt:lpstr>
      <vt:lpstr>Tensorflow</vt:lpstr>
      <vt:lpstr>Tensorflow</vt:lpstr>
      <vt:lpstr>Tensorflow</vt:lpstr>
      <vt:lpstr>Ưu khuyết điểm của TensorFlow</vt:lpstr>
      <vt:lpstr>Keras</vt:lpstr>
      <vt:lpstr>Ưu khuyết điểm của Keras</vt:lpstr>
      <vt:lpstr>PyTorch</vt:lpstr>
      <vt:lpstr>Ưu khuyết điểm của PyTorch</vt:lpstr>
      <vt:lpstr>5. Tổng kết Deep Learning</vt:lpstr>
    </vt:vector>
  </TitlesOfParts>
  <Company>Truong Dai Hoc Bach Khoa TPHCM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Dương Tuấn Anh</cp:lastModifiedBy>
  <cp:revision>1814</cp:revision>
  <cp:lastPrinted>2020-09-29T02:14:55Z</cp:lastPrinted>
  <dcterms:created xsi:type="dcterms:W3CDTF">2004-02-07T23:51:55Z</dcterms:created>
  <dcterms:modified xsi:type="dcterms:W3CDTF">2024-02-21T15:20:39Z</dcterms:modified>
</cp:coreProperties>
</file>