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62" r:id="rId2"/>
    <p:sldId id="394" r:id="rId3"/>
    <p:sldId id="395" r:id="rId4"/>
    <p:sldId id="396" r:id="rId5"/>
    <p:sldId id="397" r:id="rId6"/>
    <p:sldId id="402" r:id="rId7"/>
    <p:sldId id="280" r:id="rId8"/>
    <p:sldId id="263" r:id="rId9"/>
    <p:sldId id="28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EC3B9B9-7D93-42C8-175F-6354BFF9888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C5C2215-3E43-22F5-07C2-C501ABBC1A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ABAE979-B6D6-35EB-AAEF-BDB81F0D33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516F6F58-839D-3458-BE5E-56FF3C1C03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17CA11EF-48B3-38CF-0F4F-570514CD36A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0405C70F-7F49-D942-D8F4-C2DD9142C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CBA5A42-A021-43D0-B029-ACB900037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87DB61F2-B009-408C-CB19-A58E166C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0A022E2C-3661-072D-FDFF-01E3ECC29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1A5893-A66A-F871-9880-797A116B32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570C3A-149B-D1CC-0282-317DFD31D4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D3D8D7-4389-E657-FC86-B8C06C4FF8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907667-1D19-46CE-B9B8-C1B4662E52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55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892369-E8FD-A484-9143-966DF009CB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08560C-27C2-3ADB-1D61-6BD4C3B45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820B7E-66F7-C8A9-29DE-818D1C96F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5410F-04AA-4484-95FB-C3CB0B9DE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18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ADBFB3-8085-50B4-0CA4-539B95A389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2A7848-9A2B-2055-172E-1F6673A48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1D6086-2540-8102-FADA-5BB5469F5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5807B-C0B1-4107-BFA1-367E27DE57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60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CA39D1-BF3C-7B7A-F28E-BC2B33ED0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D701D4-8BB4-6AF8-ADA7-2908FDA51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C40CDD-A6B1-4C11-837E-D43A8E169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A79C2-D4BC-455C-8A27-E33612176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1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545033-3564-20AD-5466-5D02057007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CFDCC0-9C30-4897-F416-B744D9E01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338081-5A65-2209-2DA4-2A170DD935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71BA1-25EB-4B9F-B975-573D7694CE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8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14552-8CED-FA07-522D-256964BE3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4FA37-87F2-A658-B813-0661311E4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4677F-6A67-2609-8622-4ABE47696E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2C9B3-9811-43BA-9F4D-E173C61EFC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2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63B4B9A-70DC-7471-F4A3-77DCCB57B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73C4A2-5930-DE6C-0C0B-C14DF7A3E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F7806F-CE7B-33A7-B185-9A28D5D58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E2E21-25F9-4F9B-AE18-E239A33DC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6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818668-2AE9-5BC8-051C-C1CFD2936F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A07A2B-9061-D290-BB5B-786C18D833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96431B-A611-C81A-8197-FC25BE816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005E8-288A-42F0-82E2-33286B5024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244A3E9-0258-7370-6752-5D7828E576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5A374F-A4CC-58AF-1361-21A1D530C3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7C1A154-7AEA-A90B-9DA6-A884B113B4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D44E9-7D6E-4A8F-A22B-E8E936AB9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85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8068A2-C70B-8BD4-5C7A-BFFD719EA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B5AE41-D5CF-EDE9-7309-DB5B08C79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534846-8296-E577-DB58-A7E1ECC6C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BAE26-3CB8-40DB-9ABB-53A6A7721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61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69ED2C-D08B-9BA0-F5EA-8CACD96DB5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471EB3-2154-E2E4-E2F5-69A4A45069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F1DE6-8E90-B472-2F25-17591EE8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B1A10-1F3E-486B-88DE-1CA5C9ADD5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5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A30CBE-8285-2706-51DB-694D480F9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19DD272-1675-0357-EC63-A90260F00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F98D09F-E503-D0E5-64FB-5C90F4ECC0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179731E-0628-D52A-8724-D7BD2BF016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B39B182-A905-A4B7-1CD5-FEC1D6D7D6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DE9C341-A172-42F5-99F8-CA248D78B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BF42512C-8FB3-9B56-86EE-1EF34FBE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53E9E35-BE87-80C6-B735-21564E26A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A591F40A-B096-6816-5BE7-73E1E7BF9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6B2DB6-474A-4995-A86F-BE364A4354B8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05DC8000-44FD-6428-932E-EB67F717D6C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+mn-lt"/>
              </a:rPr>
              <a:t>Phụ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lục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        </a:t>
            </a:r>
            <a:r>
              <a:rPr lang="en-US" altLang="en-US" dirty="0" err="1">
                <a:latin typeface="+mn-lt"/>
              </a:rPr>
              <a:t>Định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dirty="0" err="1">
                <a:latin typeface="+mn-lt"/>
              </a:rPr>
              <a:t>lý</a:t>
            </a:r>
            <a:r>
              <a:rPr lang="en-US" altLang="en-US" dirty="0">
                <a:latin typeface="+mn-lt"/>
              </a:rPr>
              <a:t> Bayes </a:t>
            </a: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C38A91FD-4CD3-4B68-D650-7205B26A3D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PGS. TS. Dương Tuấn Anh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6/2024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F4EDE6-8AC6-49A3-87EC-700C23E8F4B2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FF0000"/>
                </a:solidFill>
                <a:latin typeface="+mn-lt"/>
              </a:rPr>
              <a:t>Phụ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+mn-lt"/>
              </a:rPr>
              <a:t>lục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eaLnBrk="1" hangingPunct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  <a:p>
            <a:pPr eaLnBrk="1" hangingPunct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eaLnBrk="1" hangingPunct="1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266164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99BE4-8F73-42B0-AFE7-DB1C7A158AD2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  <a:latin typeface="+mn-lt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xuất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 err="1">
                <a:solidFill>
                  <a:srgbClr val="0000FF"/>
                </a:solidFill>
              </a:rPr>
              <a:t>Tiền</a:t>
            </a:r>
            <a:r>
              <a:rPr lang="en-GB" sz="2600" dirty="0">
                <a:solidFill>
                  <a:srgbClr val="0000FF"/>
                </a:solidFill>
              </a:rPr>
              <a:t> </a:t>
            </a:r>
            <a:r>
              <a:rPr lang="en-GB" sz="2600" dirty="0" err="1">
                <a:solidFill>
                  <a:srgbClr val="0000FF"/>
                </a:solidFill>
              </a:rPr>
              <a:t>xác</a:t>
            </a:r>
            <a:r>
              <a:rPr lang="en-GB" sz="2600" dirty="0">
                <a:solidFill>
                  <a:srgbClr val="0000FF"/>
                </a:solidFill>
              </a:rPr>
              <a:t> </a:t>
            </a:r>
            <a:r>
              <a:rPr lang="en-GB" sz="2600" dirty="0" err="1">
                <a:solidFill>
                  <a:srgbClr val="0000FF"/>
                </a:solidFill>
              </a:rPr>
              <a:t>xuất</a:t>
            </a:r>
            <a:r>
              <a:rPr lang="en-GB" sz="2600" dirty="0">
                <a:solidFill>
                  <a:srgbClr val="0000FF"/>
                </a:solidFill>
              </a:rPr>
              <a:t> (Prior probability):</a:t>
            </a:r>
            <a:r>
              <a:rPr lang="en-GB" sz="2600" dirty="0"/>
              <a:t> </a:t>
            </a:r>
            <a:r>
              <a:rPr lang="en-GB" sz="2600" dirty="0" err="1"/>
              <a:t>xác</a:t>
            </a:r>
            <a:r>
              <a:rPr lang="en-GB" sz="2600" dirty="0"/>
              <a:t> </a:t>
            </a:r>
            <a:r>
              <a:rPr lang="en-GB" sz="2600" dirty="0" err="1"/>
              <a:t>xuất</a:t>
            </a:r>
            <a:r>
              <a:rPr lang="en-GB" sz="2600" dirty="0"/>
              <a:t> </a:t>
            </a:r>
            <a:r>
              <a:rPr lang="en-GB" sz="2600" dirty="0" err="1"/>
              <a:t>trong</a:t>
            </a:r>
            <a:r>
              <a:rPr lang="en-GB" sz="2600" dirty="0"/>
              <a:t> </a:t>
            </a:r>
            <a:r>
              <a:rPr lang="en-GB" sz="2600" dirty="0" err="1"/>
              <a:t>sự</a:t>
            </a:r>
            <a:r>
              <a:rPr lang="en-GB" sz="2600" dirty="0"/>
              <a:t> </a:t>
            </a:r>
            <a:r>
              <a:rPr lang="en-GB" sz="2600" dirty="0" err="1"/>
              <a:t>vắng</a:t>
            </a:r>
            <a:r>
              <a:rPr lang="en-GB" sz="2600" dirty="0"/>
              <a:t> </a:t>
            </a:r>
            <a:r>
              <a:rPr lang="en-GB" sz="2600" dirty="0" err="1"/>
              <a:t>mặt</a:t>
            </a:r>
            <a:r>
              <a:rPr lang="en-GB" sz="2600" dirty="0"/>
              <a:t> </a:t>
            </a:r>
            <a:r>
              <a:rPr lang="en-GB" sz="2600" dirty="0" err="1"/>
              <a:t>của</a:t>
            </a:r>
            <a:r>
              <a:rPr lang="en-GB" sz="2600" dirty="0"/>
              <a:t> </a:t>
            </a:r>
            <a:r>
              <a:rPr lang="en-GB" sz="2600" dirty="0" err="1"/>
              <a:t>thông</a:t>
            </a:r>
            <a:r>
              <a:rPr lang="en-GB" sz="2600" dirty="0"/>
              <a:t> tin </a:t>
            </a:r>
            <a:r>
              <a:rPr lang="en-GB" sz="2600" dirty="0" err="1"/>
              <a:t>khác</a:t>
            </a: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/>
              <a:t>          </a:t>
            </a:r>
            <a:r>
              <a:rPr lang="en-GB" sz="2600" i="1" dirty="0"/>
              <a:t>P</a:t>
            </a:r>
            <a:r>
              <a:rPr lang="en-GB" sz="2600" dirty="0"/>
              <a:t>(</a:t>
            </a:r>
            <a:r>
              <a:rPr lang="en-GB" sz="2600" i="1" dirty="0"/>
              <a:t>A</a:t>
            </a:r>
            <a:r>
              <a:rPr lang="en-GB" sz="2600" dirty="0"/>
              <a:t>): </a:t>
            </a:r>
            <a:r>
              <a:rPr lang="en-GB" sz="2600" dirty="0" err="1"/>
              <a:t>xác</a:t>
            </a:r>
            <a:r>
              <a:rPr lang="en-GB" sz="2600" dirty="0"/>
              <a:t> </a:t>
            </a:r>
            <a:r>
              <a:rPr lang="en-GB" sz="2600" dirty="0" err="1"/>
              <a:t>xuất</a:t>
            </a:r>
            <a:r>
              <a:rPr lang="en-GB" sz="2600" dirty="0"/>
              <a:t> </a:t>
            </a:r>
            <a:r>
              <a:rPr lang="en-GB" sz="2600" dirty="0" err="1"/>
              <a:t>của</a:t>
            </a:r>
            <a:r>
              <a:rPr lang="en-GB" sz="2600" dirty="0"/>
              <a:t> </a:t>
            </a:r>
            <a:r>
              <a:rPr lang="en-GB" sz="2600" dirty="0" err="1"/>
              <a:t>sự</a:t>
            </a:r>
            <a:r>
              <a:rPr lang="en-GB" sz="2600" dirty="0"/>
              <a:t> </a:t>
            </a:r>
            <a:r>
              <a:rPr lang="en-GB" sz="2600" dirty="0" err="1"/>
              <a:t>kiện</a:t>
            </a:r>
            <a:r>
              <a:rPr lang="en-GB" sz="2600" dirty="0"/>
              <a:t> </a:t>
            </a:r>
            <a:r>
              <a:rPr lang="en-GB" sz="2600" i="1" dirty="0"/>
              <a:t>A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6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600" dirty="0" err="1"/>
              <a:t>Thí</a:t>
            </a:r>
            <a:r>
              <a:rPr lang="en-GB" sz="2600" dirty="0"/>
              <a:t> </a:t>
            </a:r>
            <a:r>
              <a:rPr lang="en-GB" sz="2600" dirty="0" err="1"/>
              <a:t>dụ</a:t>
            </a:r>
            <a:r>
              <a:rPr lang="en-GB" sz="2600" dirty="0"/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/>
              <a:t>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/>
              <a:t>             </a:t>
            </a:r>
            <a:r>
              <a:rPr lang="en-GB" sz="2200" i="1" dirty="0"/>
              <a:t>P</a:t>
            </a:r>
            <a:r>
              <a:rPr lang="en-GB" sz="2200" dirty="0"/>
              <a:t>(</a:t>
            </a:r>
            <a:r>
              <a:rPr lang="en-GB" sz="2200" i="1" dirty="0"/>
              <a:t>Dice</a:t>
            </a:r>
            <a:r>
              <a:rPr lang="en-GB" sz="2200" dirty="0"/>
              <a:t> = 2) = 1/6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2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Biến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ngẫu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nhiên</a:t>
            </a:r>
            <a:r>
              <a:rPr lang="en-GB" sz="2200" dirty="0">
                <a:solidFill>
                  <a:srgbClr val="A50021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i="1" dirty="0"/>
              <a:t>Dice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Miền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trị</a:t>
            </a:r>
            <a:r>
              <a:rPr lang="en-GB" sz="2200" dirty="0">
                <a:solidFill>
                  <a:srgbClr val="A50021"/>
                </a:solidFill>
              </a:rPr>
              <a:t> =</a:t>
            </a:r>
            <a:r>
              <a:rPr lang="en-GB" sz="2200" dirty="0"/>
              <a:t> &lt;1, 2, 3, 4, 5, 6&gt;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200" dirty="0" err="1">
                <a:solidFill>
                  <a:srgbClr val="A50021"/>
                </a:solidFill>
              </a:rPr>
              <a:t>Phân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bố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xác</a:t>
            </a:r>
            <a:r>
              <a:rPr lang="en-GB" sz="2200" dirty="0">
                <a:solidFill>
                  <a:srgbClr val="A50021"/>
                </a:solidFill>
              </a:rPr>
              <a:t> </a:t>
            </a:r>
            <a:r>
              <a:rPr lang="en-GB" sz="2200" dirty="0" err="1">
                <a:solidFill>
                  <a:srgbClr val="A50021"/>
                </a:solidFill>
              </a:rPr>
              <a:t>xuất</a:t>
            </a:r>
            <a:r>
              <a:rPr lang="en-GB" sz="2200" dirty="0">
                <a:solidFill>
                  <a:srgbClr val="A50021"/>
                </a:solidFill>
              </a:rPr>
              <a:t>:</a:t>
            </a:r>
            <a:r>
              <a:rPr lang="en-GB" sz="2200" dirty="0"/>
              <a:t> </a:t>
            </a:r>
            <a:r>
              <a:rPr lang="en-GB" sz="2200" i="1" dirty="0"/>
              <a:t>P</a:t>
            </a:r>
            <a:r>
              <a:rPr lang="en-GB" sz="2200" dirty="0"/>
              <a:t>(</a:t>
            </a:r>
            <a:r>
              <a:rPr lang="en-GB" sz="2200" i="1" dirty="0"/>
              <a:t>Dice</a:t>
            </a:r>
            <a:r>
              <a:rPr lang="en-GB" sz="2200" dirty="0"/>
              <a:t>) = &lt;1/6, 1/6, 1/6, 1/6, 1/6, 1/6&gt;</a:t>
            </a:r>
          </a:p>
          <a:p>
            <a:pPr eaLnBrk="1" hangingPunct="1">
              <a:lnSpc>
                <a:spcPct val="8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7780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DD412-9FCF-4C3E-B087-6467AE6A836D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  <a:latin typeface="+mn-lt"/>
              </a:rPr>
              <a:t>Các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tiên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đề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về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xuất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4958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dirty="0"/>
              <a:t>0 </a:t>
            </a:r>
            <a:r>
              <a:rPr lang="en-GB" sz="2000" b="1" dirty="0">
                <a:sym typeface="Symbol" pitchFamily="18" charset="2"/>
              </a:rPr>
              <a:t>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</a:t>
            </a:r>
            <a:r>
              <a:rPr lang="en-GB" sz="2000" b="1" dirty="0">
                <a:sym typeface="Symbol" pitchFamily="18" charset="2"/>
              </a:rPr>
              <a:t>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/>
              <a:t>1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(true) = 1  and  </a:t>
            </a:r>
            <a:r>
              <a:rPr lang="en-GB" sz="2000" i="1" dirty="0"/>
              <a:t>P</a:t>
            </a:r>
            <a:r>
              <a:rPr lang="en-GB" sz="2000" dirty="0"/>
              <a:t>(false) = 0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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+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 </a:t>
            </a:r>
            <a:r>
              <a:rPr lang="en-GB" sz="2000" b="1" dirty="0">
                <a:latin typeface="Symbol" pitchFamily="18" charset="2"/>
              </a:rPr>
              <a:t>-</a:t>
            </a: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100" dirty="0" err="1">
                <a:solidFill>
                  <a:srgbClr val="0000FF"/>
                </a:solidFill>
              </a:rPr>
              <a:t>Các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đặc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tính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dẫn</a:t>
            </a:r>
            <a:r>
              <a:rPr lang="en-GB" sz="2100" dirty="0">
                <a:solidFill>
                  <a:srgbClr val="0000FF"/>
                </a:solidFill>
              </a:rPr>
              <a:t> </a:t>
            </a:r>
            <a:r>
              <a:rPr lang="en-GB" sz="2100" dirty="0" err="1">
                <a:solidFill>
                  <a:srgbClr val="0000FF"/>
                </a:solidFill>
              </a:rPr>
              <a:t>xuất</a:t>
            </a:r>
            <a:r>
              <a:rPr lang="en-GB" sz="2100" dirty="0">
                <a:solidFill>
                  <a:srgbClr val="0000FF"/>
                </a:solidFill>
              </a:rPr>
              <a:t>: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b="1" dirty="0">
                <a:sym typeface="Symbol" pitchFamily="18" charset="2"/>
              </a:rPr>
              <a:t></a:t>
            </a:r>
            <a:r>
              <a:rPr lang="en-GB" sz="2000" i="1" dirty="0"/>
              <a:t>A</a:t>
            </a:r>
            <a:r>
              <a:rPr lang="en-GB" sz="2000" dirty="0"/>
              <a:t>) = 1 </a:t>
            </a:r>
            <a:r>
              <a:rPr lang="en-GB" sz="2000" b="1" dirty="0">
                <a:latin typeface="Symbol" pitchFamily="18" charset="2"/>
              </a:rPr>
              <a:t>-</a:t>
            </a: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Tx/>
              <a:buChar char="•"/>
            </a:pP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U</a:t>
            </a:r>
            <a:r>
              <a:rPr lang="en-GB" sz="2000" dirty="0">
                <a:sym typeface="Symbol" pitchFamily="18" charset="2"/>
              </a:rPr>
              <a:t>) =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1</a:t>
            </a:r>
            <a:r>
              <a:rPr lang="en-GB" sz="2000" dirty="0">
                <a:sym typeface="Symbol" pitchFamily="18" charset="2"/>
              </a:rPr>
              <a:t>) +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2</a:t>
            </a:r>
            <a:r>
              <a:rPr lang="en-GB" sz="2000" dirty="0">
                <a:sym typeface="Symbol" pitchFamily="18" charset="2"/>
              </a:rPr>
              <a:t>) + ... +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n</a:t>
            </a:r>
            <a:r>
              <a:rPr lang="en-GB" sz="2000" dirty="0">
                <a:sym typeface="Symbol" pitchFamily="18" charset="2"/>
              </a:rPr>
              <a:t>)</a:t>
            </a:r>
            <a:endParaRPr lang="en-GB" sz="2000" dirty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U</a:t>
            </a:r>
            <a:r>
              <a:rPr lang="en-GB" sz="2000" dirty="0"/>
              <a:t> =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1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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2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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... 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n</a:t>
            </a:r>
            <a:r>
              <a:rPr lang="en-GB" sz="2000" baseline="-25000" dirty="0">
                <a:sym typeface="Symbol" pitchFamily="18" charset="2"/>
              </a:rPr>
              <a:t> 	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vét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cạn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toàn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bộ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(collectively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exhaustive)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	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i="1" baseline="-25000" dirty="0">
                <a:sym typeface="Symbol" pitchFamily="18" charset="2"/>
              </a:rPr>
              <a:t>i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 err="1">
                <a:sym typeface="Symbol" pitchFamily="18" charset="2"/>
              </a:rPr>
              <a:t>A</a:t>
            </a:r>
            <a:r>
              <a:rPr lang="en-GB" sz="2000" i="1" baseline="-25000" dirty="0" err="1">
                <a:sym typeface="Symbol" pitchFamily="18" charset="2"/>
              </a:rPr>
              <a:t>j</a:t>
            </a:r>
            <a:r>
              <a:rPr lang="en-GB" sz="2000" baseline="-25000" dirty="0">
                <a:sym typeface="Symbol" pitchFamily="18" charset="2"/>
              </a:rPr>
              <a:t> </a:t>
            </a:r>
            <a:r>
              <a:rPr lang="en-GB" sz="2000" dirty="0"/>
              <a:t>= false		</a:t>
            </a:r>
            <a:r>
              <a:rPr lang="en-GB" sz="2000" dirty="0" err="1"/>
              <a:t>loại</a:t>
            </a:r>
            <a:r>
              <a:rPr lang="en-GB" sz="2000" dirty="0"/>
              <a:t> </a:t>
            </a:r>
            <a:r>
              <a:rPr lang="en-GB" sz="2000" dirty="0" err="1"/>
              <a:t>trừ</a:t>
            </a:r>
            <a:r>
              <a:rPr lang="en-GB" sz="2000" dirty="0"/>
              <a:t> </a:t>
            </a:r>
            <a:r>
              <a:rPr lang="en-GB" sz="2000" dirty="0" err="1"/>
              <a:t>hỗ</a:t>
            </a:r>
            <a:r>
              <a:rPr lang="en-GB" sz="2000" dirty="0"/>
              <a:t> </a:t>
            </a:r>
            <a:r>
              <a:rPr lang="en-GB" sz="2000" dirty="0" err="1"/>
              <a:t>tương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(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nếu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chúng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không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thể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>
                <a:solidFill>
                  <a:srgbClr val="A50021"/>
                </a:solidFill>
                <a:sym typeface="Symbol" pitchFamily="18" charset="2"/>
              </a:rPr>
              <a:t>         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                                   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xảy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ra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đồng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 </a:t>
            </a:r>
            <a:r>
              <a:rPr lang="en-GB" sz="2000" dirty="0" err="1">
                <a:solidFill>
                  <a:srgbClr val="A50021"/>
                </a:solidFill>
                <a:sym typeface="Symbol" pitchFamily="18" charset="2"/>
              </a:rPr>
              <a:t>thời</a:t>
            </a:r>
            <a:r>
              <a:rPr lang="en-GB" sz="2000" dirty="0">
                <a:solidFill>
                  <a:srgbClr val="A50021"/>
                </a:solidFill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>
                <a:sym typeface="Symbol" pitchFamily="18" charset="2"/>
              </a:rPr>
              <a:t>Hai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sự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kiện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và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là</a:t>
            </a:r>
            <a:r>
              <a:rPr lang="en-GB" sz="2000" dirty="0">
                <a:sym typeface="Symbol" pitchFamily="18" charset="2"/>
              </a:rPr>
              <a:t> </a:t>
            </a:r>
            <a:r>
              <a:rPr lang="en-GB" sz="2000" i="1" dirty="0" err="1">
                <a:sym typeface="Symbol" pitchFamily="18" charset="2"/>
              </a:rPr>
              <a:t>độc</a:t>
            </a:r>
            <a:r>
              <a:rPr lang="en-GB" sz="2000" i="1" dirty="0">
                <a:sym typeface="Symbol" pitchFamily="18" charset="2"/>
              </a:rPr>
              <a:t> </a:t>
            </a:r>
            <a:r>
              <a:rPr lang="en-GB" sz="2000" i="1" dirty="0" err="1">
                <a:sym typeface="Symbol" pitchFamily="18" charset="2"/>
              </a:rPr>
              <a:t>lập</a:t>
            </a:r>
            <a:r>
              <a:rPr lang="en-GB" sz="2000" i="1" dirty="0">
                <a:sym typeface="Symbol" pitchFamily="18" charset="2"/>
              </a:rPr>
              <a:t> </a:t>
            </a:r>
            <a:r>
              <a:rPr lang="en-GB" sz="2000" dirty="0" err="1">
                <a:sym typeface="Symbol" pitchFamily="18" charset="2"/>
              </a:rPr>
              <a:t>nếu</a:t>
            </a:r>
            <a:endParaRPr lang="en-GB" sz="2000" dirty="0">
              <a:sym typeface="Symbol" pitchFamily="18" charset="2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>
                <a:sym typeface="Symbol" pitchFamily="18" charset="2"/>
              </a:rPr>
              <a:t>             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  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) = 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A</a:t>
            </a:r>
            <a:r>
              <a:rPr lang="en-GB" sz="2000" dirty="0">
                <a:sym typeface="Symbol" pitchFamily="18" charset="2"/>
              </a:rPr>
              <a:t>).</a:t>
            </a:r>
            <a:r>
              <a:rPr lang="en-GB" sz="2000" i="1" dirty="0">
                <a:sym typeface="Symbol" pitchFamily="18" charset="2"/>
              </a:rPr>
              <a:t>P</a:t>
            </a:r>
            <a:r>
              <a:rPr lang="en-GB" sz="2000" dirty="0">
                <a:sym typeface="Symbol" pitchFamily="18" charset="2"/>
              </a:rPr>
              <a:t>(</a:t>
            </a:r>
            <a:r>
              <a:rPr lang="en-GB" sz="2000" i="1" dirty="0">
                <a:sym typeface="Symbol" pitchFamily="18" charset="2"/>
              </a:rPr>
              <a:t>B</a:t>
            </a:r>
            <a:r>
              <a:rPr lang="en-GB" sz="2000" dirty="0">
                <a:sym typeface="Symbol" pitchFamily="18" charset="2"/>
              </a:rPr>
              <a:t>) 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spcAft>
                <a:spcPct val="50000"/>
              </a:spcAft>
              <a:buClr>
                <a:schemeClr val="tx1"/>
              </a:buCl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123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3733A-C1CD-4E99-887B-AAC0C746F8B8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  <a:latin typeface="+mn-lt"/>
              </a:rPr>
              <a:t>Xác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xuất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có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điều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kiện</a:t>
            </a:r>
            <a:endParaRPr 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117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>
                <a:solidFill>
                  <a:srgbClr val="0000FF"/>
                </a:solidFill>
              </a:rPr>
              <a:t>Xác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xuất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có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điều</a:t>
            </a:r>
            <a:r>
              <a:rPr lang="en-GB" sz="2000" dirty="0">
                <a:solidFill>
                  <a:srgbClr val="0000FF"/>
                </a:solidFill>
              </a:rPr>
              <a:t> </a:t>
            </a:r>
            <a:r>
              <a:rPr lang="en-GB" sz="2000" dirty="0" err="1">
                <a:solidFill>
                  <a:srgbClr val="0000FF"/>
                </a:solidFill>
              </a:rPr>
              <a:t>kiện</a:t>
            </a:r>
            <a:r>
              <a:rPr lang="en-GB" sz="2000" dirty="0">
                <a:solidFill>
                  <a:srgbClr val="0000FF"/>
                </a:solidFill>
              </a:rPr>
              <a:t>:</a:t>
            </a:r>
            <a:r>
              <a:rPr lang="en-GB" sz="2000" dirty="0"/>
              <a:t> </a:t>
            </a:r>
            <a:r>
              <a:rPr lang="en-GB" sz="2000" dirty="0" err="1"/>
              <a:t>xác</a:t>
            </a:r>
            <a:r>
              <a:rPr lang="en-GB" sz="2000" dirty="0"/>
              <a:t> </a:t>
            </a:r>
            <a:r>
              <a:rPr lang="en-GB" sz="2000" dirty="0" err="1"/>
              <a:t>xuất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</a:t>
            </a:r>
            <a:r>
              <a:rPr lang="en-GB" sz="2000" dirty="0" err="1"/>
              <a:t>một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</a:t>
            </a:r>
            <a:r>
              <a:rPr lang="en-GB" sz="2000" dirty="0" err="1"/>
              <a:t>xảy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r>
              <a:rPr lang="en-GB" sz="2000" dirty="0"/>
              <a:t> </a:t>
            </a:r>
            <a:r>
              <a:rPr lang="en-GB" sz="2000" dirty="0" err="1"/>
              <a:t>trong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hiện</a:t>
            </a:r>
            <a:r>
              <a:rPr lang="en-GB" sz="2000" dirty="0"/>
              <a:t> </a:t>
            </a:r>
            <a:r>
              <a:rPr lang="en-GB" sz="2000" dirty="0" err="1"/>
              <a:t>diện</a:t>
            </a:r>
            <a:r>
              <a:rPr lang="en-GB" sz="2000" dirty="0"/>
              <a:t> </a:t>
            </a:r>
            <a:r>
              <a:rPr lang="en-GB" sz="2000" dirty="0" err="1"/>
              <a:t>của</a:t>
            </a:r>
            <a:r>
              <a:rPr lang="en-GB" sz="2000" dirty="0"/>
              <a:t> </a:t>
            </a:r>
            <a:r>
              <a:rPr lang="en-GB" sz="2000" dirty="0" err="1"/>
              <a:t>sự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</a:t>
            </a:r>
            <a:r>
              <a:rPr lang="en-GB" sz="2000" dirty="0" err="1"/>
              <a:t>khác</a:t>
            </a:r>
            <a:r>
              <a:rPr lang="en-GB" sz="2000" dirty="0"/>
              <a:t>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E</a:t>
            </a:r>
            <a:r>
              <a:rPr lang="en-GB" sz="2000" dirty="0"/>
              <a:t>|</a:t>
            </a:r>
            <a:r>
              <a:rPr lang="en-GB" sz="2000" i="1" dirty="0"/>
              <a:t>F</a:t>
            </a:r>
            <a:r>
              <a:rPr lang="en-GB" sz="2000" dirty="0"/>
              <a:t>) </a:t>
            </a:r>
            <a:r>
              <a:rPr lang="en-GB" sz="2000" dirty="0" err="1"/>
              <a:t>là</a:t>
            </a:r>
            <a:r>
              <a:rPr lang="en-GB" sz="2000" dirty="0"/>
              <a:t> </a:t>
            </a:r>
            <a:r>
              <a:rPr lang="en-GB" sz="2000" dirty="0" err="1"/>
              <a:t>xác</a:t>
            </a:r>
            <a:r>
              <a:rPr lang="en-GB" sz="2000" dirty="0"/>
              <a:t> </a:t>
            </a:r>
            <a:r>
              <a:rPr lang="en-GB" sz="2000" dirty="0" err="1"/>
              <a:t>xuất</a:t>
            </a:r>
            <a:r>
              <a:rPr lang="en-GB" sz="2000" dirty="0"/>
              <a:t> </a:t>
            </a:r>
            <a:r>
              <a:rPr lang="en-GB" sz="2000" dirty="0" err="1"/>
              <a:t>để</a:t>
            </a:r>
            <a:r>
              <a:rPr lang="en-GB" sz="2000" dirty="0"/>
              <a:t> E </a:t>
            </a:r>
            <a:r>
              <a:rPr lang="en-GB" sz="2000" dirty="0" err="1"/>
              <a:t>xẩy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r>
              <a:rPr lang="en-GB" sz="2000" dirty="0"/>
              <a:t> </a:t>
            </a:r>
            <a:r>
              <a:rPr lang="en-GB" sz="2000" dirty="0" err="1"/>
              <a:t>với</a:t>
            </a:r>
            <a:r>
              <a:rPr lang="en-GB" sz="2000" dirty="0"/>
              <a:t> </a:t>
            </a:r>
            <a:r>
              <a:rPr lang="en-GB" sz="2000" dirty="0" err="1"/>
              <a:t>điều</a:t>
            </a:r>
            <a:r>
              <a:rPr lang="en-GB" sz="2000" dirty="0"/>
              <a:t> </a:t>
            </a:r>
            <a:r>
              <a:rPr lang="en-GB" sz="2000" dirty="0" err="1"/>
              <a:t>kiện</a:t>
            </a:r>
            <a:r>
              <a:rPr lang="en-GB" sz="2000" dirty="0"/>
              <a:t> F </a:t>
            </a:r>
            <a:r>
              <a:rPr lang="en-GB" sz="2000" dirty="0" err="1"/>
              <a:t>đã</a:t>
            </a:r>
            <a:r>
              <a:rPr lang="en-GB" sz="2000" dirty="0"/>
              <a:t> </a:t>
            </a:r>
            <a:r>
              <a:rPr lang="en-GB" sz="2000" dirty="0" err="1"/>
              <a:t>xảy</a:t>
            </a:r>
            <a:r>
              <a:rPr lang="en-GB" sz="2000" dirty="0"/>
              <a:t> </a:t>
            </a:r>
            <a:r>
              <a:rPr lang="en-GB" sz="2000" dirty="0" err="1"/>
              <a:t>ra</a:t>
            </a: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Dice</a:t>
            </a:r>
            <a:r>
              <a:rPr lang="en-GB" sz="2000" dirty="0"/>
              <a:t> = 2 | </a:t>
            </a:r>
            <a:r>
              <a:rPr lang="en-GB" sz="2000" i="1" dirty="0"/>
              <a:t>Dice</a:t>
            </a:r>
            <a:r>
              <a:rPr lang="en-GB" sz="2000" dirty="0"/>
              <a:t> is even) = 1/3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Dice</a:t>
            </a:r>
            <a:r>
              <a:rPr lang="en-GB" sz="2000" dirty="0"/>
              <a:t> = 2 | </a:t>
            </a:r>
            <a:r>
              <a:rPr lang="en-GB" sz="2000" i="1" dirty="0"/>
              <a:t>Dice</a:t>
            </a:r>
            <a:r>
              <a:rPr lang="en-GB" sz="2000" dirty="0"/>
              <a:t> is odd) = 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b="1" dirty="0" err="1"/>
              <a:t>Công</a:t>
            </a:r>
            <a:r>
              <a:rPr lang="en-GB" sz="2000" b="1" dirty="0"/>
              <a:t> </a:t>
            </a:r>
            <a:r>
              <a:rPr lang="en-GB" sz="2000" b="1" dirty="0" err="1"/>
              <a:t>thức</a:t>
            </a:r>
            <a:r>
              <a:rPr lang="en-GB" sz="2000" b="1" dirty="0"/>
              <a:t> Bayes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|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 </a:t>
            </a:r>
            <a:r>
              <a:rPr lang="en-GB" sz="2000" i="1" dirty="0"/>
              <a:t>B</a:t>
            </a:r>
            <a:r>
              <a:rPr lang="en-GB" sz="2000" dirty="0"/>
              <a:t>)/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spcBef>
                <a:spcPts val="60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| </a:t>
            </a:r>
            <a:r>
              <a:rPr lang="en-GB" sz="2000" i="1" dirty="0"/>
              <a:t>B</a:t>
            </a:r>
            <a:r>
              <a:rPr lang="en-GB" sz="2000" dirty="0"/>
              <a:t>).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 err="1"/>
              <a:t>Vì</a:t>
            </a:r>
            <a:r>
              <a:rPr lang="en-GB" sz="2000" dirty="0"/>
              <a:t> </a:t>
            </a:r>
            <a:r>
              <a:rPr lang="en-GB" sz="2000" dirty="0" err="1"/>
              <a:t>phép</a:t>
            </a:r>
            <a:r>
              <a:rPr lang="en-GB" sz="2000" dirty="0"/>
              <a:t> </a:t>
            </a:r>
            <a:r>
              <a:rPr lang="en-GB" sz="2000" dirty="0" err="1"/>
              <a:t>toán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dirty="0" err="1"/>
              <a:t>có</a:t>
            </a:r>
            <a:r>
              <a:rPr lang="en-GB" sz="2000" dirty="0"/>
              <a:t> </a:t>
            </a:r>
            <a:r>
              <a:rPr lang="en-GB" sz="2000" dirty="0" err="1"/>
              <a:t>tính</a:t>
            </a:r>
            <a:r>
              <a:rPr lang="en-GB" sz="2000" dirty="0"/>
              <a:t> </a:t>
            </a:r>
            <a:r>
              <a:rPr lang="en-GB" sz="2000" dirty="0" err="1"/>
              <a:t>giao</a:t>
            </a:r>
            <a:r>
              <a:rPr lang="en-GB" sz="2000" dirty="0"/>
              <a:t> </a:t>
            </a:r>
            <a:r>
              <a:rPr lang="en-GB" sz="2000" dirty="0" err="1"/>
              <a:t>hoán</a:t>
            </a:r>
            <a:r>
              <a:rPr lang="en-GB" sz="2000" dirty="0"/>
              <a:t>, </a:t>
            </a:r>
            <a:r>
              <a:rPr lang="en-GB" sz="2000" dirty="0" err="1"/>
              <a:t>chúng</a:t>
            </a:r>
            <a:r>
              <a:rPr lang="en-GB" sz="2000" dirty="0"/>
              <a:t> ta </a:t>
            </a:r>
            <a:r>
              <a:rPr lang="en-GB" sz="2000" dirty="0" err="1"/>
              <a:t>có</a:t>
            </a:r>
            <a:r>
              <a:rPr lang="en-GB" sz="2000" dirty="0">
                <a:sym typeface="Symbol" pitchFamily="18" charset="2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 </a:t>
            </a:r>
            <a:r>
              <a:rPr lang="en-GB" sz="2000" dirty="0">
                <a:sym typeface="Symbol" pitchFamily="18" charset="2"/>
              </a:rPr>
              <a:t></a:t>
            </a:r>
            <a:r>
              <a:rPr lang="en-GB" sz="2000" dirty="0"/>
              <a:t> 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|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|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      </a:t>
            </a:r>
            <a:r>
              <a:rPr lang="en-GB" sz="2000" dirty="0" err="1"/>
              <a:t>mà</a:t>
            </a:r>
            <a:r>
              <a:rPr lang="en-GB" sz="2000" dirty="0"/>
              <a:t> </a:t>
            </a:r>
            <a:r>
              <a:rPr lang="en-GB" sz="2000" dirty="0" err="1"/>
              <a:t>dẫn</a:t>
            </a:r>
            <a:r>
              <a:rPr lang="en-GB" sz="2000" dirty="0"/>
              <a:t> </a:t>
            </a:r>
            <a:r>
              <a:rPr lang="en-GB" sz="2000" dirty="0" err="1"/>
              <a:t>đến</a:t>
            </a:r>
            <a:r>
              <a:rPr lang="en-GB" sz="2000" dirty="0"/>
              <a:t> </a:t>
            </a:r>
            <a:r>
              <a:rPr lang="en-GB" sz="2000" b="1" i="1" dirty="0" err="1"/>
              <a:t>công</a:t>
            </a:r>
            <a:r>
              <a:rPr lang="en-GB" sz="2000" b="1" i="1" dirty="0"/>
              <a:t> </a:t>
            </a:r>
            <a:r>
              <a:rPr lang="en-GB" sz="2000" b="1" i="1" dirty="0" err="1"/>
              <a:t>thức</a:t>
            </a:r>
            <a:r>
              <a:rPr lang="en-GB" sz="2000" b="1" i="1" dirty="0"/>
              <a:t> Bayes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endParaRPr lang="en-GB" sz="2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000" dirty="0"/>
              <a:t>             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|</a:t>
            </a:r>
            <a:r>
              <a:rPr lang="en-GB" sz="2000" i="1" dirty="0"/>
              <a:t>A</a:t>
            </a:r>
            <a:r>
              <a:rPr lang="en-GB" sz="2000" dirty="0"/>
              <a:t>) = 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|</a:t>
            </a:r>
            <a:r>
              <a:rPr lang="en-GB" sz="2000" i="1" dirty="0"/>
              <a:t>B</a:t>
            </a:r>
            <a:r>
              <a:rPr lang="en-GB" sz="2000" dirty="0"/>
              <a:t>)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B</a:t>
            </a:r>
            <a:r>
              <a:rPr lang="en-GB" sz="2000" dirty="0"/>
              <a:t>)/</a:t>
            </a:r>
            <a:r>
              <a:rPr lang="en-GB" sz="2000" i="1" dirty="0"/>
              <a:t>P</a:t>
            </a:r>
            <a:r>
              <a:rPr lang="en-GB" sz="2000" dirty="0"/>
              <a:t>(</a:t>
            </a:r>
            <a:r>
              <a:rPr lang="en-GB" sz="2000" i="1" dirty="0"/>
              <a:t>A</a:t>
            </a:r>
            <a:r>
              <a:rPr lang="en-GB" sz="20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414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BBBD1-73CB-4C71-A02D-2A1ED388E62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>
                <a:latin typeface="+mn-lt"/>
              </a:rPr>
              <a:t>Thí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dụ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về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xác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xuất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có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điều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kiện</a:t>
            </a:r>
            <a:endParaRPr lang="en-US" sz="3200" dirty="0">
              <a:latin typeface="+mn-lt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dirty="0" err="1">
                <a:solidFill>
                  <a:srgbClr val="0000FF"/>
                </a:solidFill>
                <a:latin typeface="Tahoma" pitchFamily="34" charset="0"/>
              </a:rPr>
              <a:t>Thí</a:t>
            </a: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GB" dirty="0" err="1">
                <a:solidFill>
                  <a:srgbClr val="0000FF"/>
                </a:solidFill>
                <a:latin typeface="Tahoma" pitchFamily="34" charset="0"/>
              </a:rPr>
              <a:t>dụ</a:t>
            </a:r>
            <a:r>
              <a:rPr lang="en-GB" dirty="0">
                <a:solidFill>
                  <a:srgbClr val="0000FF"/>
                </a:solidFill>
                <a:latin typeface="Tahoma" pitchFamily="34" charset="0"/>
              </a:rPr>
              <a:t>: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latin typeface="Tahoma" pitchFamily="34" charset="0"/>
              </a:rPr>
              <a:t>S</a:t>
            </a:r>
            <a:r>
              <a:rPr lang="en-GB" dirty="0">
                <a:latin typeface="Tahoma" pitchFamily="34" charset="0"/>
              </a:rPr>
              <a:t> = stiff neck            // </a:t>
            </a:r>
            <a:r>
              <a:rPr lang="en-GB" dirty="0" err="1">
                <a:latin typeface="Tahoma" pitchFamily="34" charset="0"/>
              </a:rPr>
              <a:t>triệu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chứng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bị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cứng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cổ</a:t>
            </a:r>
            <a:endParaRPr lang="en-GB" dirty="0"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latin typeface="Tahoma" pitchFamily="34" charset="0"/>
              </a:rPr>
              <a:t>M</a:t>
            </a:r>
            <a:r>
              <a:rPr lang="en-GB" dirty="0">
                <a:latin typeface="Tahoma" pitchFamily="34" charset="0"/>
              </a:rPr>
              <a:t> = meningitis         //</a:t>
            </a:r>
            <a:r>
              <a:rPr lang="en-GB" dirty="0" err="1">
                <a:latin typeface="Tahoma" pitchFamily="34" charset="0"/>
              </a:rPr>
              <a:t>bệnh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viêm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màng</a:t>
            </a:r>
            <a:r>
              <a:rPr lang="en-GB" dirty="0">
                <a:latin typeface="Tahoma" pitchFamily="34" charset="0"/>
              </a:rPr>
              <a:t> </a:t>
            </a:r>
            <a:r>
              <a:rPr lang="en-GB" dirty="0" err="1">
                <a:latin typeface="Tahoma" pitchFamily="34" charset="0"/>
              </a:rPr>
              <a:t>não</a:t>
            </a:r>
            <a:endParaRPr lang="en-GB" dirty="0">
              <a:latin typeface="Tahoma" pitchFamily="34" charset="0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 | 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0.5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1/50000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</a:pP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dirty="0">
                <a:latin typeface="Tahoma" pitchFamily="34" charset="0"/>
              </a:rPr>
              <a:t> = 1/20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P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(</a:t>
            </a: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M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 | </a:t>
            </a:r>
            <a:r>
              <a:rPr lang="en-GB" sz="2400" i="1" dirty="0">
                <a:solidFill>
                  <a:srgbClr val="A50021"/>
                </a:solidFill>
                <a:latin typeface="Tahoma" pitchFamily="34" charset="0"/>
              </a:rPr>
              <a:t>S</a:t>
            </a:r>
            <a:r>
              <a:rPr lang="en-GB" sz="2400" dirty="0">
                <a:solidFill>
                  <a:srgbClr val="A50021"/>
                </a:solidFill>
                <a:latin typeface="Tahoma" pitchFamily="34" charset="0"/>
              </a:rPr>
              <a:t>)</a:t>
            </a:r>
            <a:r>
              <a:rPr lang="en-GB" sz="2400" dirty="0">
                <a:latin typeface="Tahoma" pitchFamily="34" charset="0"/>
              </a:rPr>
              <a:t> = 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S</a:t>
            </a:r>
            <a:r>
              <a:rPr lang="en-GB" sz="2400" dirty="0">
                <a:latin typeface="Tahoma" pitchFamily="34" charset="0"/>
              </a:rPr>
              <a:t> | </a:t>
            </a:r>
            <a:r>
              <a:rPr lang="en-GB" sz="2400" i="1" dirty="0">
                <a:latin typeface="Tahoma" pitchFamily="34" charset="0"/>
              </a:rPr>
              <a:t>M</a:t>
            </a:r>
            <a:r>
              <a:rPr lang="en-GB" sz="2400" dirty="0">
                <a:latin typeface="Tahoma" pitchFamily="34" charset="0"/>
              </a:rPr>
              <a:t>).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M</a:t>
            </a:r>
            <a:r>
              <a:rPr lang="en-GB" sz="2400" dirty="0">
                <a:latin typeface="Tahoma" pitchFamily="34" charset="0"/>
              </a:rPr>
              <a:t>)/</a:t>
            </a:r>
            <a:r>
              <a:rPr lang="en-GB" sz="2400" i="1" dirty="0">
                <a:latin typeface="Tahoma" pitchFamily="34" charset="0"/>
              </a:rPr>
              <a:t>P</a:t>
            </a:r>
            <a:r>
              <a:rPr lang="en-GB" sz="2400" dirty="0">
                <a:latin typeface="Tahoma" pitchFamily="34" charset="0"/>
              </a:rPr>
              <a:t>(</a:t>
            </a:r>
            <a:r>
              <a:rPr lang="en-GB" sz="2400" i="1" dirty="0">
                <a:latin typeface="Tahoma" pitchFamily="34" charset="0"/>
              </a:rPr>
              <a:t>S</a:t>
            </a:r>
            <a:r>
              <a:rPr lang="en-GB" sz="2400" dirty="0">
                <a:latin typeface="Tahoma" pitchFamily="34" charset="0"/>
              </a:rPr>
              <a:t>) = 0.5.(1/50000).20    =1/5000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67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030B360-3AC5-0BD0-B137-33E97E66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latin typeface="+mn-lt"/>
              </a:rPr>
              <a:t>Phân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dirty="0" err="1">
                <a:latin typeface="+mn-lt"/>
              </a:rPr>
              <a:t>rã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dirty="0" err="1">
                <a:latin typeface="+mn-lt"/>
              </a:rPr>
              <a:t>một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dirty="0" err="1">
                <a:latin typeface="+mn-lt"/>
              </a:rPr>
              <a:t>sự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dirty="0" err="1">
                <a:latin typeface="+mn-lt"/>
              </a:rPr>
              <a:t>kiện</a:t>
            </a:r>
            <a:r>
              <a:rPr lang="en-US" altLang="en-US" sz="3200" b="1" dirty="0">
                <a:latin typeface="+mn-lt"/>
              </a:rPr>
              <a:t> E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CA6A71D7-E346-B8D6-9BF8-DC16157B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2314ED-9D60-4A16-8125-A1FB9745EE9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6" name="TextBox 2">
            <a:extLst>
              <a:ext uri="{FF2B5EF4-FFF2-40B4-BE49-F238E27FC236}">
                <a16:creationId xmlns:a16="http://schemas.microsoft.com/office/drawing/2014/main" id="{C8774DAC-1ABD-1169-B5A1-43CEFB34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24400"/>
            <a:ext cx="8229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 = F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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 F</a:t>
            </a:r>
            <a:r>
              <a:rPr lang="en-US" altLang="en-US" sz="2400" baseline="-25000" dirty="0">
                <a:sym typeface="Symbol" panose="05050102010706020507" pitchFamily="18" charset="2"/>
              </a:rPr>
              <a:t>3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tập</a:t>
            </a:r>
            <a:r>
              <a:rPr lang="en-US" altLang="en-US" sz="2400" dirty="0"/>
              <a:t> </a:t>
            </a:r>
            <a:r>
              <a:rPr lang="en-US" altLang="en-US" sz="2400" i="1" dirty="0"/>
              <a:t>F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loại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trừ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lẫn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vét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cạn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toàn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endParaRPr lang="en-US" altLang="en-US" sz="2400" baseline="-250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 </a:t>
            </a:r>
            <a:r>
              <a:rPr lang="en-US" altLang="en-US" sz="2400" dirty="0" err="1">
                <a:sym typeface="Symbol" panose="05050102010706020507" pitchFamily="18" charset="2"/>
              </a:rPr>
              <a:t>là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một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tập</a:t>
            </a:r>
            <a:r>
              <a:rPr lang="en-US" altLang="en-US" sz="2400" dirty="0">
                <a:sym typeface="Symbol" panose="05050102010706020507" pitchFamily="18" charset="2"/>
              </a:rPr>
              <a:t> con of 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E = (E  F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) (E  F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) (E  F</a:t>
            </a:r>
            <a:r>
              <a:rPr lang="en-US" altLang="en-US" sz="2400" baseline="-25000" dirty="0">
                <a:sym typeface="Symbol" panose="05050102010706020507" pitchFamily="18" charset="2"/>
              </a:rPr>
              <a:t>3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endParaRPr lang="en-US" altLang="en-US" sz="2400" dirty="0"/>
          </a:p>
        </p:txBody>
      </p:sp>
      <p:pic>
        <p:nvPicPr>
          <p:cNvPr id="23557" name="Picture 6" descr="E:\Machine_Learning\Bayes_Theorem.jpg">
            <a:extLst>
              <a:ext uri="{FF2B5EF4-FFF2-40B4-BE49-F238E27FC236}">
                <a16:creationId xmlns:a16="http://schemas.microsoft.com/office/drawing/2014/main" id="{68CE3317-75B9-6285-1745-2C2A8439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868363"/>
            <a:ext cx="5454650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27A79D1-0EF6-CF8C-3B62-56AA122F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943CC-BE52-4FE5-B8F1-CF053A50682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3805AB93-AD73-E144-1AE5-924268AF7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305800" cy="712787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latin typeface="+mn-lt"/>
              </a:rPr>
              <a:t>Định</a:t>
            </a:r>
            <a:r>
              <a:rPr lang="en-US" altLang="en-US" sz="3200" b="1" dirty="0">
                <a:latin typeface="+mn-lt"/>
              </a:rPr>
              <a:t> </a:t>
            </a:r>
            <a:r>
              <a:rPr lang="en-US" altLang="en-US" sz="3200" b="1" dirty="0" err="1">
                <a:latin typeface="+mn-lt"/>
              </a:rPr>
              <a:t>lý</a:t>
            </a:r>
            <a:r>
              <a:rPr lang="en-US" altLang="en-US" sz="3200" b="1" dirty="0">
                <a:latin typeface="+mn-lt"/>
              </a:rPr>
              <a:t> Bayes </a:t>
            </a:r>
            <a:endParaRPr lang="en-US" altLang="en-US" sz="3200" b="1" dirty="0"/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2BFB87E-D037-1C92-5D90-8B5D41FFE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68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Khi </a:t>
            </a:r>
            <a:r>
              <a:rPr lang="en-US" altLang="en-US" sz="2200" dirty="0" err="1"/>
              <a:t>các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sự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kiên</a:t>
            </a:r>
            <a:r>
              <a:rPr lang="en-US" altLang="en-US" sz="2200" dirty="0"/>
              <a:t> </a:t>
            </a:r>
            <a:r>
              <a:rPr lang="en-US" altLang="en-US" sz="2200" i="1" dirty="0"/>
              <a:t>F</a:t>
            </a:r>
            <a:r>
              <a:rPr lang="en-US" altLang="en-US" sz="2200" i="1" baseline="-25000" dirty="0"/>
              <a:t>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loại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trừ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lẫn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nhau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và</a:t>
            </a:r>
            <a:r>
              <a:rPr lang="en-US" altLang="en-US" sz="2200" dirty="0"/>
              <a:t> </a:t>
            </a:r>
            <a:r>
              <a:rPr lang="en-US" altLang="en-US" sz="2200" dirty="0" err="1"/>
              <a:t>vét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cạn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toàn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bộ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tức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là</a:t>
            </a:r>
            <a:r>
              <a:rPr lang="en-US" altLang="en-US" sz="2200" dirty="0"/>
              <a:t>, </a:t>
            </a:r>
            <a:r>
              <a:rPr lang="en-US" altLang="en-US" sz="2200" i="1" dirty="0"/>
              <a:t>F</a:t>
            </a:r>
            <a:r>
              <a:rPr lang="en-US" altLang="en-US" sz="2200" i="1" baseline="-25000" dirty="0"/>
              <a:t>1</a:t>
            </a:r>
            <a:r>
              <a:rPr lang="en-US" altLang="en-US" sz="2200" dirty="0">
                <a:sym typeface="Symbol" panose="05050102010706020507" pitchFamily="18" charset="2"/>
              </a:rPr>
              <a:t></a:t>
            </a:r>
            <a:r>
              <a:rPr lang="en-US" altLang="en-US" sz="2200" i="1" dirty="0">
                <a:sym typeface="Symbol" panose="05050102010706020507" pitchFamily="18" charset="2"/>
              </a:rPr>
              <a:t>F</a:t>
            </a:r>
            <a:r>
              <a:rPr lang="en-US" altLang="en-US" sz="2200" i="1" baseline="-25000" dirty="0">
                <a:sym typeface="Symbol" panose="05050102010706020507" pitchFamily="18" charset="2"/>
              </a:rPr>
              <a:t>2</a:t>
            </a:r>
            <a:r>
              <a:rPr lang="en-US" altLang="en-US" sz="2200" dirty="0">
                <a:sym typeface="Symbol" panose="05050102010706020507" pitchFamily="18" charset="2"/>
              </a:rPr>
              <a:t>  … </a:t>
            </a:r>
            <a:r>
              <a:rPr lang="en-US" altLang="en-US" sz="2200" i="1" dirty="0" err="1">
                <a:sym typeface="Symbol" panose="05050102010706020507" pitchFamily="18" charset="2"/>
              </a:rPr>
              <a:t>F</a:t>
            </a:r>
            <a:r>
              <a:rPr lang="en-US" altLang="en-US" sz="22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200" dirty="0">
                <a:sym typeface="Symbol" panose="05050102010706020507" pitchFamily="18" charset="2"/>
              </a:rPr>
              <a:t> = </a:t>
            </a:r>
            <a:r>
              <a:rPr lang="en-US" altLang="en-US" sz="2200" i="1" dirty="0">
                <a:sym typeface="Symbol" panose="05050102010706020507" pitchFamily="18" charset="2"/>
              </a:rPr>
              <a:t>S. S </a:t>
            </a:r>
            <a:r>
              <a:rPr lang="en-US" altLang="en-US" sz="2200" dirty="0" err="1">
                <a:sym typeface="Symbol" panose="05050102010706020507" pitchFamily="18" charset="2"/>
              </a:rPr>
              <a:t>là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không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gian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lấy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mẫu</a:t>
            </a:r>
            <a:r>
              <a:rPr lang="en-US" altLang="en-US" sz="2200" i="1" dirty="0">
                <a:sym typeface="Symbol" panose="05050102010706020507" pitchFamily="18" charset="2"/>
              </a:rPr>
              <a:t>.  E </a:t>
            </a:r>
            <a:r>
              <a:rPr lang="en-US" altLang="en-US" sz="2200" dirty="0" err="1">
                <a:sym typeface="Symbol" panose="05050102010706020507" pitchFamily="18" charset="2"/>
              </a:rPr>
              <a:t>là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một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dirty="0" err="1">
                <a:sym typeface="Symbol" panose="05050102010706020507" pitchFamily="18" charset="2"/>
              </a:rPr>
              <a:t>tập</a:t>
            </a:r>
            <a:r>
              <a:rPr lang="en-US" altLang="en-US" sz="2200" dirty="0">
                <a:sym typeface="Symbol" panose="05050102010706020507" pitchFamily="18" charset="2"/>
              </a:rPr>
              <a:t> con </a:t>
            </a:r>
            <a:r>
              <a:rPr lang="en-US" altLang="en-US" sz="2200" dirty="0" err="1">
                <a:sym typeface="Symbol" panose="05050102010706020507" pitchFamily="18" charset="2"/>
              </a:rPr>
              <a:t>của</a:t>
            </a:r>
            <a:r>
              <a:rPr lang="en-US" altLang="en-US" sz="2200" dirty="0">
                <a:sym typeface="Symbol" panose="05050102010706020507" pitchFamily="18" charset="2"/>
              </a:rPr>
              <a:t> </a:t>
            </a:r>
            <a:r>
              <a:rPr lang="en-US" altLang="en-US" sz="2200" i="1" dirty="0">
                <a:sym typeface="Symbol" panose="05050102010706020507" pitchFamily="18" charset="2"/>
              </a:rPr>
              <a:t>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EF78287E-37A1-841F-8E46-8A782B49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4582" name="Object 4">
            <a:extLst>
              <a:ext uri="{FF2B5EF4-FFF2-40B4-BE49-F238E27FC236}">
                <a16:creationId xmlns:a16="http://schemas.microsoft.com/office/drawing/2014/main" id="{849C18C3-6EC3-6EBD-7C62-49ED6F7D1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765300"/>
          <a:ext cx="19764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25" imgH="431613" progId="Equation.3">
                  <p:embed/>
                </p:oleObj>
              </mc:Choice>
              <mc:Fallback>
                <p:oleObj name="Equation" r:id="rId2" imgW="863225" imgH="431613" progId="Equation.3">
                  <p:embed/>
                  <p:pic>
                    <p:nvPicPr>
                      <p:cNvPr id="24582" name="Object 4">
                        <a:extLst>
                          <a:ext uri="{FF2B5EF4-FFF2-40B4-BE49-F238E27FC236}">
                            <a16:creationId xmlns:a16="http://schemas.microsoft.com/office/drawing/2014/main" id="{849C18C3-6EC3-6EBD-7C62-49ED6F7D1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65300"/>
                        <a:ext cx="19764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98F993EF-CD92-1B34-8EE1-EE8B57AED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4584" name="Object 6">
            <a:extLst>
              <a:ext uri="{FF2B5EF4-FFF2-40B4-BE49-F238E27FC236}">
                <a16:creationId xmlns:a16="http://schemas.microsoft.com/office/drawing/2014/main" id="{57DFDDAE-B6E4-8337-CE4A-0B8E22D10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843213"/>
          <a:ext cx="5213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431800" progId="Equation.3">
                  <p:embed/>
                </p:oleObj>
              </mc:Choice>
              <mc:Fallback>
                <p:oleObj name="Equation" r:id="rId4" imgW="2514600" imgH="431800" progId="Equation.3">
                  <p:embed/>
                  <p:pic>
                    <p:nvPicPr>
                      <p:cNvPr id="24584" name="Object 6">
                        <a:extLst>
                          <a:ext uri="{FF2B5EF4-FFF2-40B4-BE49-F238E27FC236}">
                            <a16:creationId xmlns:a16="http://schemas.microsoft.com/office/drawing/2014/main" id="{57DFDDAE-B6E4-8337-CE4A-0B8E22D10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843213"/>
                        <a:ext cx="52133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Text Box 8">
            <a:extLst>
              <a:ext uri="{FF2B5EF4-FFF2-40B4-BE49-F238E27FC236}">
                <a16:creationId xmlns:a16="http://schemas.microsoft.com/office/drawing/2014/main" id="{70EFF1B7-B596-F964-9AEB-5C9A2EADE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733800"/>
            <a:ext cx="8001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200" dirty="0" err="1"/>
              <a:t>Định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lý</a:t>
            </a:r>
            <a:r>
              <a:rPr lang="en-US" altLang="en-US" sz="2200" dirty="0"/>
              <a:t> Bayes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phát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biểu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như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sau</a:t>
            </a:r>
            <a:r>
              <a:rPr lang="en-US" altLang="en-US" sz="2200" dirty="0"/>
              <a:t>, </a:t>
            </a:r>
            <a:r>
              <a:rPr lang="en-US" altLang="en-US" sz="2200" dirty="0" err="1"/>
              <a:t>khi</a:t>
            </a:r>
            <a:r>
              <a:rPr lang="en-US" altLang="en-US" sz="2200" dirty="0"/>
              <a:t> E </a:t>
            </a:r>
            <a:r>
              <a:rPr lang="en-US" altLang="en-US" sz="2200" dirty="0" err="1"/>
              <a:t>được</a:t>
            </a:r>
            <a:r>
              <a:rPr lang="en-US" altLang="en-US" sz="2200" dirty="0"/>
              <a:t> </a:t>
            </a:r>
            <a:r>
              <a:rPr lang="en-US" altLang="en-US" sz="2200" dirty="0" err="1"/>
              <a:t>phân</a:t>
            </a:r>
            <a:r>
              <a:rPr lang="en-US" altLang="en-US" sz="2200" dirty="0"/>
              <a:t> </a:t>
            </a:r>
            <a:r>
              <a:rPr lang="en-US" altLang="en-US" sz="2200" dirty="0" err="1"/>
              <a:t>rã</a:t>
            </a:r>
            <a:r>
              <a:rPr lang="en-US" altLang="en-US" sz="2200" dirty="0"/>
              <a:t> </a:t>
            </a:r>
            <a:r>
              <a:rPr lang="en-US" altLang="en-US" sz="2200" dirty="0" err="1"/>
              <a:t>thành</a:t>
            </a:r>
            <a:r>
              <a:rPr lang="en-US" altLang="en-US" sz="2200" dirty="0"/>
              <a:t> </a:t>
            </a:r>
            <a:r>
              <a:rPr lang="en-US" altLang="en-US" sz="2200" dirty="0" err="1"/>
              <a:t>những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sự</a:t>
            </a:r>
            <a:r>
              <a:rPr lang="en-US" altLang="en-US" sz="2200" dirty="0"/>
              <a:t> </a:t>
            </a:r>
            <a:r>
              <a:rPr lang="en-US" altLang="en-US" sz="2200" dirty="0" err="1"/>
              <a:t>kiện</a:t>
            </a:r>
            <a:r>
              <a:rPr lang="en-US" altLang="en-US" sz="2200" dirty="0"/>
              <a:t> E </a:t>
            </a:r>
            <a:r>
              <a:rPr lang="en-US" altLang="en-US" sz="2200" dirty="0">
                <a:sym typeface="Symbol" panose="05050102010706020507" pitchFamily="18" charset="2"/>
              </a:rPr>
              <a:t> F</a:t>
            </a:r>
            <a:r>
              <a:rPr lang="en-US" altLang="en-US" sz="2200" baseline="-25000" dirty="0">
                <a:sym typeface="Symbol" panose="05050102010706020507" pitchFamily="18" charset="2"/>
              </a:rPr>
              <a:t>i</a:t>
            </a:r>
            <a:endParaRPr lang="en-US" altLang="en-US" sz="2200" baseline="-25000" dirty="0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B4F92C0F-8C41-E768-993E-D0C678D9E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graphicFrame>
        <p:nvGraphicFramePr>
          <p:cNvPr id="24587" name="Object 9">
            <a:extLst>
              <a:ext uri="{FF2B5EF4-FFF2-40B4-BE49-F238E27FC236}">
                <a16:creationId xmlns:a16="http://schemas.microsoft.com/office/drawing/2014/main" id="{CBE5623F-7996-EEDA-9D9C-274EE8FB81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835217"/>
              </p:ext>
            </p:extLst>
          </p:nvPr>
        </p:nvGraphicFramePr>
        <p:xfrm>
          <a:off x="1853406" y="4662488"/>
          <a:ext cx="5011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600" imgH="558800" progId="Equation.3">
                  <p:embed/>
                </p:oleObj>
              </mc:Choice>
              <mc:Fallback>
                <p:oleObj name="Equation" r:id="rId6" imgW="2641600" imgH="558800" progId="Equation.3">
                  <p:embed/>
                  <p:pic>
                    <p:nvPicPr>
                      <p:cNvPr id="24587" name="Object 9">
                        <a:extLst>
                          <a:ext uri="{FF2B5EF4-FFF2-40B4-BE49-F238E27FC236}">
                            <a16:creationId xmlns:a16="http://schemas.microsoft.com/office/drawing/2014/main" id="{CBE5623F-7996-EEDA-9D9C-274EE8FB8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406" y="4662488"/>
                        <a:ext cx="50117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D83D757-2F9B-9021-70C1-2DB3FE3DA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err="1">
                <a:latin typeface="+mn-lt"/>
              </a:rPr>
              <a:t>Định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 err="1">
                <a:latin typeface="+mn-lt"/>
              </a:rPr>
              <a:t>lý</a:t>
            </a:r>
            <a:r>
              <a:rPr lang="en-US" altLang="en-US" sz="3600" b="1" dirty="0">
                <a:latin typeface="+mn-lt"/>
              </a:rPr>
              <a:t> </a:t>
            </a:r>
            <a:r>
              <a:rPr lang="en-US" altLang="en-US" sz="3600" b="1" dirty="0"/>
              <a:t>Bayes  (</a:t>
            </a:r>
            <a:r>
              <a:rPr lang="en-US" altLang="en-US" sz="3600" b="1" dirty="0" err="1"/>
              <a:t>tt</a:t>
            </a:r>
            <a:r>
              <a:rPr lang="en-US" altLang="en-US" sz="3600" b="1" dirty="0"/>
              <a:t>.)</a:t>
            </a:r>
            <a:endParaRPr lang="en-US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3E30-847E-1828-E261-044292295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63" y="1143000"/>
            <a:ext cx="8229600" cy="2286000"/>
          </a:xfrm>
        </p:spPr>
        <p:txBody>
          <a:bodyPr/>
          <a:lstStyle/>
          <a:p>
            <a:pPr>
              <a:defRPr/>
            </a:pPr>
            <a:r>
              <a:rPr lang="fr-FR" sz="2400" dirty="0" err="1"/>
              <a:t>Thí</a:t>
            </a:r>
            <a:r>
              <a:rPr lang="fr-FR" sz="2400" dirty="0"/>
              <a:t> </a:t>
            </a:r>
            <a:r>
              <a:rPr lang="fr-FR" sz="2400" dirty="0" err="1"/>
              <a:t>dụ</a:t>
            </a:r>
            <a:r>
              <a:rPr lang="fr-FR" sz="2400" dirty="0"/>
              <a:t>: Cho </a:t>
            </a:r>
            <a:r>
              <a:rPr lang="fr-FR" sz="2400" dirty="0" err="1"/>
              <a:t>những</a:t>
            </a:r>
            <a:r>
              <a:rPr lang="fr-FR" sz="2400" dirty="0"/>
              <a:t> </a:t>
            </a:r>
            <a:r>
              <a:rPr lang="fr-FR" sz="2400" dirty="0" err="1"/>
              <a:t>sự</a:t>
            </a:r>
            <a:r>
              <a:rPr lang="fr-FR" sz="2400" dirty="0"/>
              <a:t> </a:t>
            </a:r>
            <a:r>
              <a:rPr lang="fr-FR" sz="2400" dirty="0" err="1"/>
              <a:t>kiện</a:t>
            </a:r>
            <a:r>
              <a:rPr lang="fr-FR" sz="2400" dirty="0"/>
              <a:t> </a:t>
            </a:r>
            <a:r>
              <a:rPr lang="fr-FR" sz="2400" dirty="0" err="1"/>
              <a:t>như</a:t>
            </a:r>
            <a:r>
              <a:rPr lang="fr-FR" sz="2400" dirty="0"/>
              <a:t> </a:t>
            </a:r>
            <a:r>
              <a:rPr lang="fr-FR" sz="2400" dirty="0" err="1"/>
              <a:t>sau</a:t>
            </a:r>
            <a:r>
              <a:rPr lang="fr-FR" sz="2400" dirty="0"/>
              <a:t>: :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2400" dirty="0"/>
              <a:t>    P(A|B) = 2/3,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2400" dirty="0"/>
              <a:t>     P(A|~B) = 1/3,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2400" dirty="0"/>
              <a:t>     P(B) = 1/3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fr-FR" sz="2400" dirty="0"/>
              <a:t>    Ta </a:t>
            </a:r>
            <a:r>
              <a:rPr lang="fr-FR" sz="2400" dirty="0" err="1"/>
              <a:t>có</a:t>
            </a:r>
            <a:r>
              <a:rPr lang="fr-FR" sz="2400" dirty="0"/>
              <a:t> </a:t>
            </a:r>
            <a:r>
              <a:rPr lang="fr-FR" sz="2400" dirty="0" err="1"/>
              <a:t>thể</a:t>
            </a:r>
            <a:r>
              <a:rPr lang="fr-FR" sz="2400" dirty="0"/>
              <a:t> </a:t>
            </a:r>
            <a:r>
              <a:rPr lang="fr-FR" sz="2400" dirty="0" err="1"/>
              <a:t>tính</a:t>
            </a:r>
            <a:r>
              <a:rPr lang="fr-FR" sz="2400" dirty="0"/>
              <a:t>: P(B|A).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fr-FR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0E9916B9-3157-18F4-9312-4FF68A94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A29EC5-CA88-4194-BEFC-36FA25B9F51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3D948126-69EC-A373-AE55-CE4F28615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652043"/>
            <a:ext cx="8732837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22E1DC-6125-C687-D020-A832538E1A62}"/>
              </a:ext>
            </a:extLst>
          </p:cNvPr>
          <p:cNvSpPr txBox="1"/>
          <p:nvPr/>
        </p:nvSpPr>
        <p:spPr>
          <a:xfrm>
            <a:off x="457200" y="5181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Khi A </a:t>
            </a:r>
            <a:r>
              <a:rPr lang="en-US" altLang="en-US" sz="2400" dirty="0" err="1"/>
              <a:t>được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phân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sự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kiện</a:t>
            </a:r>
            <a:r>
              <a:rPr lang="en-US" altLang="en-US" sz="2400" dirty="0"/>
              <a:t> A </a:t>
            </a:r>
            <a:r>
              <a:rPr lang="en-US" altLang="en-US" sz="2400" dirty="0">
                <a:sym typeface="Symbol" panose="05050102010706020507" pitchFamily="18" charset="2"/>
              </a:rPr>
              <a:t> B </a:t>
            </a:r>
            <a:r>
              <a:rPr lang="en-US" altLang="en-US" sz="2400" dirty="0" err="1">
                <a:sym typeface="Symbol" panose="05050102010706020507" pitchFamily="18" charset="2"/>
              </a:rPr>
              <a:t>và</a:t>
            </a:r>
            <a:r>
              <a:rPr lang="en-US" altLang="en-US" sz="2400" dirty="0">
                <a:sym typeface="Symbol" panose="05050102010706020507" pitchFamily="18" charset="2"/>
              </a:rPr>
              <a:t> A </a:t>
            </a:r>
            <a:r>
              <a:rPr lang="fr-FR" sz="2400" dirty="0"/>
              <a:t> ~B.</a:t>
            </a:r>
            <a:endParaRPr lang="vi-V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156</TotalTime>
  <Words>745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Garamond</vt:lpstr>
      <vt:lpstr>Symbol</vt:lpstr>
      <vt:lpstr>Tahoma</vt:lpstr>
      <vt:lpstr>Wingdings</vt:lpstr>
      <vt:lpstr>Edge</vt:lpstr>
      <vt:lpstr>Equation</vt:lpstr>
      <vt:lpstr>Phụ lục         Định lý Bayes </vt:lpstr>
      <vt:lpstr>Phụ lục</vt:lpstr>
      <vt:lpstr>Xác xuất</vt:lpstr>
      <vt:lpstr>Các tiên đề về xác xuất</vt:lpstr>
      <vt:lpstr>Xác xuất có điều kiện</vt:lpstr>
      <vt:lpstr>Thí dụ về xác xuất có điều kiện</vt:lpstr>
      <vt:lpstr>Phân rã một sự kiện E</vt:lpstr>
      <vt:lpstr>Định lý Bayes </vt:lpstr>
      <vt:lpstr>Định lý Bayes  (tt.)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compute covariance matrix</dc:title>
  <dc:creator>W7-32Bit SP1</dc:creator>
  <cp:lastModifiedBy>Dương Tuấn Anh</cp:lastModifiedBy>
  <cp:revision>34</cp:revision>
  <dcterms:created xsi:type="dcterms:W3CDTF">2015-09-03T08:04:05Z</dcterms:created>
  <dcterms:modified xsi:type="dcterms:W3CDTF">2024-06-22T11:12:59Z</dcterms:modified>
</cp:coreProperties>
</file>