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1pPr>
    <a:lvl2pPr marL="0" marR="0" indent="2286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2pPr>
    <a:lvl3pPr marL="0" marR="0" indent="4572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3pPr>
    <a:lvl4pPr marL="0" marR="0" indent="6858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4pPr>
    <a:lvl5pPr marL="0" marR="0" indent="9144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5pPr>
    <a:lvl6pPr marL="0" marR="0" indent="11430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6pPr>
    <a:lvl7pPr marL="0" marR="0" indent="13716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7pPr>
    <a:lvl8pPr marL="0" marR="0" indent="16002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8pPr>
    <a:lvl9pPr marL="0" marR="0" indent="18288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Roman"/>
          <a:ea typeface="Iowan Old Style Roman"/>
          <a:cs typeface="Iowan Old Style Roman"/>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Roman"/>
          <a:ea typeface="Iowan Old Style Roman"/>
          <a:cs typeface="Iowan Old Style Roman"/>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body" sz="quarter" idx="13"/>
          </p:nvPr>
        </p:nvSpPr>
        <p:spPr>
          <a:xfrm>
            <a:off x="571500" y="5588000"/>
            <a:ext cx="1187578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 name="Shape 12"/>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13" name="Shape 13"/>
          <p:cNvSpPr/>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1pPr>
            <a:lvl2pPr marL="0" indent="2286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2pPr>
            <a:lvl3pPr marL="0" indent="4572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3pPr>
            <a:lvl4pPr marL="0" indent="6858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4pPr>
            <a:lvl5pPr marL="0" indent="9144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5pPr>
          </a:lstStyle>
          <a:p>
            <a:pPr/>
            <a:r>
              <a:t>Body Level One</a:t>
            </a:r>
          </a:p>
          <a:p>
            <a:pPr lvl="1"/>
            <a:r>
              <a:t>Body Level Two</a:t>
            </a:r>
          </a:p>
          <a:p>
            <a:pPr lvl="2"/>
            <a:r>
              <a:t>Body Level Three</a:t>
            </a:r>
          </a:p>
          <a:p>
            <a:pPr lvl="3"/>
            <a:r>
              <a:t>Body Level Four</a:t>
            </a:r>
          </a:p>
          <a:p>
            <a:pPr lvl="4"/>
            <a:r>
              <a:t>Body Level Five</a:t>
            </a:r>
          </a:p>
        </p:txBody>
      </p:sp>
      <p:sp>
        <p:nvSpPr>
          <p:cNvPr id="14" name="Shape 14"/>
          <p:cNvSpPr/>
          <p:nvPr>
            <p:ph type="sldNum" sz="quarter" idx="2"/>
          </p:nvPr>
        </p:nvSpPr>
        <p:spPr>
          <a:xfrm>
            <a:off x="12088552"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1" name="Shape 101"/>
          <p:cNvSpPr/>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1000">
                <a:solidFill>
                  <a:srgbClr val="E4E4E4"/>
                </a:solidFill>
                <a:latin typeface="Baskerville SemiBold"/>
                <a:ea typeface="Baskerville SemiBold"/>
                <a:cs typeface="Baskerville SemiBold"/>
                <a:sym typeface="Baskerville SemiBold"/>
              </a:defRPr>
            </a:lvl1pPr>
          </a:lstStyle>
          <a:p>
            <a:pPr/>
            <a:r>
              <a:t>“</a:t>
            </a:r>
          </a:p>
        </p:txBody>
      </p:sp>
      <p:sp>
        <p:nvSpPr>
          <p:cNvPr id="102" name="Shape 102"/>
          <p:cNvSpPr/>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pPr/>
            <a:r>
              <a:t>Type a quote here.</a:t>
            </a:r>
          </a:p>
        </p:txBody>
      </p:sp>
      <p:sp>
        <p:nvSpPr>
          <p:cNvPr id="103" name="Shape 103"/>
          <p:cNvSpPr/>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sz="4800">
                <a:solidFill>
                  <a:srgbClr val="6B6D6D"/>
                </a:solidFill>
                <a:latin typeface="Iowan Old Style Italic"/>
                <a:ea typeface="Iowan Old Style Italic"/>
                <a:cs typeface="Iowan Old Style Italic"/>
                <a:sym typeface="Iowan Old Style Italic"/>
              </a:defRPr>
            </a:lvl1pPr>
          </a:lstStyle>
          <a:p>
            <a:pPr/>
            <a:r>
              <a:t>-Johnny Appleseed</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1" name="Shape 111"/>
          <p:cNvSpPr/>
          <p:nvPr>
            <p:ph type="pic" idx="13"/>
          </p:nvPr>
        </p:nvSpPr>
        <p:spPr>
          <a:xfrm>
            <a:off x="0" y="0"/>
            <a:ext cx="13004800" cy="9753600"/>
          </a:xfrm>
          <a:prstGeom prst="rect">
            <a:avLst/>
          </a:prstGeom>
        </p:spPr>
        <p:txBody>
          <a:bodyPr lIns="91439" tIns="45719" rIns="91439" bIns="45719">
            <a:noAutofit/>
          </a:bodyPr>
          <a:lstStyle/>
          <a:p>
            <a:pPr/>
          </a:p>
        </p:txBody>
      </p:sp>
      <p:sp>
        <p:nvSpPr>
          <p:cNvPr id="112" name="Shape 112"/>
          <p:cNvSpPr/>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1" name="Shape 21"/>
          <p:cNvSpPr/>
          <p:nvPr>
            <p:ph type="pic" idx="13"/>
          </p:nvPr>
        </p:nvSpPr>
        <p:spPr>
          <a:xfrm>
            <a:off x="0" y="0"/>
            <a:ext cx="13004800" cy="9753600"/>
          </a:xfrm>
          <a:prstGeom prst="rect">
            <a:avLst/>
          </a:prstGeom>
        </p:spPr>
        <p:txBody>
          <a:bodyPr lIns="91439" tIns="45719" rIns="91439" bIns="45719">
            <a:noAutofit/>
          </a:bodyPr>
          <a:lstStyle/>
          <a:p>
            <a:pPr/>
          </a:p>
        </p:txBody>
      </p:sp>
      <p:sp>
        <p:nvSpPr>
          <p:cNvPr id="22" name="Shape 22"/>
          <p:cNvSpPr/>
          <p:nvPr>
            <p:ph type="body" sz="half" idx="14"/>
          </p:nvPr>
        </p:nvSpPr>
        <p:spPr>
          <a:xfrm>
            <a:off x="0" y="5422900"/>
            <a:ext cx="13004800" cy="3606800"/>
          </a:xfrm>
          <a:prstGeom prst="rect">
            <a:avLst/>
          </a:prstGeom>
          <a:solidFill>
            <a:srgbClr val="FFFFFF"/>
          </a:solidFill>
        </p:spPr>
        <p:txBody>
          <a:bodyPr anchor="ctr">
            <a:noAutofit/>
          </a:bodyPr>
          <a:lstStyle/>
          <a:p>
            <a:pPr marL="0" indent="0" algn="ctr">
              <a:spcBef>
                <a:spcPts val="0"/>
              </a:spcBef>
              <a:buSzTx/>
              <a:buFontTx/>
              <a:buNone/>
              <a:defRPr sz="2400">
                <a:latin typeface="DIN Alternate"/>
                <a:ea typeface="DIN Alternate"/>
                <a:cs typeface="DIN Alternate"/>
                <a:sym typeface="DIN Alternate"/>
              </a:defRPr>
            </a:pPr>
          </a:p>
        </p:txBody>
      </p:sp>
      <p:sp>
        <p:nvSpPr>
          <p:cNvPr id="23" name="Shape 23"/>
          <p:cNvSpPr/>
          <p:nvPr>
            <p:ph type="body" sz="quarter" idx="15"/>
          </p:nvPr>
        </p:nvSpPr>
        <p:spPr>
          <a:xfrm flipV="1">
            <a:off x="571500" y="7619996"/>
            <a:ext cx="11874500" cy="4"/>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25" name="Shape 25"/>
          <p:cNvSpPr/>
          <p:nvPr>
            <p:ph type="body" sz="quarter" idx="1"/>
          </p:nvPr>
        </p:nvSpPr>
        <p:spPr>
          <a:xfrm>
            <a:off x="571500" y="7670800"/>
            <a:ext cx="11861800" cy="1231900"/>
          </a:xfrm>
          <a:prstGeom prst="rect">
            <a:avLst/>
          </a:prstGeom>
        </p:spPr>
        <p:txBody>
          <a:bodyPr/>
          <a:lstStyle>
            <a:lvl1pPr marL="0" indent="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1pPr>
            <a:lvl2pPr marL="0" indent="2286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2pPr>
            <a:lvl3pPr marL="0" indent="4572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3pPr>
            <a:lvl4pPr marL="0" indent="6858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4pPr>
            <a:lvl5pPr marL="0" indent="9144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34" name="Shape 34"/>
          <p:cNvSpPr/>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Shape 41"/>
          <p:cNvSpPr/>
          <p:nvPr>
            <p:ph type="pic" idx="13"/>
          </p:nvPr>
        </p:nvSpPr>
        <p:spPr>
          <a:xfrm>
            <a:off x="7531100" y="0"/>
            <a:ext cx="5473700" cy="9753600"/>
          </a:xfrm>
          <a:prstGeom prst="rect">
            <a:avLst/>
          </a:prstGeom>
        </p:spPr>
        <p:txBody>
          <a:bodyPr lIns="91439" tIns="45719" rIns="91439" bIns="45719">
            <a:noAutofit/>
          </a:bodyPr>
          <a:lstStyle/>
          <a:p>
            <a:pPr/>
          </a:p>
        </p:txBody>
      </p:sp>
      <p:sp>
        <p:nvSpPr>
          <p:cNvPr id="42" name="Shape 42"/>
          <p:cNvSpPr/>
          <p:nvPr>
            <p:ph type="body" sz="quarter" idx="14"/>
          </p:nvPr>
        </p:nvSpPr>
        <p:spPr>
          <a:xfrm flipV="1">
            <a:off x="571500" y="7619998"/>
            <a:ext cx="645160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43" name="Shape 43"/>
          <p:cNvSpPr/>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44" name="Shape 44"/>
          <p:cNvSpPr/>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1pPr>
            <a:lvl2pPr marL="0" indent="2286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2pPr>
            <a:lvl3pPr marL="0" indent="4572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3pPr>
            <a:lvl4pPr marL="0" indent="6858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4pPr>
            <a:lvl5pPr marL="0" indent="9144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5p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2" name="Shape 52"/>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53" name="Shape 53"/>
          <p:cNvSpPr/>
          <p:nvPr>
            <p:ph type="title"/>
          </p:nvPr>
        </p:nvSpPr>
        <p:spPr>
          <a:prstGeom prst="rect">
            <a:avLst/>
          </a:prstGeom>
        </p:spPr>
        <p:txBody>
          <a:bodyPr/>
          <a:lstStyle/>
          <a:p>
            <a:pPr/>
            <a:r>
              <a:t>Title Text</a:t>
            </a: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1" name="Shape 61"/>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62" name="Shape 62"/>
          <p:cNvSpPr/>
          <p:nvPr>
            <p:ph type="title"/>
          </p:nvPr>
        </p:nvSpPr>
        <p:spPr>
          <a:prstGeom prst="rect">
            <a:avLst/>
          </a:prstGeom>
        </p:spPr>
        <p:txBody>
          <a:bodyPr/>
          <a:lstStyle/>
          <a:p>
            <a:pPr/>
            <a:r>
              <a:t>Title Text</a:t>
            </a:r>
          </a:p>
        </p:txBody>
      </p:sp>
      <p:sp>
        <p:nvSpPr>
          <p:cNvPr id="63" name="Shape 6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1" name="Shape 71"/>
          <p:cNvSpPr/>
          <p:nvPr>
            <p:ph type="pic" idx="13"/>
          </p:nvPr>
        </p:nvSpPr>
        <p:spPr>
          <a:xfrm>
            <a:off x="0" y="0"/>
            <a:ext cx="6438900" cy="9753600"/>
          </a:xfrm>
          <a:prstGeom prst="rect">
            <a:avLst/>
          </a:prstGeom>
        </p:spPr>
        <p:txBody>
          <a:bodyPr lIns="91439" tIns="45719" rIns="91439" bIns="45719">
            <a:noAutofit/>
          </a:bodyPr>
          <a:lstStyle/>
          <a:p>
            <a:pPr/>
          </a:p>
        </p:txBody>
      </p:sp>
      <p:sp>
        <p:nvSpPr>
          <p:cNvPr id="72" name="Shape 72"/>
          <p:cNvSpPr/>
          <p:nvPr>
            <p:ph type="body" sz="quarter" idx="14"/>
          </p:nvPr>
        </p:nvSpPr>
        <p:spPr>
          <a:xfrm>
            <a:off x="7023100" y="1574800"/>
            <a:ext cx="53975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73" name="Shape 73"/>
          <p:cNvSpPr/>
          <p:nvPr>
            <p:ph type="title"/>
          </p:nvPr>
        </p:nvSpPr>
        <p:spPr>
          <a:xfrm>
            <a:off x="7023100" y="723900"/>
            <a:ext cx="5397500" cy="723900"/>
          </a:xfrm>
          <a:prstGeom prst="rect">
            <a:avLst/>
          </a:prstGeom>
        </p:spPr>
        <p:txBody>
          <a:bodyPr/>
          <a:lstStyle/>
          <a:p>
            <a:pPr/>
            <a:r>
              <a:t>Title Text</a:t>
            </a:r>
          </a:p>
        </p:txBody>
      </p:sp>
      <p:sp>
        <p:nvSpPr>
          <p:cNvPr id="74" name="Shape 74"/>
          <p:cNvSpPr/>
          <p:nvPr>
            <p:ph type="body" sz="half" idx="1"/>
          </p:nvPr>
        </p:nvSpPr>
        <p:spPr>
          <a:xfrm>
            <a:off x="7023100" y="1803400"/>
            <a:ext cx="5397500" cy="7226300"/>
          </a:xfrm>
          <a:prstGeom prst="rect">
            <a:avLst/>
          </a:prstGeom>
        </p:spPr>
        <p:txBody>
          <a:bodyPr/>
          <a:lstStyle>
            <a:lvl1pPr marL="406400" indent="-406400">
              <a:defRPr sz="2800"/>
            </a:lvl1pPr>
            <a:lvl2pPr marL="812800" indent="-406400">
              <a:defRPr sz="2800"/>
            </a:lvl2pPr>
            <a:lvl3pPr marL="1219200" indent="-406400">
              <a:defRPr sz="2800"/>
            </a:lvl3pPr>
            <a:lvl4pPr marL="1625600" indent="-406400">
              <a:defRPr sz="2800"/>
            </a:lvl4pPr>
            <a:lvl5pPr marL="2032000" indent="-406400">
              <a:defRPr sz="28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2" name="Shape 82"/>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0" name="Shape 90"/>
          <p:cNvSpPr/>
          <p:nvPr>
            <p:ph type="pic" idx="13"/>
          </p:nvPr>
        </p:nvSpPr>
        <p:spPr>
          <a:xfrm>
            <a:off x="571500" y="571500"/>
            <a:ext cx="7429500" cy="7315200"/>
          </a:xfrm>
          <a:prstGeom prst="rect">
            <a:avLst/>
          </a:prstGeom>
        </p:spPr>
        <p:txBody>
          <a:bodyPr lIns="91439" tIns="45719" rIns="91439" bIns="45719">
            <a:noAutofit/>
          </a:bodyPr>
          <a:lstStyle/>
          <a:p>
            <a:pPr/>
          </a:p>
        </p:txBody>
      </p:sp>
      <p:sp>
        <p:nvSpPr>
          <p:cNvPr id="91" name="Shape 91"/>
          <p:cNvSpPr/>
          <p:nvPr>
            <p:ph type="pic" sz="quarter" idx="14"/>
          </p:nvPr>
        </p:nvSpPr>
        <p:spPr>
          <a:xfrm>
            <a:off x="8128000" y="571500"/>
            <a:ext cx="4305300" cy="3594100"/>
          </a:xfrm>
          <a:prstGeom prst="rect">
            <a:avLst/>
          </a:prstGeom>
        </p:spPr>
        <p:txBody>
          <a:bodyPr lIns="91439" tIns="45719" rIns="91439" bIns="45719">
            <a:noAutofit/>
          </a:bodyPr>
          <a:lstStyle/>
          <a:p>
            <a:pPr/>
          </a:p>
        </p:txBody>
      </p:sp>
      <p:sp>
        <p:nvSpPr>
          <p:cNvPr id="92" name="Shape 92"/>
          <p:cNvSpPr/>
          <p:nvPr>
            <p:ph type="pic" sz="quarter" idx="15"/>
          </p:nvPr>
        </p:nvSpPr>
        <p:spPr>
          <a:xfrm>
            <a:off x="8128000" y="4292600"/>
            <a:ext cx="4305300" cy="3594100"/>
          </a:xfrm>
          <a:prstGeom prst="rect">
            <a:avLst/>
          </a:prstGeom>
        </p:spPr>
        <p:txBody>
          <a:bodyPr lIns="91439" tIns="45719" rIns="91439" bIns="45719">
            <a:noAutofit/>
          </a:bodyPr>
          <a:lstStyle/>
          <a:p>
            <a:pPr/>
          </a:p>
        </p:txBody>
      </p:sp>
      <p:sp>
        <p:nvSpPr>
          <p:cNvPr id="93" name="Shape 93"/>
          <p:cNvSpPr/>
          <p:nvPr>
            <p:ph type="body" sz="quarter" idx="1"/>
          </p:nvPr>
        </p:nvSpPr>
        <p:spPr>
          <a:xfrm>
            <a:off x="571500" y="8051800"/>
            <a:ext cx="11861800" cy="1333500"/>
          </a:xfrm>
          <a:prstGeom prst="rect">
            <a:avLst/>
          </a:prstGeom>
        </p:spPr>
        <p:txBody>
          <a:bodyPr/>
          <a:lstStyle>
            <a:lvl1pPr marL="0" indent="0">
              <a:spcBef>
                <a:spcPts val="1400"/>
              </a:spcBef>
              <a:buSzTx/>
              <a:buFontTx/>
              <a:buNone/>
              <a:defRPr spc="28" sz="2800">
                <a:latin typeface="Iowan Old Style Italic"/>
                <a:ea typeface="Iowan Old Style Italic"/>
                <a:cs typeface="Iowan Old Style Italic"/>
                <a:sym typeface="Iowan Old Style Italic"/>
              </a:defRPr>
            </a:lvl1pPr>
            <a:lvl2pPr marL="0" indent="228600">
              <a:spcBef>
                <a:spcPts val="1400"/>
              </a:spcBef>
              <a:buSzTx/>
              <a:buFontTx/>
              <a:buNone/>
              <a:defRPr spc="28" sz="2800">
                <a:latin typeface="Iowan Old Style Italic"/>
                <a:ea typeface="Iowan Old Style Italic"/>
                <a:cs typeface="Iowan Old Style Italic"/>
                <a:sym typeface="Iowan Old Style Italic"/>
              </a:defRPr>
            </a:lvl2pPr>
            <a:lvl3pPr marL="0" indent="457200">
              <a:spcBef>
                <a:spcPts val="1400"/>
              </a:spcBef>
              <a:buSzTx/>
              <a:buFontTx/>
              <a:buNone/>
              <a:defRPr spc="28" sz="2800">
                <a:latin typeface="Iowan Old Style Italic"/>
                <a:ea typeface="Iowan Old Style Italic"/>
                <a:cs typeface="Iowan Old Style Italic"/>
                <a:sym typeface="Iowan Old Style Italic"/>
              </a:defRPr>
            </a:lvl3pPr>
            <a:lvl4pPr marL="0" indent="685800">
              <a:spcBef>
                <a:spcPts val="1400"/>
              </a:spcBef>
              <a:buSzTx/>
              <a:buFontTx/>
              <a:buNone/>
              <a:defRPr spc="28" sz="2800">
                <a:latin typeface="Iowan Old Style Italic"/>
                <a:ea typeface="Iowan Old Style Italic"/>
                <a:cs typeface="Iowan Old Style Italic"/>
                <a:sym typeface="Iowan Old Style Italic"/>
              </a:defRPr>
            </a:lvl4pPr>
            <a:lvl5pPr marL="0" indent="914400">
              <a:spcBef>
                <a:spcPts val="1400"/>
              </a:spcBef>
              <a:buSzTx/>
              <a:buFontTx/>
              <a:buNone/>
              <a:defRPr spc="28" sz="2800">
                <a:latin typeface="Iowan Old Style Italic"/>
                <a:ea typeface="Iowan Old Style Italic"/>
                <a:cs typeface="Iowan Old Style Italic"/>
                <a:sym typeface="Iowan Old Style Italic"/>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Shape 3"/>
          <p:cNvSpPr/>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spc="0" sz="1600">
                <a:solidFill>
                  <a:srgbClr val="747676"/>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1pPr>
      <a:lvl2pPr marL="0" marR="0" indent="2286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2pPr>
      <a:lvl3pPr marL="0" marR="0" indent="4572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3pPr>
      <a:lvl4pPr marL="0" marR="0" indent="6858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4pPr>
      <a:lvl5pPr marL="0" marR="0" indent="9144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5pPr>
      <a:lvl6pPr marL="0" marR="0" indent="11430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6pPr>
      <a:lvl7pPr marL="0" marR="0" indent="13716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7pPr>
      <a:lvl8pPr marL="0" marR="0" indent="16002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8pPr>
      <a:lvl9pPr marL="0" marR="0" indent="18288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1pPr>
      <a:lvl2pPr marL="0" marR="0" indent="2286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2pPr>
      <a:lvl3pPr marL="0" marR="0" indent="4572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3pPr>
      <a:lvl4pPr marL="0" marR="0" indent="6858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4pPr>
      <a:lvl5pPr marL="0" marR="0" indent="9144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5pPr>
      <a:lvl6pPr marL="0" marR="0" indent="11430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6pPr>
      <a:lvl7pPr marL="0" marR="0" indent="13716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7pPr>
      <a:lvl8pPr marL="0" marR="0" indent="16002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8pPr>
      <a:lvl9pPr marL="0" marR="0" indent="18288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 Id="rId3"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tif"/><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other_cat.png"/>
          <p:cNvPicPr>
            <a:picLocks noChangeAspect="1"/>
          </p:cNvPicPr>
          <p:nvPr/>
        </p:nvPicPr>
        <p:blipFill>
          <a:blip r:embed="rId2">
            <a:alphaModFix amt="26841"/>
            <a:extLst/>
          </a:blip>
          <a:stretch>
            <a:fillRect/>
          </a:stretch>
        </p:blipFill>
        <p:spPr>
          <a:xfrm>
            <a:off x="2937328" y="695140"/>
            <a:ext cx="7144123" cy="7144123"/>
          </a:xfrm>
          <a:prstGeom prst="rect">
            <a:avLst/>
          </a:prstGeom>
          <a:ln w="12700">
            <a:miter lim="400000"/>
          </a:ln>
        </p:spPr>
      </p:pic>
      <p:sp>
        <p:nvSpPr>
          <p:cNvPr id="129" name="Shape 129"/>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0" name="Shape 130"/>
          <p:cNvSpPr/>
          <p:nvPr>
            <p:ph type="ctrTitle"/>
          </p:nvPr>
        </p:nvSpPr>
        <p:spPr>
          <a:prstGeom prst="rect">
            <a:avLst/>
          </a:prstGeom>
        </p:spPr>
        <p:txBody>
          <a:bodyPr/>
          <a:lstStyle/>
          <a:p>
            <a:pPr/>
            <a:r>
              <a:t>BAST - Intrusion detection system</a:t>
            </a:r>
          </a:p>
        </p:txBody>
      </p:sp>
      <p:sp>
        <p:nvSpPr>
          <p:cNvPr id="131" name="Shape 131"/>
          <p:cNvSpPr/>
          <p:nvPr>
            <p:ph type="subTitle" sz="quarter" idx="1"/>
          </p:nvPr>
        </p:nvSpPr>
        <p:spPr>
          <a:xfrm>
            <a:off x="571500" y="5683250"/>
            <a:ext cx="11861800" cy="1626444"/>
          </a:xfrm>
          <a:prstGeom prst="rect">
            <a:avLst/>
          </a:prstGeom>
        </p:spPr>
        <p:txBody>
          <a:bodyPr/>
          <a:lstStyle/>
          <a:p>
            <a:pPr/>
            <a:r>
              <a:t>Your Guardian from the Underworld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5" name="Group 135"/>
          <p:cNvGrpSpPr/>
          <p:nvPr/>
        </p:nvGrpSpPr>
        <p:grpSpPr>
          <a:xfrm>
            <a:off x="4170485" y="1834672"/>
            <a:ext cx="7949064" cy="7508359"/>
            <a:chOff x="0" y="0"/>
            <a:chExt cx="7949063" cy="7508357"/>
          </a:xfrm>
        </p:grpSpPr>
        <p:pic>
          <p:nvPicPr>
            <p:cNvPr id="134" name="pasted-image.png"/>
            <p:cNvPicPr>
              <a:picLocks noChangeAspect="1"/>
            </p:cNvPicPr>
            <p:nvPr/>
          </p:nvPicPr>
          <p:blipFill>
            <a:blip r:embed="rId2">
              <a:extLst/>
            </a:blip>
            <a:stretch>
              <a:fillRect/>
            </a:stretch>
          </p:blipFill>
          <p:spPr>
            <a:xfrm>
              <a:off x="127000" y="88900"/>
              <a:ext cx="7695064" cy="7178158"/>
            </a:xfrm>
            <a:prstGeom prst="rect">
              <a:avLst/>
            </a:prstGeom>
            <a:ln>
              <a:noFill/>
            </a:ln>
            <a:effectLst/>
          </p:spPr>
        </p:pic>
        <p:pic>
          <p:nvPicPr>
            <p:cNvPr id="133" name=""/>
            <p:cNvPicPr>
              <a:picLocks noChangeAspect="0"/>
            </p:cNvPicPr>
            <p:nvPr/>
          </p:nvPicPr>
          <p:blipFill>
            <a:blip r:embed="rId3">
              <a:extLst/>
            </a:blip>
            <a:stretch>
              <a:fillRect/>
            </a:stretch>
          </p:blipFill>
          <p:spPr>
            <a:xfrm>
              <a:off x="0" y="0"/>
              <a:ext cx="7949064" cy="7508358"/>
            </a:xfrm>
            <a:prstGeom prst="rect">
              <a:avLst/>
            </a:prstGeom>
            <a:effectLst/>
          </p:spPr>
        </p:pic>
      </p:grpSp>
      <p:sp>
        <p:nvSpPr>
          <p:cNvPr id="136" name="Shape 136"/>
          <p:cNvSpPr/>
          <p:nvPr/>
        </p:nvSpPr>
        <p:spPr>
          <a:xfrm>
            <a:off x="267840" y="137831"/>
            <a:ext cx="4807382" cy="16357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80000"/>
              </a:lnSpc>
              <a:spcBef>
                <a:spcPts val="0"/>
              </a:spcBef>
              <a:defRPr cap="all" spc="0" sz="12100">
                <a:latin typeface="+mn-lt"/>
                <a:ea typeface="+mn-ea"/>
                <a:cs typeface="+mn-cs"/>
                <a:sym typeface="DIN Condensed"/>
              </a:defRPr>
            </a:lvl1pPr>
          </a:lstStyle>
          <a:p>
            <a:pPr/>
            <a:r>
              <a:t>In action</a:t>
            </a:r>
          </a:p>
        </p:txBody>
      </p:sp>
      <p:pic>
        <p:nvPicPr>
          <p:cNvPr id="137" name=""/>
          <p:cNvPicPr>
            <a:picLocks noChangeAspect="0"/>
          </p:cNvPicPr>
          <p:nvPr/>
        </p:nvPicPr>
        <p:blipFill>
          <a:blip r:embed="rId4">
            <a:alphaModFix amt="85880"/>
            <a:extLst/>
          </a:blip>
          <a:stretch>
            <a:fillRect/>
          </a:stretch>
        </p:blipFill>
        <p:spPr>
          <a:xfrm>
            <a:off x="5584259" y="1016886"/>
            <a:ext cx="5845573" cy="2432803"/>
          </a:xfrm>
          <a:prstGeom prst="rect">
            <a:avLst/>
          </a:prstGeom>
          <a:effectLst>
            <a:outerShdw sx="100000" sy="100000" kx="0" ky="0" algn="b" rotWithShape="0" blurRad="50800" dist="63500" dir="2700000">
              <a:srgbClr val="000000">
                <a:alpha val="50000"/>
              </a:srgbClr>
            </a:outerShdw>
          </a:effectLst>
        </p:spPr>
      </p:pic>
      <p:sp>
        <p:nvSpPr>
          <p:cNvPr id="138" name="Shape 138"/>
          <p:cNvSpPr/>
          <p:nvPr/>
        </p:nvSpPr>
        <p:spPr>
          <a:xfrm>
            <a:off x="5997037" y="1093604"/>
            <a:ext cx="5020018" cy="5610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atin typeface="Futura"/>
                <a:ea typeface="Futura"/>
                <a:cs typeface="Futura"/>
                <a:sym typeface="Futura"/>
              </a:defRPr>
            </a:lvl1pPr>
          </a:lstStyle>
          <a:p>
            <a:pPr/>
            <a:r>
              <a:t>Users can see the results here</a:t>
            </a:r>
          </a:p>
        </p:txBody>
      </p:sp>
      <p:pic>
        <p:nvPicPr>
          <p:cNvPr id="139" name=""/>
          <p:cNvPicPr>
            <a:picLocks noChangeAspect="0"/>
          </p:cNvPicPr>
          <p:nvPr/>
        </p:nvPicPr>
        <p:blipFill>
          <a:blip r:embed="rId5">
            <a:extLst/>
          </a:blip>
          <a:stretch>
            <a:fillRect/>
          </a:stretch>
        </p:blipFill>
        <p:spPr>
          <a:xfrm>
            <a:off x="565308" y="3870457"/>
            <a:ext cx="4077515" cy="4042966"/>
          </a:xfrm>
          <a:prstGeom prst="rect">
            <a:avLst/>
          </a:prstGeom>
          <a:effectLst>
            <a:outerShdw sx="100000" sy="100000" kx="0" ky="0" algn="b" rotWithShape="0" blurRad="50800" dist="63500" dir="2700000">
              <a:srgbClr val="000000">
                <a:alpha val="50000"/>
              </a:srgbClr>
            </a:outerShdw>
          </a:effectLst>
        </p:spPr>
      </p:pic>
      <p:sp>
        <p:nvSpPr>
          <p:cNvPr id="140" name="Shape 140"/>
          <p:cNvSpPr/>
          <p:nvPr/>
        </p:nvSpPr>
        <p:spPr>
          <a:xfrm>
            <a:off x="942185" y="4113842"/>
            <a:ext cx="2498779" cy="33804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latin typeface="Futura"/>
                <a:ea typeface="Futura"/>
                <a:cs typeface="Futura"/>
                <a:sym typeface="Futura"/>
              </a:defRPr>
            </a:lvl1pPr>
          </a:lstStyle>
          <a:p>
            <a:pPr/>
            <a:r>
              <a:t>Warnings are displayed with basic packet information for ease of identification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pasted-image.png"/>
          <p:cNvPicPr>
            <a:picLocks noChangeAspect="1"/>
          </p:cNvPicPr>
          <p:nvPr/>
        </p:nvPicPr>
        <p:blipFill>
          <a:blip r:embed="rId2">
            <a:extLst/>
          </a:blip>
          <a:stretch>
            <a:fillRect/>
          </a:stretch>
        </p:blipFill>
        <p:spPr>
          <a:xfrm>
            <a:off x="3181931" y="3185783"/>
            <a:ext cx="9372475" cy="6300823"/>
          </a:xfrm>
          <a:prstGeom prst="rect">
            <a:avLst/>
          </a:prstGeom>
          <a:ln w="12700">
            <a:miter lim="400000"/>
          </a:ln>
        </p:spPr>
      </p:pic>
      <p:pic>
        <p:nvPicPr>
          <p:cNvPr id="143" name=""/>
          <p:cNvPicPr>
            <a:picLocks noChangeAspect="0"/>
          </p:cNvPicPr>
          <p:nvPr/>
        </p:nvPicPr>
        <p:blipFill>
          <a:blip r:embed="rId3">
            <a:extLst/>
          </a:blip>
          <a:stretch>
            <a:fillRect/>
          </a:stretch>
        </p:blipFill>
        <p:spPr>
          <a:xfrm>
            <a:off x="139958" y="1660292"/>
            <a:ext cx="8864650" cy="2613026"/>
          </a:xfrm>
          <a:prstGeom prst="rect">
            <a:avLst/>
          </a:prstGeom>
          <a:effectLst>
            <a:outerShdw sx="100000" sy="100000" kx="0" ky="0" algn="b" rotWithShape="0" blurRad="50800" dist="63500" dir="2700000">
              <a:srgbClr val="000000">
                <a:alpha val="50000"/>
              </a:srgbClr>
            </a:outerShdw>
          </a:effectLst>
        </p:spPr>
      </p:pic>
      <p:sp>
        <p:nvSpPr>
          <p:cNvPr id="144" name="Shape 144"/>
          <p:cNvSpPr/>
          <p:nvPr/>
        </p:nvSpPr>
        <p:spPr>
          <a:xfrm>
            <a:off x="442900" y="218300"/>
            <a:ext cx="12119001" cy="3170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80000"/>
              </a:lnSpc>
              <a:spcBef>
                <a:spcPts val="0"/>
              </a:spcBef>
              <a:defRPr cap="all" spc="0" sz="12100">
                <a:latin typeface="+mn-lt"/>
                <a:ea typeface="+mn-ea"/>
                <a:cs typeface="+mn-cs"/>
                <a:sym typeface="DIN Condensed"/>
              </a:defRPr>
            </a:lvl1pPr>
          </a:lstStyle>
          <a:p>
            <a:pPr/>
            <a:r>
              <a:t>Parameterized Neural Network</a:t>
            </a:r>
          </a:p>
        </p:txBody>
      </p:sp>
      <p:sp>
        <p:nvSpPr>
          <p:cNvPr id="145" name="Shape 145"/>
          <p:cNvSpPr/>
          <p:nvPr/>
        </p:nvSpPr>
        <p:spPr>
          <a:xfrm>
            <a:off x="385815" y="1690446"/>
            <a:ext cx="3096786" cy="24406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latin typeface="Futura"/>
                <a:ea typeface="Futura"/>
                <a:cs typeface="Futura"/>
                <a:sym typeface="Futura"/>
              </a:defRPr>
            </a:lvl1pPr>
          </a:lstStyle>
          <a:p>
            <a:pPr/>
            <a:r>
              <a:t>Provides useful output while training, validating and final testing.</a:t>
            </a:r>
          </a:p>
        </p:txBody>
      </p:sp>
      <p:pic>
        <p:nvPicPr>
          <p:cNvPr id="146" name=""/>
          <p:cNvPicPr>
            <a:picLocks noChangeAspect="0"/>
          </p:cNvPicPr>
          <p:nvPr/>
        </p:nvPicPr>
        <p:blipFill>
          <a:blip r:embed="rId4">
            <a:extLst/>
          </a:blip>
          <a:stretch>
            <a:fillRect/>
          </a:stretch>
        </p:blipFill>
        <p:spPr>
          <a:xfrm>
            <a:off x="139958" y="5390453"/>
            <a:ext cx="6648242" cy="2613026"/>
          </a:xfrm>
          <a:prstGeom prst="rect">
            <a:avLst/>
          </a:prstGeom>
          <a:effectLst>
            <a:outerShdw sx="100000" sy="100000" kx="0" ky="0" algn="b" rotWithShape="0" blurRad="50800" dist="63500" dir="2700000">
              <a:srgbClr val="000000">
                <a:alpha val="50000"/>
              </a:srgbClr>
            </a:outerShdw>
          </a:effectLst>
        </p:spPr>
      </p:pic>
      <p:sp>
        <p:nvSpPr>
          <p:cNvPr id="147" name="Shape 147"/>
          <p:cNvSpPr/>
          <p:nvPr/>
        </p:nvSpPr>
        <p:spPr>
          <a:xfrm>
            <a:off x="385815" y="5476624"/>
            <a:ext cx="2835470" cy="2440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latin typeface="Futura"/>
                <a:ea typeface="Futura"/>
                <a:cs typeface="Futura"/>
                <a:sym typeface="Futura"/>
              </a:defRPr>
            </a:lvl1pPr>
          </a:lstStyle>
          <a:p>
            <a:pPr/>
            <a:r>
              <a:t>Students or developers can create individual hidden layers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nvSpPr>
        <p:spPr>
          <a:xfrm>
            <a:off x="365276" y="879658"/>
            <a:ext cx="6405551" cy="16357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80000"/>
              </a:lnSpc>
              <a:spcBef>
                <a:spcPts val="0"/>
              </a:spcBef>
              <a:defRPr cap="all" spc="0" sz="12100">
                <a:latin typeface="+mn-lt"/>
                <a:ea typeface="+mn-ea"/>
                <a:cs typeface="+mn-cs"/>
                <a:sym typeface="DIN Condensed"/>
              </a:defRPr>
            </a:lvl1pPr>
          </a:lstStyle>
          <a:p>
            <a:pPr/>
            <a:r>
              <a:t>What We Did</a:t>
            </a:r>
          </a:p>
        </p:txBody>
      </p:sp>
      <p:sp>
        <p:nvSpPr>
          <p:cNvPr id="150" name="Shape 150"/>
          <p:cNvSpPr/>
          <p:nvPr/>
        </p:nvSpPr>
        <p:spPr>
          <a:xfrm>
            <a:off x="865661" y="2336297"/>
            <a:ext cx="11273478" cy="60347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i="1">
                <a:latin typeface="Futura"/>
                <a:ea typeface="Futura"/>
                <a:cs typeface="Futura"/>
                <a:sym typeface="Futura"/>
              </a:defRPr>
            </a:pPr>
            <a:r>
              <a:t>1.) We created a parameterized neural network.</a:t>
            </a:r>
          </a:p>
          <a:p>
            <a:pPr>
              <a:defRPr i="1">
                <a:latin typeface="Futura"/>
                <a:ea typeface="Futura"/>
                <a:cs typeface="Futura"/>
                <a:sym typeface="Futura"/>
              </a:defRPr>
            </a:pPr>
            <a:r>
              <a:t>2.) Generated generic network (pcap) files legally through simulations and controlled environments.</a:t>
            </a:r>
          </a:p>
          <a:p>
            <a:pPr>
              <a:defRPr i="1">
                <a:latin typeface="Futura"/>
                <a:ea typeface="Futura"/>
                <a:cs typeface="Futura"/>
                <a:sym typeface="Futura"/>
              </a:defRPr>
            </a:pPr>
            <a:r>
              <a:t>3.) Created a dataset with a reverse TCP attack in a controlled environment.</a:t>
            </a:r>
          </a:p>
          <a:p>
            <a:pPr>
              <a:defRPr i="1">
                <a:latin typeface="Futura"/>
                <a:ea typeface="Futura"/>
                <a:cs typeface="Futura"/>
                <a:sym typeface="Futura"/>
              </a:defRPr>
            </a:pPr>
            <a:r>
              <a:t>4.) Created a program that reads live data from a network.</a:t>
            </a:r>
          </a:p>
          <a:p>
            <a:pPr>
              <a:defRPr i="1">
                <a:latin typeface="Futura"/>
                <a:ea typeface="Futura"/>
                <a:cs typeface="Futura"/>
                <a:sym typeface="Futura"/>
              </a:defRPr>
            </a:pPr>
            <a:r>
              <a:t>5.) Trained our configured network on the data sets generated.</a:t>
            </a:r>
          </a:p>
          <a:p>
            <a:pPr>
              <a:defRPr i="1">
                <a:latin typeface="Futura"/>
                <a:ea typeface="Futura"/>
                <a:cs typeface="Futura"/>
                <a:sym typeface="Futura"/>
              </a:defRPr>
            </a:pPr>
            <a:r>
              <a:t>6.) Validated that the training worked.</a:t>
            </a:r>
          </a:p>
          <a:p>
            <a:pPr>
              <a:defRPr i="1">
                <a:latin typeface="Futura"/>
                <a:ea typeface="Futura"/>
                <a:cs typeface="Futura"/>
                <a:sym typeface="Futura"/>
              </a:defRPr>
            </a:pPr>
            <a:r>
              <a:t>7.) Tested the network against the malware data set. </a:t>
            </a:r>
          </a:p>
          <a:p>
            <a:pPr>
              <a:defRPr i="1">
                <a:latin typeface="Futura"/>
                <a:ea typeface="Futura"/>
                <a:cs typeface="Futura"/>
                <a:sym typeface="Futura"/>
              </a:defRPr>
            </a:pPr>
            <a:r>
              <a:t>8.) Celebrated being awesome.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nvSpPr>
        <p:spPr>
          <a:xfrm>
            <a:off x="500080" y="641214"/>
            <a:ext cx="4919562" cy="16357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80000"/>
              </a:lnSpc>
              <a:spcBef>
                <a:spcPts val="0"/>
              </a:spcBef>
              <a:defRPr cap="all" spc="0" sz="12100">
                <a:latin typeface="+mn-lt"/>
                <a:ea typeface="+mn-ea"/>
                <a:cs typeface="+mn-cs"/>
                <a:sym typeface="DIN Condensed"/>
              </a:defRPr>
            </a:lvl1pPr>
          </a:lstStyle>
          <a:p>
            <a:pPr/>
            <a:r>
              <a:t>the point</a:t>
            </a:r>
          </a:p>
        </p:txBody>
      </p:sp>
      <p:sp>
        <p:nvSpPr>
          <p:cNvPr id="153" name="Shape 153"/>
          <p:cNvSpPr/>
          <p:nvPr/>
        </p:nvSpPr>
        <p:spPr>
          <a:xfrm>
            <a:off x="572263" y="2347684"/>
            <a:ext cx="11860274" cy="7124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pc="34" sz="3400">
                <a:latin typeface="Futura"/>
                <a:ea typeface="Futura"/>
                <a:cs typeface="Futura"/>
                <a:sym typeface="Futura"/>
              </a:defRPr>
            </a:lvl1pPr>
          </a:lstStyle>
          <a:p>
            <a:pPr/>
            <a:r>
              <a:t>In an ideal world, one would create a completely secure, unhackable computer system; however, cyber security is like a bank’s vault, the time it takes to break into the system is the degree of security. This project focuses on using artificial intelligence to detect an intruder. Based on adaptability, we choose to use a neural network to detect a reverse TCP hack, a common hack known to penetrate firewalls. Because attacks on a system often happen with a voluntary or innocent inside actor, this project addresses several vulnerabilities that Cyber Security professionals face with an adaptable solution.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57" name="Group 157"/>
          <p:cNvGrpSpPr/>
          <p:nvPr/>
        </p:nvGrpSpPr>
        <p:grpSpPr>
          <a:xfrm>
            <a:off x="4663881" y="2381220"/>
            <a:ext cx="8128001" cy="6680201"/>
            <a:chOff x="0" y="0"/>
            <a:chExt cx="8128000" cy="6680200"/>
          </a:xfrm>
        </p:grpSpPr>
        <p:pic>
          <p:nvPicPr>
            <p:cNvPr id="156" name="pasted-image.tiff"/>
            <p:cNvPicPr>
              <a:picLocks noChangeAspect="1"/>
            </p:cNvPicPr>
            <p:nvPr/>
          </p:nvPicPr>
          <p:blipFill>
            <a:blip r:embed="rId2">
              <a:extLst/>
            </a:blip>
            <a:stretch>
              <a:fillRect/>
            </a:stretch>
          </p:blipFill>
          <p:spPr>
            <a:xfrm>
              <a:off x="127000" y="88900"/>
              <a:ext cx="7874000" cy="6350000"/>
            </a:xfrm>
            <a:prstGeom prst="rect">
              <a:avLst/>
            </a:prstGeom>
            <a:ln>
              <a:noFill/>
            </a:ln>
            <a:effectLst/>
          </p:spPr>
        </p:pic>
        <p:pic>
          <p:nvPicPr>
            <p:cNvPr id="155" name=""/>
            <p:cNvPicPr>
              <a:picLocks noChangeAspect="0"/>
            </p:cNvPicPr>
            <p:nvPr/>
          </p:nvPicPr>
          <p:blipFill>
            <a:blip r:embed="rId3">
              <a:extLst/>
            </a:blip>
            <a:stretch>
              <a:fillRect/>
            </a:stretch>
          </p:blipFill>
          <p:spPr>
            <a:xfrm>
              <a:off x="0" y="0"/>
              <a:ext cx="8128000" cy="6680200"/>
            </a:xfrm>
            <a:prstGeom prst="rect">
              <a:avLst/>
            </a:prstGeom>
            <a:effectLst/>
          </p:spPr>
        </p:pic>
      </p:grpSp>
      <p:sp>
        <p:nvSpPr>
          <p:cNvPr id="158" name="Shape 158"/>
          <p:cNvSpPr/>
          <p:nvPr/>
        </p:nvSpPr>
        <p:spPr>
          <a:xfrm>
            <a:off x="444351" y="536226"/>
            <a:ext cx="12804937" cy="31704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cap="all" spc="0" sz="12100">
                <a:latin typeface="+mn-lt"/>
                <a:ea typeface="+mn-ea"/>
                <a:cs typeface="+mn-cs"/>
                <a:sym typeface="DIN Condensed"/>
              </a:defRPr>
            </a:lvl1pPr>
          </a:lstStyle>
          <a:p>
            <a:pPr/>
            <a:r>
              <a:t>Configurable hidden layers</a:t>
            </a:r>
          </a:p>
        </p:txBody>
      </p:sp>
      <p:sp>
        <p:nvSpPr>
          <p:cNvPr id="159" name="Shape 159"/>
          <p:cNvSpPr/>
          <p:nvPr/>
        </p:nvSpPr>
        <p:spPr>
          <a:xfrm>
            <a:off x="6134975" y="4584699"/>
            <a:ext cx="734850" cy="584201"/>
          </a:xfrm>
          <a:prstGeom prst="rect">
            <a:avLst/>
          </a:prstGeom>
          <a:ln w="12700">
            <a:miter lim="400000"/>
          </a:ln>
        </p:spPr>
        <p:txBody>
          <a:bodyPr wrap="none" lIns="50800" tIns="50800" rIns="50800" bIns="50800" anchor="ctr">
            <a:spAutoFit/>
          </a:bodyPr>
          <a:lstStyle/>
          <a:p>
            <a:pPr/>
          </a:p>
        </p:txBody>
      </p:sp>
      <p:sp>
        <p:nvSpPr>
          <p:cNvPr id="160" name="Shape 160"/>
          <p:cNvSpPr/>
          <p:nvPr/>
        </p:nvSpPr>
        <p:spPr>
          <a:xfrm>
            <a:off x="6261975" y="4711699"/>
            <a:ext cx="734850" cy="584201"/>
          </a:xfrm>
          <a:prstGeom prst="rect">
            <a:avLst/>
          </a:prstGeom>
          <a:ln w="12700">
            <a:miter lim="400000"/>
          </a:ln>
        </p:spPr>
        <p:txBody>
          <a:bodyPr wrap="none" lIns="50800" tIns="50800" rIns="50800" bIns="50800" anchor="ctr">
            <a:spAutoFit/>
          </a:bodyPr>
          <a:lstStyle/>
          <a:p>
            <a:pPr/>
          </a:p>
        </p:txBody>
      </p:sp>
      <p:sp>
        <p:nvSpPr>
          <p:cNvPr id="161" name="Shape 161"/>
          <p:cNvSpPr/>
          <p:nvPr/>
        </p:nvSpPr>
        <p:spPr>
          <a:xfrm>
            <a:off x="507345" y="5698003"/>
            <a:ext cx="3746318" cy="33804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latin typeface="Futura"/>
                <a:ea typeface="Futura"/>
                <a:cs typeface="Futura"/>
                <a:sym typeface="Futura"/>
              </a:defRPr>
            </a:lvl1pPr>
          </a:lstStyle>
          <a:p>
            <a:pPr/>
            <a:r>
              <a:t>However Users can configure a Neural Network and configure each hidden layer the network uses to learn.</a:t>
            </a:r>
          </a:p>
        </p:txBody>
      </p:sp>
      <p:sp>
        <p:nvSpPr>
          <p:cNvPr id="162" name="Shape 162"/>
          <p:cNvSpPr/>
          <p:nvPr/>
        </p:nvSpPr>
        <p:spPr>
          <a:xfrm>
            <a:off x="507345" y="3642026"/>
            <a:ext cx="3746318" cy="19707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latin typeface="Futura"/>
                <a:ea typeface="Futura"/>
                <a:cs typeface="Futura"/>
                <a:sym typeface="Futura"/>
              </a:defRPr>
            </a:lvl1pPr>
          </a:lstStyle>
          <a:p>
            <a:pPr/>
            <a:r>
              <a:t>Bast is pre-loaded with a reverse TCP intrusion detection system.</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6" name="Group 166"/>
          <p:cNvGrpSpPr/>
          <p:nvPr/>
        </p:nvGrpSpPr>
        <p:grpSpPr>
          <a:xfrm>
            <a:off x="5346586" y="2028320"/>
            <a:ext cx="7568008" cy="5849360"/>
            <a:chOff x="0" y="0"/>
            <a:chExt cx="7568007" cy="5849358"/>
          </a:xfrm>
        </p:grpSpPr>
        <p:pic>
          <p:nvPicPr>
            <p:cNvPr id="165" name="pasted-image.tiff"/>
            <p:cNvPicPr>
              <a:picLocks noChangeAspect="1"/>
            </p:cNvPicPr>
            <p:nvPr/>
          </p:nvPicPr>
          <p:blipFill>
            <a:blip r:embed="rId2">
              <a:extLst/>
            </a:blip>
            <a:stretch>
              <a:fillRect/>
            </a:stretch>
          </p:blipFill>
          <p:spPr>
            <a:xfrm>
              <a:off x="127000" y="88900"/>
              <a:ext cx="7314008" cy="5519159"/>
            </a:xfrm>
            <a:prstGeom prst="rect">
              <a:avLst/>
            </a:prstGeom>
            <a:ln>
              <a:noFill/>
            </a:ln>
            <a:effectLst/>
          </p:spPr>
        </p:pic>
        <p:pic>
          <p:nvPicPr>
            <p:cNvPr id="164" name=""/>
            <p:cNvPicPr>
              <a:picLocks noChangeAspect="0"/>
            </p:cNvPicPr>
            <p:nvPr/>
          </p:nvPicPr>
          <p:blipFill>
            <a:blip r:embed="rId3">
              <a:extLst/>
            </a:blip>
            <a:stretch>
              <a:fillRect/>
            </a:stretch>
          </p:blipFill>
          <p:spPr>
            <a:xfrm>
              <a:off x="0" y="0"/>
              <a:ext cx="7568008" cy="5849359"/>
            </a:xfrm>
            <a:prstGeom prst="rect">
              <a:avLst/>
            </a:prstGeom>
            <a:effectLst/>
          </p:spPr>
        </p:pic>
      </p:grpSp>
      <p:pic>
        <p:nvPicPr>
          <p:cNvPr id="167" name="warning.png"/>
          <p:cNvPicPr>
            <a:picLocks noChangeAspect="1"/>
          </p:cNvPicPr>
          <p:nvPr/>
        </p:nvPicPr>
        <p:blipFill>
          <a:blip r:embed="rId4">
            <a:extLst/>
          </a:blip>
          <a:stretch>
            <a:fillRect/>
          </a:stretch>
        </p:blipFill>
        <p:spPr>
          <a:xfrm>
            <a:off x="7480173" y="5080138"/>
            <a:ext cx="316182" cy="316182"/>
          </a:xfrm>
          <a:prstGeom prst="rect">
            <a:avLst/>
          </a:prstGeom>
          <a:ln w="12700">
            <a:miter lim="400000"/>
          </a:ln>
          <a:effectLst>
            <a:outerShdw sx="100000" sy="100000" kx="0" ky="0" algn="b" rotWithShape="0" blurRad="355600" dist="0" dir="0">
              <a:srgbClr val="000000">
                <a:alpha val="75000"/>
              </a:srgbClr>
            </a:outerShdw>
          </a:effectLst>
        </p:spPr>
      </p:pic>
      <p:pic>
        <p:nvPicPr>
          <p:cNvPr id="168" name="warning.png"/>
          <p:cNvPicPr>
            <a:picLocks noChangeAspect="1"/>
          </p:cNvPicPr>
          <p:nvPr/>
        </p:nvPicPr>
        <p:blipFill>
          <a:blip r:embed="rId4">
            <a:extLst/>
          </a:blip>
          <a:stretch>
            <a:fillRect/>
          </a:stretch>
        </p:blipFill>
        <p:spPr>
          <a:xfrm>
            <a:off x="8864473" y="3873638"/>
            <a:ext cx="316182" cy="316182"/>
          </a:xfrm>
          <a:prstGeom prst="rect">
            <a:avLst/>
          </a:prstGeom>
          <a:ln w="12700">
            <a:miter lim="400000"/>
          </a:ln>
          <a:effectLst>
            <a:outerShdw sx="100000" sy="100000" kx="0" ky="0" algn="b" rotWithShape="0" blurRad="355600" dist="0" dir="0">
              <a:srgbClr val="000000">
                <a:alpha val="75000"/>
              </a:srgbClr>
            </a:outerShdw>
          </a:effectLst>
        </p:spPr>
      </p:pic>
      <p:pic>
        <p:nvPicPr>
          <p:cNvPr id="169" name="warning.png"/>
          <p:cNvPicPr>
            <a:picLocks noChangeAspect="1"/>
          </p:cNvPicPr>
          <p:nvPr/>
        </p:nvPicPr>
        <p:blipFill>
          <a:blip r:embed="rId4">
            <a:extLst/>
          </a:blip>
          <a:stretch>
            <a:fillRect/>
          </a:stretch>
        </p:blipFill>
        <p:spPr>
          <a:xfrm>
            <a:off x="8972499" y="4280038"/>
            <a:ext cx="316182" cy="316182"/>
          </a:xfrm>
          <a:prstGeom prst="rect">
            <a:avLst/>
          </a:prstGeom>
          <a:ln w="12700">
            <a:miter lim="400000"/>
          </a:ln>
          <a:effectLst>
            <a:outerShdw sx="100000" sy="100000" kx="0" ky="0" algn="b" rotWithShape="0" blurRad="355600" dist="0" dir="0">
              <a:srgbClr val="000000">
                <a:alpha val="75000"/>
              </a:srgbClr>
            </a:outerShdw>
          </a:effectLst>
        </p:spPr>
      </p:pic>
      <p:pic>
        <p:nvPicPr>
          <p:cNvPr id="170" name="warning.png"/>
          <p:cNvPicPr>
            <a:picLocks noChangeAspect="1"/>
          </p:cNvPicPr>
          <p:nvPr/>
        </p:nvPicPr>
        <p:blipFill>
          <a:blip r:embed="rId4">
            <a:extLst/>
          </a:blip>
          <a:stretch>
            <a:fillRect/>
          </a:stretch>
        </p:blipFill>
        <p:spPr>
          <a:xfrm>
            <a:off x="9918573" y="3619638"/>
            <a:ext cx="316182" cy="316182"/>
          </a:xfrm>
          <a:prstGeom prst="rect">
            <a:avLst/>
          </a:prstGeom>
          <a:ln w="12700">
            <a:miter lim="400000"/>
          </a:ln>
          <a:effectLst>
            <a:outerShdw sx="100000" sy="100000" kx="0" ky="0" algn="b" rotWithShape="0" blurRad="355600" dist="0" dir="0">
              <a:srgbClr val="000000">
                <a:alpha val="75000"/>
              </a:srgbClr>
            </a:outerShdw>
          </a:effectLst>
        </p:spPr>
      </p:pic>
      <p:sp>
        <p:nvSpPr>
          <p:cNvPr id="171" name="Shape 171"/>
          <p:cNvSpPr/>
          <p:nvPr/>
        </p:nvSpPr>
        <p:spPr>
          <a:xfrm>
            <a:off x="334609" y="267255"/>
            <a:ext cx="6566905" cy="16357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cap="all" spc="0" sz="12100">
                <a:latin typeface="+mn-lt"/>
                <a:ea typeface="+mn-ea"/>
                <a:cs typeface="+mn-cs"/>
                <a:sym typeface="DIN Condensed"/>
              </a:defRPr>
            </a:lvl1pPr>
          </a:lstStyle>
          <a:p>
            <a:pPr/>
            <a:r>
              <a:t>Live results</a:t>
            </a:r>
          </a:p>
        </p:txBody>
      </p:sp>
      <p:sp>
        <p:nvSpPr>
          <p:cNvPr id="172" name="Shape 172"/>
          <p:cNvSpPr/>
          <p:nvPr/>
        </p:nvSpPr>
        <p:spPr>
          <a:xfrm>
            <a:off x="306333" y="2106538"/>
            <a:ext cx="4311171" cy="38503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latin typeface="Futura"/>
                <a:ea typeface="Futura"/>
                <a:cs typeface="Futura"/>
                <a:sym typeface="Futura"/>
              </a:defRPr>
            </a:lvl1pPr>
          </a:lstStyle>
          <a:p>
            <a:pPr/>
            <a:r>
              <a:t>In order to analyze the data quickly, Bast provides a graph displaying the accuracy rating while running. Users can see real-time threats occurring on their network.</a:t>
            </a:r>
          </a:p>
        </p:txBody>
      </p:sp>
      <p:grpSp>
        <p:nvGrpSpPr>
          <p:cNvPr id="175" name="Group 175"/>
          <p:cNvGrpSpPr/>
          <p:nvPr/>
        </p:nvGrpSpPr>
        <p:grpSpPr>
          <a:xfrm>
            <a:off x="1442408" y="7815322"/>
            <a:ext cx="1727201" cy="1798322"/>
            <a:chOff x="0" y="0"/>
            <a:chExt cx="1727200" cy="1798320"/>
          </a:xfrm>
        </p:grpSpPr>
        <p:pic>
          <p:nvPicPr>
            <p:cNvPr id="173" name="button_warning_01.png"/>
            <p:cNvPicPr>
              <a:picLocks noChangeAspect="1"/>
            </p:cNvPicPr>
            <p:nvPr/>
          </p:nvPicPr>
          <p:blipFill>
            <a:blip r:embed="rId5">
              <a:extLst/>
            </a:blip>
            <a:stretch>
              <a:fillRect/>
            </a:stretch>
          </p:blipFill>
          <p:spPr>
            <a:xfrm>
              <a:off x="0" y="0"/>
              <a:ext cx="1625600" cy="1625600"/>
            </a:xfrm>
            <a:prstGeom prst="rect">
              <a:avLst/>
            </a:prstGeom>
            <a:ln w="12700" cap="flat">
              <a:noFill/>
              <a:miter lim="400000"/>
            </a:ln>
            <a:effectLst/>
          </p:spPr>
        </p:pic>
        <p:pic>
          <p:nvPicPr>
            <p:cNvPr id="174" name="other_cat.png"/>
            <p:cNvPicPr>
              <a:picLocks noChangeAspect="1"/>
            </p:cNvPicPr>
            <p:nvPr/>
          </p:nvPicPr>
          <p:blipFill>
            <a:blip r:embed="rId6">
              <a:alphaModFix amt="47189"/>
              <a:extLst/>
            </a:blip>
            <a:stretch>
              <a:fillRect/>
            </a:stretch>
          </p:blipFill>
          <p:spPr>
            <a:xfrm>
              <a:off x="101600" y="172720"/>
              <a:ext cx="1625600" cy="1625601"/>
            </a:xfrm>
            <a:prstGeom prst="rect">
              <a:avLst/>
            </a:prstGeom>
            <a:ln w="12700" cap="flat">
              <a:noFill/>
              <a:miter lim="400000"/>
            </a:ln>
            <a:effectLst/>
          </p:spPr>
        </p:pic>
      </p:grpSp>
      <p:sp>
        <p:nvSpPr>
          <p:cNvPr id="176" name="Shape 176"/>
          <p:cNvSpPr/>
          <p:nvPr/>
        </p:nvSpPr>
        <p:spPr>
          <a:xfrm>
            <a:off x="3259999" y="8198992"/>
            <a:ext cx="9265816" cy="1030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latin typeface="Futura"/>
                <a:ea typeface="Futura"/>
                <a:cs typeface="Futura"/>
                <a:sym typeface="Futura"/>
              </a:defRPr>
            </a:lvl1pPr>
          </a:lstStyle>
          <a:p>
            <a:pPr/>
            <a:r>
              <a:t>When Bast identifies a threat, it alerts the user with the provided packet information.</a:t>
            </a:r>
          </a:p>
        </p:txBody>
      </p:sp>
      <p:sp>
        <p:nvSpPr>
          <p:cNvPr id="177" name="Shape 177"/>
          <p:cNvSpPr/>
          <p:nvPr/>
        </p:nvSpPr>
        <p:spPr>
          <a:xfrm>
            <a:off x="622717" y="6973238"/>
            <a:ext cx="2306829" cy="7569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300"/>
              </a:spcBef>
              <a:defRPr cap="all" spc="0" sz="5200">
                <a:solidFill>
                  <a:srgbClr val="747676"/>
                </a:solidFill>
                <a:latin typeface="+mn-lt"/>
                <a:ea typeface="+mn-ea"/>
                <a:cs typeface="+mn-cs"/>
                <a:sym typeface="DIN Condensed"/>
              </a:defRPr>
            </a:lvl1pPr>
          </a:lstStyle>
          <a:p>
            <a:pPr/>
            <a:r>
              <a:t>warnings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9" name="pasted-image.tiff"/>
          <p:cNvPicPr>
            <a:picLocks noChangeAspect="1"/>
          </p:cNvPicPr>
          <p:nvPr/>
        </p:nvPicPr>
        <p:blipFill>
          <a:blip r:embed="rId2">
            <a:extLst/>
          </a:blip>
          <a:srcRect l="0" t="253" r="4274" b="6517"/>
          <a:stretch>
            <a:fillRect/>
          </a:stretch>
        </p:blipFill>
        <p:spPr>
          <a:xfrm>
            <a:off x="-121206" y="-18306"/>
            <a:ext cx="16019945" cy="9753501"/>
          </a:xfrm>
          <a:prstGeom prst="rect">
            <a:avLst/>
          </a:prstGeom>
          <a:ln w="12700">
            <a:miter lim="400000"/>
          </a:ln>
        </p:spPr>
      </p:pic>
      <p:sp>
        <p:nvSpPr>
          <p:cNvPr id="180" name="Shape 180"/>
          <p:cNvSpPr/>
          <p:nvPr/>
        </p:nvSpPr>
        <p:spPr>
          <a:xfrm>
            <a:off x="291726" y="437833"/>
            <a:ext cx="4281425" cy="7569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300"/>
              </a:spcBef>
              <a:defRPr cap="all" spc="0" sz="5200">
                <a:solidFill>
                  <a:srgbClr val="000000"/>
                </a:solidFill>
                <a:latin typeface="+mn-lt"/>
                <a:ea typeface="+mn-ea"/>
                <a:cs typeface="+mn-cs"/>
                <a:sym typeface="DIN Condensed"/>
              </a:defRPr>
            </a:lvl1pPr>
          </a:lstStyle>
          <a:p>
            <a:pPr/>
            <a:r>
              <a:t>Connecting Users </a:t>
            </a:r>
          </a:p>
        </p:txBody>
      </p:sp>
      <p:sp>
        <p:nvSpPr>
          <p:cNvPr id="181" name="Shape 181"/>
          <p:cNvSpPr/>
          <p:nvPr/>
        </p:nvSpPr>
        <p:spPr>
          <a:xfrm>
            <a:off x="5405494" y="7982968"/>
            <a:ext cx="7346579" cy="756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300"/>
              </a:spcBef>
              <a:defRPr cap="all" spc="0" sz="5200">
                <a:solidFill>
                  <a:srgbClr val="000000"/>
                </a:solidFill>
                <a:latin typeface="+mn-lt"/>
                <a:ea typeface="+mn-ea"/>
                <a:cs typeface="+mn-cs"/>
                <a:sym typeface="DIN Condensed"/>
              </a:defRPr>
            </a:lvl1pPr>
          </a:lstStyle>
          <a:p>
            <a:pPr/>
            <a:r>
              <a:t>with networks for protection</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