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8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27C1-B537-4260-B0EC-BC333404B784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8270-F08C-4CF7-972E-630366FB8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00404" y="2842788"/>
            <a:ext cx="2644669" cy="3538401"/>
            <a:chOff x="1958542" y="2202806"/>
            <a:chExt cx="2790756" cy="4178383"/>
          </a:xfrm>
        </p:grpSpPr>
        <p:sp>
          <p:nvSpPr>
            <p:cNvPr id="4" name="Rectangle 3"/>
            <p:cNvSpPr/>
            <p:nvPr/>
          </p:nvSpPr>
          <p:spPr>
            <a:xfrm>
              <a:off x="2743014" y="4811271"/>
              <a:ext cx="1227804" cy="36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LSTM </a:t>
              </a:r>
              <a:r>
                <a:rPr lang="de-CH" sz="900" dirty="0" err="1" smtClean="0"/>
                <a:t>architecture</a:t>
              </a:r>
              <a:endParaRPr lang="de-CH" sz="900" dirty="0" smtClean="0"/>
            </a:p>
            <a:p>
              <a:pPr algn="ctr"/>
              <a:r>
                <a:rPr lang="de-CH" sz="900" dirty="0" smtClean="0"/>
                <a:t>(1024 Hidden </a:t>
              </a:r>
              <a:r>
                <a:rPr lang="de-CH" sz="900" dirty="0" err="1" smtClean="0"/>
                <a:t>states</a:t>
              </a:r>
              <a:r>
                <a:rPr lang="de-CH" sz="900" dirty="0" smtClean="0"/>
                <a:t>)</a:t>
              </a:r>
              <a:endParaRPr lang="en-US" sz="9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356916" y="4575973"/>
              <a:ext cx="10115" cy="23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978590" y="5413973"/>
              <a:ext cx="802394" cy="25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Input</a:t>
              </a:r>
              <a:endParaRPr lang="en-US" sz="9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860845" y="4201748"/>
              <a:ext cx="1037883" cy="3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Output t-1</a:t>
              </a:r>
              <a:endParaRPr lang="en-US" sz="9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3970817" y="4992486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39" y="5752539"/>
              <a:ext cx="390525" cy="62865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098" y="2365849"/>
              <a:ext cx="595073" cy="61310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2730654" y="3426590"/>
              <a:ext cx="298839" cy="556711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 flipH="1" flipV="1">
              <a:off x="2970180" y="4019935"/>
              <a:ext cx="338337" cy="21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58542" y="3867885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900" dirty="0" smtClean="0">
                  <a:solidFill>
                    <a:srgbClr val="FF0000"/>
                  </a:solidFill>
                </a:rPr>
                <a:t> </a:t>
              </a:r>
              <a:r>
                <a:rPr lang="de-CH" sz="900" dirty="0" err="1" smtClean="0">
                  <a:solidFill>
                    <a:srgbClr val="FF0000"/>
                  </a:solidFill>
                </a:rPr>
                <a:t>output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03488" y="220280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900" dirty="0" smtClean="0">
                  <a:solidFill>
                    <a:schemeClr val="accent6"/>
                  </a:solidFill>
                </a:rPr>
                <a:t> </a:t>
              </a:r>
              <a:r>
                <a:rPr lang="de-CH" sz="900" dirty="0" err="1" smtClean="0">
                  <a:solidFill>
                    <a:schemeClr val="accent6"/>
                  </a:solidFill>
                </a:rPr>
                <a:t>truth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454399" y="2992905"/>
              <a:ext cx="925387" cy="17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385475" y="3102860"/>
              <a:ext cx="625676" cy="196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Loss</a:t>
              </a:r>
              <a:endParaRPr lang="en-US" sz="9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13172" y="3252506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080859" y="4695851"/>
              <a:ext cx="426720" cy="2308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900" dirty="0" smtClean="0">
                  <a:solidFill>
                    <a:srgbClr val="FF0000"/>
                  </a:solidFill>
                </a:rPr>
                <a:t>State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/>
            <p:cNvCxnSpPr>
              <a:endCxn id="4" idx="2"/>
            </p:cNvCxnSpPr>
            <p:nvPr/>
          </p:nvCxnSpPr>
          <p:spPr>
            <a:xfrm flipH="1" flipV="1">
              <a:off x="3356916" y="5173706"/>
              <a:ext cx="1" cy="24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036037" y="2857227"/>
            <a:ext cx="2360598" cy="3538401"/>
            <a:chOff x="1958542" y="2202806"/>
            <a:chExt cx="2490992" cy="4178383"/>
          </a:xfrm>
        </p:grpSpPr>
        <p:sp>
          <p:nvSpPr>
            <p:cNvPr id="62" name="Rectangle 61"/>
            <p:cNvSpPr/>
            <p:nvPr/>
          </p:nvSpPr>
          <p:spPr>
            <a:xfrm>
              <a:off x="2743014" y="4811271"/>
              <a:ext cx="1227804" cy="36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LSTM </a:t>
              </a:r>
              <a:r>
                <a:rPr lang="de-CH" sz="900" dirty="0" err="1" smtClean="0"/>
                <a:t>architecture</a:t>
              </a:r>
              <a:endParaRPr lang="de-CH" sz="900" dirty="0" smtClean="0"/>
            </a:p>
            <a:p>
              <a:pPr algn="ctr"/>
              <a:r>
                <a:rPr lang="de-CH" sz="900" dirty="0" smtClean="0"/>
                <a:t>(1024 Hidden </a:t>
              </a:r>
              <a:r>
                <a:rPr lang="de-CH" sz="900" dirty="0" err="1" smtClean="0"/>
                <a:t>states</a:t>
              </a:r>
              <a:r>
                <a:rPr lang="de-CH" sz="900" dirty="0" smtClean="0"/>
                <a:t>)</a:t>
              </a:r>
              <a:endParaRPr lang="en-US" sz="9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3356916" y="4575973"/>
              <a:ext cx="10115" cy="23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978590" y="5413973"/>
              <a:ext cx="802394" cy="25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Input</a:t>
              </a:r>
              <a:endParaRPr lang="en-US" sz="9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2860845" y="4201748"/>
              <a:ext cx="1037883" cy="3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Output t-1</a:t>
              </a:r>
              <a:endParaRPr lang="en-US" sz="900" dirty="0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39" y="5752539"/>
              <a:ext cx="390525" cy="62865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098" y="2365849"/>
              <a:ext cx="595073" cy="613106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2730654" y="3426590"/>
              <a:ext cx="298839" cy="556711"/>
            </a:xfrm>
            <a:prstGeom prst="rect">
              <a:avLst/>
            </a:prstGeom>
          </p:spPr>
        </p:pic>
        <p:cxnSp>
          <p:nvCxnSpPr>
            <p:cNvPr id="89" name="Straight Arrow Connector 88"/>
            <p:cNvCxnSpPr/>
            <p:nvPr/>
          </p:nvCxnSpPr>
          <p:spPr>
            <a:xfrm flipH="1" flipV="1">
              <a:off x="2970180" y="4019935"/>
              <a:ext cx="338337" cy="21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958542" y="3867885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900" dirty="0" smtClean="0">
                  <a:solidFill>
                    <a:srgbClr val="FF0000"/>
                  </a:solidFill>
                </a:rPr>
                <a:t> </a:t>
              </a:r>
              <a:r>
                <a:rPr lang="de-CH" sz="900" dirty="0" err="1" smtClean="0">
                  <a:solidFill>
                    <a:srgbClr val="FF0000"/>
                  </a:solidFill>
                </a:rPr>
                <a:t>output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03488" y="220280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900" dirty="0" smtClean="0">
                  <a:solidFill>
                    <a:schemeClr val="accent6"/>
                  </a:solidFill>
                </a:rPr>
                <a:t> </a:t>
              </a:r>
              <a:r>
                <a:rPr lang="de-CH" sz="900" dirty="0" err="1" smtClean="0">
                  <a:solidFill>
                    <a:schemeClr val="accent6"/>
                  </a:solidFill>
                </a:rPr>
                <a:t>truth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2454399" y="2992905"/>
              <a:ext cx="925387" cy="17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385475" y="3102860"/>
              <a:ext cx="625676" cy="196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Loss</a:t>
              </a:r>
              <a:endParaRPr lang="en-US" sz="900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13172" y="3252506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22814" y="4552893"/>
              <a:ext cx="426720" cy="2308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900" dirty="0" smtClean="0">
                  <a:solidFill>
                    <a:srgbClr val="FF0000"/>
                  </a:solidFill>
                </a:rPr>
                <a:t>State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5"/>
            <p:cNvCxnSpPr>
              <a:endCxn id="62" idx="2"/>
            </p:cNvCxnSpPr>
            <p:nvPr/>
          </p:nvCxnSpPr>
          <p:spPr>
            <a:xfrm flipH="1" flipV="1">
              <a:off x="3356916" y="5173706"/>
              <a:ext cx="1" cy="24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812518" y="2842788"/>
            <a:ext cx="1945161" cy="3538401"/>
            <a:chOff x="1958542" y="2202806"/>
            <a:chExt cx="2052609" cy="4178383"/>
          </a:xfrm>
        </p:grpSpPr>
        <p:sp>
          <p:nvSpPr>
            <p:cNvPr id="98" name="Rectangle 97"/>
            <p:cNvSpPr/>
            <p:nvPr/>
          </p:nvSpPr>
          <p:spPr>
            <a:xfrm>
              <a:off x="2743014" y="4811271"/>
              <a:ext cx="1227804" cy="36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LSTM </a:t>
              </a:r>
              <a:r>
                <a:rPr lang="de-CH" sz="900" dirty="0" err="1" smtClean="0"/>
                <a:t>architecture</a:t>
              </a:r>
              <a:endParaRPr lang="de-CH" sz="900" dirty="0" smtClean="0"/>
            </a:p>
            <a:p>
              <a:pPr algn="ctr"/>
              <a:r>
                <a:rPr lang="de-CH" sz="900" dirty="0" smtClean="0"/>
                <a:t>(1024 Hidden </a:t>
              </a:r>
              <a:r>
                <a:rPr lang="de-CH" sz="900" dirty="0" err="1" smtClean="0"/>
                <a:t>states</a:t>
              </a:r>
              <a:r>
                <a:rPr lang="de-CH" sz="900" dirty="0" smtClean="0"/>
                <a:t>)</a:t>
              </a:r>
              <a:endParaRPr lang="en-US" sz="900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3356916" y="4575973"/>
              <a:ext cx="10115" cy="23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2978590" y="5413973"/>
              <a:ext cx="802394" cy="25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Input</a:t>
              </a:r>
              <a:endParaRPr lang="en-US" sz="900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860845" y="4201748"/>
              <a:ext cx="1037883" cy="386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Output t-1</a:t>
              </a:r>
              <a:endParaRPr lang="en-US" sz="900" dirty="0"/>
            </a:p>
          </p:txBody>
        </p: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39" y="5752539"/>
              <a:ext cx="390525" cy="62865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8098" y="2365849"/>
              <a:ext cx="595073" cy="613106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 rotWithShape="1">
            <a:blip r:embed="rId4"/>
            <a:srcRect r="12639"/>
            <a:stretch/>
          </p:blipFill>
          <p:spPr>
            <a:xfrm>
              <a:off x="2730654" y="3426590"/>
              <a:ext cx="298839" cy="556711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H="1" flipV="1">
              <a:off x="2970180" y="4019935"/>
              <a:ext cx="338337" cy="21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958542" y="3867885"/>
              <a:ext cx="9813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900" dirty="0" smtClean="0">
                  <a:solidFill>
                    <a:srgbClr val="FF0000"/>
                  </a:solidFill>
                </a:rPr>
                <a:t> </a:t>
              </a:r>
              <a:r>
                <a:rPr lang="de-CH" sz="900" dirty="0" err="1" smtClean="0">
                  <a:solidFill>
                    <a:srgbClr val="FF0000"/>
                  </a:solidFill>
                </a:rPr>
                <a:t>output</a:t>
              </a:r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03488" y="2202806"/>
              <a:ext cx="8050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00" dirty="0" err="1" smtClean="0">
                  <a:solidFill>
                    <a:schemeClr val="accent6"/>
                  </a:solidFill>
                </a:rPr>
                <a:t>Ground</a:t>
              </a:r>
              <a:r>
                <a:rPr lang="de-CH" sz="900" dirty="0" smtClean="0">
                  <a:solidFill>
                    <a:schemeClr val="accent6"/>
                  </a:solidFill>
                </a:rPr>
                <a:t> </a:t>
              </a:r>
              <a:r>
                <a:rPr lang="de-CH" sz="900" dirty="0" err="1" smtClean="0">
                  <a:solidFill>
                    <a:schemeClr val="accent6"/>
                  </a:solidFill>
                </a:rPr>
                <a:t>truth</a:t>
              </a:r>
              <a:endParaRPr lang="en-US" sz="900" dirty="0">
                <a:solidFill>
                  <a:schemeClr val="accent6"/>
                </a:solidFill>
              </a:endParaRP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>
              <a:off x="2454399" y="2992905"/>
              <a:ext cx="925387" cy="172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3385475" y="3102860"/>
              <a:ext cx="625676" cy="196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Loss</a:t>
              </a:r>
              <a:endParaRPr lang="en-US" sz="900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 flipV="1">
              <a:off x="2813172" y="3252506"/>
              <a:ext cx="603733" cy="220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98" idx="2"/>
            </p:cNvCxnSpPr>
            <p:nvPr/>
          </p:nvCxnSpPr>
          <p:spPr>
            <a:xfrm flipH="1" flipV="1">
              <a:off x="3356916" y="5173706"/>
              <a:ext cx="1" cy="24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endCxn id="98" idx="1"/>
          </p:cNvCxnSpPr>
          <p:nvPr/>
        </p:nvCxnSpPr>
        <p:spPr>
          <a:xfrm flipV="1">
            <a:off x="5902747" y="5205189"/>
            <a:ext cx="653178" cy="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4034" y="780876"/>
            <a:ext cx="6880064" cy="3605850"/>
            <a:chOff x="1309242" y="292645"/>
            <a:chExt cx="10839514" cy="6141109"/>
          </a:xfrm>
        </p:grpSpPr>
        <p:sp>
          <p:nvSpPr>
            <p:cNvPr id="5" name="Rectangle 4"/>
            <p:cNvSpPr/>
            <p:nvPr/>
          </p:nvSpPr>
          <p:spPr>
            <a:xfrm>
              <a:off x="1977081" y="3352803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LSTM </a:t>
              </a:r>
              <a:r>
                <a:rPr lang="de-CH" sz="700" dirty="0" err="1" smtClean="0"/>
                <a:t>architecture</a:t>
              </a:r>
              <a:endParaRPr lang="de-CH" sz="700" dirty="0" smtClean="0"/>
            </a:p>
            <a:p>
              <a:pPr algn="ctr"/>
              <a:r>
                <a:rPr lang="de-CH" sz="700" dirty="0" smtClean="0"/>
                <a:t>(1024 Hidden </a:t>
              </a:r>
              <a:r>
                <a:rPr lang="de-CH" sz="700" dirty="0" err="1" smtClean="0"/>
                <a:t>states</a:t>
              </a:r>
              <a:r>
                <a:rPr lang="de-CH" sz="700" dirty="0" smtClean="0"/>
                <a:t>)</a:t>
              </a:r>
              <a:endParaRPr lang="en-US" sz="700" dirty="0"/>
            </a:p>
          </p:txBody>
        </p:sp>
        <p:cxnSp>
          <p:nvCxnSpPr>
            <p:cNvPr id="6" name="Straight Arrow Connector 5"/>
            <p:cNvCxnSpPr>
              <a:endCxn id="5" idx="2"/>
            </p:cNvCxnSpPr>
            <p:nvPr/>
          </p:nvCxnSpPr>
          <p:spPr>
            <a:xfrm flipH="1" flipV="1">
              <a:off x="3459892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26936" y="2397604"/>
              <a:ext cx="32957" cy="95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835876" y="5255743"/>
              <a:ext cx="1198606" cy="329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Input t=0</a:t>
              </a:r>
              <a:endParaRPr lang="en-US" sz="7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545493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Output t-1</a:t>
              </a:r>
              <a:endParaRPr lang="en-US" sz="7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83134" y="3267592"/>
              <a:ext cx="2965622" cy="749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LSTM </a:t>
              </a:r>
              <a:r>
                <a:rPr lang="de-CH" sz="700" dirty="0" err="1" smtClean="0"/>
                <a:t>architecture</a:t>
              </a:r>
              <a:endParaRPr lang="de-CH" sz="700" dirty="0" smtClean="0"/>
            </a:p>
            <a:p>
              <a:pPr algn="ctr"/>
              <a:r>
                <a:rPr lang="de-CH" sz="700" dirty="0" smtClean="0"/>
                <a:t>(1024 Hidden </a:t>
              </a:r>
              <a:r>
                <a:rPr lang="de-CH" sz="700" dirty="0" err="1" smtClean="0"/>
                <a:t>states</a:t>
              </a:r>
              <a:r>
                <a:rPr lang="de-CH" sz="700" dirty="0" smtClean="0"/>
                <a:t>)</a:t>
              </a:r>
              <a:endParaRPr lang="en-US" sz="7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0581506" y="4102446"/>
              <a:ext cx="24713" cy="1153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81507" y="2380735"/>
              <a:ext cx="24712" cy="97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9957490" y="5255743"/>
              <a:ext cx="1347651" cy="499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Input t=50</a:t>
              </a:r>
              <a:endParaRPr lang="en-US" sz="7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667107" y="1672284"/>
              <a:ext cx="1779372" cy="642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700" dirty="0" smtClean="0"/>
                <a:t>Output t+1</a:t>
              </a:r>
              <a:endParaRPr lang="en-US" sz="7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885036" y="3642413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372515" y="3638296"/>
              <a:ext cx="7784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080" y="5805104"/>
              <a:ext cx="390525" cy="62865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31" y="5780390"/>
              <a:ext cx="390525" cy="628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2212038" y="850784"/>
              <a:ext cx="424376" cy="790575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 flipH="1" flipV="1">
              <a:off x="2545493" y="1203499"/>
              <a:ext cx="963826" cy="72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309242" y="1319938"/>
              <a:ext cx="1114017" cy="3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7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700" dirty="0" smtClean="0">
                  <a:solidFill>
                    <a:srgbClr val="FF0000"/>
                  </a:solidFill>
                </a:rPr>
                <a:t> </a:t>
              </a:r>
              <a:r>
                <a:rPr lang="de-CH" sz="700" dirty="0" err="1" smtClean="0">
                  <a:solidFill>
                    <a:srgbClr val="FF0000"/>
                  </a:solidFill>
                </a:rPr>
                <a:t>output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8837" y="3223199"/>
              <a:ext cx="519520" cy="34071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700" dirty="0" smtClean="0">
                  <a:solidFill>
                    <a:srgbClr val="FF0000"/>
                  </a:solidFill>
                </a:rPr>
                <a:t>State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49515" y="3229691"/>
              <a:ext cx="519520" cy="34071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700" dirty="0" smtClean="0">
                  <a:solidFill>
                    <a:srgbClr val="FF0000"/>
                  </a:solidFill>
                </a:rPr>
                <a:t>State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10297447" y="292645"/>
              <a:ext cx="424376" cy="79057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626125" y="1278705"/>
              <a:ext cx="1114018" cy="340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7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700" dirty="0" smtClean="0">
                  <a:solidFill>
                    <a:srgbClr val="FF0000"/>
                  </a:solidFill>
                </a:rPr>
                <a:t> </a:t>
              </a:r>
              <a:r>
                <a:rPr lang="de-CH" sz="700" dirty="0" err="1" smtClean="0">
                  <a:solidFill>
                    <a:srgbClr val="FF0000"/>
                  </a:solidFill>
                </a:rPr>
                <a:t>output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43" idx="2"/>
            </p:cNvCxnSpPr>
            <p:nvPr/>
          </p:nvCxnSpPr>
          <p:spPr>
            <a:xfrm flipH="1" flipV="1">
              <a:off x="10509635" y="1083220"/>
              <a:ext cx="224463" cy="785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200795" y="25002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…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509691" y="2529337"/>
            <a:ext cx="1300356" cy="44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LSTM </a:t>
            </a:r>
            <a:r>
              <a:rPr lang="de-CH" sz="700" dirty="0" err="1" smtClean="0"/>
              <a:t>architecture</a:t>
            </a:r>
            <a:endParaRPr lang="de-CH" sz="700" dirty="0" smtClean="0"/>
          </a:p>
          <a:p>
            <a:pPr algn="ctr"/>
            <a:r>
              <a:rPr lang="de-CH" sz="700" dirty="0" smtClean="0"/>
              <a:t>(1024 Hidden </a:t>
            </a:r>
            <a:r>
              <a:rPr lang="de-CH" sz="700" dirty="0" err="1" smtClean="0"/>
              <a:t>states</a:t>
            </a:r>
            <a:r>
              <a:rPr lang="de-CH" sz="700" dirty="0" smtClean="0"/>
              <a:t>)</a:t>
            </a:r>
            <a:endParaRPr lang="en-US" sz="7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958019" y="568411"/>
            <a:ext cx="0" cy="4876800"/>
          </a:xfrm>
          <a:prstGeom prst="line">
            <a:avLst/>
          </a:prstGeom>
          <a:ln cmpd="thickThin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1"/>
          </p:cNvCxnSpPr>
          <p:nvPr/>
        </p:nvCxnSpPr>
        <p:spPr>
          <a:xfrm>
            <a:off x="7574496" y="2745329"/>
            <a:ext cx="935195" cy="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80748" y="2477668"/>
            <a:ext cx="329750" cy="20005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CH" sz="700" dirty="0" smtClean="0">
                <a:solidFill>
                  <a:srgbClr val="FF0000"/>
                </a:solidFill>
              </a:rPr>
              <a:t>State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09962" y="1094171"/>
            <a:ext cx="1690341" cy="269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8732178" y="3680934"/>
            <a:ext cx="855382" cy="2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Input t=1</a:t>
            </a:r>
            <a:endParaRPr lang="en-US" sz="700" dirty="0"/>
          </a:p>
        </p:txBody>
      </p:sp>
      <p:sp>
        <p:nvSpPr>
          <p:cNvPr id="61" name="Rectangle 60"/>
          <p:cNvSpPr/>
          <p:nvPr/>
        </p:nvSpPr>
        <p:spPr>
          <a:xfrm>
            <a:off x="10442394" y="2516340"/>
            <a:ext cx="1527184" cy="44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LSTM </a:t>
            </a:r>
            <a:r>
              <a:rPr lang="de-CH" sz="700" dirty="0" err="1" smtClean="0"/>
              <a:t>architecture</a:t>
            </a:r>
            <a:endParaRPr lang="de-CH" sz="700" dirty="0" smtClean="0"/>
          </a:p>
          <a:p>
            <a:pPr algn="ctr"/>
            <a:r>
              <a:rPr lang="de-CH" sz="700" dirty="0" smtClean="0"/>
              <a:t>(1024 Hidden </a:t>
            </a:r>
            <a:r>
              <a:rPr lang="de-CH" sz="700" dirty="0" err="1" smtClean="0"/>
              <a:t>states</a:t>
            </a:r>
            <a:r>
              <a:rPr lang="de-CH" sz="700" dirty="0" smtClean="0"/>
              <a:t>)</a:t>
            </a:r>
            <a:endParaRPr lang="en-US" sz="700" dirty="0"/>
          </a:p>
        </p:txBody>
      </p:sp>
      <p:sp>
        <p:nvSpPr>
          <p:cNvPr id="62" name="Oval 61"/>
          <p:cNvSpPr/>
          <p:nvPr/>
        </p:nvSpPr>
        <p:spPr>
          <a:xfrm>
            <a:off x="10822683" y="3772538"/>
            <a:ext cx="693990" cy="2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" dirty="0" smtClean="0"/>
              <a:t>Input t=25</a:t>
            </a:r>
            <a:endParaRPr lang="en-US" sz="700" dirty="0"/>
          </a:p>
        </p:txBody>
      </p:sp>
      <p:cxnSp>
        <p:nvCxnSpPr>
          <p:cNvPr id="64" name="Straight Arrow Connector 63"/>
          <p:cNvCxnSpPr>
            <a:stCxn id="52" idx="0"/>
          </p:cNvCxnSpPr>
          <p:nvPr/>
        </p:nvCxnSpPr>
        <p:spPr>
          <a:xfrm flipH="1" flipV="1">
            <a:off x="9115229" y="1590953"/>
            <a:ext cx="44640" cy="9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16670" y="25517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…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2" idx="2"/>
          </p:cNvCxnSpPr>
          <p:nvPr/>
        </p:nvCxnSpPr>
        <p:spPr>
          <a:xfrm flipH="1" flipV="1">
            <a:off x="9159869" y="2969502"/>
            <a:ext cx="68150" cy="82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1205986" y="1656461"/>
            <a:ext cx="44640" cy="93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190311" y="1053547"/>
            <a:ext cx="7070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err="1" smtClean="0">
                <a:solidFill>
                  <a:srgbClr val="FF0000"/>
                </a:solidFill>
              </a:rPr>
              <a:t>Predicted</a:t>
            </a:r>
            <a:r>
              <a:rPr lang="de-CH" sz="700" dirty="0" smtClean="0">
                <a:solidFill>
                  <a:srgbClr val="FF0000"/>
                </a:solidFill>
              </a:rPr>
              <a:t> </a:t>
            </a:r>
            <a:r>
              <a:rPr lang="de-CH" sz="700" dirty="0" err="1" smtClean="0">
                <a:solidFill>
                  <a:srgbClr val="FF0000"/>
                </a:solidFill>
              </a:rPr>
              <a:t>output</a:t>
            </a:r>
            <a:endParaRPr lang="en-US" sz="700" dirty="0">
              <a:solidFill>
                <a:srgbClr val="FF0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8935815" y="862072"/>
            <a:ext cx="269360" cy="464199"/>
          </a:xfrm>
          <a:prstGeom prst="rect">
            <a:avLst/>
          </a:prstGeom>
        </p:spPr>
      </p:pic>
      <p:cxnSp>
        <p:nvCxnSpPr>
          <p:cNvPr id="73" name="Straight Arrow Connector 72"/>
          <p:cNvCxnSpPr>
            <a:stCxn id="72" idx="3"/>
            <a:endCxn id="62" idx="1"/>
          </p:cNvCxnSpPr>
          <p:nvPr/>
        </p:nvCxnSpPr>
        <p:spPr>
          <a:xfrm>
            <a:off x="9205175" y="1094172"/>
            <a:ext cx="1719140" cy="272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509691" y="4940231"/>
            <a:ext cx="3230171" cy="0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27386" y="5214536"/>
            <a:ext cx="196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25 </a:t>
            </a:r>
            <a:r>
              <a:rPr lang="de-CH" dirty="0" err="1" smtClean="0">
                <a:solidFill>
                  <a:schemeClr val="accent6"/>
                </a:solidFill>
              </a:rPr>
              <a:t>predicted</a:t>
            </a:r>
            <a:r>
              <a:rPr lang="de-CH" dirty="0" smtClean="0"/>
              <a:t> </a:t>
            </a:r>
            <a:r>
              <a:rPr lang="de-CH" dirty="0" err="1" smtClean="0"/>
              <a:t>poses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381124" y="4932542"/>
            <a:ext cx="6279516" cy="7689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36241" y="4972407"/>
            <a:ext cx="25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Given</a:t>
            </a:r>
            <a:r>
              <a:rPr lang="de-CH" dirty="0" smtClean="0"/>
              <a:t> </a:t>
            </a:r>
            <a:r>
              <a:rPr lang="de-CH" dirty="0" err="1" smtClean="0"/>
              <a:t>frames</a:t>
            </a:r>
            <a:r>
              <a:rPr lang="de-CH" dirty="0" smtClean="0"/>
              <a:t> (50 </a:t>
            </a:r>
            <a:r>
              <a:rPr lang="de-CH" dirty="0" err="1" smtClean="0"/>
              <a:t>poses</a:t>
            </a:r>
            <a:r>
              <a:rPr lang="de-CH" dirty="0" smtClean="0"/>
              <a:t>)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224544" y="953519"/>
            <a:ext cx="7070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 err="1" smtClean="0">
                <a:solidFill>
                  <a:srgbClr val="FF0000"/>
                </a:solidFill>
              </a:rPr>
              <a:t>Predicted</a:t>
            </a:r>
            <a:r>
              <a:rPr lang="de-CH" sz="700" dirty="0" smtClean="0">
                <a:solidFill>
                  <a:srgbClr val="FF0000"/>
                </a:solidFill>
              </a:rPr>
              <a:t> </a:t>
            </a:r>
            <a:r>
              <a:rPr lang="de-CH" sz="700" dirty="0" err="1" smtClean="0">
                <a:solidFill>
                  <a:srgbClr val="FF0000"/>
                </a:solidFill>
              </a:rPr>
              <a:t>output</a:t>
            </a:r>
            <a:endParaRPr lang="en-US" sz="700" dirty="0">
              <a:solidFill>
                <a:srgbClr val="FF0000"/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11071306" y="882473"/>
            <a:ext cx="269360" cy="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68079" y="3984133"/>
            <a:ext cx="2324923" cy="2502058"/>
            <a:chOff x="1958542" y="3426590"/>
            <a:chExt cx="2453348" cy="2954599"/>
          </a:xfrm>
        </p:grpSpPr>
        <p:sp>
          <p:nvSpPr>
            <p:cNvPr id="5" name="Rectangle 4"/>
            <p:cNvSpPr/>
            <p:nvPr/>
          </p:nvSpPr>
          <p:spPr>
            <a:xfrm>
              <a:off x="2743014" y="4811271"/>
              <a:ext cx="1227804" cy="36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LSTM </a:t>
              </a:r>
              <a:r>
                <a:rPr lang="de-CH" sz="600" dirty="0" err="1" smtClean="0"/>
                <a:t>architecture</a:t>
              </a:r>
              <a:endParaRPr lang="de-CH" sz="600" dirty="0" smtClean="0"/>
            </a:p>
            <a:p>
              <a:pPr algn="ctr"/>
              <a:r>
                <a:rPr lang="de-CH" sz="600" dirty="0" smtClean="0"/>
                <a:t>(1024 Hidden </a:t>
              </a:r>
              <a:r>
                <a:rPr lang="de-CH" sz="600" dirty="0" err="1" smtClean="0"/>
                <a:t>states</a:t>
              </a:r>
              <a:r>
                <a:rPr lang="de-CH" sz="600" dirty="0" smtClean="0"/>
                <a:t>)</a:t>
              </a:r>
              <a:endParaRPr lang="en-US" sz="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3356916" y="4575973"/>
              <a:ext cx="10115" cy="235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978590" y="5413973"/>
              <a:ext cx="802394" cy="25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Input</a:t>
              </a:r>
              <a:endParaRPr lang="en-US" sz="6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64626" y="4271908"/>
              <a:ext cx="1034101" cy="315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Output t-1</a:t>
              </a:r>
              <a:endParaRPr lang="en-US" sz="6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970817" y="4992488"/>
              <a:ext cx="238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39" y="5752539"/>
              <a:ext cx="390525" cy="628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2730654" y="3426590"/>
              <a:ext cx="298839" cy="556711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2970180" y="4019935"/>
              <a:ext cx="338337" cy="21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58542" y="3867885"/>
              <a:ext cx="753078" cy="218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600" dirty="0" smtClean="0">
                  <a:solidFill>
                    <a:srgbClr val="FF0000"/>
                  </a:solidFill>
                </a:rPr>
                <a:t> </a:t>
              </a:r>
              <a:r>
                <a:rPr lang="de-CH" sz="600" dirty="0" err="1" smtClean="0">
                  <a:solidFill>
                    <a:srgbClr val="FF0000"/>
                  </a:solidFill>
                </a:rPr>
                <a:t>output</a:t>
              </a:r>
              <a:endParaRPr 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6176" y="5130875"/>
              <a:ext cx="365714" cy="21806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600" dirty="0" smtClean="0">
                  <a:solidFill>
                    <a:srgbClr val="FF0000"/>
                  </a:solidFill>
                </a:rPr>
                <a:t>State</a:t>
              </a:r>
              <a:endParaRPr 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endCxn id="5" idx="2"/>
            </p:cNvCxnSpPr>
            <p:nvPr/>
          </p:nvCxnSpPr>
          <p:spPr>
            <a:xfrm flipH="1" flipV="1">
              <a:off x="3356916" y="5173706"/>
              <a:ext cx="1" cy="24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892903" y="3996164"/>
            <a:ext cx="1826553" cy="2385028"/>
            <a:chOff x="2043368" y="3564788"/>
            <a:chExt cx="1927450" cy="2816401"/>
          </a:xfrm>
        </p:grpSpPr>
        <p:sp>
          <p:nvSpPr>
            <p:cNvPr id="38" name="Rectangle 37"/>
            <p:cNvSpPr/>
            <p:nvPr/>
          </p:nvSpPr>
          <p:spPr>
            <a:xfrm>
              <a:off x="2743014" y="4936709"/>
              <a:ext cx="1227804" cy="36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LSTM </a:t>
              </a:r>
              <a:r>
                <a:rPr lang="de-CH" sz="600" dirty="0" err="1" smtClean="0"/>
                <a:t>architecture</a:t>
              </a:r>
              <a:endParaRPr lang="de-CH" sz="600" dirty="0" smtClean="0"/>
            </a:p>
            <a:p>
              <a:pPr algn="ctr"/>
              <a:r>
                <a:rPr lang="de-CH" sz="600" dirty="0" smtClean="0"/>
                <a:t>(1024 Hidden </a:t>
              </a:r>
              <a:r>
                <a:rPr lang="de-CH" sz="600" dirty="0" err="1" smtClean="0"/>
                <a:t>states</a:t>
              </a:r>
              <a:r>
                <a:rPr lang="de-CH" sz="600" dirty="0" smtClean="0"/>
                <a:t>)</a:t>
              </a:r>
              <a:endParaRPr lang="en-US" sz="600" dirty="0"/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V="1">
              <a:off x="3356916" y="4575973"/>
              <a:ext cx="0" cy="360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978590" y="5528048"/>
              <a:ext cx="802394" cy="2527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Input</a:t>
              </a:r>
              <a:endParaRPr lang="en-US" sz="6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890450" y="4345736"/>
              <a:ext cx="1008279" cy="2420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600" dirty="0" smtClean="0"/>
                <a:t>Output t-1</a:t>
              </a:r>
              <a:endParaRPr lang="en-US" sz="6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3439" y="5752539"/>
              <a:ext cx="390525" cy="62865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r="12639"/>
            <a:stretch/>
          </p:blipFill>
          <p:spPr>
            <a:xfrm>
              <a:off x="2888565" y="3564788"/>
              <a:ext cx="298839" cy="556711"/>
            </a:xfrm>
            <a:prstGeom prst="rect">
              <a:avLst/>
            </a:prstGeom>
          </p:spPr>
        </p:pic>
        <p:cxnSp>
          <p:nvCxnSpPr>
            <p:cNvPr id="45" name="Straight Arrow Connector 44"/>
            <p:cNvCxnSpPr/>
            <p:nvPr/>
          </p:nvCxnSpPr>
          <p:spPr>
            <a:xfrm flipH="1" flipV="1">
              <a:off x="2952924" y="4160755"/>
              <a:ext cx="338337" cy="2153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43368" y="4018057"/>
              <a:ext cx="753079" cy="218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00" dirty="0" err="1" smtClean="0">
                  <a:solidFill>
                    <a:srgbClr val="FF0000"/>
                  </a:solidFill>
                </a:rPr>
                <a:t>Predicted</a:t>
              </a:r>
              <a:r>
                <a:rPr lang="de-CH" sz="600" dirty="0" smtClean="0">
                  <a:solidFill>
                    <a:srgbClr val="FF0000"/>
                  </a:solidFill>
                </a:rPr>
                <a:t> </a:t>
              </a:r>
              <a:r>
                <a:rPr lang="de-CH" sz="600" dirty="0" err="1" smtClean="0">
                  <a:solidFill>
                    <a:srgbClr val="FF0000"/>
                  </a:solidFill>
                </a:rPr>
                <a:t>output</a:t>
              </a:r>
              <a:endParaRPr lang="en-US" sz="600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H="1" flipV="1">
              <a:off x="3356916" y="5299144"/>
              <a:ext cx="1" cy="24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>
            <a:endCxn id="38" idx="1"/>
          </p:cNvCxnSpPr>
          <p:nvPr/>
        </p:nvCxnSpPr>
        <p:spPr>
          <a:xfrm>
            <a:off x="6188334" y="5311412"/>
            <a:ext cx="367591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05123" y="516605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…</a:t>
            </a:r>
            <a:endParaRPr 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8554889" y="5160917"/>
            <a:ext cx="1190749" cy="2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/>
              <a:t>LSTM </a:t>
            </a:r>
            <a:r>
              <a:rPr lang="de-CH" sz="600" dirty="0" err="1" smtClean="0"/>
              <a:t>architecture</a:t>
            </a:r>
            <a:endParaRPr lang="de-CH" sz="600" dirty="0" smtClean="0"/>
          </a:p>
          <a:p>
            <a:pPr algn="ctr"/>
            <a:r>
              <a:rPr lang="de-CH" sz="600" dirty="0" smtClean="0"/>
              <a:t>(1024 Hidden </a:t>
            </a:r>
            <a:r>
              <a:rPr lang="de-CH" sz="600" dirty="0" err="1" smtClean="0"/>
              <a:t>states</a:t>
            </a:r>
            <a:r>
              <a:rPr lang="de-CH" sz="600" dirty="0" smtClean="0"/>
              <a:t>)</a:t>
            </a:r>
            <a:endParaRPr lang="en-US" sz="6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8063422" y="4226578"/>
            <a:ext cx="1316" cy="2210096"/>
          </a:xfrm>
          <a:prstGeom prst="line">
            <a:avLst/>
          </a:prstGeom>
          <a:ln cmpd="thickThin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6" idx="1"/>
          </p:cNvCxnSpPr>
          <p:nvPr/>
        </p:nvCxnSpPr>
        <p:spPr>
          <a:xfrm>
            <a:off x="7685457" y="5306475"/>
            <a:ext cx="86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28576" y="5403971"/>
            <a:ext cx="346570" cy="1846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e-CH" sz="600" dirty="0" smtClean="0">
                <a:solidFill>
                  <a:srgbClr val="FF0000"/>
                </a:solidFill>
              </a:rPr>
              <a:t>State</a:t>
            </a:r>
            <a:endParaRPr lang="en-US" sz="600" dirty="0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8866333" y="5748377"/>
            <a:ext cx="672110" cy="296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/>
              <a:t>Input t=1</a:t>
            </a:r>
            <a:endParaRPr lang="en-US" sz="600" dirty="0"/>
          </a:p>
        </p:txBody>
      </p:sp>
      <p:sp>
        <p:nvSpPr>
          <p:cNvPr id="81" name="Oval 80"/>
          <p:cNvSpPr/>
          <p:nvPr/>
        </p:nvSpPr>
        <p:spPr>
          <a:xfrm>
            <a:off x="10606230" y="5783875"/>
            <a:ext cx="655379" cy="293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/>
              <a:t>Input t=25</a:t>
            </a:r>
            <a:endParaRPr lang="en-US" sz="600" dirty="0"/>
          </a:p>
        </p:txBody>
      </p:sp>
      <p:cxnSp>
        <p:nvCxnSpPr>
          <p:cNvPr id="82" name="Straight Arrow Connector 81"/>
          <p:cNvCxnSpPr>
            <a:stCxn id="76" idx="0"/>
          </p:cNvCxnSpPr>
          <p:nvPr/>
        </p:nvCxnSpPr>
        <p:spPr>
          <a:xfrm flipH="1" flipV="1">
            <a:off x="9143659" y="4889121"/>
            <a:ext cx="6605" cy="27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874045" y="5205615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…</a:t>
            </a:r>
            <a:endParaRPr lang="en-US" sz="1000" dirty="0"/>
          </a:p>
        </p:txBody>
      </p:sp>
      <p:cxnSp>
        <p:nvCxnSpPr>
          <p:cNvPr id="84" name="Straight Arrow Connector 83"/>
          <p:cNvCxnSpPr>
            <a:endCxn id="76" idx="2"/>
          </p:cNvCxnSpPr>
          <p:nvPr/>
        </p:nvCxnSpPr>
        <p:spPr>
          <a:xfrm flipH="1" flipV="1">
            <a:off x="9150264" y="5452033"/>
            <a:ext cx="28976" cy="36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296297" y="4446583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" dirty="0" err="1" smtClean="0">
                <a:solidFill>
                  <a:srgbClr val="FF0000"/>
                </a:solidFill>
              </a:rPr>
              <a:t>Predicted</a:t>
            </a:r>
            <a:r>
              <a:rPr lang="de-CH" sz="600" dirty="0" smtClean="0">
                <a:solidFill>
                  <a:srgbClr val="FF0000"/>
                </a:solidFill>
              </a:rPr>
              <a:t> </a:t>
            </a:r>
            <a:r>
              <a:rPr lang="de-CH" sz="600" dirty="0" err="1" smtClean="0">
                <a:solidFill>
                  <a:srgbClr val="FF0000"/>
                </a:solidFill>
              </a:rPr>
              <a:t>output</a:t>
            </a:r>
            <a:endParaRPr lang="en-US" sz="600" dirty="0">
              <a:solidFill>
                <a:srgbClr val="FF0000"/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9047208" y="4352268"/>
            <a:ext cx="269360" cy="464199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stCxn id="87" idx="3"/>
            <a:endCxn id="81" idx="1"/>
          </p:cNvCxnSpPr>
          <p:nvPr/>
        </p:nvCxnSpPr>
        <p:spPr>
          <a:xfrm>
            <a:off x="9316568" y="4584368"/>
            <a:ext cx="1385640" cy="124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406706" y="6572934"/>
            <a:ext cx="3230171" cy="0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607472" y="6388268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25 </a:t>
            </a:r>
            <a:r>
              <a:rPr lang="de-CH" sz="1000" dirty="0" err="1" smtClean="0">
                <a:solidFill>
                  <a:schemeClr val="accent6"/>
                </a:solidFill>
              </a:rPr>
              <a:t>predicted</a:t>
            </a:r>
            <a:r>
              <a:rPr lang="de-CH" sz="1000" dirty="0" smtClean="0"/>
              <a:t> </a:t>
            </a:r>
            <a:r>
              <a:rPr lang="de-CH" sz="1000" dirty="0" err="1" smtClean="0"/>
              <a:t>poses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9965896" y="4434827"/>
            <a:ext cx="7136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" dirty="0" err="1" smtClean="0">
                <a:solidFill>
                  <a:srgbClr val="FF0000"/>
                </a:solidFill>
              </a:rPr>
              <a:t>Predicted</a:t>
            </a:r>
            <a:r>
              <a:rPr lang="de-CH" sz="600" dirty="0" smtClean="0">
                <a:solidFill>
                  <a:srgbClr val="FF0000"/>
                </a:solidFill>
              </a:rPr>
              <a:t> </a:t>
            </a:r>
            <a:r>
              <a:rPr lang="de-CH" sz="600" dirty="0" err="1" smtClean="0">
                <a:solidFill>
                  <a:srgbClr val="FF0000"/>
                </a:solidFill>
              </a:rPr>
              <a:t>output</a:t>
            </a:r>
            <a:endParaRPr lang="en-US" sz="600" dirty="0">
              <a:solidFill>
                <a:srgbClr val="FF0000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/>
          <a:srcRect r="12639"/>
          <a:stretch/>
        </p:blipFill>
        <p:spPr>
          <a:xfrm>
            <a:off x="10664560" y="4254498"/>
            <a:ext cx="269360" cy="464199"/>
          </a:xfrm>
          <a:prstGeom prst="rect">
            <a:avLst/>
          </a:prstGeom>
        </p:spPr>
      </p:pic>
      <p:sp>
        <p:nvSpPr>
          <p:cNvPr id="107" name="Rectangle 106"/>
          <p:cNvSpPr/>
          <p:nvPr/>
        </p:nvSpPr>
        <p:spPr>
          <a:xfrm>
            <a:off x="10343324" y="5143612"/>
            <a:ext cx="918286" cy="2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600" dirty="0" smtClean="0"/>
              <a:t>LSTM </a:t>
            </a:r>
            <a:r>
              <a:rPr lang="de-CH" sz="600" dirty="0" err="1" smtClean="0"/>
              <a:t>architecture</a:t>
            </a:r>
            <a:endParaRPr lang="de-CH" sz="600" dirty="0" smtClean="0"/>
          </a:p>
          <a:p>
            <a:pPr algn="ctr"/>
            <a:r>
              <a:rPr lang="de-CH" sz="600" dirty="0" smtClean="0"/>
              <a:t>(1024 Hidden </a:t>
            </a:r>
            <a:r>
              <a:rPr lang="de-CH" sz="600" dirty="0" err="1" smtClean="0"/>
              <a:t>states</a:t>
            </a:r>
            <a:r>
              <a:rPr lang="de-CH" sz="600" dirty="0" smtClean="0"/>
              <a:t>)</a:t>
            </a:r>
            <a:endParaRPr lang="en-US" sz="6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819380" y="6581701"/>
            <a:ext cx="2720180" cy="0"/>
          </a:xfrm>
          <a:prstGeom prst="straightConnector1">
            <a:avLst/>
          </a:prstGeom>
          <a:ln>
            <a:headEnd type="triangle" w="sm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074547" y="65817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 err="1"/>
              <a:t>Given</a:t>
            </a:r>
            <a:r>
              <a:rPr lang="de-CH" sz="900" dirty="0"/>
              <a:t> </a:t>
            </a:r>
            <a:r>
              <a:rPr lang="de-CH" sz="900" dirty="0" err="1"/>
              <a:t>frames</a:t>
            </a:r>
            <a:r>
              <a:rPr lang="de-CH" sz="900" dirty="0"/>
              <a:t> (50 </a:t>
            </a:r>
            <a:r>
              <a:rPr lang="de-CH" sz="900" dirty="0" err="1"/>
              <a:t>poses</a:t>
            </a:r>
            <a:r>
              <a:rPr lang="de-CH" sz="900" dirty="0"/>
              <a:t>)</a:t>
            </a:r>
            <a:endParaRPr lang="en-US" sz="900" dirty="0"/>
          </a:p>
        </p:txBody>
      </p:sp>
      <p:cxnSp>
        <p:nvCxnSpPr>
          <p:cNvPr id="117" name="Straight Arrow Connector 116"/>
          <p:cNvCxnSpPr>
            <a:endCxn id="120" idx="1"/>
          </p:cNvCxnSpPr>
          <p:nvPr/>
        </p:nvCxnSpPr>
        <p:spPr>
          <a:xfrm>
            <a:off x="7075398" y="4219854"/>
            <a:ext cx="1971810" cy="20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208" y="6053983"/>
            <a:ext cx="289147" cy="415938"/>
          </a:xfrm>
          <a:prstGeom prst="rect">
            <a:avLst/>
          </a:prstGeom>
        </p:spPr>
      </p:pic>
      <p:cxnSp>
        <p:nvCxnSpPr>
          <p:cNvPr id="129" name="Straight Arrow Connector 128"/>
          <p:cNvCxnSpPr/>
          <p:nvPr/>
        </p:nvCxnSpPr>
        <p:spPr>
          <a:xfrm flipH="1" flipV="1">
            <a:off x="10751230" y="4779935"/>
            <a:ext cx="6605" cy="27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9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Rozou</dc:creator>
  <cp:lastModifiedBy>Maria Rozou</cp:lastModifiedBy>
  <cp:revision>6</cp:revision>
  <dcterms:created xsi:type="dcterms:W3CDTF">2018-06-10T13:04:12Z</dcterms:created>
  <dcterms:modified xsi:type="dcterms:W3CDTF">2018-06-14T09:46:43Z</dcterms:modified>
</cp:coreProperties>
</file>