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7C1-B537-4260-B0EC-BC333404B784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8270-F08C-4CF7-972E-630366FB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7C1-B537-4260-B0EC-BC333404B784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8270-F08C-4CF7-972E-630366FB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8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7C1-B537-4260-B0EC-BC333404B784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8270-F08C-4CF7-972E-630366FB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7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7C1-B537-4260-B0EC-BC333404B784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8270-F08C-4CF7-972E-630366FB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7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7C1-B537-4260-B0EC-BC333404B784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8270-F08C-4CF7-972E-630366FB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8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7C1-B537-4260-B0EC-BC333404B784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8270-F08C-4CF7-972E-630366FB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6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7C1-B537-4260-B0EC-BC333404B784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8270-F08C-4CF7-972E-630366FB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4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7C1-B537-4260-B0EC-BC333404B784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8270-F08C-4CF7-972E-630366FB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4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7C1-B537-4260-B0EC-BC333404B784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8270-F08C-4CF7-972E-630366FB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8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7C1-B537-4260-B0EC-BC333404B784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8270-F08C-4CF7-972E-630366FB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5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7C1-B537-4260-B0EC-BC333404B784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8270-F08C-4CF7-972E-630366FB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9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27C1-B537-4260-B0EC-BC333404B784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58270-F08C-4CF7-972E-630366FB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5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740495" y="127214"/>
            <a:ext cx="11408261" cy="6376562"/>
            <a:chOff x="740495" y="127214"/>
            <a:chExt cx="11408261" cy="6376562"/>
          </a:xfrm>
        </p:grpSpPr>
        <p:sp>
          <p:nvSpPr>
            <p:cNvPr id="4" name="Rectangle 3"/>
            <p:cNvSpPr/>
            <p:nvPr/>
          </p:nvSpPr>
          <p:spPr>
            <a:xfrm>
              <a:off x="1977081" y="3352803"/>
              <a:ext cx="2965622" cy="749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LSTM </a:t>
              </a:r>
              <a:r>
                <a:rPr lang="de-CH" dirty="0" err="1" smtClean="0"/>
                <a:t>architecture</a:t>
              </a:r>
              <a:endParaRPr lang="de-CH" dirty="0" smtClean="0"/>
            </a:p>
            <a:p>
              <a:pPr algn="ctr"/>
              <a:r>
                <a:rPr lang="de-CH" dirty="0" smtClean="0"/>
                <a:t>(1024 Hidden </a:t>
              </a:r>
              <a:r>
                <a:rPr lang="de-CH" dirty="0" err="1" smtClean="0"/>
                <a:t>states</a:t>
              </a:r>
              <a:r>
                <a:rPr lang="de-CH" dirty="0" smtClean="0"/>
                <a:t>)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endCxn id="4" idx="2"/>
            </p:cNvCxnSpPr>
            <p:nvPr/>
          </p:nvCxnSpPr>
          <p:spPr>
            <a:xfrm flipH="1" flipV="1">
              <a:off x="3459892" y="4102446"/>
              <a:ext cx="24713" cy="1153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3426936" y="2397604"/>
              <a:ext cx="32957" cy="955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2835876" y="5255743"/>
              <a:ext cx="1198606" cy="3295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Input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545493" y="1672284"/>
              <a:ext cx="1779372" cy="6425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Output t-1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05849" y="3352803"/>
              <a:ext cx="2965622" cy="749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LSTM </a:t>
              </a:r>
              <a:r>
                <a:rPr lang="de-CH" dirty="0" err="1" smtClean="0"/>
                <a:t>architecture</a:t>
              </a:r>
              <a:endParaRPr lang="de-CH" dirty="0" smtClean="0"/>
            </a:p>
            <a:p>
              <a:pPr algn="ctr"/>
              <a:r>
                <a:rPr lang="de-CH" dirty="0" smtClean="0"/>
                <a:t>(1024 Hidden </a:t>
              </a:r>
              <a:r>
                <a:rPr lang="de-CH" dirty="0" err="1" smtClean="0"/>
                <a:t>states</a:t>
              </a:r>
              <a:r>
                <a:rPr lang="de-CH" dirty="0" smtClean="0"/>
                <a:t>)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endCxn id="11" idx="2"/>
            </p:cNvCxnSpPr>
            <p:nvPr/>
          </p:nvCxnSpPr>
          <p:spPr>
            <a:xfrm flipH="1" flipV="1">
              <a:off x="7088660" y="4102446"/>
              <a:ext cx="24713" cy="1153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7082265" y="2380735"/>
              <a:ext cx="6396" cy="972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6464644" y="5255743"/>
              <a:ext cx="1198606" cy="3295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Input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174261" y="1672284"/>
              <a:ext cx="1779372" cy="6425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Output t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83134" y="3267592"/>
              <a:ext cx="2965622" cy="749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LSTM </a:t>
              </a:r>
              <a:r>
                <a:rPr lang="de-CH" dirty="0" err="1" smtClean="0"/>
                <a:t>architecture</a:t>
              </a:r>
              <a:endParaRPr lang="de-CH" dirty="0" smtClean="0"/>
            </a:p>
            <a:p>
              <a:pPr algn="ctr"/>
              <a:r>
                <a:rPr lang="de-CH" dirty="0" smtClean="0"/>
                <a:t>(1024 Hidden </a:t>
              </a:r>
              <a:r>
                <a:rPr lang="de-CH" dirty="0" err="1" smtClean="0"/>
                <a:t>states</a:t>
              </a:r>
              <a:r>
                <a:rPr lang="de-CH" dirty="0" smtClean="0"/>
                <a:t>)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10581506" y="4102446"/>
              <a:ext cx="24713" cy="1153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10581507" y="2380735"/>
              <a:ext cx="24712" cy="972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9957490" y="5255743"/>
              <a:ext cx="1198606" cy="3295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Input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667107" y="1672284"/>
              <a:ext cx="1779372" cy="6425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Output t+1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4885036" y="3642413"/>
              <a:ext cx="7784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8372515" y="3638296"/>
              <a:ext cx="7784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4080" y="5805104"/>
              <a:ext cx="390525" cy="62865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3397" y="5875126"/>
              <a:ext cx="390525" cy="62865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92714" y="5755677"/>
              <a:ext cx="390525" cy="62865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1802" y="229488"/>
              <a:ext cx="628650" cy="6477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4"/>
            <a:srcRect r="12639"/>
            <a:stretch/>
          </p:blipFill>
          <p:spPr>
            <a:xfrm>
              <a:off x="2212038" y="850784"/>
              <a:ext cx="424376" cy="790575"/>
            </a:xfrm>
            <a:prstGeom prst="rect">
              <a:avLst/>
            </a:prstGeom>
          </p:spPr>
        </p:pic>
        <p:cxnSp>
          <p:nvCxnSpPr>
            <p:cNvPr id="45" name="Straight Arrow Connector 44"/>
            <p:cNvCxnSpPr/>
            <p:nvPr/>
          </p:nvCxnSpPr>
          <p:spPr>
            <a:xfrm flipH="1" flipV="1">
              <a:off x="2545493" y="1203499"/>
              <a:ext cx="963826" cy="725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309242" y="1319938"/>
              <a:ext cx="10695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err="1" smtClean="0">
                  <a:solidFill>
                    <a:srgbClr val="FF0000"/>
                  </a:solidFill>
                </a:rPr>
                <a:t>Predicted</a:t>
              </a:r>
              <a:r>
                <a:rPr lang="de-CH" sz="1000" dirty="0" smtClean="0">
                  <a:solidFill>
                    <a:srgbClr val="FF0000"/>
                  </a:solidFill>
                </a:rPr>
                <a:t> </a:t>
              </a:r>
              <a:r>
                <a:rPr lang="de-CH" sz="1000" dirty="0" err="1" smtClean="0">
                  <a:solidFill>
                    <a:srgbClr val="FF0000"/>
                  </a:solidFill>
                </a:rPr>
                <a:t>output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0495" y="220968"/>
              <a:ext cx="8739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err="1" smtClean="0">
                  <a:solidFill>
                    <a:schemeClr val="accent6"/>
                  </a:solidFill>
                </a:rPr>
                <a:t>Ground</a:t>
              </a:r>
              <a:r>
                <a:rPr lang="de-CH" sz="1000" dirty="0" smtClean="0">
                  <a:solidFill>
                    <a:schemeClr val="accent6"/>
                  </a:solidFill>
                </a:rPr>
                <a:t> </a:t>
              </a:r>
              <a:r>
                <a:rPr lang="de-CH" sz="1000" dirty="0" err="1" smtClean="0">
                  <a:solidFill>
                    <a:schemeClr val="accent6"/>
                  </a:solidFill>
                </a:rPr>
                <a:t>truth</a:t>
              </a:r>
              <a:endParaRPr lang="en-US" sz="1000" dirty="0">
                <a:solidFill>
                  <a:schemeClr val="accent6"/>
                </a:solidFill>
              </a:endParaRPr>
            </a:p>
          </p:txBody>
        </p:sp>
        <p:cxnSp>
          <p:nvCxnSpPr>
            <p:cNvPr id="49" name="Straight Arrow Connector 48"/>
            <p:cNvCxnSpPr>
              <a:endCxn id="51" idx="2"/>
            </p:cNvCxnSpPr>
            <p:nvPr/>
          </p:nvCxnSpPr>
          <p:spPr>
            <a:xfrm>
              <a:off x="2212039" y="621460"/>
              <a:ext cx="528562" cy="89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2740601" y="528886"/>
              <a:ext cx="1022501" cy="3636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Loss</a:t>
              </a:r>
              <a:endParaRPr lang="en-US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2469133" y="865209"/>
              <a:ext cx="603733" cy="220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994186" y="3311972"/>
              <a:ext cx="455574" cy="24622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1000" dirty="0" smtClean="0">
                  <a:solidFill>
                    <a:srgbClr val="FF0000"/>
                  </a:solidFill>
                </a:rPr>
                <a:t>State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649515" y="3229692"/>
              <a:ext cx="455574" cy="24622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1000" dirty="0" smtClean="0">
                  <a:solidFill>
                    <a:srgbClr val="FF0000"/>
                  </a:solidFill>
                </a:rPr>
                <a:t>State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9574" y="241921"/>
              <a:ext cx="628650" cy="647700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4"/>
            <a:srcRect r="12639"/>
            <a:stretch/>
          </p:blipFill>
          <p:spPr>
            <a:xfrm>
              <a:off x="6109810" y="863217"/>
              <a:ext cx="424376" cy="790575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5207014" y="1332371"/>
              <a:ext cx="10695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err="1" smtClean="0">
                  <a:solidFill>
                    <a:srgbClr val="FF0000"/>
                  </a:solidFill>
                </a:rPr>
                <a:t>Predicted</a:t>
              </a:r>
              <a:r>
                <a:rPr lang="de-CH" sz="1000" dirty="0" smtClean="0">
                  <a:solidFill>
                    <a:srgbClr val="FF0000"/>
                  </a:solidFill>
                </a:rPr>
                <a:t> </a:t>
              </a:r>
              <a:r>
                <a:rPr lang="de-CH" sz="1000" dirty="0" err="1" smtClean="0">
                  <a:solidFill>
                    <a:srgbClr val="FF0000"/>
                  </a:solidFill>
                </a:rPr>
                <a:t>output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38267" y="233401"/>
              <a:ext cx="8739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err="1" smtClean="0">
                  <a:solidFill>
                    <a:schemeClr val="accent6"/>
                  </a:solidFill>
                </a:rPr>
                <a:t>Ground</a:t>
              </a:r>
              <a:r>
                <a:rPr lang="de-CH" sz="1000" dirty="0" smtClean="0">
                  <a:solidFill>
                    <a:schemeClr val="accent6"/>
                  </a:solidFill>
                </a:rPr>
                <a:t> </a:t>
              </a:r>
              <a:r>
                <a:rPr lang="de-CH" sz="1000" dirty="0" err="1" smtClean="0">
                  <a:solidFill>
                    <a:schemeClr val="accent6"/>
                  </a:solidFill>
                </a:rPr>
                <a:t>truth</a:t>
              </a:r>
              <a:endParaRPr lang="en-US" sz="1000" dirty="0">
                <a:solidFill>
                  <a:schemeClr val="accent6"/>
                </a:solidFill>
              </a:endParaRPr>
            </a:p>
          </p:txBody>
        </p:sp>
        <p:cxnSp>
          <p:nvCxnSpPr>
            <p:cNvPr id="75" name="Straight Arrow Connector 74"/>
            <p:cNvCxnSpPr>
              <a:endCxn id="76" idx="2"/>
            </p:cNvCxnSpPr>
            <p:nvPr/>
          </p:nvCxnSpPr>
          <p:spPr>
            <a:xfrm>
              <a:off x="6109811" y="633893"/>
              <a:ext cx="528562" cy="89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638373" y="541319"/>
              <a:ext cx="1022501" cy="3636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Loss</a:t>
              </a:r>
              <a:endParaRPr lang="en-US" dirty="0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 flipV="1">
              <a:off x="6366905" y="877642"/>
              <a:ext cx="603733" cy="220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585" y="135734"/>
              <a:ext cx="628650" cy="647700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4"/>
            <a:srcRect r="12639"/>
            <a:stretch/>
          </p:blipFill>
          <p:spPr>
            <a:xfrm>
              <a:off x="9848821" y="757030"/>
              <a:ext cx="424376" cy="790575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8946025" y="1226184"/>
              <a:ext cx="10695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err="1" smtClean="0">
                  <a:solidFill>
                    <a:srgbClr val="FF0000"/>
                  </a:solidFill>
                </a:rPr>
                <a:t>Predicted</a:t>
              </a:r>
              <a:r>
                <a:rPr lang="de-CH" sz="1000" dirty="0" smtClean="0">
                  <a:solidFill>
                    <a:srgbClr val="FF0000"/>
                  </a:solidFill>
                </a:rPr>
                <a:t> </a:t>
              </a:r>
              <a:r>
                <a:rPr lang="de-CH" sz="1000" dirty="0" err="1" smtClean="0">
                  <a:solidFill>
                    <a:srgbClr val="FF0000"/>
                  </a:solidFill>
                </a:rPr>
                <a:t>output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377278" y="127214"/>
              <a:ext cx="8739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err="1" smtClean="0">
                  <a:solidFill>
                    <a:schemeClr val="accent6"/>
                  </a:solidFill>
                </a:rPr>
                <a:t>Ground</a:t>
              </a:r>
              <a:r>
                <a:rPr lang="de-CH" sz="1000" dirty="0" smtClean="0">
                  <a:solidFill>
                    <a:schemeClr val="accent6"/>
                  </a:solidFill>
                </a:rPr>
                <a:t> </a:t>
              </a:r>
              <a:r>
                <a:rPr lang="de-CH" sz="1000" dirty="0" err="1" smtClean="0">
                  <a:solidFill>
                    <a:schemeClr val="accent6"/>
                  </a:solidFill>
                </a:rPr>
                <a:t>truth</a:t>
              </a:r>
              <a:endParaRPr lang="en-US" sz="1000" dirty="0">
                <a:solidFill>
                  <a:schemeClr val="accent6"/>
                </a:solidFill>
              </a:endParaRPr>
            </a:p>
          </p:txBody>
        </p:sp>
        <p:cxnSp>
          <p:nvCxnSpPr>
            <p:cNvPr id="82" name="Straight Arrow Connector 81"/>
            <p:cNvCxnSpPr>
              <a:endCxn id="83" idx="2"/>
            </p:cNvCxnSpPr>
            <p:nvPr/>
          </p:nvCxnSpPr>
          <p:spPr>
            <a:xfrm>
              <a:off x="9848822" y="527706"/>
              <a:ext cx="528562" cy="89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10377384" y="435132"/>
              <a:ext cx="1022501" cy="3636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Loss</a:t>
              </a:r>
              <a:endParaRPr lang="en-US" dirty="0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10105916" y="771455"/>
              <a:ext cx="603733" cy="220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72" idx="3"/>
            </p:cNvCxnSpPr>
            <p:nvPr/>
          </p:nvCxnSpPr>
          <p:spPr>
            <a:xfrm flipH="1" flipV="1">
              <a:off x="6534186" y="1258505"/>
              <a:ext cx="485347" cy="698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10248750" y="1170430"/>
              <a:ext cx="485347" cy="698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8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74034" y="780876"/>
            <a:ext cx="6880064" cy="3605850"/>
            <a:chOff x="1309242" y="292645"/>
            <a:chExt cx="10839514" cy="6141109"/>
          </a:xfrm>
        </p:grpSpPr>
        <p:sp>
          <p:nvSpPr>
            <p:cNvPr id="5" name="Rectangle 4"/>
            <p:cNvSpPr/>
            <p:nvPr/>
          </p:nvSpPr>
          <p:spPr>
            <a:xfrm>
              <a:off x="1977081" y="3352803"/>
              <a:ext cx="2965622" cy="749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700" dirty="0" smtClean="0"/>
                <a:t>LSTM </a:t>
              </a:r>
              <a:r>
                <a:rPr lang="de-CH" sz="700" dirty="0" err="1" smtClean="0"/>
                <a:t>architecture</a:t>
              </a:r>
              <a:endParaRPr lang="de-CH" sz="700" dirty="0" smtClean="0"/>
            </a:p>
            <a:p>
              <a:pPr algn="ctr"/>
              <a:r>
                <a:rPr lang="de-CH" sz="700" dirty="0" smtClean="0"/>
                <a:t>(1024 Hidden </a:t>
              </a:r>
              <a:r>
                <a:rPr lang="de-CH" sz="700" dirty="0" err="1" smtClean="0"/>
                <a:t>states</a:t>
              </a:r>
              <a:r>
                <a:rPr lang="de-CH" sz="700" dirty="0" smtClean="0"/>
                <a:t>)</a:t>
              </a:r>
              <a:endParaRPr lang="en-US" sz="700" dirty="0"/>
            </a:p>
          </p:txBody>
        </p:sp>
        <p:cxnSp>
          <p:nvCxnSpPr>
            <p:cNvPr id="6" name="Straight Arrow Connector 5"/>
            <p:cNvCxnSpPr>
              <a:endCxn id="5" idx="2"/>
            </p:cNvCxnSpPr>
            <p:nvPr/>
          </p:nvCxnSpPr>
          <p:spPr>
            <a:xfrm flipH="1" flipV="1">
              <a:off x="3459892" y="4102446"/>
              <a:ext cx="24713" cy="1153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3426936" y="2397604"/>
              <a:ext cx="32957" cy="955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835876" y="5255743"/>
              <a:ext cx="1198606" cy="3295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700" dirty="0" smtClean="0"/>
                <a:t>Input t=0</a:t>
              </a:r>
              <a:endParaRPr lang="en-US" sz="7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545493" y="1672284"/>
              <a:ext cx="1779372" cy="6425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700" dirty="0" smtClean="0"/>
                <a:t>Output t-1</a:t>
              </a:r>
              <a:endParaRPr lang="en-US" sz="7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83134" y="3267592"/>
              <a:ext cx="2965622" cy="749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700" dirty="0" smtClean="0"/>
                <a:t>LSTM </a:t>
              </a:r>
              <a:r>
                <a:rPr lang="de-CH" sz="700" dirty="0" err="1" smtClean="0"/>
                <a:t>architecture</a:t>
              </a:r>
              <a:endParaRPr lang="de-CH" sz="700" dirty="0" smtClean="0"/>
            </a:p>
            <a:p>
              <a:pPr algn="ctr"/>
              <a:r>
                <a:rPr lang="de-CH" sz="700" dirty="0" smtClean="0"/>
                <a:t>(1024 Hidden </a:t>
              </a:r>
              <a:r>
                <a:rPr lang="de-CH" sz="700" dirty="0" err="1" smtClean="0"/>
                <a:t>states</a:t>
              </a:r>
              <a:r>
                <a:rPr lang="de-CH" sz="700" dirty="0" smtClean="0"/>
                <a:t>)</a:t>
              </a:r>
              <a:endParaRPr lang="en-US" sz="7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10581506" y="4102446"/>
              <a:ext cx="24713" cy="1153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581507" y="2380735"/>
              <a:ext cx="24712" cy="972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9957490" y="5255743"/>
              <a:ext cx="1347651" cy="4999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700" dirty="0" smtClean="0"/>
                <a:t>Input t=50</a:t>
              </a:r>
              <a:endParaRPr lang="en-US" sz="7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667107" y="1672284"/>
              <a:ext cx="1779372" cy="6425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700" dirty="0" smtClean="0"/>
                <a:t>Output t+1</a:t>
              </a:r>
              <a:endParaRPr lang="en-US" sz="7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885036" y="3642413"/>
              <a:ext cx="7784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8372515" y="3638296"/>
              <a:ext cx="7784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4080" y="5805104"/>
              <a:ext cx="390525" cy="62865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61531" y="5780390"/>
              <a:ext cx="390525" cy="628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r="12639"/>
            <a:stretch/>
          </p:blipFill>
          <p:spPr>
            <a:xfrm>
              <a:off x="2212038" y="850784"/>
              <a:ext cx="424376" cy="790575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/>
            <p:nvPr/>
          </p:nvCxnSpPr>
          <p:spPr>
            <a:xfrm flipH="1" flipV="1">
              <a:off x="2545493" y="1203499"/>
              <a:ext cx="963826" cy="725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309242" y="1319938"/>
              <a:ext cx="1114017" cy="340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700" dirty="0" err="1" smtClean="0">
                  <a:solidFill>
                    <a:srgbClr val="FF0000"/>
                  </a:solidFill>
                </a:rPr>
                <a:t>Predicted</a:t>
              </a:r>
              <a:r>
                <a:rPr lang="de-CH" sz="700" dirty="0" smtClean="0">
                  <a:solidFill>
                    <a:srgbClr val="FF0000"/>
                  </a:solidFill>
                </a:rPr>
                <a:t> </a:t>
              </a:r>
              <a:r>
                <a:rPr lang="de-CH" sz="700" dirty="0" err="1" smtClean="0">
                  <a:solidFill>
                    <a:srgbClr val="FF0000"/>
                  </a:solidFill>
                </a:rPr>
                <a:t>output</a:t>
              </a:r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88837" y="3223199"/>
              <a:ext cx="519520" cy="34071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700" dirty="0" smtClean="0">
                  <a:solidFill>
                    <a:srgbClr val="FF0000"/>
                  </a:solidFill>
                </a:rPr>
                <a:t>State</a:t>
              </a:r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649515" y="3229691"/>
              <a:ext cx="519520" cy="34071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700" dirty="0" smtClean="0">
                  <a:solidFill>
                    <a:srgbClr val="FF0000"/>
                  </a:solidFill>
                </a:rPr>
                <a:t>State</a:t>
              </a:r>
              <a:endParaRPr lang="en-US" sz="700" dirty="0">
                <a:solidFill>
                  <a:srgbClr val="FF0000"/>
                </a:solidFill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3"/>
            <a:srcRect r="12639"/>
            <a:stretch/>
          </p:blipFill>
          <p:spPr>
            <a:xfrm>
              <a:off x="10297447" y="292645"/>
              <a:ext cx="424376" cy="79057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8626125" y="1278705"/>
              <a:ext cx="1114018" cy="340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700" dirty="0" err="1" smtClean="0">
                  <a:solidFill>
                    <a:srgbClr val="FF0000"/>
                  </a:solidFill>
                </a:rPr>
                <a:t>Predicted</a:t>
              </a:r>
              <a:r>
                <a:rPr lang="de-CH" sz="700" dirty="0" smtClean="0">
                  <a:solidFill>
                    <a:srgbClr val="FF0000"/>
                  </a:solidFill>
                </a:rPr>
                <a:t> </a:t>
              </a:r>
              <a:r>
                <a:rPr lang="de-CH" sz="700" dirty="0" err="1" smtClean="0">
                  <a:solidFill>
                    <a:srgbClr val="FF0000"/>
                  </a:solidFill>
                </a:rPr>
                <a:t>output</a:t>
              </a:r>
              <a:endParaRPr lang="en-US" sz="700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>
              <a:endCxn id="43" idx="2"/>
            </p:cNvCxnSpPr>
            <p:nvPr/>
          </p:nvCxnSpPr>
          <p:spPr>
            <a:xfrm flipH="1" flipV="1">
              <a:off x="10509635" y="1083220"/>
              <a:ext cx="224463" cy="785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4200795" y="25002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…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8509691" y="2529337"/>
            <a:ext cx="1300356" cy="44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" dirty="0" smtClean="0"/>
              <a:t>LSTM </a:t>
            </a:r>
            <a:r>
              <a:rPr lang="de-CH" sz="700" dirty="0" err="1" smtClean="0"/>
              <a:t>architecture</a:t>
            </a:r>
            <a:endParaRPr lang="de-CH" sz="700" dirty="0" smtClean="0"/>
          </a:p>
          <a:p>
            <a:pPr algn="ctr"/>
            <a:r>
              <a:rPr lang="de-CH" sz="700" dirty="0" smtClean="0"/>
              <a:t>(1024 Hidden </a:t>
            </a:r>
            <a:r>
              <a:rPr lang="de-CH" sz="700" dirty="0" err="1" smtClean="0"/>
              <a:t>states</a:t>
            </a:r>
            <a:r>
              <a:rPr lang="de-CH" sz="700" dirty="0" smtClean="0"/>
              <a:t>)</a:t>
            </a:r>
            <a:endParaRPr lang="en-US" sz="7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7958019" y="568411"/>
            <a:ext cx="0" cy="4876800"/>
          </a:xfrm>
          <a:prstGeom prst="line">
            <a:avLst/>
          </a:prstGeom>
          <a:ln cmpd="thickThin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1"/>
          </p:cNvCxnSpPr>
          <p:nvPr/>
        </p:nvCxnSpPr>
        <p:spPr>
          <a:xfrm>
            <a:off x="7574496" y="2745329"/>
            <a:ext cx="935195" cy="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80748" y="2477668"/>
            <a:ext cx="329750" cy="20005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de-CH" sz="700" dirty="0" smtClean="0">
                <a:solidFill>
                  <a:srgbClr val="FF0000"/>
                </a:solidFill>
              </a:rPr>
              <a:t>State</a:t>
            </a:r>
            <a:endParaRPr lang="en-US" sz="700" dirty="0">
              <a:solidFill>
                <a:srgbClr val="FF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09962" y="1094171"/>
            <a:ext cx="1690341" cy="2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732178" y="3680934"/>
            <a:ext cx="855382" cy="293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" dirty="0" smtClean="0"/>
              <a:t>Input t=1</a:t>
            </a:r>
            <a:endParaRPr lang="en-US" sz="700" dirty="0"/>
          </a:p>
        </p:txBody>
      </p:sp>
      <p:sp>
        <p:nvSpPr>
          <p:cNvPr id="61" name="Rectangle 60"/>
          <p:cNvSpPr/>
          <p:nvPr/>
        </p:nvSpPr>
        <p:spPr>
          <a:xfrm>
            <a:off x="10442394" y="2516340"/>
            <a:ext cx="1527184" cy="44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" dirty="0" smtClean="0"/>
              <a:t>LSTM </a:t>
            </a:r>
            <a:r>
              <a:rPr lang="de-CH" sz="700" dirty="0" err="1" smtClean="0"/>
              <a:t>architecture</a:t>
            </a:r>
            <a:endParaRPr lang="de-CH" sz="700" dirty="0" smtClean="0"/>
          </a:p>
          <a:p>
            <a:pPr algn="ctr"/>
            <a:r>
              <a:rPr lang="de-CH" sz="700" dirty="0" smtClean="0"/>
              <a:t>(1024 Hidden </a:t>
            </a:r>
            <a:r>
              <a:rPr lang="de-CH" sz="700" dirty="0" err="1" smtClean="0"/>
              <a:t>states</a:t>
            </a:r>
            <a:r>
              <a:rPr lang="de-CH" sz="700" dirty="0" smtClean="0"/>
              <a:t>)</a:t>
            </a:r>
            <a:endParaRPr lang="en-US" sz="700" dirty="0"/>
          </a:p>
        </p:txBody>
      </p:sp>
      <p:sp>
        <p:nvSpPr>
          <p:cNvPr id="62" name="Oval 61"/>
          <p:cNvSpPr/>
          <p:nvPr/>
        </p:nvSpPr>
        <p:spPr>
          <a:xfrm>
            <a:off x="10822683" y="3772538"/>
            <a:ext cx="693990" cy="293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" dirty="0" smtClean="0"/>
              <a:t>Input t=25</a:t>
            </a:r>
            <a:endParaRPr lang="en-US" sz="700" dirty="0"/>
          </a:p>
        </p:txBody>
      </p:sp>
      <p:cxnSp>
        <p:nvCxnSpPr>
          <p:cNvPr id="64" name="Straight Arrow Connector 63"/>
          <p:cNvCxnSpPr>
            <a:stCxn id="52" idx="0"/>
          </p:cNvCxnSpPr>
          <p:nvPr/>
        </p:nvCxnSpPr>
        <p:spPr>
          <a:xfrm flipH="1" flipV="1">
            <a:off x="9115229" y="1590953"/>
            <a:ext cx="44640" cy="93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916670" y="25517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…</a:t>
            </a:r>
            <a:endParaRPr lang="en-US" dirty="0"/>
          </a:p>
        </p:txBody>
      </p:sp>
      <p:cxnSp>
        <p:nvCxnSpPr>
          <p:cNvPr id="68" name="Straight Arrow Connector 67"/>
          <p:cNvCxnSpPr>
            <a:endCxn id="52" idx="2"/>
          </p:cNvCxnSpPr>
          <p:nvPr/>
        </p:nvCxnSpPr>
        <p:spPr>
          <a:xfrm flipH="1" flipV="1">
            <a:off x="9159869" y="2969502"/>
            <a:ext cx="68150" cy="82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1205986" y="1656461"/>
            <a:ext cx="44640" cy="93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190311" y="1053547"/>
            <a:ext cx="7070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00" dirty="0" err="1" smtClean="0">
                <a:solidFill>
                  <a:srgbClr val="FF0000"/>
                </a:solidFill>
              </a:rPr>
              <a:t>Predicted</a:t>
            </a:r>
            <a:r>
              <a:rPr lang="de-CH" sz="700" dirty="0" smtClean="0">
                <a:solidFill>
                  <a:srgbClr val="FF0000"/>
                </a:solidFill>
              </a:rPr>
              <a:t> </a:t>
            </a:r>
            <a:r>
              <a:rPr lang="de-CH" sz="700" dirty="0" err="1" smtClean="0">
                <a:solidFill>
                  <a:srgbClr val="FF0000"/>
                </a:solidFill>
              </a:rPr>
              <a:t>output</a:t>
            </a:r>
            <a:endParaRPr lang="en-US" sz="700" dirty="0">
              <a:solidFill>
                <a:srgbClr val="FF0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3"/>
          <a:srcRect r="12639"/>
          <a:stretch/>
        </p:blipFill>
        <p:spPr>
          <a:xfrm>
            <a:off x="8935815" y="862072"/>
            <a:ext cx="269360" cy="464199"/>
          </a:xfrm>
          <a:prstGeom prst="rect">
            <a:avLst/>
          </a:prstGeom>
        </p:spPr>
      </p:pic>
      <p:cxnSp>
        <p:nvCxnSpPr>
          <p:cNvPr id="73" name="Straight Arrow Connector 72"/>
          <p:cNvCxnSpPr>
            <a:stCxn id="72" idx="3"/>
            <a:endCxn id="62" idx="1"/>
          </p:cNvCxnSpPr>
          <p:nvPr/>
        </p:nvCxnSpPr>
        <p:spPr>
          <a:xfrm>
            <a:off x="9205175" y="1094172"/>
            <a:ext cx="1719140" cy="272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8509691" y="4940231"/>
            <a:ext cx="3230171" cy="0"/>
          </a:xfrm>
          <a:prstGeom prst="straightConnector1">
            <a:avLst/>
          </a:prstGeom>
          <a:ln>
            <a:headEnd type="triangl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127386" y="5214536"/>
            <a:ext cx="196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25 </a:t>
            </a:r>
            <a:r>
              <a:rPr lang="de-CH" dirty="0" err="1" smtClean="0">
                <a:solidFill>
                  <a:schemeClr val="accent6"/>
                </a:solidFill>
              </a:rPr>
              <a:t>predicted</a:t>
            </a:r>
            <a:r>
              <a:rPr lang="de-CH" dirty="0" smtClean="0"/>
              <a:t> </a:t>
            </a:r>
            <a:r>
              <a:rPr lang="de-CH" dirty="0" err="1" smtClean="0"/>
              <a:t>poses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381124" y="4932542"/>
            <a:ext cx="6279516" cy="7689"/>
          </a:xfrm>
          <a:prstGeom prst="straightConnector1">
            <a:avLst/>
          </a:prstGeom>
          <a:ln>
            <a:headEnd type="triangl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36241" y="4972407"/>
            <a:ext cx="253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Given</a:t>
            </a:r>
            <a:r>
              <a:rPr lang="de-CH" dirty="0" smtClean="0"/>
              <a:t> </a:t>
            </a:r>
            <a:r>
              <a:rPr lang="de-CH" dirty="0" err="1" smtClean="0"/>
              <a:t>frames</a:t>
            </a:r>
            <a:r>
              <a:rPr lang="de-CH" dirty="0" smtClean="0"/>
              <a:t> (50 </a:t>
            </a:r>
            <a:r>
              <a:rPr lang="de-CH" dirty="0" err="1" smtClean="0"/>
              <a:t>poses</a:t>
            </a:r>
            <a:r>
              <a:rPr lang="de-CH" dirty="0" smtClean="0"/>
              <a:t>)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0224544" y="953519"/>
            <a:ext cx="7070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00" dirty="0" err="1" smtClean="0">
                <a:solidFill>
                  <a:srgbClr val="FF0000"/>
                </a:solidFill>
              </a:rPr>
              <a:t>Predicted</a:t>
            </a:r>
            <a:r>
              <a:rPr lang="de-CH" sz="700" dirty="0" smtClean="0">
                <a:solidFill>
                  <a:srgbClr val="FF0000"/>
                </a:solidFill>
              </a:rPr>
              <a:t> </a:t>
            </a:r>
            <a:r>
              <a:rPr lang="de-CH" sz="700" dirty="0" err="1" smtClean="0">
                <a:solidFill>
                  <a:srgbClr val="FF0000"/>
                </a:solidFill>
              </a:rPr>
              <a:t>output</a:t>
            </a:r>
            <a:endParaRPr lang="en-US" sz="700" dirty="0">
              <a:solidFill>
                <a:srgbClr val="FF0000"/>
              </a:solidFill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3"/>
          <a:srcRect r="12639"/>
          <a:stretch/>
        </p:blipFill>
        <p:spPr>
          <a:xfrm>
            <a:off x="11071306" y="882473"/>
            <a:ext cx="269360" cy="4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Rozou</dc:creator>
  <cp:lastModifiedBy>Maria Rozou</cp:lastModifiedBy>
  <cp:revision>3</cp:revision>
  <dcterms:created xsi:type="dcterms:W3CDTF">2018-06-10T13:04:12Z</dcterms:created>
  <dcterms:modified xsi:type="dcterms:W3CDTF">2018-06-10T13:25:22Z</dcterms:modified>
</cp:coreProperties>
</file>