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226" r:id="rId2"/>
    <p:sldId id="2395" r:id="rId3"/>
    <p:sldId id="2469" r:id="rId4"/>
    <p:sldId id="2527" r:id="rId5"/>
    <p:sldId id="2526" r:id="rId6"/>
    <p:sldId id="2525" r:id="rId7"/>
    <p:sldId id="2518" r:id="rId8"/>
    <p:sldId id="2528" r:id="rId9"/>
    <p:sldId id="2529" r:id="rId10"/>
    <p:sldId id="2530" r:id="rId11"/>
    <p:sldId id="2531" r:id="rId12"/>
    <p:sldId id="2532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7F7F7"/>
    <a:srgbClr val="F4F4F4"/>
    <a:srgbClr val="F6F8F7"/>
    <a:srgbClr val="F4F2F5"/>
    <a:srgbClr val="FBF9FC"/>
    <a:srgbClr val="FAF8FC"/>
    <a:srgbClr val="B8BBC1"/>
    <a:srgbClr val="F4F3F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7" autoAdjust="0"/>
    <p:restoredTop sz="94313" autoAdjust="0"/>
  </p:normalViewPr>
  <p:slideViewPr>
    <p:cSldViewPr snapToObjects="1">
      <p:cViewPr>
        <p:scale>
          <a:sx n="31" d="100"/>
          <a:sy n="31" d="100"/>
        </p:scale>
        <p:origin x="2776" y="12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288768" y="2560321"/>
            <a:ext cx="5669280" cy="8595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24281" y="5151119"/>
            <a:ext cx="9903920" cy="75724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579493" y="5151119"/>
            <a:ext cx="9903920" cy="75724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704176" y="3297336"/>
            <a:ext cx="10553700" cy="90511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886670" y="2066657"/>
            <a:ext cx="5018049" cy="89062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598076" y="3314699"/>
            <a:ext cx="6126480" cy="77560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72" y="5254"/>
            <a:ext cx="11884098" cy="137107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417425" y="0"/>
            <a:ext cx="1197281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01" r:id="rId2"/>
    <p:sldLayoutId id="2147483966" r:id="rId3"/>
    <p:sldLayoutId id="2147483986" r:id="rId4"/>
    <p:sldLayoutId id="2147483968" r:id="rId5"/>
    <p:sldLayoutId id="2147483906" r:id="rId6"/>
    <p:sldLayoutId id="2147483959" r:id="rId7"/>
    <p:sldLayoutId id="2147483987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file:///Users/jasmine/Library/Containers/com.tencent.xinWeChat/Data/Library/Application%20Support/com.tencent.xinWeChat/2.0b4.0.9/92fa7d319015b3db016ec4640155b5c4/Message/MessageTemp/bce760ad03e8700c0b0c0b2314efbe31/File/Type%20top10%20Apps.html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-707390" y="1621572"/>
            <a:ext cx="257924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A</a:t>
            </a:r>
            <a:r>
              <a:rPr lang="en-US" altLang="zh-CN" sz="26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pplication</a:t>
            </a:r>
            <a:endParaRPr lang="en-US" sz="26000" b="1" spc="600" dirty="0" smtClean="0">
              <a:solidFill>
                <a:srgbClr val="F7F7F7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7625" y="3963412"/>
            <a:ext cx="19119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How can we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make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and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promote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an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app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successfully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？</a:t>
            </a:r>
            <a:endParaRPr lang="en-US" altLang="zh-CN" sz="9600" b="1" spc="600" dirty="0" smtClean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1347" y="7480280"/>
            <a:ext cx="997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FENG </a:t>
            </a:r>
            <a:r>
              <a:rPr lang="en-US" sz="5400" baseline="-25000" dirty="0" err="1" smtClean="0">
                <a:latin typeface="Montserrat Light" charset="0"/>
                <a:ea typeface="Montserrat Light" charset="0"/>
                <a:cs typeface="Montserrat Light" charset="0"/>
              </a:rPr>
              <a:t>Yujin</a:t>
            </a:r>
            <a:r>
              <a:rPr lang="zh-CN" alt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is-I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18413188</a:t>
            </a:r>
            <a:endParaRPr lang="en-US" sz="5400" baseline="-250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CHEN Ye</a:t>
            </a:r>
            <a:r>
              <a:rPr lang="zh-CN" alt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is-I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18428665</a:t>
            </a:r>
            <a:endParaRPr lang="en-US" sz="5400" baseline="-250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GU </a:t>
            </a:r>
            <a:r>
              <a:rPr lang="en-US" sz="5400" baseline="-25000" dirty="0" err="1" smtClean="0">
                <a:latin typeface="Montserrat Light" charset="0"/>
                <a:ea typeface="Montserrat Light" charset="0"/>
                <a:cs typeface="Montserrat Light" charset="0"/>
              </a:rPr>
              <a:t>Minyi</a:t>
            </a:r>
            <a:r>
              <a:rPr lang="zh-CN" alt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is-I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18445276</a:t>
            </a:r>
            <a:endParaRPr lang="en-US" sz="5400" baseline="-250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DU J</a:t>
            </a:r>
            <a:r>
              <a:rPr lang="en-U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iawei</a:t>
            </a:r>
            <a:r>
              <a:rPr lang="zh-CN" alt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18420990</a:t>
            </a:r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924280" y="1868031"/>
            <a:ext cx="17680200" cy="2687874"/>
            <a:chOff x="2924280" y="1868031"/>
            <a:chExt cx="17680200" cy="2687874"/>
          </a:xfrm>
        </p:grpSpPr>
        <p:sp>
          <p:nvSpPr>
            <p:cNvPr id="3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Future Work</a:t>
              </a:r>
            </a:p>
          </p:txBody>
        </p:sp>
        <p:sp>
          <p:nvSpPr>
            <p:cNvPr id="4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Future Work</a:t>
              </a:r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</p:grpSp>
      <p:sp>
        <p:nvSpPr>
          <p:cNvPr id="6" name="TextBox 12"/>
          <p:cNvSpPr txBox="1"/>
          <p:nvPr/>
        </p:nvSpPr>
        <p:spPr>
          <a:xfrm>
            <a:off x="2924281" y="5562600"/>
            <a:ext cx="20313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Scraping original </a:t>
            </a:r>
            <a:r>
              <a:rPr lang="en-US" altLang="zh-CN" sz="4400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</a:t>
            </a:r>
            <a:r>
              <a:rPr lang="en-US" altLang="zh-CN" sz="4400" dirty="0" smtClean="0"/>
              <a:t>Comparing </a:t>
            </a:r>
            <a:r>
              <a:rPr lang="en-US" altLang="zh-CN" sz="4400" dirty="0"/>
              <a:t>the data scraping from </a:t>
            </a:r>
            <a:r>
              <a:rPr lang="en-US" altLang="zh-CN" sz="4400" dirty="0" smtClean="0"/>
              <a:t>Apple’s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app store</a:t>
            </a:r>
            <a:endParaRPr lang="en-US" altLang="zh-CN" sz="44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</a:t>
            </a:r>
            <a:r>
              <a:rPr lang="en-US" altLang="zh-CN" sz="4400" dirty="0"/>
              <a:t>A</a:t>
            </a:r>
            <a:r>
              <a:rPr lang="en-US" altLang="zh-CN" sz="4400" dirty="0" smtClean="0"/>
              <a:t>nalyzing </a:t>
            </a:r>
            <a:r>
              <a:rPr lang="en-US" altLang="zh-CN" sz="4400" dirty="0"/>
              <a:t>more category and content rating mistakes to find whether it is a </a:t>
            </a:r>
            <a:r>
              <a:rPr lang="en-US" altLang="zh-CN" sz="4400" dirty="0" smtClean="0"/>
              <a:t>strategy</a:t>
            </a:r>
            <a:endParaRPr lang="en-US" altLang="zh-CN" sz="44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</a:t>
            </a:r>
            <a:r>
              <a:rPr lang="en-US" altLang="zh-CN" sz="4400" dirty="0" smtClean="0"/>
              <a:t>Do </a:t>
            </a:r>
            <a:r>
              <a:rPr lang="en-US" altLang="zh-CN" sz="4400" dirty="0"/>
              <a:t>the content analysis of </a:t>
            </a:r>
            <a:r>
              <a:rPr lang="en-US" altLang="zh-CN" sz="4400" dirty="0" smtClean="0"/>
              <a:t>reviews</a:t>
            </a:r>
            <a:endParaRPr lang="en-US" altLang="zh-CN" sz="4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139825" y="914400"/>
            <a:ext cx="17680200" cy="2687874"/>
            <a:chOff x="2924280" y="1868031"/>
            <a:chExt cx="17680200" cy="2687874"/>
          </a:xfrm>
        </p:grpSpPr>
        <p:sp>
          <p:nvSpPr>
            <p:cNvPr id="3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C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onclusion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onclusion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</p:grpSp>
      <p:sp>
        <p:nvSpPr>
          <p:cNvPr id="6" name="TextBox 12"/>
          <p:cNvSpPr txBox="1"/>
          <p:nvPr/>
        </p:nvSpPr>
        <p:spPr>
          <a:xfrm>
            <a:off x="1139825" y="3886200"/>
            <a:ext cx="22479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Category: focus on the categories with less competitors like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Education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Travel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and </a:t>
            </a:r>
            <a:r>
              <a:rPr lang="en-US" altLang="zh-CN" sz="4400" b="1" i="1" dirty="0">
                <a:latin typeface="Montserrat Light" charset="0"/>
                <a:ea typeface="Montserrat Light" charset="0"/>
                <a:cs typeface="Montserrat Light" charset="0"/>
              </a:rPr>
              <a:t>Video Players</a:t>
            </a: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Pricing Strategy: adjust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pricing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so as to offer attractive products at a bearable margin, and it is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  better to </a:t>
            </a: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provide a free trail or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insider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access for purchasing value-added </a:t>
            </a: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services.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Sizes: control the sizes of apps under 50 M, otherwise </a:t>
            </a:r>
            <a:r>
              <a:rPr lang="en-US" altLang="zh-CN" sz="4400" dirty="0" smtClean="0"/>
              <a:t>divide </a:t>
            </a:r>
            <a:r>
              <a:rPr lang="en-US" altLang="zh-CN" sz="4400" dirty="0"/>
              <a:t>the process of </a:t>
            </a:r>
            <a:r>
              <a:rPr lang="en-US" altLang="zh-CN" sz="4400" dirty="0" smtClean="0"/>
              <a:t>download by times or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 smtClean="0"/>
              <a:t>   updating </a:t>
            </a:r>
            <a:r>
              <a:rPr lang="en-US" altLang="zh-CN" sz="4400" dirty="0"/>
              <a:t>them step by step</a:t>
            </a:r>
            <a:r>
              <a:rPr lang="en-US" altLang="zh-CN" sz="4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· Promotion Strategy: inspire users to make reviews, especially positive reviews.</a:t>
            </a:r>
          </a:p>
          <a:p>
            <a:pPr algn="just">
              <a:lnSpc>
                <a:spcPct val="150000"/>
              </a:lnSpc>
            </a:pPr>
            <a:r>
              <a:rPr lang="zh-CN" altLang="en-US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Content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Rating and </a:t>
            </a: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P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otential Market: there is a choice for apps’ operators that take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advantage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of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endParaRPr lang="en-US" altLang="zh-CN" sz="44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  content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rating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for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advertising.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What’s more, there are still gaps in the market for teen and adults.</a:t>
            </a:r>
          </a:p>
        </p:txBody>
      </p:sp>
    </p:spTree>
    <p:extLst>
      <p:ext uri="{BB962C8B-B14F-4D97-AF65-F5344CB8AC3E}">
        <p14:creationId xmlns:p14="http://schemas.microsoft.com/office/powerpoint/2010/main" val="14403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-707390" y="3505200"/>
            <a:ext cx="257924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T</a:t>
            </a:r>
            <a:r>
              <a:rPr lang="en-US" altLang="zh-CN" sz="22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hank</a:t>
            </a:r>
            <a:r>
              <a:rPr lang="zh-CN" altLang="en-US" sz="22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22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You</a:t>
            </a:r>
            <a:endParaRPr lang="en-US" sz="22000" b="1" spc="600" dirty="0" smtClean="0">
              <a:solidFill>
                <a:srgbClr val="F7F7F7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5257980" y="5138678"/>
            <a:ext cx="13883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T</a:t>
            </a:r>
            <a:r>
              <a:rPr lang="en-US" altLang="zh-CN" sz="180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hank</a:t>
            </a:r>
            <a:r>
              <a:rPr lang="zh-CN" altLang="en-US" sz="180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180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You</a:t>
            </a:r>
            <a:endParaRPr lang="en-US" sz="18000" b="1" spc="600" dirty="0" smtClean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24281" y="5562600"/>
            <a:ext cx="183323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Global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mobile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internet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penetration has exceeded half the world’s population.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The average daily time spent accessing online content from a mobile device </a:t>
            </a: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 has reached 185 minutes daily among Millennials.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The two largest global platforms : Apple’s App Store and Google Play.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As of March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2018, there were some 3.6 million apps in Google Play alone.</a:t>
            </a:r>
            <a:endParaRPr lang="en-US" sz="4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924280" y="1868031"/>
            <a:ext cx="17680200" cy="2687874"/>
            <a:chOff x="2924280" y="1868031"/>
            <a:chExt cx="17680200" cy="2687874"/>
          </a:xfrm>
        </p:grpSpPr>
        <p:sp>
          <p:nvSpPr>
            <p:cNvPr id="8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I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ntroduction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I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ntroduction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/>
          <p:nvPr/>
        </p:nvPicPr>
        <p:blipFill rotWithShape="1">
          <a:blip r:embed="rId2"/>
          <a:srcRect r="4671"/>
          <a:stretch/>
        </p:blipFill>
        <p:spPr>
          <a:xfrm>
            <a:off x="12666675" y="2952657"/>
            <a:ext cx="11485550" cy="7562943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"/>
          <a:stretch/>
        </p:blipFill>
        <p:spPr bwMode="auto">
          <a:xfrm>
            <a:off x="1139825" y="3831760"/>
            <a:ext cx="11450650" cy="5769439"/>
          </a:xfrm>
          <a:prstGeom prst="rect">
            <a:avLst/>
          </a:prstGeom>
          <a:noFill/>
        </p:spPr>
      </p:pic>
      <p:grpSp>
        <p:nvGrpSpPr>
          <p:cNvPr id="4" name="组 3"/>
          <p:cNvGrpSpPr/>
          <p:nvPr/>
        </p:nvGrpSpPr>
        <p:grpSpPr>
          <a:xfrm>
            <a:off x="1597025" y="572631"/>
            <a:ext cx="17680200" cy="2687874"/>
            <a:chOff x="2924280" y="1868031"/>
            <a:chExt cx="17680200" cy="2687874"/>
          </a:xfrm>
        </p:grpSpPr>
        <p:sp>
          <p:nvSpPr>
            <p:cNvPr id="16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C</a:t>
              </a:r>
              <a:r>
                <a:rPr lang="en-US" altLang="zh-CN" sz="14000" b="1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ategory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Category</a:t>
              </a:r>
            </a:p>
          </p:txBody>
        </p:sp>
      </p:grpSp>
      <p:sp>
        <p:nvSpPr>
          <p:cNvPr id="20" name="TextBox 12"/>
          <p:cNvSpPr txBox="1"/>
          <p:nvPr/>
        </p:nvSpPr>
        <p:spPr>
          <a:xfrm>
            <a:off x="377825" y="10348079"/>
            <a:ext cx="2369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What the quantities are most is the apps related to </a:t>
            </a:r>
            <a:r>
              <a:rPr lang="en-US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F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amily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Game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Medical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Tools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and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Lifestyle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i="1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i="1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Tools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Education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Travel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Game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and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Video</a:t>
            </a:r>
            <a:r>
              <a:rPr lang="zh-CN" altLang="en-US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Players</a:t>
            </a:r>
            <a:r>
              <a:rPr lang="zh-CN" altLang="en-US" sz="4400" b="1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are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the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five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kinds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of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applications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downloaded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most</a:t>
            </a: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  <a:endParaRPr lang="en-US" altLang="zh-CN" sz="44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endParaRPr lang="en-US" sz="4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ttps://lh6.googleusercontent.com/uzMrmetFoG-SGbQB_33FArWSLob7s8W1-kRdvkhjVpuoQuKRE31XyALubvZa0k0LaSk2GtzFXHwRPswacBMYPbHCPGuzV-aVc11bIwa6pkZadNLSRgptFCA8PDlxE1Hp1nLIbx0Q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r="4938"/>
          <a:stretch/>
        </p:blipFill>
        <p:spPr bwMode="auto">
          <a:xfrm>
            <a:off x="11045825" y="3959408"/>
            <a:ext cx="12781360" cy="84386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12"/>
          <p:cNvSpPr txBox="1"/>
          <p:nvPr/>
        </p:nvSpPr>
        <p:spPr>
          <a:xfrm>
            <a:off x="1597025" y="4800600"/>
            <a:ext cx="8686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N</a:t>
            </a:r>
            <a:r>
              <a:rPr lang="en-US" altLang="zh-CN" sz="4400" dirty="0" smtClean="0"/>
              <a:t>o </a:t>
            </a:r>
            <a:r>
              <a:rPr lang="en-US" altLang="zh-CN" sz="4400" dirty="0"/>
              <a:t>matter how much the </a:t>
            </a:r>
            <a:r>
              <a:rPr lang="en-US" altLang="zh-CN" sz="4400" dirty="0" smtClean="0"/>
              <a:t>installs 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 </a:t>
            </a:r>
            <a:r>
              <a:rPr lang="en-US" altLang="zh-CN" sz="4400" dirty="0" smtClean="0"/>
              <a:t>increase</a:t>
            </a:r>
            <a:r>
              <a:rPr lang="en-US" altLang="zh-CN" sz="4400" dirty="0"/>
              <a:t>, the reviews keep relatively</a:t>
            </a:r>
            <a:endParaRPr lang="en-US" altLang="zh-CN" sz="4400" dirty="0" smtClean="0"/>
          </a:p>
          <a:p>
            <a:pPr algn="just">
              <a:lnSpc>
                <a:spcPct val="150000"/>
              </a:lnSpc>
            </a:pPr>
            <a:r>
              <a:rPr lang="en-US" altLang="zh-CN" sz="4400" dirty="0" smtClean="0"/>
              <a:t>  stable </a:t>
            </a:r>
            <a:r>
              <a:rPr lang="en-US" altLang="zh-CN" sz="4400" dirty="0"/>
              <a:t>with no more than </a:t>
            </a:r>
            <a:r>
              <a:rPr lang="en-US" altLang="zh-CN" sz="4400" dirty="0" smtClean="0"/>
              <a:t>1k </a:t>
            </a:r>
            <a:r>
              <a:rPr lang="en-US" altLang="zh-CN" sz="4400" dirty="0"/>
              <a:t>users </a:t>
            </a:r>
            <a:endParaRPr lang="en-US" altLang="zh-CN" sz="4400" dirty="0" smtClean="0"/>
          </a:p>
          <a:p>
            <a:pPr algn="just">
              <a:lnSpc>
                <a:spcPct val="150000"/>
              </a:lnSpc>
            </a:pP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willing to review.</a:t>
            </a:r>
            <a:endParaRPr lang="en-US" altLang="zh-CN" sz="4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Users' willingness to </a:t>
            </a:r>
            <a:r>
              <a:rPr lang="en-US" altLang="zh-CN" sz="4400" dirty="0" smtClean="0"/>
              <a:t>comment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needs </a:t>
            </a:r>
            <a:r>
              <a:rPr lang="en-US" altLang="zh-CN" sz="4400" dirty="0"/>
              <a:t>to be stimulated by </a:t>
            </a:r>
            <a:r>
              <a:rPr lang="en-US" altLang="zh-CN" sz="4400" dirty="0" smtClean="0"/>
              <a:t>something.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808825" y="3081409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      </a:t>
            </a:r>
            <a:r>
              <a:rPr kumimoji="1" lang="en-US" altLang="zh-CN" dirty="0" smtClean="0">
                <a:solidFill>
                  <a:srgbClr val="000000"/>
                </a:solidFill>
              </a:rPr>
              <a:t>Reviews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     Installs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6" name="直接连接符 5"/>
          <p:cNvCxnSpPr/>
          <p:nvPr/>
        </p:nvCxnSpPr>
        <p:spPr>
          <a:xfrm flipH="1">
            <a:off x="22475825" y="3403737"/>
            <a:ext cx="692150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2" name="直接连接符 3"/>
          <p:cNvCxnSpPr/>
          <p:nvPr/>
        </p:nvCxnSpPr>
        <p:spPr>
          <a:xfrm>
            <a:off x="22475825" y="3959408"/>
            <a:ext cx="685800" cy="0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grpSp>
        <p:nvGrpSpPr>
          <p:cNvPr id="27" name="组 26"/>
          <p:cNvGrpSpPr/>
          <p:nvPr/>
        </p:nvGrpSpPr>
        <p:grpSpPr>
          <a:xfrm>
            <a:off x="1597025" y="572631"/>
            <a:ext cx="17680200" cy="2687874"/>
            <a:chOff x="2924280" y="1868031"/>
            <a:chExt cx="17680200" cy="2687874"/>
          </a:xfrm>
        </p:grpSpPr>
        <p:sp>
          <p:nvSpPr>
            <p:cNvPr id="28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romotion</a:t>
              </a:r>
              <a:r>
                <a:rPr lang="zh-CN" alt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9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romotion</a:t>
              </a:r>
              <a:r>
                <a:rPr lang="zh-CN" alt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73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25" y="3256547"/>
            <a:ext cx="13003390" cy="9141474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1597025" y="572631"/>
            <a:ext cx="17680200" cy="2687874"/>
            <a:chOff x="2924280" y="1868031"/>
            <a:chExt cx="17680200" cy="2687874"/>
          </a:xfrm>
        </p:grpSpPr>
        <p:sp>
          <p:nvSpPr>
            <p:cNvPr id="4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Apps’ S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izes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Apps’</a:t>
              </a:r>
              <a:r>
                <a:rPr lang="zh-CN" alt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Sizes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7" name="TextBox 12"/>
          <p:cNvSpPr txBox="1"/>
          <p:nvPr/>
        </p:nvSpPr>
        <p:spPr>
          <a:xfrm>
            <a:off x="1597025" y="4038600"/>
            <a:ext cx="80772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/>
              <a:t>When </a:t>
            </a:r>
            <a:r>
              <a:rPr lang="en-US" altLang="zh-CN" sz="4400" dirty="0"/>
              <a:t>the sizes are in the </a:t>
            </a:r>
            <a:r>
              <a:rPr lang="en-US" altLang="zh-CN" sz="4400" dirty="0" smtClean="0"/>
              <a:t>range</a:t>
            </a:r>
          </a:p>
          <a:p>
            <a:pPr algn="just">
              <a:lnSpc>
                <a:spcPct val="150000"/>
              </a:lnSpc>
            </a:pPr>
            <a:r>
              <a:rPr lang="zh-CN" altLang="en-US" sz="4400" dirty="0"/>
              <a:t> </a:t>
            </a:r>
            <a:r>
              <a:rPr lang="zh-CN" altLang="en-US" sz="4400" dirty="0" smtClean="0"/>
              <a:t> </a:t>
            </a:r>
            <a:r>
              <a:rPr lang="en-US" altLang="zh-CN" sz="4400"/>
              <a:t>of </a:t>
            </a:r>
            <a:r>
              <a:rPr lang="en-US" altLang="zh-CN" sz="4400" smtClean="0"/>
              <a:t>15</a:t>
            </a:r>
            <a:r>
              <a:rPr lang="en-US" altLang="zh-CN" sz="4400" smtClean="0"/>
              <a:t>~60 </a:t>
            </a:r>
            <a:r>
              <a:rPr lang="en-US" altLang="zh-CN" sz="4400" dirty="0"/>
              <a:t>M, users are more </a:t>
            </a:r>
            <a:r>
              <a:rPr lang="en-US" altLang="zh-CN" sz="4400" dirty="0" smtClean="0"/>
              <a:t>likely</a:t>
            </a:r>
          </a:p>
          <a:p>
            <a:pPr algn="just">
              <a:lnSpc>
                <a:spcPct val="150000"/>
              </a:lnSpc>
            </a:pPr>
            <a:r>
              <a:rPr lang="zh-CN" altLang="en-US" sz="4400" dirty="0"/>
              <a:t> 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to install the apps</a:t>
            </a:r>
            <a:r>
              <a:rPr lang="en-US" altLang="zh-CN" sz="4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Solution for apps with big size: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dividing the process of </a:t>
            </a:r>
            <a:r>
              <a:rPr lang="en-US" altLang="zh-CN" sz="4400" dirty="0" smtClean="0"/>
              <a:t>download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en-US" altLang="zh-CN" sz="4400" dirty="0"/>
              <a:t>by many times or updating </a:t>
            </a:r>
            <a:r>
              <a:rPr lang="en-US" altLang="zh-CN" sz="4400" dirty="0" smtClean="0"/>
              <a:t>them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en-US" altLang="zh-CN" sz="4400" dirty="0"/>
              <a:t>step by step</a:t>
            </a:r>
            <a:r>
              <a:rPr lang="zh-CN" altLang="zh-CN" sz="4400" dirty="0"/>
              <a:t> </a:t>
            </a:r>
            <a:r>
              <a:rPr lang="en-US" altLang="zh-CN" sz="4400" dirty="0"/>
              <a:t>.</a:t>
            </a:r>
            <a:r>
              <a:rPr lang="zh-CN" altLang="zh-CN" sz="4400" dirty="0"/>
              <a:t> </a:t>
            </a:r>
            <a:endParaRPr lang="en-US" altLang="zh-CN" sz="4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just">
              <a:lnSpc>
                <a:spcPct val="150000"/>
              </a:lnSpc>
            </a:pP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203794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84" y="3876058"/>
            <a:ext cx="18264741" cy="7302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组 2"/>
          <p:cNvGrpSpPr/>
          <p:nvPr/>
        </p:nvGrpSpPr>
        <p:grpSpPr>
          <a:xfrm>
            <a:off x="1597025" y="572631"/>
            <a:ext cx="17680200" cy="2687874"/>
            <a:chOff x="2924280" y="1868031"/>
            <a:chExt cx="17680200" cy="2687874"/>
          </a:xfrm>
        </p:grpSpPr>
        <p:sp>
          <p:nvSpPr>
            <p:cNvPr id="4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ricing</a:t>
              </a:r>
              <a:r>
                <a:rPr lang="zh-CN" alt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ricing</a:t>
              </a:r>
              <a:r>
                <a:rPr lang="zh-CN" alt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3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25" y="3260505"/>
            <a:ext cx="13885144" cy="9175122"/>
          </a:xfrm>
          <a:prstGeom prst="rect">
            <a:avLst/>
          </a:prstGeom>
        </p:spPr>
      </p:pic>
      <p:grpSp>
        <p:nvGrpSpPr>
          <p:cNvPr id="19" name="组 18"/>
          <p:cNvGrpSpPr/>
          <p:nvPr/>
        </p:nvGrpSpPr>
        <p:grpSpPr>
          <a:xfrm>
            <a:off x="1597025" y="572631"/>
            <a:ext cx="17680200" cy="2687874"/>
            <a:chOff x="2924280" y="1868031"/>
            <a:chExt cx="17680200" cy="2687874"/>
          </a:xfrm>
        </p:grpSpPr>
        <p:sp>
          <p:nvSpPr>
            <p:cNvPr id="20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ricing</a:t>
              </a:r>
              <a:r>
                <a:rPr lang="zh-CN" alt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1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26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ricing</a:t>
              </a:r>
              <a:r>
                <a:rPr lang="zh-CN" alt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9" name="TextBox 12"/>
          <p:cNvSpPr txBox="1"/>
          <p:nvPr/>
        </p:nvSpPr>
        <p:spPr>
          <a:xfrm>
            <a:off x="1597025" y="4495800"/>
            <a:ext cx="80772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T</a:t>
            </a:r>
            <a:r>
              <a:rPr lang="en-US" altLang="zh-CN" sz="4400" dirty="0" smtClean="0"/>
              <a:t>he </a:t>
            </a:r>
            <a:r>
              <a:rPr lang="en-US" altLang="zh-CN" sz="4400" dirty="0"/>
              <a:t>apps costing less than $5 </a:t>
            </a:r>
            <a:r>
              <a:rPr lang="en-US" altLang="zh-CN" sz="4400" dirty="0" smtClean="0"/>
              <a:t>are</a:t>
            </a:r>
          </a:p>
          <a:p>
            <a:pPr algn="just">
              <a:lnSpc>
                <a:spcPct val="150000"/>
              </a:lnSpc>
            </a:pPr>
            <a:r>
              <a:rPr lang="en-US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 </a:t>
            </a:r>
            <a:r>
              <a:rPr lang="en-US" altLang="zh-CN" sz="4400" dirty="0" smtClean="0"/>
              <a:t>more </a:t>
            </a:r>
            <a:r>
              <a:rPr lang="en-US" altLang="zh-CN" sz="4400" dirty="0"/>
              <a:t>popular.</a:t>
            </a:r>
            <a:r>
              <a:rPr lang="zh-CN" altLang="zh-CN" sz="4400" dirty="0"/>
              <a:t> </a:t>
            </a:r>
            <a:endParaRPr lang="en-US" altLang="zh-CN" sz="4400" dirty="0" smtClean="0"/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Apps which cost more may need </a:t>
            </a:r>
            <a:endParaRPr lang="en-US" altLang="zh-CN" sz="4400" dirty="0" smtClean="0"/>
          </a:p>
          <a:p>
            <a:pPr algn="just">
              <a:lnSpc>
                <a:spcPct val="150000"/>
              </a:lnSpc>
            </a:pPr>
            <a:r>
              <a:rPr lang="zh-CN" altLang="en-US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to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/>
              <a:t>provide </a:t>
            </a:r>
            <a:r>
              <a:rPr lang="en-US" altLang="zh-CN" sz="4400" dirty="0"/>
              <a:t>a free trail to </a:t>
            </a:r>
            <a:r>
              <a:rPr lang="en-US" altLang="zh-CN" sz="4400" dirty="0" smtClean="0"/>
              <a:t>increase</a:t>
            </a:r>
            <a:endParaRPr lang="en-US" altLang="zh-CN" sz="4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consuming </a:t>
            </a:r>
            <a:r>
              <a:rPr lang="en-US" altLang="zh-CN" sz="4400" dirty="0" smtClean="0"/>
              <a:t>willingness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or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offer</a:t>
            </a:r>
            <a:endParaRPr lang="en-US" altLang="zh-CN" sz="4400" dirty="0"/>
          </a:p>
          <a:p>
            <a:pPr algn="just">
              <a:lnSpc>
                <a:spcPct val="150000"/>
              </a:lnSpc>
            </a:pPr>
            <a:r>
              <a:rPr lang="zh-CN" altLang="en-US" sz="4400" dirty="0" smtClean="0"/>
              <a:t>  </a:t>
            </a:r>
            <a:r>
              <a:rPr lang="en-US" altLang="zh-CN" sz="4400" dirty="0" smtClean="0"/>
              <a:t>purchasing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options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within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app.</a:t>
            </a:r>
            <a:r>
              <a:rPr lang="zh-CN" altLang="zh-CN" sz="4400" dirty="0" smtClean="0"/>
              <a:t> </a:t>
            </a:r>
            <a:endParaRPr lang="en-US" altLang="zh-CN" sz="4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just">
              <a:lnSpc>
                <a:spcPct val="150000"/>
              </a:lnSpc>
            </a:pP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18301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9">
            <a:extLst>
              <a:ext uri="{FF2B5EF4-FFF2-40B4-BE49-F238E27FC236}">
                <a16:creationId xmlns:a16="http://schemas.microsoft.com/office/drawing/2014/main" xmlns="" id="{EE2D1D5E-B32A-4C9E-80D0-6D4FDA57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6" r="2166"/>
          <a:stretch>
            <a:fillRect/>
          </a:stretch>
        </p:blipFill>
        <p:spPr>
          <a:xfrm>
            <a:off x="2782200" y="2291008"/>
            <a:ext cx="18440400" cy="10276755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1597025" y="838200"/>
            <a:ext cx="21570950" cy="2114528"/>
            <a:chOff x="2924280" y="2133600"/>
            <a:chExt cx="21570950" cy="2114528"/>
          </a:xfrm>
        </p:grpSpPr>
        <p:sp>
          <p:nvSpPr>
            <p:cNvPr id="8" name="TextBox 7"/>
            <p:cNvSpPr txBox="1"/>
            <p:nvPr/>
          </p:nvSpPr>
          <p:spPr>
            <a:xfrm>
              <a:off x="3046200" y="2133600"/>
              <a:ext cx="214490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Content Rating and Potential M</a:t>
              </a:r>
              <a:r>
                <a:rPr lang="en-US" altLang="zh-CN" sz="96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arket</a:t>
              </a:r>
              <a:endParaRPr lang="en-US" sz="96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2924280" y="2924689"/>
              <a:ext cx="17680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ontent</a:t>
              </a:r>
              <a:r>
                <a:rPr lang="zh-CN" altLang="en-US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Rating</a:t>
              </a:r>
              <a:r>
                <a:rPr lang="en-US" altLang="zh-CN" sz="80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and</a:t>
              </a:r>
              <a:r>
                <a:rPr lang="en-US" altLang="zh-CN" sz="80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Potential Market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3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01625" y="4727061"/>
            <a:ext cx="23850138" cy="5407539"/>
            <a:chOff x="158461" y="2212461"/>
            <a:chExt cx="11875078" cy="2692435"/>
          </a:xfrm>
        </p:grpSpPr>
        <p:sp>
          <p:nvSpPr>
            <p:cNvPr id="2" name="TextBox 4">
              <a:extLst>
                <a:ext uri="{FF2B5EF4-FFF2-40B4-BE49-F238E27FC236}">
                  <a16:creationId xmlns:a16="http://schemas.microsoft.com/office/drawing/2014/main" xmlns="" id="{CE2D706F-EA75-8D4C-A959-D60517AAA2F7}"/>
                </a:ext>
              </a:extLst>
            </p:cNvPr>
            <p:cNvSpPr txBox="1"/>
            <p:nvPr/>
          </p:nvSpPr>
          <p:spPr>
            <a:xfrm>
              <a:off x="1787842" y="2454932"/>
              <a:ext cx="861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B95E9219-C31E-46A5-A4D1-D2B537CE2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461" y="2293432"/>
              <a:ext cx="11875078" cy="2530493"/>
            </a:xfrm>
            <a:prstGeom prst="rect">
              <a:avLst/>
            </a:prstGeom>
          </p:spPr>
        </p:pic>
        <p:sp>
          <p:nvSpPr>
            <p:cNvPr id="4" name="箭头: 燕尾形 5">
              <a:extLst>
                <a:ext uri="{FF2B5EF4-FFF2-40B4-BE49-F238E27FC236}">
                  <a16:creationId xmlns:a16="http://schemas.microsoft.com/office/drawing/2014/main" xmlns="" id="{D34C5464-CBC2-4431-BB2A-20E72C0C110F}"/>
                </a:ext>
              </a:extLst>
            </p:cNvPr>
            <p:cNvSpPr/>
            <p:nvPr/>
          </p:nvSpPr>
          <p:spPr>
            <a:xfrm>
              <a:off x="682690" y="2293432"/>
              <a:ext cx="597532" cy="319139"/>
            </a:xfrm>
            <a:prstGeom prst="notched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燕尾形 6">
              <a:extLst>
                <a:ext uri="{FF2B5EF4-FFF2-40B4-BE49-F238E27FC236}">
                  <a16:creationId xmlns:a16="http://schemas.microsoft.com/office/drawing/2014/main" xmlns="" id="{D76D89EB-FA13-4DD0-A566-68992AFED33C}"/>
                </a:ext>
              </a:extLst>
            </p:cNvPr>
            <p:cNvSpPr/>
            <p:nvPr/>
          </p:nvSpPr>
          <p:spPr>
            <a:xfrm>
              <a:off x="682690" y="4504786"/>
              <a:ext cx="597532" cy="319139"/>
            </a:xfrm>
            <a:prstGeom prst="notched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7">
              <a:extLst>
                <a:ext uri="{FF2B5EF4-FFF2-40B4-BE49-F238E27FC236}">
                  <a16:creationId xmlns:a16="http://schemas.microsoft.com/office/drawing/2014/main" xmlns="" id="{5DCFF870-27FE-459A-9ACA-0B55D3D21C9E}"/>
                </a:ext>
              </a:extLst>
            </p:cNvPr>
            <p:cNvSpPr/>
            <p:nvPr/>
          </p:nvSpPr>
          <p:spPr>
            <a:xfrm>
              <a:off x="4478694" y="2212461"/>
              <a:ext cx="1212979" cy="400110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8">
              <a:extLst>
                <a:ext uri="{FF2B5EF4-FFF2-40B4-BE49-F238E27FC236}">
                  <a16:creationId xmlns:a16="http://schemas.microsoft.com/office/drawing/2014/main" xmlns="" id="{AE85D58F-0D85-4B2B-B862-6D7C4723C5A2}"/>
                </a:ext>
              </a:extLst>
            </p:cNvPr>
            <p:cNvSpPr/>
            <p:nvPr/>
          </p:nvSpPr>
          <p:spPr>
            <a:xfrm>
              <a:off x="9576319" y="4504786"/>
              <a:ext cx="1212979" cy="400110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1597025" y="838200"/>
            <a:ext cx="21570950" cy="2114528"/>
            <a:chOff x="2924280" y="2133600"/>
            <a:chExt cx="21570950" cy="2114528"/>
          </a:xfrm>
        </p:grpSpPr>
        <p:sp>
          <p:nvSpPr>
            <p:cNvPr id="10" name="TextBox 7"/>
            <p:cNvSpPr txBox="1"/>
            <p:nvPr/>
          </p:nvSpPr>
          <p:spPr>
            <a:xfrm>
              <a:off x="3046200" y="2133600"/>
              <a:ext cx="214490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Content Rating and Potential M</a:t>
              </a:r>
              <a:r>
                <a:rPr lang="en-US" altLang="zh-CN" sz="96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arket</a:t>
              </a:r>
              <a:endParaRPr lang="en-US" sz="96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2924280" y="2924689"/>
              <a:ext cx="17680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ontent</a:t>
              </a:r>
              <a:r>
                <a:rPr lang="zh-CN" altLang="en-US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Rating</a:t>
              </a:r>
              <a:r>
                <a:rPr lang="en-US" altLang="zh-CN" sz="80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and</a:t>
              </a:r>
              <a:r>
                <a:rPr lang="en-US" altLang="zh-CN" sz="80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Potential Market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3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imple GP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8FA2AA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33020</TotalTime>
  <Words>539</Words>
  <Application>Microsoft Macintosh PowerPoint</Application>
  <PresentationFormat>自定义</PresentationFormat>
  <Paragraphs>80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Black</vt:lpstr>
      <vt:lpstr>Calibri Light</vt:lpstr>
      <vt:lpstr>Lato Light</vt:lpstr>
      <vt:lpstr>Montserrat</vt:lpstr>
      <vt:lpstr>Montserrat Hairline</vt:lpstr>
      <vt:lpstr>Montserrat Light</vt:lpstr>
      <vt:lpstr>Montserrat Medium</vt:lpstr>
      <vt:lpstr>Arial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Awesome PPT</Manager>
  <Company>Awesome PPT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PPT</dc:title>
  <dc:subject>Awesome PPT</dc:subject>
  <dc:creator>Awesome PPT</dc:creator>
  <cp:keywords>Awesome PPT</cp:keywords>
  <dc:description>Awesome PPT</dc:description>
  <cp:lastModifiedBy>Microsoft Office 用户</cp:lastModifiedBy>
  <cp:revision>6328</cp:revision>
  <dcterms:created xsi:type="dcterms:W3CDTF">2014-11-12T21:47:38Z</dcterms:created>
  <dcterms:modified xsi:type="dcterms:W3CDTF">2018-12-07T03:06:24Z</dcterms:modified>
  <cp:category>Awesome PPT</cp:category>
</cp:coreProperties>
</file>