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226" r:id="rId2"/>
    <p:sldId id="2395" r:id="rId3"/>
    <p:sldId id="2469" r:id="rId4"/>
    <p:sldId id="2527" r:id="rId5"/>
    <p:sldId id="2526" r:id="rId6"/>
    <p:sldId id="2525" r:id="rId7"/>
    <p:sldId id="2518" r:id="rId8"/>
    <p:sldId id="2528" r:id="rId9"/>
    <p:sldId id="2529" r:id="rId10"/>
    <p:sldId id="2530" r:id="rId11"/>
    <p:sldId id="2531" r:id="rId12"/>
    <p:sldId id="2532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F7F7F7"/>
    <a:srgbClr val="F4F4F4"/>
    <a:srgbClr val="F6F8F7"/>
    <a:srgbClr val="F4F2F5"/>
    <a:srgbClr val="FBF9FC"/>
    <a:srgbClr val="FAF8FC"/>
    <a:srgbClr val="B8BBC1"/>
    <a:srgbClr val="F4F3F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7" autoAdjust="0"/>
    <p:restoredTop sz="94313" autoAdjust="0"/>
  </p:normalViewPr>
  <p:slideViewPr>
    <p:cSldViewPr snapToObjects="1">
      <p:cViewPr>
        <p:scale>
          <a:sx n="31" d="100"/>
          <a:sy n="31" d="100"/>
        </p:scale>
        <p:origin x="920" y="4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12/7/18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9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288768" y="2560321"/>
            <a:ext cx="5669280" cy="859536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2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924281" y="5151119"/>
            <a:ext cx="9903920" cy="757246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3579493" y="5151119"/>
            <a:ext cx="9903920" cy="757246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704176" y="3297336"/>
            <a:ext cx="10553700" cy="90511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1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886670" y="2066657"/>
            <a:ext cx="5018049" cy="890625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5598076" y="3314699"/>
            <a:ext cx="6126480" cy="775607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8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72" y="5254"/>
            <a:ext cx="11884098" cy="1371074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417425" y="0"/>
            <a:ext cx="11972815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901" r:id="rId2"/>
    <p:sldLayoutId id="2147483966" r:id="rId3"/>
    <p:sldLayoutId id="2147483986" r:id="rId4"/>
    <p:sldLayoutId id="2147483968" r:id="rId5"/>
    <p:sldLayoutId id="2147483906" r:id="rId6"/>
    <p:sldLayoutId id="2147483959" r:id="rId7"/>
    <p:sldLayoutId id="2147483987" r:id="rId8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file:///Users/jasmine/Library/Containers/com.tencent.xinWeChat/Data/Library/Application%20Support/com.tencent.xinWeChat/2.0b4.0.9/92fa7d319015b3db016ec4640155b5c4/Message/MessageTemp/bce760ad03e8700c0b0c0b2314efbe31/File/Type%20top10%20Apps.html" TargetMode="Externa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 txBox="1"/>
          <p:nvPr/>
        </p:nvSpPr>
        <p:spPr>
          <a:xfrm>
            <a:off x="-707390" y="1621572"/>
            <a:ext cx="2579243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0" b="1" spc="600" dirty="0" smtClean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rPr>
              <a:t>A</a:t>
            </a:r>
            <a:r>
              <a:rPr lang="en-US" altLang="zh-CN" sz="26000" b="1" spc="600" dirty="0" smtClean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rPr>
              <a:t>pplication</a:t>
            </a:r>
            <a:endParaRPr lang="en-US" sz="26000" b="1" spc="600" dirty="0" smtClean="0">
              <a:solidFill>
                <a:srgbClr val="F7F7F7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87625" y="3963412"/>
            <a:ext cx="191196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How can we </a:t>
            </a:r>
            <a:r>
              <a:rPr lang="en-US" altLang="zh-CN" sz="96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make</a:t>
            </a:r>
            <a:r>
              <a:rPr lang="zh-CN" altLang="en-US" sz="96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altLang="zh-CN" sz="96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and</a:t>
            </a:r>
            <a:r>
              <a:rPr lang="zh-CN" altLang="en-US" sz="96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altLang="zh-CN" sz="96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promote</a:t>
            </a:r>
            <a:r>
              <a:rPr lang="zh-CN" altLang="en-US" sz="96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altLang="zh-CN" sz="96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an</a:t>
            </a:r>
            <a:r>
              <a:rPr lang="zh-CN" altLang="en-US" sz="96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altLang="zh-CN" sz="96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app</a:t>
            </a:r>
            <a:r>
              <a:rPr lang="zh-CN" altLang="en-US" sz="96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altLang="zh-CN" sz="96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successfully</a:t>
            </a:r>
            <a:r>
              <a:rPr lang="zh-CN" altLang="en-US" sz="96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？</a:t>
            </a:r>
            <a:endParaRPr lang="en-US" altLang="zh-CN" sz="9600" b="1" spc="600" dirty="0" smtClean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11347" y="7480280"/>
            <a:ext cx="9976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aseline="-25000" dirty="0" smtClean="0">
                <a:latin typeface="Montserrat Light" charset="0"/>
                <a:ea typeface="Montserrat Light" charset="0"/>
                <a:cs typeface="Montserrat Light" charset="0"/>
              </a:rPr>
              <a:t>FENG </a:t>
            </a:r>
            <a:r>
              <a:rPr lang="en-US" sz="5400" baseline="-25000" dirty="0" err="1" smtClean="0">
                <a:latin typeface="Montserrat Light" charset="0"/>
                <a:ea typeface="Montserrat Light" charset="0"/>
                <a:cs typeface="Montserrat Light" charset="0"/>
              </a:rPr>
              <a:t>Yujin</a:t>
            </a:r>
            <a:r>
              <a:rPr lang="zh-CN" altLang="en-US" sz="5400" baseline="-250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is-IS" altLang="zh-CN" sz="5400" baseline="-25000" dirty="0" smtClean="0">
                <a:latin typeface="Montserrat Light" charset="0"/>
                <a:ea typeface="Montserrat Light" charset="0"/>
                <a:cs typeface="Montserrat Light" charset="0"/>
              </a:rPr>
              <a:t>18413188</a:t>
            </a:r>
            <a:endParaRPr lang="en-US" sz="5400" baseline="-25000" dirty="0" smtClean="0">
              <a:latin typeface="Montserrat Light" charset="0"/>
              <a:ea typeface="Montserrat Light" charset="0"/>
              <a:cs typeface="Montserrat Light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5400" baseline="-25000" dirty="0" smtClean="0">
                <a:latin typeface="Montserrat Light" charset="0"/>
                <a:ea typeface="Montserrat Light" charset="0"/>
                <a:cs typeface="Montserrat Light" charset="0"/>
              </a:rPr>
              <a:t>CHEN Ye</a:t>
            </a:r>
            <a:r>
              <a:rPr lang="zh-CN" altLang="en-US" sz="5400" baseline="-250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is-IS" altLang="zh-CN" sz="5400" baseline="-25000" dirty="0" smtClean="0">
                <a:latin typeface="Montserrat Light" charset="0"/>
                <a:ea typeface="Montserrat Light" charset="0"/>
                <a:cs typeface="Montserrat Light" charset="0"/>
              </a:rPr>
              <a:t>18428665</a:t>
            </a:r>
            <a:endParaRPr lang="en-US" sz="5400" baseline="-25000" dirty="0" smtClean="0">
              <a:latin typeface="Montserrat Light" charset="0"/>
              <a:ea typeface="Montserrat Light" charset="0"/>
              <a:cs typeface="Montserrat Light" charset="0"/>
            </a:endParaRPr>
          </a:p>
          <a:p>
            <a:pPr algn="ctr">
              <a:lnSpc>
                <a:spcPct val="150000"/>
              </a:lnSpc>
            </a:pPr>
            <a:r>
              <a:rPr lang="en-US" sz="5400" baseline="-25000" dirty="0" smtClean="0">
                <a:latin typeface="Montserrat Light" charset="0"/>
                <a:ea typeface="Montserrat Light" charset="0"/>
                <a:cs typeface="Montserrat Light" charset="0"/>
              </a:rPr>
              <a:t>GU </a:t>
            </a:r>
            <a:r>
              <a:rPr lang="en-US" sz="5400" baseline="-25000" dirty="0" err="1" smtClean="0">
                <a:latin typeface="Montserrat Light" charset="0"/>
                <a:ea typeface="Montserrat Light" charset="0"/>
                <a:cs typeface="Montserrat Light" charset="0"/>
              </a:rPr>
              <a:t>Minyi</a:t>
            </a:r>
            <a:r>
              <a:rPr lang="zh-CN" altLang="en-US" sz="5400" baseline="-250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is-IS" altLang="zh-CN" sz="5400" baseline="-25000" dirty="0" smtClean="0">
                <a:latin typeface="Montserrat Light" charset="0"/>
                <a:ea typeface="Montserrat Light" charset="0"/>
                <a:cs typeface="Montserrat Light" charset="0"/>
              </a:rPr>
              <a:t>18445276</a:t>
            </a:r>
            <a:endParaRPr lang="en-US" sz="5400" baseline="-25000" dirty="0" smtClean="0">
              <a:latin typeface="Montserrat Light" charset="0"/>
              <a:ea typeface="Montserrat Light" charset="0"/>
              <a:cs typeface="Montserrat Light" charset="0"/>
            </a:endParaRPr>
          </a:p>
          <a:p>
            <a:pPr algn="ctr">
              <a:lnSpc>
                <a:spcPct val="150000"/>
              </a:lnSpc>
            </a:pPr>
            <a:r>
              <a:rPr lang="en-US" sz="5400" baseline="-25000" dirty="0" smtClean="0">
                <a:latin typeface="Montserrat Light" charset="0"/>
                <a:ea typeface="Montserrat Light" charset="0"/>
                <a:cs typeface="Montserrat Light" charset="0"/>
              </a:rPr>
              <a:t>DU J</a:t>
            </a:r>
            <a:r>
              <a:rPr lang="en-US" altLang="zh-CN" sz="5400" baseline="-25000" dirty="0" smtClean="0">
                <a:latin typeface="Montserrat Light" charset="0"/>
                <a:ea typeface="Montserrat Light" charset="0"/>
                <a:cs typeface="Montserrat Light" charset="0"/>
              </a:rPr>
              <a:t>iawei</a:t>
            </a:r>
            <a:r>
              <a:rPr lang="zh-CN" altLang="en-US" sz="5400" baseline="-250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5400" baseline="-25000" dirty="0" smtClean="0">
                <a:latin typeface="Montserrat Light" charset="0"/>
                <a:ea typeface="Montserrat Light" charset="0"/>
                <a:cs typeface="Montserrat Light" charset="0"/>
              </a:rPr>
              <a:t>18420990</a:t>
            </a:r>
          </a:p>
        </p:txBody>
      </p:sp>
    </p:spTree>
    <p:extLst>
      <p:ext uri="{BB962C8B-B14F-4D97-AF65-F5344CB8AC3E}">
        <p14:creationId xmlns:p14="http://schemas.microsoft.com/office/powerpoint/2010/main" val="128522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2924280" y="1868031"/>
            <a:ext cx="17680200" cy="2687874"/>
            <a:chOff x="2924280" y="1868031"/>
            <a:chExt cx="17680200" cy="2687874"/>
          </a:xfrm>
        </p:grpSpPr>
        <p:sp>
          <p:nvSpPr>
            <p:cNvPr id="3" name="TextBox 7"/>
            <p:cNvSpPr txBox="1"/>
            <p:nvPr/>
          </p:nvSpPr>
          <p:spPr>
            <a:xfrm>
              <a:off x="3046200" y="1868031"/>
              <a:ext cx="1744842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Future Work</a:t>
              </a:r>
            </a:p>
          </p:txBody>
        </p:sp>
        <p:sp>
          <p:nvSpPr>
            <p:cNvPr id="4" name="TextBox 6"/>
            <p:cNvSpPr txBox="1"/>
            <p:nvPr/>
          </p:nvSpPr>
          <p:spPr>
            <a:xfrm>
              <a:off x="2924280" y="2924689"/>
              <a:ext cx="176802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Future Work</a:t>
              </a:r>
            </a:p>
          </p:txBody>
        </p:sp>
        <p:sp>
          <p:nvSpPr>
            <p:cNvPr id="5" name="TextBox 8"/>
            <p:cNvSpPr txBox="1"/>
            <p:nvPr/>
          </p:nvSpPr>
          <p:spPr>
            <a:xfrm>
              <a:off x="2924281" y="2463791"/>
              <a:ext cx="7061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 smtClean="0">
                  <a:solidFill>
                    <a:schemeClr val="tx2"/>
                  </a:solidFill>
                  <a:latin typeface="Montserrat Medium" charset="0"/>
                  <a:ea typeface="Montserrat Medium" charset="0"/>
                  <a:cs typeface="Montserrat Medium" charset="0"/>
                </a:rPr>
                <a:t>MAKE AND PROMOTE AN APP</a:t>
              </a:r>
            </a:p>
          </p:txBody>
        </p:sp>
      </p:grpSp>
      <p:sp>
        <p:nvSpPr>
          <p:cNvPr id="6" name="TextBox 12"/>
          <p:cNvSpPr txBox="1"/>
          <p:nvPr/>
        </p:nvSpPr>
        <p:spPr>
          <a:xfrm>
            <a:off x="2924281" y="5562600"/>
            <a:ext cx="20313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/>
              <a:t>Scraping original </a:t>
            </a:r>
            <a:r>
              <a:rPr lang="en-US" altLang="zh-CN" sz="4400" dirty="0" smtClean="0"/>
              <a:t>data</a:t>
            </a:r>
            <a:endParaRPr lang="en-US" altLang="zh-CN" sz="4400" dirty="0" smtClean="0"/>
          </a:p>
          <a:p>
            <a:pPr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 </a:t>
            </a:r>
            <a:r>
              <a:rPr lang="en-US" altLang="zh-CN" sz="4400" dirty="0" smtClean="0"/>
              <a:t>Comparing </a:t>
            </a:r>
            <a:r>
              <a:rPr lang="en-US" altLang="zh-CN" sz="4400" dirty="0"/>
              <a:t>the data scraping from </a:t>
            </a:r>
            <a:r>
              <a:rPr lang="en-US" altLang="zh-CN" sz="4400" dirty="0" smtClean="0"/>
              <a:t>Apple’s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app </a:t>
            </a:r>
            <a:r>
              <a:rPr lang="en-US" altLang="zh-CN" sz="4400" dirty="0" smtClean="0"/>
              <a:t>store</a:t>
            </a:r>
            <a:endParaRPr lang="en-US" altLang="zh-CN" sz="4400" dirty="0" smtClean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 </a:t>
            </a:r>
            <a:r>
              <a:rPr lang="en-US" altLang="zh-CN" sz="4400" dirty="0"/>
              <a:t>A</a:t>
            </a:r>
            <a:r>
              <a:rPr lang="en-US" altLang="zh-CN" sz="4400" dirty="0" smtClean="0"/>
              <a:t>nalyzing </a:t>
            </a:r>
            <a:r>
              <a:rPr lang="en-US" altLang="zh-CN" sz="4400" dirty="0"/>
              <a:t>more category and content rating mistakes to find whether it is a </a:t>
            </a:r>
            <a:r>
              <a:rPr lang="en-US" altLang="zh-CN" sz="4400" dirty="0" smtClean="0"/>
              <a:t>strategy</a:t>
            </a:r>
            <a:endParaRPr lang="en-US" altLang="zh-CN" sz="4400" dirty="0" smtClean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 </a:t>
            </a:r>
            <a:r>
              <a:rPr lang="en-US" altLang="zh-CN" sz="4400" dirty="0" smtClean="0"/>
              <a:t>Do </a:t>
            </a:r>
            <a:r>
              <a:rPr lang="en-US" altLang="zh-CN" sz="4400" dirty="0"/>
              <a:t>the content analysis of </a:t>
            </a:r>
            <a:r>
              <a:rPr lang="en-US" altLang="zh-CN" sz="4400" dirty="0" smtClean="0"/>
              <a:t>reviews</a:t>
            </a:r>
            <a:endParaRPr lang="en-US" altLang="zh-CN" sz="44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3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1139825" y="914400"/>
            <a:ext cx="17680200" cy="2687874"/>
            <a:chOff x="2924280" y="1868031"/>
            <a:chExt cx="17680200" cy="2687874"/>
          </a:xfrm>
        </p:grpSpPr>
        <p:sp>
          <p:nvSpPr>
            <p:cNvPr id="3" name="TextBox 7"/>
            <p:cNvSpPr txBox="1"/>
            <p:nvPr/>
          </p:nvSpPr>
          <p:spPr>
            <a:xfrm>
              <a:off x="3046200" y="1868031"/>
              <a:ext cx="1744842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C</a:t>
              </a:r>
              <a:r>
                <a:rPr lang="en-US" altLang="zh-CN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onclusion</a:t>
              </a:r>
              <a:endParaRPr lang="en-US" sz="14000" b="1" dirty="0" smtClean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4" name="TextBox 6"/>
            <p:cNvSpPr txBox="1"/>
            <p:nvPr/>
          </p:nvSpPr>
          <p:spPr>
            <a:xfrm>
              <a:off x="2924280" y="2924689"/>
              <a:ext cx="176802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</a:t>
              </a:r>
              <a:r>
                <a:rPr lang="en-US" altLang="zh-CN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onclusion</a:t>
              </a:r>
              <a:endParaRPr lang="en-US" sz="10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" name="TextBox 8"/>
            <p:cNvSpPr txBox="1"/>
            <p:nvPr/>
          </p:nvSpPr>
          <p:spPr>
            <a:xfrm>
              <a:off x="2924281" y="2463791"/>
              <a:ext cx="7061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 smtClean="0">
                  <a:solidFill>
                    <a:schemeClr val="tx2"/>
                  </a:solidFill>
                  <a:latin typeface="Montserrat Medium" charset="0"/>
                  <a:ea typeface="Montserrat Medium" charset="0"/>
                  <a:cs typeface="Montserrat Medium" charset="0"/>
                </a:rPr>
                <a:t>MAKE AND PROMOTE AN APP</a:t>
              </a:r>
            </a:p>
          </p:txBody>
        </p:sp>
      </p:grpSp>
      <p:sp>
        <p:nvSpPr>
          <p:cNvPr id="6" name="TextBox 12"/>
          <p:cNvSpPr txBox="1"/>
          <p:nvPr/>
        </p:nvSpPr>
        <p:spPr>
          <a:xfrm>
            <a:off x="1139825" y="3886200"/>
            <a:ext cx="2247900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 Category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: focus on the categories with less competitors like </a:t>
            </a:r>
            <a:r>
              <a:rPr lang="en-US" altLang="zh-CN" sz="4400" b="1" i="1" dirty="0" smtClean="0">
                <a:latin typeface="Montserrat Light" charset="0"/>
                <a:ea typeface="Montserrat Light" charset="0"/>
                <a:cs typeface="Montserrat Light" charset="0"/>
              </a:rPr>
              <a:t>Education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, </a:t>
            </a:r>
            <a:r>
              <a:rPr lang="en-US" altLang="zh-CN" sz="4400" b="1" i="1" dirty="0" smtClean="0">
                <a:latin typeface="Montserrat Light" charset="0"/>
                <a:ea typeface="Montserrat Light" charset="0"/>
                <a:cs typeface="Montserrat Light" charset="0"/>
              </a:rPr>
              <a:t>Travel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 and </a:t>
            </a:r>
            <a:r>
              <a:rPr lang="en-US" altLang="zh-CN" sz="4400" b="1" i="1" dirty="0">
                <a:latin typeface="Montserrat Light" charset="0"/>
                <a:ea typeface="Montserrat Light" charset="0"/>
                <a:cs typeface="Montserrat Light" charset="0"/>
              </a:rPr>
              <a:t>Video Players</a:t>
            </a:r>
            <a:r>
              <a:rPr lang="en-US" altLang="zh-CN" sz="4400" dirty="0">
                <a:latin typeface="Montserrat Light" charset="0"/>
                <a:ea typeface="Montserrat Light" charset="0"/>
                <a:cs typeface="Montserrat Light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 Pricing Strategy: adjust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pricing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so as to offer attractive products at a bearable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margin, and it is</a:t>
            </a:r>
          </a:p>
          <a:p>
            <a:pPr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   better to </a:t>
            </a:r>
            <a:r>
              <a:rPr lang="en-US" altLang="zh-CN" sz="4400" dirty="0">
                <a:latin typeface="Montserrat Light" charset="0"/>
                <a:ea typeface="Montserrat Light" charset="0"/>
                <a:cs typeface="Montserrat Light" charset="0"/>
              </a:rPr>
              <a:t>provide a free trail or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insider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access for purchasing value-added </a:t>
            </a:r>
            <a:r>
              <a:rPr lang="en-US" altLang="zh-CN" sz="4400" dirty="0">
                <a:latin typeface="Montserrat Light" charset="0"/>
                <a:ea typeface="Montserrat Light" charset="0"/>
                <a:cs typeface="Montserrat Light" charset="0"/>
              </a:rPr>
              <a:t>services.</a:t>
            </a:r>
          </a:p>
          <a:p>
            <a:pPr algn="just"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Sizes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: control the sizes of apps under 50 M, otherwise </a:t>
            </a:r>
            <a:r>
              <a:rPr lang="en-US" altLang="zh-CN" sz="4400" dirty="0" smtClean="0"/>
              <a:t>divide </a:t>
            </a:r>
            <a:r>
              <a:rPr lang="en-US" altLang="zh-CN" sz="4400" dirty="0"/>
              <a:t>the process of </a:t>
            </a:r>
            <a:r>
              <a:rPr lang="en-US" altLang="zh-CN" sz="4400" dirty="0" smtClean="0"/>
              <a:t>download by times or</a:t>
            </a:r>
          </a:p>
          <a:p>
            <a:pPr algn="just">
              <a:lnSpc>
                <a:spcPct val="150000"/>
              </a:lnSpc>
            </a:pPr>
            <a:r>
              <a:rPr lang="en-US" altLang="zh-CN" sz="4400" dirty="0" smtClean="0"/>
              <a:t>   updating </a:t>
            </a:r>
            <a:r>
              <a:rPr lang="en-US" altLang="zh-CN" sz="4400" dirty="0"/>
              <a:t>them step by step</a:t>
            </a:r>
            <a:r>
              <a:rPr lang="en-US" altLang="zh-CN" sz="4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 Promotion Strategy: inspire users to make reviews, especially positive reviews.</a:t>
            </a:r>
          </a:p>
          <a:p>
            <a:pPr algn="just">
              <a:lnSpc>
                <a:spcPct val="150000"/>
              </a:lnSpc>
            </a:pPr>
            <a:r>
              <a:rPr lang="zh-CN" altLang="en-US" sz="44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Content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Rating and </a:t>
            </a:r>
            <a:r>
              <a:rPr lang="en-US" altLang="zh-CN" sz="4400" dirty="0">
                <a:latin typeface="Montserrat Light" charset="0"/>
                <a:ea typeface="Montserrat Light" charset="0"/>
                <a:cs typeface="Montserrat Light" charset="0"/>
              </a:rPr>
              <a:t>P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otential Market: there is a choice for apps’ operators that take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advantage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of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endParaRPr lang="en-US" altLang="zh-CN" sz="4400" dirty="0" smtClean="0">
              <a:latin typeface="Montserrat Light" charset="0"/>
              <a:ea typeface="Montserrat Light" charset="0"/>
              <a:cs typeface="Montserrat Light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   content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rating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for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advertising.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What’s more, there are still gaps in the market for teen and adults.</a:t>
            </a:r>
          </a:p>
        </p:txBody>
      </p:sp>
    </p:spTree>
    <p:extLst>
      <p:ext uri="{BB962C8B-B14F-4D97-AF65-F5344CB8AC3E}">
        <p14:creationId xmlns:p14="http://schemas.microsoft.com/office/powerpoint/2010/main" val="144034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-707390" y="3505200"/>
            <a:ext cx="257924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0" b="1" spc="600" dirty="0" smtClean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rPr>
              <a:t>T</a:t>
            </a:r>
            <a:r>
              <a:rPr lang="en-US" altLang="zh-CN" sz="22000" b="1" spc="600" dirty="0" smtClean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rPr>
              <a:t>hank</a:t>
            </a:r>
            <a:r>
              <a:rPr lang="zh-CN" altLang="en-US" sz="22000" b="1" spc="600" dirty="0" smtClean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altLang="zh-CN" sz="22000" b="1" spc="600" dirty="0" smtClean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rPr>
              <a:t>You</a:t>
            </a:r>
            <a:endParaRPr lang="en-US" sz="22000" b="1" spc="600" dirty="0" smtClean="0">
              <a:solidFill>
                <a:srgbClr val="F7F7F7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9"/>
          <p:cNvSpPr txBox="1"/>
          <p:nvPr/>
        </p:nvSpPr>
        <p:spPr>
          <a:xfrm>
            <a:off x="5257980" y="5138678"/>
            <a:ext cx="13883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T</a:t>
            </a:r>
            <a:r>
              <a:rPr lang="en-US" altLang="zh-CN" sz="180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hank</a:t>
            </a:r>
            <a:r>
              <a:rPr lang="zh-CN" altLang="en-US" sz="180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altLang="zh-CN" sz="18000" b="1" spc="600" dirty="0" smtClean="0">
                <a:solidFill>
                  <a:schemeClr val="accent1"/>
                </a:solidFill>
                <a:latin typeface="Montserrat" charset="0"/>
                <a:ea typeface="Montserrat" charset="0"/>
                <a:cs typeface="Montserrat" charset="0"/>
              </a:rPr>
              <a:t>You</a:t>
            </a:r>
            <a:endParaRPr lang="en-US" sz="18000" b="1" spc="600" dirty="0" smtClean="0">
              <a:solidFill>
                <a:schemeClr val="accent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03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24281" y="5562600"/>
            <a:ext cx="1833234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Global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mobile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internet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penetration has exceeded half the world’s population.</a:t>
            </a:r>
          </a:p>
          <a:p>
            <a:pPr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 The average daily time spent accessing online content from a mobile device </a:t>
            </a:r>
          </a:p>
          <a:p>
            <a:pPr>
              <a:lnSpc>
                <a:spcPct val="150000"/>
              </a:lnSpc>
            </a:pPr>
            <a:r>
              <a:rPr lang="en-US" altLang="zh-CN" sz="44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 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has reached 185 minutes daily among Millennials.</a:t>
            </a:r>
          </a:p>
          <a:p>
            <a:pPr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 The two largest global platforms : Apple’s App Store and Google Play.</a:t>
            </a:r>
          </a:p>
          <a:p>
            <a:pPr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 As of March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2018, there were some 3.6 million apps in Google Play alone.</a:t>
            </a:r>
            <a:endParaRPr lang="en-US" sz="44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924280" y="1868031"/>
            <a:ext cx="17680200" cy="2687874"/>
            <a:chOff x="2924280" y="1868031"/>
            <a:chExt cx="17680200" cy="2687874"/>
          </a:xfrm>
        </p:grpSpPr>
        <p:sp>
          <p:nvSpPr>
            <p:cNvPr id="8" name="TextBox 7"/>
            <p:cNvSpPr txBox="1"/>
            <p:nvPr/>
          </p:nvSpPr>
          <p:spPr>
            <a:xfrm>
              <a:off x="3046200" y="1868031"/>
              <a:ext cx="1744842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I</a:t>
              </a:r>
              <a:r>
                <a:rPr lang="en-US" altLang="zh-CN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ntroduction</a:t>
              </a:r>
              <a:endParaRPr lang="en-US" sz="14000" b="1" dirty="0" smtClean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24280" y="2924689"/>
              <a:ext cx="176802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I</a:t>
              </a:r>
              <a:r>
                <a:rPr lang="en-US" altLang="zh-CN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ntroduction</a:t>
              </a:r>
              <a:endParaRPr lang="en-US" sz="10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24281" y="2463791"/>
              <a:ext cx="7061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 smtClean="0">
                  <a:solidFill>
                    <a:schemeClr val="tx2"/>
                  </a:solidFill>
                  <a:latin typeface="Montserrat Medium" charset="0"/>
                  <a:ea typeface="Montserrat Medium" charset="0"/>
                  <a:cs typeface="Montserrat Medium" charset="0"/>
                </a:rPr>
                <a:t>MAKE AND PROMOTE AN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26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/>
          <p:nvPr/>
        </p:nvPicPr>
        <p:blipFill rotWithShape="1">
          <a:blip r:embed="rId2"/>
          <a:srcRect r="4671"/>
          <a:stretch/>
        </p:blipFill>
        <p:spPr>
          <a:xfrm>
            <a:off x="12666675" y="2952657"/>
            <a:ext cx="11485550" cy="7562943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"/>
          <a:stretch/>
        </p:blipFill>
        <p:spPr bwMode="auto">
          <a:xfrm>
            <a:off x="1139825" y="3831760"/>
            <a:ext cx="11450650" cy="5769439"/>
          </a:xfrm>
          <a:prstGeom prst="rect">
            <a:avLst/>
          </a:prstGeom>
          <a:noFill/>
        </p:spPr>
      </p:pic>
      <p:grpSp>
        <p:nvGrpSpPr>
          <p:cNvPr id="4" name="组 3"/>
          <p:cNvGrpSpPr/>
          <p:nvPr/>
        </p:nvGrpSpPr>
        <p:grpSpPr>
          <a:xfrm>
            <a:off x="1597025" y="572631"/>
            <a:ext cx="17680200" cy="2687874"/>
            <a:chOff x="2924280" y="1868031"/>
            <a:chExt cx="17680200" cy="2687874"/>
          </a:xfrm>
        </p:grpSpPr>
        <p:sp>
          <p:nvSpPr>
            <p:cNvPr id="16" name="TextBox 7"/>
            <p:cNvSpPr txBox="1"/>
            <p:nvPr/>
          </p:nvSpPr>
          <p:spPr>
            <a:xfrm>
              <a:off x="3046200" y="1868031"/>
              <a:ext cx="1744842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0" b="1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C</a:t>
              </a:r>
              <a:r>
                <a:rPr lang="en-US" altLang="zh-CN" sz="14000" b="1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ategory</a:t>
              </a:r>
              <a:endParaRPr lang="en-US" sz="14000" b="1" dirty="0" smtClean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8" name="TextBox 8"/>
            <p:cNvSpPr txBox="1"/>
            <p:nvPr/>
          </p:nvSpPr>
          <p:spPr>
            <a:xfrm>
              <a:off x="2924281" y="2463791"/>
              <a:ext cx="7061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 smtClean="0">
                  <a:solidFill>
                    <a:schemeClr val="tx2"/>
                  </a:solidFill>
                  <a:latin typeface="Montserrat Medium" charset="0"/>
                  <a:ea typeface="Montserrat Medium" charset="0"/>
                  <a:cs typeface="Montserrat Medium" charset="0"/>
                </a:rPr>
                <a:t>MAKE AND PROMOTE AN APP</a:t>
              </a:r>
            </a:p>
          </p:txBody>
        </p:sp>
        <p:sp>
          <p:nvSpPr>
            <p:cNvPr id="19" name="TextBox 6"/>
            <p:cNvSpPr txBox="1"/>
            <p:nvPr/>
          </p:nvSpPr>
          <p:spPr>
            <a:xfrm>
              <a:off x="2924280" y="2924689"/>
              <a:ext cx="176802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Category</a:t>
              </a:r>
            </a:p>
          </p:txBody>
        </p:sp>
      </p:grpSp>
      <p:sp>
        <p:nvSpPr>
          <p:cNvPr id="20" name="TextBox 12"/>
          <p:cNvSpPr txBox="1"/>
          <p:nvPr/>
        </p:nvSpPr>
        <p:spPr>
          <a:xfrm>
            <a:off x="377825" y="10348079"/>
            <a:ext cx="23698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What the quantities are most is the apps related to </a:t>
            </a:r>
            <a:r>
              <a:rPr lang="en-US" sz="4400" b="1" i="1" dirty="0" smtClean="0">
                <a:latin typeface="Montserrat Light" charset="0"/>
                <a:ea typeface="Montserrat Light" charset="0"/>
                <a:cs typeface="Montserrat Light" charset="0"/>
              </a:rPr>
              <a:t>F</a:t>
            </a:r>
            <a:r>
              <a:rPr lang="en-US" altLang="zh-CN" sz="4400" b="1" i="1" dirty="0" smtClean="0">
                <a:latin typeface="Montserrat Light" charset="0"/>
                <a:ea typeface="Montserrat Light" charset="0"/>
                <a:cs typeface="Montserrat Light" charset="0"/>
              </a:rPr>
              <a:t>amily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, </a:t>
            </a:r>
            <a:r>
              <a:rPr lang="en-US" altLang="zh-CN" sz="4400" b="1" i="1" dirty="0" smtClean="0">
                <a:latin typeface="Montserrat Light" charset="0"/>
                <a:ea typeface="Montserrat Light" charset="0"/>
                <a:cs typeface="Montserrat Light" charset="0"/>
              </a:rPr>
              <a:t>Game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, </a:t>
            </a:r>
            <a:r>
              <a:rPr lang="en-US" altLang="zh-CN" sz="4400" b="1" i="1" dirty="0" smtClean="0">
                <a:latin typeface="Montserrat Light" charset="0"/>
                <a:ea typeface="Montserrat Light" charset="0"/>
                <a:cs typeface="Montserrat Light" charset="0"/>
              </a:rPr>
              <a:t>Medical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, </a:t>
            </a:r>
            <a:r>
              <a:rPr lang="en-US" altLang="zh-CN" sz="4400" b="1" i="1" dirty="0" smtClean="0">
                <a:latin typeface="Montserrat Light" charset="0"/>
                <a:ea typeface="Montserrat Light" charset="0"/>
                <a:cs typeface="Montserrat Light" charset="0"/>
              </a:rPr>
              <a:t>Tools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 and </a:t>
            </a:r>
            <a:r>
              <a:rPr lang="en-US" altLang="zh-CN" sz="4400" b="1" i="1" dirty="0" smtClean="0">
                <a:latin typeface="Montserrat Light" charset="0"/>
                <a:ea typeface="Montserrat Light" charset="0"/>
                <a:cs typeface="Montserrat Light" charset="0"/>
              </a:rPr>
              <a:t>Lifestyle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4400" i="1" dirty="0" smtClean="0">
                <a:latin typeface="Montserrat Light" charset="0"/>
                <a:ea typeface="Montserrat Light" charset="0"/>
                <a:cs typeface="Montserrat Light" charset="0"/>
              </a:rPr>
              <a:t>·</a:t>
            </a:r>
            <a:r>
              <a:rPr lang="zh-CN" altLang="en-US" sz="4400" i="1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b="1" i="1" dirty="0" smtClean="0">
                <a:latin typeface="Montserrat Light" charset="0"/>
                <a:ea typeface="Montserrat Light" charset="0"/>
                <a:cs typeface="Montserrat Light" charset="0"/>
              </a:rPr>
              <a:t>Tools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, </a:t>
            </a:r>
            <a:r>
              <a:rPr lang="en-US" altLang="zh-CN" sz="4400" b="1" i="1" dirty="0" smtClean="0">
                <a:latin typeface="Montserrat Light" charset="0"/>
                <a:ea typeface="Montserrat Light" charset="0"/>
                <a:cs typeface="Montserrat Light" charset="0"/>
              </a:rPr>
              <a:t>Education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, </a:t>
            </a:r>
            <a:r>
              <a:rPr lang="en-US" altLang="zh-CN" sz="4400" b="1" i="1" dirty="0" smtClean="0">
                <a:latin typeface="Montserrat Light" charset="0"/>
                <a:ea typeface="Montserrat Light" charset="0"/>
                <a:cs typeface="Montserrat Light" charset="0"/>
              </a:rPr>
              <a:t>Travel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, </a:t>
            </a:r>
            <a:r>
              <a:rPr lang="en-US" altLang="zh-CN" sz="4400" b="1" i="1" dirty="0" smtClean="0">
                <a:latin typeface="Montserrat Light" charset="0"/>
                <a:ea typeface="Montserrat Light" charset="0"/>
                <a:cs typeface="Montserrat Light" charset="0"/>
              </a:rPr>
              <a:t>Game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 and </a:t>
            </a:r>
            <a:r>
              <a:rPr lang="en-US" altLang="zh-CN" sz="4400" b="1" i="1" dirty="0" smtClean="0">
                <a:latin typeface="Montserrat Light" charset="0"/>
                <a:ea typeface="Montserrat Light" charset="0"/>
                <a:cs typeface="Montserrat Light" charset="0"/>
              </a:rPr>
              <a:t>Video</a:t>
            </a:r>
            <a:r>
              <a:rPr lang="zh-CN" altLang="en-US" sz="4400" b="1" i="1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b="1" i="1" dirty="0" smtClean="0">
                <a:latin typeface="Montserrat Light" charset="0"/>
                <a:ea typeface="Montserrat Light" charset="0"/>
                <a:cs typeface="Montserrat Light" charset="0"/>
              </a:rPr>
              <a:t>Players</a:t>
            </a:r>
            <a:r>
              <a:rPr lang="zh-CN" altLang="en-US" sz="4400" b="1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are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the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five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kinds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of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applications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downloaded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most</a:t>
            </a:r>
            <a:r>
              <a:rPr lang="en-US" altLang="zh-CN" sz="4400" dirty="0">
                <a:latin typeface="Montserrat Light" charset="0"/>
                <a:ea typeface="Montserrat Light" charset="0"/>
                <a:cs typeface="Montserrat Light" charset="0"/>
              </a:rPr>
              <a:t>.</a:t>
            </a:r>
            <a:endParaRPr lang="en-US" altLang="zh-CN" sz="4400" dirty="0" smtClean="0">
              <a:latin typeface="Montserrat Light" charset="0"/>
              <a:ea typeface="Montserrat Light" charset="0"/>
              <a:cs typeface="Montserrat Light" charset="0"/>
            </a:endParaRPr>
          </a:p>
          <a:p>
            <a:pPr>
              <a:lnSpc>
                <a:spcPct val="150000"/>
              </a:lnSpc>
            </a:pPr>
            <a:r>
              <a:rPr 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endParaRPr lang="en-US" sz="4400" dirty="0"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ttps://lh6.googleusercontent.com/uzMrmetFoG-SGbQB_33FArWSLob7s8W1-kRdvkhjVpuoQuKRE31XyALubvZa0k0LaSk2GtzFXHwRPswacBMYPbHCPGuzV-aVc11bIwa6pkZadNLSRgptFCA8PDlxE1Hp1nLIbx0Q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8" r="4938"/>
          <a:stretch/>
        </p:blipFill>
        <p:spPr bwMode="auto">
          <a:xfrm>
            <a:off x="11045825" y="3959408"/>
            <a:ext cx="12781360" cy="84386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12"/>
          <p:cNvSpPr txBox="1"/>
          <p:nvPr/>
        </p:nvSpPr>
        <p:spPr>
          <a:xfrm>
            <a:off x="1597025" y="4800600"/>
            <a:ext cx="8686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/>
              <a:t>N</a:t>
            </a:r>
            <a:r>
              <a:rPr lang="en-US" altLang="zh-CN" sz="4400" dirty="0" smtClean="0"/>
              <a:t>o </a:t>
            </a:r>
            <a:r>
              <a:rPr lang="en-US" altLang="zh-CN" sz="4400" dirty="0"/>
              <a:t>matter how much the </a:t>
            </a:r>
            <a:r>
              <a:rPr lang="en-US" altLang="zh-CN" sz="4400" dirty="0" smtClean="0"/>
              <a:t>installs </a:t>
            </a:r>
          </a:p>
          <a:p>
            <a:pPr algn="just"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  </a:t>
            </a:r>
            <a:r>
              <a:rPr lang="en-US" altLang="zh-CN" sz="4400" dirty="0" smtClean="0"/>
              <a:t>increase</a:t>
            </a:r>
            <a:r>
              <a:rPr lang="en-US" altLang="zh-CN" sz="4400" dirty="0"/>
              <a:t>, the reviews keep relatively</a:t>
            </a:r>
            <a:endParaRPr lang="en-US" altLang="zh-CN" sz="4400" dirty="0" smtClean="0"/>
          </a:p>
          <a:p>
            <a:pPr algn="just">
              <a:lnSpc>
                <a:spcPct val="150000"/>
              </a:lnSpc>
            </a:pPr>
            <a:r>
              <a:rPr lang="en-US" altLang="zh-CN" sz="4400" dirty="0" smtClean="0"/>
              <a:t>  stable </a:t>
            </a:r>
            <a:r>
              <a:rPr lang="en-US" altLang="zh-CN" sz="4400" dirty="0"/>
              <a:t>with no more than </a:t>
            </a:r>
            <a:r>
              <a:rPr lang="en-US" altLang="zh-CN" sz="4400" dirty="0" smtClean="0"/>
              <a:t>1k </a:t>
            </a:r>
            <a:r>
              <a:rPr lang="en-US" altLang="zh-CN" sz="4400" dirty="0"/>
              <a:t>users </a:t>
            </a:r>
            <a:endParaRPr lang="en-US" altLang="zh-CN" sz="4400" dirty="0" smtClean="0"/>
          </a:p>
          <a:p>
            <a:pPr algn="just">
              <a:lnSpc>
                <a:spcPct val="150000"/>
              </a:lnSpc>
            </a:pPr>
            <a:r>
              <a:rPr lang="en-US" altLang="zh-CN" sz="44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/>
              <a:t>willing to review.</a:t>
            </a:r>
            <a:endParaRPr lang="en-US" altLang="zh-CN" sz="4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/>
              <a:t>Users' willingness to </a:t>
            </a:r>
            <a:r>
              <a:rPr lang="en-US" altLang="zh-CN" sz="4400" dirty="0" smtClean="0"/>
              <a:t>comment</a:t>
            </a:r>
          </a:p>
          <a:p>
            <a:pPr algn="just">
              <a:lnSpc>
                <a:spcPct val="150000"/>
              </a:lnSpc>
            </a:pPr>
            <a:r>
              <a:rPr lang="en-US" altLang="zh-CN" sz="4400" dirty="0"/>
              <a:t> </a:t>
            </a:r>
            <a:r>
              <a:rPr lang="en-US" altLang="zh-CN" sz="4400" dirty="0" smtClean="0"/>
              <a:t> needs </a:t>
            </a:r>
            <a:r>
              <a:rPr lang="en-US" altLang="zh-CN" sz="4400" dirty="0"/>
              <a:t>to be stimulated by </a:t>
            </a:r>
            <a:r>
              <a:rPr lang="en-US" altLang="zh-CN" sz="4400" dirty="0" smtClean="0"/>
              <a:t>something.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808825" y="3081409"/>
            <a:ext cx="982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000000"/>
                </a:solidFill>
              </a:rPr>
              <a:t>      </a:t>
            </a:r>
            <a:r>
              <a:rPr kumimoji="1" lang="en-US" altLang="zh-CN" dirty="0" smtClean="0">
                <a:solidFill>
                  <a:srgbClr val="000000"/>
                </a:solidFill>
              </a:rPr>
              <a:t>Reviews</a:t>
            </a:r>
            <a:r>
              <a:rPr kumimoji="1" lang="zh-CN" altLang="en-US" dirty="0">
                <a:solidFill>
                  <a:srgbClr val="000000"/>
                </a:solidFill>
              </a:rPr>
              <a:t> </a:t>
            </a:r>
            <a:r>
              <a:rPr kumimoji="1" lang="zh-CN" altLang="en-US" dirty="0" smtClean="0">
                <a:solidFill>
                  <a:srgbClr val="000000"/>
                </a:solidFill>
              </a:rPr>
              <a:t> </a:t>
            </a:r>
            <a:endParaRPr kumimoji="1" lang="en-US" altLang="zh-CN" dirty="0" smtClean="0">
              <a:solidFill>
                <a:srgbClr val="000000"/>
              </a:solidFill>
            </a:endParaRPr>
          </a:p>
          <a:p>
            <a:r>
              <a:rPr kumimoji="1" lang="en-US" altLang="zh-CN" dirty="0">
                <a:solidFill>
                  <a:srgbClr val="000000"/>
                </a:solidFill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</a:rPr>
              <a:t>     Installs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16" name="直接连接符 5"/>
          <p:cNvCxnSpPr/>
          <p:nvPr/>
        </p:nvCxnSpPr>
        <p:spPr>
          <a:xfrm flipH="1">
            <a:off x="22475825" y="3403737"/>
            <a:ext cx="692150" cy="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22" name="直接连接符 3"/>
          <p:cNvCxnSpPr/>
          <p:nvPr/>
        </p:nvCxnSpPr>
        <p:spPr>
          <a:xfrm>
            <a:off x="22475825" y="3959408"/>
            <a:ext cx="685800" cy="0"/>
          </a:xfrm>
          <a:prstGeom prst="line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</a:ln>
          <a:effectLst/>
        </p:spPr>
      </p:cxnSp>
      <p:grpSp>
        <p:nvGrpSpPr>
          <p:cNvPr id="27" name="组 26"/>
          <p:cNvGrpSpPr/>
          <p:nvPr/>
        </p:nvGrpSpPr>
        <p:grpSpPr>
          <a:xfrm>
            <a:off x="1597025" y="572631"/>
            <a:ext cx="17680200" cy="2687874"/>
            <a:chOff x="2924280" y="1868031"/>
            <a:chExt cx="17680200" cy="2687874"/>
          </a:xfrm>
        </p:grpSpPr>
        <p:sp>
          <p:nvSpPr>
            <p:cNvPr id="28" name="TextBox 7"/>
            <p:cNvSpPr txBox="1"/>
            <p:nvPr/>
          </p:nvSpPr>
          <p:spPr>
            <a:xfrm>
              <a:off x="3046200" y="1868031"/>
              <a:ext cx="1744842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P</a:t>
              </a:r>
              <a:r>
                <a:rPr lang="en-US" altLang="zh-CN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romotion</a:t>
              </a:r>
              <a:r>
                <a:rPr lang="zh-CN" altLang="en-US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altLang="zh-CN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Strategy</a:t>
              </a:r>
              <a:endParaRPr lang="en-US" sz="14000" b="1" dirty="0" smtClean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9" name="TextBox 8"/>
            <p:cNvSpPr txBox="1"/>
            <p:nvPr/>
          </p:nvSpPr>
          <p:spPr>
            <a:xfrm>
              <a:off x="2924281" y="2463791"/>
              <a:ext cx="7061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 smtClean="0">
                  <a:solidFill>
                    <a:schemeClr val="tx2"/>
                  </a:solidFill>
                  <a:latin typeface="Montserrat Medium" charset="0"/>
                  <a:ea typeface="Montserrat Medium" charset="0"/>
                  <a:cs typeface="Montserrat Medium" charset="0"/>
                </a:rPr>
                <a:t>MAKE AND PROMOTE AN APP</a:t>
              </a:r>
            </a:p>
          </p:txBody>
        </p:sp>
        <p:sp>
          <p:nvSpPr>
            <p:cNvPr id="30" name="TextBox 6"/>
            <p:cNvSpPr txBox="1"/>
            <p:nvPr/>
          </p:nvSpPr>
          <p:spPr>
            <a:xfrm>
              <a:off x="2924280" y="2924689"/>
              <a:ext cx="176802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</a:t>
              </a:r>
              <a:r>
                <a:rPr lang="en-US" altLang="zh-CN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romotion</a:t>
              </a:r>
              <a:r>
                <a:rPr lang="zh-CN" altLang="en-US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altLang="zh-CN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Strategy</a:t>
              </a:r>
              <a:endParaRPr lang="en-US" sz="10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73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25" y="3256547"/>
            <a:ext cx="13003390" cy="9141474"/>
          </a:xfrm>
          <a:prstGeom prst="rect">
            <a:avLst/>
          </a:prstGeom>
        </p:spPr>
      </p:pic>
      <p:grpSp>
        <p:nvGrpSpPr>
          <p:cNvPr id="3" name="组 2"/>
          <p:cNvGrpSpPr/>
          <p:nvPr/>
        </p:nvGrpSpPr>
        <p:grpSpPr>
          <a:xfrm>
            <a:off x="1597025" y="572631"/>
            <a:ext cx="17680200" cy="2687874"/>
            <a:chOff x="2924280" y="1868031"/>
            <a:chExt cx="17680200" cy="2687874"/>
          </a:xfrm>
        </p:grpSpPr>
        <p:sp>
          <p:nvSpPr>
            <p:cNvPr id="4" name="TextBox 7"/>
            <p:cNvSpPr txBox="1"/>
            <p:nvPr/>
          </p:nvSpPr>
          <p:spPr>
            <a:xfrm>
              <a:off x="3046200" y="1868031"/>
              <a:ext cx="1744842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Apps’ S</a:t>
              </a:r>
              <a:r>
                <a:rPr lang="en-US" altLang="zh-CN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izes</a:t>
              </a:r>
              <a:endParaRPr lang="en-US" sz="14000" b="1" dirty="0" smtClean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" name="TextBox 8"/>
            <p:cNvSpPr txBox="1"/>
            <p:nvPr/>
          </p:nvSpPr>
          <p:spPr>
            <a:xfrm>
              <a:off x="2924281" y="2463791"/>
              <a:ext cx="7061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 smtClean="0">
                  <a:solidFill>
                    <a:schemeClr val="tx2"/>
                  </a:solidFill>
                  <a:latin typeface="Montserrat Medium" charset="0"/>
                  <a:ea typeface="Montserrat Medium" charset="0"/>
                  <a:cs typeface="Montserrat Medium" charset="0"/>
                </a:rPr>
                <a:t>MAKE AND PROMOTE AN APP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924280" y="2924689"/>
              <a:ext cx="176802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Apps’</a:t>
              </a:r>
              <a:r>
                <a:rPr lang="zh-CN" altLang="en-US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altLang="zh-CN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Sizes</a:t>
              </a:r>
              <a:endParaRPr lang="en-US" sz="10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sp>
        <p:nvSpPr>
          <p:cNvPr id="7" name="TextBox 12"/>
          <p:cNvSpPr txBox="1"/>
          <p:nvPr/>
        </p:nvSpPr>
        <p:spPr>
          <a:xfrm>
            <a:off x="1597025" y="4038600"/>
            <a:ext cx="807720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/>
              <a:t>When </a:t>
            </a:r>
            <a:r>
              <a:rPr lang="en-US" altLang="zh-CN" sz="4400" dirty="0"/>
              <a:t>the sizes are in the </a:t>
            </a:r>
            <a:r>
              <a:rPr lang="en-US" altLang="zh-CN" sz="4400" dirty="0" smtClean="0"/>
              <a:t>range</a:t>
            </a:r>
          </a:p>
          <a:p>
            <a:pPr algn="just">
              <a:lnSpc>
                <a:spcPct val="150000"/>
              </a:lnSpc>
            </a:pPr>
            <a:r>
              <a:rPr lang="zh-CN" altLang="en-US" sz="4400" dirty="0"/>
              <a:t> </a:t>
            </a:r>
            <a:r>
              <a:rPr lang="zh-CN" altLang="en-US" sz="4400" dirty="0" smtClean="0"/>
              <a:t> </a:t>
            </a:r>
            <a:r>
              <a:rPr lang="en-US" altLang="zh-CN" sz="4400" dirty="0"/>
              <a:t>of 30~50 M, users are more </a:t>
            </a:r>
            <a:r>
              <a:rPr lang="en-US" altLang="zh-CN" sz="4400" dirty="0" smtClean="0"/>
              <a:t>likely</a:t>
            </a:r>
          </a:p>
          <a:p>
            <a:pPr algn="just">
              <a:lnSpc>
                <a:spcPct val="150000"/>
              </a:lnSpc>
            </a:pPr>
            <a:r>
              <a:rPr lang="zh-CN" altLang="en-US" sz="4400" dirty="0"/>
              <a:t> </a:t>
            </a:r>
            <a:r>
              <a:rPr lang="zh-CN" altLang="en-US" sz="4400" dirty="0" smtClean="0"/>
              <a:t> </a:t>
            </a:r>
            <a:r>
              <a:rPr lang="en-US" altLang="zh-CN" sz="4400" dirty="0"/>
              <a:t>to install the apps</a:t>
            </a:r>
            <a:r>
              <a:rPr lang="en-US" altLang="zh-CN" sz="4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Solution for apps with big size:</a:t>
            </a:r>
          </a:p>
          <a:p>
            <a:pPr algn="just">
              <a:lnSpc>
                <a:spcPct val="150000"/>
              </a:lnSpc>
            </a:pPr>
            <a:r>
              <a:rPr lang="en-US" altLang="zh-CN" sz="44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/>
              <a:t>dividing the process of </a:t>
            </a:r>
            <a:r>
              <a:rPr lang="en-US" altLang="zh-CN" sz="4400" dirty="0" smtClean="0"/>
              <a:t>download</a:t>
            </a:r>
          </a:p>
          <a:p>
            <a:pPr algn="just">
              <a:lnSpc>
                <a:spcPct val="150000"/>
              </a:lnSpc>
            </a:pPr>
            <a:r>
              <a:rPr lang="en-US" altLang="zh-CN" sz="4400" dirty="0"/>
              <a:t> </a:t>
            </a:r>
            <a:r>
              <a:rPr lang="en-US" altLang="zh-CN" sz="4400" dirty="0" smtClean="0"/>
              <a:t> </a:t>
            </a:r>
            <a:r>
              <a:rPr lang="en-US" altLang="zh-CN" sz="4400" dirty="0"/>
              <a:t>by many times or updating </a:t>
            </a:r>
            <a:r>
              <a:rPr lang="en-US" altLang="zh-CN" sz="4400" dirty="0" smtClean="0"/>
              <a:t>them</a:t>
            </a:r>
          </a:p>
          <a:p>
            <a:pPr algn="just">
              <a:lnSpc>
                <a:spcPct val="150000"/>
              </a:lnSpc>
            </a:pPr>
            <a:r>
              <a:rPr lang="en-US" altLang="zh-CN" sz="4400" dirty="0"/>
              <a:t> </a:t>
            </a:r>
            <a:r>
              <a:rPr lang="en-US" altLang="zh-CN" sz="4400" dirty="0" smtClean="0"/>
              <a:t> </a:t>
            </a:r>
            <a:r>
              <a:rPr lang="en-US" altLang="zh-CN" sz="4400" dirty="0"/>
              <a:t>step by step</a:t>
            </a:r>
            <a:r>
              <a:rPr lang="zh-CN" altLang="zh-CN" sz="4400" dirty="0"/>
              <a:t> </a:t>
            </a:r>
            <a:r>
              <a:rPr lang="en-US" altLang="zh-CN" sz="4400" dirty="0"/>
              <a:t>.</a:t>
            </a:r>
            <a:r>
              <a:rPr lang="zh-CN" altLang="zh-CN" sz="4400" dirty="0"/>
              <a:t> </a:t>
            </a:r>
            <a:endParaRPr lang="en-US" altLang="zh-CN" sz="4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algn="just">
              <a:lnSpc>
                <a:spcPct val="150000"/>
              </a:lnSpc>
            </a:pPr>
            <a:endParaRPr lang="en-US" altLang="zh-CN" sz="4400" dirty="0" smtClean="0"/>
          </a:p>
        </p:txBody>
      </p:sp>
    </p:spTree>
    <p:extLst>
      <p:ext uri="{BB962C8B-B14F-4D97-AF65-F5344CB8AC3E}">
        <p14:creationId xmlns:p14="http://schemas.microsoft.com/office/powerpoint/2010/main" val="203794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484" y="3876058"/>
            <a:ext cx="18264741" cy="73028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组 2"/>
          <p:cNvGrpSpPr/>
          <p:nvPr/>
        </p:nvGrpSpPr>
        <p:grpSpPr>
          <a:xfrm>
            <a:off x="1597025" y="572631"/>
            <a:ext cx="17680200" cy="2687874"/>
            <a:chOff x="2924280" y="1868031"/>
            <a:chExt cx="17680200" cy="2687874"/>
          </a:xfrm>
        </p:grpSpPr>
        <p:sp>
          <p:nvSpPr>
            <p:cNvPr id="4" name="TextBox 7"/>
            <p:cNvSpPr txBox="1"/>
            <p:nvPr/>
          </p:nvSpPr>
          <p:spPr>
            <a:xfrm>
              <a:off x="3046200" y="1868031"/>
              <a:ext cx="1744842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P</a:t>
              </a:r>
              <a:r>
                <a:rPr lang="en-US" altLang="zh-CN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ricing</a:t>
              </a:r>
              <a:r>
                <a:rPr lang="zh-CN" altLang="en-US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altLang="zh-CN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Strategy</a:t>
              </a:r>
              <a:endParaRPr lang="en-US" sz="14000" b="1" dirty="0" smtClean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" name="TextBox 8"/>
            <p:cNvSpPr txBox="1"/>
            <p:nvPr/>
          </p:nvSpPr>
          <p:spPr>
            <a:xfrm>
              <a:off x="2924281" y="2463791"/>
              <a:ext cx="7061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 smtClean="0">
                  <a:solidFill>
                    <a:schemeClr val="tx2"/>
                  </a:solidFill>
                  <a:latin typeface="Montserrat Medium" charset="0"/>
                  <a:ea typeface="Montserrat Medium" charset="0"/>
                  <a:cs typeface="Montserrat Medium" charset="0"/>
                </a:rPr>
                <a:t>MAKE AND PROMOTE AN APP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924280" y="2924689"/>
              <a:ext cx="176802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</a:t>
              </a:r>
              <a:r>
                <a:rPr lang="en-US" altLang="zh-CN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ricing</a:t>
              </a:r>
              <a:r>
                <a:rPr lang="zh-CN" altLang="en-US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altLang="zh-CN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Strategy</a:t>
              </a:r>
              <a:endParaRPr lang="en-US" sz="10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331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25" y="3260505"/>
            <a:ext cx="13885144" cy="9175122"/>
          </a:xfrm>
          <a:prstGeom prst="rect">
            <a:avLst/>
          </a:prstGeom>
        </p:spPr>
      </p:pic>
      <p:grpSp>
        <p:nvGrpSpPr>
          <p:cNvPr id="19" name="组 18"/>
          <p:cNvGrpSpPr/>
          <p:nvPr/>
        </p:nvGrpSpPr>
        <p:grpSpPr>
          <a:xfrm>
            <a:off x="1597025" y="572631"/>
            <a:ext cx="17680200" cy="2687874"/>
            <a:chOff x="2924280" y="1868031"/>
            <a:chExt cx="17680200" cy="2687874"/>
          </a:xfrm>
        </p:grpSpPr>
        <p:sp>
          <p:nvSpPr>
            <p:cNvPr id="20" name="TextBox 7"/>
            <p:cNvSpPr txBox="1"/>
            <p:nvPr/>
          </p:nvSpPr>
          <p:spPr>
            <a:xfrm>
              <a:off x="3046200" y="1868031"/>
              <a:ext cx="1744842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P</a:t>
              </a:r>
              <a:r>
                <a:rPr lang="en-US" altLang="zh-CN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ricing</a:t>
              </a:r>
              <a:r>
                <a:rPr lang="zh-CN" altLang="en-US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altLang="zh-CN" sz="140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Strategy</a:t>
              </a:r>
              <a:endParaRPr lang="en-US" sz="14000" b="1" dirty="0" smtClean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1" name="TextBox 8"/>
            <p:cNvSpPr txBox="1"/>
            <p:nvPr/>
          </p:nvSpPr>
          <p:spPr>
            <a:xfrm>
              <a:off x="2924281" y="2463791"/>
              <a:ext cx="7061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 smtClean="0">
                  <a:solidFill>
                    <a:schemeClr val="tx2"/>
                  </a:solidFill>
                  <a:latin typeface="Montserrat Medium" charset="0"/>
                  <a:ea typeface="Montserrat Medium" charset="0"/>
                  <a:cs typeface="Montserrat Medium" charset="0"/>
                </a:rPr>
                <a:t>MAKE AND PROMOTE AN APP</a:t>
              </a:r>
            </a:p>
          </p:txBody>
        </p:sp>
        <p:sp>
          <p:nvSpPr>
            <p:cNvPr id="26" name="TextBox 6"/>
            <p:cNvSpPr txBox="1"/>
            <p:nvPr/>
          </p:nvSpPr>
          <p:spPr>
            <a:xfrm>
              <a:off x="2924280" y="2924689"/>
              <a:ext cx="176802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</a:t>
              </a:r>
              <a:r>
                <a:rPr lang="en-US" altLang="zh-CN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ricing</a:t>
              </a:r>
              <a:r>
                <a:rPr lang="zh-CN" altLang="en-US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altLang="zh-CN" sz="10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Strategy</a:t>
              </a:r>
              <a:endParaRPr lang="en-US" sz="10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sp>
        <p:nvSpPr>
          <p:cNvPr id="29" name="TextBox 12"/>
          <p:cNvSpPr txBox="1"/>
          <p:nvPr/>
        </p:nvSpPr>
        <p:spPr>
          <a:xfrm>
            <a:off x="1597025" y="4495800"/>
            <a:ext cx="807720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/>
              <a:t>T</a:t>
            </a:r>
            <a:r>
              <a:rPr lang="en-US" altLang="zh-CN" sz="4400" dirty="0" smtClean="0"/>
              <a:t>he </a:t>
            </a:r>
            <a:r>
              <a:rPr lang="en-US" altLang="zh-CN" sz="4400" dirty="0"/>
              <a:t>apps costing less than $5 </a:t>
            </a:r>
            <a:r>
              <a:rPr lang="en-US" altLang="zh-CN" sz="4400" dirty="0" smtClean="0"/>
              <a:t>are</a:t>
            </a:r>
          </a:p>
          <a:p>
            <a:pPr algn="just">
              <a:lnSpc>
                <a:spcPct val="150000"/>
              </a:lnSpc>
            </a:pPr>
            <a:r>
              <a:rPr lang="en-US" sz="44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 </a:t>
            </a:r>
            <a:r>
              <a:rPr lang="en-US" altLang="zh-CN" sz="4400" dirty="0" smtClean="0"/>
              <a:t>more </a:t>
            </a:r>
            <a:r>
              <a:rPr lang="en-US" altLang="zh-CN" sz="4400" dirty="0"/>
              <a:t>popular.</a:t>
            </a:r>
            <a:r>
              <a:rPr lang="zh-CN" altLang="zh-CN" sz="4400" dirty="0"/>
              <a:t> </a:t>
            </a:r>
            <a:endParaRPr lang="en-US" altLang="zh-CN" sz="4400" dirty="0" smtClean="0"/>
          </a:p>
          <a:p>
            <a:pPr algn="just">
              <a:lnSpc>
                <a:spcPct val="150000"/>
              </a:lnSpc>
            </a:pP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·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/>
              <a:t>Apps which cost more may need </a:t>
            </a:r>
            <a:endParaRPr lang="en-US" altLang="zh-CN" sz="4400" dirty="0" smtClean="0"/>
          </a:p>
          <a:p>
            <a:pPr algn="just">
              <a:lnSpc>
                <a:spcPct val="150000"/>
              </a:lnSpc>
            </a:pPr>
            <a:r>
              <a:rPr lang="zh-CN" altLang="en-US" sz="44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>
                <a:latin typeface="Montserrat Light" charset="0"/>
                <a:ea typeface="Montserrat Light" charset="0"/>
                <a:cs typeface="Montserrat Light" charset="0"/>
              </a:rPr>
              <a:t>to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 smtClean="0"/>
              <a:t>provide </a:t>
            </a:r>
            <a:r>
              <a:rPr lang="en-US" altLang="zh-CN" sz="4400" dirty="0"/>
              <a:t>a free trail to </a:t>
            </a:r>
            <a:r>
              <a:rPr lang="en-US" altLang="zh-CN" sz="4400" dirty="0" smtClean="0"/>
              <a:t>increase</a:t>
            </a:r>
            <a:endParaRPr lang="en-US" altLang="zh-CN" sz="4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44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zh-CN" altLang="en-US" sz="4400" dirty="0" smtClean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n-US" altLang="zh-CN" sz="4400" dirty="0"/>
              <a:t>consuming </a:t>
            </a:r>
            <a:r>
              <a:rPr lang="en-US" altLang="zh-CN" sz="4400" dirty="0" smtClean="0"/>
              <a:t>willingness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or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offer</a:t>
            </a:r>
            <a:endParaRPr lang="en-US" altLang="zh-CN" sz="4400" dirty="0"/>
          </a:p>
          <a:p>
            <a:pPr algn="just">
              <a:lnSpc>
                <a:spcPct val="150000"/>
              </a:lnSpc>
            </a:pPr>
            <a:r>
              <a:rPr lang="zh-CN" altLang="en-US" sz="4400" dirty="0" smtClean="0"/>
              <a:t>  </a:t>
            </a:r>
            <a:r>
              <a:rPr lang="en-US" altLang="zh-CN" sz="4400" dirty="0" smtClean="0"/>
              <a:t>purchasing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options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within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the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app.</a:t>
            </a:r>
            <a:r>
              <a:rPr lang="zh-CN" altLang="zh-CN" sz="4400" dirty="0" smtClean="0"/>
              <a:t> </a:t>
            </a:r>
            <a:endParaRPr lang="en-US" altLang="zh-CN" sz="44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algn="just">
              <a:lnSpc>
                <a:spcPct val="150000"/>
              </a:lnSpc>
            </a:pPr>
            <a:endParaRPr lang="en-US" altLang="zh-CN" sz="4400" dirty="0" smtClean="0"/>
          </a:p>
        </p:txBody>
      </p:sp>
    </p:spTree>
    <p:extLst>
      <p:ext uri="{BB962C8B-B14F-4D97-AF65-F5344CB8AC3E}">
        <p14:creationId xmlns:p14="http://schemas.microsoft.com/office/powerpoint/2010/main" val="183017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9">
            <a:extLst>
              <a:ext uri="{FF2B5EF4-FFF2-40B4-BE49-F238E27FC236}">
                <a16:creationId xmlns="" xmlns:a16="http://schemas.microsoft.com/office/drawing/2014/main" id="{EE2D1D5E-B32A-4C9E-80D0-6D4FDA57BC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6" r="2166"/>
          <a:stretch>
            <a:fillRect/>
          </a:stretch>
        </p:blipFill>
        <p:spPr>
          <a:xfrm>
            <a:off x="2782200" y="2291008"/>
            <a:ext cx="18440400" cy="10276755"/>
          </a:xfrm>
          <a:prstGeom prst="rect">
            <a:avLst/>
          </a:prstGeom>
        </p:spPr>
      </p:pic>
      <p:grpSp>
        <p:nvGrpSpPr>
          <p:cNvPr id="7" name="组 6"/>
          <p:cNvGrpSpPr/>
          <p:nvPr/>
        </p:nvGrpSpPr>
        <p:grpSpPr>
          <a:xfrm>
            <a:off x="1597025" y="838200"/>
            <a:ext cx="21570950" cy="2114528"/>
            <a:chOff x="2924280" y="2133600"/>
            <a:chExt cx="21570950" cy="2114528"/>
          </a:xfrm>
        </p:grpSpPr>
        <p:sp>
          <p:nvSpPr>
            <p:cNvPr id="8" name="TextBox 7"/>
            <p:cNvSpPr txBox="1"/>
            <p:nvPr/>
          </p:nvSpPr>
          <p:spPr>
            <a:xfrm>
              <a:off x="3046200" y="2133600"/>
              <a:ext cx="2144903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Content Rating and Potential M</a:t>
              </a:r>
              <a:r>
                <a:rPr lang="en-US" altLang="zh-CN" sz="96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arket</a:t>
              </a:r>
              <a:endParaRPr lang="en-US" sz="9600" b="1" dirty="0" smtClean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24281" y="2463791"/>
              <a:ext cx="7061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 smtClean="0">
                  <a:solidFill>
                    <a:schemeClr val="tx2"/>
                  </a:solidFill>
                  <a:latin typeface="Montserrat Medium" charset="0"/>
                  <a:ea typeface="Montserrat Medium" charset="0"/>
                  <a:cs typeface="Montserrat Medium" charset="0"/>
                </a:rPr>
                <a:t>MAKE AND PROMOTE AN APP</a:t>
              </a:r>
            </a:p>
          </p:txBody>
        </p:sp>
        <p:sp>
          <p:nvSpPr>
            <p:cNvPr id="10" name="TextBox 6"/>
            <p:cNvSpPr txBox="1"/>
            <p:nvPr/>
          </p:nvSpPr>
          <p:spPr>
            <a:xfrm>
              <a:off x="2924280" y="2924689"/>
              <a:ext cx="17680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</a:t>
              </a:r>
              <a:r>
                <a:rPr lang="en-US" altLang="zh-CN" sz="8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ontent</a:t>
              </a:r>
              <a:r>
                <a:rPr lang="zh-CN" altLang="en-US" sz="8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altLang="zh-CN" sz="8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Rating</a:t>
              </a:r>
              <a:r>
                <a:rPr lang="en-US" altLang="zh-CN" sz="8000" b="1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altLang="zh-CN" sz="8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and</a:t>
              </a:r>
              <a:r>
                <a:rPr lang="en-US" altLang="zh-CN" sz="8000" b="1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altLang="zh-CN" sz="8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Potential Market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31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301625" y="4727061"/>
            <a:ext cx="23850138" cy="5407539"/>
            <a:chOff x="158461" y="2212461"/>
            <a:chExt cx="11875078" cy="2692435"/>
          </a:xfrm>
        </p:grpSpPr>
        <p:sp>
          <p:nvSpPr>
            <p:cNvPr id="2" name="TextBox 4">
              <a:extLst>
                <a:ext uri="{FF2B5EF4-FFF2-40B4-BE49-F238E27FC236}">
                  <a16:creationId xmlns="" xmlns:a16="http://schemas.microsoft.com/office/drawing/2014/main" id="{CE2D706F-EA75-8D4C-A959-D60517AAA2F7}"/>
                </a:ext>
              </a:extLst>
            </p:cNvPr>
            <p:cNvSpPr txBox="1"/>
            <p:nvPr/>
          </p:nvSpPr>
          <p:spPr>
            <a:xfrm>
              <a:off x="1787842" y="2454932"/>
              <a:ext cx="8616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="" xmlns:a16="http://schemas.microsoft.com/office/drawing/2014/main" id="{B95E9219-C31E-46A5-A4D1-D2B537CE2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461" y="2293432"/>
              <a:ext cx="11875078" cy="2530493"/>
            </a:xfrm>
            <a:prstGeom prst="rect">
              <a:avLst/>
            </a:prstGeom>
          </p:spPr>
        </p:pic>
        <p:sp>
          <p:nvSpPr>
            <p:cNvPr id="4" name="箭头: 燕尾形 5">
              <a:extLst>
                <a:ext uri="{FF2B5EF4-FFF2-40B4-BE49-F238E27FC236}">
                  <a16:creationId xmlns="" xmlns:a16="http://schemas.microsoft.com/office/drawing/2014/main" id="{D34C5464-CBC2-4431-BB2A-20E72C0C110F}"/>
                </a:ext>
              </a:extLst>
            </p:cNvPr>
            <p:cNvSpPr/>
            <p:nvPr/>
          </p:nvSpPr>
          <p:spPr>
            <a:xfrm>
              <a:off x="682690" y="2293432"/>
              <a:ext cx="597532" cy="319139"/>
            </a:xfrm>
            <a:prstGeom prst="notched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箭头: 燕尾形 6">
              <a:extLst>
                <a:ext uri="{FF2B5EF4-FFF2-40B4-BE49-F238E27FC236}">
                  <a16:creationId xmlns="" xmlns:a16="http://schemas.microsoft.com/office/drawing/2014/main" id="{D76D89EB-FA13-4DD0-A566-68992AFED33C}"/>
                </a:ext>
              </a:extLst>
            </p:cNvPr>
            <p:cNvSpPr/>
            <p:nvPr/>
          </p:nvSpPr>
          <p:spPr>
            <a:xfrm>
              <a:off x="682690" y="4504786"/>
              <a:ext cx="597532" cy="319139"/>
            </a:xfrm>
            <a:prstGeom prst="notched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7">
              <a:extLst>
                <a:ext uri="{FF2B5EF4-FFF2-40B4-BE49-F238E27FC236}">
                  <a16:creationId xmlns="" xmlns:a16="http://schemas.microsoft.com/office/drawing/2014/main" id="{5DCFF870-27FE-459A-9ACA-0B55D3D21C9E}"/>
                </a:ext>
              </a:extLst>
            </p:cNvPr>
            <p:cNvSpPr/>
            <p:nvPr/>
          </p:nvSpPr>
          <p:spPr>
            <a:xfrm>
              <a:off x="4478694" y="2212461"/>
              <a:ext cx="1212979" cy="400110"/>
            </a:xfrm>
            <a:prstGeom prst="round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8">
              <a:extLst>
                <a:ext uri="{FF2B5EF4-FFF2-40B4-BE49-F238E27FC236}">
                  <a16:creationId xmlns="" xmlns:a16="http://schemas.microsoft.com/office/drawing/2014/main" id="{AE85D58F-0D85-4B2B-B862-6D7C4723C5A2}"/>
                </a:ext>
              </a:extLst>
            </p:cNvPr>
            <p:cNvSpPr/>
            <p:nvPr/>
          </p:nvSpPr>
          <p:spPr>
            <a:xfrm>
              <a:off x="9576319" y="4504786"/>
              <a:ext cx="1212979" cy="400110"/>
            </a:xfrm>
            <a:prstGeom prst="roundRect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1597025" y="838200"/>
            <a:ext cx="21570950" cy="2114528"/>
            <a:chOff x="2924280" y="2133600"/>
            <a:chExt cx="21570950" cy="2114528"/>
          </a:xfrm>
        </p:grpSpPr>
        <p:sp>
          <p:nvSpPr>
            <p:cNvPr id="10" name="TextBox 7"/>
            <p:cNvSpPr txBox="1"/>
            <p:nvPr/>
          </p:nvSpPr>
          <p:spPr>
            <a:xfrm>
              <a:off x="3046200" y="2133600"/>
              <a:ext cx="2144903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Content Rating and Potential M</a:t>
              </a:r>
              <a:r>
                <a:rPr lang="en-US" altLang="zh-CN" sz="9600" b="1" dirty="0" smtClean="0">
                  <a:solidFill>
                    <a:srgbClr val="F7F7F7"/>
                  </a:solidFill>
                  <a:latin typeface="Montserrat" charset="0"/>
                  <a:ea typeface="Montserrat" charset="0"/>
                  <a:cs typeface="Montserrat" charset="0"/>
                </a:rPr>
                <a:t>arket</a:t>
              </a:r>
              <a:endParaRPr lang="en-US" sz="9600" b="1" dirty="0" smtClean="0">
                <a:solidFill>
                  <a:srgbClr val="F7F7F7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1" name="TextBox 8"/>
            <p:cNvSpPr txBox="1"/>
            <p:nvPr/>
          </p:nvSpPr>
          <p:spPr>
            <a:xfrm>
              <a:off x="2924281" y="2463791"/>
              <a:ext cx="7061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pc="600" dirty="0" smtClean="0">
                  <a:solidFill>
                    <a:schemeClr val="tx2"/>
                  </a:solidFill>
                  <a:latin typeface="Montserrat Medium" charset="0"/>
                  <a:ea typeface="Montserrat Medium" charset="0"/>
                  <a:cs typeface="Montserrat Medium" charset="0"/>
                </a:rPr>
                <a:t>MAKE AND PROMOTE AN APP</a:t>
              </a:r>
            </a:p>
          </p:txBody>
        </p:sp>
        <p:sp>
          <p:nvSpPr>
            <p:cNvPr id="12" name="TextBox 6"/>
            <p:cNvSpPr txBox="1"/>
            <p:nvPr/>
          </p:nvSpPr>
          <p:spPr>
            <a:xfrm>
              <a:off x="2924280" y="2924689"/>
              <a:ext cx="17680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</a:t>
              </a:r>
              <a:r>
                <a:rPr lang="en-US" altLang="zh-CN" sz="8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ontent</a:t>
              </a:r>
              <a:r>
                <a:rPr lang="zh-CN" altLang="en-US" sz="8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altLang="zh-CN" sz="8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Rating</a:t>
              </a:r>
              <a:r>
                <a:rPr lang="en-US" altLang="zh-CN" sz="8000" b="1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altLang="zh-CN" sz="8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and</a:t>
              </a:r>
              <a:r>
                <a:rPr lang="en-US" altLang="zh-CN" sz="8000" b="1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 </a:t>
              </a:r>
              <a:r>
                <a:rPr lang="en-US" altLang="zh-CN" sz="8000" b="1" dirty="0" smtClean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Potential Market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35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Simple GP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8FA2AA"/>
      </a:accent2>
      <a:accent3>
        <a:srgbClr val="545557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33020</TotalTime>
  <Words>539</Words>
  <Application>Microsoft Macintosh PowerPoint</Application>
  <PresentationFormat>自定义</PresentationFormat>
  <Paragraphs>80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 Black</vt:lpstr>
      <vt:lpstr>Calibri Light</vt:lpstr>
      <vt:lpstr>Lato Light</vt:lpstr>
      <vt:lpstr>Montserrat</vt:lpstr>
      <vt:lpstr>Montserrat Hairline</vt:lpstr>
      <vt:lpstr>Montserrat Light</vt:lpstr>
      <vt:lpstr>Montserrat Medium</vt:lpstr>
      <vt:lpstr>Arial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Awesome PPT</Manager>
  <Company>Awesome PPT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Awesome PPT</dc:title>
  <dc:subject>Awesome PPT</dc:subject>
  <dc:creator>Awesome PPT</dc:creator>
  <cp:keywords>Awesome PPT</cp:keywords>
  <dc:description>Awesome PPT</dc:description>
  <cp:lastModifiedBy>Microsoft Office 用户</cp:lastModifiedBy>
  <cp:revision>6327</cp:revision>
  <dcterms:created xsi:type="dcterms:W3CDTF">2014-11-12T21:47:38Z</dcterms:created>
  <dcterms:modified xsi:type="dcterms:W3CDTF">2018-12-07T02:32:54Z</dcterms:modified>
  <cp:category>Awesome PPT</cp:category>
</cp:coreProperties>
</file>