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5" r:id="rId2"/>
    <p:sldId id="444" r:id="rId3"/>
    <p:sldId id="443" r:id="rId4"/>
    <p:sldId id="446" r:id="rId5"/>
    <p:sldId id="450" r:id="rId6"/>
    <p:sldId id="447" r:id="rId7"/>
    <p:sldId id="276" r:id="rId8"/>
    <p:sldId id="275" r:id="rId9"/>
    <p:sldId id="448" r:id="rId10"/>
    <p:sldId id="277" r:id="rId11"/>
    <p:sldId id="449" r:id="rId12"/>
    <p:sldId id="279" r:id="rId13"/>
    <p:sldId id="287" r:id="rId14"/>
    <p:sldId id="295" r:id="rId15"/>
    <p:sldId id="293" r:id="rId16"/>
    <p:sldId id="294" r:id="rId17"/>
    <p:sldId id="298" r:id="rId18"/>
    <p:sldId id="297" r:id="rId19"/>
    <p:sldId id="442" r:id="rId20"/>
    <p:sldId id="292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5"/>
            <p14:sldId id="444"/>
            <p14:sldId id="443"/>
            <p14:sldId id="446"/>
            <p14:sldId id="450"/>
            <p14:sldId id="447"/>
            <p14:sldId id="276"/>
            <p14:sldId id="275"/>
            <p14:sldId id="448"/>
            <p14:sldId id="277"/>
            <p14:sldId id="449"/>
            <p14:sldId id="279"/>
            <p14:sldId id="287"/>
            <p14:sldId id="295"/>
            <p14:sldId id="293"/>
            <p14:sldId id="294"/>
            <p14:sldId id="298"/>
            <p14:sldId id="297"/>
            <p14:sldId id="442"/>
            <p14:sldId id="292"/>
            <p14:sldId id="278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29" autoAdjust="0"/>
    <p:restoredTop sz="92449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30783"/>
            <a:ext cx="7772400" cy="96596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语言程序设计</a:t>
            </a:r>
            <a:r>
              <a:rPr lang="zh-CN" altLang="en-US" b="1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2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rgbClr val="FF00FF"/>
                </a:solidFill>
              </a:rPr>
              <a:t>教材：谭浩强</a:t>
            </a:r>
            <a:r>
              <a:rPr lang="en-US" altLang="zh-CN" sz="3200" dirty="0" smtClean="0">
                <a:solidFill>
                  <a:srgbClr val="FF00FF"/>
                </a:solidFill>
              </a:rPr>
              <a:t>《C</a:t>
            </a:r>
            <a:r>
              <a:rPr lang="zh-CN" altLang="en-US" sz="3200" dirty="0" smtClean="0">
                <a:solidFill>
                  <a:srgbClr val="FF00FF"/>
                </a:solidFill>
              </a:rPr>
              <a:t>程序设计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</a:rPr>
              <a:t>第五版</a:t>
            </a:r>
            <a:r>
              <a:rPr lang="en-US" altLang="zh-CN" sz="3200" dirty="0" smtClean="0">
                <a:solidFill>
                  <a:srgbClr val="FF00FF"/>
                </a:solidFill>
              </a:rPr>
              <a:t>)》</a:t>
            </a: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FF00FF"/>
                </a:solidFill>
              </a:rPr>
              <a:t>       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《C</a:t>
            </a:r>
            <a:r>
              <a:rPr lang="zh-CN" altLang="en-US" sz="3200" dirty="0">
                <a:solidFill>
                  <a:srgbClr val="FF00FF"/>
                </a:solidFill>
              </a:rPr>
              <a:t>程序设计</a:t>
            </a:r>
            <a:r>
              <a:rPr lang="en-US" altLang="zh-CN" sz="3200" dirty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</a:rPr>
              <a:t>第五版</a:t>
            </a:r>
            <a:r>
              <a:rPr lang="en-US" altLang="zh-CN" sz="3200" dirty="0">
                <a:solidFill>
                  <a:srgbClr val="FF00FF"/>
                </a:solidFill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</a:rPr>
              <a:t>》</a:t>
            </a:r>
            <a:endParaRPr lang="zh-CN" altLang="en-US" sz="3200" dirty="0">
              <a:solidFill>
                <a:srgbClr val="FF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688" y="2636912"/>
            <a:ext cx="772519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考核要求：平时５０％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：编程练习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考勤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word: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清单、注解、说明、截图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期末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５０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％：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期末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考试（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封闭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编程）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个大题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4494019"/>
            <a:ext cx="557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群：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532204863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手机、微信：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13959298803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助教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吴限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18670782136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5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83671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用字符串常量给字符数组赋值：</a:t>
            </a:r>
            <a:endParaRPr lang="en-US" altLang="zh-CN" sz="32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双引号，最后自动</a:t>
            </a:r>
            <a:r>
              <a:rPr lang="zh-CN" altLang="en-US" sz="32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加一个“</a:t>
            </a:r>
            <a:r>
              <a:rPr lang="en-US" altLang="zh-CN" sz="32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\0</a:t>
            </a:r>
            <a:r>
              <a:rPr lang="zh-CN" altLang="en-US" sz="32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endParaRPr lang="en-US" altLang="zh-CN" sz="32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char c[]={“</a:t>
            </a:r>
            <a:r>
              <a:rPr lang="en-US" altLang="zh-CN" sz="3200" dirty="0" smtClean="0">
                <a:solidFill>
                  <a:srgbClr val="3333CC"/>
                </a:solidFill>
                <a:ea typeface="宋体" charset="-122"/>
              </a:rPr>
              <a:t>Pascal</a:t>
            </a: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”};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char c[]=“</a:t>
            </a:r>
            <a:r>
              <a:rPr lang="en-US" altLang="zh-CN" sz="3200" dirty="0" err="1" smtClean="0">
                <a:solidFill>
                  <a:srgbClr val="3333CC"/>
                </a:solidFill>
                <a:ea typeface="宋体" charset="-122"/>
              </a:rPr>
              <a:t>Pasca</a:t>
            </a: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</a:rPr>
              <a:t>”;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整串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32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2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</a:t>
            </a:r>
            <a:r>
              <a:rPr lang="en-US" altLang="zh-CN" sz="3200" b="1" dirty="0" err="1">
                <a:solidFill>
                  <a:srgbClr val="FF00FF"/>
                </a:solidFill>
                <a:ea typeface="华文仿宋" panose="02010600040101010101" pitchFamily="2" charset="-122"/>
              </a:rPr>
              <a:t>s</a:t>
            </a:r>
            <a:r>
              <a:rPr lang="en-US" altLang="zh-CN" sz="32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″,</a:t>
            </a:r>
            <a:r>
              <a:rPr lang="en-US" altLang="zh-CN" sz="32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c</a:t>
            </a:r>
            <a:r>
              <a:rPr lang="en-US" altLang="zh-CN" sz="3200" b="1" dirty="0">
                <a:solidFill>
                  <a:srgbClr val="FF00FF"/>
                </a:solidFill>
                <a:ea typeface="华文仿宋" panose="02010600040101010101" pitchFamily="2" charset="-122"/>
              </a:rPr>
              <a:t>); </a:t>
            </a:r>
            <a:r>
              <a:rPr lang="en-US" altLang="zh-CN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可能覆盖后面变量</a:t>
            </a:r>
            <a:endParaRPr lang="en-US" altLang="zh-CN" sz="3200" b="1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整串</a:t>
            </a:r>
            <a:r>
              <a:rPr lang="en-US" altLang="zh-CN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32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200" b="1" dirty="0">
                <a:solidFill>
                  <a:srgbClr val="FF00FF"/>
                </a:solidFill>
                <a:ea typeface="华文仿宋" panose="02010600040101010101" pitchFamily="2" charset="-122"/>
              </a:rPr>
              <a:t>(″%</a:t>
            </a:r>
            <a:r>
              <a:rPr lang="en-US" altLang="zh-CN" sz="3200" b="1" dirty="0" err="1">
                <a:solidFill>
                  <a:srgbClr val="FF00FF"/>
                </a:solidFill>
                <a:ea typeface="华文仿宋" panose="02010600040101010101" pitchFamily="2" charset="-122"/>
              </a:rPr>
              <a:t>s</a:t>
            </a:r>
            <a:r>
              <a:rPr lang="en-US" altLang="zh-CN" sz="32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″,c</a:t>
            </a:r>
            <a:r>
              <a:rPr lang="en-US" altLang="zh-CN" sz="3200" b="1" dirty="0">
                <a:solidFill>
                  <a:srgbClr val="FF00FF"/>
                </a:solidFill>
                <a:ea typeface="华文仿宋" panose="02010600040101010101" pitchFamily="2" charset="-122"/>
              </a:rPr>
              <a:t>); </a:t>
            </a:r>
            <a:r>
              <a:rPr lang="en-US" altLang="zh-CN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最后必须有</a:t>
            </a:r>
            <a:r>
              <a:rPr lang="en-US" altLang="zh-CN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”</a:t>
            </a:r>
            <a:r>
              <a:rPr lang="en-US" altLang="zh-CN" sz="32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\0</a:t>
            </a:r>
            <a:r>
              <a:rPr lang="en-US" altLang="zh-CN" sz="32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”</a:t>
            </a:r>
            <a:endParaRPr lang="en-US" altLang="zh-CN" sz="32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C</a:t>
            </a:r>
            <a:r>
              <a:rPr lang="zh-CN" altLang="en-US" sz="3200" b="1" i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语言中没有字符串变量！</a:t>
            </a:r>
            <a:endParaRPr lang="en-US" altLang="zh-CN" sz="3200" b="1" i="1" dirty="0">
              <a:solidFill>
                <a:srgbClr val="FF000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二维字符型数组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340768"/>
            <a:ext cx="89289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多个同一类的字符串可用二维字符数组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Char </a:t>
            </a:r>
            <a:r>
              <a:rPr lang="en-US" altLang="zh-CN" sz="3200" dirty="0" smtClean="0">
                <a:solidFill>
                  <a:schemeClr val="hlink"/>
                </a:solidFill>
                <a:ea typeface="楷体_GB2312" pitchFamily="49" charset="-122"/>
              </a:rPr>
              <a:t>c[5</a:t>
            </a: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][10]=</a:t>
            </a:r>
            <a:r>
              <a:rPr lang="en-US" altLang="zh-CN" sz="3200" dirty="0">
                <a:ea typeface="楷体_GB2312" pitchFamily="49" charset="-122"/>
              </a:rPr>
              <a:t>      {"C++","English","Computer","Physics","</a:t>
            </a:r>
            <a:r>
              <a:rPr lang="en-US" altLang="zh-CN" sz="3200" dirty="0" err="1" smtClean="0">
                <a:ea typeface="楷体_GB2312" pitchFamily="49" charset="-122"/>
              </a:rPr>
              <a:t>Maths</a:t>
            </a:r>
            <a:r>
              <a:rPr lang="en-US" altLang="zh-CN" sz="3200" dirty="0" smtClean="0">
                <a:ea typeface="楷体_GB2312" pitchFamily="49" charset="-122"/>
              </a:rPr>
              <a:t>"};</a:t>
            </a:r>
            <a:endParaRPr lang="en-US" altLang="zh-CN" sz="3200" dirty="0"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输入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(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一行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(″%s″</a:t>
            </a:r>
            <a:r>
              <a:rPr lang="zh-CN" altLang="en-US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]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);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输出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(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一行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(″%s″</a:t>
            </a:r>
            <a:r>
              <a:rPr lang="zh-CN" altLang="en-US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]); </a:t>
            </a:r>
            <a:endParaRPr lang="en-US" altLang="zh-CN" sz="3600" b="1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3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字符串处理函数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71409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补充练习：模拟库函数功能、一些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常用功能的实现。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980728"/>
            <a:ext cx="820891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string.h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定义了一组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字符串处理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输入字符串、输出字符串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连接、字符串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复制、字符串比较</a:t>
            </a:r>
            <a:endParaRPr lang="en-US" altLang="zh-CN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字符串中有效字符的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统计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测长度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大小写转换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中字符的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查找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中字符的插入和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</a:t>
            </a:r>
            <a:endParaRPr lang="en-US" altLang="zh-CN" sz="28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字符串的子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查找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中子串的插入和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数组名传递参数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553" y="1215387"/>
            <a:ext cx="7725192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用数组元素作实参与一般变量相同：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值的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传递，从主函数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到被调用函数的单向传递。</a:t>
            </a:r>
            <a:endParaRPr lang="en-US" altLang="zh-CN" sz="2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用数组名作实参、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形参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的还是值的传递，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但这个值是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数组首元素的地址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∴实参数组元素值可以被改变。</a:t>
            </a:r>
            <a:endParaRPr lang="en-US" altLang="zh-CN" sz="28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主程序：</a:t>
            </a:r>
            <a:r>
              <a:rPr lang="en-US" altLang="zh-CN" sz="2800" dirty="0" smtClean="0"/>
              <a:t>for 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=0;i&lt;10;i</a:t>
            </a:r>
            <a:r>
              <a:rPr lang="en-US" altLang="zh-CN" sz="2800" dirty="0" smtClean="0"/>
              <a:t>++)</a:t>
            </a:r>
            <a:r>
              <a:rPr lang="zh-CN" altLang="en-US" sz="2800" dirty="0"/>
              <a:t>　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(″%d″,&amp;a[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en-US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sort(a,10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函数：   </a:t>
            </a:r>
            <a:r>
              <a:rPr lang="en-US" altLang="zh-CN" sz="2800" dirty="0" smtClean="0"/>
              <a:t>void  </a:t>
            </a:r>
            <a:r>
              <a:rPr lang="en-US" altLang="zh-CN" sz="2800" dirty="0"/>
              <a:t>sort(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array[],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n)</a:t>
            </a:r>
            <a:endParaRPr lang="zh-CN" altLang="en-US" sz="2800" dirty="0"/>
          </a:p>
          <a:p>
            <a:r>
              <a:rPr lang="zh-CN" altLang="en-US" sz="2800" dirty="0" smtClean="0"/>
              <a:t>               ｛</a:t>
            </a:r>
            <a:r>
              <a:rPr lang="en-US" altLang="zh-CN" sz="2800" dirty="0" smtClean="0"/>
              <a:t>......</a:t>
            </a:r>
            <a:r>
              <a:rPr lang="zh-CN" altLang="en-US" sz="2800" dirty="0" smtClean="0"/>
              <a:t>  ｝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函数中对</a:t>
            </a:r>
            <a:r>
              <a:rPr lang="en-US" altLang="zh-CN" sz="2800" dirty="0" smtClean="0">
                <a:solidFill>
                  <a:srgbClr val="FF0000"/>
                </a:solidFill>
              </a:rPr>
              <a:t>array[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修改，回主程序后</a:t>
            </a:r>
            <a:r>
              <a:rPr lang="en-US" altLang="zh-CN" sz="2800" dirty="0">
                <a:solidFill>
                  <a:srgbClr val="FF0000"/>
                </a:solidFill>
              </a:rPr>
              <a:t>a[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已改变。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7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变量的作用域和生存期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67505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变量除类型外，还有两个属性：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作用域：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在源程序文件中的有效范围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全局变量、局部变量</a:t>
            </a:r>
            <a:endParaRPr lang="en-US" altLang="zh-CN" sz="32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生存期：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在程序运行过程中存续的时间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静态存储、动态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局部变量和全局变量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7776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局部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内部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：在函数内定义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，动态存储</a:t>
            </a:r>
            <a:endParaRPr lang="en-US" altLang="zh-CN" sz="32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变量：函数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之外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定义，静态存储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全局变量优点：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为本文件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中所有函数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所共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从定义位置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开始到本源文件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结束。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函数结束不释放，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可用来传递参数！！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缺点：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、一直占用空间；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2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、不方便移植，降低通用性；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3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、各函数中使用时容易出错。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应尽量少用，使用时要特别小心！</a:t>
            </a:r>
            <a:endParaRPr lang="zh-CN" altLang="en-US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7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静态存储和动态存储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839204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静态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存储：           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系统分配固定的存储空间，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程序运行过程中一直占用不释放。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动态存储：            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局部变量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程序运行过程中根据需要动态分配存储空间，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函数执行完就释放。</a:t>
            </a:r>
            <a:endParaRPr lang="zh-CN" altLang="en-US" sz="32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56" y="5517232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有时局部变量又需要静态存储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—&gt;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3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局部静态变量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340768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例：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输出１到５的阶乘值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n);</a:t>
            </a:r>
            <a:endParaRPr lang="en-US" altLang="zh-CN" sz="2800" dirty="0"/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&lt;=5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(″%d!=%d\n″,</a:t>
            </a:r>
            <a:r>
              <a:rPr lang="en-US" altLang="zh-CN" sz="2800" dirty="0" err="1" smtClean="0"/>
              <a:t>i,fac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--------------------------------------------------------------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  <a:endParaRPr lang="zh-CN" altLang="en-US" sz="2800" dirty="0"/>
          </a:p>
          <a:p>
            <a:r>
              <a:rPr lang="zh-CN" altLang="en-US" sz="2800" dirty="0"/>
              <a:t>｛</a:t>
            </a:r>
            <a:r>
              <a:rPr lang="en-US" altLang="zh-CN" sz="2800" dirty="0">
                <a:solidFill>
                  <a:srgbClr val="FF0000"/>
                </a:solidFill>
              </a:rPr>
              <a:t>static 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f=1</a:t>
            </a:r>
            <a:r>
              <a:rPr lang="zh-CN" altLang="en-US" sz="2800" dirty="0" smtClean="0">
                <a:solidFill>
                  <a:srgbClr val="00B050"/>
                </a:solidFill>
              </a:rPr>
              <a:t>；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是局部静态变量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/>
              <a:t>      </a:t>
            </a:r>
            <a:r>
              <a:rPr lang="en-US" altLang="zh-CN" sz="2800" dirty="0" smtClean="0"/>
              <a:t>f=f*n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  </a:t>
            </a:r>
            <a:r>
              <a:rPr lang="en-US" altLang="zh-CN" sz="2800" dirty="0" smtClean="0"/>
              <a:t>return(f)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  ｝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93245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在第一次函数调用时初始化。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变量的声明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76293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编写多源程序文件大项目时可用。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扩展外部（全局）变量作用域</a:t>
            </a:r>
            <a:r>
              <a:rPr lang="en-US" altLang="zh-CN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extern</a:t>
            </a: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限制外部（全局）变量于本文件</a:t>
            </a:r>
            <a:r>
              <a:rPr lang="en-US" altLang="zh-CN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static</a:t>
            </a: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注：两个文件有同名外部变量，连接时才出错。</a:t>
            </a:r>
            <a:endParaRPr lang="en-US" altLang="zh-CN" sz="32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从能否在其他文件调用角度看，函数也分为内部函数和外部函数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1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58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   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404640"/>
            <a:ext cx="82089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       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给定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A,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一个非负整数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和一个正整数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，求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次方除以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的余数。其中一个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的矩阵除以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的余数得到的仍是一个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的矩阵，这个矩阵的每一个元素是原矩阵对应位置上的数除以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的余数。输入第一行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包含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个整数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n,b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，第二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开始输入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行每整数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，为矩阵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，每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整数，表示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A^b%m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的值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≤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57" y="90872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数组，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矩阵乘方，取自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conline.xmu.edu.cn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1127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题。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02791"/>
            <a:ext cx="7772400" cy="103797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教学基本要求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434256"/>
            <a:ext cx="5256583" cy="372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二维数组，字符串</a:t>
            </a:r>
            <a:r>
              <a:rPr lang="zh-CN" altLang="en-US" sz="28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指向字符串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数组，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返回指针的函数，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指针数组，命令行参数；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创建、查找、插入、删除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表示、实现、应用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表示、实现、应用</a:t>
            </a:r>
            <a:endParaRPr lang="zh-CN" altLang="en-US" sz="28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i="1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细节、熟练、大项目</a:t>
            </a:r>
            <a:endParaRPr lang="zh-CN" altLang="en-US" sz="3200" b="1" i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1260263"/>
            <a:ext cx="2585964" cy="4832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数组与字符串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位操作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链表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栈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队列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11.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绘图</a:t>
            </a:r>
            <a:endParaRPr lang="zh-CN" altLang="en-US" sz="2800" b="1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5204" y="1628800"/>
            <a:ext cx="7946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．主函数中输入一个字符串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调用子函数按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逆序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存放此串，主程序输出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逆序存放后的字符串。</a:t>
            </a: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例如输入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abcdefg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，输出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gfedcba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．在主函数里输入一字符串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调用子函数将该符串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中的元音字母按顺序复制到另一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字符串，在主函数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里输出该元音字母字符串。 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AbcdeFgO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，则输出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AeO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9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人工解数独题：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、输入一个数独题，统计并显示已知数字数量、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未知数字数量；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、按行、列、小宫格不重复的原则显示所有空格处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的可能数字；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、输入某行某列的数字，若错误则提示错误重输，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若正确重新显示全题；按“回车”则程序结束；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、若某行或某列或某小宫格还有空格但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已无法填入数字，显示“解题失败”，程序结束；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、所以未知数字全部填出且正确，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则显示“解题成功”，程序结束。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思考：直接填数，机器解题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9142" y="56484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注意：程序可读性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6155965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提交：源程序、注释、运行结果截图、设计思路。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759"/>
            <a:ext cx="7772400" cy="96596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学习方法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142" y="91262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：试、问、搜</a:t>
            </a:r>
            <a:endParaRPr lang="en-US" altLang="zh-CN" sz="32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356393"/>
            <a:ext cx="779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030A0"/>
                </a:solidFill>
              </a:rPr>
              <a:t>鼓励自选题目，中</a:t>
            </a:r>
            <a:r>
              <a:rPr lang="en-US" altLang="zh-CN" sz="3200" dirty="0" smtClean="0">
                <a:solidFill>
                  <a:srgbClr val="7030A0"/>
                </a:solidFill>
              </a:rPr>
              <a:t>/</a:t>
            </a:r>
            <a:r>
              <a:rPr lang="zh-CN" altLang="en-US" sz="3200" dirty="0" smtClean="0">
                <a:solidFill>
                  <a:srgbClr val="7030A0"/>
                </a:solidFill>
              </a:rPr>
              <a:t>大项目</a:t>
            </a:r>
            <a:r>
              <a:rPr lang="en-US" altLang="zh-CN" sz="3200" dirty="0" smtClean="0">
                <a:solidFill>
                  <a:srgbClr val="7030A0"/>
                </a:solidFill>
              </a:rPr>
              <a:t>(&gt;300</a:t>
            </a:r>
            <a:r>
              <a:rPr lang="zh-CN" altLang="en-US" sz="3200" dirty="0" smtClean="0">
                <a:solidFill>
                  <a:srgbClr val="7030A0"/>
                </a:solidFill>
              </a:rPr>
              <a:t>行</a:t>
            </a:r>
            <a:r>
              <a:rPr lang="en-US" altLang="zh-CN" sz="3200" dirty="0" smtClean="0">
                <a:solidFill>
                  <a:srgbClr val="7030A0"/>
                </a:solidFill>
              </a:rPr>
              <a:t>/1000</a:t>
            </a:r>
            <a:r>
              <a:rPr lang="zh-CN" altLang="en-US" sz="3200" dirty="0">
                <a:solidFill>
                  <a:srgbClr val="7030A0"/>
                </a:solidFill>
              </a:rPr>
              <a:t>行</a:t>
            </a:r>
            <a:r>
              <a:rPr lang="en-US" altLang="zh-CN" sz="3200" dirty="0" smtClean="0">
                <a:solidFill>
                  <a:srgbClr val="7030A0"/>
                </a:solidFill>
              </a:rPr>
              <a:t>)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949" y="1628800"/>
            <a:ext cx="798167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练习：作业、教材题目、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conline.xmu.edu.cn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、补充题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尽量多种方法：提高编程能力的有效途径！</a:t>
            </a:r>
            <a:endParaRPr lang="en-US" altLang="zh-CN" sz="32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类似问题解法，举一反三。</a:t>
            </a:r>
            <a:endParaRPr lang="zh-CN" altLang="en-US" sz="32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481" y="5006206"/>
            <a:ext cx="717055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重点：编程思路、算法、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</a:t>
            </a:r>
            <a:r>
              <a:rPr lang="zh-CN" altLang="en-US" sz="32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排错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！！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划分模块的能力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5724545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0</a:t>
            </a:r>
            <a:r>
              <a:rPr lang="zh-CN" altLang="en-US" sz="3200" dirty="0" smtClean="0"/>
              <a:t>分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分！！！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84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调试排错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052736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ｎ！ ＝    １ （ｎ＝０或１）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      ｎ</a:t>
            </a:r>
            <a:r>
              <a:rPr lang="en-US" altLang="zh-CN" sz="2800" dirty="0">
                <a:solidFill>
                  <a:srgbClr val="FF0000"/>
                </a:solidFill>
              </a:rPr>
              <a:t>·</a:t>
            </a:r>
            <a:r>
              <a:rPr lang="zh-CN" altLang="en-US" sz="2800" dirty="0">
                <a:solidFill>
                  <a:srgbClr val="FF0000"/>
                </a:solidFill>
              </a:rPr>
              <a:t>（ｎ－１）！     （ｎ＞１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916832"/>
            <a:ext cx="7526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fac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         </a:t>
            </a:r>
            <a:r>
              <a:rPr lang="en-US" altLang="zh-CN" sz="2800" dirty="0" smtClean="0">
                <a:solidFill>
                  <a:srgbClr val="92D050"/>
                </a:solidFill>
              </a:rPr>
              <a:t>// </a:t>
            </a:r>
            <a:r>
              <a:rPr lang="zh-CN" altLang="en-US" sz="2800" dirty="0">
                <a:solidFill>
                  <a:srgbClr val="92D050"/>
                </a:solidFill>
              </a:rPr>
              <a:t>定义</a:t>
            </a:r>
            <a:r>
              <a:rPr lang="en-US" altLang="zh-CN" sz="2800" dirty="0" err="1">
                <a:solidFill>
                  <a:srgbClr val="92D050"/>
                </a:solidFill>
              </a:rPr>
              <a:t>fac</a:t>
            </a:r>
            <a:r>
              <a:rPr lang="zh-CN" altLang="en-US" sz="2800" dirty="0">
                <a:solidFill>
                  <a:srgbClr val="92D050"/>
                </a:solidFill>
              </a:rPr>
              <a:t>函数 </a:t>
            </a:r>
            <a:r>
              <a:rPr lang="en-US" altLang="zh-CN" sz="2800" dirty="0" smtClean="0">
                <a:solidFill>
                  <a:srgbClr val="92D050"/>
                </a:solidFill>
              </a:rPr>
              <a:t>   </a:t>
            </a:r>
            <a:endParaRPr lang="en-US" altLang="zh-CN" sz="2800" dirty="0">
              <a:solidFill>
                <a:srgbClr val="92D050"/>
              </a:solidFill>
            </a:endParaRP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if(n&lt;0)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("n&lt;0,data error!");</a:t>
            </a:r>
          </a:p>
          <a:p>
            <a:r>
              <a:rPr lang="en-US" altLang="zh-CN" sz="2800" dirty="0"/>
              <a:t>  else if(n==</a:t>
            </a:r>
            <a:r>
              <a:rPr lang="en-US" altLang="zh-CN" sz="2800" dirty="0" smtClean="0"/>
              <a:t>0||n</a:t>
            </a:r>
            <a:r>
              <a:rPr lang="en-US" altLang="zh-CN" sz="2800" dirty="0"/>
              <a:t>==1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f=1;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       else  </a:t>
            </a:r>
            <a:r>
              <a:rPr lang="en-US" altLang="zh-CN" sz="2800" dirty="0"/>
              <a:t>f=</a:t>
            </a:r>
            <a:r>
              <a:rPr lang="en-US" altLang="zh-CN" sz="2800" dirty="0" err="1">
                <a:solidFill>
                  <a:srgbClr val="FF0000"/>
                </a:solidFill>
              </a:rPr>
              <a:t>fac</a:t>
            </a:r>
            <a:r>
              <a:rPr lang="en-US" altLang="zh-CN" sz="2800" dirty="0">
                <a:solidFill>
                  <a:srgbClr val="FF0000"/>
                </a:solidFill>
              </a:rPr>
              <a:t>(n-1)</a:t>
            </a:r>
            <a:r>
              <a:rPr lang="en-US" altLang="zh-CN" sz="2800" dirty="0"/>
              <a:t>*n;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return(f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1973158"/>
            <a:ext cx="249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主函数：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ea typeface="楷体" panose="02010609060101010101" pitchFamily="49" charset="-122"/>
              </a:rPr>
              <a:t>scanf</a:t>
            </a:r>
            <a:r>
              <a:rPr lang="en-US" altLang="zh-CN" sz="2800" dirty="0" smtClean="0">
                <a:ea typeface="楷体" panose="02010609060101010101" pitchFamily="49" charset="-122"/>
              </a:rPr>
              <a:t>(“%</a:t>
            </a:r>
            <a:r>
              <a:rPr lang="en-US" altLang="zh-CN" sz="2800" dirty="0" err="1" smtClean="0">
                <a:ea typeface="楷体" panose="02010609060101010101" pitchFamily="49" charset="-122"/>
              </a:rPr>
              <a:t>d”,&amp;n</a:t>
            </a:r>
            <a:r>
              <a:rPr lang="en-US" altLang="zh-CN" sz="2800" dirty="0" smtClean="0">
                <a:ea typeface="楷体" panose="02010609060101010101" pitchFamily="49" charset="-122"/>
              </a:rPr>
              <a:t>);</a:t>
            </a:r>
          </a:p>
          <a:p>
            <a:r>
              <a:rPr lang="en-US" altLang="zh-CN" sz="2800" dirty="0" smtClean="0">
                <a:ea typeface="楷体" panose="02010609060101010101" pitchFamily="49" charset="-122"/>
              </a:rPr>
              <a:t>y=</a:t>
            </a:r>
            <a:r>
              <a:rPr lang="en-US" altLang="zh-CN" sz="2800" dirty="0" err="1" smtClean="0">
                <a:ea typeface="楷体" panose="02010609060101010101" pitchFamily="49" charset="-122"/>
              </a:rPr>
              <a:t>fac</a:t>
            </a:r>
            <a:r>
              <a:rPr lang="en-US" altLang="zh-CN" sz="2800" dirty="0" smtClean="0">
                <a:ea typeface="楷体" panose="02010609060101010101" pitchFamily="49" charset="-122"/>
              </a:rPr>
              <a:t>(n);</a:t>
            </a:r>
          </a:p>
          <a:p>
            <a:r>
              <a:rPr lang="en-US" altLang="zh-CN" sz="2800" dirty="0" err="1" smtClean="0">
                <a:ea typeface="楷体" panose="02010609060101010101" pitchFamily="49" charset="-122"/>
              </a:rPr>
              <a:t>printf</a:t>
            </a:r>
            <a:r>
              <a:rPr lang="en-US" altLang="zh-CN" sz="2800" dirty="0" smtClean="0">
                <a:ea typeface="楷体" panose="02010609060101010101" pitchFamily="49" charset="-122"/>
              </a:rPr>
              <a:t>(......,y)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509120"/>
            <a:ext cx="75456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此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错误是严重！划分模块的问题！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程序必须有对错误输入数据处理的功能；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函数检查输入错误的能力有限；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有键盘输入就必须假定所有按键都有可能；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必须对所有可能输入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数据进行调试。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数组与字符串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数组定义引用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7292" y="1268760"/>
            <a:ext cx="7981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线性代数中“矩阵”，一维、二维、多维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32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a[10]; </a:t>
            </a:r>
            <a:r>
              <a:rPr lang="en-US" altLang="zh-CN" sz="32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a[5][6];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引用：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a[4][5]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列的下标都是</a:t>
            </a: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0~n-1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所有元素数据类型相同，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在内存中的连续存放，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按行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8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数组使用举例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4056" y="1052736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求斐波那契数列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项：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108" y="1556792"/>
            <a:ext cx="77515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</a:rPr>
              <a:t> 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</a:rPr>
              <a:t>  f[40</a:t>
            </a:r>
            <a:r>
              <a:rPr lang="en-US" altLang="zh-CN" sz="3200" dirty="0">
                <a:solidFill>
                  <a:srgbClr val="FF0000"/>
                </a:solidFill>
              </a:rPr>
              <a:t>]={</a:t>
            </a:r>
            <a:r>
              <a:rPr lang="en-US" altLang="zh-CN" sz="3200" dirty="0" smtClean="0">
                <a:solidFill>
                  <a:srgbClr val="FF0000"/>
                </a:solidFill>
              </a:rPr>
              <a:t>1,1};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</a:rPr>
              <a:t>下标是</a:t>
            </a:r>
            <a:r>
              <a:rPr lang="en-US" altLang="zh-CN" sz="3200" dirty="0" smtClean="0">
                <a:solidFill>
                  <a:srgbClr val="00B050"/>
                </a:solidFill>
              </a:rPr>
              <a:t>0~39</a:t>
            </a:r>
            <a:r>
              <a:rPr lang="zh-CN" altLang="en-US" sz="3200" dirty="0" smtClean="0">
                <a:solidFill>
                  <a:srgbClr val="00B050"/>
                </a:solidFill>
              </a:rPr>
              <a:t>！！！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for(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=2;i&lt;40;i</a:t>
            </a:r>
            <a:r>
              <a:rPr lang="en-US" altLang="zh-CN" sz="3200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     </a:t>
            </a:r>
            <a:r>
              <a:rPr lang="en-US" altLang="zh-CN" sz="3200" dirty="0" smtClean="0">
                <a:solidFill>
                  <a:srgbClr val="0070C0"/>
                </a:solidFill>
                <a:ea typeface="楷体" panose="02010609060101010101" pitchFamily="49" charset="-122"/>
              </a:rPr>
              <a:t>f[</a:t>
            </a:r>
            <a:r>
              <a:rPr lang="en-US" altLang="zh-CN" sz="3200" dirty="0" err="1" smtClean="0">
                <a:solidFill>
                  <a:srgbClr val="0070C0"/>
                </a:solidFill>
                <a:ea typeface="楷体" panose="02010609060101010101" pitchFamily="49" charset="-122"/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  <a:ea typeface="楷体" panose="02010609060101010101" pitchFamily="49" charset="-122"/>
              </a:rPr>
              <a:t>]=f[i-2]+f[i-1]</a:t>
            </a:r>
            <a:r>
              <a:rPr lang="en-US" altLang="zh-CN" sz="3200" dirty="0" smtClean="0">
                <a:solidFill>
                  <a:srgbClr val="0070C0"/>
                </a:solidFill>
              </a:rPr>
              <a:t>;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for(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=0;i&lt;40;i</a:t>
            </a:r>
            <a:r>
              <a:rPr lang="en-US" altLang="zh-CN" sz="3200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</a:rPr>
              <a:t>{    </a:t>
            </a:r>
            <a:r>
              <a:rPr lang="en-US" altLang="zh-CN" sz="3200" dirty="0">
                <a:solidFill>
                  <a:srgbClr val="0070C0"/>
                </a:solidFill>
              </a:rPr>
              <a:t>if(i%5==0) </a:t>
            </a:r>
            <a:r>
              <a:rPr lang="en-US" altLang="zh-CN" sz="3200" dirty="0" err="1">
                <a:solidFill>
                  <a:srgbClr val="0070C0"/>
                </a:solidFill>
              </a:rPr>
              <a:t>printf</a:t>
            </a:r>
            <a:r>
              <a:rPr lang="en-US" altLang="zh-CN" sz="3200" dirty="0">
                <a:solidFill>
                  <a:srgbClr val="0070C0"/>
                </a:solidFill>
              </a:rPr>
              <a:t>(″</a:t>
            </a:r>
            <a:r>
              <a:rPr lang="zh-CN" altLang="en-US" sz="3200" dirty="0">
                <a:solidFill>
                  <a:srgbClr val="0070C0"/>
                </a:solidFill>
              </a:rPr>
              <a:t>＼</a:t>
            </a:r>
            <a:r>
              <a:rPr lang="en-US" altLang="zh-CN" sz="3200" dirty="0">
                <a:solidFill>
                  <a:srgbClr val="0070C0"/>
                </a:solidFill>
              </a:rPr>
              <a:t>n</a:t>
            </a:r>
            <a:r>
              <a:rPr lang="en-US" altLang="zh-CN" sz="3200" dirty="0" smtClean="0">
                <a:solidFill>
                  <a:srgbClr val="0070C0"/>
                </a:solidFill>
              </a:rPr>
              <a:t>″);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</a:rPr>
              <a:t>一行</a:t>
            </a:r>
            <a:r>
              <a:rPr lang="en-US" altLang="zh-CN" sz="3200" dirty="0" smtClean="0">
                <a:solidFill>
                  <a:srgbClr val="00B050"/>
                </a:solidFill>
              </a:rPr>
              <a:t>5</a:t>
            </a:r>
            <a:r>
              <a:rPr lang="zh-CN" altLang="en-US" sz="3200" dirty="0" smtClean="0">
                <a:solidFill>
                  <a:srgbClr val="00B050"/>
                </a:solidFill>
              </a:rPr>
              <a:t>个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    </a:t>
            </a:r>
            <a:r>
              <a:rPr lang="en-US" altLang="zh-CN" sz="3200" dirty="0" err="1">
                <a:solidFill>
                  <a:srgbClr val="0070C0"/>
                </a:solidFill>
              </a:rPr>
              <a:t>printf</a:t>
            </a:r>
            <a:r>
              <a:rPr lang="en-US" altLang="zh-CN" sz="3200" dirty="0">
                <a:solidFill>
                  <a:srgbClr val="0070C0"/>
                </a:solidFill>
              </a:rPr>
              <a:t>(″%12d″</a:t>
            </a:r>
            <a:r>
              <a:rPr lang="zh-CN" altLang="en-US" sz="3200" dirty="0">
                <a:solidFill>
                  <a:srgbClr val="0070C0"/>
                </a:solidFill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</a:rPr>
              <a:t>f[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])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 }  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1727" y="2708920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思考：如何改成一个循环，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边计算边显示？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408" y="5445224"/>
            <a:ext cx="88024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优点：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数组元素意义明确；缺点：内存开销大。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数组可用可不用则不用。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易忽视的问题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845" y="1340768"/>
            <a:ext cx="8584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、在被调用函数中可定义“可变长度数组”，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主函数中不行。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4138416" y="2118335"/>
            <a:ext cx="3457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(int n)</a:t>
            </a:r>
            <a:endParaRPr lang="zh-CN" altLang="en-US" sz="2800" dirty="0"/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   int a[2*n];</a:t>
            </a:r>
          </a:p>
          <a:p>
            <a:r>
              <a:rPr lang="en-US" altLang="zh-CN" sz="2800" dirty="0"/>
              <a:t>         ...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365104"/>
            <a:ext cx="8584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、“数组下标超界”错误编译程序无法发现，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运行时会出现无法预见的后果。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用字符常量给字符型数组赋值：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单引号，每个</a:t>
            </a:r>
            <a:r>
              <a:rPr lang="zh-CN" altLang="en-US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字符占一个字节，</a:t>
            </a:r>
            <a:r>
              <a:rPr lang="en-US" altLang="zh-CN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600" dirty="0" smtClean="0">
              <a:solidFill>
                <a:srgbClr val="000000"/>
              </a:solidFill>
              <a:ea typeface="宋体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char </a:t>
            </a:r>
            <a:r>
              <a:rPr lang="en-US" altLang="zh-CN" sz="3600" dirty="0">
                <a:solidFill>
                  <a:srgbClr val="000000"/>
                </a:solidFill>
                <a:ea typeface="宋体" charset="-122"/>
              </a:rPr>
              <a:t>c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[]=[‘</a:t>
            </a:r>
            <a:r>
              <a:rPr lang="en-US" altLang="zh-CN" sz="3600" dirty="0" err="1" smtClean="0">
                <a:solidFill>
                  <a:srgbClr val="3333CC"/>
                </a:solidFill>
                <a:ea typeface="宋体" charset="-122"/>
              </a:rPr>
              <a:t>P’,’a’,’s’,’c’,’a’,’l</a:t>
            </a:r>
            <a:r>
              <a:rPr lang="en-US" altLang="zh-CN" sz="3600" dirty="0" smtClean="0">
                <a:solidFill>
                  <a:srgbClr val="3333CC"/>
                </a:solidFill>
                <a:ea typeface="宋体" charset="-122"/>
              </a:rPr>
              <a:t>’]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输入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(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逐个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(″%c″</a:t>
            </a:r>
            <a:r>
              <a:rPr lang="zh-CN" altLang="en-US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&amp;c[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]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);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输出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(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逐个</a:t>
            </a:r>
            <a:r>
              <a:rPr lang="en-US" altLang="zh-CN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(″%c″</a:t>
            </a:r>
            <a:r>
              <a:rPr lang="zh-CN" altLang="en-US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]); </a:t>
            </a:r>
            <a:endParaRPr lang="en-US" altLang="zh-CN" sz="3600" b="1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112964</TotalTime>
  <Words>1666</Words>
  <Application>Microsoft Office PowerPoint</Application>
  <PresentationFormat>全屏显示(4:3)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C语言程序设计实践</vt:lpstr>
      <vt:lpstr>教学基本要求</vt:lpstr>
      <vt:lpstr>学习方法</vt:lpstr>
      <vt:lpstr>调试排错</vt:lpstr>
      <vt:lpstr>第1讲  数组与字符串</vt:lpstr>
      <vt:lpstr>数组定义引用</vt:lpstr>
      <vt:lpstr>数组使用举例</vt:lpstr>
      <vt:lpstr>易忽视的问题</vt:lpstr>
      <vt:lpstr>字符型数组</vt:lpstr>
      <vt:lpstr>字符串常量</vt:lpstr>
      <vt:lpstr>二维字符型数组</vt:lpstr>
      <vt:lpstr>字符串处理函数</vt:lpstr>
      <vt:lpstr>数组名传递参数</vt:lpstr>
      <vt:lpstr>变量的作用域和生存期</vt:lpstr>
      <vt:lpstr>局部变量和全局变量</vt:lpstr>
      <vt:lpstr>静态存储和动态存储</vt:lpstr>
      <vt:lpstr>局部静态变量</vt:lpstr>
      <vt:lpstr>变量的声明</vt:lpstr>
      <vt:lpstr>补充练习1          </vt:lpstr>
      <vt:lpstr>补充练习2</vt:lpstr>
      <vt:lpstr>补充练习3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965</cp:revision>
  <dcterms:created xsi:type="dcterms:W3CDTF">2017-06-15T08:08:42Z</dcterms:created>
  <dcterms:modified xsi:type="dcterms:W3CDTF">2022-06-20T01:19:07Z</dcterms:modified>
</cp:coreProperties>
</file>